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9" r:id="rId2"/>
    <p:sldId id="261" r:id="rId3"/>
    <p:sldId id="258" r:id="rId4"/>
    <p:sldId id="259" r:id="rId5"/>
    <p:sldId id="260" r:id="rId6"/>
    <p:sldId id="257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68" r:id="rId15"/>
    <p:sldId id="270" r:id="rId16"/>
    <p:sldId id="271" r:id="rId17"/>
    <p:sldId id="286" r:id="rId18"/>
    <p:sldId id="273" r:id="rId19"/>
    <p:sldId id="274" r:id="rId20"/>
    <p:sldId id="275" r:id="rId21"/>
    <p:sldId id="276" r:id="rId22"/>
    <p:sldId id="277" r:id="rId23"/>
    <p:sldId id="287" r:id="rId24"/>
    <p:sldId id="278" r:id="rId25"/>
    <p:sldId id="280" r:id="rId26"/>
    <p:sldId id="281" r:id="rId27"/>
    <p:sldId id="282" r:id="rId28"/>
    <p:sldId id="283" r:id="rId29"/>
    <p:sldId id="284" r:id="rId30"/>
    <p:sldId id="27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99" autoAdjust="0"/>
  </p:normalViewPr>
  <p:slideViewPr>
    <p:cSldViewPr>
      <p:cViewPr varScale="1">
        <p:scale>
          <a:sx n="65" d="100"/>
          <a:sy n="65" d="100"/>
        </p:scale>
        <p:origin x="-16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E46E5-491C-4A19-AFD4-1BA997D1D061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1F83D-B55D-4BDB-8457-449689AA0D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my.name &lt;- </a:t>
            </a:r>
            <a:r>
              <a:rPr lang="en-US" dirty="0" err="1" smtClean="0"/>
              <a:t>readline</a:t>
            </a:r>
            <a:r>
              <a:rPr lang="en-US" dirty="0" smtClean="0"/>
              <a:t>(prompt="Enter name: ") </a:t>
            </a:r>
            <a:endParaRPr lang="ru-RU" dirty="0" smtClean="0"/>
          </a:p>
          <a:p>
            <a:r>
              <a:rPr lang="en-US" dirty="0" err="1" smtClean="0"/>
              <a:t>my.age</a:t>
            </a:r>
            <a:r>
              <a:rPr lang="en-US" dirty="0" smtClean="0"/>
              <a:t> &lt;- </a:t>
            </a:r>
            <a:r>
              <a:rPr lang="en-US" dirty="0" err="1" smtClean="0"/>
              <a:t>readline</a:t>
            </a:r>
            <a:r>
              <a:rPr lang="en-US" dirty="0" smtClean="0"/>
              <a:t>(prompt="Enter age: ") </a:t>
            </a:r>
            <a:endParaRPr lang="ru-RU" dirty="0" smtClean="0"/>
          </a:p>
          <a:p>
            <a:r>
              <a:rPr lang="en-US" dirty="0" smtClean="0"/>
              <a:t># convert character into integer </a:t>
            </a:r>
            <a:endParaRPr lang="ru-RU" dirty="0" smtClean="0"/>
          </a:p>
          <a:p>
            <a:r>
              <a:rPr lang="en-US" dirty="0" err="1" smtClean="0"/>
              <a:t>my.age</a:t>
            </a:r>
            <a:r>
              <a:rPr lang="en-US" dirty="0" smtClean="0"/>
              <a:t> &lt;- </a:t>
            </a:r>
            <a:r>
              <a:rPr lang="en-US" dirty="0" err="1" smtClean="0"/>
              <a:t>as.integer</a:t>
            </a:r>
            <a:r>
              <a:rPr lang="en-US" dirty="0" smtClean="0"/>
              <a:t>(</a:t>
            </a:r>
            <a:r>
              <a:rPr lang="en-US" dirty="0" err="1" smtClean="0"/>
              <a:t>my.age</a:t>
            </a:r>
            <a:r>
              <a:rPr lang="en-US" dirty="0" smtClean="0"/>
              <a:t>) </a:t>
            </a:r>
            <a:endParaRPr lang="ru-RU" dirty="0" smtClean="0"/>
          </a:p>
          <a:p>
            <a:r>
              <a:rPr lang="en-US" dirty="0" smtClean="0"/>
              <a:t>print(paste("Hi,", my.name, "next year you will be", my.age+1, "years old."))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# take input from the user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num = </a:t>
            </a:r>
            <a:r>
              <a:rPr lang="en-US" dirty="0" err="1" smtClean="0"/>
              <a:t>as.integer</a:t>
            </a:r>
            <a:r>
              <a:rPr lang="en-US" dirty="0" smtClean="0"/>
              <a:t>(</a:t>
            </a:r>
            <a:r>
              <a:rPr lang="en-US" dirty="0" err="1" smtClean="0"/>
              <a:t>readline</a:t>
            </a:r>
            <a:r>
              <a:rPr lang="en-US" dirty="0" smtClean="0"/>
              <a:t>(prompt="Enter a number: "))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factorial = 1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# check is the number is negative, positive or zero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if(num &lt; 0) { print("Sorry, factorial does not exist for negative numbers")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} else if(num == 0) { print("The factorial of 0 is 1")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} else { for(</a:t>
            </a:r>
            <a:r>
              <a:rPr lang="en-US" dirty="0" err="1" smtClean="0"/>
              <a:t>i</a:t>
            </a:r>
            <a:r>
              <a:rPr lang="en-US" dirty="0" smtClean="0"/>
              <a:t> in 1:num) { factorial = factorial *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} print(paste("The factorial of", num ,"</a:t>
            </a:r>
            <a:r>
              <a:rPr lang="en-US" dirty="0" err="1" smtClean="0"/>
              <a:t>is",factorial</a:t>
            </a:r>
            <a:r>
              <a:rPr lang="en-US" dirty="0" smtClean="0"/>
              <a:t>)) 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}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</a:t>
            </a:r>
            <a:r>
              <a:rPr lang="en-US" dirty="0" err="1" smtClean="0"/>
              <a:t>barchart</a:t>
            </a:r>
            <a:r>
              <a:rPr lang="en-US" dirty="0" smtClean="0"/>
              <a:t> with added parameters </a:t>
            </a:r>
            <a:endParaRPr lang="ru-RU" dirty="0" smtClean="0"/>
          </a:p>
          <a:p>
            <a:r>
              <a:rPr lang="en-US" dirty="0" err="1" smtClean="0"/>
              <a:t>barplot</a:t>
            </a:r>
            <a:r>
              <a:rPr lang="en-US" dirty="0" smtClean="0"/>
              <a:t>(</a:t>
            </a:r>
            <a:r>
              <a:rPr lang="en-US" dirty="0" err="1" smtClean="0"/>
              <a:t>max.temp</a:t>
            </a:r>
            <a:r>
              <a:rPr lang="en-US" dirty="0" smtClean="0"/>
              <a:t>, main = "Maximum Temperatures in a Week", </a:t>
            </a:r>
            <a:endParaRPr lang="ru-RU" dirty="0" smtClean="0"/>
          </a:p>
          <a:p>
            <a:r>
              <a:rPr lang="en-US" dirty="0" err="1" smtClean="0"/>
              <a:t>xlab</a:t>
            </a:r>
            <a:r>
              <a:rPr lang="en-US" dirty="0" smtClean="0"/>
              <a:t> = "Degree Celsius", </a:t>
            </a:r>
            <a:endParaRPr lang="ru-RU" dirty="0" smtClean="0"/>
          </a:p>
          <a:p>
            <a:r>
              <a:rPr lang="en-US" dirty="0" err="1" smtClean="0"/>
              <a:t>ylab</a:t>
            </a:r>
            <a:r>
              <a:rPr lang="en-US" dirty="0" smtClean="0"/>
              <a:t> = "Day", </a:t>
            </a:r>
            <a:endParaRPr lang="ru-RU" dirty="0" smtClean="0"/>
          </a:p>
          <a:p>
            <a:r>
              <a:rPr lang="en-US" dirty="0" smtClean="0"/>
              <a:t>names.arg = c("Sun", "Mon", "Tue", "Wed", "Thu", "Fri", "Sat"), </a:t>
            </a:r>
            <a:endParaRPr lang="ru-RU" dirty="0" smtClean="0"/>
          </a:p>
          <a:p>
            <a:r>
              <a:rPr lang="en-US" dirty="0" err="1" smtClean="0"/>
              <a:t>col</a:t>
            </a:r>
            <a:r>
              <a:rPr lang="en-US" dirty="0" smtClean="0"/>
              <a:t> = "</a:t>
            </a:r>
            <a:r>
              <a:rPr lang="en-US" dirty="0" err="1" smtClean="0"/>
              <a:t>darkred</a:t>
            </a:r>
            <a:r>
              <a:rPr lang="en-US" dirty="0" smtClean="0"/>
              <a:t>", </a:t>
            </a:r>
            <a:r>
              <a:rPr lang="en-US" dirty="0" err="1" smtClean="0"/>
              <a:t>horiz</a:t>
            </a:r>
            <a:r>
              <a:rPr lang="en-US" dirty="0" smtClean="0"/>
              <a:t> = TRUE)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barplot</a:t>
            </a:r>
            <a:r>
              <a:rPr lang="en-US" dirty="0" smtClean="0"/>
              <a:t>(table(age), </a:t>
            </a:r>
            <a:endParaRPr lang="ru-RU" dirty="0" smtClean="0"/>
          </a:p>
          <a:p>
            <a:r>
              <a:rPr lang="en-US" dirty="0" smtClean="0"/>
              <a:t>main="Age Count of 10 Students", </a:t>
            </a:r>
            <a:endParaRPr lang="ru-RU" dirty="0" smtClean="0"/>
          </a:p>
          <a:p>
            <a:r>
              <a:rPr lang="en-US" dirty="0" err="1" smtClean="0"/>
              <a:t>xlab</a:t>
            </a:r>
            <a:r>
              <a:rPr lang="en-US" dirty="0" smtClean="0"/>
              <a:t>="Age", </a:t>
            </a:r>
            <a:endParaRPr lang="ru-RU" dirty="0" smtClean="0"/>
          </a:p>
          <a:p>
            <a:r>
              <a:rPr lang="en-US" dirty="0" err="1" smtClean="0"/>
              <a:t>ylab</a:t>
            </a:r>
            <a:r>
              <a:rPr lang="en-US" dirty="0" smtClean="0"/>
              <a:t>="Count", </a:t>
            </a:r>
            <a:endParaRPr lang="ru-RU" dirty="0" smtClean="0"/>
          </a:p>
          <a:p>
            <a:r>
              <a:rPr lang="en-US" dirty="0" smtClean="0"/>
              <a:t>border="red", </a:t>
            </a:r>
            <a:endParaRPr lang="ru-RU" dirty="0" smtClean="0"/>
          </a:p>
          <a:p>
            <a:r>
              <a:rPr lang="en-US" dirty="0" err="1" smtClean="0"/>
              <a:t>col</a:t>
            </a:r>
            <a:r>
              <a:rPr lang="en-US" dirty="0" smtClean="0"/>
              <a:t>="blue", </a:t>
            </a:r>
            <a:endParaRPr lang="ru-RU" dirty="0" smtClean="0"/>
          </a:p>
          <a:p>
            <a:r>
              <a:rPr lang="en-US" dirty="0" smtClean="0"/>
              <a:t>density=10 )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histogram with added parameters </a:t>
            </a:r>
            <a:endParaRPr lang="ru-RU" dirty="0" smtClean="0"/>
          </a:p>
          <a:p>
            <a:r>
              <a:rPr lang="en-US" dirty="0" err="1" smtClean="0"/>
              <a:t>hist</a:t>
            </a:r>
            <a:r>
              <a:rPr lang="en-US" dirty="0" smtClean="0"/>
              <a:t>(Temperature, main="Maximum daily temperature at La Guardia Airport", </a:t>
            </a:r>
            <a:endParaRPr lang="ru-RU" dirty="0" smtClean="0"/>
          </a:p>
          <a:p>
            <a:r>
              <a:rPr lang="en-US" dirty="0" err="1" smtClean="0"/>
              <a:t>xlab</a:t>
            </a:r>
            <a:r>
              <a:rPr lang="en-US" dirty="0" smtClean="0"/>
              <a:t>="Temperature in degrees Fahrenheit", </a:t>
            </a:r>
            <a:endParaRPr lang="ru-RU" dirty="0" smtClean="0"/>
          </a:p>
          <a:p>
            <a:r>
              <a:rPr lang="en-US" dirty="0" err="1" smtClean="0"/>
              <a:t>xlim</a:t>
            </a:r>
            <a:r>
              <a:rPr lang="en-US" dirty="0" smtClean="0"/>
              <a:t>=c(50,100), </a:t>
            </a:r>
            <a:endParaRPr lang="ru-RU" dirty="0" smtClean="0"/>
          </a:p>
          <a:p>
            <a:r>
              <a:rPr lang="en-US" dirty="0" err="1" smtClean="0"/>
              <a:t>col</a:t>
            </a:r>
            <a:r>
              <a:rPr lang="en-US" dirty="0" smtClean="0"/>
              <a:t>="</a:t>
            </a:r>
            <a:r>
              <a:rPr lang="en-US" dirty="0" err="1" smtClean="0"/>
              <a:t>darkmagenta</a:t>
            </a:r>
            <a:r>
              <a:rPr lang="en-US" dirty="0" smtClean="0"/>
              <a:t>", </a:t>
            </a:r>
            <a:endParaRPr lang="ru-RU" dirty="0" smtClean="0"/>
          </a:p>
          <a:p>
            <a:r>
              <a:rPr lang="en-US" dirty="0" smtClean="0"/>
              <a:t>freq=FALSE 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plot(x, sin(x), </a:t>
            </a:r>
            <a:endParaRPr lang="ru-RU" dirty="0" smtClean="0"/>
          </a:p>
          <a:p>
            <a:r>
              <a:rPr lang="en-US" dirty="0" smtClean="0"/>
              <a:t>main="Overlaying Graphs", </a:t>
            </a:r>
            <a:endParaRPr lang="ru-RU" dirty="0" smtClean="0"/>
          </a:p>
          <a:p>
            <a:r>
              <a:rPr lang="en-US" dirty="0" err="1" smtClean="0"/>
              <a:t>ylab</a:t>
            </a:r>
            <a:r>
              <a:rPr lang="en-US" dirty="0" smtClean="0"/>
              <a:t>="", type="l", </a:t>
            </a:r>
            <a:r>
              <a:rPr lang="en-US" dirty="0" err="1" smtClean="0"/>
              <a:t>col</a:t>
            </a:r>
            <a:r>
              <a:rPr lang="en-US" dirty="0" smtClean="0"/>
              <a:t>="blue”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lines(</a:t>
            </a:r>
            <a:r>
              <a:rPr lang="en-US" dirty="0" err="1" smtClean="0"/>
              <a:t>x,cos</a:t>
            </a:r>
            <a:r>
              <a:rPr lang="en-US" dirty="0" smtClean="0"/>
              <a:t>(x), </a:t>
            </a:r>
            <a:r>
              <a:rPr lang="en-US" dirty="0" err="1" smtClean="0"/>
              <a:t>col</a:t>
            </a:r>
            <a:r>
              <a:rPr lang="en-US" dirty="0" smtClean="0"/>
              <a:t>="red") </a:t>
            </a:r>
            <a:endParaRPr lang="ru-RU" dirty="0" smtClean="0"/>
          </a:p>
          <a:p>
            <a:r>
              <a:rPr lang="en-US" dirty="0" smtClean="0"/>
              <a:t>legend("</a:t>
            </a:r>
            <a:r>
              <a:rPr lang="en-US" dirty="0" err="1" smtClean="0"/>
              <a:t>topleft</a:t>
            </a:r>
            <a:r>
              <a:rPr lang="en-US" dirty="0" smtClean="0"/>
              <a:t>", </a:t>
            </a:r>
          </a:p>
          <a:p>
            <a:r>
              <a:rPr lang="en-US" dirty="0" smtClean="0"/>
              <a:t>c("sin(x)","</a:t>
            </a:r>
            <a:r>
              <a:rPr lang="en-US" dirty="0" err="1" smtClean="0"/>
              <a:t>cos</a:t>
            </a:r>
            <a:r>
              <a:rPr lang="en-US" dirty="0" smtClean="0"/>
              <a:t>(x)"), </a:t>
            </a:r>
          </a:p>
          <a:p>
            <a:r>
              <a:rPr lang="en-US" dirty="0" smtClean="0"/>
              <a:t>fill=c("</a:t>
            </a:r>
            <a:r>
              <a:rPr lang="en-US" dirty="0" err="1" smtClean="0"/>
              <a:t>blue","red</a:t>
            </a:r>
            <a:r>
              <a:rPr lang="en-US" dirty="0" smtClean="0"/>
              <a:t>") </a:t>
            </a:r>
          </a:p>
          <a:p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temp&lt;-c("Sun"=22, "Mon"=27, "Tue"=26, "</a:t>
            </a:r>
            <a:r>
              <a:rPr lang="en-US" dirty="0" err="1" smtClean="0"/>
              <a:t>Wen</a:t>
            </a:r>
            <a:r>
              <a:rPr lang="en-US" dirty="0" smtClean="0"/>
              <a:t>"=24, "Thu"=23, "Fri"=26, "Sat"=28)</a:t>
            </a:r>
          </a:p>
          <a:p>
            <a:r>
              <a:rPr lang="en-US" dirty="0" smtClean="0"/>
              <a:t>pie(temp, main="</a:t>
            </a:r>
            <a:r>
              <a:rPr lang="en-US" dirty="0" err="1" smtClean="0"/>
              <a:t>Piechart</a:t>
            </a:r>
            <a:r>
              <a:rPr lang="en-US" dirty="0" smtClean="0"/>
              <a:t>", radius=1)par(</a:t>
            </a:r>
            <a:r>
              <a:rPr lang="en-US" dirty="0" err="1" smtClean="0"/>
              <a:t>mfrow</a:t>
            </a:r>
            <a:r>
              <a:rPr lang="en-US" dirty="0" smtClean="0"/>
              <a:t>=c(1,2)) # set the plotting area into a 1*2 array </a:t>
            </a:r>
          </a:p>
          <a:p>
            <a:r>
              <a:rPr lang="en-US" dirty="0" err="1" smtClean="0"/>
              <a:t>barplot</a:t>
            </a:r>
            <a:r>
              <a:rPr lang="en-US" dirty="0" smtClean="0"/>
              <a:t>(</a:t>
            </a:r>
            <a:r>
              <a:rPr lang="en-US" dirty="0" err="1" smtClean="0"/>
              <a:t>max.temp</a:t>
            </a:r>
            <a:r>
              <a:rPr lang="en-US" dirty="0" smtClean="0"/>
              <a:t>, main="</a:t>
            </a:r>
            <a:r>
              <a:rPr lang="en-US" dirty="0" err="1" smtClean="0"/>
              <a:t>Barplot</a:t>
            </a:r>
            <a:r>
              <a:rPr lang="en-US" dirty="0" smtClean="0"/>
              <a:t>") </a:t>
            </a:r>
          </a:p>
          <a:p>
            <a:r>
              <a:rPr lang="en-US" dirty="0" smtClean="0"/>
              <a:t>pie(</a:t>
            </a:r>
            <a:r>
              <a:rPr lang="en-US" dirty="0" err="1" smtClean="0"/>
              <a:t>max.temp</a:t>
            </a:r>
            <a:r>
              <a:rPr lang="en-US" dirty="0" smtClean="0"/>
              <a:t>, main="</a:t>
            </a:r>
            <a:r>
              <a:rPr lang="en-US" dirty="0" err="1" smtClean="0"/>
              <a:t>Piechart</a:t>
            </a:r>
            <a:r>
              <a:rPr lang="en-US" dirty="0" smtClean="0"/>
              <a:t>", radius=1)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Temperature &lt;- </a:t>
            </a:r>
            <a:r>
              <a:rPr lang="en-US" dirty="0" err="1" smtClean="0"/>
              <a:t>airquality$Temp</a:t>
            </a:r>
            <a:r>
              <a:rPr lang="en-US" dirty="0" smtClean="0"/>
              <a:t> </a:t>
            </a:r>
          </a:p>
          <a:p>
            <a:r>
              <a:rPr lang="en-US" dirty="0" smtClean="0"/>
              <a:t>Ozone &lt;- </a:t>
            </a:r>
            <a:r>
              <a:rPr lang="en-US" dirty="0" err="1" smtClean="0"/>
              <a:t>airquality$Ozone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par(</a:t>
            </a:r>
            <a:r>
              <a:rPr lang="en-US" dirty="0" err="1" smtClean="0"/>
              <a:t>mfrow</a:t>
            </a:r>
            <a:r>
              <a:rPr lang="en-US" dirty="0" smtClean="0"/>
              <a:t>=c(2,2)) </a:t>
            </a:r>
          </a:p>
          <a:p>
            <a:r>
              <a:rPr lang="en-US" dirty="0" err="1" smtClean="0"/>
              <a:t>hist</a:t>
            </a:r>
            <a:r>
              <a:rPr lang="en-US" dirty="0" smtClean="0"/>
              <a:t>(Temperature) </a:t>
            </a:r>
          </a:p>
          <a:p>
            <a:r>
              <a:rPr lang="en-US" dirty="0" err="1" smtClean="0"/>
              <a:t>boxplot</a:t>
            </a:r>
            <a:r>
              <a:rPr lang="en-US" dirty="0" smtClean="0"/>
              <a:t>(Temperature, horizontal=TRUE) </a:t>
            </a:r>
          </a:p>
          <a:p>
            <a:r>
              <a:rPr lang="en-US" dirty="0" err="1" smtClean="0"/>
              <a:t>hist</a:t>
            </a:r>
            <a:r>
              <a:rPr lang="en-US" dirty="0" smtClean="0"/>
              <a:t>(Ozone) </a:t>
            </a:r>
          </a:p>
          <a:p>
            <a:r>
              <a:rPr lang="en-US" dirty="0" err="1" smtClean="0"/>
              <a:t>boxplot</a:t>
            </a:r>
            <a:r>
              <a:rPr lang="en-US" dirty="0" smtClean="0"/>
              <a:t>(Ozone, horizontal=TRUE)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1F83D-B55D-4BDB-8457-449689AA0D3D}" type="slidenum">
              <a:rPr lang="ru-RU" smtClean="0"/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A3BD4-02D9-418C-8530-A685089309EC}" type="datetime1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7107-9727-469E-A8D1-EDE354100059}" type="datetime1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5142-F5CA-4413-BAFF-0E90B293AC69}" type="datetime1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421-58D5-4F4A-B177-983360053FA2}" type="datetime1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B2E5-FFC1-4B55-B37D-6437D7D132F5}" type="datetime1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FD7-E320-43B5-993D-77137EA6996A}" type="datetime1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9288-76E1-49CD-8DBE-84C08FDC2CA1}" type="datetime1">
              <a:rPr lang="ru-RU" smtClean="0"/>
              <a:t>14.07.2020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C770-D6D5-4EF0-9937-4FD338119427}" type="datetime1">
              <a:rPr lang="ru-RU" smtClean="0"/>
              <a:t>14.07.2020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23D4-CC62-4010-A79C-AA94D966F0DC}" type="datetime1">
              <a:rPr lang="ru-RU" smtClean="0"/>
              <a:t>14.07.2020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C17E2-A5EC-4853-8776-33F7DE3F1098}" type="datetime1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381D-36E0-41AC-A7C8-7DCF89F40A20}" type="datetime1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CD466-D633-414F-8B8D-48B4729D48A5}" type="datetime1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usercontent.com/translate_c?depth=1&amp;pto=aue&amp;rurl=translate.google.com&amp;sl=auto&amp;sp=nmt4&amp;tl=ru&amp;u=https://www.datamentor.io/r-programming/vector&amp;usg=ALkJrhhl2dOe98CVGSGMlNl8a47qJCF5zA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mentor.io/r-programming/bar-plot/" TargetMode="External"/><Relationship Id="rId2" Type="http://schemas.openxmlformats.org/officeDocument/2006/relationships/hyperlink" Target="https://www.datamentor.io/r-programming/exampl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Программирование на языке R: </a:t>
            </a:r>
            <a:r>
              <a:rPr lang="ru-RU" dirty="0" smtClean="0"/>
              <a:t>условия, векторы, функции, примеры программ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Алексей Рыбаков</a:t>
            </a:r>
            <a:endParaRPr lang="ru-RU" dirty="0"/>
          </a:p>
        </p:txBody>
      </p:sp>
      <p:pic>
        <p:nvPicPr>
          <p:cNvPr id="14338" name="Picture 2" descr="R (язык программирования) — Википед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714884"/>
            <a:ext cx="2212274" cy="1714512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2871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Нахождение минимума и максимума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24288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Если мы хотим найти, где находится минимум или максимум, то есть индекс вместо фактического значения, то мы можем использовать </a:t>
            </a:r>
            <a:r>
              <a:rPr lang="ru-RU" dirty="0" err="1" smtClean="0"/>
              <a:t>which.min</a:t>
            </a:r>
            <a:r>
              <a:rPr lang="ru-RU" dirty="0" smtClean="0"/>
              <a:t>()и </a:t>
            </a:r>
            <a:r>
              <a:rPr lang="ru-RU" dirty="0" err="1" smtClean="0"/>
              <a:t>which.max</a:t>
            </a:r>
            <a:r>
              <a:rPr lang="ru-RU" dirty="0" smtClean="0"/>
              <a:t>()функции.</a:t>
            </a:r>
          </a:p>
          <a:p>
            <a:r>
              <a:rPr lang="ru-RU" dirty="0" smtClean="0"/>
              <a:t>Обратите внимание, что эти функции будут возвращать индекс первого минимума или максимума, если их несколько</a:t>
            </a:r>
            <a:endParaRPr lang="ru-RU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357562"/>
            <a:ext cx="4784050" cy="327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Функции в </a:t>
            </a:r>
            <a:r>
              <a:rPr lang="en-US" sz="3600" dirty="0" smtClean="0"/>
              <a:t>R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Функции используются для логического разбиения нашего кода на более простые части, которые становятся простыми в обслуживании и понимании</a:t>
            </a:r>
          </a:p>
          <a:p>
            <a:r>
              <a:rPr lang="ru-RU" dirty="0" smtClean="0"/>
              <a:t>Довольно просто создать свою собственную функцию в R</a:t>
            </a:r>
          </a:p>
          <a:p>
            <a:endParaRPr lang="ru-R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714752"/>
            <a:ext cx="583135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prstClr val="black"/>
                </a:solidFill>
              </a:rPr>
              <a:t>Функции в </a:t>
            </a:r>
            <a:r>
              <a:rPr lang="en-US" sz="3600" dirty="0" smtClean="0">
                <a:solidFill>
                  <a:prstClr val="black"/>
                </a:solidFill>
              </a:rPr>
              <a:t>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8612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Здесь мы видим, что зарезервированное слово </a:t>
            </a:r>
            <a:r>
              <a:rPr lang="ru-RU" dirty="0" err="1" smtClean="0"/>
              <a:t>function</a:t>
            </a:r>
            <a:r>
              <a:rPr lang="ru-RU" dirty="0" smtClean="0"/>
              <a:t> используется для объявления функции в R</a:t>
            </a:r>
          </a:p>
          <a:p>
            <a:r>
              <a:rPr lang="ru-RU" dirty="0" smtClean="0"/>
              <a:t>Утверждения в фигурных скобках образуют тело функции</a:t>
            </a:r>
          </a:p>
          <a:p>
            <a:r>
              <a:rPr lang="ru-RU" dirty="0" smtClean="0"/>
              <a:t>Эти фигурные скобки являются необязательными, если тело содержит только одно выражение</a:t>
            </a:r>
          </a:p>
          <a:p>
            <a:r>
              <a:rPr lang="ru-RU" dirty="0" smtClean="0"/>
              <a:t>Наконец, этот функциональный объект получает имя, присваивая его переменной </a:t>
            </a:r>
            <a:r>
              <a:rPr lang="ru-RU" dirty="0" err="1" smtClean="0"/>
              <a:t>func_name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prstClr val="black"/>
                </a:solidFill>
              </a:rPr>
              <a:t>Функции в </a:t>
            </a:r>
            <a:r>
              <a:rPr lang="en-US" sz="3600" dirty="0" smtClean="0">
                <a:solidFill>
                  <a:prstClr val="black"/>
                </a:solidFill>
              </a:rPr>
              <a:t>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Здесь мы создали функцию с именем </a:t>
            </a:r>
            <a:r>
              <a:rPr lang="ru-RU" dirty="0" err="1" smtClean="0"/>
              <a:t>pow</a:t>
            </a:r>
            <a:r>
              <a:rPr lang="ru-RU" dirty="0" smtClean="0"/>
              <a:t>()</a:t>
            </a:r>
          </a:p>
          <a:p>
            <a:r>
              <a:rPr lang="ru-RU" dirty="0" smtClean="0"/>
              <a:t>Он принимает два аргумента, находит первый аргумент, возведенный в степень второго аргумента, и печатает результат в соответствующем формате</a:t>
            </a:r>
          </a:p>
          <a:p>
            <a:r>
              <a:rPr lang="ru-RU" dirty="0" smtClean="0"/>
              <a:t>Мы использовали встроенную функцию, </a:t>
            </a:r>
            <a:r>
              <a:rPr lang="ru-RU" dirty="0" err="1" smtClean="0"/>
              <a:t>paste</a:t>
            </a:r>
            <a:r>
              <a:rPr lang="ru-RU" dirty="0" smtClean="0"/>
              <a:t>(), которая используется для объединения строк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752760"/>
            <a:ext cx="5616104" cy="274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31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Мы можем вызвать вышеуказанную функцию следующим образом</a:t>
            </a:r>
            <a:endParaRPr lang="en-US" dirty="0" smtClean="0"/>
          </a:p>
          <a:p>
            <a:r>
              <a:rPr lang="ru-RU" dirty="0" smtClean="0"/>
              <a:t>Здесь аргументы, используемые в объявлении функции ( </a:t>
            </a:r>
            <a:r>
              <a:rPr lang="ru-RU" dirty="0" err="1" smtClean="0"/>
              <a:t>x</a:t>
            </a:r>
            <a:r>
              <a:rPr lang="en-US" dirty="0" smtClean="0"/>
              <a:t> </a:t>
            </a:r>
            <a:r>
              <a:rPr lang="ru-RU" dirty="0" smtClean="0"/>
              <a:t>и </a:t>
            </a:r>
            <a:r>
              <a:rPr lang="ru-RU" dirty="0" err="1" smtClean="0"/>
              <a:t>y</a:t>
            </a:r>
            <a:r>
              <a:rPr lang="ru-RU" dirty="0" smtClean="0"/>
              <a:t>), называются формальными аргументами, а аргументы, используемые при вызове функции, называются фактическими аргументами</a:t>
            </a:r>
            <a:endParaRPr lang="ru-RU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4286256"/>
            <a:ext cx="480660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371477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приведенных выше вызовах функций сопоставление аргумента формального аргумента с фактическим аргументом происходит в позиционном порядке.</a:t>
            </a:r>
          </a:p>
          <a:p>
            <a:r>
              <a:rPr lang="ru-RU" dirty="0" smtClean="0"/>
              <a:t>Это означает, что в вызове </a:t>
            </a:r>
            <a:r>
              <a:rPr lang="ru-RU" dirty="0" err="1" smtClean="0"/>
              <a:t>pow</a:t>
            </a:r>
            <a:r>
              <a:rPr lang="ru-RU" dirty="0" smtClean="0"/>
              <a:t>(8,2)</a:t>
            </a:r>
            <a:r>
              <a:rPr lang="en-US" dirty="0" smtClean="0"/>
              <a:t> </a:t>
            </a:r>
            <a:r>
              <a:rPr lang="ru-RU" dirty="0" smtClean="0"/>
              <a:t>формальным аргументам </a:t>
            </a:r>
            <a:r>
              <a:rPr lang="ru-RU" dirty="0" err="1" smtClean="0"/>
              <a:t>x</a:t>
            </a:r>
            <a:r>
              <a:rPr lang="en-US" dirty="0" smtClean="0"/>
              <a:t> </a:t>
            </a:r>
            <a:r>
              <a:rPr lang="ru-RU" dirty="0" smtClean="0"/>
              <a:t>и </a:t>
            </a:r>
            <a:r>
              <a:rPr lang="ru-RU" dirty="0" err="1" smtClean="0"/>
              <a:t>y</a:t>
            </a:r>
            <a:r>
              <a:rPr lang="en-US" dirty="0" smtClean="0"/>
              <a:t> </a:t>
            </a:r>
            <a:r>
              <a:rPr lang="ru-RU" dirty="0" smtClean="0"/>
              <a:t>присваиваются 8 и 2 соответственно.</a:t>
            </a:r>
          </a:p>
          <a:p>
            <a:r>
              <a:rPr lang="ru-RU" dirty="0" smtClean="0"/>
              <a:t>Мы также можем вызвать функцию, используя именованные аргументы.</a:t>
            </a:r>
          </a:p>
          <a:p>
            <a:r>
              <a:rPr lang="ru-RU" dirty="0" smtClean="0"/>
              <a:t>При вызове функции таким образом порядок фактических аргументов не имеет значения. Например, все приведенные ниже вызовы функций эквивалентны.</a:t>
            </a:r>
          </a:p>
          <a:p>
            <a:endParaRPr lang="ru-RU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643446"/>
            <a:ext cx="416239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</a:t>
            </a:r>
            <a:r>
              <a:rPr lang="ru-RU" dirty="0" err="1" smtClean="0"/>
              <a:t>switch</a:t>
            </a:r>
            <a:r>
              <a:rPr lang="ru-RU" dirty="0" smtClean="0"/>
              <a:t>()</a:t>
            </a:r>
            <a:r>
              <a:rPr lang="en-US" dirty="0" smtClean="0"/>
              <a:t> </a:t>
            </a:r>
            <a:r>
              <a:rPr lang="ru-RU" dirty="0" smtClean="0"/>
              <a:t>в 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Функция</a:t>
            </a:r>
            <a:r>
              <a:rPr lang="en-US" dirty="0" smtClean="0"/>
              <a:t> </a:t>
            </a:r>
            <a:r>
              <a:rPr lang="ru-RU" dirty="0" err="1" smtClean="0"/>
              <a:t>switch</a:t>
            </a:r>
            <a:r>
              <a:rPr lang="ru-RU" dirty="0" smtClean="0"/>
              <a:t>() в R проверяет выражение против элементов списка</a:t>
            </a:r>
          </a:p>
          <a:p>
            <a:r>
              <a:rPr lang="ru-RU" dirty="0" smtClean="0"/>
              <a:t>Если значение, вычисленное из выражения, соответствует элементу из списка, возвращается соответствующее значение</a:t>
            </a:r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500438"/>
            <a:ext cx="3733297" cy="137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143512"/>
            <a:ext cx="872720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Диаграммы и графики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714356"/>
            <a:ext cx="585787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Столбчатые диаграммы в </a:t>
            </a:r>
            <a:r>
              <a:rPr lang="en-US" sz="3600" dirty="0" smtClean="0"/>
              <a:t>R</a:t>
            </a:r>
            <a:endParaRPr lang="ru-RU" sz="36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7128" y="3143248"/>
            <a:ext cx="5651392" cy="323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1643050"/>
            <a:ext cx="484028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2071678"/>
            <a:ext cx="1866908" cy="6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2460" y="2696988"/>
            <a:ext cx="5701540" cy="416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5" y="571480"/>
            <a:ext cx="6379337" cy="208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Константы</a:t>
            </a:r>
            <a:endParaRPr lang="ru-RU" sz="3600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64960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 t="10211"/>
          <a:stretch>
            <a:fillRect/>
          </a:stretch>
        </p:blipFill>
        <p:spPr bwMode="auto">
          <a:xfrm>
            <a:off x="1000100" y="2928934"/>
            <a:ext cx="718185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714356"/>
            <a:ext cx="403314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071546"/>
            <a:ext cx="173961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214554"/>
            <a:ext cx="3643338" cy="232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7686" y="2285992"/>
            <a:ext cx="43243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60864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643182"/>
            <a:ext cx="3048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3143248"/>
            <a:ext cx="55149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4214818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Daily air quality measurements in New York, May to September 1973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928670"/>
            <a:ext cx="5998979" cy="234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214686"/>
            <a:ext cx="585787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642917"/>
            <a:ext cx="8001056" cy="562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Круговые диаграммы</a:t>
            </a:r>
            <a:endParaRPr lang="ru-RU" sz="3600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4949" t="51500" r="8581" b="15223"/>
          <a:stretch>
            <a:fillRect/>
          </a:stretch>
        </p:blipFill>
        <p:spPr bwMode="auto">
          <a:xfrm>
            <a:off x="357158" y="3643314"/>
            <a:ext cx="336408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/>
          <a:srcRect l="6250" t="3185" r="9375" b="33497"/>
          <a:stretch>
            <a:fillRect/>
          </a:stretch>
        </p:blipFill>
        <p:spPr bwMode="auto">
          <a:xfrm>
            <a:off x="500034" y="1954060"/>
            <a:ext cx="3857652" cy="50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1928802"/>
            <a:ext cx="358142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286124"/>
            <a:ext cx="33909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Графики функций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Наиболее используемая функция построения графиков в R-программировании - это </a:t>
            </a:r>
            <a:r>
              <a:rPr lang="ru-RU" dirty="0" err="1" smtClean="0"/>
              <a:t>plot</a:t>
            </a:r>
            <a:r>
              <a:rPr lang="ru-RU" dirty="0" smtClean="0"/>
              <a:t>() функция</a:t>
            </a:r>
          </a:p>
          <a:p>
            <a:r>
              <a:rPr lang="ru-RU" dirty="0" smtClean="0"/>
              <a:t>Это </a:t>
            </a:r>
            <a:r>
              <a:rPr lang="ru-RU" dirty="0" smtClean="0"/>
              <a:t>универсальная функция, то есть она имеет много методов, которые вызываются в соответствии с типом передаваемого объекта </a:t>
            </a:r>
            <a:r>
              <a:rPr lang="ru-RU" dirty="0" err="1" smtClean="0"/>
              <a:t>plot</a:t>
            </a:r>
            <a:r>
              <a:rPr lang="ru-RU" dirty="0" smtClean="0"/>
              <a:t>()</a:t>
            </a:r>
            <a:endParaRPr lang="ru-RU" dirty="0" smtClean="0"/>
          </a:p>
          <a:p>
            <a:r>
              <a:rPr lang="ru-RU" dirty="0" smtClean="0"/>
              <a:t>В простейшем случае мы можем передать </a:t>
            </a:r>
            <a:r>
              <a:rPr lang="ru-RU" dirty="0" smtClean="0">
                <a:hlinkClick r:id="rId2" tooltip="R векторов"/>
              </a:rPr>
              <a:t>вектор</a:t>
            </a:r>
            <a:r>
              <a:rPr lang="ru-RU" dirty="0" smtClean="0"/>
              <a:t> и получим график рассеяния величины против индекса. Но, как правило, мы переходим в двух векторах и график рассеяния этих точек строятся.</a:t>
            </a:r>
          </a:p>
          <a:p>
            <a:r>
              <a:rPr lang="ru-RU" dirty="0" smtClean="0"/>
              <a:t>Например, команда </a:t>
            </a:r>
            <a:r>
              <a:rPr lang="ru-RU" dirty="0" err="1" smtClean="0"/>
              <a:t>plot</a:t>
            </a:r>
            <a:r>
              <a:rPr lang="ru-RU" dirty="0" smtClean="0"/>
              <a:t>(</a:t>
            </a:r>
            <a:r>
              <a:rPr lang="ru-RU" dirty="0" err="1" smtClean="0"/>
              <a:t>c</a:t>
            </a:r>
            <a:r>
              <a:rPr lang="ru-RU" dirty="0" smtClean="0"/>
              <a:t>(1,2),</a:t>
            </a:r>
            <a:r>
              <a:rPr lang="ru-RU" dirty="0" err="1" smtClean="0"/>
              <a:t>c</a:t>
            </a:r>
            <a:r>
              <a:rPr lang="ru-RU" dirty="0" smtClean="0"/>
              <a:t>(3,5</a:t>
            </a:r>
            <a:r>
              <a:rPr lang="ru-RU" dirty="0" smtClean="0"/>
              <a:t>)) построит </a:t>
            </a:r>
            <a:r>
              <a:rPr lang="ru-RU" dirty="0" smtClean="0"/>
              <a:t>точки (1,3</a:t>
            </a:r>
            <a:r>
              <a:rPr lang="ru-RU" dirty="0" smtClean="0"/>
              <a:t>) и</a:t>
            </a:r>
            <a:r>
              <a:rPr lang="ru-RU" dirty="0" smtClean="0"/>
              <a:t> (2,5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Вот более конкретный пример , где мы наносим функцию синусоидальной формы диапазона -</a:t>
            </a:r>
            <a:r>
              <a:rPr lang="ru-RU" dirty="0" err="1" smtClean="0"/>
              <a:t>pi</a:t>
            </a:r>
            <a:r>
              <a:rPr lang="ru-RU" dirty="0" smtClean="0"/>
              <a:t> до</a:t>
            </a:r>
            <a:r>
              <a:rPr lang="ru-RU" dirty="0" smtClean="0"/>
              <a:t> </a:t>
            </a:r>
            <a:r>
              <a:rPr lang="ru-RU" dirty="0" err="1" smtClean="0"/>
              <a:t>pi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7464407" cy="510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7" y="500042"/>
            <a:ext cx="384177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214686"/>
            <a:ext cx="528637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14290"/>
            <a:ext cx="7608241" cy="627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85728"/>
            <a:ext cx="681830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Условия в </a:t>
            </a:r>
            <a:r>
              <a:rPr lang="en-US" sz="3600" dirty="0" smtClean="0"/>
              <a:t>R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38576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Flowchart of if in R Programm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571612"/>
            <a:ext cx="2162175" cy="2381250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214818"/>
            <a:ext cx="44100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Flowchart of if...else in R Programmi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4071942"/>
            <a:ext cx="2657475" cy="2590800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https://www.datamentor.io/r-programming/examples/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https://www.datamentor.io/r-programming/bar-plot/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143500"/>
            <a:ext cx="31146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00298" y="3929066"/>
            <a:ext cx="41322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b="1" dirty="0" smtClean="0">
                <a:solidFill>
                  <a:prstClr val="black"/>
                </a:solidFill>
              </a:rPr>
              <a:t>Example of if…else statement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1571612"/>
            <a:ext cx="3900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Example: if statement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428868"/>
            <a:ext cx="27241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программы ввода данных пользователем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5" y="1962944"/>
            <a:ext cx="676275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Пример программы для нахождения факториала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210" y="1600200"/>
            <a:ext cx="5299781" cy="475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858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Векторы в </a:t>
            </a:r>
            <a:r>
              <a:rPr lang="en-US" sz="3600" dirty="0" smtClean="0"/>
              <a:t>R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1828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Переменные, использованные выше, были фактически одноэлементными векторами</a:t>
            </a:r>
          </a:p>
          <a:p>
            <a:r>
              <a:rPr lang="ru-RU" dirty="0" smtClean="0"/>
              <a:t>Мы можем использовать функцию </a:t>
            </a:r>
            <a:r>
              <a:rPr lang="ru-RU" dirty="0" err="1" smtClean="0"/>
              <a:t>c</a:t>
            </a:r>
            <a:r>
              <a:rPr lang="ru-RU" dirty="0" smtClean="0"/>
              <a:t>() (конкатенация), чтобы сделать векторы в R</a:t>
            </a:r>
          </a:p>
          <a:p>
            <a:r>
              <a:rPr lang="ru-RU" dirty="0" smtClean="0"/>
              <a:t>Все операции выполняются поэлементно. Вот пример</a:t>
            </a:r>
          </a:p>
          <a:p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571876"/>
            <a:ext cx="3037042" cy="18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Векторы в </a:t>
            </a:r>
            <a:r>
              <a:rPr lang="en-US" sz="3600" dirty="0" smtClean="0"/>
              <a:t>R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232886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Когда имеется несоответствие длины (числа элементов) векторов-операндов, элементы в более коротком циклически перерабатываются, чтобы соответствовать длине более длинного.</a:t>
            </a:r>
          </a:p>
          <a:p>
            <a:r>
              <a:rPr lang="ru-RU" dirty="0" smtClean="0"/>
              <a:t>R выдаст предупреждение, если длина более длинного вектора не является целым кратным более короткого вектора.</a:t>
            </a:r>
          </a:p>
          <a:p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643314"/>
            <a:ext cx="6038624" cy="292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Нахождение минимума и максимума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Мы можем найти минимум и максимум вектора, используя функцию </a:t>
            </a:r>
            <a:r>
              <a:rPr lang="ru-RU" dirty="0" err="1" smtClean="0"/>
              <a:t>min</a:t>
            </a:r>
            <a:r>
              <a:rPr lang="ru-RU" dirty="0" smtClean="0"/>
              <a:t>()или </a:t>
            </a:r>
            <a:r>
              <a:rPr lang="ru-RU" dirty="0" err="1" smtClean="0"/>
              <a:t>max</a:t>
            </a:r>
            <a:r>
              <a:rPr lang="ru-RU" dirty="0" smtClean="0"/>
              <a:t>().</a:t>
            </a:r>
          </a:p>
          <a:p>
            <a:r>
              <a:rPr lang="ru-RU" dirty="0" smtClean="0"/>
              <a:t>Также доступна вызываемая функция</a:t>
            </a:r>
            <a:r>
              <a:rPr lang="en-US" dirty="0" smtClean="0"/>
              <a:t> </a:t>
            </a:r>
            <a:r>
              <a:rPr lang="ru-RU" dirty="0" err="1" smtClean="0"/>
              <a:t>range</a:t>
            </a:r>
            <a:r>
              <a:rPr lang="ru-RU" dirty="0" smtClean="0"/>
              <a:t>(), которая возвращает минимум и максимум в двухэлементном векторе.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429000"/>
            <a:ext cx="5214974" cy="3187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704</Words>
  <Application>Microsoft Office PowerPoint</Application>
  <PresentationFormat>Экран (4:3)</PresentationFormat>
  <Paragraphs>147</Paragraphs>
  <Slides>30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2. Программирование на языке R: условия, векторы, функции, примеры программ</vt:lpstr>
      <vt:lpstr>Константы</vt:lpstr>
      <vt:lpstr>Условия в R</vt:lpstr>
      <vt:lpstr>Примеры</vt:lpstr>
      <vt:lpstr>Пример программы ввода данных пользователем</vt:lpstr>
      <vt:lpstr>Пример программы для нахождения факториала</vt:lpstr>
      <vt:lpstr>Векторы в R</vt:lpstr>
      <vt:lpstr>Векторы в R</vt:lpstr>
      <vt:lpstr>Нахождение минимума и максимума</vt:lpstr>
      <vt:lpstr>Нахождение минимума и максимума</vt:lpstr>
      <vt:lpstr>Функции в R</vt:lpstr>
      <vt:lpstr>Функции в R</vt:lpstr>
      <vt:lpstr>Функции в R</vt:lpstr>
      <vt:lpstr>Слайд 14</vt:lpstr>
      <vt:lpstr>Слайд 15</vt:lpstr>
      <vt:lpstr>Функция switch() в R</vt:lpstr>
      <vt:lpstr>Диаграммы и графики</vt:lpstr>
      <vt:lpstr>Столбчатые диаграммы в R</vt:lpstr>
      <vt:lpstr>Слайд 19</vt:lpstr>
      <vt:lpstr>Слайд 20</vt:lpstr>
      <vt:lpstr>Слайд 21</vt:lpstr>
      <vt:lpstr>Слайд 22</vt:lpstr>
      <vt:lpstr>Слайд 23</vt:lpstr>
      <vt:lpstr>Круговые диаграммы</vt:lpstr>
      <vt:lpstr>Графики функций</vt:lpstr>
      <vt:lpstr>Слайд 26</vt:lpstr>
      <vt:lpstr>Слайд 27</vt:lpstr>
      <vt:lpstr>Слайд 28</vt:lpstr>
      <vt:lpstr>Слайд 29</vt:lpstr>
      <vt:lpstr>Ссылки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СНО</dc:creator>
  <cp:lastModifiedBy>HP</cp:lastModifiedBy>
  <cp:revision>48</cp:revision>
  <dcterms:created xsi:type="dcterms:W3CDTF">2020-07-13T19:48:14Z</dcterms:created>
  <dcterms:modified xsi:type="dcterms:W3CDTF">2020-07-14T12:39:18Z</dcterms:modified>
</cp:coreProperties>
</file>