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7" r:id="rId10"/>
    <p:sldId id="266" r:id="rId11"/>
    <p:sldId id="269" r:id="rId12"/>
    <p:sldId id="268" r:id="rId13"/>
    <p:sldId id="272" r:id="rId14"/>
    <p:sldId id="271" r:id="rId15"/>
    <p:sldId id="276" r:id="rId16"/>
    <p:sldId id="273" r:id="rId17"/>
    <p:sldId id="279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602E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684" y="1565031"/>
            <a:ext cx="4568132" cy="224903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itchFamily="18"/>
                <a:ea typeface="Segoe UI" pitchFamily="2"/>
                <a:cs typeface="Tahoma" pitchFamily="2"/>
              </a:rPr>
              <a:t>Экологический студенческий отряд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3849" y="3839938"/>
            <a:ext cx="2987802" cy="47618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/>
                <a:ea typeface="Segoe UI" pitchFamily="2"/>
                <a:cs typeface="Tahoma" pitchFamily="2"/>
              </a:rPr>
              <a:t>«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/>
                <a:ea typeface="Segoe UI" pitchFamily="2"/>
                <a:cs typeface="Tahoma" pitchFamily="2"/>
              </a:rPr>
              <a:t>Земляне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/>
                <a:ea typeface="Segoe UI" pitchFamily="2"/>
                <a:cs typeface="Tahoma" pitchFamily="2"/>
              </a:rPr>
              <a:t>»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DF6ADA9-73AE-44C4-A516-EECD339B5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326" y="4477649"/>
            <a:ext cx="1477005" cy="1477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86E9B3-D904-4266-8CC5-2C65C0CC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8172"/>
            <a:ext cx="9144000" cy="243082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серию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Эко-лекций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«Загрязнения окружающей среды и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раздельного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 отходов»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320F95-C476-40C3-B2EA-DD02C7F0F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9256" y="3490546"/>
            <a:ext cx="3565488" cy="210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A2232E-5C17-48A2-AE15-DA33C2132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408" y="4541227"/>
            <a:ext cx="2649416" cy="1987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5F46AE8-87D2-4E79-BB03-68C28FB483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178" y="4904632"/>
            <a:ext cx="2725615" cy="162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094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2416AD-BD27-496E-BEB5-7EA58F99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1447322"/>
            <a:ext cx="9144001" cy="18593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Рубцовском Индустриальном Институте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функционирует на постоянной основе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Книговорот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место бесплатного обмена книгами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3ABF84-A152-4A22-892B-464334C8F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174" y="3224457"/>
            <a:ext cx="2265440" cy="320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8743CD-E40A-4718-9DB3-33FBA5FC6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99" y="4673721"/>
            <a:ext cx="3429000" cy="192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68A15E-D205-453E-AA5C-2F91FA4C1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84" y="3224457"/>
            <a:ext cx="4032736" cy="2268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430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2F94DA-B224-45E7-BFE6-022E3B56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1071"/>
            <a:ext cx="9144000" cy="16818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магазинам г. Рубцовска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поиска товаров,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целиком или частично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из вторсырья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E4BE23-D93D-4752-87E3-E51E7D5A8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242" y="3769892"/>
            <a:ext cx="2009315" cy="285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3A6FED-CC6F-440D-BD86-DCF3AE7AF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12" y="3123836"/>
            <a:ext cx="2275010" cy="303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F2CE97C-0DC3-4BA8-9DF2-3ECEDB7D3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9343" y="3202967"/>
            <a:ext cx="2402225" cy="320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76EE61-DCB9-4533-8B0D-7E574CDBE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973" y="3769892"/>
            <a:ext cx="2009315" cy="267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961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ACD19E-A28E-477E-863B-6E875279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6237"/>
            <a:ext cx="9144000" cy="10374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командой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и размещен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Эко-стенд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76E278-F7AF-40F6-BC92-D4BA443E3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915" y="2857500"/>
            <a:ext cx="5521569" cy="376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342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67F8E-27CB-4B5A-AC2A-64C067EA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1158"/>
            <a:ext cx="9144000" cy="241165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 и сотрудниками 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из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ворсырья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изготовлены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арт-объекты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49AA34-73AF-4983-8897-1827489C1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749" y="2722503"/>
            <a:ext cx="3361101" cy="252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135CAA-4079-410E-BC9D-615DB2548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76" y="3429000"/>
            <a:ext cx="2387112" cy="318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49F06F-059B-4A75-9438-371BD4157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998" y="2788211"/>
            <a:ext cx="2307981" cy="307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ED1908-1E73-4A51-978A-B6D80158B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528" y="4304150"/>
            <a:ext cx="1848940" cy="261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5532D1E-1032-4D92-89F1-CF495D8B4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597" y="5230026"/>
            <a:ext cx="2387111" cy="138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010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0B88B0-7DAE-4B85-B7F4-EEFB57B7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6" y="7555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эко-уроки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AutoShape 2" descr="Картинки по запросу экоурок разделяй с н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и по запросу экоурок разделяй с н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475" y="1921266"/>
            <a:ext cx="6897448" cy="464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294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8">
            <a:extLst>
              <a:ext uri="{FF2B5EF4-FFF2-40B4-BE49-F238E27FC236}">
                <a16:creationId xmlns:a16="http://schemas.microsoft.com/office/drawing/2014/main" xmlns="" id="{667FA5EC-188A-45BA-BD5D-28F83A4F878F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676991" y="4098214"/>
            <a:ext cx="6507163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xmlns="" id="{067229C1-6B4E-434B-9C37-7430F8EDF65E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752547" y="3790796"/>
            <a:ext cx="643160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3">
            <a:extLst>
              <a:ext uri="{FF2B5EF4-FFF2-40B4-BE49-F238E27FC236}">
                <a16:creationId xmlns:a16="http://schemas.microsoft.com/office/drawing/2014/main" xmlns="" id="{7031AD87-7A8E-4445-8CAB-C8ACB197C12F}"/>
              </a:ext>
            </a:extLst>
          </p:cNvPr>
          <p:cNvSpPr>
            <a:spLocks noChangeShapeType="1"/>
          </p:cNvSpPr>
          <p:nvPr/>
        </p:nvSpPr>
        <p:spPr bwMode="gray">
          <a:xfrm>
            <a:off x="1684652" y="1754680"/>
            <a:ext cx="4615166" cy="14287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xmlns="" id="{CB0E28FC-706D-4BA7-A21C-0B80518A415D}"/>
              </a:ext>
            </a:extLst>
          </p:cNvPr>
          <p:cNvGrpSpPr>
            <a:grpSpLocks/>
          </p:cNvGrpSpPr>
          <p:nvPr/>
        </p:nvGrpSpPr>
        <p:grpSpPr bwMode="auto">
          <a:xfrm>
            <a:off x="1439533" y="1339548"/>
            <a:ext cx="5245104" cy="830263"/>
            <a:chOff x="1248" y="3074"/>
            <a:chExt cx="3304" cy="523"/>
          </a:xfrm>
        </p:grpSpPr>
        <p:sp>
          <p:nvSpPr>
            <p:cNvPr id="5" name="Line 23">
              <a:extLst>
                <a:ext uri="{FF2B5EF4-FFF2-40B4-BE49-F238E27FC236}">
                  <a16:creationId xmlns:a16="http://schemas.microsoft.com/office/drawing/2014/main" xmlns="" id="{CBD031BF-8790-4D83-B4EA-F0882FAD89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xmlns="" id="{5600D857-1620-459A-BC58-4B065F2A1E1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25">
              <a:extLst>
                <a:ext uri="{FF2B5EF4-FFF2-40B4-BE49-F238E27FC236}">
                  <a16:creationId xmlns:a16="http://schemas.microsoft.com/office/drawing/2014/main" xmlns="" id="{01EC435F-E0D2-4DCB-AB37-902AEC487DB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04" y="3074"/>
              <a:ext cx="284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Найден партнер «</a:t>
              </a: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Эко-партнер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b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сдачи макулатуры 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4E95A260-1ADC-4E2A-B541-8ED9319D9D48}"/>
              </a:ext>
            </a:extLst>
          </p:cNvPr>
          <p:cNvGrpSpPr>
            <a:grpSpLocks/>
          </p:cNvGrpSpPr>
          <p:nvPr/>
        </p:nvGrpSpPr>
        <p:grpSpPr bwMode="auto">
          <a:xfrm>
            <a:off x="1447747" y="2356437"/>
            <a:ext cx="5646741" cy="585789"/>
            <a:chOff x="1248" y="1440"/>
            <a:chExt cx="3557" cy="369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xmlns="" id="{94AC33C2-64EF-43CD-8A60-BC2B94591CD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1790"/>
              <a:ext cx="3275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xmlns="" id="{C62EDC3D-287F-49E4-8401-8A7844BF9A3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xmlns="" id="{6F74C2EA-8957-4FFF-8E90-C0BBB6D99B4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00" y="1518"/>
              <a:ext cx="31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Найден партнер для сбора пластика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xmlns="" id="{7D29A54B-A3D5-4EFF-970F-8FA4ABE885B9}"/>
              </a:ext>
            </a:extLst>
          </p:cNvPr>
          <p:cNvGrpSpPr>
            <a:grpSpLocks/>
          </p:cNvGrpSpPr>
          <p:nvPr/>
        </p:nvGrpSpPr>
        <p:grpSpPr bwMode="auto">
          <a:xfrm>
            <a:off x="1424354" y="3125198"/>
            <a:ext cx="6953542" cy="1323976"/>
            <a:chOff x="1248" y="2763"/>
            <a:chExt cx="4414" cy="834"/>
          </a:xfrm>
        </p:grpSpPr>
        <p:sp>
          <p:nvSpPr>
            <p:cNvPr id="16" name="Line 18">
              <a:extLst>
                <a:ext uri="{FF2B5EF4-FFF2-40B4-BE49-F238E27FC236}">
                  <a16:creationId xmlns:a16="http://schemas.microsoft.com/office/drawing/2014/main" xmlns="" id="{A5D8C2CD-1C87-451D-A994-B3CA24828EAC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79"/>
              <a:ext cx="409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xmlns="" id="{D5E21F4E-2F97-4C38-8412-1BA3C850FD6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xmlns="" id="{4979B257-5AFD-44AB-B39D-4189E263B42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2763"/>
              <a:ext cx="3926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Запущена подготовка к проведению </a:t>
              </a:r>
              <a:b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мероприятия "</a:t>
              </a:r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Эко-двор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", где уже не только студенты, </a:t>
              </a:r>
              <a:b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 и все желающие смогут принять </a:t>
              </a:r>
              <a:b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работе площадок: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xmlns="" id="{22A411CE-C9DF-4973-9C17-6D3ED1B9D95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Line 18">
            <a:extLst>
              <a:ext uri="{FF2B5EF4-FFF2-40B4-BE49-F238E27FC236}">
                <a16:creationId xmlns:a16="http://schemas.microsoft.com/office/drawing/2014/main" xmlns="" id="{1EAAE082-4DBC-48D2-88DE-1EBE1AF636B0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225989" y="3509129"/>
            <a:ext cx="5958165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8">
            <a:extLst>
              <a:ext uri="{FF2B5EF4-FFF2-40B4-BE49-F238E27FC236}">
                <a16:creationId xmlns:a16="http://schemas.microsoft.com/office/drawing/2014/main" xmlns="" id="{2A939786-0C12-498E-941F-4606F535FF7D}"/>
              </a:ext>
            </a:extLst>
          </p:cNvPr>
          <p:cNvSpPr>
            <a:spLocks noChangeShapeType="1"/>
          </p:cNvSpPr>
          <p:nvPr/>
        </p:nvSpPr>
        <p:spPr bwMode="gray">
          <a:xfrm>
            <a:off x="2225989" y="4829288"/>
            <a:ext cx="2408168" cy="7793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xmlns="" id="{B6C80932-17C6-4B97-8069-2BE13E253F3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25989" y="4862817"/>
            <a:ext cx="44825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«Дармарка» - бесплатный обмен вещами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xmlns="" id="{B876C725-B13F-4105-B377-F8DC0A1CF7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25989" y="4517600"/>
            <a:ext cx="2408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Прием «Вторсырья»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Line 18">
            <a:extLst>
              <a:ext uri="{FF2B5EF4-FFF2-40B4-BE49-F238E27FC236}">
                <a16:creationId xmlns:a16="http://schemas.microsoft.com/office/drawing/2014/main" xmlns="" id="{7E70A60D-043B-474A-944E-0A489AD4FA90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225989" y="5182298"/>
            <a:ext cx="4333074" cy="8529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xmlns="" id="{88559B75-F28D-4629-A1D0-57943477ABA0}"/>
              </a:ext>
            </a:extLst>
          </p:cNvPr>
          <p:cNvSpPr>
            <a:spLocks noChangeShapeType="1"/>
          </p:cNvSpPr>
          <p:nvPr/>
        </p:nvSpPr>
        <p:spPr bwMode="gray">
          <a:xfrm>
            <a:off x="2225989" y="5551630"/>
            <a:ext cx="1422819" cy="8485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xmlns="" id="{F2218A4C-1258-40D1-A851-B718548D940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25989" y="5232149"/>
            <a:ext cx="2408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Книговорот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61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117" y="84801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Во всех подразделениях установлены коробки </a:t>
            </a:r>
            <a:r>
              <a:rPr lang="ru-RU" sz="3600" b="1" dirty="0" smtClean="0"/>
              <a:t>для сбора макулатур</a:t>
            </a:r>
            <a:r>
              <a:rPr lang="ru-RU" sz="3600" dirty="0" smtClean="0"/>
              <a:t>ы</a:t>
            </a:r>
            <a:endParaRPr lang="ru-RU" sz="3600" dirty="0"/>
          </a:p>
        </p:txBody>
      </p:sp>
      <p:pic>
        <p:nvPicPr>
          <p:cNvPr id="4" name="Содержимое 3" descr="https://www.klerk.ru/img/pb/thumb1000x615/cf0a34b7b287a10d3a2b4ebdcbed1489_compressed_v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08" y="2208943"/>
            <a:ext cx="3441843" cy="244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zabavnik.club/wp-content/uploads/2018/07/sbor_makulatury_12_21091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866" y="2188397"/>
            <a:ext cx="2659027" cy="2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rtland24.ru/uploads/posts/2015-03/1425978139_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5797" y="4202129"/>
            <a:ext cx="4014717" cy="24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BD6A50-97F8-48D8-BF69-02A49902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71" y="214255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мы ищем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спонсоров для закупки или изготовления контейнеров для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раздельного сбора мусора.</a:t>
            </a: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79" y="4384487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426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FEEF7-E3A2-47AB-9772-80B59F39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038" y="1516919"/>
            <a:ext cx="7737231" cy="2167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 - развить у молодежи навык экологического мышления и грамотного обращения с отходами!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D4FA1D-8A15-4DDD-AD9B-FE8AF7442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9980" y="3842238"/>
            <a:ext cx="2565888" cy="25658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E14F0D-C31C-4568-8081-A7E571F81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82" y="3252420"/>
            <a:ext cx="1759616" cy="18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211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03295"/>
            <a:ext cx="9144000" cy="91679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069672" y="2944433"/>
            <a:ext cx="7710488" cy="969963"/>
            <a:chOff x="1248" y="2030"/>
            <a:chExt cx="4857" cy="611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4593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91" y="2118"/>
              <a:ext cx="441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egoe UI" pitchFamily="2"/>
                  <a:cs typeface="Times New Roman" panose="02020603050405020304" pitchFamily="18" charset="0"/>
                </a:rPr>
                <a:t>П</a:t>
              </a:r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egoe UI" pitchFamily="2"/>
                  <a:cs typeface="Times New Roman" panose="02020603050405020304" pitchFamily="18" charset="0"/>
                </a:rPr>
                <a:t>родвижение идей устойчивого развития регионов.</a:t>
              </a:r>
              <a:b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egoe UI" pitchFamily="2"/>
                  <a:cs typeface="Times New Roman" panose="02020603050405020304" pitchFamily="18" charset="0"/>
                </a:rPr>
              </a:b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113631" y="4330320"/>
            <a:ext cx="6875465" cy="950913"/>
            <a:chOff x="1248" y="2640"/>
            <a:chExt cx="4331" cy="599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 flipV="1">
              <a:off x="1460" y="2990"/>
              <a:ext cx="4071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12" y="2716"/>
              <a:ext cx="386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Внедрить систему раздельного сбора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мусора </a:t>
              </a:r>
            </a:p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своем вузе.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3104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D5BA7-E1B7-402B-B2BA-559F5939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734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разделяем!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C1EA8E-7CD4-4928-B701-23AB5461C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0878" y="2762433"/>
            <a:ext cx="5842976" cy="328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669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6E0E0-EE9E-44B9-B18B-331F81AC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118"/>
            <a:ext cx="9144000" cy="19824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команд 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«Разделяй с нами» 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уже на 1 месте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84C07D-4BC0-46B6-B45E-43229D865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073248" y="2554409"/>
            <a:ext cx="7182616" cy="404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232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8">
            <a:extLst>
              <a:ext uri="{FF2B5EF4-FFF2-40B4-BE49-F238E27FC236}">
                <a16:creationId xmlns:a16="http://schemas.microsoft.com/office/drawing/2014/main" xmlns="" id="{83008F51-C26A-4C8B-B709-A5FB3160CFAF}"/>
              </a:ext>
            </a:extLst>
          </p:cNvPr>
          <p:cNvSpPr>
            <a:spLocks noChangeShapeType="1"/>
          </p:cNvSpPr>
          <p:nvPr/>
        </p:nvSpPr>
        <p:spPr bwMode="gray">
          <a:xfrm>
            <a:off x="1409281" y="2234481"/>
            <a:ext cx="6932411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742"/>
            <a:ext cx="9144000" cy="91679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999333" y="1819350"/>
            <a:ext cx="7341693" cy="830263"/>
            <a:chOff x="1248" y="1911"/>
            <a:chExt cx="4628" cy="523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4436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50" y="1911"/>
              <a:ext cx="422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Зарегистрировали команду «Земляне» (20.09.19) </a:t>
              </a:r>
              <a:b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 всероссийском Эко-квесте «Разделяй с нами».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A465D8-E33B-4EF1-9402-C2520A126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313" y="2853606"/>
            <a:ext cx="6261374" cy="367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722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3">
            <a:extLst>
              <a:ext uri="{FF2B5EF4-FFF2-40B4-BE49-F238E27FC236}">
                <a16:creationId xmlns:a16="http://schemas.microsoft.com/office/drawing/2014/main" xmlns="" id="{798E7463-32C2-4A9F-AABA-B979EAC3CA55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497409" y="1646578"/>
            <a:ext cx="4129668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592D4C53-0375-4A82-907C-0D473C3D1EB8}"/>
              </a:ext>
            </a:extLst>
          </p:cNvPr>
          <p:cNvGrpSpPr>
            <a:grpSpLocks/>
          </p:cNvGrpSpPr>
          <p:nvPr/>
        </p:nvGrpSpPr>
        <p:grpSpPr bwMode="auto">
          <a:xfrm>
            <a:off x="1113631" y="1236028"/>
            <a:ext cx="6167438" cy="830263"/>
            <a:chOff x="1248" y="2484"/>
            <a:chExt cx="3885" cy="523"/>
          </a:xfrm>
        </p:grpSpPr>
        <p:sp>
          <p:nvSpPr>
            <p:cNvPr id="10" name="Line 13">
              <a:extLst>
                <a:ext uri="{FF2B5EF4-FFF2-40B4-BE49-F238E27FC236}">
                  <a16:creationId xmlns:a16="http://schemas.microsoft.com/office/drawing/2014/main" xmlns="" id="{2C915894-A1AA-4842-BA85-BCCB1F96655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60" y="2974"/>
              <a:ext cx="3645" cy="1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xmlns="" id="{0A14A9B1-879C-48A7-B381-0B08023DB0F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xmlns="" id="{80936E21-22F8-4477-8670-A172CC3988A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8" y="2484"/>
              <a:ext cx="343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Стали частью масштабного </a:t>
              </a:r>
              <a:b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молодежного экологического движения.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xmlns="" id="{4211E327-44AD-470D-8C38-7DE88F14310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xmlns="" id="{2EEFDED0-772B-44C6-BDD5-A4177DC81A0E}"/>
              </a:ext>
            </a:extLst>
          </p:cNvPr>
          <p:cNvGrpSpPr>
            <a:grpSpLocks/>
          </p:cNvGrpSpPr>
          <p:nvPr/>
        </p:nvGrpSpPr>
        <p:grpSpPr bwMode="auto">
          <a:xfrm>
            <a:off x="1108417" y="2873379"/>
            <a:ext cx="7877175" cy="582613"/>
            <a:chOff x="1248" y="3230"/>
            <a:chExt cx="4962" cy="367"/>
          </a:xfrm>
        </p:grpSpPr>
        <p:sp>
          <p:nvSpPr>
            <p:cNvPr id="16" name="Line 18">
              <a:extLst>
                <a:ext uri="{FF2B5EF4-FFF2-40B4-BE49-F238E27FC236}">
                  <a16:creationId xmlns:a16="http://schemas.microsoft.com/office/drawing/2014/main" xmlns="" id="{63D502EB-CA9C-48F4-91F3-CAD84B3F32D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4680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xmlns="" id="{FDD15987-AE02-49E3-98FE-92AA1B36012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xmlns="" id="{DC5FD4B1-CA3F-4F5A-B78D-77AFDB7A32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01" y="3306"/>
              <a:ext cx="45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Обрели друзей и единомышленников по всей стране.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xmlns="" id="{4E3C00B9-D727-4546-B397-E3BFEF22E1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xmlns="" id="{34F33D54-26DB-428A-8ABF-97005D7DCFE4}"/>
              </a:ext>
            </a:extLst>
          </p:cNvPr>
          <p:cNvGrpSpPr>
            <a:grpSpLocks/>
          </p:cNvGrpSpPr>
          <p:nvPr/>
        </p:nvGrpSpPr>
        <p:grpSpPr bwMode="auto">
          <a:xfrm>
            <a:off x="1081397" y="4252175"/>
            <a:ext cx="7339013" cy="593726"/>
            <a:chOff x="1248" y="1440"/>
            <a:chExt cx="4623" cy="374"/>
          </a:xfrm>
        </p:grpSpPr>
        <p:sp>
          <p:nvSpPr>
            <p:cNvPr id="21" name="Line 3">
              <a:extLst>
                <a:ext uri="{FF2B5EF4-FFF2-40B4-BE49-F238E27FC236}">
                  <a16:creationId xmlns:a16="http://schemas.microsoft.com/office/drawing/2014/main" xmlns="" id="{0E3DD7D2-8D1A-47B1-B11D-04F10DEDFD3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1773"/>
              <a:ext cx="4339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xmlns="" id="{9E1D338D-6EF6-4721-AED5-A45C4C056D8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xmlns="" id="{625C9C77-1D05-4CAD-94B8-3F85E88A72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8" y="1523"/>
              <a:ext cx="41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Вносим вклад в решение «мусорной» проблемы.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6">
              <a:extLst>
                <a:ext uri="{FF2B5EF4-FFF2-40B4-BE49-F238E27FC236}">
                  <a16:creationId xmlns:a16="http://schemas.microsoft.com/office/drawing/2014/main" xmlns="" id="{D6099957-EC98-4E70-B54A-8104DAEFBBA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85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469AFD-45D0-4EAB-8D89-1A6046DD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5" y="1485183"/>
            <a:ext cx="9144000" cy="34114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хотим, чтобы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институт вошёл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Ассоциацию «зеленых» вузов России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наш первый шаг -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на постоянной основе раздельный сбор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 в своем вузе.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FAE292-05E1-43D9-9E44-98A70FF55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1616" y="4902024"/>
            <a:ext cx="2151185" cy="215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149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30CD83-07D5-4FE3-BBF6-E4ED7544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2631467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активности</a:t>
            </a:r>
            <a:r>
              <a:rPr lang="ru-RU" sz="6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8912F63-6DFA-482A-B79C-AD033789F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607" y="3754314"/>
            <a:ext cx="2760785" cy="27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50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947007-7E0E-453D-B7FF-9F78A1D0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348508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плакаты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контейнеры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раздельного сбора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будут установлены в вузе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1778FD-4E3D-40A2-BC81-241A1285E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/>
            <a:alphaModFix/>
          </a:blip>
          <a:srcRect l="4792" t="3975" r="3366" b="11108"/>
          <a:stretch/>
        </p:blipFill>
        <p:spPr>
          <a:xfrm>
            <a:off x="596762" y="2977299"/>
            <a:ext cx="1720689" cy="224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D61C12-282F-4562-AEE9-9094AE316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l="4586" t="3976" r="3520" b="11107"/>
          <a:stretch/>
        </p:blipFill>
        <p:spPr>
          <a:xfrm>
            <a:off x="2738404" y="4088975"/>
            <a:ext cx="1720689" cy="247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AA0051-097F-4B89-AC63-8EDD6E7313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/>
            <a:alphaModFix/>
          </a:blip>
          <a:srcRect l="4727" t="4068" r="3757" b="11590"/>
          <a:stretch/>
        </p:blipFill>
        <p:spPr>
          <a:xfrm>
            <a:off x="4669570" y="3081327"/>
            <a:ext cx="1721784" cy="224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DEA3E9-1330-4E6F-B3AD-0AB5350BDF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/>
            <a:alphaModFix/>
          </a:blip>
          <a:srcRect l="4798" t="4296" r="3661" b="11871"/>
          <a:stretch/>
        </p:blipFill>
        <p:spPr>
          <a:xfrm>
            <a:off x="6812307" y="3965608"/>
            <a:ext cx="1823397" cy="247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B40FB59C-6075-4488-BE4D-7E24555F2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Всероссийского экологического квеста "Разделяй с нами"</a:t>
            </a:r>
            <a: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🍃">
            <a:extLst>
              <a:ext uri="{FF2B5EF4-FFF2-40B4-BE49-F238E27FC236}">
                <a16:creationId xmlns:a16="http://schemas.microsoft.com/office/drawing/2014/main" xmlns="" id="{A4501183-47A6-428F-8A2C-D23F133B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563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351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240D3E-F050-4ABB-8158-6FA2106E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1260657"/>
            <a:ext cx="8650840" cy="82499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и разместили 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Эко-плакаты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A4F6B3-935A-48CA-9116-17132F6F1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196" y="2473204"/>
            <a:ext cx="3050291" cy="426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A738B5-0DE8-42FA-813E-4A5A6E14C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70" y="3798767"/>
            <a:ext cx="2736145" cy="193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F269DD-CD94-49CE-880F-2EE56E2FF4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2383" y="2473204"/>
            <a:ext cx="1957151" cy="2497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034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172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Экологический студенческий отряд</vt:lpstr>
      <vt:lpstr>Цель:</vt:lpstr>
      <vt:lpstr>В рейтинге команд  «Разделяй с нами»  мы уже на 1 месте</vt:lpstr>
      <vt:lpstr>Реализация проекта:</vt:lpstr>
      <vt:lpstr>Слайд 5</vt:lpstr>
      <vt:lpstr>Мы хотим, чтобы  наш институт вошёл  в Ассоциацию «зеленых» вузов России  И наш первый шаг - внедрить на постоянной основе раздельный сбор отходов в своем вузе.</vt:lpstr>
      <vt:lpstr>Наши активности на данный момент</vt:lpstr>
      <vt:lpstr>Разработали  информационные плакаты  на контейнеры для раздельного сбора отходов,  которые будут установлены в вузе</vt:lpstr>
      <vt:lpstr>Разработали и разместили  «Эко-плакаты» </vt:lpstr>
      <vt:lpstr>Провели серию Эко-лекций для студентов на тему:  «Загрязнения окружающей среды и  необходимость раздельного  сбора отходов»</vt:lpstr>
      <vt:lpstr>В Рубцовском Индустриальном Институте нами установлен и функционирует на постоянной основе       Книговорот – место бесплатного обмена книгами </vt:lpstr>
      <vt:lpstr>Провели экоохоту по магазинам г. Рубцовска  с целью поиска товаров,  которые целиком или частично  изготовлены из вторсырья</vt:lpstr>
      <vt:lpstr>Нашей командой  создан и размещен Эко-стенд</vt:lpstr>
      <vt:lpstr>Студентами и сотрудниками  нашего института из ворсырья  были изготовлены арт-объекты. </vt:lpstr>
      <vt:lpstr>Проводим эко-уроки для школьников</vt:lpstr>
      <vt:lpstr>Слайд 16</vt:lpstr>
      <vt:lpstr> Во всех подразделениях установлены коробки для сбора макулатуры</vt:lpstr>
      <vt:lpstr>На данный момент мы ищем спонсоров для закупки или изготовления контейнеров для раздельного сбора мусора.</vt:lpstr>
      <vt:lpstr>Наша цель - развить у молодежи навык экологического мышления и грамотного обращения с отходами!</vt:lpstr>
      <vt:lpstr>Мы разделяем!  А вы?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58</cp:revision>
  <dcterms:created xsi:type="dcterms:W3CDTF">2019-02-21T15:01:25Z</dcterms:created>
  <dcterms:modified xsi:type="dcterms:W3CDTF">2019-11-13T03:20:51Z</dcterms:modified>
</cp:coreProperties>
</file>