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52" r:id="rId2"/>
    <p:sldMasterId id="2147484065" r:id="rId3"/>
    <p:sldMasterId id="2147484111" r:id="rId4"/>
    <p:sldMasterId id="2147484137" r:id="rId5"/>
    <p:sldMasterId id="2147484152" r:id="rId6"/>
    <p:sldMasterId id="2147484165" r:id="rId7"/>
    <p:sldMasterId id="2147484178" r:id="rId8"/>
  </p:sldMasterIdLst>
  <p:notesMasterIdLst>
    <p:notesMasterId r:id="rId61"/>
  </p:notesMasterIdLst>
  <p:handoutMasterIdLst>
    <p:handoutMasterId r:id="rId62"/>
  </p:handoutMasterIdLst>
  <p:sldIdLst>
    <p:sldId id="314" r:id="rId9"/>
    <p:sldId id="387" r:id="rId10"/>
    <p:sldId id="383" r:id="rId11"/>
    <p:sldId id="385" r:id="rId12"/>
    <p:sldId id="405" r:id="rId13"/>
    <p:sldId id="325" r:id="rId14"/>
    <p:sldId id="406" r:id="rId15"/>
    <p:sldId id="337" r:id="rId16"/>
    <p:sldId id="425" r:id="rId17"/>
    <p:sldId id="441" r:id="rId18"/>
    <p:sldId id="289" r:id="rId19"/>
    <p:sldId id="336" r:id="rId20"/>
    <p:sldId id="331" r:id="rId21"/>
    <p:sldId id="407" r:id="rId22"/>
    <p:sldId id="338" r:id="rId23"/>
    <p:sldId id="339" r:id="rId24"/>
    <p:sldId id="417" r:id="rId25"/>
    <p:sldId id="431" r:id="rId26"/>
    <p:sldId id="416" r:id="rId27"/>
    <p:sldId id="418" r:id="rId28"/>
    <p:sldId id="434" r:id="rId29"/>
    <p:sldId id="419" r:id="rId30"/>
    <p:sldId id="435" r:id="rId31"/>
    <p:sldId id="420" r:id="rId32"/>
    <p:sldId id="430" r:id="rId33"/>
    <p:sldId id="422" r:id="rId34"/>
    <p:sldId id="427" r:id="rId35"/>
    <p:sldId id="414" r:id="rId36"/>
    <p:sldId id="421" r:id="rId37"/>
    <p:sldId id="438" r:id="rId38"/>
    <p:sldId id="428" r:id="rId39"/>
    <p:sldId id="436" r:id="rId40"/>
    <p:sldId id="415" r:id="rId41"/>
    <p:sldId id="439" r:id="rId42"/>
    <p:sldId id="423" r:id="rId43"/>
    <p:sldId id="440" r:id="rId44"/>
    <p:sldId id="424" r:id="rId45"/>
    <p:sldId id="426" r:id="rId46"/>
    <p:sldId id="323" r:id="rId47"/>
    <p:sldId id="391" r:id="rId48"/>
    <p:sldId id="357" r:id="rId49"/>
    <p:sldId id="358" r:id="rId50"/>
    <p:sldId id="348" r:id="rId51"/>
    <p:sldId id="389" r:id="rId52"/>
    <p:sldId id="317" r:id="rId53"/>
    <p:sldId id="318" r:id="rId54"/>
    <p:sldId id="322" r:id="rId55"/>
    <p:sldId id="433" r:id="rId56"/>
    <p:sldId id="321" r:id="rId57"/>
    <p:sldId id="429" r:id="rId58"/>
    <p:sldId id="398" r:id="rId59"/>
    <p:sldId id="281" r:id="rId60"/>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DB75B8F6-73E5-4343-B3D1-E0F4A21E1925}">
          <p14:sldIdLst>
            <p14:sldId id="314"/>
            <p14:sldId id="387"/>
            <p14:sldId id="383"/>
            <p14:sldId id="385"/>
            <p14:sldId id="405"/>
            <p14:sldId id="325"/>
            <p14:sldId id="406"/>
            <p14:sldId id="337"/>
            <p14:sldId id="425"/>
            <p14:sldId id="441"/>
            <p14:sldId id="289"/>
            <p14:sldId id="336"/>
            <p14:sldId id="331"/>
            <p14:sldId id="407"/>
            <p14:sldId id="338"/>
            <p14:sldId id="339"/>
          </p14:sldIdLst>
        </p14:section>
        <p14:section name="Untitled Section" id="{B17A074A-9EB8-4728-872C-30493EF62A43}">
          <p14:sldIdLst>
            <p14:sldId id="417"/>
            <p14:sldId id="431"/>
            <p14:sldId id="416"/>
            <p14:sldId id="418"/>
            <p14:sldId id="434"/>
            <p14:sldId id="419"/>
            <p14:sldId id="435"/>
            <p14:sldId id="420"/>
            <p14:sldId id="430"/>
            <p14:sldId id="422"/>
            <p14:sldId id="427"/>
            <p14:sldId id="414"/>
            <p14:sldId id="421"/>
            <p14:sldId id="438"/>
            <p14:sldId id="428"/>
            <p14:sldId id="436"/>
            <p14:sldId id="415"/>
            <p14:sldId id="439"/>
            <p14:sldId id="423"/>
            <p14:sldId id="440"/>
            <p14:sldId id="424"/>
            <p14:sldId id="426"/>
            <p14:sldId id="323"/>
            <p14:sldId id="391"/>
            <p14:sldId id="357"/>
            <p14:sldId id="358"/>
            <p14:sldId id="348"/>
            <p14:sldId id="389"/>
            <p14:sldId id="317"/>
            <p14:sldId id="318"/>
            <p14:sldId id="322"/>
            <p14:sldId id="433"/>
            <p14:sldId id="321"/>
            <p14:sldId id="429"/>
            <p14:sldId id="398"/>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4F81BD"/>
    <a:srgbClr val="0F5494"/>
    <a:srgbClr val="003366"/>
    <a:srgbClr val="336600"/>
    <a:srgbClr val="FFD624"/>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2" autoAdjust="0"/>
    <p:restoredTop sz="78144" autoAdjust="0"/>
  </p:normalViewPr>
  <p:slideViewPr>
    <p:cSldViewPr>
      <p:cViewPr>
        <p:scale>
          <a:sx n="70" d="100"/>
          <a:sy n="70" d="100"/>
        </p:scale>
        <p:origin x="-1288" y="-52"/>
      </p:cViewPr>
      <p:guideLst>
        <p:guide orient="horz" pos="2205"/>
        <p:guide pos="2880"/>
      </p:guideLst>
    </p:cSldViewPr>
  </p:slideViewPr>
  <p:outlineViewPr>
    <p:cViewPr>
      <p:scale>
        <a:sx n="33" d="100"/>
        <a:sy n="33" d="100"/>
      </p:scale>
      <p:origin x="0" y="7248"/>
    </p:cViewPr>
  </p:outlineViewPr>
  <p:notesTextViewPr>
    <p:cViewPr>
      <p:scale>
        <a:sx n="1" d="1"/>
        <a:sy n="1" d="1"/>
      </p:scale>
      <p:origin x="0" y="0"/>
    </p:cViewPr>
  </p:notesTextViewPr>
  <p:notesViewPr>
    <p:cSldViewPr>
      <p:cViewPr varScale="1">
        <p:scale>
          <a:sx n="111" d="100"/>
          <a:sy n="111" d="100"/>
        </p:scale>
        <p:origin x="-306"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Sheet1!$A$3:$A$11</c:f>
              <c:strCache>
                <c:ptCount val="9"/>
                <c:pt idx="0">
                  <c:v>RI</c:v>
                </c:pt>
                <c:pt idx="1">
                  <c:v>Environment</c:v>
                </c:pt>
                <c:pt idx="2">
                  <c:v>Transport</c:v>
                </c:pt>
                <c:pt idx="3">
                  <c:v>NMBP</c:v>
                </c:pt>
                <c:pt idx="4">
                  <c:v>Space</c:v>
                </c:pt>
                <c:pt idx="5">
                  <c:v>Societies</c:v>
                </c:pt>
                <c:pt idx="6">
                  <c:v>Euratom</c:v>
                </c:pt>
                <c:pt idx="7">
                  <c:v>ICT</c:v>
                </c:pt>
                <c:pt idx="8">
                  <c:v>Food</c:v>
                </c:pt>
              </c:strCache>
            </c:strRef>
          </c:cat>
          <c:val>
            <c:numRef>
              <c:f>Sheet1!$B$3:$B$11</c:f>
              <c:numCache>
                <c:formatCode>General</c:formatCode>
                <c:ptCount val="9"/>
                <c:pt idx="0">
                  <c:v>16</c:v>
                </c:pt>
                <c:pt idx="1">
                  <c:v>9</c:v>
                </c:pt>
                <c:pt idx="2">
                  <c:v>7</c:v>
                </c:pt>
                <c:pt idx="3">
                  <c:v>5</c:v>
                </c:pt>
                <c:pt idx="4">
                  <c:v>4</c:v>
                </c:pt>
                <c:pt idx="5">
                  <c:v>4</c:v>
                </c:pt>
                <c:pt idx="6">
                  <c:v>3</c:v>
                </c:pt>
                <c:pt idx="7">
                  <c:v>1</c:v>
                </c:pt>
                <c:pt idx="8">
                  <c:v>1</c:v>
                </c:pt>
              </c:numCache>
            </c:numRef>
          </c:val>
        </c:ser>
        <c:dLbls>
          <c:showLegendKey val="0"/>
          <c:showVal val="0"/>
          <c:showCatName val="0"/>
          <c:showSerName val="0"/>
          <c:showPercent val="0"/>
          <c:showBubbleSize val="0"/>
        </c:dLbls>
        <c:gapWidth val="150"/>
        <c:axId val="140799360"/>
        <c:axId val="144237696"/>
      </c:barChart>
      <c:catAx>
        <c:axId val="140799360"/>
        <c:scaling>
          <c:orientation val="minMax"/>
        </c:scaling>
        <c:delete val="0"/>
        <c:axPos val="b"/>
        <c:majorTickMark val="out"/>
        <c:minorTickMark val="none"/>
        <c:tickLblPos val="nextTo"/>
        <c:crossAx val="144237696"/>
        <c:crosses val="autoZero"/>
        <c:auto val="1"/>
        <c:lblAlgn val="ctr"/>
        <c:lblOffset val="100"/>
        <c:noMultiLvlLbl val="0"/>
      </c:catAx>
      <c:valAx>
        <c:axId val="144237696"/>
        <c:scaling>
          <c:orientation val="minMax"/>
        </c:scaling>
        <c:delete val="0"/>
        <c:axPos val="l"/>
        <c:majorGridlines/>
        <c:numFmt formatCode="General" sourceLinked="1"/>
        <c:majorTickMark val="out"/>
        <c:minorTickMark val="none"/>
        <c:tickLblPos val="nextTo"/>
        <c:crossAx val="140799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96FD8-0ED5-486D-9FC8-F6E6DACDD349}" type="doc">
      <dgm:prSet loTypeId="urn:microsoft.com/office/officeart/2005/8/layout/lProcess2" loCatId="relationship" qsTypeId="urn:microsoft.com/office/officeart/2005/8/quickstyle/simple4" qsCatId="simple" csTypeId="urn:microsoft.com/office/officeart/2005/8/colors/colorful5" csCatId="colorful" phldr="1"/>
      <dgm:spPr/>
      <dgm:t>
        <a:bodyPr/>
        <a:lstStyle/>
        <a:p>
          <a:endParaRPr lang="en-GB"/>
        </a:p>
      </dgm:t>
    </dgm:pt>
    <dgm:pt modelId="{9E629434-C988-46F5-B8BA-E5B29E1EAB1F}">
      <dgm:prSet phldrT="[Text]" custT="1"/>
      <dgm:spPr>
        <a:xfrm>
          <a:off x="0" y="0"/>
          <a:ext cx="2719638" cy="3888432"/>
        </a:xfrm>
        <a:solidFill>
          <a:schemeClr val="accent1">
            <a:lumMod val="40000"/>
            <a:lumOff val="60000"/>
            <a:alpha val="66000"/>
          </a:schemeClr>
        </a:solidFill>
      </dgm:spPr>
      <dgm:t>
        <a:bodyPr/>
        <a:lstStyle/>
        <a:p>
          <a:r>
            <a:rPr lang="en-GB"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Excellent Science</a:t>
          </a:r>
          <a:endParaRPr lang="en-GB"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dgm:t>
    </dgm:pt>
    <dgm:pt modelId="{F926A4DB-EF63-45E4-9636-8BF75B050EDA}" type="parTrans" cxnId="{9F99D93F-B7C5-4A4E-BB4B-5A3704E0608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75A923B-C8A9-4FF8-B089-4C6A1F8F303B}" type="sibTrans" cxnId="{9F99D93F-B7C5-4A4E-BB4B-5A3704E0608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09DCE90-997C-4434-B245-80F70E901285}">
      <dgm:prSet phldrT="[Text]" custT="1"/>
      <dgm:spPr>
        <a:xfrm>
          <a:off x="288022" y="964563"/>
          <a:ext cx="2175710" cy="685266"/>
        </a:xfrm>
        <a:solidFill>
          <a:schemeClr val="accent1">
            <a:lumMod val="75000"/>
          </a:schemeClr>
        </a:solidFill>
      </dgm:spPr>
      <dgm:t>
        <a:bodyPr/>
        <a:lstStyle/>
        <a:p>
          <a:r>
            <a:rPr lang="en-GB" sz="14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European Research Council</a:t>
          </a:r>
          <a:endParaRPr lang="en-GB" sz="14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D1DD8107-B305-4805-B2BC-4EE307545A03}" type="parTrans" cxnId="{B1A3DBDD-397F-4721-9165-F8395464A76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F55E01A7-FE4C-414F-A875-A003496AEDB9}" type="sibTrans" cxnId="{B1A3DBDD-397F-4721-9165-F8395464A76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C320451-4DF8-49FC-8DA4-3F4B063C4F84}">
      <dgm:prSet phldrT="[Text]" custT="1"/>
      <dgm:spPr>
        <a:xfrm>
          <a:off x="288022" y="1791329"/>
          <a:ext cx="2175710" cy="558296"/>
        </a:xfrm>
        <a:solidFill>
          <a:schemeClr val="accent1">
            <a:lumMod val="75000"/>
          </a:schemeClr>
        </a:solidFill>
      </dgm:spPr>
      <dgm:t>
        <a:bodyPr/>
        <a:lstStyle/>
        <a:p>
          <a:pPr rtl="0"/>
          <a:r>
            <a:rPr lang="en-GB" sz="14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Future and Emerging Technologies</a:t>
          </a:r>
          <a:endParaRPr lang="en-GB" sz="14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2581C13D-288D-4801-B33D-2CC11067BF82}" type="parTrans" cxnId="{251D1BCB-AF1B-466E-8CD8-E566DCAE797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9544629-801F-4C7C-AC28-2FB147A944D3}" type="sibTrans" cxnId="{251D1BCB-AF1B-466E-8CD8-E566DCAE797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83A464D2-7D1E-480B-9D00-54D802B9AD33}">
      <dgm:prSet phldrT="[Text]" custT="1"/>
      <dgm:spPr>
        <a:xfrm>
          <a:off x="2808310" y="0"/>
          <a:ext cx="2719638" cy="3888432"/>
        </a:xfrm>
        <a:solidFill>
          <a:schemeClr val="accent2">
            <a:lumMod val="40000"/>
            <a:lumOff val="60000"/>
            <a:alpha val="65000"/>
          </a:schemeClr>
        </a:solidFill>
      </dgm:spPr>
      <dgm:t>
        <a:bodyPr/>
        <a:lstStyle/>
        <a:p>
          <a:r>
            <a:rPr lang="en-GB"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Industrial Leadership</a:t>
          </a:r>
          <a:endParaRPr lang="en-GB"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E16D6E2-86F5-4332-B1DA-B04CBEB7F3A1}" type="parTrans" cxnId="{D9BAA26A-B020-43CE-8FFB-FB60E520D16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267B435-304C-4C40-9BD6-1FEE99373145}" type="sibTrans" cxnId="{D9BAA26A-B020-43CE-8FFB-FB60E520D169}">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93359FC-3B32-4DCB-BE7C-06E0AECD6A78}">
      <dgm:prSet phldrT="[Text]" custT="1"/>
      <dgm:spPr>
        <a:xfrm>
          <a:off x="3096342" y="936103"/>
          <a:ext cx="2175710" cy="1487872"/>
        </a:xfrm>
        <a:solidFill>
          <a:schemeClr val="accent2">
            <a:lumMod val="75000"/>
          </a:schemeClr>
        </a:solidFill>
      </dgm:spPr>
      <dgm:t>
        <a:bodyPr/>
        <a:lstStyle/>
        <a:p>
          <a:pPr algn="ctr" rtl="0"/>
          <a:r>
            <a:rPr lang="en-GB" sz="14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Leadership in enabling and industrial technologies </a:t>
          </a:r>
        </a:p>
        <a:p>
          <a:pPr algn="ctr" rtl="0"/>
          <a:r>
            <a:rPr lang="en-GB" sz="11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(ICT, </a:t>
          </a:r>
          <a:r>
            <a:rPr lang="en-GB" sz="1100" dirty="0" err="1"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nano</a:t>
          </a:r>
          <a:r>
            <a:rPr lang="en-GB" sz="11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 materials, biotech, manufacturing, space)</a:t>
          </a:r>
          <a:endParaRPr lang="en-GB" sz="11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897A10E4-2BDC-452F-A8A2-18B0149FEFD0}" type="parTrans" cxnId="{9943EA9B-6932-4567-BD59-9E6F5BD5DED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334CC24-86E9-40B2-828C-A6B50A318DA3}" type="sibTrans" cxnId="{9943EA9B-6932-4567-BD59-9E6F5BD5DED8}">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F8BC8AF-35C8-4AFA-A922-7F14DFB82EF4}">
      <dgm:prSet phldrT="[Text]" custT="1"/>
      <dgm:spPr>
        <a:xfrm>
          <a:off x="3096342" y="2592288"/>
          <a:ext cx="2175710" cy="459129"/>
        </a:xfrm>
        <a:solidFill>
          <a:schemeClr val="accent2">
            <a:lumMod val="75000"/>
          </a:schemeClr>
        </a:solidFill>
      </dgm:spPr>
      <dgm:t>
        <a:bodyPr/>
        <a:lstStyle/>
        <a:p>
          <a:pPr rtl="0"/>
          <a:r>
            <a:rPr lang="en-GB" sz="14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Access to risk finance</a:t>
          </a:r>
          <a:endParaRPr lang="en-GB" sz="14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7F1FFEED-4B99-440B-B444-2F371A5A9CF9}" type="parTrans" cxnId="{BD433523-E8A6-4314-B4BF-F6642DCE4D6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E5DAC8A-3B8F-4E8B-A565-318BB2DD3973}" type="sibTrans" cxnId="{BD433523-E8A6-4314-B4BF-F6642DCE4D6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D1E44488-362F-494E-A6A1-7B5FE1B31EFD}">
      <dgm:prSet phldrT="[Text]" custT="1"/>
      <dgm:spPr>
        <a:xfrm>
          <a:off x="5688625" y="0"/>
          <a:ext cx="2719638" cy="3888432"/>
        </a:xfrm>
        <a:solidFill>
          <a:schemeClr val="accent4">
            <a:lumMod val="40000"/>
            <a:lumOff val="60000"/>
            <a:alpha val="40000"/>
          </a:schemeClr>
        </a:solidFill>
      </dgm:spPr>
      <dgm:t>
        <a:bodyPr/>
        <a:lstStyle/>
        <a:p>
          <a:r>
            <a:rPr lang="en-GB" sz="2000" b="1"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Societal Challenges</a:t>
          </a:r>
          <a:endParaRPr lang="en-GB"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6F872D2-F1C9-4264-B4C7-63D979BAD59D}" type="parTrans" cxnId="{8E46712C-7BAC-45A4-B9E4-AC215D781E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A4336F9-5A1C-48E2-B4FA-A22CB8182F37}" type="sibTrans" cxnId="{8E46712C-7BAC-45A4-B9E4-AC215D781ED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7984749-E8BD-402A-9E72-655D186B95FC}">
      <dgm:prSet phldrT="[Text]" custT="1"/>
      <dgm:spPr>
        <a:xfrm>
          <a:off x="5976656" y="1008112"/>
          <a:ext cx="2175710" cy="358666"/>
        </a:xfrm>
        <a:solidFill>
          <a:schemeClr val="accent4">
            <a:lumMod val="75000"/>
            <a:alpha val="59000"/>
          </a:schemeClr>
        </a:solidFill>
      </dgm:spPr>
      <dgm:t>
        <a:bodyPr/>
        <a:lstStyle/>
        <a:p>
          <a:pPr algn="ctr" rtl="0"/>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Health</a:t>
          </a:r>
          <a:endParaRPr lang="en-GB" sz="1400" b="0" i="0" u="none" baseline="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C2FB53BE-5DCB-4800-BE15-6428DC787F64}" type="parTrans" cxnId="{75466214-74AA-405A-B9F2-D08C9A7FB0E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5F2D98E-BF1B-434E-8479-0FFD431B620C}" type="sibTrans" cxnId="{75466214-74AA-405A-B9F2-D08C9A7FB0E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0410006-529F-41C3-B08D-9C578E94273C}">
      <dgm:prSet phldrT="[Text]" custT="1"/>
      <dgm:spPr>
        <a:xfrm>
          <a:off x="288022" y="2480300"/>
          <a:ext cx="2175710" cy="521416"/>
        </a:xfrm>
        <a:solidFill>
          <a:schemeClr val="accent1">
            <a:lumMod val="75000"/>
          </a:schemeClr>
        </a:solidFill>
      </dgm:spPr>
      <dgm:t>
        <a:bodyPr/>
        <a:lstStyle/>
        <a:p>
          <a:pPr rtl="0"/>
          <a:r>
            <a:rPr lang="en-GB" sz="14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Marie </a:t>
          </a:r>
          <a:r>
            <a:rPr lang="en-GB" sz="1400" dirty="0" err="1"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Sklodowska</a:t>
          </a:r>
          <a:r>
            <a:rPr lang="en-GB" sz="14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-Curie actions </a:t>
          </a:r>
          <a:endParaRPr lang="en-GB" sz="14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203A0CC0-5698-441E-A0CF-9C43AEBD28E1}" type="parTrans" cxnId="{EA94FBCC-E8F1-41F1-9048-8FB1045DC71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B81464A-40D0-4559-83ED-DECAE193CE69}" type="sibTrans" cxnId="{EA94FBCC-E8F1-41F1-9048-8FB1045DC71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6C2804B-23F6-45D7-886C-35E78D209EAD}">
      <dgm:prSet phldrT="[Text]" custT="1"/>
      <dgm:spPr>
        <a:xfrm>
          <a:off x="288022" y="3100374"/>
          <a:ext cx="2175710" cy="521416"/>
        </a:xfrm>
        <a:solidFill>
          <a:schemeClr val="accent1">
            <a:lumMod val="75000"/>
          </a:schemeClr>
        </a:solidFill>
      </dgm:spPr>
      <dgm:t>
        <a:bodyPr/>
        <a:lstStyle/>
        <a:p>
          <a:pPr rtl="0"/>
          <a:r>
            <a:rPr lang="en-GB" sz="14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Research infrastructures </a:t>
          </a:r>
          <a:endParaRPr lang="en-GB" sz="14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09565420-9529-4680-8D7F-C445535F6ACB}" type="parTrans" cxnId="{51DE041A-4579-4F68-BFFF-657A2E5E085A}">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EE91C82-CFC6-4DAE-8172-BA31752952C6}" type="sibTrans" cxnId="{51DE041A-4579-4F68-BFFF-657A2E5E085A}">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BE64202-5116-40DD-B428-285A0797269E}">
      <dgm:prSet phldrT="[Text]" custT="1"/>
      <dgm:spPr>
        <a:xfrm>
          <a:off x="3096342" y="3240360"/>
          <a:ext cx="2175710" cy="395415"/>
        </a:xfrm>
        <a:solidFill>
          <a:schemeClr val="accent2">
            <a:lumMod val="75000"/>
          </a:schemeClr>
        </a:solidFill>
      </dgm:spPr>
      <dgm:t>
        <a:bodyPr/>
        <a:lstStyle/>
        <a:p>
          <a:pPr rtl="0"/>
          <a:r>
            <a:rPr lang="en-GB" sz="14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Innovation in SMEs</a:t>
          </a:r>
          <a:endParaRPr lang="en-GB" sz="14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02992AC8-1300-4859-9CAE-ABEDFA9B3422}" type="parTrans" cxnId="{ADBC8CD9-8098-4E98-81B4-C482FE39BA3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839B9B1-1C92-44F0-BB1A-EAB00320730A}" type="sibTrans" cxnId="{ADBC8CD9-8098-4E98-81B4-C482FE39BA3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A98E7D6-D528-4DF3-975B-7D3A56A6D4E4}">
      <dgm:prSet phldrT="[Text]" custT="1"/>
      <dgm:spPr>
        <a:xfrm>
          <a:off x="5976656" y="1386386"/>
          <a:ext cx="2175710" cy="358666"/>
        </a:xfrm>
        <a:solidFill>
          <a:schemeClr val="accent4">
            <a:lumMod val="75000"/>
            <a:alpha val="59000"/>
          </a:schemeClr>
        </a:solidFill>
      </dgm:spPr>
      <dgm:t>
        <a:bodyPr/>
        <a:lstStyle/>
        <a:p>
          <a:pPr algn="ctr" rtl="0"/>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Food</a:t>
          </a:r>
          <a:endParaRPr lang="en-GB" sz="1400" b="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FFC7DB46-BB1D-453A-8C92-BC65A5FA6945}" type="parTrans" cxnId="{522D5942-D147-4C73-8EFF-537B12B7C99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A599E811-C137-4623-BCE2-A3D8BDB20E84}" type="sibTrans" cxnId="{522D5942-D147-4C73-8EFF-537B12B7C99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37BEAF7-BB73-4946-AFA1-BDE2F128695D}">
      <dgm:prSet custT="1"/>
      <dgm:spPr>
        <a:xfrm>
          <a:off x="5976656" y="1742629"/>
          <a:ext cx="2175710" cy="358666"/>
        </a:xfrm>
        <a:solidFill>
          <a:schemeClr val="accent4">
            <a:lumMod val="75000"/>
            <a:alpha val="59000"/>
          </a:schemeClr>
        </a:solidFill>
      </dgm:spPr>
      <dgm:t>
        <a:bodyPr/>
        <a:lstStyle/>
        <a:p>
          <a:pPr algn="ctr"/>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Energy</a:t>
          </a:r>
          <a:r>
            <a:rPr lang="en-GB" sz="1400" b="0" i="0" u="none" baseline="0" dirty="0" smtClean="0">
              <a:latin typeface="Verdana" panose="020B0604030504040204" pitchFamily="34" charset="0"/>
              <a:ea typeface="Verdana" panose="020B0604030504040204" pitchFamily="34" charset="0"/>
              <a:cs typeface="Verdana" panose="020B0604030504040204" pitchFamily="34" charset="0"/>
            </a:rPr>
            <a:t> </a:t>
          </a:r>
          <a:endParaRPr lang="en-GB" sz="1400" b="0" dirty="0">
            <a:latin typeface="Verdana" panose="020B0604030504040204" pitchFamily="34" charset="0"/>
            <a:ea typeface="Verdana" panose="020B0604030504040204" pitchFamily="34" charset="0"/>
            <a:cs typeface="Verdana" panose="020B0604030504040204" pitchFamily="34" charset="0"/>
          </a:endParaRPr>
        </a:p>
      </dgm:t>
    </dgm:pt>
    <dgm:pt modelId="{512F7F4B-D7C5-4403-8319-E21FEC9AFFB6}" type="parTrans" cxnId="{9B748640-CFAE-454D-ADCC-83E30A93E47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81A2EFA-8D7D-492D-88B8-7F1750377E33}" type="sibTrans" cxnId="{9B748640-CFAE-454D-ADCC-83E30A93E47C}">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F7E73C5-EEBB-4C06-9A93-78A7AD4390AA}">
      <dgm:prSet custT="1"/>
      <dgm:spPr>
        <a:xfrm>
          <a:off x="5976656" y="2102434"/>
          <a:ext cx="2175710" cy="358666"/>
        </a:xfrm>
        <a:solidFill>
          <a:schemeClr val="accent4">
            <a:lumMod val="75000"/>
            <a:alpha val="59000"/>
          </a:schemeClr>
        </a:solidFill>
      </dgm:spPr>
      <dgm:t>
        <a:bodyPr/>
        <a:lstStyle/>
        <a:p>
          <a:pPr algn="ctr"/>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Transport</a:t>
          </a:r>
          <a:endParaRPr lang="en-GB" sz="1400" b="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52EF57F8-BC3D-48AB-B32F-8239D41EBDA8}" type="parTrans" cxnId="{58FC3B8A-5A98-4822-82AE-392D8D3174D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A2949C3-099C-4108-AA84-A5CD92C6B642}" type="sibTrans" cxnId="{58FC3B8A-5A98-4822-82AE-392D8D3174DE}">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C6B0954-12EB-411F-992E-E95963E91E95}">
      <dgm:prSet custT="1"/>
      <dgm:spPr>
        <a:xfrm>
          <a:off x="5976656" y="2467764"/>
          <a:ext cx="2175710" cy="358666"/>
        </a:xfrm>
        <a:solidFill>
          <a:schemeClr val="accent4">
            <a:lumMod val="75000"/>
            <a:alpha val="59000"/>
          </a:schemeClr>
        </a:solidFill>
      </dgm:spPr>
      <dgm:t>
        <a:bodyPr/>
        <a:lstStyle/>
        <a:p>
          <a:pPr algn="ctr"/>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Climate</a:t>
          </a:r>
          <a:endParaRPr lang="en-GB" sz="1400" b="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2A026158-A9AD-45A8-A114-E04027C9951E}" type="parTrans" cxnId="{49F3D5C3-41AF-4014-871B-6FFAB7639DE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66223FE-2F9F-4B17-90E2-308453F485ED}" type="sibTrans" cxnId="{49F3D5C3-41AF-4014-871B-6FFAB7639DE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7CFE6B9-97A6-49D7-BC0E-BC4D24EC4F9B}">
      <dgm:prSet custT="1"/>
      <dgm:spPr>
        <a:xfrm>
          <a:off x="5976656" y="2833923"/>
          <a:ext cx="2175710" cy="358666"/>
        </a:xfrm>
        <a:solidFill>
          <a:schemeClr val="accent4">
            <a:lumMod val="75000"/>
            <a:alpha val="59000"/>
          </a:schemeClr>
        </a:solidFill>
      </dgm:spPr>
      <dgm:t>
        <a:bodyPr/>
        <a:lstStyle/>
        <a:p>
          <a:pPr algn="ctr"/>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Inclusive societies</a:t>
          </a:r>
          <a:endParaRPr lang="en-GB" sz="1400" b="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FF02D0FF-EBD4-4D9C-BC6E-AA3E730D5F11}" type="parTrans" cxnId="{D7DB1E21-F2C8-4643-A377-3FC67E31651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2623C34-D16E-4CDD-A755-64A08537CA09}" type="sibTrans" cxnId="{D7DB1E21-F2C8-4643-A377-3FC67E316512}">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B72DA2F0-2B03-49E4-BA66-146B3DF29103}">
      <dgm:prSet custT="1"/>
      <dgm:spPr>
        <a:xfrm>
          <a:off x="5976199" y="3195935"/>
          <a:ext cx="2175710" cy="358666"/>
        </a:xfrm>
        <a:solidFill>
          <a:schemeClr val="accent4">
            <a:lumMod val="75000"/>
            <a:alpha val="59000"/>
          </a:schemeClr>
        </a:solidFill>
      </dgm:spPr>
      <dgm:t>
        <a:bodyPr/>
        <a:lstStyle/>
        <a:p>
          <a:pPr algn="ctr"/>
          <a:r>
            <a:rPr lang="en-GB" sz="1400" b="0" i="0" u="none"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Security</a:t>
          </a:r>
          <a:endParaRPr lang="en-GB" sz="1400" b="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gm:t>
    </dgm:pt>
    <dgm:pt modelId="{3B6DEBE1-0FC3-47F6-8A52-F69A64566BD8}" type="parTrans" cxnId="{24DB1CC7-ABA9-4CB5-8973-597E564FF84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BA281E2-AB38-4DFA-A1B2-0A6B7FE62639}" type="sibTrans" cxnId="{24DB1CC7-ABA9-4CB5-8973-597E564FF841}">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D1D4C37-3899-43CA-9170-1DF98B8D15CA}" type="pres">
      <dgm:prSet presAssocID="{FDE96FD8-0ED5-486D-9FC8-F6E6DACDD349}" presName="theList" presStyleCnt="0">
        <dgm:presLayoutVars>
          <dgm:dir/>
          <dgm:animLvl val="lvl"/>
          <dgm:resizeHandles val="exact"/>
        </dgm:presLayoutVars>
      </dgm:prSet>
      <dgm:spPr/>
      <dgm:t>
        <a:bodyPr/>
        <a:lstStyle/>
        <a:p>
          <a:endParaRPr lang="en-GB"/>
        </a:p>
      </dgm:t>
    </dgm:pt>
    <dgm:pt modelId="{85B229A6-84A3-46AD-888C-0157A6504ACF}" type="pres">
      <dgm:prSet presAssocID="{9E629434-C988-46F5-B8BA-E5B29E1EAB1F}" presName="compNode" presStyleCnt="0"/>
      <dgm:spPr/>
      <dgm:t>
        <a:bodyPr/>
        <a:lstStyle/>
        <a:p>
          <a:endParaRPr lang="en-GB"/>
        </a:p>
      </dgm:t>
    </dgm:pt>
    <dgm:pt modelId="{C19EBB5F-EE2C-47D1-BBD8-76C6B1E71AA7}" type="pres">
      <dgm:prSet presAssocID="{9E629434-C988-46F5-B8BA-E5B29E1EAB1F}" presName="aNode" presStyleLbl="bgShp" presStyleIdx="0" presStyleCnt="3" custLinFactX="-34708" custLinFactNeighborX="-100000" custLinFactNeighborY="12500"/>
      <dgm:spPr>
        <a:prstGeom prst="roundRect">
          <a:avLst>
            <a:gd name="adj" fmla="val 10000"/>
          </a:avLst>
        </a:prstGeom>
      </dgm:spPr>
      <dgm:t>
        <a:bodyPr/>
        <a:lstStyle/>
        <a:p>
          <a:endParaRPr lang="en-GB"/>
        </a:p>
      </dgm:t>
    </dgm:pt>
    <dgm:pt modelId="{89165A10-EF6A-4C2F-BD6F-3D4ABB32F78A}" type="pres">
      <dgm:prSet presAssocID="{9E629434-C988-46F5-B8BA-E5B29E1EAB1F}" presName="textNode" presStyleLbl="bgShp" presStyleIdx="0" presStyleCnt="3"/>
      <dgm:spPr/>
      <dgm:t>
        <a:bodyPr/>
        <a:lstStyle/>
        <a:p>
          <a:endParaRPr lang="en-GB"/>
        </a:p>
      </dgm:t>
    </dgm:pt>
    <dgm:pt modelId="{CF0D7CF0-0D0D-4D93-922C-329227FB0361}" type="pres">
      <dgm:prSet presAssocID="{9E629434-C988-46F5-B8BA-E5B29E1EAB1F}" presName="compChildNode" presStyleCnt="0"/>
      <dgm:spPr/>
      <dgm:t>
        <a:bodyPr/>
        <a:lstStyle/>
        <a:p>
          <a:endParaRPr lang="en-GB"/>
        </a:p>
      </dgm:t>
    </dgm:pt>
    <dgm:pt modelId="{82CCB043-A658-4B3D-BEFF-4DBBF817D11A}" type="pres">
      <dgm:prSet presAssocID="{9E629434-C988-46F5-B8BA-E5B29E1EAB1F}" presName="theInnerList" presStyleCnt="0"/>
      <dgm:spPr/>
      <dgm:t>
        <a:bodyPr/>
        <a:lstStyle/>
        <a:p>
          <a:endParaRPr lang="en-GB"/>
        </a:p>
      </dgm:t>
    </dgm:pt>
    <dgm:pt modelId="{58F547C6-5F88-4FA5-877C-8E9DD022CEDD}" type="pres">
      <dgm:prSet presAssocID="{209DCE90-997C-4434-B245-80F70E901285}" presName="childNode" presStyleLbl="node1" presStyleIdx="0" presStyleCnt="14" custScaleY="131424" custLinFactY="-23391" custLinFactNeighborX="690" custLinFactNeighborY="-100000">
        <dgm:presLayoutVars>
          <dgm:bulletEnabled val="1"/>
        </dgm:presLayoutVars>
      </dgm:prSet>
      <dgm:spPr>
        <a:prstGeom prst="roundRect">
          <a:avLst>
            <a:gd name="adj" fmla="val 10000"/>
          </a:avLst>
        </a:prstGeom>
      </dgm:spPr>
      <dgm:t>
        <a:bodyPr/>
        <a:lstStyle/>
        <a:p>
          <a:endParaRPr lang="en-GB"/>
        </a:p>
      </dgm:t>
    </dgm:pt>
    <dgm:pt modelId="{31181302-364D-4BC0-A6D2-AE938FADD0EE}" type="pres">
      <dgm:prSet presAssocID="{209DCE90-997C-4434-B245-80F70E901285}" presName="aSpace2" presStyleCnt="0"/>
      <dgm:spPr/>
      <dgm:t>
        <a:bodyPr/>
        <a:lstStyle/>
        <a:p>
          <a:endParaRPr lang="en-GB"/>
        </a:p>
      </dgm:t>
    </dgm:pt>
    <dgm:pt modelId="{F9C2E961-D2B1-46EB-AC3E-5221BF67BE7A}" type="pres">
      <dgm:prSet presAssocID="{DC320451-4DF8-49FC-8DA4-3F4B063C4F84}" presName="childNode" presStyleLbl="node1" presStyleIdx="1" presStyleCnt="14" custScaleY="107073" custLinFactY="-11638" custLinFactNeighborX="690" custLinFactNeighborY="-100000">
        <dgm:presLayoutVars>
          <dgm:bulletEnabled val="1"/>
        </dgm:presLayoutVars>
      </dgm:prSet>
      <dgm:spPr>
        <a:prstGeom prst="roundRect">
          <a:avLst>
            <a:gd name="adj" fmla="val 10000"/>
          </a:avLst>
        </a:prstGeom>
      </dgm:spPr>
      <dgm:t>
        <a:bodyPr/>
        <a:lstStyle/>
        <a:p>
          <a:endParaRPr lang="en-GB"/>
        </a:p>
      </dgm:t>
    </dgm:pt>
    <dgm:pt modelId="{1F81CDB3-2ABB-4D06-AD9B-0E0E4EC69188}" type="pres">
      <dgm:prSet presAssocID="{DC320451-4DF8-49FC-8DA4-3F4B063C4F84}" presName="aSpace2" presStyleCnt="0"/>
      <dgm:spPr/>
      <dgm:t>
        <a:bodyPr/>
        <a:lstStyle/>
        <a:p>
          <a:endParaRPr lang="en-GB"/>
        </a:p>
      </dgm:t>
    </dgm:pt>
    <dgm:pt modelId="{8691A45B-3393-445E-BB09-79A78D34B400}" type="pres">
      <dgm:prSet presAssocID="{C0410006-529F-41C3-B08D-9C578E94273C}" presName="childNode" presStyleLbl="node1" presStyleIdx="2" presStyleCnt="14" custLinFactY="-1961" custLinFactNeighborX="690" custLinFactNeighborY="-100000">
        <dgm:presLayoutVars>
          <dgm:bulletEnabled val="1"/>
        </dgm:presLayoutVars>
      </dgm:prSet>
      <dgm:spPr>
        <a:prstGeom prst="roundRect">
          <a:avLst>
            <a:gd name="adj" fmla="val 10000"/>
          </a:avLst>
        </a:prstGeom>
      </dgm:spPr>
      <dgm:t>
        <a:bodyPr/>
        <a:lstStyle/>
        <a:p>
          <a:endParaRPr lang="en-GB"/>
        </a:p>
      </dgm:t>
    </dgm:pt>
    <dgm:pt modelId="{B2FC9605-CDF0-4082-8308-7FED479C29B2}" type="pres">
      <dgm:prSet presAssocID="{C0410006-529F-41C3-B08D-9C578E94273C}" presName="aSpace2" presStyleCnt="0"/>
      <dgm:spPr/>
      <dgm:t>
        <a:bodyPr/>
        <a:lstStyle/>
        <a:p>
          <a:endParaRPr lang="en-GB"/>
        </a:p>
      </dgm:t>
    </dgm:pt>
    <dgm:pt modelId="{12DEE250-8548-4E2D-B1E0-8C8DAD825500}" type="pres">
      <dgm:prSet presAssocID="{16C2804B-23F6-45D7-886C-35E78D209EAD}" presName="childNode" presStyleLbl="node1" presStyleIdx="3" presStyleCnt="14" custLinFactNeighborX="690" custLinFactNeighborY="-89760">
        <dgm:presLayoutVars>
          <dgm:bulletEnabled val="1"/>
        </dgm:presLayoutVars>
      </dgm:prSet>
      <dgm:spPr>
        <a:prstGeom prst="roundRect">
          <a:avLst>
            <a:gd name="adj" fmla="val 10000"/>
          </a:avLst>
        </a:prstGeom>
      </dgm:spPr>
      <dgm:t>
        <a:bodyPr/>
        <a:lstStyle/>
        <a:p>
          <a:endParaRPr lang="en-GB"/>
        </a:p>
      </dgm:t>
    </dgm:pt>
    <dgm:pt modelId="{E6552009-4650-4D21-849D-376A09AF8124}" type="pres">
      <dgm:prSet presAssocID="{9E629434-C988-46F5-B8BA-E5B29E1EAB1F}" presName="aSpace" presStyleCnt="0"/>
      <dgm:spPr/>
      <dgm:t>
        <a:bodyPr/>
        <a:lstStyle/>
        <a:p>
          <a:endParaRPr lang="en-GB"/>
        </a:p>
      </dgm:t>
    </dgm:pt>
    <dgm:pt modelId="{17E8FC7C-81BF-49E8-A480-70D4D5FE7376}" type="pres">
      <dgm:prSet presAssocID="{83A464D2-7D1E-480B-9D00-54D802B9AD33}" presName="compNode" presStyleCnt="0"/>
      <dgm:spPr/>
      <dgm:t>
        <a:bodyPr/>
        <a:lstStyle/>
        <a:p>
          <a:endParaRPr lang="en-GB"/>
        </a:p>
      </dgm:t>
    </dgm:pt>
    <dgm:pt modelId="{D2468208-B20F-459A-9F65-3F00EA8E3632}" type="pres">
      <dgm:prSet presAssocID="{83A464D2-7D1E-480B-9D00-54D802B9AD33}" presName="aNode" presStyleLbl="bgShp" presStyleIdx="1" presStyleCnt="3" custLinFactNeighborX="0"/>
      <dgm:spPr>
        <a:prstGeom prst="roundRect">
          <a:avLst>
            <a:gd name="adj" fmla="val 10000"/>
          </a:avLst>
        </a:prstGeom>
      </dgm:spPr>
      <dgm:t>
        <a:bodyPr/>
        <a:lstStyle/>
        <a:p>
          <a:endParaRPr lang="en-GB"/>
        </a:p>
      </dgm:t>
    </dgm:pt>
    <dgm:pt modelId="{EF5187B0-34E7-48EE-92BD-07CCAA8D639A}" type="pres">
      <dgm:prSet presAssocID="{83A464D2-7D1E-480B-9D00-54D802B9AD33}" presName="textNode" presStyleLbl="bgShp" presStyleIdx="1" presStyleCnt="3"/>
      <dgm:spPr/>
      <dgm:t>
        <a:bodyPr/>
        <a:lstStyle/>
        <a:p>
          <a:endParaRPr lang="en-GB"/>
        </a:p>
      </dgm:t>
    </dgm:pt>
    <dgm:pt modelId="{392DFEE4-4EF3-432D-8D0E-C44235BDCAEB}" type="pres">
      <dgm:prSet presAssocID="{83A464D2-7D1E-480B-9D00-54D802B9AD33}" presName="compChildNode" presStyleCnt="0"/>
      <dgm:spPr/>
      <dgm:t>
        <a:bodyPr/>
        <a:lstStyle/>
        <a:p>
          <a:endParaRPr lang="en-GB"/>
        </a:p>
      </dgm:t>
    </dgm:pt>
    <dgm:pt modelId="{9DE351B3-6CED-4446-9AE8-CE15BAF8E35C}" type="pres">
      <dgm:prSet presAssocID="{83A464D2-7D1E-480B-9D00-54D802B9AD33}" presName="theInnerList" presStyleCnt="0"/>
      <dgm:spPr/>
      <dgm:t>
        <a:bodyPr/>
        <a:lstStyle/>
        <a:p>
          <a:endParaRPr lang="en-GB"/>
        </a:p>
      </dgm:t>
    </dgm:pt>
    <dgm:pt modelId="{D5431BDE-B692-4171-BDFC-8D66EF7F6E3C}" type="pres">
      <dgm:prSet presAssocID="{793359FC-3B32-4DCB-BE7C-06E0AECD6A78}" presName="childNode" presStyleLbl="node1" presStyleIdx="4" presStyleCnt="14" custScaleY="247559" custLinFactY="-27084" custLinFactNeighborX="1588" custLinFactNeighborY="-100000">
        <dgm:presLayoutVars>
          <dgm:bulletEnabled val="1"/>
        </dgm:presLayoutVars>
      </dgm:prSet>
      <dgm:spPr>
        <a:prstGeom prst="roundRect">
          <a:avLst>
            <a:gd name="adj" fmla="val 10000"/>
          </a:avLst>
        </a:prstGeom>
      </dgm:spPr>
      <dgm:t>
        <a:bodyPr/>
        <a:lstStyle/>
        <a:p>
          <a:endParaRPr lang="en-GB"/>
        </a:p>
      </dgm:t>
    </dgm:pt>
    <dgm:pt modelId="{BFBAA174-9D19-4017-85A2-234F5BAA97BA}" type="pres">
      <dgm:prSet presAssocID="{793359FC-3B32-4DCB-BE7C-06E0AECD6A78}" presName="aSpace2" presStyleCnt="0"/>
      <dgm:spPr/>
      <dgm:t>
        <a:bodyPr/>
        <a:lstStyle/>
        <a:p>
          <a:endParaRPr lang="en-GB"/>
        </a:p>
      </dgm:t>
    </dgm:pt>
    <dgm:pt modelId="{A1792017-3F69-42FD-8138-AA390C3FFC24}" type="pres">
      <dgm:prSet presAssocID="{4F8BC8AF-35C8-4AFA-A922-7F14DFB82EF4}" presName="childNode" presStyleLbl="node1" presStyleIdx="5" presStyleCnt="14" custScaleY="76392" custLinFactY="-6976" custLinFactNeighborX="1588" custLinFactNeighborY="-100000">
        <dgm:presLayoutVars>
          <dgm:bulletEnabled val="1"/>
        </dgm:presLayoutVars>
      </dgm:prSet>
      <dgm:spPr>
        <a:prstGeom prst="roundRect">
          <a:avLst>
            <a:gd name="adj" fmla="val 10000"/>
          </a:avLst>
        </a:prstGeom>
      </dgm:spPr>
      <dgm:t>
        <a:bodyPr/>
        <a:lstStyle/>
        <a:p>
          <a:endParaRPr lang="en-GB"/>
        </a:p>
      </dgm:t>
    </dgm:pt>
    <dgm:pt modelId="{B0AEBB73-38C2-4EAD-8C5B-2D59FEB3B546}" type="pres">
      <dgm:prSet presAssocID="{4F8BC8AF-35C8-4AFA-A922-7F14DFB82EF4}" presName="aSpace2" presStyleCnt="0"/>
      <dgm:spPr/>
      <dgm:t>
        <a:bodyPr/>
        <a:lstStyle/>
        <a:p>
          <a:endParaRPr lang="en-GB"/>
        </a:p>
      </dgm:t>
    </dgm:pt>
    <dgm:pt modelId="{1A0E0BB2-48B0-440B-BF0C-48D674CED09D}" type="pres">
      <dgm:prSet presAssocID="{4BE64202-5116-40DD-B428-285A0797269E}" presName="childNode" presStyleLbl="node1" presStyleIdx="6" presStyleCnt="14" custScaleY="65791" custLinFactNeighborX="1588" custLinFactNeighborY="-84810">
        <dgm:presLayoutVars>
          <dgm:bulletEnabled val="1"/>
        </dgm:presLayoutVars>
      </dgm:prSet>
      <dgm:spPr>
        <a:prstGeom prst="roundRect">
          <a:avLst>
            <a:gd name="adj" fmla="val 10000"/>
          </a:avLst>
        </a:prstGeom>
      </dgm:spPr>
      <dgm:t>
        <a:bodyPr/>
        <a:lstStyle/>
        <a:p>
          <a:endParaRPr lang="en-GB"/>
        </a:p>
      </dgm:t>
    </dgm:pt>
    <dgm:pt modelId="{CE5047F0-190B-43B3-B85F-F68580CC0F6E}" type="pres">
      <dgm:prSet presAssocID="{83A464D2-7D1E-480B-9D00-54D802B9AD33}" presName="aSpace" presStyleCnt="0"/>
      <dgm:spPr/>
      <dgm:t>
        <a:bodyPr/>
        <a:lstStyle/>
        <a:p>
          <a:endParaRPr lang="en-GB"/>
        </a:p>
      </dgm:t>
    </dgm:pt>
    <dgm:pt modelId="{C2950F99-7113-4E20-A0C4-648AEAA21E02}" type="pres">
      <dgm:prSet presAssocID="{D1E44488-362F-494E-A6A1-7B5FE1B31EFD}" presName="compNode" presStyleCnt="0"/>
      <dgm:spPr/>
      <dgm:t>
        <a:bodyPr/>
        <a:lstStyle/>
        <a:p>
          <a:endParaRPr lang="en-GB"/>
        </a:p>
      </dgm:t>
    </dgm:pt>
    <dgm:pt modelId="{E6BBC7B3-0CCE-47DA-BD8F-2244FC8894F0}" type="pres">
      <dgm:prSet presAssocID="{D1E44488-362F-494E-A6A1-7B5FE1B31EFD}" presName="aNode" presStyleLbl="bgShp" presStyleIdx="2" presStyleCnt="3" custLinFactNeighborX="-1599"/>
      <dgm:spPr>
        <a:prstGeom prst="roundRect">
          <a:avLst>
            <a:gd name="adj" fmla="val 10000"/>
          </a:avLst>
        </a:prstGeom>
      </dgm:spPr>
      <dgm:t>
        <a:bodyPr/>
        <a:lstStyle/>
        <a:p>
          <a:endParaRPr lang="en-GB"/>
        </a:p>
      </dgm:t>
    </dgm:pt>
    <dgm:pt modelId="{21475C8B-58CE-44A0-AD5A-BBFC9096B875}" type="pres">
      <dgm:prSet presAssocID="{D1E44488-362F-494E-A6A1-7B5FE1B31EFD}" presName="textNode" presStyleLbl="bgShp" presStyleIdx="2" presStyleCnt="3"/>
      <dgm:spPr/>
      <dgm:t>
        <a:bodyPr/>
        <a:lstStyle/>
        <a:p>
          <a:endParaRPr lang="en-GB"/>
        </a:p>
      </dgm:t>
    </dgm:pt>
    <dgm:pt modelId="{6B003994-6037-4568-ABB7-53E6E11361AF}" type="pres">
      <dgm:prSet presAssocID="{D1E44488-362F-494E-A6A1-7B5FE1B31EFD}" presName="compChildNode" presStyleCnt="0"/>
      <dgm:spPr/>
      <dgm:t>
        <a:bodyPr/>
        <a:lstStyle/>
        <a:p>
          <a:endParaRPr lang="en-GB"/>
        </a:p>
      </dgm:t>
    </dgm:pt>
    <dgm:pt modelId="{81BF4975-A5EE-4AAE-B617-477D585F2F54}" type="pres">
      <dgm:prSet presAssocID="{D1E44488-362F-494E-A6A1-7B5FE1B31EFD}" presName="theInnerList" presStyleCnt="0"/>
      <dgm:spPr/>
      <dgm:t>
        <a:bodyPr/>
        <a:lstStyle/>
        <a:p>
          <a:endParaRPr lang="en-GB"/>
        </a:p>
      </dgm:t>
    </dgm:pt>
    <dgm:pt modelId="{09893835-6C5E-49CD-A7A5-78449CC3474B}" type="pres">
      <dgm:prSet presAssocID="{B7984749-E8BD-402A-9E72-655D186B95FC}" presName="childNode" presStyleLbl="node1" presStyleIdx="7" presStyleCnt="14" custScaleY="2000000" custLinFactY="-1223653" custLinFactNeighborX="-1794" custLinFactNeighborY="-1300000">
        <dgm:presLayoutVars>
          <dgm:bulletEnabled val="1"/>
        </dgm:presLayoutVars>
      </dgm:prSet>
      <dgm:spPr>
        <a:prstGeom prst="roundRect">
          <a:avLst>
            <a:gd name="adj" fmla="val 10000"/>
          </a:avLst>
        </a:prstGeom>
      </dgm:spPr>
      <dgm:t>
        <a:bodyPr/>
        <a:lstStyle/>
        <a:p>
          <a:endParaRPr lang="en-GB"/>
        </a:p>
      </dgm:t>
    </dgm:pt>
    <dgm:pt modelId="{0AB77339-B717-47E4-9DCF-008759B996CB}" type="pres">
      <dgm:prSet presAssocID="{B7984749-E8BD-402A-9E72-655D186B95FC}" presName="aSpace2" presStyleCnt="0"/>
      <dgm:spPr/>
      <dgm:t>
        <a:bodyPr/>
        <a:lstStyle/>
        <a:p>
          <a:endParaRPr lang="en-GB"/>
        </a:p>
      </dgm:t>
    </dgm:pt>
    <dgm:pt modelId="{A1BEAEDD-861C-42F1-B642-094F4E3437A9}" type="pres">
      <dgm:prSet presAssocID="{3A98E7D6-D528-4DF3-975B-7D3A56A6D4E4}" presName="childNode" presStyleLbl="node1" presStyleIdx="8" presStyleCnt="14" custScaleY="2000000" custLinFactY="-913646" custLinFactNeighborX="-1794" custLinFactNeighborY="-1000000">
        <dgm:presLayoutVars>
          <dgm:bulletEnabled val="1"/>
        </dgm:presLayoutVars>
      </dgm:prSet>
      <dgm:spPr>
        <a:prstGeom prst="roundRect">
          <a:avLst>
            <a:gd name="adj" fmla="val 10000"/>
          </a:avLst>
        </a:prstGeom>
      </dgm:spPr>
      <dgm:t>
        <a:bodyPr/>
        <a:lstStyle/>
        <a:p>
          <a:endParaRPr lang="en-GB"/>
        </a:p>
      </dgm:t>
    </dgm:pt>
    <dgm:pt modelId="{F11E1B6C-3717-45E8-9F51-95B067D0EED9}" type="pres">
      <dgm:prSet presAssocID="{3A98E7D6-D528-4DF3-975B-7D3A56A6D4E4}" presName="aSpace2" presStyleCnt="0"/>
      <dgm:spPr/>
      <dgm:t>
        <a:bodyPr/>
        <a:lstStyle/>
        <a:p>
          <a:endParaRPr lang="en-GB"/>
        </a:p>
      </dgm:t>
    </dgm:pt>
    <dgm:pt modelId="{4F556BDD-25BD-434B-8AE3-5697C754C6D0}" type="pres">
      <dgm:prSet presAssocID="{C37BEAF7-BB73-4946-AFA1-BDE2F128695D}" presName="childNode" presStyleLbl="node1" presStyleIdx="9" presStyleCnt="14" custScaleY="2000000" custLinFactY="-603637" custLinFactNeighborX="-1794" custLinFactNeighborY="-700000">
        <dgm:presLayoutVars>
          <dgm:bulletEnabled val="1"/>
        </dgm:presLayoutVars>
      </dgm:prSet>
      <dgm:spPr>
        <a:prstGeom prst="roundRect">
          <a:avLst>
            <a:gd name="adj" fmla="val 10000"/>
          </a:avLst>
        </a:prstGeom>
      </dgm:spPr>
      <dgm:t>
        <a:bodyPr/>
        <a:lstStyle/>
        <a:p>
          <a:endParaRPr lang="en-GB"/>
        </a:p>
      </dgm:t>
    </dgm:pt>
    <dgm:pt modelId="{DF691437-5241-49D4-B38F-A7AB5425154C}" type="pres">
      <dgm:prSet presAssocID="{C37BEAF7-BB73-4946-AFA1-BDE2F128695D}" presName="aSpace2" presStyleCnt="0"/>
      <dgm:spPr/>
      <dgm:t>
        <a:bodyPr/>
        <a:lstStyle/>
        <a:p>
          <a:endParaRPr lang="en-GB"/>
        </a:p>
      </dgm:t>
    </dgm:pt>
    <dgm:pt modelId="{47FB6223-84F2-4A74-AAEC-9AB47875A509}" type="pres">
      <dgm:prSet presAssocID="{2F7E73C5-EEBB-4C06-9A93-78A7AD4390AA}" presName="childNode" presStyleLbl="node1" presStyleIdx="10" presStyleCnt="14" custScaleY="2000000" custLinFactY="-300000" custLinFactNeighborX="-1794" custLinFactNeighborY="-358598">
        <dgm:presLayoutVars>
          <dgm:bulletEnabled val="1"/>
        </dgm:presLayoutVars>
      </dgm:prSet>
      <dgm:spPr>
        <a:prstGeom prst="roundRect">
          <a:avLst>
            <a:gd name="adj" fmla="val 10000"/>
          </a:avLst>
        </a:prstGeom>
      </dgm:spPr>
      <dgm:t>
        <a:bodyPr/>
        <a:lstStyle/>
        <a:p>
          <a:endParaRPr lang="en-GB"/>
        </a:p>
      </dgm:t>
    </dgm:pt>
    <dgm:pt modelId="{80330399-E5DF-476C-A370-3586CF3542EC}" type="pres">
      <dgm:prSet presAssocID="{2F7E73C5-EEBB-4C06-9A93-78A7AD4390AA}" presName="aSpace2" presStyleCnt="0"/>
      <dgm:spPr/>
      <dgm:t>
        <a:bodyPr/>
        <a:lstStyle/>
        <a:p>
          <a:endParaRPr lang="en-GB"/>
        </a:p>
      </dgm:t>
    </dgm:pt>
    <dgm:pt modelId="{5412E5B5-C05F-4047-98A5-3B98E5F8E4CE}" type="pres">
      <dgm:prSet presAssocID="{3C6B0954-12EB-411F-992E-E95963E91E95}" presName="childNode" presStyleLbl="node1" presStyleIdx="11" presStyleCnt="14" custScaleY="2000000" custLinFactNeighborX="-1794" custLinFactNeighborY="6458">
        <dgm:presLayoutVars>
          <dgm:bulletEnabled val="1"/>
        </dgm:presLayoutVars>
      </dgm:prSet>
      <dgm:spPr>
        <a:prstGeom prst="roundRect">
          <a:avLst>
            <a:gd name="adj" fmla="val 10000"/>
          </a:avLst>
        </a:prstGeom>
      </dgm:spPr>
      <dgm:t>
        <a:bodyPr/>
        <a:lstStyle/>
        <a:p>
          <a:endParaRPr lang="en-GB"/>
        </a:p>
      </dgm:t>
    </dgm:pt>
    <dgm:pt modelId="{EAD546CD-B175-4D1C-8C7C-5F567D163C47}" type="pres">
      <dgm:prSet presAssocID="{3C6B0954-12EB-411F-992E-E95963E91E95}" presName="aSpace2" presStyleCnt="0"/>
      <dgm:spPr/>
      <dgm:t>
        <a:bodyPr/>
        <a:lstStyle/>
        <a:p>
          <a:endParaRPr lang="en-GB"/>
        </a:p>
      </dgm:t>
    </dgm:pt>
    <dgm:pt modelId="{D14F2924-720A-4FE4-83CD-087027BA5E23}" type="pres">
      <dgm:prSet presAssocID="{17CFE6B9-97A6-49D7-BC0E-BC4D24EC4F9B}" presName="childNode" presStyleLbl="node1" presStyleIdx="12" presStyleCnt="14" custScaleY="2000000" custLinFactY="300000" custLinFactNeighborX="-1794" custLinFactNeighborY="371533">
        <dgm:presLayoutVars>
          <dgm:bulletEnabled val="1"/>
        </dgm:presLayoutVars>
      </dgm:prSet>
      <dgm:spPr>
        <a:prstGeom prst="roundRect">
          <a:avLst>
            <a:gd name="adj" fmla="val 10000"/>
          </a:avLst>
        </a:prstGeom>
      </dgm:spPr>
      <dgm:t>
        <a:bodyPr/>
        <a:lstStyle/>
        <a:p>
          <a:endParaRPr lang="en-GB"/>
        </a:p>
      </dgm:t>
    </dgm:pt>
    <dgm:pt modelId="{9BDD48DA-C1C8-4CFA-8991-08B63228BE21}" type="pres">
      <dgm:prSet presAssocID="{17CFE6B9-97A6-49D7-BC0E-BC4D24EC4F9B}" presName="aSpace2" presStyleCnt="0"/>
      <dgm:spPr/>
      <dgm:t>
        <a:bodyPr/>
        <a:lstStyle/>
        <a:p>
          <a:endParaRPr lang="en-GB"/>
        </a:p>
      </dgm:t>
    </dgm:pt>
    <dgm:pt modelId="{1343DF73-B80C-4965-B23A-49D6A3652935}" type="pres">
      <dgm:prSet presAssocID="{B72DA2F0-2B03-49E4-BA66-146B3DF29103}" presName="childNode" presStyleLbl="node1" presStyleIdx="13" presStyleCnt="14" custScaleY="2000000" custLinFactY="605625" custLinFactNeighborX="-1794" custLinFactNeighborY="700000">
        <dgm:presLayoutVars>
          <dgm:bulletEnabled val="1"/>
        </dgm:presLayoutVars>
      </dgm:prSet>
      <dgm:spPr>
        <a:prstGeom prst="roundRect">
          <a:avLst>
            <a:gd name="adj" fmla="val 10000"/>
          </a:avLst>
        </a:prstGeom>
      </dgm:spPr>
      <dgm:t>
        <a:bodyPr/>
        <a:lstStyle/>
        <a:p>
          <a:endParaRPr lang="en-GB"/>
        </a:p>
      </dgm:t>
    </dgm:pt>
  </dgm:ptLst>
  <dgm:cxnLst>
    <dgm:cxn modelId="{6E15F6D6-E40C-48EA-9A94-1D15A5FD17D7}" type="presOf" srcId="{209DCE90-997C-4434-B245-80F70E901285}" destId="{58F547C6-5F88-4FA5-877C-8E9DD022CEDD}" srcOrd="0" destOrd="0" presId="urn:microsoft.com/office/officeart/2005/8/layout/lProcess2"/>
    <dgm:cxn modelId="{51DE041A-4579-4F68-BFFF-657A2E5E085A}" srcId="{9E629434-C988-46F5-B8BA-E5B29E1EAB1F}" destId="{16C2804B-23F6-45D7-886C-35E78D209EAD}" srcOrd="3" destOrd="0" parTransId="{09565420-9529-4680-8D7F-C445535F6ACB}" sibTransId="{2EE91C82-CFC6-4DAE-8172-BA31752952C6}"/>
    <dgm:cxn modelId="{B1A3DBDD-397F-4721-9165-F8395464A767}" srcId="{9E629434-C988-46F5-B8BA-E5B29E1EAB1F}" destId="{209DCE90-997C-4434-B245-80F70E901285}" srcOrd="0" destOrd="0" parTransId="{D1DD8107-B305-4805-B2BC-4EE307545A03}" sibTransId="{F55E01A7-FE4C-414F-A875-A003496AEDB9}"/>
    <dgm:cxn modelId="{20B2F581-73AF-445E-8011-413908F5C7D5}" type="presOf" srcId="{C0410006-529F-41C3-B08D-9C578E94273C}" destId="{8691A45B-3393-445E-BB09-79A78D34B400}" srcOrd="0" destOrd="0" presId="urn:microsoft.com/office/officeart/2005/8/layout/lProcess2"/>
    <dgm:cxn modelId="{0676316C-B2A8-4371-8F34-74938F23EEDE}" type="presOf" srcId="{9E629434-C988-46F5-B8BA-E5B29E1EAB1F}" destId="{89165A10-EF6A-4C2F-BD6F-3D4ABB32F78A}" srcOrd="1" destOrd="0" presId="urn:microsoft.com/office/officeart/2005/8/layout/lProcess2"/>
    <dgm:cxn modelId="{24DB1CC7-ABA9-4CB5-8973-597E564FF841}" srcId="{D1E44488-362F-494E-A6A1-7B5FE1B31EFD}" destId="{B72DA2F0-2B03-49E4-BA66-146B3DF29103}" srcOrd="6" destOrd="0" parTransId="{3B6DEBE1-0FC3-47F6-8A52-F69A64566BD8}" sibTransId="{CBA281E2-AB38-4DFA-A1B2-0A6B7FE62639}"/>
    <dgm:cxn modelId="{58FC3B8A-5A98-4822-82AE-392D8D3174DE}" srcId="{D1E44488-362F-494E-A6A1-7B5FE1B31EFD}" destId="{2F7E73C5-EEBB-4C06-9A93-78A7AD4390AA}" srcOrd="3" destOrd="0" parTransId="{52EF57F8-BC3D-48AB-B32F-8239D41EBDA8}" sibTransId="{6A2949C3-099C-4108-AA84-A5CD92C6B642}"/>
    <dgm:cxn modelId="{B9EFEC1D-CC97-47A0-A1C5-A2961444AF9C}" type="presOf" srcId="{4BE64202-5116-40DD-B428-285A0797269E}" destId="{1A0E0BB2-48B0-440B-BF0C-48D674CED09D}" srcOrd="0" destOrd="0" presId="urn:microsoft.com/office/officeart/2005/8/layout/lProcess2"/>
    <dgm:cxn modelId="{522D5942-D147-4C73-8EFF-537B12B7C99C}" srcId="{D1E44488-362F-494E-A6A1-7B5FE1B31EFD}" destId="{3A98E7D6-D528-4DF3-975B-7D3A56A6D4E4}" srcOrd="1" destOrd="0" parTransId="{FFC7DB46-BB1D-453A-8C92-BC65A5FA6945}" sibTransId="{A599E811-C137-4623-BCE2-A3D8BDB20E84}"/>
    <dgm:cxn modelId="{8E46712C-7BAC-45A4-B9E4-AC215D781EDC}" srcId="{FDE96FD8-0ED5-486D-9FC8-F6E6DACDD349}" destId="{D1E44488-362F-494E-A6A1-7B5FE1B31EFD}" srcOrd="2" destOrd="0" parTransId="{96F872D2-F1C9-4264-B4C7-63D979BAD59D}" sibTransId="{3A4336F9-5A1C-48E2-B4FA-A22CB8182F37}"/>
    <dgm:cxn modelId="{D9BAA26A-B020-43CE-8FFB-FB60E520D169}" srcId="{FDE96FD8-0ED5-486D-9FC8-F6E6DACDD349}" destId="{83A464D2-7D1E-480B-9D00-54D802B9AD33}" srcOrd="1" destOrd="0" parTransId="{9E16D6E2-86F5-4332-B1DA-B04CBEB7F3A1}" sibTransId="{9267B435-304C-4C40-9BD6-1FEE99373145}"/>
    <dgm:cxn modelId="{567DE15C-6B32-4FE9-AD84-718174BFD2AE}" type="presOf" srcId="{17CFE6B9-97A6-49D7-BC0E-BC4D24EC4F9B}" destId="{D14F2924-720A-4FE4-83CD-087027BA5E23}" srcOrd="0" destOrd="0" presId="urn:microsoft.com/office/officeart/2005/8/layout/lProcess2"/>
    <dgm:cxn modelId="{9B748640-CFAE-454D-ADCC-83E30A93E47C}" srcId="{D1E44488-362F-494E-A6A1-7B5FE1B31EFD}" destId="{C37BEAF7-BB73-4946-AFA1-BDE2F128695D}" srcOrd="2" destOrd="0" parTransId="{512F7F4B-D7C5-4403-8319-E21FEC9AFFB6}" sibTransId="{C81A2EFA-8D7D-492D-88B8-7F1750377E33}"/>
    <dgm:cxn modelId="{60AE8C23-14EA-4648-A263-53B332CB4544}" type="presOf" srcId="{83A464D2-7D1E-480B-9D00-54D802B9AD33}" destId="{D2468208-B20F-459A-9F65-3F00EA8E3632}" srcOrd="0" destOrd="0" presId="urn:microsoft.com/office/officeart/2005/8/layout/lProcess2"/>
    <dgm:cxn modelId="{7DD0686F-D8FB-43F8-9DFA-8B76E2DE64AE}" type="presOf" srcId="{B72DA2F0-2B03-49E4-BA66-146B3DF29103}" destId="{1343DF73-B80C-4965-B23A-49D6A3652935}" srcOrd="0" destOrd="0" presId="urn:microsoft.com/office/officeart/2005/8/layout/lProcess2"/>
    <dgm:cxn modelId="{C49EAC31-E3A7-46C6-8205-C5A316DEB1CA}" type="presOf" srcId="{D1E44488-362F-494E-A6A1-7B5FE1B31EFD}" destId="{E6BBC7B3-0CCE-47DA-BD8F-2244FC8894F0}" srcOrd="0" destOrd="0" presId="urn:microsoft.com/office/officeart/2005/8/layout/lProcess2"/>
    <dgm:cxn modelId="{B7C06FF3-339A-4D38-8AA2-CCCAF95A7C3C}" type="presOf" srcId="{83A464D2-7D1E-480B-9D00-54D802B9AD33}" destId="{EF5187B0-34E7-48EE-92BD-07CCAA8D639A}" srcOrd="1" destOrd="0" presId="urn:microsoft.com/office/officeart/2005/8/layout/lProcess2"/>
    <dgm:cxn modelId="{9C74CA40-91E0-47F4-8F19-A0FEB6531DB8}" type="presOf" srcId="{16C2804B-23F6-45D7-886C-35E78D209EAD}" destId="{12DEE250-8548-4E2D-B1E0-8C8DAD825500}" srcOrd="0" destOrd="0" presId="urn:microsoft.com/office/officeart/2005/8/layout/lProcess2"/>
    <dgm:cxn modelId="{BD433523-E8A6-4314-B4BF-F6642DCE4D66}" srcId="{83A464D2-7D1E-480B-9D00-54D802B9AD33}" destId="{4F8BC8AF-35C8-4AFA-A922-7F14DFB82EF4}" srcOrd="1" destOrd="0" parTransId="{7F1FFEED-4B99-440B-B444-2F371A5A9CF9}" sibTransId="{AE5DAC8A-3B8F-4E8B-A565-318BB2DD3973}"/>
    <dgm:cxn modelId="{8BBD28BC-5134-44E9-9A62-482A6005E67B}" type="presOf" srcId="{9E629434-C988-46F5-B8BA-E5B29E1EAB1F}" destId="{C19EBB5F-EE2C-47D1-BBD8-76C6B1E71AA7}" srcOrd="0" destOrd="0" presId="urn:microsoft.com/office/officeart/2005/8/layout/lProcess2"/>
    <dgm:cxn modelId="{ADBC8CD9-8098-4E98-81B4-C482FE39BA34}" srcId="{83A464D2-7D1E-480B-9D00-54D802B9AD33}" destId="{4BE64202-5116-40DD-B428-285A0797269E}" srcOrd="2" destOrd="0" parTransId="{02992AC8-1300-4859-9CAE-ABEDFA9B3422}" sibTransId="{A839B9B1-1C92-44F0-BB1A-EAB00320730A}"/>
    <dgm:cxn modelId="{9F99D93F-B7C5-4A4E-BB4B-5A3704E06088}" srcId="{FDE96FD8-0ED5-486D-9FC8-F6E6DACDD349}" destId="{9E629434-C988-46F5-B8BA-E5B29E1EAB1F}" srcOrd="0" destOrd="0" parTransId="{F926A4DB-EF63-45E4-9636-8BF75B050EDA}" sibTransId="{475A923B-C8A9-4FF8-B089-4C6A1F8F303B}"/>
    <dgm:cxn modelId="{341172E6-055F-4E85-BAB7-6889A431FA56}" type="presOf" srcId="{DC320451-4DF8-49FC-8DA4-3F4B063C4F84}" destId="{F9C2E961-D2B1-46EB-AC3E-5221BF67BE7A}" srcOrd="0" destOrd="0" presId="urn:microsoft.com/office/officeart/2005/8/layout/lProcess2"/>
    <dgm:cxn modelId="{49F3D5C3-41AF-4014-871B-6FFAB7639DE5}" srcId="{D1E44488-362F-494E-A6A1-7B5FE1B31EFD}" destId="{3C6B0954-12EB-411F-992E-E95963E91E95}" srcOrd="4" destOrd="0" parTransId="{2A026158-A9AD-45A8-A114-E04027C9951E}" sibTransId="{966223FE-2F9F-4B17-90E2-308453F485ED}"/>
    <dgm:cxn modelId="{EA94FBCC-E8F1-41F1-9048-8FB1045DC71F}" srcId="{9E629434-C988-46F5-B8BA-E5B29E1EAB1F}" destId="{C0410006-529F-41C3-B08D-9C578E94273C}" srcOrd="2" destOrd="0" parTransId="{203A0CC0-5698-441E-A0CF-9C43AEBD28E1}" sibTransId="{3B81464A-40D0-4559-83ED-DECAE193CE69}"/>
    <dgm:cxn modelId="{B6E9815E-BEE3-4C73-A1DF-31F3E28D884C}" type="presOf" srcId="{FDE96FD8-0ED5-486D-9FC8-F6E6DACDD349}" destId="{3D1D4C37-3899-43CA-9170-1DF98B8D15CA}" srcOrd="0" destOrd="0" presId="urn:microsoft.com/office/officeart/2005/8/layout/lProcess2"/>
    <dgm:cxn modelId="{FAA2B005-D2D4-4EEF-ADFC-09CC943BE3CF}" type="presOf" srcId="{793359FC-3B32-4DCB-BE7C-06E0AECD6A78}" destId="{D5431BDE-B692-4171-BDFC-8D66EF7F6E3C}" srcOrd="0" destOrd="0" presId="urn:microsoft.com/office/officeart/2005/8/layout/lProcess2"/>
    <dgm:cxn modelId="{10CE4420-88EE-4B72-95D0-F7EB5FE828E6}" type="presOf" srcId="{D1E44488-362F-494E-A6A1-7B5FE1B31EFD}" destId="{21475C8B-58CE-44A0-AD5A-BBFC9096B875}" srcOrd="1" destOrd="0" presId="urn:microsoft.com/office/officeart/2005/8/layout/lProcess2"/>
    <dgm:cxn modelId="{242CDDBB-A24F-4FAB-A768-B5B72F054130}" type="presOf" srcId="{3C6B0954-12EB-411F-992E-E95963E91E95}" destId="{5412E5B5-C05F-4047-98A5-3B98E5F8E4CE}" srcOrd="0" destOrd="0" presId="urn:microsoft.com/office/officeart/2005/8/layout/lProcess2"/>
    <dgm:cxn modelId="{20FC8E24-EAD3-4195-B0AB-DE3988094336}" type="presOf" srcId="{2F7E73C5-EEBB-4C06-9A93-78A7AD4390AA}" destId="{47FB6223-84F2-4A74-AAEC-9AB47875A509}" srcOrd="0" destOrd="0" presId="urn:microsoft.com/office/officeart/2005/8/layout/lProcess2"/>
    <dgm:cxn modelId="{C4DD1BE9-0F88-4DB2-8184-7A1A08C442B3}" type="presOf" srcId="{C37BEAF7-BB73-4946-AFA1-BDE2F128695D}" destId="{4F556BDD-25BD-434B-8AE3-5697C754C6D0}" srcOrd="0" destOrd="0" presId="urn:microsoft.com/office/officeart/2005/8/layout/lProcess2"/>
    <dgm:cxn modelId="{9943EA9B-6932-4567-BD59-9E6F5BD5DED8}" srcId="{83A464D2-7D1E-480B-9D00-54D802B9AD33}" destId="{793359FC-3B32-4DCB-BE7C-06E0AECD6A78}" srcOrd="0" destOrd="0" parTransId="{897A10E4-2BDC-452F-A8A2-18B0149FEFD0}" sibTransId="{2334CC24-86E9-40B2-828C-A6B50A318DA3}"/>
    <dgm:cxn modelId="{75466214-74AA-405A-B9F2-D08C9A7FB0E2}" srcId="{D1E44488-362F-494E-A6A1-7B5FE1B31EFD}" destId="{B7984749-E8BD-402A-9E72-655D186B95FC}" srcOrd="0" destOrd="0" parTransId="{C2FB53BE-5DCB-4800-BE15-6428DC787F64}" sibTransId="{A5F2D98E-BF1B-434E-8479-0FFD431B620C}"/>
    <dgm:cxn modelId="{251D1BCB-AF1B-466E-8CD8-E566DCAE7973}" srcId="{9E629434-C988-46F5-B8BA-E5B29E1EAB1F}" destId="{DC320451-4DF8-49FC-8DA4-3F4B063C4F84}" srcOrd="1" destOrd="0" parTransId="{2581C13D-288D-4801-B33D-2CC11067BF82}" sibTransId="{29544629-801F-4C7C-AC28-2FB147A944D3}"/>
    <dgm:cxn modelId="{D3AB0786-FA3B-4BDF-97BF-3BF3873400B1}" type="presOf" srcId="{4F8BC8AF-35C8-4AFA-A922-7F14DFB82EF4}" destId="{A1792017-3F69-42FD-8138-AA390C3FFC24}" srcOrd="0" destOrd="0" presId="urn:microsoft.com/office/officeart/2005/8/layout/lProcess2"/>
    <dgm:cxn modelId="{EE6FA7A5-C267-487C-A833-2F4C39102C00}" type="presOf" srcId="{B7984749-E8BD-402A-9E72-655D186B95FC}" destId="{09893835-6C5E-49CD-A7A5-78449CC3474B}" srcOrd="0" destOrd="0" presId="urn:microsoft.com/office/officeart/2005/8/layout/lProcess2"/>
    <dgm:cxn modelId="{D7DB1E21-F2C8-4643-A377-3FC67E316512}" srcId="{D1E44488-362F-494E-A6A1-7B5FE1B31EFD}" destId="{17CFE6B9-97A6-49D7-BC0E-BC4D24EC4F9B}" srcOrd="5" destOrd="0" parTransId="{FF02D0FF-EBD4-4D9C-BC6E-AA3E730D5F11}" sibTransId="{92623C34-D16E-4CDD-A755-64A08537CA09}"/>
    <dgm:cxn modelId="{B4EE0B68-4254-4BD2-9BA7-87A48C28DDFB}" type="presOf" srcId="{3A98E7D6-D528-4DF3-975B-7D3A56A6D4E4}" destId="{A1BEAEDD-861C-42F1-B642-094F4E3437A9}" srcOrd="0" destOrd="0" presId="urn:microsoft.com/office/officeart/2005/8/layout/lProcess2"/>
    <dgm:cxn modelId="{32B2467B-2596-40F5-A969-58A4BEA41108}" type="presParOf" srcId="{3D1D4C37-3899-43CA-9170-1DF98B8D15CA}" destId="{85B229A6-84A3-46AD-888C-0157A6504ACF}" srcOrd="0" destOrd="0" presId="urn:microsoft.com/office/officeart/2005/8/layout/lProcess2"/>
    <dgm:cxn modelId="{2FA32031-6340-4A12-A7E1-FDF64E3C841C}" type="presParOf" srcId="{85B229A6-84A3-46AD-888C-0157A6504ACF}" destId="{C19EBB5F-EE2C-47D1-BBD8-76C6B1E71AA7}" srcOrd="0" destOrd="0" presId="urn:microsoft.com/office/officeart/2005/8/layout/lProcess2"/>
    <dgm:cxn modelId="{0BFC56E7-75CA-4C25-AD68-9463699D74FE}" type="presParOf" srcId="{85B229A6-84A3-46AD-888C-0157A6504ACF}" destId="{89165A10-EF6A-4C2F-BD6F-3D4ABB32F78A}" srcOrd="1" destOrd="0" presId="urn:microsoft.com/office/officeart/2005/8/layout/lProcess2"/>
    <dgm:cxn modelId="{D7EFDDF0-7DD9-4356-A325-73CFAA943DAC}" type="presParOf" srcId="{85B229A6-84A3-46AD-888C-0157A6504ACF}" destId="{CF0D7CF0-0D0D-4D93-922C-329227FB0361}" srcOrd="2" destOrd="0" presId="urn:microsoft.com/office/officeart/2005/8/layout/lProcess2"/>
    <dgm:cxn modelId="{7001FE90-53A6-492A-8322-7797DF8CCCCE}" type="presParOf" srcId="{CF0D7CF0-0D0D-4D93-922C-329227FB0361}" destId="{82CCB043-A658-4B3D-BEFF-4DBBF817D11A}" srcOrd="0" destOrd="0" presId="urn:microsoft.com/office/officeart/2005/8/layout/lProcess2"/>
    <dgm:cxn modelId="{2A0118B4-41B5-4532-93E4-974E76978B34}" type="presParOf" srcId="{82CCB043-A658-4B3D-BEFF-4DBBF817D11A}" destId="{58F547C6-5F88-4FA5-877C-8E9DD022CEDD}" srcOrd="0" destOrd="0" presId="urn:microsoft.com/office/officeart/2005/8/layout/lProcess2"/>
    <dgm:cxn modelId="{A0995988-E6B3-4F35-AD65-513B45BD9C62}" type="presParOf" srcId="{82CCB043-A658-4B3D-BEFF-4DBBF817D11A}" destId="{31181302-364D-4BC0-A6D2-AE938FADD0EE}" srcOrd="1" destOrd="0" presId="urn:microsoft.com/office/officeart/2005/8/layout/lProcess2"/>
    <dgm:cxn modelId="{6731B409-C83E-4EB1-8671-FC416BFA1473}" type="presParOf" srcId="{82CCB043-A658-4B3D-BEFF-4DBBF817D11A}" destId="{F9C2E961-D2B1-46EB-AC3E-5221BF67BE7A}" srcOrd="2" destOrd="0" presId="urn:microsoft.com/office/officeart/2005/8/layout/lProcess2"/>
    <dgm:cxn modelId="{72781EB5-E001-4A61-8A1A-CDE183CE178B}" type="presParOf" srcId="{82CCB043-A658-4B3D-BEFF-4DBBF817D11A}" destId="{1F81CDB3-2ABB-4D06-AD9B-0E0E4EC69188}" srcOrd="3" destOrd="0" presId="urn:microsoft.com/office/officeart/2005/8/layout/lProcess2"/>
    <dgm:cxn modelId="{364E6D38-F782-4DD5-B3B2-FF0415EAA498}" type="presParOf" srcId="{82CCB043-A658-4B3D-BEFF-4DBBF817D11A}" destId="{8691A45B-3393-445E-BB09-79A78D34B400}" srcOrd="4" destOrd="0" presId="urn:microsoft.com/office/officeart/2005/8/layout/lProcess2"/>
    <dgm:cxn modelId="{7BB74D67-1E77-4941-A2AC-9BF472895847}" type="presParOf" srcId="{82CCB043-A658-4B3D-BEFF-4DBBF817D11A}" destId="{B2FC9605-CDF0-4082-8308-7FED479C29B2}" srcOrd="5" destOrd="0" presId="urn:microsoft.com/office/officeart/2005/8/layout/lProcess2"/>
    <dgm:cxn modelId="{F32E0A86-42AB-4FFA-A559-2EC8DADAA2F2}" type="presParOf" srcId="{82CCB043-A658-4B3D-BEFF-4DBBF817D11A}" destId="{12DEE250-8548-4E2D-B1E0-8C8DAD825500}" srcOrd="6" destOrd="0" presId="urn:microsoft.com/office/officeart/2005/8/layout/lProcess2"/>
    <dgm:cxn modelId="{A4F69F9D-E4CA-4C0E-A098-2A041DAEDD2F}" type="presParOf" srcId="{3D1D4C37-3899-43CA-9170-1DF98B8D15CA}" destId="{E6552009-4650-4D21-849D-376A09AF8124}" srcOrd="1" destOrd="0" presId="urn:microsoft.com/office/officeart/2005/8/layout/lProcess2"/>
    <dgm:cxn modelId="{71137511-A9C5-4DEE-A38E-4F52F8CC5650}" type="presParOf" srcId="{3D1D4C37-3899-43CA-9170-1DF98B8D15CA}" destId="{17E8FC7C-81BF-49E8-A480-70D4D5FE7376}" srcOrd="2" destOrd="0" presId="urn:microsoft.com/office/officeart/2005/8/layout/lProcess2"/>
    <dgm:cxn modelId="{9464DB77-8A4C-4449-8230-3D13F8D9695C}" type="presParOf" srcId="{17E8FC7C-81BF-49E8-A480-70D4D5FE7376}" destId="{D2468208-B20F-459A-9F65-3F00EA8E3632}" srcOrd="0" destOrd="0" presId="urn:microsoft.com/office/officeart/2005/8/layout/lProcess2"/>
    <dgm:cxn modelId="{9698C75F-4835-43AE-8465-A24A7BC5E63B}" type="presParOf" srcId="{17E8FC7C-81BF-49E8-A480-70D4D5FE7376}" destId="{EF5187B0-34E7-48EE-92BD-07CCAA8D639A}" srcOrd="1" destOrd="0" presId="urn:microsoft.com/office/officeart/2005/8/layout/lProcess2"/>
    <dgm:cxn modelId="{27E6411D-4BC4-4F85-8101-FFD5330C782C}" type="presParOf" srcId="{17E8FC7C-81BF-49E8-A480-70D4D5FE7376}" destId="{392DFEE4-4EF3-432D-8D0E-C44235BDCAEB}" srcOrd="2" destOrd="0" presId="urn:microsoft.com/office/officeart/2005/8/layout/lProcess2"/>
    <dgm:cxn modelId="{905DFD51-C28C-4117-A10A-CA664AF953F0}" type="presParOf" srcId="{392DFEE4-4EF3-432D-8D0E-C44235BDCAEB}" destId="{9DE351B3-6CED-4446-9AE8-CE15BAF8E35C}" srcOrd="0" destOrd="0" presId="urn:microsoft.com/office/officeart/2005/8/layout/lProcess2"/>
    <dgm:cxn modelId="{8D43177B-D1CC-442E-AD35-2FB436DE224F}" type="presParOf" srcId="{9DE351B3-6CED-4446-9AE8-CE15BAF8E35C}" destId="{D5431BDE-B692-4171-BDFC-8D66EF7F6E3C}" srcOrd="0" destOrd="0" presId="urn:microsoft.com/office/officeart/2005/8/layout/lProcess2"/>
    <dgm:cxn modelId="{1C463600-85CF-4FF4-ABAA-D9BA6AE7A41A}" type="presParOf" srcId="{9DE351B3-6CED-4446-9AE8-CE15BAF8E35C}" destId="{BFBAA174-9D19-4017-85A2-234F5BAA97BA}" srcOrd="1" destOrd="0" presId="urn:microsoft.com/office/officeart/2005/8/layout/lProcess2"/>
    <dgm:cxn modelId="{7802FB79-5491-44D5-988A-F6ED0E655827}" type="presParOf" srcId="{9DE351B3-6CED-4446-9AE8-CE15BAF8E35C}" destId="{A1792017-3F69-42FD-8138-AA390C3FFC24}" srcOrd="2" destOrd="0" presId="urn:microsoft.com/office/officeart/2005/8/layout/lProcess2"/>
    <dgm:cxn modelId="{00DECCCB-CBC5-4FC4-BD48-D83D5C10DB8C}" type="presParOf" srcId="{9DE351B3-6CED-4446-9AE8-CE15BAF8E35C}" destId="{B0AEBB73-38C2-4EAD-8C5B-2D59FEB3B546}" srcOrd="3" destOrd="0" presId="urn:microsoft.com/office/officeart/2005/8/layout/lProcess2"/>
    <dgm:cxn modelId="{A618F350-E24D-4FFB-B316-9929D2577AF1}" type="presParOf" srcId="{9DE351B3-6CED-4446-9AE8-CE15BAF8E35C}" destId="{1A0E0BB2-48B0-440B-BF0C-48D674CED09D}" srcOrd="4" destOrd="0" presId="urn:microsoft.com/office/officeart/2005/8/layout/lProcess2"/>
    <dgm:cxn modelId="{92FEA463-13C8-4BFA-A1D4-ADE9266E9CB6}" type="presParOf" srcId="{3D1D4C37-3899-43CA-9170-1DF98B8D15CA}" destId="{CE5047F0-190B-43B3-B85F-F68580CC0F6E}" srcOrd="3" destOrd="0" presId="urn:microsoft.com/office/officeart/2005/8/layout/lProcess2"/>
    <dgm:cxn modelId="{9DA2A659-2C78-40D8-BB8B-ABA42E977727}" type="presParOf" srcId="{3D1D4C37-3899-43CA-9170-1DF98B8D15CA}" destId="{C2950F99-7113-4E20-A0C4-648AEAA21E02}" srcOrd="4" destOrd="0" presId="urn:microsoft.com/office/officeart/2005/8/layout/lProcess2"/>
    <dgm:cxn modelId="{63294FCA-8923-4975-B48E-9578C0173F52}" type="presParOf" srcId="{C2950F99-7113-4E20-A0C4-648AEAA21E02}" destId="{E6BBC7B3-0CCE-47DA-BD8F-2244FC8894F0}" srcOrd="0" destOrd="0" presId="urn:microsoft.com/office/officeart/2005/8/layout/lProcess2"/>
    <dgm:cxn modelId="{0DD6099D-0435-4CE3-BA93-9E7E80AAB2BA}" type="presParOf" srcId="{C2950F99-7113-4E20-A0C4-648AEAA21E02}" destId="{21475C8B-58CE-44A0-AD5A-BBFC9096B875}" srcOrd="1" destOrd="0" presId="urn:microsoft.com/office/officeart/2005/8/layout/lProcess2"/>
    <dgm:cxn modelId="{DEC6BF02-868D-4475-B3EC-E46FB033DCED}" type="presParOf" srcId="{C2950F99-7113-4E20-A0C4-648AEAA21E02}" destId="{6B003994-6037-4568-ABB7-53E6E11361AF}" srcOrd="2" destOrd="0" presId="urn:microsoft.com/office/officeart/2005/8/layout/lProcess2"/>
    <dgm:cxn modelId="{2EF33EF7-1AE6-44CD-80B7-F7C502E493FF}" type="presParOf" srcId="{6B003994-6037-4568-ABB7-53E6E11361AF}" destId="{81BF4975-A5EE-4AAE-B617-477D585F2F54}" srcOrd="0" destOrd="0" presId="urn:microsoft.com/office/officeart/2005/8/layout/lProcess2"/>
    <dgm:cxn modelId="{A27340F6-0B92-431D-AFDF-CC48F80A4ECF}" type="presParOf" srcId="{81BF4975-A5EE-4AAE-B617-477D585F2F54}" destId="{09893835-6C5E-49CD-A7A5-78449CC3474B}" srcOrd="0" destOrd="0" presId="urn:microsoft.com/office/officeart/2005/8/layout/lProcess2"/>
    <dgm:cxn modelId="{12736F12-8737-455D-8F0A-77B5B56CDF2A}" type="presParOf" srcId="{81BF4975-A5EE-4AAE-B617-477D585F2F54}" destId="{0AB77339-B717-47E4-9DCF-008759B996CB}" srcOrd="1" destOrd="0" presId="urn:microsoft.com/office/officeart/2005/8/layout/lProcess2"/>
    <dgm:cxn modelId="{0514F80D-F3B1-4A8B-BC4A-9E948F9D38E8}" type="presParOf" srcId="{81BF4975-A5EE-4AAE-B617-477D585F2F54}" destId="{A1BEAEDD-861C-42F1-B642-094F4E3437A9}" srcOrd="2" destOrd="0" presId="urn:microsoft.com/office/officeart/2005/8/layout/lProcess2"/>
    <dgm:cxn modelId="{BCE666D9-DA44-4297-B182-264851D29201}" type="presParOf" srcId="{81BF4975-A5EE-4AAE-B617-477D585F2F54}" destId="{F11E1B6C-3717-45E8-9F51-95B067D0EED9}" srcOrd="3" destOrd="0" presId="urn:microsoft.com/office/officeart/2005/8/layout/lProcess2"/>
    <dgm:cxn modelId="{6AE07141-F7FA-46E9-896C-0D9981F860B4}" type="presParOf" srcId="{81BF4975-A5EE-4AAE-B617-477D585F2F54}" destId="{4F556BDD-25BD-434B-8AE3-5697C754C6D0}" srcOrd="4" destOrd="0" presId="urn:microsoft.com/office/officeart/2005/8/layout/lProcess2"/>
    <dgm:cxn modelId="{C5404121-2604-4A95-8C9F-C758D25316CF}" type="presParOf" srcId="{81BF4975-A5EE-4AAE-B617-477D585F2F54}" destId="{DF691437-5241-49D4-B38F-A7AB5425154C}" srcOrd="5" destOrd="0" presId="urn:microsoft.com/office/officeart/2005/8/layout/lProcess2"/>
    <dgm:cxn modelId="{E4A66F56-9EA5-44BB-8742-090B99F5BA36}" type="presParOf" srcId="{81BF4975-A5EE-4AAE-B617-477D585F2F54}" destId="{47FB6223-84F2-4A74-AAEC-9AB47875A509}" srcOrd="6" destOrd="0" presId="urn:microsoft.com/office/officeart/2005/8/layout/lProcess2"/>
    <dgm:cxn modelId="{6196FA63-3E9A-4FD9-8CA1-3B71E776816A}" type="presParOf" srcId="{81BF4975-A5EE-4AAE-B617-477D585F2F54}" destId="{80330399-E5DF-476C-A370-3586CF3542EC}" srcOrd="7" destOrd="0" presId="urn:microsoft.com/office/officeart/2005/8/layout/lProcess2"/>
    <dgm:cxn modelId="{BE13E051-F45B-4D29-B53F-7EE50ADA3017}" type="presParOf" srcId="{81BF4975-A5EE-4AAE-B617-477D585F2F54}" destId="{5412E5B5-C05F-4047-98A5-3B98E5F8E4CE}" srcOrd="8" destOrd="0" presId="urn:microsoft.com/office/officeart/2005/8/layout/lProcess2"/>
    <dgm:cxn modelId="{BA40B81A-1139-43A1-846C-3BA44D877EF0}" type="presParOf" srcId="{81BF4975-A5EE-4AAE-B617-477D585F2F54}" destId="{EAD546CD-B175-4D1C-8C7C-5F567D163C47}" srcOrd="9" destOrd="0" presId="urn:microsoft.com/office/officeart/2005/8/layout/lProcess2"/>
    <dgm:cxn modelId="{2201E540-7DB2-4F65-9997-3B28EB91DC4A}" type="presParOf" srcId="{81BF4975-A5EE-4AAE-B617-477D585F2F54}" destId="{D14F2924-720A-4FE4-83CD-087027BA5E23}" srcOrd="10" destOrd="0" presId="urn:microsoft.com/office/officeart/2005/8/layout/lProcess2"/>
    <dgm:cxn modelId="{7B47EE20-B7A2-4DBD-8182-C4EF9A0F637C}" type="presParOf" srcId="{81BF4975-A5EE-4AAE-B617-477D585F2F54}" destId="{9BDD48DA-C1C8-4CFA-8991-08B63228BE21}" srcOrd="11" destOrd="0" presId="urn:microsoft.com/office/officeart/2005/8/layout/lProcess2"/>
    <dgm:cxn modelId="{1DE53533-3A47-4970-B11E-5270E7779E4C}" type="presParOf" srcId="{81BF4975-A5EE-4AAE-B617-477D585F2F54}" destId="{1343DF73-B80C-4965-B23A-49D6A3652935}"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EBB5F-EE2C-47D1-BBD8-76C6B1E71AA7}">
      <dsp:nvSpPr>
        <dsp:cNvPr id="0" name=""/>
        <dsp:cNvSpPr/>
      </dsp:nvSpPr>
      <dsp:spPr>
        <a:xfrm>
          <a:off x="0" y="0"/>
          <a:ext cx="2833908" cy="4608512"/>
        </a:xfrm>
        <a:prstGeom prst="roundRect">
          <a:avLst>
            <a:gd name="adj" fmla="val 10000"/>
          </a:avLst>
        </a:prstGeom>
        <a:solidFill>
          <a:schemeClr val="accent1">
            <a:lumMod val="40000"/>
            <a:lumOff val="60000"/>
            <a:alpha val="66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Excellent Science</a:t>
          </a:r>
          <a:endParaRPr lang="en-GB" sz="2000" b="1" kern="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0" y="0"/>
        <a:ext cx="2833908" cy="1382553"/>
      </dsp:txXfrm>
    </dsp:sp>
    <dsp:sp modelId="{58F547C6-5F88-4FA5-877C-8E9DD022CEDD}">
      <dsp:nvSpPr>
        <dsp:cNvPr id="0" name=""/>
        <dsp:cNvSpPr/>
      </dsp:nvSpPr>
      <dsp:spPr>
        <a:xfrm>
          <a:off x="300123" y="1143186"/>
          <a:ext cx="2267126" cy="812167"/>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European Research Council</a:t>
          </a:r>
          <a:endParaRPr lang="en-GB" sz="14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23911" y="1166974"/>
        <a:ext cx="2219550" cy="764591"/>
      </dsp:txXfrm>
    </dsp:sp>
    <dsp:sp modelId="{F9C2E961-D2B1-46EB-AC3E-5221BF67BE7A}">
      <dsp:nvSpPr>
        <dsp:cNvPr id="0" name=""/>
        <dsp:cNvSpPr/>
      </dsp:nvSpPr>
      <dsp:spPr>
        <a:xfrm>
          <a:off x="300123" y="2123057"/>
          <a:ext cx="2267126" cy="66168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Future and Emerging Technologies</a:t>
          </a:r>
          <a:endParaRPr lang="en-GB" sz="14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19503" y="2142437"/>
        <a:ext cx="2228366" cy="622924"/>
      </dsp:txXfrm>
    </dsp:sp>
    <dsp:sp modelId="{8691A45B-3393-445E-BB09-79A78D34B400}">
      <dsp:nvSpPr>
        <dsp:cNvPr id="0" name=""/>
        <dsp:cNvSpPr/>
      </dsp:nvSpPr>
      <dsp:spPr>
        <a:xfrm>
          <a:off x="300123" y="2939615"/>
          <a:ext cx="2267126" cy="617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Marie </a:t>
          </a:r>
          <a:r>
            <a:rPr lang="en-GB" sz="1400" kern="1200" dirty="0" err="1"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Sklodowska</a:t>
          </a:r>
          <a:r>
            <a:rPr lang="en-GB" sz="1400" kern="12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-Curie actions </a:t>
          </a:r>
          <a:endParaRPr lang="en-GB" sz="14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18223" y="2957715"/>
        <a:ext cx="2230926" cy="581774"/>
      </dsp:txXfrm>
    </dsp:sp>
    <dsp:sp modelId="{12DEE250-8548-4E2D-B1E0-8C8DAD825500}">
      <dsp:nvSpPr>
        <dsp:cNvPr id="0" name=""/>
        <dsp:cNvSpPr/>
      </dsp:nvSpPr>
      <dsp:spPr>
        <a:xfrm>
          <a:off x="300123" y="3674517"/>
          <a:ext cx="2267126" cy="617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Research infrastructures </a:t>
          </a:r>
          <a:endParaRPr lang="en-GB" sz="1400" kern="1200" dirty="0">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18223" y="3692617"/>
        <a:ext cx="2230926" cy="581774"/>
      </dsp:txXfrm>
    </dsp:sp>
    <dsp:sp modelId="{D2468208-B20F-459A-9F65-3F00EA8E3632}">
      <dsp:nvSpPr>
        <dsp:cNvPr id="0" name=""/>
        <dsp:cNvSpPr/>
      </dsp:nvSpPr>
      <dsp:spPr>
        <a:xfrm>
          <a:off x="3047541" y="0"/>
          <a:ext cx="2833908" cy="4608512"/>
        </a:xfrm>
        <a:prstGeom prst="roundRect">
          <a:avLst>
            <a:gd name="adj" fmla="val 10000"/>
          </a:avLst>
        </a:prstGeom>
        <a:solidFill>
          <a:schemeClr val="accent2">
            <a:lumMod val="40000"/>
            <a:lumOff val="60000"/>
            <a:alpha val="6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Industrial Leadership</a:t>
          </a:r>
          <a:endParaRPr lang="en-GB" sz="2000" b="1" kern="12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047541" y="0"/>
        <a:ext cx="2833908" cy="1382553"/>
      </dsp:txXfrm>
    </dsp:sp>
    <dsp:sp modelId="{D5431BDE-B692-4171-BDFC-8D66EF7F6E3C}">
      <dsp:nvSpPr>
        <dsp:cNvPr id="0" name=""/>
        <dsp:cNvSpPr/>
      </dsp:nvSpPr>
      <dsp:spPr>
        <a:xfrm>
          <a:off x="3366934" y="1080123"/>
          <a:ext cx="2267126" cy="1763403"/>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Leadership in enabling and industrial technologies </a:t>
          </a:r>
        </a:p>
        <a:p>
          <a:pPr lvl="0" algn="ctr" defTabSz="622300" rtl="0">
            <a:lnSpc>
              <a:spcPct val="90000"/>
            </a:lnSpc>
            <a:spcBef>
              <a:spcPct val="0"/>
            </a:spcBef>
            <a:spcAft>
              <a:spcPct val="35000"/>
            </a:spcAft>
          </a:pPr>
          <a:r>
            <a:rPr lang="en-GB" sz="1100" kern="12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(ICT, </a:t>
          </a:r>
          <a:r>
            <a:rPr lang="en-GB" sz="1100" kern="1200" dirty="0" err="1"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nano</a:t>
          </a:r>
          <a:r>
            <a:rPr lang="en-GB" sz="1100" kern="12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 materials, biotech, manufacturing, space)</a:t>
          </a:r>
          <a:endParaRPr lang="en-GB" sz="1100" kern="12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418582" y="1131771"/>
        <a:ext cx="2163830" cy="1660107"/>
      </dsp:txXfrm>
    </dsp:sp>
    <dsp:sp modelId="{A1792017-3F69-42FD-8138-AA390C3FFC24}">
      <dsp:nvSpPr>
        <dsp:cNvPr id="0" name=""/>
        <dsp:cNvSpPr/>
      </dsp:nvSpPr>
      <dsp:spPr>
        <a:xfrm>
          <a:off x="3366934" y="3096347"/>
          <a:ext cx="2267126" cy="544152"/>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Access to risk finance</a:t>
          </a:r>
          <a:endParaRPr lang="en-GB" sz="1400" kern="12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382872" y="3112285"/>
        <a:ext cx="2235250" cy="512276"/>
      </dsp:txXfrm>
    </dsp:sp>
    <dsp:sp modelId="{1A0E0BB2-48B0-440B-BF0C-48D674CED09D}">
      <dsp:nvSpPr>
        <dsp:cNvPr id="0" name=""/>
        <dsp:cNvSpPr/>
      </dsp:nvSpPr>
      <dsp:spPr>
        <a:xfrm>
          <a:off x="3366934" y="3816424"/>
          <a:ext cx="2267126" cy="468640"/>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rPr>
            <a:t>Innovation in SMEs</a:t>
          </a:r>
          <a:endParaRPr lang="en-GB" sz="1400" kern="1200" dirty="0">
            <a:solidFill>
              <a:schemeClr val="accent2">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380660" y="3830150"/>
        <a:ext cx="2239674" cy="441188"/>
      </dsp:txXfrm>
    </dsp:sp>
    <dsp:sp modelId="{E6BBC7B3-0CCE-47DA-BD8F-2244FC8894F0}">
      <dsp:nvSpPr>
        <dsp:cNvPr id="0" name=""/>
        <dsp:cNvSpPr/>
      </dsp:nvSpPr>
      <dsp:spPr>
        <a:xfrm>
          <a:off x="6048679" y="0"/>
          <a:ext cx="2833908" cy="4608512"/>
        </a:xfrm>
        <a:prstGeom prst="roundRect">
          <a:avLst>
            <a:gd name="adj" fmla="val 10000"/>
          </a:avLst>
        </a:prstGeom>
        <a:solidFill>
          <a:schemeClr val="accent4">
            <a:lumMod val="40000"/>
            <a:lumOff val="60000"/>
            <a:alpha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Societal Challenges</a:t>
          </a:r>
          <a:endParaRPr lang="en-GB" sz="2000" b="1" kern="12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048679" y="0"/>
        <a:ext cx="2833908" cy="1382553"/>
      </dsp:txXfrm>
    </dsp:sp>
    <dsp:sp modelId="{09893835-6C5E-49CD-A7A5-78449CC3474B}">
      <dsp:nvSpPr>
        <dsp:cNvPr id="0" name=""/>
        <dsp:cNvSpPr/>
      </dsp:nvSpPr>
      <dsp:spPr>
        <a:xfrm>
          <a:off x="6336712" y="1080120"/>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Health</a:t>
          </a:r>
          <a:endParaRPr lang="en-GB" sz="1400" b="0" i="0" u="none" kern="1200" baseline="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1092570"/>
        <a:ext cx="2242226" cy="400186"/>
      </dsp:txXfrm>
    </dsp:sp>
    <dsp:sp modelId="{A1BEAEDD-861C-42F1-B642-094F4E3437A9}">
      <dsp:nvSpPr>
        <dsp:cNvPr id="0" name=""/>
        <dsp:cNvSpPr/>
      </dsp:nvSpPr>
      <dsp:spPr>
        <a:xfrm>
          <a:off x="6336712" y="1584176"/>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Food</a:t>
          </a:r>
          <a:endParaRPr lang="en-GB" sz="1400" b="0" kern="12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1596626"/>
        <a:ext cx="2242226" cy="400186"/>
      </dsp:txXfrm>
    </dsp:sp>
    <dsp:sp modelId="{4F556BDD-25BD-434B-8AE3-5697C754C6D0}">
      <dsp:nvSpPr>
        <dsp:cNvPr id="0" name=""/>
        <dsp:cNvSpPr/>
      </dsp:nvSpPr>
      <dsp:spPr>
        <a:xfrm>
          <a:off x="6336712" y="2088232"/>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Energy</a:t>
          </a:r>
          <a:r>
            <a:rPr lang="en-GB" sz="1400" b="0" i="0" u="none" kern="1200" baseline="0" dirty="0" smtClean="0">
              <a:latin typeface="Verdana" panose="020B0604030504040204" pitchFamily="34" charset="0"/>
              <a:ea typeface="Verdana" panose="020B0604030504040204" pitchFamily="34" charset="0"/>
              <a:cs typeface="Verdana" panose="020B0604030504040204" pitchFamily="34" charset="0"/>
            </a:rPr>
            <a:t> </a:t>
          </a:r>
          <a:endParaRPr lang="en-GB" sz="1400" b="0" kern="1200" dirty="0">
            <a:latin typeface="Verdana" panose="020B0604030504040204" pitchFamily="34" charset="0"/>
            <a:ea typeface="Verdana" panose="020B0604030504040204" pitchFamily="34" charset="0"/>
            <a:cs typeface="Verdana" panose="020B0604030504040204" pitchFamily="34" charset="0"/>
          </a:endParaRPr>
        </a:p>
      </dsp:txBody>
      <dsp:txXfrm>
        <a:off x="6349162" y="2100682"/>
        <a:ext cx="2242226" cy="400186"/>
      </dsp:txXfrm>
    </dsp:sp>
    <dsp:sp modelId="{47FB6223-84F2-4A74-AAEC-9AB47875A509}">
      <dsp:nvSpPr>
        <dsp:cNvPr id="0" name=""/>
        <dsp:cNvSpPr/>
      </dsp:nvSpPr>
      <dsp:spPr>
        <a:xfrm>
          <a:off x="6336712" y="2592288"/>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Transport</a:t>
          </a:r>
          <a:endParaRPr lang="en-GB" sz="1400" b="0" kern="12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2604738"/>
        <a:ext cx="2242226" cy="400186"/>
      </dsp:txXfrm>
    </dsp:sp>
    <dsp:sp modelId="{5412E5B5-C05F-4047-98A5-3B98E5F8E4CE}">
      <dsp:nvSpPr>
        <dsp:cNvPr id="0" name=""/>
        <dsp:cNvSpPr/>
      </dsp:nvSpPr>
      <dsp:spPr>
        <a:xfrm>
          <a:off x="6336712" y="3096344"/>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Climate</a:t>
          </a:r>
          <a:endParaRPr lang="en-GB" sz="1400" b="0" kern="12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3108794"/>
        <a:ext cx="2242226" cy="400186"/>
      </dsp:txXfrm>
    </dsp:sp>
    <dsp:sp modelId="{D14F2924-720A-4FE4-83CD-087027BA5E23}">
      <dsp:nvSpPr>
        <dsp:cNvPr id="0" name=""/>
        <dsp:cNvSpPr/>
      </dsp:nvSpPr>
      <dsp:spPr>
        <a:xfrm>
          <a:off x="6336712" y="3600400"/>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Inclusive societies</a:t>
          </a:r>
          <a:endParaRPr lang="en-GB" sz="1400" b="0" kern="12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3612850"/>
        <a:ext cx="2242226" cy="400186"/>
      </dsp:txXfrm>
    </dsp:sp>
    <dsp:sp modelId="{1343DF73-B80C-4965-B23A-49D6A3652935}">
      <dsp:nvSpPr>
        <dsp:cNvPr id="0" name=""/>
        <dsp:cNvSpPr/>
      </dsp:nvSpPr>
      <dsp:spPr>
        <a:xfrm>
          <a:off x="6336712" y="4104456"/>
          <a:ext cx="2267126" cy="425086"/>
        </a:xfrm>
        <a:prstGeom prst="roundRect">
          <a:avLst>
            <a:gd name="adj" fmla="val 10000"/>
          </a:avLst>
        </a:prstGeom>
        <a:solidFill>
          <a:schemeClr val="accent4">
            <a:lumMod val="75000"/>
            <a:alpha val="5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b="0" i="0" u="none" kern="1200" baseline="0" dirty="0" smtClean="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rPr>
            <a:t>Security</a:t>
          </a:r>
          <a:endParaRPr lang="en-GB" sz="1400" b="0" kern="1200" dirty="0">
            <a:solidFill>
              <a:schemeClr val="accent4">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6349162" y="4116906"/>
        <a:ext cx="2242226" cy="4001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571"/>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 name="Date Placeholder 2"/>
          <p:cNvSpPr>
            <a:spLocks noGrp="1"/>
          </p:cNvSpPr>
          <p:nvPr>
            <p:ph type="dt" sz="quarter" idx="1"/>
          </p:nvPr>
        </p:nvSpPr>
        <p:spPr>
          <a:xfrm>
            <a:off x="3847890" y="0"/>
            <a:ext cx="2945024" cy="49657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51F50A7-1620-491D-98B9-8E27695147AF}" type="datetimeFigureOut">
              <a:rPr lang="en-GB"/>
              <a:pPr>
                <a:defRPr/>
              </a:pPr>
              <a:t>09/02/2018</a:t>
            </a:fld>
            <a:endParaRPr lang="en-GB"/>
          </a:p>
        </p:txBody>
      </p:sp>
      <p:sp>
        <p:nvSpPr>
          <p:cNvPr id="4" name="Footer Placeholder 3"/>
          <p:cNvSpPr>
            <a:spLocks noGrp="1"/>
          </p:cNvSpPr>
          <p:nvPr>
            <p:ph type="ftr" sz="quarter" idx="2"/>
          </p:nvPr>
        </p:nvSpPr>
        <p:spPr>
          <a:xfrm>
            <a:off x="0" y="9433234"/>
            <a:ext cx="2945024" cy="496571"/>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 name="Slide Number Placeholder 4"/>
          <p:cNvSpPr>
            <a:spLocks noGrp="1"/>
          </p:cNvSpPr>
          <p:nvPr>
            <p:ph type="sldNum" sz="quarter" idx="3"/>
          </p:nvPr>
        </p:nvSpPr>
        <p:spPr>
          <a:xfrm>
            <a:off x="3847890" y="9433234"/>
            <a:ext cx="2945024" cy="49657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1846668-A2D8-4DE8-9829-96D021568470}" type="slidenum">
              <a:rPr lang="en-GB"/>
              <a:pPr>
                <a:defRPr/>
              </a:pPr>
              <a:t>‹#›</a:t>
            </a:fld>
            <a:endParaRPr lang="en-GB"/>
          </a:p>
        </p:txBody>
      </p:sp>
    </p:spTree>
    <p:extLst>
      <p:ext uri="{BB962C8B-B14F-4D97-AF65-F5344CB8AC3E}">
        <p14:creationId xmlns:p14="http://schemas.microsoft.com/office/powerpoint/2010/main" val="2949111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11" cy="4963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17" y="1"/>
            <a:ext cx="2945298" cy="496338"/>
          </a:xfrm>
          <a:prstGeom prst="rect">
            <a:avLst/>
          </a:prstGeom>
        </p:spPr>
        <p:txBody>
          <a:bodyPr vert="horz" lIns="91440" tIns="45720" rIns="91440" bIns="45720" rtlCol="0"/>
          <a:lstStyle>
            <a:lvl1pPr algn="r">
              <a:defRPr sz="1200"/>
            </a:lvl1pPr>
          </a:lstStyle>
          <a:p>
            <a:fld id="{0EDD1EA2-C834-4DE3-8C49-AE8D152631C2}" type="datetimeFigureOut">
              <a:rPr lang="en-GB" smtClean="0"/>
              <a:pPr/>
              <a:t>09/02/2018</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015" y="4717531"/>
            <a:ext cx="5436470" cy="4469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2745"/>
            <a:ext cx="2944211" cy="4963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17" y="9432745"/>
            <a:ext cx="2945298" cy="496338"/>
          </a:xfrm>
          <a:prstGeom prst="rect">
            <a:avLst/>
          </a:prstGeom>
        </p:spPr>
        <p:txBody>
          <a:bodyPr vert="horz" lIns="91440" tIns="45720" rIns="91440" bIns="45720" rtlCol="0" anchor="b"/>
          <a:lstStyle>
            <a:lvl1pPr algn="r">
              <a:defRPr sz="1200"/>
            </a:lvl1pPr>
          </a:lstStyle>
          <a:p>
            <a:fld id="{AEE98A01-4AF9-4B55-A18E-2DE16AC9CF54}" type="slidenum">
              <a:rPr lang="en-GB" smtClean="0"/>
              <a:pPr/>
              <a:t>‹#›</a:t>
            </a:fld>
            <a:endParaRPr lang="en-GB"/>
          </a:p>
        </p:txBody>
      </p:sp>
    </p:spTree>
    <p:extLst>
      <p:ext uri="{BB962C8B-B14F-4D97-AF65-F5344CB8AC3E}">
        <p14:creationId xmlns:p14="http://schemas.microsoft.com/office/powerpoint/2010/main" val="330490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pPr/>
              <a:t>1</a:t>
            </a:fld>
            <a:endParaRPr lang="en-GB" dirty="0"/>
          </a:p>
        </p:txBody>
      </p:sp>
    </p:spTree>
    <p:extLst>
      <p:ext uri="{BB962C8B-B14F-4D97-AF65-F5344CB8AC3E}">
        <p14:creationId xmlns:p14="http://schemas.microsoft.com/office/powerpoint/2010/main" val="1940786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98A01-4AF9-4B55-A18E-2DE16AC9CF54}" type="slidenum">
              <a:rPr lang="en-GB" smtClean="0"/>
              <a:pPr/>
              <a:t>46</a:t>
            </a:fld>
            <a:endParaRPr lang="en-GB"/>
          </a:p>
        </p:txBody>
      </p:sp>
    </p:spTree>
    <p:extLst>
      <p:ext uri="{BB962C8B-B14F-4D97-AF65-F5344CB8AC3E}">
        <p14:creationId xmlns:p14="http://schemas.microsoft.com/office/powerpoint/2010/main" val="259311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pPr/>
              <a:t>47</a:t>
            </a:fld>
            <a:endParaRPr lang="en-GB"/>
          </a:p>
        </p:txBody>
      </p:sp>
    </p:spTree>
    <p:extLst>
      <p:ext uri="{BB962C8B-B14F-4D97-AF65-F5344CB8AC3E}">
        <p14:creationId xmlns:p14="http://schemas.microsoft.com/office/powerpoint/2010/main" val="15616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98A01-4AF9-4B55-A18E-2DE16AC9CF54}" type="slidenum">
              <a:rPr lang="en-GB" smtClean="0"/>
              <a:pPr/>
              <a:t>49</a:t>
            </a:fld>
            <a:endParaRPr lang="en-GB"/>
          </a:p>
        </p:txBody>
      </p:sp>
    </p:spTree>
    <p:extLst>
      <p:ext uri="{BB962C8B-B14F-4D97-AF65-F5344CB8AC3E}">
        <p14:creationId xmlns:p14="http://schemas.microsoft.com/office/powerpoint/2010/main" val="278235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98A01-4AF9-4B55-A18E-2DE16AC9CF54}" type="slidenum">
              <a:rPr lang="en-GB" smtClean="0"/>
              <a:pPr/>
              <a:t>50</a:t>
            </a:fld>
            <a:endParaRPr lang="en-GB"/>
          </a:p>
        </p:txBody>
      </p:sp>
    </p:spTree>
    <p:extLst>
      <p:ext uri="{BB962C8B-B14F-4D97-AF65-F5344CB8AC3E}">
        <p14:creationId xmlns:p14="http://schemas.microsoft.com/office/powerpoint/2010/main" val="278235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E98A01-4AF9-4B55-A18E-2DE16AC9CF54}" type="slidenum">
              <a:rPr lang="en-GB" smtClean="0"/>
              <a:pPr/>
              <a:t>52</a:t>
            </a:fld>
            <a:endParaRPr lang="en-GB"/>
          </a:p>
        </p:txBody>
      </p:sp>
    </p:spTree>
    <p:extLst>
      <p:ext uri="{BB962C8B-B14F-4D97-AF65-F5344CB8AC3E}">
        <p14:creationId xmlns:p14="http://schemas.microsoft.com/office/powerpoint/2010/main" val="295720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pPr/>
              <a:t>6</a:t>
            </a:fld>
            <a:endParaRPr lang="en-GB"/>
          </a:p>
        </p:txBody>
      </p:sp>
    </p:spTree>
    <p:extLst>
      <p:ext uri="{BB962C8B-B14F-4D97-AF65-F5344CB8AC3E}">
        <p14:creationId xmlns:p14="http://schemas.microsoft.com/office/powerpoint/2010/main" val="260944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8426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pPr/>
              <a:t>11</a:t>
            </a:fld>
            <a:endParaRPr lang="en-GB"/>
          </a:p>
        </p:txBody>
      </p:sp>
    </p:spTree>
    <p:extLst>
      <p:ext uri="{BB962C8B-B14F-4D97-AF65-F5344CB8AC3E}">
        <p14:creationId xmlns:p14="http://schemas.microsoft.com/office/powerpoint/2010/main" val="216249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1624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78750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49406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98A01-4AF9-4B55-A18E-2DE16AC9CF54}" type="slidenum">
              <a:rPr lang="en-GB" smtClean="0"/>
              <a:pPr/>
              <a:t>39</a:t>
            </a:fld>
            <a:endParaRPr lang="en-GB"/>
          </a:p>
        </p:txBody>
      </p:sp>
    </p:spTree>
    <p:extLst>
      <p:ext uri="{BB962C8B-B14F-4D97-AF65-F5344CB8AC3E}">
        <p14:creationId xmlns:p14="http://schemas.microsoft.com/office/powerpoint/2010/main" val="380595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E98A01-4AF9-4B55-A18E-2DE16AC9CF54}" type="slidenum">
              <a:rPr lang="en-GB" smtClean="0"/>
              <a:pPr/>
              <a:t>45</a:t>
            </a:fld>
            <a:endParaRPr lang="en-GB"/>
          </a:p>
        </p:txBody>
      </p:sp>
    </p:spTree>
    <p:extLst>
      <p:ext uri="{BB962C8B-B14F-4D97-AF65-F5344CB8AC3E}">
        <p14:creationId xmlns:p14="http://schemas.microsoft.com/office/powerpoint/2010/main" val="611426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2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8017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49653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1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844243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306" tIns="45652" rIns="91306" bIns="45652" anchor="ctr"/>
          <a:lstStyle/>
          <a:p>
            <a:pPr algn="ctr" defTabSz="456520" eaLnBrk="1" fontAlgn="auto" hangingPunct="1">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1125"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51325" y="6497638"/>
            <a:ext cx="611188" cy="360362"/>
          </a:xfrm>
          <a:prstGeom prst="rect">
            <a:avLst/>
          </a:prstGeom>
          <a:solidFill>
            <a:srgbClr val="00BEFF"/>
          </a:solidFill>
          <a:ln w="9525">
            <a:solidFill>
              <a:srgbClr val="00BEFF"/>
            </a:solidFill>
            <a:miter lim="800000"/>
            <a:headEnd/>
            <a:tailEnd/>
          </a:ln>
        </p:spPr>
        <p:txBody>
          <a:bodyPr lIns="0" tIns="35946" rIns="53916" bIns="45652"/>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r>
              <a:rPr lang="en-IE" sz="600" b="0" i="1" smtClean="0">
                <a:solidFill>
                  <a:srgbClr val="FFFFFF"/>
                </a:solidFill>
              </a:rPr>
              <a:t> Research and</a:t>
            </a:r>
          </a:p>
          <a:p>
            <a:pPr eaLnBrk="1" hangingPunct="1">
              <a:defRPr/>
            </a:pPr>
            <a:r>
              <a:rPr lang="en-IE" sz="600" b="0" i="1" smtClean="0">
                <a:solidFill>
                  <a:srgbClr val="FFFFFF"/>
                </a:solidFill>
              </a:rPr>
              <a:t> Innovation</a:t>
            </a:r>
            <a:endParaRPr lang="en-GB" sz="600" b="0" i="1" smtClean="0">
              <a:solidFill>
                <a:srgbClr val="FFFFFF"/>
              </a:solidFill>
            </a:endParaRPr>
          </a:p>
        </p:txBody>
      </p:sp>
      <p:sp>
        <p:nvSpPr>
          <p:cNvPr id="7" name="Rectangle 23"/>
          <p:cNvSpPr>
            <a:spLocks noChangeArrowheads="1"/>
          </p:cNvSpPr>
          <p:nvPr userDrawn="1"/>
        </p:nvSpPr>
        <p:spPr bwMode="auto">
          <a:xfrm>
            <a:off x="4257675" y="1241425"/>
            <a:ext cx="619125" cy="36513"/>
          </a:xfrm>
          <a:prstGeom prst="rect">
            <a:avLst/>
          </a:prstGeom>
          <a:solidFill>
            <a:srgbClr val="00BEFF"/>
          </a:solidFill>
          <a:ln>
            <a:noFill/>
          </a:ln>
          <a:extLst/>
        </p:spPr>
        <p:txBody>
          <a:bodyPr wrap="none" lIns="91306" tIns="45652" rIns="91306" bIns="45652"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endParaRPr lang="en-US" smtClean="0"/>
          </a:p>
        </p:txBody>
      </p:sp>
      <p:sp>
        <p:nvSpPr>
          <p:cNvPr id="2" name="Title 1"/>
          <p:cNvSpPr>
            <a:spLocks noGrp="1"/>
          </p:cNvSpPr>
          <p:nvPr>
            <p:ph type="title"/>
          </p:nvPr>
        </p:nvSpPr>
        <p:spPr>
          <a:xfrm>
            <a:off x="468313" y="1123950"/>
            <a:ext cx="8229600" cy="936625"/>
          </a:xfrm>
          <a:prstGeom prst="rect">
            <a:avLst/>
          </a:prstGeo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387600"/>
            <a:ext cx="8229600" cy="3633788"/>
          </a:xfrm>
          <a:prstGeom prst="rect">
            <a:avLst/>
          </a:prstGeom>
        </p:spPr>
        <p:txBody>
          <a:bodyPr/>
          <a:lstStyle>
            <a:lvl1pPr marL="342386" indent="-342386">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a:p>
        </p:txBody>
      </p:sp>
      <p:sp>
        <p:nvSpPr>
          <p:cNvPr id="9"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30BA6C6-AC82-4D26-B631-46D4BD122B0F}" type="slidenum">
              <a:rPr lang="en-GB"/>
              <a:pPr>
                <a:defRPr/>
              </a:pPr>
              <a:t>‹#›</a:t>
            </a:fld>
            <a:endParaRPr lang="en-GB"/>
          </a:p>
        </p:txBody>
      </p:sp>
    </p:spTree>
    <p:extLst>
      <p:ext uri="{BB962C8B-B14F-4D97-AF65-F5344CB8AC3E}">
        <p14:creationId xmlns:p14="http://schemas.microsoft.com/office/powerpoint/2010/main" val="138415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b="-318"/>
          <a:stretch>
            <a:fillRect/>
          </a:stretch>
        </p:blipFill>
        <p:spPr bwMode="auto">
          <a:xfrm>
            <a:off x="0" y="1143000"/>
            <a:ext cx="9144000" cy="57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355703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4020273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92032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2"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117600"/>
            <a:ext cx="9158288" cy="40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94909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93871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355580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87155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62895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75365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4280040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54935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26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8908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306" tIns="45652" rIns="91306" bIns="45652" anchor="ctr"/>
          <a:lstStyle/>
          <a:p>
            <a:pPr algn="ctr" defTabSz="456520" eaLnBrk="1" fontAlgn="auto" hangingPunct="1">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1125"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51325" y="6497638"/>
            <a:ext cx="611188" cy="360362"/>
          </a:xfrm>
          <a:prstGeom prst="rect">
            <a:avLst/>
          </a:prstGeom>
          <a:solidFill>
            <a:srgbClr val="00BEFF"/>
          </a:solidFill>
          <a:ln w="9525">
            <a:solidFill>
              <a:srgbClr val="00BEFF"/>
            </a:solidFill>
            <a:miter lim="800000"/>
            <a:headEnd/>
            <a:tailEnd/>
          </a:ln>
        </p:spPr>
        <p:txBody>
          <a:bodyPr lIns="0" tIns="35946" rIns="53916" bIns="45652"/>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r>
              <a:rPr lang="en-IE" sz="600" b="0" i="1" smtClean="0">
                <a:solidFill>
                  <a:srgbClr val="FFFFFF"/>
                </a:solidFill>
              </a:rPr>
              <a:t> Research and</a:t>
            </a:r>
          </a:p>
          <a:p>
            <a:pPr eaLnBrk="1" hangingPunct="1">
              <a:defRPr/>
            </a:pPr>
            <a:r>
              <a:rPr lang="en-IE" sz="600" b="0" i="1" smtClean="0">
                <a:solidFill>
                  <a:srgbClr val="FFFFFF"/>
                </a:solidFill>
              </a:rPr>
              <a:t> Innovation</a:t>
            </a:r>
            <a:endParaRPr lang="en-GB" sz="600" b="0" i="1" smtClean="0">
              <a:solidFill>
                <a:srgbClr val="FFFFFF"/>
              </a:solidFill>
            </a:endParaRPr>
          </a:p>
        </p:txBody>
      </p:sp>
      <p:sp>
        <p:nvSpPr>
          <p:cNvPr id="7" name="Rectangle 23"/>
          <p:cNvSpPr>
            <a:spLocks noChangeArrowheads="1"/>
          </p:cNvSpPr>
          <p:nvPr userDrawn="1"/>
        </p:nvSpPr>
        <p:spPr bwMode="auto">
          <a:xfrm>
            <a:off x="4257675" y="1241425"/>
            <a:ext cx="619125" cy="36513"/>
          </a:xfrm>
          <a:prstGeom prst="rect">
            <a:avLst/>
          </a:prstGeom>
          <a:solidFill>
            <a:srgbClr val="00BEFF"/>
          </a:solidFill>
          <a:ln>
            <a:noFill/>
          </a:ln>
          <a:extLst/>
        </p:spPr>
        <p:txBody>
          <a:bodyPr wrap="none" lIns="91306" tIns="45652" rIns="91306" bIns="45652"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endParaRPr lang="en-US" smtClean="0"/>
          </a:p>
        </p:txBody>
      </p:sp>
      <p:sp>
        <p:nvSpPr>
          <p:cNvPr id="2" name="Title 1"/>
          <p:cNvSpPr>
            <a:spLocks noGrp="1"/>
          </p:cNvSpPr>
          <p:nvPr>
            <p:ph type="title"/>
          </p:nvPr>
        </p:nvSpPr>
        <p:spPr>
          <a:xfrm>
            <a:off x="468313" y="1123950"/>
            <a:ext cx="8229600" cy="936625"/>
          </a:xfrm>
          <a:prstGeom prst="rect">
            <a:avLst/>
          </a:prstGeo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387600"/>
            <a:ext cx="8229600" cy="3633788"/>
          </a:xfrm>
          <a:prstGeom prst="rect">
            <a:avLst/>
          </a:prstGeom>
        </p:spPr>
        <p:txBody>
          <a:bodyPr/>
          <a:lstStyle>
            <a:lvl1pPr marL="342386" indent="-342386">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a:p>
        </p:txBody>
      </p:sp>
      <p:sp>
        <p:nvSpPr>
          <p:cNvPr id="9" name="Rectangle 5"/>
          <p:cNvSpPr>
            <a:spLocks noGrp="1" noChangeArrowheads="1"/>
          </p:cNvSpPr>
          <p:nvPr>
            <p:ph type="ftr" sz="quarter" idx="11"/>
          </p:nvPr>
        </p:nvSpPr>
        <p:spPr>
          <a:xfrm>
            <a:off x="3124200" y="6237288"/>
            <a:ext cx="2895600" cy="484187"/>
          </a:xfrm>
          <a:prstGeom prst="rect">
            <a:avLst/>
          </a:prstGeom>
        </p:spPr>
        <p:txBody>
          <a:bodyPr/>
          <a:lstStyle>
            <a:lvl1pPr>
              <a:defRPr/>
            </a:lvl1pPr>
          </a:lstStyle>
          <a:p>
            <a:pPr>
              <a:defRPr/>
            </a:pPr>
            <a:endParaRPr lang="en-GB"/>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30BA6C6-AC82-4D26-B631-46D4BD122B0F}" type="slidenum">
              <a:rPr lang="en-GB"/>
              <a:pPr>
                <a:defRPr/>
              </a:pPr>
              <a:t>‹#›</a:t>
            </a:fld>
            <a:endParaRPr lang="en-GB"/>
          </a:p>
        </p:txBody>
      </p:sp>
    </p:spTree>
    <p:extLst>
      <p:ext uri="{BB962C8B-B14F-4D97-AF65-F5344CB8AC3E}">
        <p14:creationId xmlns:p14="http://schemas.microsoft.com/office/powerpoint/2010/main" val="1384156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b="-318"/>
          <a:stretch>
            <a:fillRect/>
          </a:stretch>
        </p:blipFill>
        <p:spPr bwMode="auto">
          <a:xfrm>
            <a:off x="0" y="1143000"/>
            <a:ext cx="9144000" cy="57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74398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1970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63098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6409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2"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117600"/>
            <a:ext cx="9158288" cy="40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80567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977388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3056749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47317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450894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917651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9646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44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455857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00733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52726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3665681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752643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4231073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54210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793750"/>
          </a:xfrm>
          <a:prstGeom prst="rect">
            <a:avLst/>
          </a:prstGeom>
        </p:spPr>
        <p:txBody>
          <a:bodyPr/>
          <a:lstStyle/>
          <a:p>
            <a:r>
              <a:rPr lang="en-US" smtClean="0"/>
              <a:t>Click to edit Master title style</a:t>
            </a:r>
            <a:endParaRPr lang="fr-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376CEF2-D663-4D06-8297-9E85D3B0C57C}"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64334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r>
              <a:rPr lang="en-US">
                <a:solidFill>
                  <a:srgbClr val="FFFFFF"/>
                </a:solidFill>
                <a:ea typeface="Arial" charset="0"/>
              </a:rPr>
              <a:t>                             </a:t>
            </a:r>
          </a:p>
        </p:txBody>
      </p:sp>
      <p:pic>
        <p:nvPicPr>
          <p:cNvPr id="6" name="Picture 2" descr="C:\DOCUME~1\lenain\LOCALS~1\Temp\7zECF.tmp\LOGO-CE for RTD EN Landscape Positive Cyan.png"/>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61950" y="1552755"/>
            <a:ext cx="8458200" cy="4162333"/>
          </a:xfrm>
          <a:prstGeom prst="rect">
            <a:avLst/>
          </a:prstGeom>
        </p:spPr>
        <p:txBody>
          <a:bodyPr/>
          <a:lstStyle>
            <a:lvl1pPr marL="0" indent="0">
              <a:defRPr sz="1800" b="0">
                <a:solidFill>
                  <a:srgbClr val="0070C0"/>
                </a:solidFill>
                <a:latin typeface="Verdana" pitchFamily="34" charset="0"/>
                <a:ea typeface="Verdana" pitchFamily="34" charset="0"/>
                <a:cs typeface="Verdana" pitchFamily="34" charset="0"/>
              </a:defRPr>
            </a:lvl1pPr>
            <a:lvl2pPr marL="0" indent="0">
              <a:defRPr sz="1400">
                <a:latin typeface="Verdana" pitchFamily="34" charset="0"/>
                <a:ea typeface="Verdana" pitchFamily="34" charset="0"/>
                <a:cs typeface="Verdana" pitchFamily="34" charset="0"/>
              </a:defRPr>
            </a:lvl2pPr>
            <a:lvl3pPr marL="0" indent="0">
              <a:defRPr sz="1400">
                <a:latin typeface="Verdana" pitchFamily="34" charset="0"/>
                <a:ea typeface="Verdana" pitchFamily="34" charset="0"/>
                <a:cs typeface="Verdana" pitchFamily="34" charset="0"/>
              </a:defRPr>
            </a:lvl3pPr>
            <a:lvl4pPr marL="0" indent="0">
              <a:defRPr sz="1400">
                <a:latin typeface="Verdana" pitchFamily="34" charset="0"/>
                <a:ea typeface="Verdana" pitchFamily="34" charset="0"/>
                <a:cs typeface="Verdana" pitchFamily="34" charset="0"/>
              </a:defRPr>
            </a:lvl4pPr>
            <a:lvl5pPr marL="0" indent="0">
              <a:defRPr sz="14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371475" y="400850"/>
            <a:ext cx="8267700" cy="763575"/>
          </a:xfrm>
          <a:prstGeom prst="rect">
            <a:avLst/>
          </a:prstGeom>
        </p:spPr>
        <p:txBody>
          <a:bodyPr/>
          <a:lstStyle>
            <a:lvl1pPr>
              <a:defRPr sz="26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351231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r>
              <a:rPr lang="en-US">
                <a:solidFill>
                  <a:srgbClr val="FFFFFF"/>
                </a:solidFill>
                <a:ea typeface="Arial" charset="0"/>
              </a:rPr>
              <a:t>                             </a:t>
            </a:r>
          </a:p>
        </p:txBody>
      </p:sp>
      <p:pic>
        <p:nvPicPr>
          <p:cNvPr id="5" name="Picture 2" descr="C:\DOCUME~1\lenain\LOCALS~1\Temp\7zECF.tmp\LOGO-CE for RTD EN Landscape Positive Cyan.png"/>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361949" y="1543051"/>
            <a:ext cx="7724775" cy="3552824"/>
          </a:xfrm>
          <a:prstGeom prst="rect">
            <a:avLst/>
          </a:prstGeom>
        </p:spPr>
        <p:txBody>
          <a:bodyPr/>
          <a:lstStyle>
            <a:lvl1pPr marL="0" indent="0">
              <a:buClr>
                <a:srgbClr val="00B0F0"/>
              </a:buClr>
              <a:buFont typeface="+mj-lt"/>
              <a:buNone/>
              <a:defRPr sz="2400" b="1">
                <a:solidFill>
                  <a:srgbClr val="00B0F0"/>
                </a:solidFill>
                <a:latin typeface="Verdana" pitchFamily="34" charset="0"/>
                <a:ea typeface="Verdana" pitchFamily="34" charset="0"/>
                <a:cs typeface="Verdana" pitchFamily="34" charset="0"/>
              </a:defRPr>
            </a:lvl1pPr>
            <a:lvl2pPr marL="266700" indent="-266700">
              <a:buClr>
                <a:srgbClr val="0070C0"/>
              </a:buClr>
              <a:buFont typeface="Wingdings" pitchFamily="2" charset="2"/>
              <a:buChar char="ü"/>
              <a:defRPr sz="1800" b="1">
                <a:solidFill>
                  <a:srgbClr val="0070C0"/>
                </a:solidFill>
                <a:latin typeface="Verdana" pitchFamily="34" charset="0"/>
                <a:ea typeface="Verdana" pitchFamily="34" charset="0"/>
                <a:cs typeface="Verdana" pitchFamily="34" charset="0"/>
              </a:defRPr>
            </a:lvl2pPr>
            <a:lvl3pPr marL="1141413" indent="-874713">
              <a:defRPr sz="1800" baseline="30000">
                <a:solidFill>
                  <a:schemeClr val="bg1">
                    <a:lumMod val="50000"/>
                  </a:schemeClr>
                </a:solidFill>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376238" y="337150"/>
            <a:ext cx="8220075" cy="914400"/>
          </a:xfrm>
          <a:prstGeom prst="rect">
            <a:avLst/>
          </a:prstGeom>
        </p:spPr>
        <p:txBody>
          <a:bodyPr/>
          <a:lstStyle>
            <a:lvl1pPr algn="l">
              <a:defRPr sz="2800" b="1">
                <a:solidFill>
                  <a:srgbClr val="FFE161"/>
                </a:solidFill>
                <a:latin typeface="Verdana" pitchFamily="34" charset="0"/>
                <a:ea typeface="Verdana" pitchFamily="34" charset="0"/>
                <a:cs typeface="Verdana" pitchFamily="34" charset="0"/>
              </a:defRPr>
            </a:lvl1pPr>
            <a:lvl2pPr algn="ctr">
              <a:defRPr sz="16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235785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060346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89902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1917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709780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849710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893800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1507503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55054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068759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145097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973736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981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09656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7108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1513907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445885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706521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135179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744253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31379798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822785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442440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024905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118472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13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6898541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344747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91306" tIns="45652" rIns="91306" bIns="45652"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defRPr/>
            </a:pPr>
            <a:r>
              <a:rPr lang="en-US" sz="1800" b="0" smtClean="0">
                <a:solidFill>
                  <a:srgbClr val="FFFFFF"/>
                </a:solidFill>
                <a:cs typeface="+mn-cs"/>
              </a:rPr>
              <a:t> </a:t>
            </a:r>
          </a:p>
        </p:txBody>
      </p:sp>
      <p:pic>
        <p:nvPicPr>
          <p:cNvPr id="5" name="Picture 6" descr="LOGO CE-EN-quadri.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05250" y="311150"/>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30688" y="6457950"/>
            <a:ext cx="682625" cy="431800"/>
          </a:xfrm>
          <a:prstGeom prst="rect">
            <a:avLst/>
          </a:prstGeom>
          <a:solidFill>
            <a:srgbClr val="00BEFF"/>
          </a:solidFill>
          <a:ln>
            <a:noFill/>
          </a:ln>
          <a:extLst/>
        </p:spPr>
        <p:txBody>
          <a:bodyPr wrap="none" lIns="0" tIns="35946" rIns="53916" bIns="45652"/>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r>
              <a:rPr lang="en-IE" sz="700" b="0" i="1" smtClean="0">
                <a:solidFill>
                  <a:srgbClr val="FFFFFF"/>
                </a:solidFill>
                <a:cs typeface="+mn-cs"/>
              </a:rPr>
              <a:t> Research and</a:t>
            </a:r>
          </a:p>
          <a:p>
            <a:pPr eaLnBrk="1" hangingPunct="1">
              <a:defRPr/>
            </a:pPr>
            <a:r>
              <a:rPr lang="en-IE" sz="700" b="0" i="1" smtClean="0">
                <a:solidFill>
                  <a:srgbClr val="FFFFFF"/>
                </a:solidFill>
                <a:cs typeface="+mn-cs"/>
              </a:rPr>
              <a:t> Innovation</a:t>
            </a:r>
            <a:endParaRPr lang="en-GB" sz="700" b="0" i="1" smtClean="0">
              <a:solidFill>
                <a:srgbClr val="FFFFFF"/>
              </a:solidFill>
              <a:cs typeface="+mn-cs"/>
            </a:endParaRPr>
          </a:p>
        </p:txBody>
      </p:sp>
      <p:sp>
        <p:nvSpPr>
          <p:cNvPr id="7" name="Rectangle 23"/>
          <p:cNvSpPr>
            <a:spLocks noChangeArrowheads="1"/>
          </p:cNvSpPr>
          <p:nvPr userDrawn="1"/>
        </p:nvSpPr>
        <p:spPr bwMode="auto">
          <a:xfrm>
            <a:off x="4230688" y="1371600"/>
            <a:ext cx="682625" cy="42863"/>
          </a:xfrm>
          <a:prstGeom prst="rect">
            <a:avLst/>
          </a:prstGeom>
          <a:solidFill>
            <a:srgbClr val="00BEFF"/>
          </a:solidFill>
          <a:ln>
            <a:noFill/>
          </a:ln>
          <a:extLst/>
        </p:spPr>
        <p:txBody>
          <a:bodyPr wrap="none" lIns="91306" tIns="45652" rIns="91306" bIns="45652"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endParaRPr lang="en-US" smtClean="0">
              <a:cs typeface="+mn-cs"/>
            </a:endParaRPr>
          </a:p>
        </p:txBody>
      </p:sp>
      <p:sp>
        <p:nvSpPr>
          <p:cNvPr id="2" name="Title 1"/>
          <p:cNvSpPr>
            <a:spLocks noGrp="1"/>
          </p:cNvSpPr>
          <p:nvPr>
            <p:ph type="title"/>
          </p:nvPr>
        </p:nvSpPr>
        <p:spPr>
          <a:xfrm>
            <a:off x="4067944" y="2492901"/>
            <a:ext cx="3851920" cy="936625"/>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7" y="3933056"/>
            <a:ext cx="4104456" cy="792088"/>
          </a:xfrm>
        </p:spPr>
        <p:txBody>
          <a:bodyPr/>
          <a:lstStyle>
            <a:lvl1pPr>
              <a:buNone/>
              <a:defRPr sz="3000" b="1" i="0">
                <a:solidFill>
                  <a:schemeClr val="bg1"/>
                </a:solidFill>
              </a:defRPr>
            </a:lvl1pPr>
            <a:lvl3pPr marL="228258" indent="-228258" algn="l">
              <a:defRPr sz="3000" b="1">
                <a:solidFill>
                  <a:schemeClr val="bg1"/>
                </a:solidFill>
              </a:defRPr>
            </a:lvl3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9" name="Rectangle 5"/>
          <p:cNvSpPr>
            <a:spLocks noGrp="1" noChangeArrowheads="1"/>
          </p:cNvSpPr>
          <p:nvPr>
            <p:ph type="ftr" sz="quarter" idx="11"/>
          </p:nvPr>
        </p:nvSpPr>
        <p:spPr/>
        <p:txBody>
          <a:bodyPr/>
          <a:lstStyle>
            <a:lvl1pPr>
              <a:defRPr>
                <a:solidFill>
                  <a:srgbClr val="FFFFFF"/>
                </a:solidFill>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solidFill>
                  <a:srgbClr val="FFFFFF"/>
                </a:solidFill>
              </a:defRPr>
            </a:lvl1pPr>
          </a:lstStyle>
          <a:p>
            <a:pPr>
              <a:defRPr/>
            </a:pPr>
            <a:fld id="{0365581D-04C0-4F3E-A65A-9FA3B1C47189}" type="slidenum">
              <a:rPr lang="en-GB"/>
              <a:pPr>
                <a:defRPr/>
              </a:pPr>
              <a:t>‹#›</a:t>
            </a:fld>
            <a:endParaRPr lang="en-GB"/>
          </a:p>
        </p:txBody>
      </p:sp>
    </p:spTree>
    <p:extLst>
      <p:ext uri="{BB962C8B-B14F-4D97-AF65-F5344CB8AC3E}">
        <p14:creationId xmlns:p14="http://schemas.microsoft.com/office/powerpoint/2010/main" val="1275498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306" tIns="45652" rIns="91306" bIns="45652" anchor="ctr"/>
          <a:lstStyle/>
          <a:p>
            <a:pPr algn="ctr" defTabSz="456520" fontAlgn="auto">
              <a:spcBef>
                <a:spcPts val="0"/>
              </a:spcBef>
              <a:spcAft>
                <a:spcPts val="0"/>
              </a:spcAft>
              <a:defRPr/>
            </a:pPr>
            <a:endParaRPr lang="en-US" dirty="0">
              <a:solidFill>
                <a:srgbClr val="FFFFFF"/>
              </a:solidFill>
            </a:endParaRPr>
          </a:p>
        </p:txBody>
      </p:sp>
      <p:pic>
        <p:nvPicPr>
          <p:cNvPr id="5" name="Picture 5" descr="LOGO CE-EN-NEG-quadri.ai"/>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21125"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51325" y="6497638"/>
            <a:ext cx="611188" cy="360362"/>
          </a:xfrm>
          <a:prstGeom prst="rect">
            <a:avLst/>
          </a:prstGeom>
          <a:solidFill>
            <a:srgbClr val="00BEFF"/>
          </a:solidFill>
          <a:ln w="9525">
            <a:solidFill>
              <a:srgbClr val="00BEFF"/>
            </a:solidFill>
            <a:miter lim="800000"/>
            <a:headEnd/>
            <a:tailEnd/>
          </a:ln>
        </p:spPr>
        <p:txBody>
          <a:bodyPr lIns="0" tIns="35946" rIns="53916" bIns="45652"/>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r>
              <a:rPr lang="en-IE" sz="600" b="0" i="1" smtClean="0">
                <a:solidFill>
                  <a:srgbClr val="FFFFFF"/>
                </a:solidFill>
                <a:cs typeface="+mn-cs"/>
              </a:rPr>
              <a:t> Research and</a:t>
            </a:r>
          </a:p>
          <a:p>
            <a:pPr eaLnBrk="1" hangingPunct="1">
              <a:defRPr/>
            </a:pPr>
            <a:r>
              <a:rPr lang="en-IE" sz="600" b="0" i="1" smtClean="0">
                <a:solidFill>
                  <a:srgbClr val="FFFFFF"/>
                </a:solidFill>
                <a:cs typeface="+mn-cs"/>
              </a:rPr>
              <a:t> Innovation</a:t>
            </a:r>
            <a:endParaRPr lang="en-GB" sz="600" b="0" i="1" smtClean="0">
              <a:solidFill>
                <a:srgbClr val="FFFFFF"/>
              </a:solidFill>
              <a:cs typeface="+mn-cs"/>
            </a:endParaRPr>
          </a:p>
        </p:txBody>
      </p:sp>
      <p:sp>
        <p:nvSpPr>
          <p:cNvPr id="7" name="Rectangle 23"/>
          <p:cNvSpPr>
            <a:spLocks noChangeArrowheads="1"/>
          </p:cNvSpPr>
          <p:nvPr userDrawn="1"/>
        </p:nvSpPr>
        <p:spPr bwMode="auto">
          <a:xfrm>
            <a:off x="4257675" y="1241425"/>
            <a:ext cx="619125" cy="36513"/>
          </a:xfrm>
          <a:prstGeom prst="rect">
            <a:avLst/>
          </a:prstGeom>
          <a:solidFill>
            <a:srgbClr val="00BEFF"/>
          </a:solidFill>
          <a:ln>
            <a:noFill/>
          </a:ln>
          <a:extLst/>
        </p:spPr>
        <p:txBody>
          <a:bodyPr wrap="none" lIns="91306" tIns="45652" rIns="91306" bIns="45652"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defRPr/>
            </a:pPr>
            <a:endParaRPr lang="en-US" smtClean="0">
              <a:cs typeface="+mn-cs"/>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387600"/>
            <a:ext cx="8229600" cy="3633788"/>
          </a:xfrm>
        </p:spPr>
        <p:txBody>
          <a:bodyPr/>
          <a:lstStyle>
            <a:lvl1pPr marL="342386" indent="-342386">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4"/>
          <p:cNvSpPr>
            <a:spLocks noGrp="1" noChangeArrowheads="1"/>
          </p:cNvSpPr>
          <p:nvPr>
            <p:ph type="dt" sz="half" idx="10"/>
          </p:nvPr>
        </p:nvSpPr>
        <p:spPr/>
        <p:txBody>
          <a:bodyPr/>
          <a:lstStyle>
            <a:lvl1pPr>
              <a:defRPr/>
            </a:lvl1pPr>
          </a:lstStyle>
          <a:p>
            <a:pPr>
              <a:defRPr/>
            </a:pPr>
            <a:endParaRPr lang="en-GB"/>
          </a:p>
        </p:txBody>
      </p:sp>
      <p:sp>
        <p:nvSpPr>
          <p:cNvPr id="9"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lvl1pPr>
          </a:lstStyle>
          <a:p>
            <a:pPr>
              <a:defRPr/>
            </a:pPr>
            <a:fld id="{430BA6C6-AC82-4D26-B631-46D4BD122B0F}" type="slidenum">
              <a:rPr lang="en-GB"/>
              <a:pPr>
                <a:defRPr/>
              </a:pPr>
              <a:t>‹#›</a:t>
            </a:fld>
            <a:endParaRPr lang="en-GB"/>
          </a:p>
        </p:txBody>
      </p:sp>
    </p:spTree>
    <p:extLst>
      <p:ext uri="{BB962C8B-B14F-4D97-AF65-F5344CB8AC3E}">
        <p14:creationId xmlns:p14="http://schemas.microsoft.com/office/powerpoint/2010/main" val="35878677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8"/>
            <a:ext cx="7772400" cy="1500187"/>
          </a:xfrm>
        </p:spPr>
        <p:txBody>
          <a:bodyPr anchor="b"/>
          <a:lstStyle>
            <a:lvl1pPr marL="0" indent="0">
              <a:buNone/>
              <a:defRPr sz="2000"/>
            </a:lvl1pPr>
            <a:lvl2pPr marL="456520" indent="0">
              <a:buNone/>
              <a:defRPr sz="1800"/>
            </a:lvl2pPr>
            <a:lvl3pPr marL="913044" indent="0">
              <a:buNone/>
              <a:defRPr sz="1600"/>
            </a:lvl3pPr>
            <a:lvl4pPr marL="1369566" indent="0">
              <a:buNone/>
              <a:defRPr sz="1400"/>
            </a:lvl4pPr>
            <a:lvl5pPr marL="1826088" indent="0">
              <a:buNone/>
              <a:defRPr sz="1400"/>
            </a:lvl5pPr>
            <a:lvl6pPr marL="2282609" indent="0">
              <a:buNone/>
              <a:defRPr sz="1400"/>
            </a:lvl6pPr>
            <a:lvl7pPr marL="2739133" indent="0">
              <a:buNone/>
              <a:defRPr sz="1400"/>
            </a:lvl7pPr>
            <a:lvl8pPr marL="3195655" indent="0">
              <a:buNone/>
              <a:defRPr sz="1400"/>
            </a:lvl8pPr>
            <a:lvl9pPr marL="365217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16A383-34D3-4B76-8032-8A639EDC2567}" type="slidenum">
              <a:rPr lang="en-GB"/>
              <a:pPr>
                <a:defRPr/>
              </a:pPr>
              <a:t>‹#›</a:t>
            </a:fld>
            <a:endParaRPr lang="en-GB"/>
          </a:p>
        </p:txBody>
      </p:sp>
    </p:spTree>
    <p:extLst>
      <p:ext uri="{BB962C8B-B14F-4D97-AF65-F5344CB8AC3E}">
        <p14:creationId xmlns:p14="http://schemas.microsoft.com/office/powerpoint/2010/main" val="1807201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FDBD75-25FE-47B4-BE54-308DF908F5A8}" type="slidenum">
              <a:rPr lang="en-GB"/>
              <a:pPr>
                <a:defRPr/>
              </a:pPr>
              <a:t>‹#›</a:t>
            </a:fld>
            <a:endParaRPr lang="en-GB"/>
          </a:p>
        </p:txBody>
      </p:sp>
    </p:spTree>
    <p:extLst>
      <p:ext uri="{BB962C8B-B14F-4D97-AF65-F5344CB8AC3E}">
        <p14:creationId xmlns:p14="http://schemas.microsoft.com/office/powerpoint/2010/main" val="3812771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20" indent="0">
              <a:buNone/>
              <a:defRPr sz="2000" b="1"/>
            </a:lvl2pPr>
            <a:lvl3pPr marL="913044" indent="0">
              <a:buNone/>
              <a:defRPr sz="1800" b="1"/>
            </a:lvl3pPr>
            <a:lvl4pPr marL="1369566" indent="0">
              <a:buNone/>
              <a:defRPr sz="1600" b="1"/>
            </a:lvl4pPr>
            <a:lvl5pPr marL="1826088" indent="0">
              <a:buNone/>
              <a:defRPr sz="1600" b="1"/>
            </a:lvl5pPr>
            <a:lvl6pPr marL="2282609" indent="0">
              <a:buNone/>
              <a:defRPr sz="1600" b="1"/>
            </a:lvl6pPr>
            <a:lvl7pPr marL="2739133" indent="0">
              <a:buNone/>
              <a:defRPr sz="1600" b="1"/>
            </a:lvl7pPr>
            <a:lvl8pPr marL="3195655" indent="0">
              <a:buNone/>
              <a:defRPr sz="1600" b="1"/>
            </a:lvl8pPr>
            <a:lvl9pPr marL="36521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20" indent="0">
              <a:buNone/>
              <a:defRPr sz="2000" b="1"/>
            </a:lvl2pPr>
            <a:lvl3pPr marL="913044" indent="0">
              <a:buNone/>
              <a:defRPr sz="1800" b="1"/>
            </a:lvl3pPr>
            <a:lvl4pPr marL="1369566" indent="0">
              <a:buNone/>
              <a:defRPr sz="1600" b="1"/>
            </a:lvl4pPr>
            <a:lvl5pPr marL="1826088" indent="0">
              <a:buNone/>
              <a:defRPr sz="1600" b="1"/>
            </a:lvl5pPr>
            <a:lvl6pPr marL="2282609" indent="0">
              <a:buNone/>
              <a:defRPr sz="1600" b="1"/>
            </a:lvl6pPr>
            <a:lvl7pPr marL="2739133" indent="0">
              <a:buNone/>
              <a:defRPr sz="1600" b="1"/>
            </a:lvl7pPr>
            <a:lvl8pPr marL="3195655" indent="0">
              <a:buNone/>
              <a:defRPr sz="1600" b="1"/>
            </a:lvl8pPr>
            <a:lvl9pPr marL="36521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CF3D3B-8B1D-481B-A813-5417E806EA96}" type="slidenum">
              <a:rPr lang="en-GB"/>
              <a:pPr>
                <a:defRPr/>
              </a:pPr>
              <a:t>‹#›</a:t>
            </a:fld>
            <a:endParaRPr lang="en-GB"/>
          </a:p>
        </p:txBody>
      </p:sp>
    </p:spTree>
    <p:extLst>
      <p:ext uri="{BB962C8B-B14F-4D97-AF65-F5344CB8AC3E}">
        <p14:creationId xmlns:p14="http://schemas.microsoft.com/office/powerpoint/2010/main" val="1530193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A75708B-D97E-4A6D-8F39-43FD8B6AE743}" type="slidenum">
              <a:rPr lang="en-GB"/>
              <a:pPr>
                <a:defRPr/>
              </a:pPr>
              <a:t>‹#›</a:t>
            </a:fld>
            <a:endParaRPr lang="en-GB"/>
          </a:p>
        </p:txBody>
      </p:sp>
    </p:spTree>
    <p:extLst>
      <p:ext uri="{BB962C8B-B14F-4D97-AF65-F5344CB8AC3E}">
        <p14:creationId xmlns:p14="http://schemas.microsoft.com/office/powerpoint/2010/main" val="331719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CBBFBA7-4BD8-4928-BE06-094EA574728B}" type="slidenum">
              <a:rPr lang="en-GB"/>
              <a:pPr>
                <a:defRPr/>
              </a:pPr>
              <a:t>‹#›</a:t>
            </a:fld>
            <a:endParaRPr lang="en-GB"/>
          </a:p>
        </p:txBody>
      </p:sp>
    </p:spTree>
    <p:extLst>
      <p:ext uri="{BB962C8B-B14F-4D97-AF65-F5344CB8AC3E}">
        <p14:creationId xmlns:p14="http://schemas.microsoft.com/office/powerpoint/2010/main" val="1973916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6520" indent="0">
              <a:buNone/>
              <a:defRPr sz="1200"/>
            </a:lvl2pPr>
            <a:lvl3pPr marL="913044" indent="0">
              <a:buNone/>
              <a:defRPr sz="1000"/>
            </a:lvl3pPr>
            <a:lvl4pPr marL="1369566" indent="0">
              <a:buNone/>
              <a:defRPr sz="900"/>
            </a:lvl4pPr>
            <a:lvl5pPr marL="1826088" indent="0">
              <a:buNone/>
              <a:defRPr sz="900"/>
            </a:lvl5pPr>
            <a:lvl6pPr marL="2282609" indent="0">
              <a:buNone/>
              <a:defRPr sz="900"/>
            </a:lvl6pPr>
            <a:lvl7pPr marL="2739133" indent="0">
              <a:buNone/>
              <a:defRPr sz="900"/>
            </a:lvl7pPr>
            <a:lvl8pPr marL="3195655" indent="0">
              <a:buNone/>
              <a:defRPr sz="900"/>
            </a:lvl8pPr>
            <a:lvl9pPr marL="365217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802F1D-C924-48B4-8EF6-BF3F79C632B2}" type="slidenum">
              <a:rPr lang="en-GB"/>
              <a:pPr>
                <a:defRPr/>
              </a:pPr>
              <a:t>‹#›</a:t>
            </a:fld>
            <a:endParaRPr lang="en-GB"/>
          </a:p>
        </p:txBody>
      </p:sp>
    </p:spTree>
    <p:extLst>
      <p:ext uri="{BB962C8B-B14F-4D97-AF65-F5344CB8AC3E}">
        <p14:creationId xmlns:p14="http://schemas.microsoft.com/office/powerpoint/2010/main" val="1668582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20" indent="0">
              <a:buNone/>
              <a:defRPr sz="2800"/>
            </a:lvl2pPr>
            <a:lvl3pPr marL="913044" indent="0">
              <a:buNone/>
              <a:defRPr sz="2400"/>
            </a:lvl3pPr>
            <a:lvl4pPr marL="1369566" indent="0">
              <a:buNone/>
              <a:defRPr sz="2000"/>
            </a:lvl4pPr>
            <a:lvl5pPr marL="1826088" indent="0">
              <a:buNone/>
              <a:defRPr sz="2000"/>
            </a:lvl5pPr>
            <a:lvl6pPr marL="2282609" indent="0">
              <a:buNone/>
              <a:defRPr sz="2000"/>
            </a:lvl6pPr>
            <a:lvl7pPr marL="2739133" indent="0">
              <a:buNone/>
              <a:defRPr sz="2000"/>
            </a:lvl7pPr>
            <a:lvl8pPr marL="3195655" indent="0">
              <a:buNone/>
              <a:defRPr sz="2000"/>
            </a:lvl8pPr>
            <a:lvl9pPr marL="3652177"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20" indent="0">
              <a:buNone/>
              <a:defRPr sz="1200"/>
            </a:lvl2pPr>
            <a:lvl3pPr marL="913044" indent="0">
              <a:buNone/>
              <a:defRPr sz="1000"/>
            </a:lvl3pPr>
            <a:lvl4pPr marL="1369566" indent="0">
              <a:buNone/>
              <a:defRPr sz="900"/>
            </a:lvl4pPr>
            <a:lvl5pPr marL="1826088" indent="0">
              <a:buNone/>
              <a:defRPr sz="900"/>
            </a:lvl5pPr>
            <a:lvl6pPr marL="2282609" indent="0">
              <a:buNone/>
              <a:defRPr sz="900"/>
            </a:lvl6pPr>
            <a:lvl7pPr marL="2739133" indent="0">
              <a:buNone/>
              <a:defRPr sz="900"/>
            </a:lvl7pPr>
            <a:lvl8pPr marL="3195655" indent="0">
              <a:buNone/>
              <a:defRPr sz="900"/>
            </a:lvl8pPr>
            <a:lvl9pPr marL="365217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C056CAD-4934-43BD-B355-2C94122E30A1}" type="slidenum">
              <a:rPr lang="en-GB"/>
              <a:pPr>
                <a:defRPr/>
              </a:pPr>
              <a:t>‹#›</a:t>
            </a:fld>
            <a:endParaRPr lang="en-GB"/>
          </a:p>
        </p:txBody>
      </p:sp>
    </p:spTree>
    <p:extLst>
      <p:ext uri="{BB962C8B-B14F-4D97-AF65-F5344CB8AC3E}">
        <p14:creationId xmlns:p14="http://schemas.microsoft.com/office/powerpoint/2010/main" val="293842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2053699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1DB410-A48C-4A99-A24E-00441D2C1CAC}" type="slidenum">
              <a:rPr lang="en-GB"/>
              <a:pPr>
                <a:defRPr/>
              </a:pPr>
              <a:t>‹#›</a:t>
            </a:fld>
            <a:endParaRPr lang="en-GB"/>
          </a:p>
        </p:txBody>
      </p:sp>
    </p:spTree>
    <p:extLst>
      <p:ext uri="{BB962C8B-B14F-4D97-AF65-F5344CB8AC3E}">
        <p14:creationId xmlns:p14="http://schemas.microsoft.com/office/powerpoint/2010/main" val="33435021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7"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8D5F74-359B-4DE9-B15E-ECA3912EF673}" type="slidenum">
              <a:rPr lang="en-GB"/>
              <a:pPr>
                <a:defRPr/>
              </a:pPr>
              <a:t>‹#›</a:t>
            </a:fld>
            <a:endParaRPr lang="en-GB"/>
          </a:p>
        </p:txBody>
      </p:sp>
    </p:spTree>
    <p:extLst>
      <p:ext uri="{BB962C8B-B14F-4D97-AF65-F5344CB8AC3E}">
        <p14:creationId xmlns:p14="http://schemas.microsoft.com/office/powerpoint/2010/main" val="2002566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22000" y="3212977"/>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258" indent="-228258"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8"/>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122012"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258" indent="-228258"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169859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2459687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5595796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941655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212328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054474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a:solidFill>
                <a:srgbClr val="FFFFFF"/>
              </a:solidFill>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2667128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418880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827817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4131363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633040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964029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42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6644180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2400" b="1">
                <a:solidFill>
                  <a:schemeClr val="bg1"/>
                </a:solidFill>
                <a:latin typeface="Calibri" pitchFamily="34" charset="0"/>
              </a:defRPr>
            </a:lvl1pPr>
            <a:lvl2pPr marL="742950" indent="-285750" defTabSz="457200">
              <a:defRPr sz="2400" b="1">
                <a:solidFill>
                  <a:schemeClr val="bg1"/>
                </a:solidFill>
                <a:latin typeface="Calibri" pitchFamily="34" charset="0"/>
              </a:defRPr>
            </a:lvl2pPr>
            <a:lvl3pPr marL="1143000" indent="-228600" defTabSz="457200">
              <a:defRPr sz="2400" b="1">
                <a:solidFill>
                  <a:schemeClr val="bg1"/>
                </a:solidFill>
                <a:latin typeface="Calibri" pitchFamily="34" charset="0"/>
              </a:defRPr>
            </a:lvl3pPr>
            <a:lvl4pPr marL="1600200" indent="-228600" defTabSz="457200">
              <a:defRPr sz="2400" b="1">
                <a:solidFill>
                  <a:schemeClr val="bg1"/>
                </a:solidFill>
                <a:latin typeface="Calibri" pitchFamily="34" charset="0"/>
              </a:defRPr>
            </a:lvl4pPr>
            <a:lvl5pPr marL="2057400" indent="-228600" defTabSz="457200">
              <a:defRPr sz="2400" b="1">
                <a:solidFill>
                  <a:schemeClr val="bg1"/>
                </a:solidFill>
                <a:latin typeface="Calibri"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algn="ctr" eaLnBrk="0" hangingPunct="0">
              <a:buClr>
                <a:srgbClr val="000000"/>
              </a:buClr>
              <a:buSzPct val="100000"/>
              <a:buFont typeface="Times New Roman" pitchFamily="18" charset="0"/>
              <a:buNone/>
              <a:defRPr/>
            </a:pPr>
            <a:r>
              <a:rPr lang="en-US" altLang="en-US" smtClean="0">
                <a:solidFill>
                  <a:srgbClr val="FFFFFF"/>
                </a:solidFill>
              </a:rPr>
              <a:t>                             </a:t>
            </a:r>
          </a:p>
        </p:txBody>
      </p:sp>
      <p:pic>
        <p:nvPicPr>
          <p:cNvPr id="5" name="Picture 3" descr="C:\DOCUME~1\lenain\LOCALS~1\Temp\7zECC.tmp\Footer Box RTD EN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566863" y="2189163"/>
            <a:ext cx="71104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Calibri" pitchFamily="34" charset="0"/>
              </a:defRPr>
            </a:lvl1pPr>
            <a:lvl2pPr marL="742950" indent="-285750">
              <a:defRPr sz="2400" b="1">
                <a:solidFill>
                  <a:schemeClr val="bg1"/>
                </a:solidFill>
                <a:latin typeface="Calibri" pitchFamily="34" charset="0"/>
              </a:defRPr>
            </a:lvl2pPr>
            <a:lvl3pPr marL="1143000" indent="-228600">
              <a:defRPr sz="2400" b="1">
                <a:solidFill>
                  <a:schemeClr val="bg1"/>
                </a:solidFill>
                <a:latin typeface="Calibri" pitchFamily="34" charset="0"/>
              </a:defRPr>
            </a:lvl3pPr>
            <a:lvl4pPr marL="1600200" indent="-228600">
              <a:defRPr sz="2400" b="1">
                <a:solidFill>
                  <a:schemeClr val="bg1"/>
                </a:solidFill>
                <a:latin typeface="Calibri" pitchFamily="34" charset="0"/>
              </a:defRPr>
            </a:lvl4pPr>
            <a:lvl5pPr marL="2057400" indent="-228600">
              <a:defRPr sz="2400" b="1">
                <a:solidFill>
                  <a:schemeClr val="bg1"/>
                </a:solidFill>
                <a:latin typeface="Calibri" pitchFamily="34" charset="0"/>
              </a:defRPr>
            </a:lvl5pPr>
            <a:lvl6pPr marL="25146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defTabSz="393700" eaLnBrk="0" hangingPunct="0">
              <a:buClr>
                <a:srgbClr val="000000"/>
              </a:buClr>
              <a:buSzPct val="100000"/>
              <a:buFont typeface="Times New Roman" pitchFamily="18" charset="0"/>
              <a:buNone/>
              <a:defRPr/>
            </a:pPr>
            <a:r>
              <a:rPr lang="en-GB" sz="5400" dirty="0" smtClean="0">
                <a:solidFill>
                  <a:srgbClr val="FFD624"/>
                </a:solidFill>
                <a:latin typeface="Verdana" pitchFamily="34" charset="0"/>
                <a:ea typeface="Verdana" pitchFamily="34" charset="0"/>
                <a:cs typeface="Verdana" pitchFamily="34" charset="0"/>
              </a:rPr>
              <a:t>HORIZON 2020</a:t>
            </a:r>
          </a:p>
        </p:txBody>
      </p:sp>
      <p:grpSp>
        <p:nvGrpSpPr>
          <p:cNvPr id="7" name="Group 7"/>
          <p:cNvGrpSpPr>
            <a:grpSpLocks/>
          </p:cNvGrpSpPr>
          <p:nvPr userDrawn="1"/>
        </p:nvGrpSpPr>
        <p:grpSpPr bwMode="auto">
          <a:xfrm>
            <a:off x="-9525" y="1125538"/>
            <a:ext cx="9144000" cy="2595562"/>
            <a:chOff x="-9525" y="1125538"/>
            <a:chExt cx="9144000" cy="2595563"/>
          </a:xfrm>
        </p:grpSpPr>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1125538"/>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bwMode="auto">
            <a:xfrm>
              <a:off x="4219575" y="2087563"/>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4800" b="1" dirty="0" smtClean="0">
                  <a:solidFill>
                    <a:srgbClr val="FFE161"/>
                  </a:solidFill>
                  <a:latin typeface="EC Square Sans Pro Medium" pitchFamily="34" charset="0"/>
                  <a:ea typeface="Verdana" pitchFamily="34" charset="0"/>
                  <a:cs typeface="Verdana" pitchFamily="34" charset="0"/>
                </a:rPr>
                <a:t>HORIZON 2020</a:t>
              </a:r>
            </a:p>
          </p:txBody>
        </p:sp>
      </p:grpSp>
      <p:pic>
        <p:nvPicPr>
          <p:cNvPr id="11" name="Picture 2" descr="C:\DOCUME~1\lenain\LOCALS~1\Temp\7zECB.tmp\LOGO-CE for RTD EN Positive Cya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1"/>
          </p:nvPr>
        </p:nvSpPr>
        <p:spPr>
          <a:xfrm>
            <a:off x="247053" y="4168382"/>
            <a:ext cx="8649893" cy="882671"/>
          </a:xfrm>
          <a:prstGeom prst="rect">
            <a:avLst/>
          </a:prstGeom>
        </p:spPr>
        <p:txBody>
          <a:bodyPr/>
          <a:lstStyle>
            <a:lvl1pPr marL="0" marR="0" indent="0" algn="ctr" defTabSz="393700" rtl="0" eaLnBrk="0" fontAlgn="base" latinLnBrk="0" hangingPunct="0">
              <a:lnSpc>
                <a:spcPct val="100000"/>
              </a:lnSpc>
              <a:spcBef>
                <a:spcPct val="0"/>
              </a:spcBef>
              <a:spcAft>
                <a:spcPct val="0"/>
              </a:spcAft>
              <a:buClr>
                <a:srgbClr val="000000"/>
              </a:buClr>
              <a:buSzPct val="100000"/>
              <a:buFont typeface="Times New Roman" pitchFamily="18" charset="0"/>
              <a:buNone/>
              <a:tabLst/>
              <a:defRPr sz="2400" b="1" baseline="0">
                <a:solidFill>
                  <a:schemeClr val="bg1"/>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9"/>
          <p:cNvSpPr>
            <a:spLocks noGrp="1"/>
          </p:cNvSpPr>
          <p:nvPr>
            <p:ph type="body" sz="quarter" idx="12"/>
          </p:nvPr>
        </p:nvSpPr>
        <p:spPr>
          <a:xfrm>
            <a:off x="2393156" y="5586967"/>
            <a:ext cx="4356100" cy="394384"/>
          </a:xfrm>
          <a:prstGeom prst="rect">
            <a:avLst/>
          </a:prstGeom>
        </p:spPr>
        <p:txBody>
          <a:bodyPr/>
          <a:lstStyle>
            <a:lvl1pPr algn="ctr">
              <a:defRPr sz="1800" baseline="0">
                <a:solidFill>
                  <a:schemeClr val="bg1"/>
                </a:solidFill>
                <a:latin typeface="Verdana" pitchFamily="34" charset="0"/>
                <a:ea typeface="Verdana" pitchFamily="34" charset="0"/>
                <a:cs typeface="Verdana" pitchFamily="34" charset="0"/>
              </a:defRPr>
            </a:lvl1pPr>
          </a:lstStyle>
          <a:p>
            <a:pPr lvl="0"/>
            <a:r>
              <a:rPr lang="en-US" smtClean="0"/>
              <a:t>Click to edit Master text styles</a:t>
            </a:r>
          </a:p>
        </p:txBody>
      </p:sp>
    </p:spTree>
    <p:extLst>
      <p:ext uri="{BB962C8B-B14F-4D97-AF65-F5344CB8AC3E}">
        <p14:creationId xmlns:p14="http://schemas.microsoft.com/office/powerpoint/2010/main" val="27562589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2400" b="1">
                <a:solidFill>
                  <a:schemeClr val="bg1"/>
                </a:solidFill>
                <a:latin typeface="Calibri" pitchFamily="34" charset="0"/>
              </a:defRPr>
            </a:lvl1pPr>
            <a:lvl2pPr marL="742950" indent="-285750" defTabSz="457200">
              <a:defRPr sz="2400" b="1">
                <a:solidFill>
                  <a:schemeClr val="bg1"/>
                </a:solidFill>
                <a:latin typeface="Calibri" pitchFamily="34" charset="0"/>
              </a:defRPr>
            </a:lvl2pPr>
            <a:lvl3pPr marL="1143000" indent="-228600" defTabSz="457200">
              <a:defRPr sz="2400" b="1">
                <a:solidFill>
                  <a:schemeClr val="bg1"/>
                </a:solidFill>
                <a:latin typeface="Calibri" pitchFamily="34" charset="0"/>
              </a:defRPr>
            </a:lvl3pPr>
            <a:lvl4pPr marL="1600200" indent="-228600" defTabSz="457200">
              <a:defRPr sz="2400" b="1">
                <a:solidFill>
                  <a:schemeClr val="bg1"/>
                </a:solidFill>
                <a:latin typeface="Calibri" pitchFamily="34" charset="0"/>
              </a:defRPr>
            </a:lvl4pPr>
            <a:lvl5pPr marL="2057400" indent="-228600" defTabSz="457200">
              <a:defRPr sz="2400" b="1">
                <a:solidFill>
                  <a:schemeClr val="bg1"/>
                </a:solidFill>
                <a:latin typeface="Calibri"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algn="ctr" eaLnBrk="0" hangingPunct="0">
              <a:buClr>
                <a:srgbClr val="000000"/>
              </a:buClr>
              <a:buSzPct val="100000"/>
              <a:buFont typeface="Times New Roman" pitchFamily="18" charset="0"/>
              <a:buNone/>
              <a:defRPr/>
            </a:pPr>
            <a:r>
              <a:rPr lang="en-US" altLang="en-US" smtClean="0">
                <a:solidFill>
                  <a:srgbClr val="FFFFFF"/>
                </a:solidFill>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61950" y="1552755"/>
            <a:ext cx="8458200" cy="4162333"/>
          </a:xfrm>
          <a:prstGeom prst="rect">
            <a:avLst/>
          </a:prstGeom>
        </p:spPr>
        <p:txBody>
          <a:bodyPr/>
          <a:lstStyle>
            <a:lvl1pPr marL="0" indent="0">
              <a:defRPr sz="1800" b="0">
                <a:solidFill>
                  <a:srgbClr val="0070C0"/>
                </a:solidFill>
                <a:latin typeface="Verdana" pitchFamily="34" charset="0"/>
                <a:ea typeface="Verdana" pitchFamily="34" charset="0"/>
                <a:cs typeface="Verdana" pitchFamily="34" charset="0"/>
              </a:defRPr>
            </a:lvl1pPr>
            <a:lvl2pPr marL="0" indent="0">
              <a:defRPr sz="1400">
                <a:latin typeface="Verdana" pitchFamily="34" charset="0"/>
                <a:ea typeface="Verdana" pitchFamily="34" charset="0"/>
                <a:cs typeface="Verdana" pitchFamily="34" charset="0"/>
              </a:defRPr>
            </a:lvl2pPr>
            <a:lvl3pPr marL="0" indent="0">
              <a:defRPr sz="1400">
                <a:latin typeface="Verdana" pitchFamily="34" charset="0"/>
                <a:ea typeface="Verdana" pitchFamily="34" charset="0"/>
                <a:cs typeface="Verdana" pitchFamily="34" charset="0"/>
              </a:defRPr>
            </a:lvl3pPr>
            <a:lvl4pPr marL="0" indent="0">
              <a:defRPr sz="1400">
                <a:latin typeface="Verdana" pitchFamily="34" charset="0"/>
                <a:ea typeface="Verdana" pitchFamily="34" charset="0"/>
                <a:cs typeface="Verdana" pitchFamily="34" charset="0"/>
              </a:defRPr>
            </a:lvl4pPr>
            <a:lvl5pPr marL="0" indent="0">
              <a:defRPr sz="14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371475" y="400850"/>
            <a:ext cx="8267700" cy="763575"/>
          </a:xfrm>
          <a:prstGeom prst="rect">
            <a:avLst/>
          </a:prstGeom>
        </p:spPr>
        <p:txBody>
          <a:bodyPr/>
          <a:lstStyle>
            <a:lvl1pPr>
              <a:defRPr sz="26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40099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9144000" cy="11255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2400" b="1">
                <a:solidFill>
                  <a:schemeClr val="bg1"/>
                </a:solidFill>
                <a:latin typeface="Calibri" pitchFamily="34" charset="0"/>
              </a:defRPr>
            </a:lvl1pPr>
            <a:lvl2pPr marL="742950" indent="-285750" defTabSz="457200">
              <a:defRPr sz="2400" b="1">
                <a:solidFill>
                  <a:schemeClr val="bg1"/>
                </a:solidFill>
                <a:latin typeface="Calibri" pitchFamily="34" charset="0"/>
              </a:defRPr>
            </a:lvl2pPr>
            <a:lvl3pPr marL="1143000" indent="-228600" defTabSz="457200">
              <a:defRPr sz="2400" b="1">
                <a:solidFill>
                  <a:schemeClr val="bg1"/>
                </a:solidFill>
                <a:latin typeface="Calibri" pitchFamily="34" charset="0"/>
              </a:defRPr>
            </a:lvl3pPr>
            <a:lvl4pPr marL="1600200" indent="-228600" defTabSz="457200">
              <a:defRPr sz="2400" b="1">
                <a:solidFill>
                  <a:schemeClr val="bg1"/>
                </a:solidFill>
                <a:latin typeface="Calibri" pitchFamily="34" charset="0"/>
              </a:defRPr>
            </a:lvl4pPr>
            <a:lvl5pPr marL="2057400" indent="-228600" defTabSz="457200">
              <a:defRPr sz="2400" b="1">
                <a:solidFill>
                  <a:schemeClr val="bg1"/>
                </a:solidFill>
                <a:latin typeface="Calibri"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algn="ctr" eaLnBrk="0" hangingPunct="0">
              <a:buClr>
                <a:srgbClr val="000000"/>
              </a:buClr>
              <a:buSzPct val="100000"/>
              <a:buFont typeface="Times New Roman" pitchFamily="18" charset="0"/>
              <a:buNone/>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361949" y="1543051"/>
            <a:ext cx="7724775" cy="3552824"/>
          </a:xfrm>
          <a:prstGeom prst="rect">
            <a:avLst/>
          </a:prstGeom>
        </p:spPr>
        <p:txBody>
          <a:bodyPr/>
          <a:lstStyle>
            <a:lvl1pPr marL="0" indent="0">
              <a:buClr>
                <a:srgbClr val="00B0F0"/>
              </a:buClr>
              <a:buFont typeface="+mj-lt"/>
              <a:buNone/>
              <a:defRPr sz="2400" b="1">
                <a:solidFill>
                  <a:srgbClr val="00B0F0"/>
                </a:solidFill>
                <a:latin typeface="Verdana" pitchFamily="34" charset="0"/>
                <a:ea typeface="Verdana" pitchFamily="34" charset="0"/>
                <a:cs typeface="Verdana" pitchFamily="34" charset="0"/>
              </a:defRPr>
            </a:lvl1pPr>
            <a:lvl2pPr marL="266700" indent="-266700">
              <a:buClr>
                <a:srgbClr val="0070C0"/>
              </a:buClr>
              <a:buFont typeface="Wingdings" pitchFamily="2" charset="2"/>
              <a:buChar char="ü"/>
              <a:defRPr sz="1800" b="1">
                <a:solidFill>
                  <a:srgbClr val="0070C0"/>
                </a:solidFill>
                <a:latin typeface="Verdana" pitchFamily="34" charset="0"/>
                <a:ea typeface="Verdana" pitchFamily="34" charset="0"/>
                <a:cs typeface="Verdana" pitchFamily="34" charset="0"/>
              </a:defRPr>
            </a:lvl2pPr>
            <a:lvl3pPr marL="1141413" indent="-874713">
              <a:defRPr sz="1800" baseline="30000">
                <a:solidFill>
                  <a:schemeClr val="bg1">
                    <a:lumMod val="50000"/>
                  </a:schemeClr>
                </a:solidFill>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376238" y="337150"/>
            <a:ext cx="8220075" cy="914400"/>
          </a:xfrm>
          <a:prstGeom prst="rect">
            <a:avLst/>
          </a:prstGeom>
        </p:spPr>
        <p:txBody>
          <a:bodyPr/>
          <a:lstStyle>
            <a:lvl1pPr algn="l">
              <a:defRPr sz="2800" b="1">
                <a:solidFill>
                  <a:srgbClr val="FFE161"/>
                </a:solidFill>
                <a:latin typeface="Verdana" pitchFamily="34" charset="0"/>
                <a:ea typeface="Verdana" pitchFamily="34" charset="0"/>
                <a:cs typeface="Verdana" pitchFamily="34" charset="0"/>
              </a:defRPr>
            </a:lvl1pPr>
            <a:lvl2pPr algn="ctr">
              <a:defRPr sz="16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6893617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461963" y="337150"/>
            <a:ext cx="8220075" cy="914400"/>
          </a:xfrm>
          <a:prstGeom prst="rect">
            <a:avLst/>
          </a:prstGeom>
        </p:spPr>
        <p:txBody>
          <a:bodyPr/>
          <a:lstStyle>
            <a:lvl1pPr algn="l">
              <a:defRPr sz="2000" b="1" i="1">
                <a:solidFill>
                  <a:srgbClr val="FFE161"/>
                </a:solidFill>
                <a:latin typeface="Verdana" pitchFamily="34" charset="0"/>
                <a:ea typeface="Verdana" pitchFamily="34" charset="0"/>
                <a:cs typeface="Verdana" pitchFamily="34" charset="0"/>
              </a:defRPr>
            </a:lvl1pPr>
            <a:lvl2pPr algn="ctr">
              <a:defRPr sz="16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4" name="Text Placeholder 2"/>
          <p:cNvSpPr>
            <a:spLocks noGrp="1"/>
          </p:cNvSpPr>
          <p:nvPr>
            <p:ph type="body" sz="quarter" idx="13"/>
          </p:nvPr>
        </p:nvSpPr>
        <p:spPr>
          <a:xfrm>
            <a:off x="361949" y="1543051"/>
            <a:ext cx="8531885" cy="1743613"/>
          </a:xfrm>
          <a:prstGeom prst="rect">
            <a:avLst/>
          </a:prstGeom>
        </p:spPr>
        <p:txBody>
          <a:bodyPr/>
          <a:lstStyle>
            <a:lvl1pPr marL="0" indent="0">
              <a:buClr>
                <a:schemeClr val="bg1"/>
              </a:buClr>
              <a:buFontTx/>
              <a:buNone/>
              <a:defRPr sz="1600" b="0">
                <a:solidFill>
                  <a:schemeClr val="bg1"/>
                </a:solidFill>
                <a:latin typeface="Verdana" pitchFamily="34" charset="0"/>
                <a:ea typeface="Verdana" pitchFamily="34" charset="0"/>
                <a:cs typeface="Verdana" pitchFamily="34" charset="0"/>
              </a:defRPr>
            </a:lvl1pPr>
            <a:lvl2pPr marL="361950" indent="0">
              <a:buClr>
                <a:schemeClr val="bg1"/>
              </a:buClr>
              <a:buFontTx/>
              <a:buNone/>
              <a:defRPr sz="1600" b="0">
                <a:solidFill>
                  <a:schemeClr val="bg1"/>
                </a:solidFill>
                <a:latin typeface="Verdana" pitchFamily="34" charset="0"/>
                <a:ea typeface="Verdana" pitchFamily="34" charset="0"/>
                <a:cs typeface="Verdana" pitchFamily="34" charset="0"/>
              </a:defRPr>
            </a:lvl2pPr>
            <a:lvl3pPr marL="1141413" indent="-511175">
              <a:defRPr sz="1600" b="0">
                <a:solidFill>
                  <a:schemeClr val="bg1"/>
                </a:solidFill>
                <a:latin typeface="Verdana" pitchFamily="34" charset="0"/>
                <a:ea typeface="Verdana" pitchFamily="34" charset="0"/>
                <a:cs typeface="Verdana" pitchFamily="34" charset="0"/>
              </a:defRPr>
            </a:lvl3pPr>
            <a:lvl4pPr>
              <a:defRPr sz="1600" b="0">
                <a:solidFill>
                  <a:schemeClr val="bg1"/>
                </a:solidFill>
                <a:latin typeface="Verdana" pitchFamily="34" charset="0"/>
                <a:ea typeface="Verdana" pitchFamily="34" charset="0"/>
                <a:cs typeface="Verdana" pitchFamily="34" charset="0"/>
              </a:defRPr>
            </a:lvl4pPr>
            <a:lvl5pPr>
              <a:defRPr sz="1600" b="0">
                <a:solidFill>
                  <a:schemeClr val="bg1"/>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042343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sz="2400" b="1">
                <a:solidFill>
                  <a:schemeClr val="bg1"/>
                </a:solidFill>
                <a:latin typeface="Calibri" pitchFamily="34" charset="0"/>
              </a:defRPr>
            </a:lvl1pPr>
            <a:lvl2pPr marL="742950" indent="-285750" defTabSz="457200">
              <a:defRPr sz="2400" b="1">
                <a:solidFill>
                  <a:schemeClr val="bg1"/>
                </a:solidFill>
                <a:latin typeface="Calibri" pitchFamily="34" charset="0"/>
              </a:defRPr>
            </a:lvl2pPr>
            <a:lvl3pPr marL="1143000" indent="-228600" defTabSz="457200">
              <a:defRPr sz="2400" b="1">
                <a:solidFill>
                  <a:schemeClr val="bg1"/>
                </a:solidFill>
                <a:latin typeface="Calibri" pitchFamily="34" charset="0"/>
              </a:defRPr>
            </a:lvl3pPr>
            <a:lvl4pPr marL="1600200" indent="-228600" defTabSz="457200">
              <a:defRPr sz="2400" b="1">
                <a:solidFill>
                  <a:schemeClr val="bg1"/>
                </a:solidFill>
                <a:latin typeface="Calibri" pitchFamily="34" charset="0"/>
              </a:defRPr>
            </a:lvl4pPr>
            <a:lvl5pPr marL="2057400" indent="-228600" defTabSz="457200">
              <a:defRPr sz="2400" b="1">
                <a:solidFill>
                  <a:schemeClr val="bg1"/>
                </a:solidFill>
                <a:latin typeface="Calibri" pitchFamily="34"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algn="ctr" eaLnBrk="0" hangingPunct="0">
              <a:buClr>
                <a:srgbClr val="000000"/>
              </a:buClr>
              <a:buSzPct val="100000"/>
              <a:buFont typeface="Times New Roman" pitchFamily="18" charset="0"/>
              <a:buNone/>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4800" b="1" dirty="0" smtClean="0">
                <a:solidFill>
                  <a:srgbClr val="FFD624"/>
                </a:solidFill>
                <a:latin typeface="EC Square Sans Pro Medium" pitchFamily="34" charset="0"/>
                <a:ea typeface="Verdana" pitchFamily="34" charset="0"/>
                <a:cs typeface="Verdana" pitchFamily="34" charset="0"/>
              </a:rPr>
              <a:t>HORIZON 2020</a:t>
            </a:r>
          </a:p>
        </p:txBody>
      </p:sp>
      <p:pic>
        <p:nvPicPr>
          <p:cNvPr id="10"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9"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6081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0.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2.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3.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2.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97.xml"/><Relationship Id="rId7" Type="http://schemas.openxmlformats.org/officeDocument/2006/relationships/image" Target="../media/image18.pn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8.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DOCUME~1\lenain\LOCALS~1\Temp\7zECF.tmp\LOGO-CE for RTD EN Landscape Positive Cyan.png"/>
          <p:cNvPicPr>
            <a:picLocks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40" r:id="rId11"/>
    <p:sldLayoutId id="2147484041" r:id="rId12"/>
    <p:sldLayoutId id="2147484151" r:id="rId13"/>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DOCUME~1\lenain\LOCALS~1\Temp\7zECF.tmp\LOGO-CE for RTD EN Landscape Positive Cyan.png"/>
          <p:cNvPicPr>
            <a:picLocks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01412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150" r:id="rId13"/>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DOCUME~1\lenain\LOCALS~1\Temp\7zECF.tmp\LOGO-CE for RTD EN Landscape Positive Cyan.png"/>
          <p:cNvPicPr>
            <a:picLocks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24" cstate="email">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7003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C:\DOCUME~1\lenain\LOCALS~1\Temp\7zECF.tmp\LOGO-CE for RTD EN Landscape Positive Cyan.png"/>
          <p:cNvPicPr>
            <a:picLocks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62245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C:\DOCUME~1\lenain\LOCALS~1\Temp\7zECF.tmp\LOGO-CE for RTD EN Landscape Positive Cyan.png"/>
          <p:cNvPicPr>
            <a:picLocks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670043"/>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6" tIns="45652" rIns="91306" bIns="45652" numCol="1" anchor="ctr" anchorCtr="0" compatLnSpc="1">
            <a:prstTxWarp prst="textNoShape">
              <a:avLst/>
            </a:prstTxWarp>
          </a:bodyPr>
          <a:lstStyle/>
          <a:p>
            <a:pPr lvl="0"/>
            <a:r>
              <a:rPr lang="en-GB" altLang="en-US" smtClean="0"/>
              <a:t>Lorem ipsum</a:t>
            </a:r>
          </a:p>
        </p:txBody>
      </p:sp>
      <p:sp>
        <p:nvSpPr>
          <p:cNvPr id="2051"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6" tIns="45652" rIns="91306" bIns="456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6" tIns="45652" rIns="91306" bIns="45652"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GB">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06" tIns="45652" rIns="91306" bIns="45652"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GB">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6" tIns="45652" rIns="91306" bIns="45652"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AC95E293-326C-4942-821D-48B111C6A7AC}" type="slidenum">
              <a:rPr lang="en-GB">
                <a:cs typeface="+mn-cs"/>
              </a:rPr>
              <a:pPr>
                <a:defRPr/>
              </a:pPr>
              <a:t>‹#›</a:t>
            </a:fld>
            <a:endParaRPr lang="en-GB">
              <a:cs typeface="+mn-cs"/>
            </a:endParaRPr>
          </a:p>
        </p:txBody>
      </p:sp>
    </p:spTree>
    <p:extLst>
      <p:ext uri="{BB962C8B-B14F-4D97-AF65-F5344CB8AC3E}">
        <p14:creationId xmlns:p14="http://schemas.microsoft.com/office/powerpoint/2010/main" val="264724740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xStyles>
    <p:titleStyle>
      <a:lvl1pPr marL="357188" indent="-357188" algn="l" rtl="0" eaLnBrk="0" fontAlgn="base" hangingPunct="0">
        <a:spcBef>
          <a:spcPct val="0"/>
        </a:spcBef>
        <a:spcAft>
          <a:spcPct val="0"/>
        </a:spcAft>
        <a:defRPr sz="3000" b="1">
          <a:solidFill>
            <a:srgbClr val="0F5494"/>
          </a:solidFill>
          <a:latin typeface="+mj-lt"/>
          <a:ea typeface="+mj-ea"/>
          <a:cs typeface="+mj-cs"/>
        </a:defRPr>
      </a:lvl1pPr>
      <a:lvl2pPr marL="357188" indent="-357188" algn="l" rtl="0" eaLnBrk="0" fontAlgn="base" hangingPunct="0">
        <a:spcBef>
          <a:spcPct val="0"/>
        </a:spcBef>
        <a:spcAft>
          <a:spcPct val="0"/>
        </a:spcAft>
        <a:defRPr sz="3000" b="1">
          <a:solidFill>
            <a:srgbClr val="0F5494"/>
          </a:solidFill>
          <a:latin typeface="Verdana" pitchFamily="34" charset="0"/>
        </a:defRPr>
      </a:lvl2pPr>
      <a:lvl3pPr marL="357188" indent="-357188" algn="l" rtl="0" eaLnBrk="0" fontAlgn="base" hangingPunct="0">
        <a:spcBef>
          <a:spcPct val="0"/>
        </a:spcBef>
        <a:spcAft>
          <a:spcPct val="0"/>
        </a:spcAft>
        <a:defRPr sz="3000" b="1">
          <a:solidFill>
            <a:srgbClr val="0F5494"/>
          </a:solidFill>
          <a:latin typeface="Verdana" pitchFamily="34" charset="0"/>
        </a:defRPr>
      </a:lvl3pPr>
      <a:lvl4pPr marL="357188" indent="-357188" algn="l" rtl="0" eaLnBrk="0" fontAlgn="base" hangingPunct="0">
        <a:spcBef>
          <a:spcPct val="0"/>
        </a:spcBef>
        <a:spcAft>
          <a:spcPct val="0"/>
        </a:spcAft>
        <a:defRPr sz="3000" b="1">
          <a:solidFill>
            <a:srgbClr val="0F5494"/>
          </a:solidFill>
          <a:latin typeface="Verdana" pitchFamily="34" charset="0"/>
        </a:defRPr>
      </a:lvl4pPr>
      <a:lvl5pPr marL="357188" indent="-357188" algn="l" rtl="0" eaLnBrk="0" fontAlgn="base" hangingPunct="0">
        <a:spcBef>
          <a:spcPct val="0"/>
        </a:spcBef>
        <a:spcAft>
          <a:spcPct val="0"/>
        </a:spcAft>
        <a:defRPr sz="3000" b="1">
          <a:solidFill>
            <a:srgbClr val="0F5494"/>
          </a:solidFill>
          <a:latin typeface="Verdana" pitchFamily="34" charset="0"/>
        </a:defRPr>
      </a:lvl5pPr>
      <a:lvl6pPr marL="814765" algn="l" rtl="0" fontAlgn="base">
        <a:spcBef>
          <a:spcPct val="0"/>
        </a:spcBef>
        <a:spcAft>
          <a:spcPct val="0"/>
        </a:spcAft>
        <a:defRPr sz="3000" b="1">
          <a:solidFill>
            <a:srgbClr val="0F5494"/>
          </a:solidFill>
          <a:latin typeface="Verdana" pitchFamily="34" charset="0"/>
        </a:defRPr>
      </a:lvl6pPr>
      <a:lvl7pPr marL="1271289" algn="l" rtl="0" fontAlgn="base">
        <a:spcBef>
          <a:spcPct val="0"/>
        </a:spcBef>
        <a:spcAft>
          <a:spcPct val="0"/>
        </a:spcAft>
        <a:defRPr sz="3000" b="1">
          <a:solidFill>
            <a:srgbClr val="0F5494"/>
          </a:solidFill>
          <a:latin typeface="Verdana" pitchFamily="34" charset="0"/>
        </a:defRPr>
      </a:lvl7pPr>
      <a:lvl8pPr marL="1727807" algn="l" rtl="0" fontAlgn="base">
        <a:spcBef>
          <a:spcPct val="0"/>
        </a:spcBef>
        <a:spcAft>
          <a:spcPct val="0"/>
        </a:spcAft>
        <a:defRPr sz="3000" b="1">
          <a:solidFill>
            <a:srgbClr val="0F5494"/>
          </a:solidFill>
          <a:latin typeface="Verdana" pitchFamily="34" charset="0"/>
        </a:defRPr>
      </a:lvl8pPr>
      <a:lvl9pPr marL="2184330" algn="l" rtl="0" fontAlgn="base">
        <a:spcBef>
          <a:spcPct val="0"/>
        </a:spcBef>
        <a:spcAft>
          <a:spcPct val="0"/>
        </a:spcAft>
        <a:defRPr sz="3000" b="1">
          <a:solidFill>
            <a:srgbClr val="0F5494"/>
          </a:solidFill>
          <a:latin typeface="Verdana" pitchFamily="34" charset="0"/>
        </a:defRPr>
      </a:lvl9pPr>
    </p:titleStyle>
    <p:bodyStyle>
      <a:lvl1pPr marL="341313" indent="-341313"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363" indent="-284163" algn="l" rtl="0" eaLnBrk="0" fontAlgn="base" hangingPunct="0">
        <a:spcBef>
          <a:spcPct val="20000"/>
        </a:spcBef>
        <a:spcAft>
          <a:spcPct val="0"/>
        </a:spcAft>
        <a:buClr>
          <a:srgbClr val="009FBA"/>
        </a:buClr>
        <a:buChar char="•"/>
        <a:defRPr sz="2000" b="1">
          <a:solidFill>
            <a:srgbClr val="0F5494"/>
          </a:solidFill>
          <a:latin typeface="+mn-lt"/>
        </a:defRPr>
      </a:lvl2pPr>
      <a:lvl3pPr marL="1139825" indent="-227013" algn="l" rtl="0" eaLnBrk="0" fontAlgn="base" hangingPunct="0">
        <a:spcBef>
          <a:spcPct val="20000"/>
        </a:spcBef>
        <a:spcAft>
          <a:spcPct val="0"/>
        </a:spcAft>
        <a:buChar char="•"/>
        <a:defRPr sz="1400">
          <a:solidFill>
            <a:srgbClr val="0F5494"/>
          </a:solidFill>
          <a:latin typeface="+mn-lt"/>
        </a:defRPr>
      </a:lvl3pPr>
      <a:lvl4pPr marL="1597025" indent="-227013" algn="l" rtl="0" eaLnBrk="0" fontAlgn="base" hangingPunct="0">
        <a:spcBef>
          <a:spcPct val="20000"/>
        </a:spcBef>
        <a:spcAft>
          <a:spcPct val="0"/>
        </a:spcAft>
        <a:buChar char="–"/>
        <a:defRPr sz="2000">
          <a:solidFill>
            <a:schemeClr val="tx1"/>
          </a:solidFill>
          <a:latin typeface="Arial" charset="0"/>
        </a:defRPr>
      </a:lvl4pPr>
      <a:lvl5pPr marL="2054225" indent="-227013" algn="l" rtl="0" eaLnBrk="0" fontAlgn="base" hangingPunct="0">
        <a:spcBef>
          <a:spcPct val="20000"/>
        </a:spcBef>
        <a:spcAft>
          <a:spcPct val="0"/>
        </a:spcAft>
        <a:buChar char="»"/>
        <a:defRPr sz="2000">
          <a:solidFill>
            <a:schemeClr val="tx1"/>
          </a:solidFill>
          <a:latin typeface="Arial" charset="0"/>
        </a:defRPr>
      </a:lvl5pPr>
      <a:lvl6pPr marL="2510871" indent="-228258" algn="l" rtl="0" fontAlgn="base">
        <a:spcBef>
          <a:spcPct val="20000"/>
        </a:spcBef>
        <a:spcAft>
          <a:spcPct val="0"/>
        </a:spcAft>
        <a:buChar char="»"/>
        <a:defRPr sz="2000">
          <a:solidFill>
            <a:schemeClr val="tx1"/>
          </a:solidFill>
          <a:latin typeface="Arial" charset="0"/>
        </a:defRPr>
      </a:lvl6pPr>
      <a:lvl7pPr marL="2967394" indent="-228258" algn="l" rtl="0" fontAlgn="base">
        <a:spcBef>
          <a:spcPct val="20000"/>
        </a:spcBef>
        <a:spcAft>
          <a:spcPct val="0"/>
        </a:spcAft>
        <a:buChar char="»"/>
        <a:defRPr sz="2000">
          <a:solidFill>
            <a:schemeClr val="tx1"/>
          </a:solidFill>
          <a:latin typeface="Arial" charset="0"/>
        </a:defRPr>
      </a:lvl7pPr>
      <a:lvl8pPr marL="3423916" indent="-228258" algn="l" rtl="0" fontAlgn="base">
        <a:spcBef>
          <a:spcPct val="20000"/>
        </a:spcBef>
        <a:spcAft>
          <a:spcPct val="0"/>
        </a:spcAft>
        <a:buChar char="»"/>
        <a:defRPr sz="2000">
          <a:solidFill>
            <a:schemeClr val="tx1"/>
          </a:solidFill>
          <a:latin typeface="Arial" charset="0"/>
        </a:defRPr>
      </a:lvl8pPr>
      <a:lvl9pPr marL="3880439" indent="-228258"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3044" rtl="0" eaLnBrk="1" latinLnBrk="0" hangingPunct="1">
        <a:defRPr sz="1800" kern="1200">
          <a:solidFill>
            <a:schemeClr val="tx1"/>
          </a:solidFill>
          <a:latin typeface="+mn-lt"/>
          <a:ea typeface="+mn-ea"/>
          <a:cs typeface="+mn-cs"/>
        </a:defRPr>
      </a:lvl1pPr>
      <a:lvl2pPr marL="456520" algn="l" defTabSz="913044" rtl="0" eaLnBrk="1" latinLnBrk="0" hangingPunct="1">
        <a:defRPr sz="1800" kern="1200">
          <a:solidFill>
            <a:schemeClr val="tx1"/>
          </a:solidFill>
          <a:latin typeface="+mn-lt"/>
          <a:ea typeface="+mn-ea"/>
          <a:cs typeface="+mn-cs"/>
        </a:defRPr>
      </a:lvl2pPr>
      <a:lvl3pPr marL="913044" algn="l" defTabSz="913044" rtl="0" eaLnBrk="1" latinLnBrk="0" hangingPunct="1">
        <a:defRPr sz="1800" kern="1200">
          <a:solidFill>
            <a:schemeClr val="tx1"/>
          </a:solidFill>
          <a:latin typeface="+mn-lt"/>
          <a:ea typeface="+mn-ea"/>
          <a:cs typeface="+mn-cs"/>
        </a:defRPr>
      </a:lvl3pPr>
      <a:lvl4pPr marL="1369566" algn="l" defTabSz="913044" rtl="0" eaLnBrk="1" latinLnBrk="0" hangingPunct="1">
        <a:defRPr sz="1800" kern="1200">
          <a:solidFill>
            <a:schemeClr val="tx1"/>
          </a:solidFill>
          <a:latin typeface="+mn-lt"/>
          <a:ea typeface="+mn-ea"/>
          <a:cs typeface="+mn-cs"/>
        </a:defRPr>
      </a:lvl4pPr>
      <a:lvl5pPr marL="1826088" algn="l" defTabSz="913044" rtl="0" eaLnBrk="1" latinLnBrk="0" hangingPunct="1">
        <a:defRPr sz="1800" kern="1200">
          <a:solidFill>
            <a:schemeClr val="tx1"/>
          </a:solidFill>
          <a:latin typeface="+mn-lt"/>
          <a:ea typeface="+mn-ea"/>
          <a:cs typeface="+mn-cs"/>
        </a:defRPr>
      </a:lvl5pPr>
      <a:lvl6pPr marL="2282609" algn="l" defTabSz="913044" rtl="0" eaLnBrk="1" latinLnBrk="0" hangingPunct="1">
        <a:defRPr sz="1800" kern="1200">
          <a:solidFill>
            <a:schemeClr val="tx1"/>
          </a:solidFill>
          <a:latin typeface="+mn-lt"/>
          <a:ea typeface="+mn-ea"/>
          <a:cs typeface="+mn-cs"/>
        </a:defRPr>
      </a:lvl6pPr>
      <a:lvl7pPr marL="2739133" algn="l" defTabSz="913044" rtl="0" eaLnBrk="1" latinLnBrk="0" hangingPunct="1">
        <a:defRPr sz="1800" kern="1200">
          <a:solidFill>
            <a:schemeClr val="tx1"/>
          </a:solidFill>
          <a:latin typeface="+mn-lt"/>
          <a:ea typeface="+mn-ea"/>
          <a:cs typeface="+mn-cs"/>
        </a:defRPr>
      </a:lvl7pPr>
      <a:lvl8pPr marL="3195655" algn="l" defTabSz="913044" rtl="0" eaLnBrk="1" latinLnBrk="0" hangingPunct="1">
        <a:defRPr sz="1800" kern="1200">
          <a:solidFill>
            <a:schemeClr val="tx1"/>
          </a:solidFill>
          <a:latin typeface="+mn-lt"/>
          <a:ea typeface="+mn-ea"/>
          <a:cs typeface="+mn-cs"/>
        </a:defRPr>
      </a:lvl8pPr>
      <a:lvl9pPr marL="3652177" algn="l" defTabSz="9130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C:\DOCUME~1\lenain\LOCALS~1\Temp\7zECF.tmp\LOGO-CE for RTD EN Landscape Positive Cyan.png"/>
          <p:cNvPicPr>
            <a:picLocks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531220"/>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1\lenain\LOCALS~1\Temp\7zECF.tmp\LOGO-CE for RTD EN Landscape Positive Cyan.pn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66725" y="6383338"/>
            <a:ext cx="18002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0258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sc1-bhc-21-2018.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fcpir.ru/participation_in_program/contests/list_of_contests/1_published/2019-14-588-0001/" TargetMode="External"/><Relationship Id="rId2" Type="http://schemas.openxmlformats.org/officeDocument/2006/relationships/hyperlink" Target="http://www.h2020-health.ru/ru/competition-ru-eu"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cremlin.eu/" TargetMode="External"/><Relationship Id="rId2" Type="http://schemas.openxmlformats.org/officeDocument/2006/relationships/image" Target="../media/image32.png"/><Relationship Id="rId1" Type="http://schemas.openxmlformats.org/officeDocument/2006/relationships/slideLayout" Target="../slideLayouts/slideLayout8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87.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infrasupp-01-2018-2019.html"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infraia-01-2018-2019.html" TargetMode="External"/><Relationship Id="rId1" Type="http://schemas.openxmlformats.org/officeDocument/2006/relationships/slideLayout" Target="../slideLayouts/slideLayout8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mg-2-5-2018.htm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lc-mg-1-7-2019.html"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ec.europa.eu/research/participants/data/ref/h2020/wp/2018-2020/main/h2020-wp1820-transport_en.pdf"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mg-2-1-2018.html"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ec.europa.eu/research/participants/docs/h2020-funding-guide/cross-cutting-issues/international-cooperation_en.htm"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ec.europa.eu/research/participants/portal/desktop/en/opportunities/h2020/topics/msca-if-2018.html"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s://m-era.net/" TargetMode="External"/><Relationship Id="rId3" Type="http://schemas.openxmlformats.org/officeDocument/2006/relationships/hyperlink" Target="http://www.eranet-rus.eu/" TargetMode="External"/><Relationship Id="rId7" Type="http://schemas.openxmlformats.org/officeDocument/2006/relationships/hyperlink" Target="http://www.ira-sme.ne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euphresco.net/" TargetMode="External"/><Relationship Id="rId5" Type="http://schemas.openxmlformats.org/officeDocument/2006/relationships/hyperlink" Target="https://www.eurotransbio.eu/" TargetMode="External"/><Relationship Id="rId10" Type="http://schemas.openxmlformats.org/officeDocument/2006/relationships/hyperlink" Target="https://www.bonusportal.org/" TargetMode="External"/><Relationship Id="rId4" Type="http://schemas.openxmlformats.org/officeDocument/2006/relationships/hyperlink" Target="http://www.manunet.net/" TargetMode="External"/><Relationship Id="rId9" Type="http://schemas.openxmlformats.org/officeDocument/2006/relationships/hyperlink" Target="https://www.cobiotech.e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https://ec.europa.eu/info/consultations/public-consultation-eu-funds-area-investment-research-innovation-smes-and-single-market_en"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business-russia-een.ru/e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een.ec.europa.eu/about/branches/RUSS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8" Type="http://schemas.openxmlformats.org/officeDocument/2006/relationships/hyperlink" Target="http://h2020-infra.misis.ru/" TargetMode="External"/><Relationship Id="rId3" Type="http://schemas.openxmlformats.org/officeDocument/2006/relationships/hyperlink" Target="http://ncp.tsagi.ru/" TargetMode="External"/><Relationship Id="rId7" Type="http://schemas.openxmlformats.org/officeDocument/2006/relationships/hyperlink" Target="https://fp.hse.ru/" TargetMode="External"/><Relationship Id="rId12" Type="http://schemas.openxmlformats.org/officeDocument/2006/relationships/hyperlink" Target="http://www.h2020-health.r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fp7-energy.ru/" TargetMode="External"/><Relationship Id="rId11" Type="http://schemas.openxmlformats.org/officeDocument/2006/relationships/hyperlink" Target="http://ncp-eco.ru/" TargetMode="External"/><Relationship Id="rId5" Type="http://schemas.openxmlformats.org/officeDocument/2006/relationships/hyperlink" Target="http://www.e-arena.ru/" TargetMode="External"/><Relationship Id="rId10" Type="http://schemas.openxmlformats.org/officeDocument/2006/relationships/hyperlink" Target="http://bio-economy.ru/" TargetMode="External"/><Relationship Id="rId4" Type="http://schemas.openxmlformats.org/officeDocument/2006/relationships/hyperlink" Target="http://www.ncp-nano.ru/" TargetMode="External"/><Relationship Id="rId9" Type="http://schemas.openxmlformats.org/officeDocument/2006/relationships/hyperlink" Target="http://www.fasie.ru/"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3563938" y="1951038"/>
            <a:ext cx="5580062" cy="208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0" dirty="0" smtClean="0"/>
              <a:t>HORIZON 2020</a:t>
            </a:r>
            <a:endParaRPr lang="en-GB" altLang="en-US" dirty="0" smtClean="0"/>
          </a:p>
        </p:txBody>
      </p:sp>
      <p:sp>
        <p:nvSpPr>
          <p:cNvPr id="11267" name="Content Placeholder 3"/>
          <p:cNvSpPr>
            <a:spLocks noGrp="1"/>
          </p:cNvSpPr>
          <p:nvPr>
            <p:ph idx="10"/>
          </p:nvPr>
        </p:nvSpPr>
        <p:spPr bwMode="auto">
          <a:xfrm>
            <a:off x="4787900" y="3213100"/>
            <a:ext cx="4537075" cy="187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altLang="en-US" b="0" i="1" dirty="0" smtClean="0"/>
              <a:t>Excellent Science</a:t>
            </a:r>
          </a:p>
          <a:p>
            <a:pPr>
              <a:spcBef>
                <a:spcPct val="0"/>
              </a:spcBef>
            </a:pPr>
            <a:r>
              <a:rPr lang="en-GB" altLang="en-US" b="0" i="1" dirty="0" smtClean="0"/>
              <a:t>Global Challenges</a:t>
            </a:r>
          </a:p>
          <a:p>
            <a:pPr>
              <a:spcBef>
                <a:spcPct val="0"/>
              </a:spcBef>
            </a:pPr>
            <a:r>
              <a:rPr lang="en-GB" altLang="en-US" b="0" i="1" dirty="0" smtClean="0"/>
              <a:t>Competitive Industries</a:t>
            </a:r>
            <a:endParaRPr lang="en-GB" altLang="en-US" dirty="0" smtClean="0"/>
          </a:p>
        </p:txBody>
      </p:sp>
      <p:sp>
        <p:nvSpPr>
          <p:cNvPr id="11268" name="Content Placeholder 4"/>
          <p:cNvSpPr>
            <a:spLocks noGrp="1"/>
          </p:cNvSpPr>
          <p:nvPr>
            <p:ph idx="11"/>
          </p:nvPr>
        </p:nvSpPr>
        <p:spPr bwMode="auto">
          <a:xfrm>
            <a:off x="4500563" y="5229225"/>
            <a:ext cx="4456112"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i="1" dirty="0" smtClean="0"/>
              <a:t>Open to the world!</a:t>
            </a:r>
            <a:endParaRPr lang="en-GB" altLang="en-US" sz="3200" dirty="0" smtClean="0"/>
          </a:p>
        </p:txBody>
      </p:sp>
    </p:spTree>
    <p:extLst>
      <p:ext uri="{BB962C8B-B14F-4D97-AF65-F5344CB8AC3E}">
        <p14:creationId xmlns:p14="http://schemas.microsoft.com/office/powerpoint/2010/main" val="190411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327025" y="5143500"/>
            <a:ext cx="8458200" cy="1320800"/>
          </a:xfrm>
        </p:spPr>
        <p:txBody>
          <a:bodyPr/>
          <a:lstStyle/>
          <a:p>
            <a:pPr marL="285750" indent="-285750">
              <a:buClr>
                <a:srgbClr val="00B0F0"/>
              </a:buClr>
              <a:buFont typeface="Wingdings" pitchFamily="2" charset="2"/>
              <a:buChar char="ü"/>
              <a:defRPr/>
            </a:pPr>
            <a:r>
              <a:rPr lang="en-GB" b="1" dirty="0" smtClean="0"/>
              <a:t>Innovation actions</a:t>
            </a:r>
            <a:r>
              <a:rPr lang="en-GB" dirty="0" smtClean="0"/>
              <a:t>        higher weighting </a:t>
            </a:r>
            <a:r>
              <a:rPr lang="en-GB" dirty="0"/>
              <a:t>for "IMPACT"</a:t>
            </a:r>
          </a:p>
          <a:p>
            <a:pPr>
              <a:buClr>
                <a:srgbClr val="00B0F0"/>
              </a:buClr>
              <a:defRPr/>
            </a:pPr>
            <a:endParaRPr lang="en-GB" dirty="0"/>
          </a:p>
        </p:txBody>
      </p:sp>
      <p:grpSp>
        <p:nvGrpSpPr>
          <p:cNvPr id="6147" name="Group 1"/>
          <p:cNvGrpSpPr>
            <a:grpSpLocks/>
          </p:cNvGrpSpPr>
          <p:nvPr/>
        </p:nvGrpSpPr>
        <p:grpSpPr bwMode="auto">
          <a:xfrm>
            <a:off x="604838" y="1574800"/>
            <a:ext cx="8110537" cy="1958975"/>
            <a:chOff x="312738" y="1103991"/>
            <a:chExt cx="9891712" cy="2388610"/>
          </a:xfrm>
        </p:grpSpPr>
        <p:sp>
          <p:nvSpPr>
            <p:cNvPr id="7" name="Oval 3"/>
            <p:cNvSpPr>
              <a:spLocks noChangeArrowheads="1"/>
            </p:cNvSpPr>
            <p:nvPr/>
          </p:nvSpPr>
          <p:spPr bwMode="auto">
            <a:xfrm>
              <a:off x="312738" y="1103991"/>
              <a:ext cx="9891712" cy="1254311"/>
            </a:xfrm>
            <a:prstGeom prst="ellipse">
              <a:avLst/>
            </a:prstGeom>
            <a:solidFill>
              <a:schemeClr val="accent6">
                <a:lumMod val="75000"/>
              </a:scheme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393700" eaLnBrk="0" hangingPunct="0">
                <a:buClr>
                  <a:srgbClr val="000000"/>
                </a:buClr>
                <a:buSzPct val="100000"/>
                <a:buFont typeface="Times New Roman" pitchFamily="18" charset="0"/>
                <a:buNone/>
                <a:defRPr/>
              </a:pPr>
              <a:endParaRPr lang="en-US" sz="2400" b="1">
                <a:solidFill>
                  <a:srgbClr val="FFFFFF"/>
                </a:solidFill>
                <a:latin typeface="Calibri" pitchFamily="34" charset="0"/>
              </a:endParaRPr>
            </a:p>
          </p:txBody>
        </p:sp>
        <p:sp>
          <p:nvSpPr>
            <p:cNvPr id="6158" name="Rectangle 4"/>
            <p:cNvSpPr>
              <a:spLocks noChangeArrowheads="1"/>
            </p:cNvSpPr>
            <p:nvPr/>
          </p:nvSpPr>
          <p:spPr bwMode="auto">
            <a:xfrm>
              <a:off x="314325" y="1752600"/>
              <a:ext cx="9886950" cy="1740001"/>
            </a:xfrm>
            <a:prstGeom prst="rect">
              <a:avLst/>
            </a:prstGeom>
            <a:solidFill>
              <a:srgbClr val="0070C0"/>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393700">
                <a:defRPr>
                  <a:solidFill>
                    <a:schemeClr val="tx1"/>
                  </a:solidFill>
                  <a:latin typeface="Arial" charset="0"/>
                </a:defRPr>
              </a:lvl1pPr>
              <a:lvl2pPr marL="742950" indent="-285750" defTabSz="393700">
                <a:defRPr>
                  <a:solidFill>
                    <a:schemeClr val="tx1"/>
                  </a:solidFill>
                  <a:latin typeface="Arial" charset="0"/>
                </a:defRPr>
              </a:lvl2pPr>
              <a:lvl3pPr marL="1143000" indent="-228600" defTabSz="393700">
                <a:defRPr>
                  <a:solidFill>
                    <a:schemeClr val="tx1"/>
                  </a:solidFill>
                  <a:latin typeface="Arial" charset="0"/>
                </a:defRPr>
              </a:lvl3pPr>
              <a:lvl4pPr marL="1600200" indent="-228600" defTabSz="393700">
                <a:defRPr>
                  <a:solidFill>
                    <a:schemeClr val="tx1"/>
                  </a:solidFill>
                  <a:latin typeface="Arial" charset="0"/>
                </a:defRPr>
              </a:lvl4pPr>
              <a:lvl5pPr marL="2057400" indent="-228600" defTabSz="393700">
                <a:defRPr>
                  <a:solidFill>
                    <a:schemeClr val="tx1"/>
                  </a:solidFill>
                  <a:latin typeface="Arial" charset="0"/>
                </a:defRPr>
              </a:lvl5pPr>
              <a:lvl6pPr marL="2514600" indent="-228600" defTabSz="393700" fontAlgn="base">
                <a:spcBef>
                  <a:spcPct val="0"/>
                </a:spcBef>
                <a:spcAft>
                  <a:spcPct val="0"/>
                </a:spcAft>
                <a:defRPr>
                  <a:solidFill>
                    <a:schemeClr val="tx1"/>
                  </a:solidFill>
                  <a:latin typeface="Arial" charset="0"/>
                </a:defRPr>
              </a:lvl6pPr>
              <a:lvl7pPr marL="2971800" indent="-228600" defTabSz="393700" fontAlgn="base">
                <a:spcBef>
                  <a:spcPct val="0"/>
                </a:spcBef>
                <a:spcAft>
                  <a:spcPct val="0"/>
                </a:spcAft>
                <a:defRPr>
                  <a:solidFill>
                    <a:schemeClr val="tx1"/>
                  </a:solidFill>
                  <a:latin typeface="Arial" charset="0"/>
                </a:defRPr>
              </a:lvl7pPr>
              <a:lvl8pPr marL="3429000" indent="-228600" defTabSz="393700" fontAlgn="base">
                <a:spcBef>
                  <a:spcPct val="0"/>
                </a:spcBef>
                <a:spcAft>
                  <a:spcPct val="0"/>
                </a:spcAft>
                <a:defRPr>
                  <a:solidFill>
                    <a:schemeClr val="tx1"/>
                  </a:solidFill>
                  <a:latin typeface="Arial" charset="0"/>
                </a:defRPr>
              </a:lvl8pPr>
              <a:lvl9pPr marL="3886200" indent="-228600" defTabSz="393700"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pPr>
              <a:endParaRPr lang="en-US" altLang="en-US" sz="2400" b="1" smtClean="0">
                <a:solidFill>
                  <a:srgbClr val="FFFFFF"/>
                </a:solidFill>
                <a:latin typeface="Calibri" pitchFamily="34" charset="0"/>
              </a:endParaRPr>
            </a:p>
          </p:txBody>
        </p:sp>
        <p:sp>
          <p:nvSpPr>
            <p:cNvPr id="6159" name="Text Box 8"/>
            <p:cNvSpPr txBox="1">
              <a:spLocks noChangeArrowheads="1"/>
            </p:cNvSpPr>
            <p:nvPr/>
          </p:nvSpPr>
          <p:spPr bwMode="auto">
            <a:xfrm>
              <a:off x="711200" y="1243733"/>
              <a:ext cx="9118600"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2225">
                  <a:solidFill>
                    <a:srgbClr val="000000"/>
                  </a:solidFill>
                  <a:prstDash val="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12763">
                <a:defRPr>
                  <a:solidFill>
                    <a:schemeClr val="tx1"/>
                  </a:solidFill>
                  <a:latin typeface="Arial" charset="0"/>
                </a:defRPr>
              </a:lvl1pPr>
              <a:lvl2pPr marL="742950" indent="-285750" defTabSz="512763">
                <a:defRPr>
                  <a:solidFill>
                    <a:schemeClr val="tx1"/>
                  </a:solidFill>
                  <a:latin typeface="Arial" charset="0"/>
                </a:defRPr>
              </a:lvl2pPr>
              <a:lvl3pPr marL="1143000" indent="-228600" defTabSz="512763">
                <a:defRPr>
                  <a:solidFill>
                    <a:schemeClr val="tx1"/>
                  </a:solidFill>
                  <a:latin typeface="Arial" charset="0"/>
                </a:defRPr>
              </a:lvl3pPr>
              <a:lvl4pPr marL="1600200" indent="-228600" defTabSz="512763">
                <a:defRPr>
                  <a:solidFill>
                    <a:schemeClr val="tx1"/>
                  </a:solidFill>
                  <a:latin typeface="Arial" charset="0"/>
                </a:defRPr>
              </a:lvl4pPr>
              <a:lvl5pPr marL="2057400" indent="-228600" defTabSz="512763">
                <a:defRPr>
                  <a:solidFill>
                    <a:schemeClr val="tx1"/>
                  </a:solidFill>
                  <a:latin typeface="Arial" charset="0"/>
                </a:defRPr>
              </a:lvl5pPr>
              <a:lvl6pPr marL="2514600" indent="-228600" defTabSz="512763" fontAlgn="base">
                <a:spcBef>
                  <a:spcPct val="0"/>
                </a:spcBef>
                <a:spcAft>
                  <a:spcPct val="0"/>
                </a:spcAft>
                <a:defRPr>
                  <a:solidFill>
                    <a:schemeClr val="tx1"/>
                  </a:solidFill>
                  <a:latin typeface="Arial" charset="0"/>
                </a:defRPr>
              </a:lvl6pPr>
              <a:lvl7pPr marL="2971800" indent="-228600" defTabSz="512763" fontAlgn="base">
                <a:spcBef>
                  <a:spcPct val="0"/>
                </a:spcBef>
                <a:spcAft>
                  <a:spcPct val="0"/>
                </a:spcAft>
                <a:defRPr>
                  <a:solidFill>
                    <a:schemeClr val="tx1"/>
                  </a:solidFill>
                  <a:latin typeface="Arial" charset="0"/>
                </a:defRPr>
              </a:lvl7pPr>
              <a:lvl8pPr marL="3429000" indent="-228600" defTabSz="512763" fontAlgn="base">
                <a:spcBef>
                  <a:spcPct val="0"/>
                </a:spcBef>
                <a:spcAft>
                  <a:spcPct val="0"/>
                </a:spcAft>
                <a:defRPr>
                  <a:solidFill>
                    <a:schemeClr val="tx1"/>
                  </a:solidFill>
                  <a:latin typeface="Arial" charset="0"/>
                </a:defRPr>
              </a:lvl8pPr>
              <a:lvl9pPr marL="3886200" indent="-228600" defTabSz="512763" fontAlgn="base">
                <a:spcBef>
                  <a:spcPct val="0"/>
                </a:spcBef>
                <a:spcAft>
                  <a:spcPct val="0"/>
                </a:spcAft>
                <a:defRPr>
                  <a:solidFill>
                    <a:schemeClr val="tx1"/>
                  </a:solidFill>
                  <a:latin typeface="Arial" charset="0"/>
                </a:defRPr>
              </a:lvl9pPr>
            </a:lstStyle>
            <a:p>
              <a:pPr algn="ctr" eaLnBrk="0" hangingPunct="0">
                <a:spcBef>
                  <a:spcPct val="50000"/>
                </a:spcBef>
                <a:buClr>
                  <a:srgbClr val="000000"/>
                </a:buClr>
                <a:buSzPct val="100000"/>
                <a:buFont typeface="Times New Roman" pitchFamily="18" charset="0"/>
                <a:buNone/>
              </a:pPr>
              <a:r>
                <a:rPr lang="fr-BE" altLang="en-US" sz="2000" b="1" smtClean="0">
                  <a:solidFill>
                    <a:srgbClr val="FFFFFF"/>
                  </a:solidFill>
                  <a:latin typeface="Verdana" pitchFamily="34" charset="0"/>
                </a:rPr>
                <a:t>STANDARD AWARD CRITERIA</a:t>
              </a:r>
              <a:endParaRPr lang="en-GB" altLang="en-US" sz="2000" b="1" smtClean="0">
                <a:solidFill>
                  <a:srgbClr val="FFFFFF"/>
                </a:solidFill>
                <a:latin typeface="Verdana" pitchFamily="34" charset="0"/>
              </a:endParaRPr>
            </a:p>
          </p:txBody>
        </p:sp>
        <p:sp>
          <p:nvSpPr>
            <p:cNvPr id="10" name="AutoShape 9"/>
            <p:cNvSpPr>
              <a:spLocks noChangeArrowheads="1"/>
            </p:cNvSpPr>
            <p:nvPr/>
          </p:nvSpPr>
          <p:spPr bwMode="auto">
            <a:xfrm>
              <a:off x="7026116" y="2081296"/>
              <a:ext cx="2893848" cy="1145978"/>
            </a:xfrm>
            <a:prstGeom prst="bevel">
              <a:avLst>
                <a:gd name="adj" fmla="val 12500"/>
              </a:avLst>
            </a:prstGeom>
            <a:ln>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defTabSz="512763" eaLnBrk="0" hangingPunct="0">
                <a:buClr>
                  <a:srgbClr val="000000"/>
                </a:buClr>
                <a:buSzPct val="100000"/>
                <a:buFont typeface="Times New Roman" pitchFamily="18" charset="0"/>
                <a:buNone/>
                <a:defRPr/>
              </a:pPr>
              <a:r>
                <a:rPr lang="fr-BE" sz="1600" b="1" dirty="0">
                  <a:solidFill>
                    <a:srgbClr val="0070C0"/>
                  </a:solidFill>
                  <a:latin typeface="Verdana" pitchFamily="34" charset="0"/>
                  <a:ea typeface="Verdana" pitchFamily="34" charset="0"/>
                  <a:cs typeface="Verdana" pitchFamily="34" charset="0"/>
                </a:rPr>
                <a:t>QUALITY &amp; </a:t>
              </a:r>
            </a:p>
            <a:p>
              <a:pPr algn="ctr" defTabSz="512763" eaLnBrk="0" hangingPunct="0">
                <a:buClr>
                  <a:srgbClr val="000000"/>
                </a:buClr>
                <a:buSzPct val="100000"/>
                <a:buFont typeface="Times New Roman" pitchFamily="18" charset="0"/>
                <a:buNone/>
                <a:defRPr/>
              </a:pPr>
              <a:r>
                <a:rPr lang="fr-BE" sz="1600" b="1" dirty="0">
                  <a:solidFill>
                    <a:srgbClr val="0070C0"/>
                  </a:solidFill>
                  <a:latin typeface="Verdana" pitchFamily="34" charset="0"/>
                  <a:ea typeface="Verdana" pitchFamily="34" charset="0"/>
                  <a:cs typeface="Verdana" pitchFamily="34" charset="0"/>
                </a:rPr>
                <a:t>EFFICIENCY </a:t>
              </a:r>
            </a:p>
            <a:p>
              <a:pPr algn="ctr" defTabSz="512763" eaLnBrk="0" hangingPunct="0">
                <a:buClr>
                  <a:srgbClr val="000000"/>
                </a:buClr>
                <a:buSzPct val="100000"/>
                <a:buFont typeface="Times New Roman" pitchFamily="18" charset="0"/>
                <a:buNone/>
                <a:defRPr/>
              </a:pPr>
              <a:r>
                <a:rPr lang="fr-BE" sz="1600" b="1" dirty="0">
                  <a:solidFill>
                    <a:srgbClr val="0070C0"/>
                  </a:solidFill>
                  <a:latin typeface="Verdana" pitchFamily="34" charset="0"/>
                  <a:ea typeface="Verdana" pitchFamily="34" charset="0"/>
                  <a:cs typeface="Verdana" pitchFamily="34" charset="0"/>
                </a:rPr>
                <a:t>OF THE ACTION</a:t>
              </a:r>
              <a:endParaRPr lang="en-GB" sz="1600" b="1" dirty="0">
                <a:solidFill>
                  <a:srgbClr val="0070C0"/>
                </a:solidFill>
                <a:latin typeface="Verdana" pitchFamily="34" charset="0"/>
                <a:ea typeface="Verdana" pitchFamily="34" charset="0"/>
                <a:cs typeface="Verdana" pitchFamily="34" charset="0"/>
              </a:endParaRPr>
            </a:p>
          </p:txBody>
        </p:sp>
        <p:sp>
          <p:nvSpPr>
            <p:cNvPr id="11" name="AutoShape 10"/>
            <p:cNvSpPr>
              <a:spLocks noChangeArrowheads="1"/>
            </p:cNvSpPr>
            <p:nvPr/>
          </p:nvSpPr>
          <p:spPr bwMode="auto">
            <a:xfrm>
              <a:off x="3829052" y="2084471"/>
              <a:ext cx="2861778" cy="1133279"/>
            </a:xfrm>
            <a:prstGeom prst="bevel">
              <a:avLst>
                <a:gd name="adj" fmla="val 12500"/>
              </a:avLst>
            </a:prstGeom>
            <a:ln>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defTabSz="512763" eaLnBrk="0" hangingPunct="0">
                <a:buClr>
                  <a:srgbClr val="000000"/>
                </a:buClr>
                <a:buSzPct val="100000"/>
                <a:buFont typeface="Times New Roman" pitchFamily="18" charset="0"/>
                <a:buNone/>
                <a:defRPr/>
              </a:pPr>
              <a:r>
                <a:rPr lang="fr-BE" sz="2000" b="1" dirty="0">
                  <a:solidFill>
                    <a:srgbClr val="0070C0"/>
                  </a:solidFill>
                  <a:latin typeface="Verdana" pitchFamily="34" charset="0"/>
                  <a:ea typeface="Verdana" pitchFamily="34" charset="0"/>
                  <a:cs typeface="Verdana" pitchFamily="34" charset="0"/>
                </a:rPr>
                <a:t>IMPACT</a:t>
              </a:r>
              <a:endParaRPr lang="en-GB" sz="2000" b="1" dirty="0">
                <a:solidFill>
                  <a:srgbClr val="0070C0"/>
                </a:solidFill>
                <a:latin typeface="Verdana" pitchFamily="34" charset="0"/>
                <a:ea typeface="Verdana" pitchFamily="34" charset="0"/>
                <a:cs typeface="Verdana" pitchFamily="34" charset="0"/>
              </a:endParaRPr>
            </a:p>
          </p:txBody>
        </p:sp>
        <p:sp>
          <p:nvSpPr>
            <p:cNvPr id="12" name="AutoShape 11"/>
            <p:cNvSpPr>
              <a:spLocks noChangeArrowheads="1"/>
            </p:cNvSpPr>
            <p:nvPr/>
          </p:nvSpPr>
          <p:spPr bwMode="auto">
            <a:xfrm>
              <a:off x="628652" y="2093995"/>
              <a:ext cx="2861778" cy="1133279"/>
            </a:xfrm>
            <a:prstGeom prst="bevel">
              <a:avLst>
                <a:gd name="adj" fmla="val 12500"/>
              </a:avLst>
            </a:prstGeom>
            <a:ln>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defTabSz="512763" eaLnBrk="0" hangingPunct="0">
                <a:buClr>
                  <a:srgbClr val="000000"/>
                </a:buClr>
                <a:buSzPct val="100000"/>
                <a:buFont typeface="Times New Roman" pitchFamily="18" charset="0"/>
                <a:buNone/>
                <a:defRPr/>
              </a:pPr>
              <a:r>
                <a:rPr lang="fr-BE" sz="2000" b="1" dirty="0">
                  <a:solidFill>
                    <a:srgbClr val="0070C0"/>
                  </a:solidFill>
                  <a:latin typeface="Verdana" pitchFamily="34" charset="0"/>
                  <a:ea typeface="Verdana" pitchFamily="34" charset="0"/>
                  <a:cs typeface="Verdana" pitchFamily="34" charset="0"/>
                </a:rPr>
                <a:t>EXCELLENCE</a:t>
              </a:r>
              <a:endParaRPr lang="en-GB" sz="2000" b="1" dirty="0">
                <a:solidFill>
                  <a:srgbClr val="0070C0"/>
                </a:solidFill>
                <a:latin typeface="Verdana" pitchFamily="34" charset="0"/>
                <a:ea typeface="Verdana" pitchFamily="34" charset="0"/>
                <a:cs typeface="Verdana" pitchFamily="34" charset="0"/>
              </a:endParaRPr>
            </a:p>
          </p:txBody>
        </p:sp>
      </p:grpSp>
      <p:grpSp>
        <p:nvGrpSpPr>
          <p:cNvPr id="10245" name="Group 14"/>
          <p:cNvGrpSpPr>
            <a:grpSpLocks/>
          </p:cNvGrpSpPr>
          <p:nvPr/>
        </p:nvGrpSpPr>
        <p:grpSpPr bwMode="auto">
          <a:xfrm>
            <a:off x="3367088" y="5265738"/>
            <a:ext cx="242887" cy="122237"/>
            <a:chOff x="4292600" y="4379891"/>
            <a:chExt cx="242316" cy="121158"/>
          </a:xfrm>
        </p:grpSpPr>
        <p:sp>
          <p:nvSpPr>
            <p:cNvPr id="6155" name="Chevron 15"/>
            <p:cNvSpPr>
              <a:spLocks noChangeArrowheads="1"/>
            </p:cNvSpPr>
            <p:nvPr/>
          </p:nvSpPr>
          <p:spPr bwMode="auto">
            <a:xfrm>
              <a:off x="4413758" y="4379891"/>
              <a:ext cx="121158" cy="121158"/>
            </a:xfrm>
            <a:prstGeom prst="chevron">
              <a:avLst>
                <a:gd name="adj" fmla="val 50000"/>
              </a:avLst>
            </a:prstGeom>
            <a:solidFill>
              <a:srgbClr val="00B8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512763">
                <a:defRPr>
                  <a:solidFill>
                    <a:schemeClr val="tx1"/>
                  </a:solidFill>
                  <a:latin typeface="Arial" charset="0"/>
                </a:defRPr>
              </a:lvl1pPr>
              <a:lvl2pPr marL="742950" indent="-285750" defTabSz="512763">
                <a:defRPr>
                  <a:solidFill>
                    <a:schemeClr val="tx1"/>
                  </a:solidFill>
                  <a:latin typeface="Arial" charset="0"/>
                </a:defRPr>
              </a:lvl2pPr>
              <a:lvl3pPr marL="1143000" indent="-228600" defTabSz="512763">
                <a:defRPr>
                  <a:solidFill>
                    <a:schemeClr val="tx1"/>
                  </a:solidFill>
                  <a:latin typeface="Arial" charset="0"/>
                </a:defRPr>
              </a:lvl3pPr>
              <a:lvl4pPr marL="1600200" indent="-228600" defTabSz="512763">
                <a:defRPr>
                  <a:solidFill>
                    <a:schemeClr val="tx1"/>
                  </a:solidFill>
                  <a:latin typeface="Arial" charset="0"/>
                </a:defRPr>
              </a:lvl4pPr>
              <a:lvl5pPr marL="2057400" indent="-228600" defTabSz="512763">
                <a:defRPr>
                  <a:solidFill>
                    <a:schemeClr val="tx1"/>
                  </a:solidFill>
                  <a:latin typeface="Arial" charset="0"/>
                </a:defRPr>
              </a:lvl5pPr>
              <a:lvl6pPr marL="2514600" indent="-228600" defTabSz="512763" fontAlgn="base">
                <a:spcBef>
                  <a:spcPct val="0"/>
                </a:spcBef>
                <a:spcAft>
                  <a:spcPct val="0"/>
                </a:spcAft>
                <a:defRPr>
                  <a:solidFill>
                    <a:schemeClr val="tx1"/>
                  </a:solidFill>
                  <a:latin typeface="Arial" charset="0"/>
                </a:defRPr>
              </a:lvl6pPr>
              <a:lvl7pPr marL="2971800" indent="-228600" defTabSz="512763" fontAlgn="base">
                <a:spcBef>
                  <a:spcPct val="0"/>
                </a:spcBef>
                <a:spcAft>
                  <a:spcPct val="0"/>
                </a:spcAft>
                <a:defRPr>
                  <a:solidFill>
                    <a:schemeClr val="tx1"/>
                  </a:solidFill>
                  <a:latin typeface="Arial" charset="0"/>
                </a:defRPr>
              </a:lvl7pPr>
              <a:lvl8pPr marL="3429000" indent="-228600" defTabSz="512763" fontAlgn="base">
                <a:spcBef>
                  <a:spcPct val="0"/>
                </a:spcBef>
                <a:spcAft>
                  <a:spcPct val="0"/>
                </a:spcAft>
                <a:defRPr>
                  <a:solidFill>
                    <a:schemeClr val="tx1"/>
                  </a:solidFill>
                  <a:latin typeface="Arial" charset="0"/>
                </a:defRPr>
              </a:lvl8pPr>
              <a:lvl9pPr marL="3886200" indent="-228600" defTabSz="5127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pPr>
              <a:endParaRPr lang="en-US" altLang="en-US" sz="2700" smtClean="0">
                <a:solidFill>
                  <a:srgbClr val="FFFFFF"/>
                </a:solidFill>
                <a:latin typeface="Calibri" pitchFamily="34" charset="0"/>
              </a:endParaRPr>
            </a:p>
          </p:txBody>
        </p:sp>
        <p:sp>
          <p:nvSpPr>
            <p:cNvPr id="6156" name="Chevron 16"/>
            <p:cNvSpPr>
              <a:spLocks noChangeArrowheads="1"/>
            </p:cNvSpPr>
            <p:nvPr/>
          </p:nvSpPr>
          <p:spPr bwMode="auto">
            <a:xfrm>
              <a:off x="4292600" y="4379891"/>
              <a:ext cx="121158" cy="121158"/>
            </a:xfrm>
            <a:prstGeom prst="chevron">
              <a:avLst>
                <a:gd name="adj" fmla="val 50000"/>
              </a:avLst>
            </a:prstGeom>
            <a:solidFill>
              <a:srgbClr val="00B8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512763">
                <a:defRPr>
                  <a:solidFill>
                    <a:schemeClr val="tx1"/>
                  </a:solidFill>
                  <a:latin typeface="Arial" charset="0"/>
                </a:defRPr>
              </a:lvl1pPr>
              <a:lvl2pPr marL="742950" indent="-285750" defTabSz="512763">
                <a:defRPr>
                  <a:solidFill>
                    <a:schemeClr val="tx1"/>
                  </a:solidFill>
                  <a:latin typeface="Arial" charset="0"/>
                </a:defRPr>
              </a:lvl2pPr>
              <a:lvl3pPr marL="1143000" indent="-228600" defTabSz="512763">
                <a:defRPr>
                  <a:solidFill>
                    <a:schemeClr val="tx1"/>
                  </a:solidFill>
                  <a:latin typeface="Arial" charset="0"/>
                </a:defRPr>
              </a:lvl3pPr>
              <a:lvl4pPr marL="1600200" indent="-228600" defTabSz="512763">
                <a:defRPr>
                  <a:solidFill>
                    <a:schemeClr val="tx1"/>
                  </a:solidFill>
                  <a:latin typeface="Arial" charset="0"/>
                </a:defRPr>
              </a:lvl4pPr>
              <a:lvl5pPr marL="2057400" indent="-228600" defTabSz="512763">
                <a:defRPr>
                  <a:solidFill>
                    <a:schemeClr val="tx1"/>
                  </a:solidFill>
                  <a:latin typeface="Arial" charset="0"/>
                </a:defRPr>
              </a:lvl5pPr>
              <a:lvl6pPr marL="2514600" indent="-228600" defTabSz="512763" fontAlgn="base">
                <a:spcBef>
                  <a:spcPct val="0"/>
                </a:spcBef>
                <a:spcAft>
                  <a:spcPct val="0"/>
                </a:spcAft>
                <a:defRPr>
                  <a:solidFill>
                    <a:schemeClr val="tx1"/>
                  </a:solidFill>
                  <a:latin typeface="Arial" charset="0"/>
                </a:defRPr>
              </a:lvl6pPr>
              <a:lvl7pPr marL="2971800" indent="-228600" defTabSz="512763" fontAlgn="base">
                <a:spcBef>
                  <a:spcPct val="0"/>
                </a:spcBef>
                <a:spcAft>
                  <a:spcPct val="0"/>
                </a:spcAft>
                <a:defRPr>
                  <a:solidFill>
                    <a:schemeClr val="tx1"/>
                  </a:solidFill>
                  <a:latin typeface="Arial" charset="0"/>
                </a:defRPr>
              </a:lvl7pPr>
              <a:lvl8pPr marL="3429000" indent="-228600" defTabSz="512763" fontAlgn="base">
                <a:spcBef>
                  <a:spcPct val="0"/>
                </a:spcBef>
                <a:spcAft>
                  <a:spcPct val="0"/>
                </a:spcAft>
                <a:defRPr>
                  <a:solidFill>
                    <a:schemeClr val="tx1"/>
                  </a:solidFill>
                  <a:latin typeface="Arial" charset="0"/>
                </a:defRPr>
              </a:lvl8pPr>
              <a:lvl9pPr marL="3886200" indent="-228600" defTabSz="5127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pPr>
              <a:endParaRPr lang="en-US" altLang="en-US" sz="2700" smtClean="0">
                <a:solidFill>
                  <a:srgbClr val="FFFFFF"/>
                </a:solidFill>
                <a:latin typeface="Calibri" pitchFamily="34" charset="0"/>
              </a:endParaRPr>
            </a:p>
          </p:txBody>
        </p:sp>
      </p:grpSp>
      <p:sp>
        <p:nvSpPr>
          <p:cNvPr id="6149" name="Text Placeholder 2"/>
          <p:cNvSpPr>
            <a:spLocks noGrp="1"/>
          </p:cNvSpPr>
          <p:nvPr>
            <p:ph type="body" sz="quarter" idx="4294967295"/>
          </p:nvPr>
        </p:nvSpPr>
        <p:spPr bwMode="auto">
          <a:xfrm>
            <a:off x="461963" y="336550"/>
            <a:ext cx="8220075"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altLang="en-US" sz="2800" b="1" smtClean="0">
                <a:solidFill>
                  <a:srgbClr val="FFE161"/>
                </a:solidFill>
                <a:latin typeface="Verdana" pitchFamily="34" charset="0"/>
                <a:ea typeface="Verdana" pitchFamily="34" charset="0"/>
                <a:cs typeface="Verdana" pitchFamily="34" charset="0"/>
              </a:rPr>
              <a:t>Evaluation of proposals</a:t>
            </a:r>
          </a:p>
        </p:txBody>
      </p:sp>
      <p:grpSp>
        <p:nvGrpSpPr>
          <p:cNvPr id="2" name="Group 1"/>
          <p:cNvGrpSpPr>
            <a:grpSpLocks/>
          </p:cNvGrpSpPr>
          <p:nvPr/>
        </p:nvGrpSpPr>
        <p:grpSpPr bwMode="auto">
          <a:xfrm>
            <a:off x="303213" y="3789363"/>
            <a:ext cx="8458200" cy="1201737"/>
            <a:chOff x="366713" y="4256088"/>
            <a:chExt cx="8458200" cy="1202357"/>
          </a:xfrm>
        </p:grpSpPr>
        <p:sp>
          <p:nvSpPr>
            <p:cNvPr id="17" name="Text Placeholder 2"/>
            <p:cNvSpPr txBox="1">
              <a:spLocks/>
            </p:cNvSpPr>
            <p:nvPr/>
          </p:nvSpPr>
          <p:spPr>
            <a:xfrm>
              <a:off x="366713" y="4256088"/>
              <a:ext cx="8458200" cy="449494"/>
            </a:xfrm>
            <a:prstGeom prst="rect">
              <a:avLst/>
            </a:prstGeom>
          </p:spPr>
          <p:txBody>
            <a:bodyPr/>
            <a:lstStyle>
              <a:lvl1pPr marL="0" indent="0" algn="l" defTabSz="449263" rtl="0" eaLnBrk="0" fontAlgn="base" hangingPunct="0">
                <a:spcBef>
                  <a:spcPts val="800"/>
                </a:spcBef>
                <a:spcAft>
                  <a:spcPct val="0"/>
                </a:spcAft>
                <a:buClr>
                  <a:srgbClr val="000000"/>
                </a:buClr>
                <a:buSzPct val="100000"/>
                <a:buFont typeface="Times New Roman" pitchFamily="18" charset="0"/>
                <a:defRPr sz="1400" b="0">
                  <a:solidFill>
                    <a:schemeClr val="bg2"/>
                  </a:solidFill>
                  <a:latin typeface="Verdana" pitchFamily="34" charset="0"/>
                  <a:ea typeface="Verdana" pitchFamily="34" charset="0"/>
                  <a:cs typeface="Verdana" pitchFamily="34" charset="0"/>
                </a:defRPr>
              </a:lvl1pPr>
              <a:lvl2pPr marL="0" indent="0" algn="l" defTabSz="449263" rtl="0" eaLnBrk="0" fontAlgn="base" hangingPunct="0">
                <a:spcBef>
                  <a:spcPts val="700"/>
                </a:spcBef>
                <a:spcAft>
                  <a:spcPct val="0"/>
                </a:spcAft>
                <a:buClr>
                  <a:srgbClr val="000000"/>
                </a:buClr>
                <a:buSzPct val="100000"/>
                <a:buFont typeface="Times New Roman" pitchFamily="18" charset="0"/>
                <a:defRPr sz="1400">
                  <a:solidFill>
                    <a:srgbClr val="000000"/>
                  </a:solidFill>
                  <a:latin typeface="Verdana" pitchFamily="34" charset="0"/>
                  <a:ea typeface="Verdana" pitchFamily="34" charset="0"/>
                  <a:cs typeface="Verdana" pitchFamily="34" charset="0"/>
                </a:defRPr>
              </a:lvl2pPr>
              <a:lvl3pPr marL="0" indent="0" algn="l" defTabSz="449263" rtl="0" eaLnBrk="0" fontAlgn="base" hangingPunct="0">
                <a:spcBef>
                  <a:spcPts val="600"/>
                </a:spcBef>
                <a:spcAft>
                  <a:spcPct val="0"/>
                </a:spcAft>
                <a:buClr>
                  <a:srgbClr val="000000"/>
                </a:buClr>
                <a:buSzPct val="100000"/>
                <a:buFont typeface="Times New Roman" pitchFamily="18" charset="0"/>
                <a:defRPr sz="1400">
                  <a:solidFill>
                    <a:srgbClr val="000000"/>
                  </a:solidFill>
                  <a:latin typeface="Verdana" pitchFamily="34" charset="0"/>
                  <a:ea typeface="Verdana" pitchFamily="34" charset="0"/>
                  <a:cs typeface="Verdana" pitchFamily="34" charset="0"/>
                </a:defRPr>
              </a:lvl3pPr>
              <a:lvl4pPr marL="0" indent="0" algn="l" defTabSz="449263" rtl="0" eaLnBrk="0" fontAlgn="base" hangingPunct="0">
                <a:spcBef>
                  <a:spcPts val="500"/>
                </a:spcBef>
                <a:spcAft>
                  <a:spcPct val="0"/>
                </a:spcAft>
                <a:buClr>
                  <a:srgbClr val="000000"/>
                </a:buClr>
                <a:buSzPct val="100000"/>
                <a:buFont typeface="Times New Roman" pitchFamily="18" charset="0"/>
                <a:defRPr sz="1400">
                  <a:solidFill>
                    <a:srgbClr val="000000"/>
                  </a:solidFill>
                  <a:latin typeface="Verdana" pitchFamily="34" charset="0"/>
                  <a:ea typeface="Verdana" pitchFamily="34" charset="0"/>
                  <a:cs typeface="Verdana" pitchFamily="34" charset="0"/>
                </a:defRPr>
              </a:lvl4pPr>
              <a:lvl5pPr marL="0" indent="0" algn="l" defTabSz="449263" rtl="0" eaLnBrk="0" fontAlgn="base" hangingPunct="0">
                <a:spcBef>
                  <a:spcPts val="500"/>
                </a:spcBef>
                <a:spcAft>
                  <a:spcPct val="0"/>
                </a:spcAft>
                <a:buClr>
                  <a:srgbClr val="000000"/>
                </a:buClr>
                <a:buSzPct val="100000"/>
                <a:buFont typeface="Times New Roman" pitchFamily="18" charset="0"/>
                <a:defRPr sz="1400">
                  <a:solidFill>
                    <a:srgbClr val="000000"/>
                  </a:solidFill>
                  <a:latin typeface="Verdana" pitchFamily="34" charset="0"/>
                  <a:ea typeface="Verdana" pitchFamily="34" charset="0"/>
                  <a:cs typeface="Verdana" pitchFamily="34" charset="0"/>
                </a:defRPr>
              </a:lvl5pPr>
              <a:lvl6pPr marL="2457290"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0" fontAlgn="base" hangingPunct="0">
                <a:spcBef>
                  <a:spcPts val="504"/>
                </a:spcBef>
                <a:spcAft>
                  <a:spcPct val="0"/>
                </a:spcAft>
                <a:buClr>
                  <a:srgbClr val="000000"/>
                </a:buClr>
                <a:buSzPct val="100000"/>
                <a:buFont typeface="Times New Roman" pitchFamily="18" charset="0"/>
                <a:defRPr sz="2000">
                  <a:solidFill>
                    <a:srgbClr val="000000"/>
                  </a:solidFill>
                  <a:latin typeface="+mn-lt"/>
                </a:defRPr>
              </a:lvl9pPr>
            </a:lstStyle>
            <a:p>
              <a:pPr marL="285750" indent="-285750">
                <a:buClr>
                  <a:srgbClr val="00B0F0"/>
                </a:buClr>
                <a:buFont typeface="Wingdings" pitchFamily="2" charset="2"/>
                <a:buChar char="ü"/>
                <a:defRPr/>
              </a:pPr>
              <a:r>
                <a:rPr lang="en-GB" sz="1800" kern="0" dirty="0">
                  <a:solidFill>
                    <a:srgbClr val="0070C0"/>
                  </a:solidFill>
                </a:rPr>
                <a:t>For full proposals, each criterion will be scored out of 5. The threshold for individual criteria will be 3. The overall threshold, applying to the sum of the three individual scores, will be 10.</a:t>
              </a:r>
            </a:p>
            <a:p>
              <a:pPr marL="285750" indent="-285750">
                <a:buClr>
                  <a:srgbClr val="00B0F0"/>
                </a:buClr>
                <a:buFont typeface="Wingdings" pitchFamily="2" charset="2"/>
                <a:buChar char="ü"/>
                <a:defRPr/>
              </a:pPr>
              <a:r>
                <a:rPr lang="en-GB" sz="1800" b="1" kern="0" dirty="0" smtClean="0">
                  <a:solidFill>
                    <a:srgbClr val="0070C0"/>
                  </a:solidFill>
                </a:rPr>
                <a:t>ERC</a:t>
              </a:r>
              <a:r>
                <a:rPr lang="en-GB" sz="1800" kern="0" dirty="0" smtClean="0">
                  <a:solidFill>
                    <a:srgbClr val="0070C0"/>
                  </a:solidFill>
                </a:rPr>
                <a:t> frontier Research actions       only "EXCELLENCE"</a:t>
              </a:r>
              <a:endParaRPr lang="en-GB" sz="1800" kern="0" dirty="0">
                <a:solidFill>
                  <a:srgbClr val="0070C0"/>
                </a:solidFill>
              </a:endParaRPr>
            </a:p>
          </p:txBody>
        </p:sp>
        <p:grpSp>
          <p:nvGrpSpPr>
            <p:cNvPr id="6152" name="Group 3"/>
            <p:cNvGrpSpPr>
              <a:grpSpLocks/>
            </p:cNvGrpSpPr>
            <p:nvPr/>
          </p:nvGrpSpPr>
          <p:grpSpPr bwMode="auto">
            <a:xfrm>
              <a:off x="4351344" y="5336207"/>
              <a:ext cx="244475" cy="122238"/>
              <a:chOff x="4232021" y="5316723"/>
              <a:chExt cx="245504" cy="121158"/>
            </a:xfrm>
          </p:grpSpPr>
          <p:sp>
            <p:nvSpPr>
              <p:cNvPr id="6153" name="Chevron 2"/>
              <p:cNvSpPr>
                <a:spLocks noChangeArrowheads="1"/>
              </p:cNvSpPr>
              <p:nvPr/>
            </p:nvSpPr>
            <p:spPr bwMode="auto">
              <a:xfrm>
                <a:off x="4356367" y="5316723"/>
                <a:ext cx="121158" cy="121158"/>
              </a:xfrm>
              <a:prstGeom prst="chevron">
                <a:avLst>
                  <a:gd name="adj" fmla="val 50000"/>
                </a:avLst>
              </a:prstGeom>
              <a:solidFill>
                <a:srgbClr val="00B8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512763">
                  <a:defRPr>
                    <a:solidFill>
                      <a:schemeClr val="tx1"/>
                    </a:solidFill>
                    <a:latin typeface="Arial" charset="0"/>
                  </a:defRPr>
                </a:lvl1pPr>
                <a:lvl2pPr marL="742950" indent="-285750" defTabSz="512763">
                  <a:defRPr>
                    <a:solidFill>
                      <a:schemeClr val="tx1"/>
                    </a:solidFill>
                    <a:latin typeface="Arial" charset="0"/>
                  </a:defRPr>
                </a:lvl2pPr>
                <a:lvl3pPr marL="1143000" indent="-228600" defTabSz="512763">
                  <a:defRPr>
                    <a:solidFill>
                      <a:schemeClr val="tx1"/>
                    </a:solidFill>
                    <a:latin typeface="Arial" charset="0"/>
                  </a:defRPr>
                </a:lvl3pPr>
                <a:lvl4pPr marL="1600200" indent="-228600" defTabSz="512763">
                  <a:defRPr>
                    <a:solidFill>
                      <a:schemeClr val="tx1"/>
                    </a:solidFill>
                    <a:latin typeface="Arial" charset="0"/>
                  </a:defRPr>
                </a:lvl4pPr>
                <a:lvl5pPr marL="2057400" indent="-228600" defTabSz="512763">
                  <a:defRPr>
                    <a:solidFill>
                      <a:schemeClr val="tx1"/>
                    </a:solidFill>
                    <a:latin typeface="Arial" charset="0"/>
                  </a:defRPr>
                </a:lvl5pPr>
                <a:lvl6pPr marL="2514600" indent="-228600" defTabSz="512763" fontAlgn="base">
                  <a:spcBef>
                    <a:spcPct val="0"/>
                  </a:spcBef>
                  <a:spcAft>
                    <a:spcPct val="0"/>
                  </a:spcAft>
                  <a:defRPr>
                    <a:solidFill>
                      <a:schemeClr val="tx1"/>
                    </a:solidFill>
                    <a:latin typeface="Arial" charset="0"/>
                  </a:defRPr>
                </a:lvl6pPr>
                <a:lvl7pPr marL="2971800" indent="-228600" defTabSz="512763" fontAlgn="base">
                  <a:spcBef>
                    <a:spcPct val="0"/>
                  </a:spcBef>
                  <a:spcAft>
                    <a:spcPct val="0"/>
                  </a:spcAft>
                  <a:defRPr>
                    <a:solidFill>
                      <a:schemeClr val="tx1"/>
                    </a:solidFill>
                    <a:latin typeface="Arial" charset="0"/>
                  </a:defRPr>
                </a:lvl7pPr>
                <a:lvl8pPr marL="3429000" indent="-228600" defTabSz="512763" fontAlgn="base">
                  <a:spcBef>
                    <a:spcPct val="0"/>
                  </a:spcBef>
                  <a:spcAft>
                    <a:spcPct val="0"/>
                  </a:spcAft>
                  <a:defRPr>
                    <a:solidFill>
                      <a:schemeClr val="tx1"/>
                    </a:solidFill>
                    <a:latin typeface="Arial" charset="0"/>
                  </a:defRPr>
                </a:lvl8pPr>
                <a:lvl9pPr marL="3886200" indent="-228600" defTabSz="5127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pPr>
                <a:endParaRPr lang="en-US" altLang="en-US" sz="2700" smtClean="0">
                  <a:solidFill>
                    <a:srgbClr val="FFFFFF"/>
                  </a:solidFill>
                  <a:latin typeface="Calibri" pitchFamily="34" charset="0"/>
                </a:endParaRPr>
              </a:p>
            </p:txBody>
          </p:sp>
          <p:sp>
            <p:nvSpPr>
              <p:cNvPr id="6154" name="Chevron 12"/>
              <p:cNvSpPr>
                <a:spLocks noChangeArrowheads="1"/>
              </p:cNvSpPr>
              <p:nvPr/>
            </p:nvSpPr>
            <p:spPr bwMode="auto">
              <a:xfrm>
                <a:off x="4232021" y="5316723"/>
                <a:ext cx="121158" cy="121158"/>
              </a:xfrm>
              <a:prstGeom prst="chevron">
                <a:avLst>
                  <a:gd name="adj" fmla="val 50000"/>
                </a:avLst>
              </a:prstGeom>
              <a:solidFill>
                <a:srgbClr val="00B8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512763">
                  <a:defRPr>
                    <a:solidFill>
                      <a:schemeClr val="tx1"/>
                    </a:solidFill>
                    <a:latin typeface="Arial" charset="0"/>
                  </a:defRPr>
                </a:lvl1pPr>
                <a:lvl2pPr marL="742950" indent="-285750" defTabSz="512763">
                  <a:defRPr>
                    <a:solidFill>
                      <a:schemeClr val="tx1"/>
                    </a:solidFill>
                    <a:latin typeface="Arial" charset="0"/>
                  </a:defRPr>
                </a:lvl2pPr>
                <a:lvl3pPr marL="1143000" indent="-228600" defTabSz="512763">
                  <a:defRPr>
                    <a:solidFill>
                      <a:schemeClr val="tx1"/>
                    </a:solidFill>
                    <a:latin typeface="Arial" charset="0"/>
                  </a:defRPr>
                </a:lvl3pPr>
                <a:lvl4pPr marL="1600200" indent="-228600" defTabSz="512763">
                  <a:defRPr>
                    <a:solidFill>
                      <a:schemeClr val="tx1"/>
                    </a:solidFill>
                    <a:latin typeface="Arial" charset="0"/>
                  </a:defRPr>
                </a:lvl4pPr>
                <a:lvl5pPr marL="2057400" indent="-228600" defTabSz="512763">
                  <a:defRPr>
                    <a:solidFill>
                      <a:schemeClr val="tx1"/>
                    </a:solidFill>
                    <a:latin typeface="Arial" charset="0"/>
                  </a:defRPr>
                </a:lvl5pPr>
                <a:lvl6pPr marL="2514600" indent="-228600" defTabSz="512763" fontAlgn="base">
                  <a:spcBef>
                    <a:spcPct val="0"/>
                  </a:spcBef>
                  <a:spcAft>
                    <a:spcPct val="0"/>
                  </a:spcAft>
                  <a:defRPr>
                    <a:solidFill>
                      <a:schemeClr val="tx1"/>
                    </a:solidFill>
                    <a:latin typeface="Arial" charset="0"/>
                  </a:defRPr>
                </a:lvl6pPr>
                <a:lvl7pPr marL="2971800" indent="-228600" defTabSz="512763" fontAlgn="base">
                  <a:spcBef>
                    <a:spcPct val="0"/>
                  </a:spcBef>
                  <a:spcAft>
                    <a:spcPct val="0"/>
                  </a:spcAft>
                  <a:defRPr>
                    <a:solidFill>
                      <a:schemeClr val="tx1"/>
                    </a:solidFill>
                    <a:latin typeface="Arial" charset="0"/>
                  </a:defRPr>
                </a:lvl7pPr>
                <a:lvl8pPr marL="3429000" indent="-228600" defTabSz="512763" fontAlgn="base">
                  <a:spcBef>
                    <a:spcPct val="0"/>
                  </a:spcBef>
                  <a:spcAft>
                    <a:spcPct val="0"/>
                  </a:spcAft>
                  <a:defRPr>
                    <a:solidFill>
                      <a:schemeClr val="tx1"/>
                    </a:solidFill>
                    <a:latin typeface="Arial" charset="0"/>
                  </a:defRPr>
                </a:lvl8pPr>
                <a:lvl9pPr marL="3886200" indent="-228600" defTabSz="5127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pPr>
                <a:endParaRPr lang="en-US" altLang="en-US" sz="2700" smtClean="0">
                  <a:solidFill>
                    <a:srgbClr val="FFFFFF"/>
                  </a:solidFill>
                  <a:latin typeface="Calibri" pitchFamily="34" charset="0"/>
                </a:endParaRPr>
              </a:p>
            </p:txBody>
          </p:sp>
        </p:grpSp>
      </p:grpSp>
    </p:spTree>
    <p:extLst>
      <p:ext uri="{BB962C8B-B14F-4D97-AF65-F5344CB8AC3E}">
        <p14:creationId xmlns:p14="http://schemas.microsoft.com/office/powerpoint/2010/main" val="3884942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Horizon 2020: open to the world</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
        <p:nvSpPr>
          <p:cNvPr id="29699" name="Rectangle 3"/>
          <p:cNvSpPr txBox="1">
            <a:spLocks noChangeArrowheads="1"/>
          </p:cNvSpPr>
          <p:nvPr/>
        </p:nvSpPr>
        <p:spPr bwMode="auto">
          <a:xfrm>
            <a:off x="323528" y="1124744"/>
            <a:ext cx="849694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marL="342900" indent="-342900"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257300" indent="-3429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spcBef>
                <a:spcPts val="600"/>
              </a:spcBef>
              <a:spcAft>
                <a:spcPts val="600"/>
              </a:spcAft>
              <a:buClr>
                <a:srgbClr val="0070C0"/>
              </a:buClr>
              <a:buSzPct val="120000"/>
            </a:pPr>
            <a:endParaRPr lang="en-GB" altLang="en-US" sz="2000" dirty="0" smtClean="0">
              <a:solidFill>
                <a:srgbClr val="0070C0"/>
              </a:solidFill>
              <a:latin typeface="Verdana" pitchFamily="34" charset="0"/>
            </a:endParaRPr>
          </a:p>
          <a:p>
            <a:pPr marL="9525" indent="0" eaLnBrk="1" hangingPunct="1">
              <a:spcBef>
                <a:spcPts val="600"/>
              </a:spcBef>
              <a:spcAft>
                <a:spcPts val="600"/>
              </a:spcAft>
              <a:buClr>
                <a:srgbClr val="0070C0"/>
              </a:buClr>
              <a:buSzPct val="95000"/>
            </a:pPr>
            <a:r>
              <a:rPr lang="en-GB" altLang="en-US" b="1" dirty="0">
                <a:solidFill>
                  <a:schemeClr val="accent6">
                    <a:lumMod val="75000"/>
                  </a:schemeClr>
                </a:solidFill>
                <a:latin typeface="Verdana" pitchFamily="34" charset="0"/>
                <a:ea typeface="Verdana" pitchFamily="34" charset="0"/>
                <a:cs typeface="Verdana" pitchFamily="34" charset="0"/>
              </a:rPr>
              <a:t>Horizon 2020 is open to participation from across the world</a:t>
            </a:r>
          </a:p>
          <a:p>
            <a:pPr marL="180975" indent="-171450" eaLnBrk="1" hangingPunct="1">
              <a:spcBef>
                <a:spcPts val="600"/>
              </a:spcBef>
              <a:spcAft>
                <a:spcPts val="600"/>
              </a:spcAft>
              <a:buClr>
                <a:srgbClr val="0070C0"/>
              </a:buClr>
              <a:buSzPct val="95000"/>
              <a:buFont typeface="Arial" charset="0"/>
              <a:buChar char="•"/>
            </a:pPr>
            <a:endParaRPr lang="en-GB" altLang="en-US" dirty="0">
              <a:solidFill>
                <a:schemeClr val="accent6">
                  <a:lumMod val="75000"/>
                </a:schemeClr>
              </a:solidFill>
              <a:latin typeface="Verdana" pitchFamily="34" charset="0"/>
              <a:ea typeface="Verdana" pitchFamily="34" charset="0"/>
              <a:cs typeface="Verdana" pitchFamily="34" charset="0"/>
            </a:endParaRPr>
          </a:p>
          <a:p>
            <a:pPr marL="0" indent="0" eaLnBrk="1" hangingPunct="1">
              <a:spcBef>
                <a:spcPts val="600"/>
              </a:spcBef>
              <a:spcAft>
                <a:spcPts val="600"/>
              </a:spcAft>
              <a:buClr>
                <a:srgbClr val="0070C0"/>
              </a:buClr>
              <a:buSzPct val="120000"/>
            </a:pPr>
            <a:r>
              <a:rPr lang="en-GB" altLang="en-US" b="1" dirty="0" smtClean="0">
                <a:solidFill>
                  <a:srgbClr val="0070C0"/>
                </a:solidFill>
                <a:latin typeface="Verdana" pitchFamily="34" charset="0"/>
              </a:rPr>
              <a:t>Automatic EU funding for their participation in R&amp;I actions for</a:t>
            </a:r>
            <a:r>
              <a:rPr lang="en-GB" altLang="en-US" dirty="0" smtClean="0">
                <a:solidFill>
                  <a:srgbClr val="0070C0"/>
                </a:solidFill>
                <a:latin typeface="Verdana" pitchFamily="34" charset="0"/>
              </a:rPr>
              <a:t>: </a:t>
            </a:r>
            <a:endParaRPr lang="en-GB" altLang="en-US" dirty="0">
              <a:solidFill>
                <a:srgbClr val="0070C0"/>
              </a:solidFill>
              <a:latin typeface="Verdana" pitchFamily="34" charset="0"/>
            </a:endParaRPr>
          </a:p>
          <a:p>
            <a:pPr eaLnBrk="1" hangingPunct="1">
              <a:spcBef>
                <a:spcPts val="600"/>
              </a:spcBef>
              <a:spcAft>
                <a:spcPts val="600"/>
              </a:spcAft>
              <a:buClr>
                <a:srgbClr val="0070C0"/>
              </a:buClr>
              <a:buSzPct val="120000"/>
              <a:buFont typeface="Wingdings" pitchFamily="2" charset="2"/>
              <a:buChar char="ü"/>
            </a:pPr>
            <a:r>
              <a:rPr lang="en-GB" altLang="en-US" dirty="0" smtClean="0">
                <a:solidFill>
                  <a:srgbClr val="0070C0"/>
                </a:solidFill>
                <a:latin typeface="Verdana" pitchFamily="34" charset="0"/>
              </a:rPr>
              <a:t>EU Member </a:t>
            </a:r>
            <a:r>
              <a:rPr lang="en-GB" altLang="en-US" dirty="0">
                <a:solidFill>
                  <a:srgbClr val="0070C0"/>
                </a:solidFill>
                <a:latin typeface="Verdana" pitchFamily="34" charset="0"/>
              </a:rPr>
              <a:t>States (including overseas departments and overseas territories)</a:t>
            </a:r>
          </a:p>
          <a:p>
            <a:pPr eaLnBrk="1" hangingPunct="1">
              <a:spcBef>
                <a:spcPts val="600"/>
              </a:spcBef>
              <a:spcAft>
                <a:spcPts val="600"/>
              </a:spcAft>
              <a:buClr>
                <a:srgbClr val="0070C0"/>
              </a:buClr>
              <a:buSzPct val="120000"/>
              <a:buFont typeface="Wingdings" pitchFamily="2" charset="2"/>
              <a:buChar char="ü"/>
            </a:pPr>
            <a:r>
              <a:rPr lang="en-GB" altLang="en-US" dirty="0" smtClean="0">
                <a:solidFill>
                  <a:srgbClr val="0070C0"/>
                </a:solidFill>
                <a:latin typeface="Verdana" pitchFamily="34" charset="0"/>
              </a:rPr>
              <a:t>Associated Countries, such as Israel, Moldova, Norway, Serbia, Turkey, Switzerland, …</a:t>
            </a:r>
            <a:endParaRPr lang="en-GB" altLang="en-US" dirty="0">
              <a:solidFill>
                <a:srgbClr val="0070C0"/>
              </a:solidFill>
              <a:latin typeface="Verdana" pitchFamily="34" charset="0"/>
            </a:endParaRPr>
          </a:p>
          <a:p>
            <a:pPr eaLnBrk="1" hangingPunct="1">
              <a:spcBef>
                <a:spcPts val="600"/>
              </a:spcBef>
              <a:spcAft>
                <a:spcPts val="600"/>
              </a:spcAft>
              <a:buClr>
                <a:srgbClr val="0070C0"/>
              </a:buClr>
              <a:buSzPct val="120000"/>
              <a:buFont typeface="Wingdings" pitchFamily="2" charset="2"/>
              <a:buChar char="ü"/>
            </a:pPr>
            <a:r>
              <a:rPr lang="en-GB" altLang="en-US" dirty="0">
                <a:solidFill>
                  <a:srgbClr val="0070C0"/>
                </a:solidFill>
                <a:latin typeface="Verdana" pitchFamily="34" charset="0"/>
              </a:rPr>
              <a:t>exhaustive list of countries in annex to work </a:t>
            </a:r>
            <a:r>
              <a:rPr lang="en-GB" altLang="en-US" dirty="0" smtClean="0">
                <a:solidFill>
                  <a:srgbClr val="0070C0"/>
                </a:solidFill>
                <a:latin typeface="Verdana" pitchFamily="34" charset="0"/>
              </a:rPr>
              <a:t>programme</a:t>
            </a:r>
            <a:endParaRPr lang="en-GB" altLang="en-US" dirty="0">
              <a:solidFill>
                <a:srgbClr val="0070C0"/>
              </a:solidFill>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txBox="1">
            <a:spLocks noChangeArrowheads="1"/>
          </p:cNvSpPr>
          <p:nvPr/>
        </p:nvSpPr>
        <p:spPr bwMode="auto">
          <a:xfrm>
            <a:off x="323850" y="1196752"/>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lvl1pPr marL="342900" indent="-342900"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257300" indent="-3429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buClr>
                <a:srgbClr val="0070C0"/>
              </a:buClr>
              <a:buSzPct val="120000"/>
              <a:buFont typeface="Arial" charset="0"/>
              <a:buChar char="•"/>
            </a:pPr>
            <a:r>
              <a:rPr lang="en-GB" altLang="en-US" b="1" dirty="0" smtClean="0">
                <a:solidFill>
                  <a:srgbClr val="0070C0"/>
                </a:solidFill>
                <a:latin typeface="Verdana" pitchFamily="34" charset="0"/>
              </a:rPr>
              <a:t>For </a:t>
            </a:r>
            <a:r>
              <a:rPr lang="en-GB" altLang="en-US" b="1" dirty="0">
                <a:solidFill>
                  <a:srgbClr val="0070C0"/>
                </a:solidFill>
                <a:latin typeface="Verdana" pitchFamily="34" charset="0"/>
              </a:rPr>
              <a:t>other </a:t>
            </a:r>
            <a:r>
              <a:rPr lang="en-GB" altLang="en-US" b="1" dirty="0" smtClean="0">
                <a:solidFill>
                  <a:srgbClr val="0070C0"/>
                </a:solidFill>
                <a:latin typeface="Verdana" pitchFamily="34" charset="0"/>
              </a:rPr>
              <a:t>countries </a:t>
            </a:r>
            <a:r>
              <a:rPr lang="en-GB" altLang="en-US" dirty="0" smtClean="0">
                <a:solidFill>
                  <a:srgbClr val="0070C0"/>
                </a:solidFill>
                <a:latin typeface="Verdana" pitchFamily="34" charset="0"/>
              </a:rPr>
              <a:t>(such as Australia, Brazil, Canada, China, India, Japan, Mexico, Russia, United States,…), EU funding </a:t>
            </a:r>
            <a:r>
              <a:rPr lang="en-GB" altLang="en-US" dirty="0">
                <a:solidFill>
                  <a:srgbClr val="0070C0"/>
                </a:solidFill>
                <a:latin typeface="Verdana" pitchFamily="34" charset="0"/>
              </a:rPr>
              <a:t>for their participation in R&amp;I actions </a:t>
            </a:r>
            <a:r>
              <a:rPr lang="en-GB" altLang="en-US" dirty="0" smtClean="0">
                <a:solidFill>
                  <a:srgbClr val="0070C0"/>
                </a:solidFill>
                <a:latin typeface="Verdana" pitchFamily="34" charset="0"/>
              </a:rPr>
              <a:t>only </a:t>
            </a:r>
            <a:r>
              <a:rPr lang="en-GB" altLang="en-US" dirty="0">
                <a:solidFill>
                  <a:srgbClr val="0070C0"/>
                </a:solidFill>
                <a:latin typeface="Verdana" pitchFamily="34" charset="0"/>
              </a:rPr>
              <a:t>in </a:t>
            </a:r>
            <a:r>
              <a:rPr lang="en-GB" altLang="en-US" b="1" dirty="0">
                <a:solidFill>
                  <a:srgbClr val="0070C0"/>
                </a:solidFill>
                <a:latin typeface="Verdana" pitchFamily="34" charset="0"/>
              </a:rPr>
              <a:t>exceptional cases</a:t>
            </a:r>
            <a:r>
              <a:rPr lang="en-GB" altLang="en-US" dirty="0">
                <a:solidFill>
                  <a:srgbClr val="0070C0"/>
                </a:solidFill>
                <a:latin typeface="Verdana" pitchFamily="34" charset="0"/>
              </a:rPr>
              <a:t>:</a:t>
            </a:r>
          </a:p>
          <a:p>
            <a:pPr lvl="2" eaLnBrk="1" hangingPunct="1">
              <a:spcBef>
                <a:spcPts val="600"/>
              </a:spcBef>
              <a:spcAft>
                <a:spcPts val="600"/>
              </a:spcAft>
              <a:buClr>
                <a:srgbClr val="0070C0"/>
              </a:buClr>
              <a:buSzPct val="120000"/>
              <a:buFont typeface="Wingdings" pitchFamily="2" charset="2"/>
              <a:buChar char="ü"/>
            </a:pPr>
            <a:r>
              <a:rPr lang="en-GB" altLang="en-US" sz="1600" dirty="0" smtClean="0">
                <a:solidFill>
                  <a:schemeClr val="accent6">
                    <a:lumMod val="75000"/>
                  </a:schemeClr>
                </a:solidFill>
                <a:latin typeface="Verdana" pitchFamily="34" charset="0"/>
              </a:rPr>
              <a:t>such funding is provided for in a bilateral scientific &amp; technological cooperation or similar agreement</a:t>
            </a:r>
            <a:r>
              <a:rPr lang="en-GB" altLang="en-US" sz="1600" dirty="0" smtClean="0">
                <a:solidFill>
                  <a:srgbClr val="0070C0"/>
                </a:solidFill>
                <a:latin typeface="Verdana" pitchFamily="34" charset="0"/>
              </a:rPr>
              <a:t> </a:t>
            </a:r>
          </a:p>
          <a:p>
            <a:pPr lvl="2" eaLnBrk="1" hangingPunct="1">
              <a:spcBef>
                <a:spcPts val="600"/>
              </a:spcBef>
              <a:spcAft>
                <a:spcPts val="600"/>
              </a:spcAft>
              <a:buClr>
                <a:srgbClr val="0070C0"/>
              </a:buClr>
              <a:buSzPct val="120000"/>
              <a:buFont typeface="Wingdings" pitchFamily="2" charset="2"/>
              <a:buChar char="ü"/>
            </a:pPr>
            <a:r>
              <a:rPr lang="en-GB" altLang="en-US" sz="1600" dirty="0" smtClean="0">
                <a:solidFill>
                  <a:schemeClr val="accent6">
                    <a:lumMod val="75000"/>
                  </a:schemeClr>
                </a:solidFill>
                <a:latin typeface="Verdana" pitchFamily="34" charset="0"/>
              </a:rPr>
              <a:t>funding for entities established in these countries is included in the call text </a:t>
            </a:r>
            <a:r>
              <a:rPr lang="en-GB" altLang="en-US" sz="1600" dirty="0" smtClean="0">
                <a:solidFill>
                  <a:srgbClr val="0070C0"/>
                </a:solidFill>
                <a:latin typeface="Verdana" pitchFamily="34" charset="0"/>
              </a:rPr>
              <a:t>(e.g. </a:t>
            </a:r>
            <a:r>
              <a:rPr lang="en-GB" altLang="en-US" sz="1600" i="1" dirty="0" smtClean="0">
                <a:solidFill>
                  <a:srgbClr val="0070C0"/>
                </a:solidFill>
                <a:latin typeface="Verdana" pitchFamily="34" charset="0"/>
              </a:rPr>
              <a:t>"… entities established in Russia … will be eligible to receive funding…"</a:t>
            </a:r>
            <a:r>
              <a:rPr lang="en-GB" altLang="en-US" sz="1600" dirty="0" smtClean="0">
                <a:solidFill>
                  <a:srgbClr val="0070C0"/>
                </a:solidFill>
                <a:latin typeface="Verdana" pitchFamily="34" charset="0"/>
              </a:rPr>
              <a:t>)</a:t>
            </a:r>
          </a:p>
          <a:p>
            <a:pPr lvl="2" eaLnBrk="1" hangingPunct="1">
              <a:spcBef>
                <a:spcPts val="600"/>
              </a:spcBef>
              <a:spcAft>
                <a:spcPts val="600"/>
              </a:spcAft>
              <a:buClr>
                <a:srgbClr val="0070C0"/>
              </a:buClr>
              <a:buSzPct val="120000"/>
              <a:buFont typeface="Wingdings" pitchFamily="2" charset="2"/>
              <a:buChar char="ü"/>
            </a:pPr>
            <a:r>
              <a:rPr lang="en-GB" altLang="en-US" sz="1600" dirty="0" smtClean="0">
                <a:solidFill>
                  <a:schemeClr val="accent6">
                    <a:lumMod val="75000"/>
                  </a:schemeClr>
                </a:solidFill>
                <a:latin typeface="Verdana" pitchFamily="34" charset="0"/>
              </a:rPr>
              <a:t>the Commission deems the participation of the entity essential for carrying out the project</a:t>
            </a:r>
            <a:r>
              <a:rPr lang="en-GB" altLang="en-US" sz="1600" dirty="0" smtClean="0">
                <a:solidFill>
                  <a:srgbClr val="0070C0"/>
                </a:solidFill>
                <a:latin typeface="Verdana" pitchFamily="34" charset="0"/>
              </a:rPr>
              <a:t>, for instance because it provides:</a:t>
            </a:r>
          </a:p>
          <a:p>
            <a:pPr marL="1657350" lvl="3" indent="-285750" eaLnBrk="1" hangingPunct="1">
              <a:spcBef>
                <a:spcPts val="600"/>
              </a:spcBef>
              <a:spcAft>
                <a:spcPts val="600"/>
              </a:spcAft>
              <a:buClr>
                <a:srgbClr val="0070C0"/>
              </a:buClr>
              <a:buSzPct val="120000"/>
              <a:buFont typeface="Arial" panose="020B0604020202020204" pitchFamily="34" charset="0"/>
              <a:buChar char="•"/>
            </a:pPr>
            <a:r>
              <a:rPr lang="en-GB" altLang="en-US" sz="1400" dirty="0">
                <a:solidFill>
                  <a:srgbClr val="0070C0"/>
                </a:solidFill>
                <a:latin typeface="Verdana" pitchFamily="34" charset="0"/>
              </a:rPr>
              <a:t>o</a:t>
            </a:r>
            <a:r>
              <a:rPr lang="en-GB" altLang="en-US" sz="1400" dirty="0" smtClean="0">
                <a:solidFill>
                  <a:srgbClr val="0070C0"/>
                </a:solidFill>
                <a:latin typeface="Verdana" pitchFamily="34" charset="0"/>
              </a:rPr>
              <a:t>utstanding competence / expertise</a:t>
            </a:r>
          </a:p>
          <a:p>
            <a:pPr marL="1657350" lvl="3" indent="-285750" eaLnBrk="1" hangingPunct="1">
              <a:spcBef>
                <a:spcPts val="600"/>
              </a:spcBef>
              <a:spcAft>
                <a:spcPts val="600"/>
              </a:spcAft>
              <a:buClr>
                <a:srgbClr val="0070C0"/>
              </a:buClr>
              <a:buSzPct val="120000"/>
              <a:buFont typeface="Arial" panose="020B0604020202020204" pitchFamily="34" charset="0"/>
              <a:buChar char="•"/>
            </a:pPr>
            <a:r>
              <a:rPr lang="en-GB" altLang="en-US" sz="1400" dirty="0">
                <a:solidFill>
                  <a:srgbClr val="0070C0"/>
                </a:solidFill>
                <a:latin typeface="Verdana" pitchFamily="34" charset="0"/>
              </a:rPr>
              <a:t>a</a:t>
            </a:r>
            <a:r>
              <a:rPr lang="en-GB" altLang="en-US" sz="1400" dirty="0" smtClean="0">
                <a:solidFill>
                  <a:srgbClr val="0070C0"/>
                </a:solidFill>
                <a:latin typeface="Verdana" pitchFamily="34" charset="0"/>
              </a:rPr>
              <a:t>ccess to (unique) research facilities / infrastructure</a:t>
            </a:r>
          </a:p>
          <a:p>
            <a:pPr marL="1657350" lvl="3" indent="-285750" eaLnBrk="1" hangingPunct="1">
              <a:spcBef>
                <a:spcPts val="600"/>
              </a:spcBef>
              <a:spcAft>
                <a:spcPts val="600"/>
              </a:spcAft>
              <a:buClr>
                <a:srgbClr val="0070C0"/>
              </a:buClr>
              <a:buSzPct val="120000"/>
              <a:buFont typeface="Arial" panose="020B0604020202020204" pitchFamily="34" charset="0"/>
              <a:buChar char="•"/>
            </a:pPr>
            <a:r>
              <a:rPr lang="en-GB" altLang="en-US" sz="1400" dirty="0">
                <a:solidFill>
                  <a:srgbClr val="0070C0"/>
                </a:solidFill>
                <a:latin typeface="Verdana" pitchFamily="34" charset="0"/>
              </a:rPr>
              <a:t>a</a:t>
            </a:r>
            <a:r>
              <a:rPr lang="en-GB" altLang="en-US" sz="1400" dirty="0" smtClean="0">
                <a:solidFill>
                  <a:srgbClr val="0070C0"/>
                </a:solidFill>
                <a:latin typeface="Verdana" pitchFamily="34" charset="0"/>
              </a:rPr>
              <a:t>ccess to a particular geographical environment</a:t>
            </a:r>
          </a:p>
          <a:p>
            <a:pPr marL="1657350" lvl="3" indent="-285750" eaLnBrk="1" hangingPunct="1">
              <a:spcBef>
                <a:spcPts val="600"/>
              </a:spcBef>
              <a:spcAft>
                <a:spcPts val="600"/>
              </a:spcAft>
              <a:buClr>
                <a:srgbClr val="0070C0"/>
              </a:buClr>
              <a:buSzPct val="120000"/>
              <a:buFont typeface="Arial" panose="020B0604020202020204" pitchFamily="34" charset="0"/>
              <a:buChar char="•"/>
            </a:pPr>
            <a:r>
              <a:rPr lang="en-GB" altLang="en-US" sz="1400" dirty="0">
                <a:solidFill>
                  <a:srgbClr val="0070C0"/>
                </a:solidFill>
                <a:latin typeface="Verdana" pitchFamily="34" charset="0"/>
              </a:rPr>
              <a:t>a</a:t>
            </a:r>
            <a:r>
              <a:rPr lang="en-GB" altLang="en-US" sz="1400" dirty="0" smtClean="0">
                <a:solidFill>
                  <a:srgbClr val="0070C0"/>
                </a:solidFill>
                <a:latin typeface="Verdana" pitchFamily="34" charset="0"/>
              </a:rPr>
              <a:t>ccess to (unique) data (sets)</a:t>
            </a:r>
          </a:p>
          <a:p>
            <a:pPr lvl="3" eaLnBrk="1" hangingPunct="1">
              <a:spcBef>
                <a:spcPts val="600"/>
              </a:spcBef>
              <a:spcAft>
                <a:spcPts val="600"/>
              </a:spcAft>
              <a:buClr>
                <a:srgbClr val="0070C0"/>
              </a:buClr>
              <a:buSzPct val="120000"/>
              <a:buFont typeface="Wingdings" pitchFamily="2" charset="2"/>
              <a:buChar char="ü"/>
            </a:pPr>
            <a:endParaRPr lang="en-GB" altLang="en-US" sz="1600" dirty="0" smtClean="0">
              <a:solidFill>
                <a:srgbClr val="0070C0"/>
              </a:solidFill>
              <a:latin typeface="Verdana" pitchFamily="34" charset="0"/>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Horizon 2020: open to the world (2)</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3014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71" y="1700808"/>
            <a:ext cx="8229057" cy="4527224"/>
          </a:xfrm>
        </p:spPr>
        <p:txBody>
          <a:bodyPr/>
          <a:lstStyle/>
          <a:p>
            <a:pPr marL="342900" indent="-342900">
              <a:buClr>
                <a:srgbClr val="0070C0"/>
              </a:buClr>
              <a:buSzPct val="120000"/>
              <a:buFont typeface="Arial" panose="020B0604020202020204" pitchFamily="34" charset="0"/>
              <a:buChar char="•"/>
            </a:pPr>
            <a:endParaRPr lang="en-GB" dirty="0"/>
          </a:p>
          <a:p>
            <a:pPr marL="342900" indent="-342900">
              <a:buClr>
                <a:srgbClr val="0070C0"/>
              </a:buClr>
              <a:buSzPct val="120000"/>
              <a:buFont typeface="Arial" panose="020B0604020202020204" pitchFamily="34" charset="0"/>
              <a:buChar char="•"/>
            </a:pPr>
            <a:r>
              <a:rPr lang="en-GB" sz="2400" b="1" dirty="0" smtClean="0"/>
              <a:t>Individual grants </a:t>
            </a:r>
            <a:r>
              <a:rPr lang="en-GB" sz="2400" dirty="0" smtClean="0"/>
              <a:t>and </a:t>
            </a:r>
            <a:r>
              <a:rPr lang="en-GB" sz="2400" b="1" dirty="0" smtClean="0"/>
              <a:t>fellowships</a:t>
            </a:r>
            <a:r>
              <a:rPr lang="en-GB" sz="2400" dirty="0" smtClean="0"/>
              <a:t> under the </a:t>
            </a:r>
            <a:r>
              <a:rPr lang="en-GB" sz="2400" b="1" dirty="0" smtClean="0"/>
              <a:t>Marie </a:t>
            </a:r>
            <a:r>
              <a:rPr lang="en-GB" sz="2400" b="1" dirty="0" err="1" smtClean="0"/>
              <a:t>Sklodowska</a:t>
            </a:r>
            <a:r>
              <a:rPr lang="en-GB" sz="2400" b="1" dirty="0" smtClean="0"/>
              <a:t>-Curie </a:t>
            </a:r>
            <a:r>
              <a:rPr lang="en-GB" sz="2400" dirty="0" smtClean="0"/>
              <a:t>mobility programme and by the </a:t>
            </a:r>
            <a:r>
              <a:rPr lang="en-GB" sz="2400" b="1" dirty="0" smtClean="0"/>
              <a:t>European Research Council </a:t>
            </a:r>
            <a:r>
              <a:rPr lang="en-GB" sz="2400" dirty="0" smtClean="0"/>
              <a:t>(ERC) are available for Russian scientists</a:t>
            </a:r>
          </a:p>
          <a:p>
            <a:pPr>
              <a:buClr>
                <a:srgbClr val="0070C0"/>
              </a:buClr>
              <a:buSzPct val="120000"/>
            </a:pPr>
            <a:endParaRPr lang="en-GB" sz="2400" dirty="0"/>
          </a:p>
          <a:p>
            <a:pPr marL="342900" indent="-342900">
              <a:buClr>
                <a:srgbClr val="0070C0"/>
              </a:buClr>
              <a:buSzPct val="120000"/>
              <a:buFont typeface="Arial" panose="020B0604020202020204" pitchFamily="34" charset="0"/>
              <a:buChar char="•"/>
            </a:pPr>
            <a:r>
              <a:rPr lang="en-GB" sz="2400" dirty="0" smtClean="0"/>
              <a:t>EU funding for Russian participants </a:t>
            </a:r>
            <a:r>
              <a:rPr lang="en-GB" sz="2400" b="1" dirty="0" smtClean="0"/>
              <a:t>in collaborative R&amp;I actions</a:t>
            </a:r>
            <a:r>
              <a:rPr lang="en-GB" sz="2400" dirty="0" smtClean="0"/>
              <a:t> is possible </a:t>
            </a:r>
            <a:r>
              <a:rPr lang="en-GB" sz="2400" b="1" dirty="0" smtClean="0"/>
              <a:t>on an exceptional basis</a:t>
            </a:r>
            <a:r>
              <a:rPr lang="en-GB" sz="2400" dirty="0" smtClean="0"/>
              <a:t> </a:t>
            </a:r>
            <a:r>
              <a:rPr lang="en-GB" sz="2400" b="1" dirty="0" smtClean="0"/>
              <a:t>or if explicitly stated </a:t>
            </a:r>
            <a:r>
              <a:rPr lang="en-GB" sz="2400" dirty="0" smtClean="0"/>
              <a:t>in the call announcement</a:t>
            </a:r>
          </a:p>
          <a:p>
            <a:pPr>
              <a:buClr>
                <a:srgbClr val="0070C0"/>
              </a:buClr>
              <a:buSzPct val="120000"/>
            </a:pPr>
            <a:endParaRPr lang="en-GB" sz="2200" dirty="0"/>
          </a:p>
          <a:p>
            <a:pPr>
              <a:buClr>
                <a:srgbClr val="0070C0"/>
              </a:buClr>
              <a:buSzPct val="120000"/>
            </a:pPr>
            <a:endParaRPr lang="en-GB" sz="2200" dirty="0" smtClean="0"/>
          </a:p>
          <a:p>
            <a:pPr>
              <a:buClr>
                <a:srgbClr val="0070C0"/>
              </a:buClr>
              <a:buSzPct val="120000"/>
            </a:pPr>
            <a:endParaRPr lang="en-GB" sz="2200" dirty="0"/>
          </a:p>
          <a:p>
            <a:pPr>
              <a:buClr>
                <a:srgbClr val="0070C0"/>
              </a:buClr>
              <a:buSzPct val="120000"/>
            </a:pPr>
            <a:endParaRPr lang="en-GB" dirty="0"/>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Funding for Russian participants in Horizon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2020: Summary</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50740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C\General\Statistics\Statistics repository\2016_09_28\Aggregated_Non_Associated_Countries\TCNA_SuccessRates_H2020_proposals_per_number_of_applicants.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35" y="1125777"/>
            <a:ext cx="8738530" cy="4880520"/>
          </a:xfrm>
          <a:prstGeom prst="rect">
            <a:avLst/>
          </a:prstGeom>
          <a:ln>
            <a:noFill/>
          </a:ln>
          <a:effectLst>
            <a:outerShdw blurRad="292100" dist="139700" dir="2700000" algn="tl" rotWithShape="0">
              <a:srgbClr val="333333">
                <a:alpha val="65000"/>
              </a:srgbClr>
            </a:outerShdw>
          </a:effectLst>
        </p:spPr>
      </p:pic>
      <p:sp>
        <p:nvSpPr>
          <p:cNvPr id="5"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International participation increases H2020 success rate</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75069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Funding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support from the Russian Ministry of Education &amp; Science (MON): procedure</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
        <p:nvSpPr>
          <p:cNvPr id="8" name="Rounded Rectangle 7"/>
          <p:cNvSpPr/>
          <p:nvPr/>
        </p:nvSpPr>
        <p:spPr bwMode="auto">
          <a:xfrm>
            <a:off x="107504" y="1027786"/>
            <a:ext cx="4248472" cy="637018"/>
          </a:xfrm>
          <a:prstGeom prst="roundRect">
            <a:avLst/>
          </a:prstGeom>
          <a:solidFill>
            <a:schemeClr val="accent6">
              <a:lumMod val="60000"/>
              <a:lumOff val="4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EU side: Horizon 2020 programme</a:t>
            </a:r>
          </a:p>
        </p:txBody>
      </p:sp>
      <p:sp>
        <p:nvSpPr>
          <p:cNvPr id="9" name="Rounded Rectangle 8"/>
          <p:cNvSpPr/>
          <p:nvPr/>
        </p:nvSpPr>
        <p:spPr bwMode="auto">
          <a:xfrm>
            <a:off x="4427984" y="1027786"/>
            <a:ext cx="4536504" cy="637018"/>
          </a:xfrm>
          <a:prstGeom prst="roundRect">
            <a:avLst/>
          </a:prstGeom>
          <a:solidFill>
            <a:schemeClr val="accent3">
              <a:lumMod val="60000"/>
              <a:lumOff val="4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16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RU side: Federal Targeted Programme </a:t>
            </a:r>
            <a:r>
              <a:rPr lang="en-GB" sz="1600"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for R&amp;D</a:t>
            </a:r>
            <a:endParaRPr lang="en-GB" sz="16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1"/>
          <p:cNvSpPr/>
          <p:nvPr/>
        </p:nvSpPr>
        <p:spPr bwMode="auto">
          <a:xfrm>
            <a:off x="276806" y="1786270"/>
            <a:ext cx="3996444" cy="576064"/>
          </a:xfrm>
          <a:prstGeom prst="roundRect">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Publication of H2020 Work Programmes and calls</a:t>
            </a:r>
          </a:p>
        </p:txBody>
      </p:sp>
      <p:sp>
        <p:nvSpPr>
          <p:cNvPr id="13" name="Rounded Rectangle 12"/>
          <p:cNvSpPr/>
          <p:nvPr/>
        </p:nvSpPr>
        <p:spPr bwMode="auto">
          <a:xfrm>
            <a:off x="4539141" y="1932131"/>
            <a:ext cx="4320480" cy="994657"/>
          </a:xfrm>
          <a:prstGeom prst="roundRect">
            <a:avLst/>
          </a:prstGeom>
          <a:solidFill>
            <a:schemeClr val="accent3">
              <a:lumMod val="75000"/>
            </a:schemeClr>
          </a:solidFill>
          <a:ln w="12700" cap="flat" cmpd="sng" algn="ctr">
            <a:solidFill>
              <a:srgbClr val="33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Selection of topics prioritised by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the Russian Federation (i.e. those for which financial support to the Russian participants can in principle be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offered)</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ight Arrow 13"/>
          <p:cNvSpPr/>
          <p:nvPr/>
        </p:nvSpPr>
        <p:spPr bwMode="auto">
          <a:xfrm rot="1031138">
            <a:off x="4238176" y="1973318"/>
            <a:ext cx="418160"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15" name="Rounded Rectangle 14"/>
          <p:cNvSpPr/>
          <p:nvPr/>
        </p:nvSpPr>
        <p:spPr bwMode="auto">
          <a:xfrm>
            <a:off x="276807" y="2469999"/>
            <a:ext cx="3996444" cy="720081"/>
          </a:xfrm>
          <a:prstGeom prst="roundRect">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GB" sz="14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Publication of the list of selected calls on the 'Russia's Country Page' of the H2020 Participant Portal</a:t>
            </a:r>
          </a:p>
        </p:txBody>
      </p:sp>
      <p:sp>
        <p:nvSpPr>
          <p:cNvPr id="17" name="Left Arrow 16"/>
          <p:cNvSpPr/>
          <p:nvPr/>
        </p:nvSpPr>
        <p:spPr bwMode="auto">
          <a:xfrm rot="19721458">
            <a:off x="4162250" y="2468451"/>
            <a:ext cx="420237" cy="272219"/>
          </a:xfrm>
          <a:prstGeom prst="lef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18" name="Rounded Rectangle 17"/>
          <p:cNvSpPr/>
          <p:nvPr/>
        </p:nvSpPr>
        <p:spPr bwMode="auto">
          <a:xfrm>
            <a:off x="276807" y="3291567"/>
            <a:ext cx="3996444" cy="579380"/>
          </a:xfrm>
          <a:prstGeom prst="roundRect">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EU coordinator submits a proposal to the EC under 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H2020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call</a:t>
            </a:r>
          </a:p>
        </p:txBody>
      </p:sp>
      <p:sp>
        <p:nvSpPr>
          <p:cNvPr id="19" name="Right Arrow 18"/>
          <p:cNvSpPr/>
          <p:nvPr/>
        </p:nvSpPr>
        <p:spPr bwMode="auto">
          <a:xfrm rot="5400000">
            <a:off x="2128439" y="3046064"/>
            <a:ext cx="249466"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20" name="Rounded Rectangle 19"/>
          <p:cNvSpPr/>
          <p:nvPr/>
        </p:nvSpPr>
        <p:spPr bwMode="auto">
          <a:xfrm>
            <a:off x="4535996" y="3291568"/>
            <a:ext cx="4320480" cy="579380"/>
          </a:xfrm>
          <a:prstGeom prst="roundRect">
            <a:avLst/>
          </a:prstGeom>
          <a:solidFill>
            <a:schemeClr val="accent3">
              <a:lumMod val="75000"/>
            </a:schemeClr>
          </a:solidFill>
          <a:ln w="19050" cap="flat" cmpd="sng" algn="ctr">
            <a:solidFill>
              <a:srgbClr val="33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Russian partner(s) of the consortia submit(s) a corresponding proposal to 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MON</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Left Arrow 20"/>
          <p:cNvSpPr/>
          <p:nvPr/>
        </p:nvSpPr>
        <p:spPr bwMode="auto">
          <a:xfrm rot="13013290">
            <a:off x="4153227" y="2999426"/>
            <a:ext cx="655170" cy="272219"/>
          </a:xfrm>
          <a:prstGeom prst="lef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22" name="Rounded Rectangle 21"/>
          <p:cNvSpPr/>
          <p:nvPr/>
        </p:nvSpPr>
        <p:spPr bwMode="auto">
          <a:xfrm>
            <a:off x="254950" y="3997488"/>
            <a:ext cx="3996444" cy="960378"/>
          </a:xfrm>
          <a:prstGeom prst="roundRect">
            <a:avLst/>
          </a:prstGeom>
          <a:solidFill>
            <a:schemeClr val="accent6">
              <a:lumMod val="75000"/>
            </a:schemeClr>
          </a:solid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EC carries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out its standard evaluation procedure of all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H2020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project proposals, including those with Russian participants</a:t>
            </a:r>
          </a:p>
        </p:txBody>
      </p:sp>
      <p:sp>
        <p:nvSpPr>
          <p:cNvPr id="23" name="Right Arrow 22"/>
          <p:cNvSpPr/>
          <p:nvPr/>
        </p:nvSpPr>
        <p:spPr bwMode="auto">
          <a:xfrm rot="5400000">
            <a:off x="2135133" y="3832829"/>
            <a:ext cx="279619"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24" name="Rounded Rectangle 23"/>
          <p:cNvSpPr/>
          <p:nvPr/>
        </p:nvSpPr>
        <p:spPr bwMode="auto">
          <a:xfrm>
            <a:off x="4535996" y="3997488"/>
            <a:ext cx="4320480" cy="960378"/>
          </a:xfrm>
          <a:prstGeom prst="roundRect">
            <a:avLst/>
          </a:prstGeom>
          <a:solidFill>
            <a:schemeClr val="accent3">
              <a:lumMod val="75000"/>
            </a:schemeClr>
          </a:solidFill>
          <a:ln w="19050" cap="flat" cmpd="sng" algn="ctr">
            <a:solidFill>
              <a:srgbClr val="33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MON carries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out its standard evaluation procedure of Russian proposals which are part of a submitted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H2020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project proposal</a:t>
            </a:r>
          </a:p>
        </p:txBody>
      </p:sp>
      <p:sp>
        <p:nvSpPr>
          <p:cNvPr id="25" name="Right Arrow 24"/>
          <p:cNvSpPr/>
          <p:nvPr/>
        </p:nvSpPr>
        <p:spPr bwMode="auto">
          <a:xfrm rot="5400000">
            <a:off x="6592429" y="3792936"/>
            <a:ext cx="279619"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26" name="Rounded Rectangle 25"/>
          <p:cNvSpPr/>
          <p:nvPr/>
        </p:nvSpPr>
        <p:spPr bwMode="auto">
          <a:xfrm>
            <a:off x="2357754" y="5229200"/>
            <a:ext cx="3996444" cy="1224136"/>
          </a:xfrm>
          <a:prstGeom prst="roundRect">
            <a:avLst/>
          </a:prstGeom>
          <a:solidFill>
            <a:schemeClr val="accent1">
              <a:lumMod val="75000"/>
            </a:schemeClr>
          </a:solidFill>
          <a:ln w="19050" cap="flat" cmpd="sng" algn="ctr">
            <a:solidFill>
              <a:srgbClr val="0F54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Where the EU and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MON evaluations overlap</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 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H2020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project and its Russian part will be funded by, respectively, 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EC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and the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MON according </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to their funding </a:t>
            </a: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rules</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ight Arrow 26"/>
          <p:cNvSpPr/>
          <p:nvPr/>
        </p:nvSpPr>
        <p:spPr bwMode="auto">
          <a:xfrm rot="2959668">
            <a:off x="3049185" y="4953229"/>
            <a:ext cx="489746"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
        <p:nvSpPr>
          <p:cNvPr id="28" name="Right Arrow 27"/>
          <p:cNvSpPr/>
          <p:nvPr/>
        </p:nvSpPr>
        <p:spPr bwMode="auto">
          <a:xfrm rot="7664081">
            <a:off x="4955988" y="4953229"/>
            <a:ext cx="489746" cy="288032"/>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GB" sz="2700" b="0" i="0" u="none" strike="noStrike" cap="none" normalizeH="0" baseline="0" smtClean="0">
              <a:ln>
                <a:noFill/>
              </a:ln>
              <a:solidFill>
                <a:schemeClr val="bg1"/>
              </a:solidFill>
              <a:effectLst/>
              <a:latin typeface="Calibri" pitchFamily="34" charset="0"/>
            </a:endParaRPr>
          </a:p>
        </p:txBody>
      </p:sp>
    </p:spTree>
    <p:extLst>
      <p:ext uri="{BB962C8B-B14F-4D97-AF65-F5344CB8AC3E}">
        <p14:creationId xmlns:p14="http://schemas.microsoft.com/office/powerpoint/2010/main" val="282016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000" kern="0" dirty="0">
                <a:solidFill>
                  <a:sysClr val="window" lastClr="FFFFFF"/>
                </a:solidFill>
                <a:effectLst>
                  <a:outerShdw blurRad="60007" dist="310007" dir="7680000" sy="30000" kx="1300200" algn="ctr" rotWithShape="0">
                    <a:prstClr val="black">
                      <a:alpha val="32000"/>
                    </a:prstClr>
                  </a:outerShdw>
                </a:effectLst>
              </a:rPr>
              <a:t>Russia's country page on </a:t>
            </a:r>
            <a:r>
              <a:rPr lang="en-GB" altLang="en-US" sz="2000" kern="0" dirty="0" smtClean="0">
                <a:solidFill>
                  <a:sysClr val="window" lastClr="FFFFFF"/>
                </a:solidFill>
                <a:effectLst>
                  <a:outerShdw blurRad="60007" dist="310007" dir="7680000" sy="30000" kx="1300200" algn="ctr" rotWithShape="0">
                    <a:prstClr val="black">
                      <a:alpha val="32000"/>
                    </a:prstClr>
                  </a:outerShdw>
                </a:effectLst>
              </a:rPr>
              <a:t>Horizon </a:t>
            </a:r>
            <a:r>
              <a:rPr lang="en-GB" altLang="en-US" sz="2000" kern="0" dirty="0">
                <a:solidFill>
                  <a:sysClr val="window" lastClr="FFFFFF"/>
                </a:solidFill>
                <a:effectLst>
                  <a:outerShdw blurRad="60007" dist="310007" dir="7680000" sy="30000" kx="1300200" algn="ctr" rotWithShape="0">
                    <a:prstClr val="black">
                      <a:alpha val="32000"/>
                    </a:prstClr>
                  </a:outerShdw>
                </a:effectLst>
              </a:rPr>
              <a:t>2020 Participant Portal</a:t>
            </a:r>
            <a:br>
              <a:rPr lang="en-GB" altLang="en-US" sz="2000" kern="0" dirty="0">
                <a:solidFill>
                  <a:sysClr val="window" lastClr="FFFFFF"/>
                </a:solidFill>
                <a:effectLst>
                  <a:outerShdw blurRad="60007" dist="310007" dir="7680000" sy="30000" kx="1300200" algn="ctr" rotWithShape="0">
                    <a:prstClr val="black">
                      <a:alpha val="32000"/>
                    </a:prstClr>
                  </a:outerShdw>
                </a:effectLst>
              </a:rPr>
            </a:br>
            <a:r>
              <a:rPr lang="en-GB" altLang="en-US" sz="1200" u="sng" kern="0" dirty="0">
                <a:solidFill>
                  <a:sysClr val="window" lastClr="FFFFFF"/>
                </a:solidFill>
                <a:effectLst>
                  <a:outerShdw blurRad="60007" dist="310007" dir="7680000" sy="30000" kx="1300200" algn="ctr" rotWithShape="0">
                    <a:prstClr val="black">
                      <a:alpha val="32000"/>
                    </a:prstClr>
                  </a:outerShdw>
                </a:effectLst>
              </a:rPr>
              <a:t>http://</a:t>
            </a:r>
            <a:r>
              <a:rPr lang="en-GB" altLang="en-US" sz="1200" u="sng" kern="0" dirty="0" smtClean="0">
                <a:solidFill>
                  <a:sysClr val="window" lastClr="FFFFFF"/>
                </a:solidFill>
                <a:effectLst>
                  <a:outerShdw blurRad="60007" dist="310007" dir="7680000" sy="30000" kx="1300200" algn="ctr" rotWithShape="0">
                    <a:prstClr val="black">
                      <a:alpha val="32000"/>
                    </a:prstClr>
                  </a:outerShdw>
                </a:effectLst>
              </a:rPr>
              <a:t>ec.europa.eu/research/participants/data/ref/h2020/other/hi/h2020_localsupp_russia_en.pdf </a:t>
            </a:r>
            <a:endParaRPr kumimoji="0" lang="en-GB" altLang="en-US" sz="1200" b="1" i="0" u="sng"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endParaRPr>
          </a:p>
        </p:txBody>
      </p:sp>
      <p:sp>
        <p:nvSpPr>
          <p:cNvPr id="8" name="Title 3"/>
          <p:cNvSpPr txBox="1">
            <a:spLocks/>
          </p:cNvSpPr>
          <p:nvPr/>
        </p:nvSpPr>
        <p:spPr bwMode="auto">
          <a:xfrm>
            <a:off x="-11501" y="5877272"/>
            <a:ext cx="9144000" cy="980728"/>
          </a:xfrm>
          <a:prstGeom prst="rect">
            <a:avLst/>
          </a:prstGeom>
          <a:solidFill>
            <a:schemeClr val="accent1">
              <a:lumMod val="60000"/>
              <a:lumOff val="40000"/>
            </a:scheme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endParaRPr kumimoji="0" lang="en-GB" altLang="en-US" sz="1200" b="1" i="0" u="sng"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endParaRPr>
          </a:p>
        </p:txBody>
      </p:sp>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624" y="965349"/>
            <a:ext cx="503555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8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8824"/>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US" altLang="en-US" sz="2400" kern="0" dirty="0">
                <a:solidFill>
                  <a:sysClr val="window" lastClr="FFFFFF"/>
                </a:solidFill>
                <a:effectLst>
                  <a:outerShdw blurRad="60007" dist="310007" dir="7680000" sy="30000" kx="1300200" algn="ctr" rotWithShape="0">
                    <a:prstClr val="black">
                      <a:alpha val="32000"/>
                    </a:prstClr>
                  </a:outerShdw>
                </a:effectLst>
              </a:rPr>
              <a:t>Horizon 2020 Work </a:t>
            </a:r>
            <a:r>
              <a:rPr lang="en-US" altLang="en-US" sz="2400" kern="0" dirty="0" err="1" smtClean="0">
                <a:solidFill>
                  <a:sysClr val="window" lastClr="FFFFFF"/>
                </a:solidFill>
                <a:effectLst>
                  <a:outerShdw blurRad="60007" dist="310007" dir="7680000" sy="30000" kx="1300200" algn="ctr" rotWithShape="0">
                    <a:prstClr val="black">
                      <a:alpha val="32000"/>
                    </a:prstClr>
                  </a:outerShdw>
                </a:effectLst>
              </a:rPr>
              <a:t>Programme</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 </a:t>
            </a:r>
            <a:r>
              <a:rPr lang="en-US" altLang="en-US" sz="2400" kern="0" dirty="0">
                <a:solidFill>
                  <a:sysClr val="window" lastClr="FFFFFF"/>
                </a:solidFill>
                <a:effectLst>
                  <a:outerShdw blurRad="60007" dist="310007" dir="7680000" sy="30000" kx="1300200" algn="ctr" rotWithShape="0">
                    <a:prstClr val="black">
                      <a:alpha val="32000"/>
                    </a:prstClr>
                  </a:outerShdw>
                </a:effectLst>
              </a:rPr>
              <a:t>2018 – 2020 </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
        <p:nvSpPr>
          <p:cNvPr id="6" name="Content Placeholder 2"/>
          <p:cNvSpPr>
            <a:spLocks noGrp="1"/>
          </p:cNvSpPr>
          <p:nvPr>
            <p:ph idx="1"/>
          </p:nvPr>
        </p:nvSpPr>
        <p:spPr>
          <a:xfrm>
            <a:off x="107504" y="836712"/>
            <a:ext cx="8928991" cy="5472608"/>
          </a:xfrm>
        </p:spPr>
        <p:txBody>
          <a:bodyPr/>
          <a:lstStyle/>
          <a:p>
            <a:pPr marL="342900" indent="-342900">
              <a:buClr>
                <a:srgbClr val="0070C0"/>
              </a:buClr>
              <a:buSzPct val="120000"/>
              <a:buFont typeface="Arial" panose="020B0604020202020204" pitchFamily="34" charset="0"/>
              <a:buChar char="•"/>
            </a:pPr>
            <a:endParaRPr lang="en-GB" dirty="0" smtClean="0"/>
          </a:p>
          <a:p>
            <a:pPr marL="457200" indent="-457200">
              <a:spcAft>
                <a:spcPts val="600"/>
              </a:spcAft>
              <a:buClr>
                <a:srgbClr val="0070C0"/>
              </a:buClr>
              <a:buSzPct val="120000"/>
              <a:buAutoNum type="arabicPeriod"/>
            </a:pPr>
            <a:r>
              <a:rPr lang="en-US" b="1" dirty="0" smtClean="0"/>
              <a:t>Overview</a:t>
            </a:r>
          </a:p>
          <a:p>
            <a:pPr marL="457200" indent="-457200">
              <a:spcAft>
                <a:spcPts val="600"/>
              </a:spcAft>
              <a:buClr>
                <a:srgbClr val="0070C0"/>
              </a:buClr>
              <a:buSzPct val="120000"/>
              <a:buFont typeface="Times New Roman" pitchFamily="18" charset="0"/>
              <a:buAutoNum type="arabicPeriod"/>
            </a:pPr>
            <a:r>
              <a:rPr lang="en-US" b="1" dirty="0" smtClean="0"/>
              <a:t>Flagship </a:t>
            </a:r>
            <a:r>
              <a:rPr lang="en-US" b="1" dirty="0"/>
              <a:t>with Russia initiative in Health</a:t>
            </a:r>
          </a:p>
          <a:p>
            <a:pPr marL="457200" indent="-457200">
              <a:spcAft>
                <a:spcPts val="600"/>
              </a:spcAft>
              <a:buClr>
                <a:srgbClr val="0070C0"/>
              </a:buClr>
              <a:buSzPct val="120000"/>
              <a:buFont typeface="Times New Roman" pitchFamily="18" charset="0"/>
              <a:buAutoNum type="arabicPeriod"/>
            </a:pPr>
            <a:r>
              <a:rPr lang="en-US" b="1" dirty="0" smtClean="0"/>
              <a:t>Flagship </a:t>
            </a:r>
            <a:r>
              <a:rPr lang="en-US" b="1" dirty="0"/>
              <a:t>initiative with Russia in Research Infrastructures</a:t>
            </a:r>
          </a:p>
          <a:p>
            <a:pPr>
              <a:spcAft>
                <a:spcPts val="600"/>
              </a:spcAft>
              <a:buClr>
                <a:srgbClr val="0070C0"/>
              </a:buClr>
              <a:buSzPct val="120000"/>
            </a:pPr>
            <a:r>
              <a:rPr lang="en-US" dirty="0" smtClean="0"/>
              <a:t>  3.1. Russia's involvement in European research infrastructures</a:t>
            </a:r>
          </a:p>
          <a:p>
            <a:pPr>
              <a:spcAft>
                <a:spcPts val="600"/>
              </a:spcAft>
              <a:buClr>
                <a:srgbClr val="0070C0"/>
              </a:buClr>
              <a:buSzPct val="120000"/>
            </a:pPr>
            <a:r>
              <a:rPr lang="en-US" dirty="0" smtClean="0"/>
              <a:t>  3.2. H2020 </a:t>
            </a:r>
            <a:r>
              <a:rPr lang="en-US" dirty="0" err="1" smtClean="0"/>
              <a:t>CREMLIN</a:t>
            </a:r>
            <a:r>
              <a:rPr lang="en-US" dirty="0" smtClean="0"/>
              <a:t> project</a:t>
            </a:r>
          </a:p>
          <a:p>
            <a:pPr>
              <a:spcAft>
                <a:spcPts val="600"/>
              </a:spcAft>
              <a:buClr>
                <a:srgbClr val="0070C0"/>
              </a:buClr>
              <a:buSzPct val="120000"/>
            </a:pPr>
            <a:r>
              <a:rPr lang="en-US" dirty="0" smtClean="0"/>
              <a:t>  3.3. H2020 "</a:t>
            </a:r>
            <a:r>
              <a:rPr lang="en-US" dirty="0" err="1" smtClean="0"/>
              <a:t>CREMLIN</a:t>
            </a:r>
            <a:r>
              <a:rPr lang="en-US" dirty="0" smtClean="0"/>
              <a:t> Plus" call (2018-2019)</a:t>
            </a:r>
          </a:p>
          <a:p>
            <a:pPr>
              <a:spcAft>
                <a:spcPts val="600"/>
              </a:spcAft>
              <a:buClr>
                <a:srgbClr val="0070C0"/>
              </a:buClr>
              <a:buSzPct val="120000"/>
            </a:pPr>
            <a:r>
              <a:rPr lang="en-US" dirty="0" smtClean="0"/>
              <a:t>  3.4. H2020 call "Integrating </a:t>
            </a:r>
            <a:r>
              <a:rPr lang="en-US" dirty="0"/>
              <a:t>Activities for Advanced </a:t>
            </a:r>
            <a:r>
              <a:rPr lang="en-US" dirty="0" smtClean="0"/>
              <a:t>Communities</a:t>
            </a:r>
            <a:r>
              <a:rPr lang="en-GB" dirty="0" smtClean="0"/>
              <a:t>"</a:t>
            </a:r>
            <a:endParaRPr lang="en-GB" dirty="0"/>
          </a:p>
          <a:p>
            <a:pPr marL="457200" indent="-457200">
              <a:spcAft>
                <a:spcPts val="600"/>
              </a:spcAft>
              <a:buClr>
                <a:srgbClr val="0070C0"/>
              </a:buClr>
              <a:buSzPct val="120000"/>
              <a:buFont typeface="+mj-lt"/>
              <a:buAutoNum type="arabicPeriod" startAt="4"/>
            </a:pPr>
            <a:r>
              <a:rPr lang="en-US" b="1" dirty="0" smtClean="0"/>
              <a:t>Multilateral </a:t>
            </a:r>
            <a:r>
              <a:rPr lang="en-US" b="1" dirty="0"/>
              <a:t>flagship initiative incl. Russia in </a:t>
            </a:r>
            <a:r>
              <a:rPr lang="en-US" b="1" dirty="0" smtClean="0"/>
              <a:t>Aeronautics</a:t>
            </a:r>
          </a:p>
          <a:p>
            <a:pPr marL="457200" indent="-457200">
              <a:spcAft>
                <a:spcPts val="600"/>
              </a:spcAft>
              <a:buClr>
                <a:srgbClr val="0070C0"/>
              </a:buClr>
              <a:buSzPct val="120000"/>
              <a:buFont typeface="+mj-lt"/>
              <a:buAutoNum type="arabicPeriod" startAt="5"/>
            </a:pPr>
            <a:r>
              <a:rPr lang="en-US" b="1" dirty="0" smtClean="0"/>
              <a:t>Other </a:t>
            </a:r>
            <a:r>
              <a:rPr lang="en-US" b="1" dirty="0"/>
              <a:t>international cooperation topics</a:t>
            </a:r>
          </a:p>
          <a:p>
            <a:pPr marL="457200" indent="-457200">
              <a:spcAft>
                <a:spcPts val="600"/>
              </a:spcAft>
              <a:buClr>
                <a:srgbClr val="0070C0"/>
              </a:buClr>
              <a:buSzPct val="120000"/>
              <a:buFont typeface="+mj-lt"/>
              <a:buAutoNum type="arabicPeriod" startAt="5"/>
            </a:pPr>
            <a:r>
              <a:rPr lang="en-US" b="1" dirty="0" smtClean="0"/>
              <a:t>Upcoming </a:t>
            </a:r>
            <a:r>
              <a:rPr lang="en-US" b="1" dirty="0"/>
              <a:t>calls for Marie </a:t>
            </a:r>
            <a:r>
              <a:rPr lang="en-US" b="1" dirty="0" err="1"/>
              <a:t>Skłodowska</a:t>
            </a:r>
            <a:r>
              <a:rPr lang="en-US" b="1" dirty="0"/>
              <a:t>-Curie fellowships </a:t>
            </a:r>
            <a:r>
              <a:rPr lang="en-US" b="1" dirty="0" smtClean="0"/>
              <a:t>&amp; </a:t>
            </a:r>
            <a:r>
              <a:rPr lang="en-US" b="1" dirty="0"/>
              <a:t>European Research Council grants</a:t>
            </a:r>
          </a:p>
          <a:p>
            <a:pPr>
              <a:spcAft>
                <a:spcPts val="600"/>
              </a:spcAft>
              <a:buClr>
                <a:srgbClr val="0070C0"/>
              </a:buClr>
              <a:buSzPct val="120000"/>
            </a:pPr>
            <a:endParaRPr lang="en-GB" dirty="0" smtClean="0"/>
          </a:p>
          <a:p>
            <a:pPr>
              <a:buClr>
                <a:srgbClr val="0070C0"/>
              </a:buClr>
              <a:buSzPct val="120000"/>
            </a:pPr>
            <a:endParaRPr lang="en-GB" dirty="0" smtClean="0"/>
          </a:p>
          <a:p>
            <a:pPr>
              <a:buClr>
                <a:srgbClr val="0070C0"/>
              </a:buClr>
              <a:buSzPct val="120000"/>
            </a:pPr>
            <a:endParaRPr lang="en-GB" sz="2200" dirty="0" smtClean="0"/>
          </a:p>
          <a:p>
            <a:pPr>
              <a:buClr>
                <a:srgbClr val="0070C0"/>
              </a:buClr>
              <a:buSzPct val="120000"/>
            </a:pPr>
            <a:endParaRPr lang="en-GB" dirty="0" smtClean="0"/>
          </a:p>
          <a:p>
            <a:endParaRPr lang="en-GB" dirty="0"/>
          </a:p>
        </p:txBody>
      </p:sp>
    </p:spTree>
    <p:extLst>
      <p:ext uri="{BB962C8B-B14F-4D97-AF65-F5344CB8AC3E}">
        <p14:creationId xmlns:p14="http://schemas.microsoft.com/office/powerpoint/2010/main" val="245116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8824"/>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US" altLang="en-US" sz="2400" kern="0" dirty="0">
                <a:solidFill>
                  <a:sysClr val="window" lastClr="FFFFFF"/>
                </a:solidFill>
                <a:effectLst>
                  <a:outerShdw blurRad="60007" dist="310007" dir="7680000" sy="30000" kx="1300200" algn="ctr" rotWithShape="0">
                    <a:prstClr val="black">
                      <a:alpha val="32000"/>
                    </a:prstClr>
                  </a:outerShdw>
                </a:effectLst>
              </a:rPr>
              <a:t>Horizon 2020 Work </a:t>
            </a:r>
            <a:r>
              <a:rPr lang="en-US" altLang="en-US" sz="2400" kern="0" dirty="0" err="1">
                <a:solidFill>
                  <a:sysClr val="window" lastClr="FFFFFF"/>
                </a:solidFill>
                <a:effectLst>
                  <a:outerShdw blurRad="60007" dist="310007" dir="7680000" sy="30000" kx="1300200" algn="ctr" rotWithShape="0">
                    <a:prstClr val="black">
                      <a:alpha val="32000"/>
                    </a:prstClr>
                  </a:outerShdw>
                </a:effectLst>
              </a:rPr>
              <a:t>Programme</a:t>
            </a:r>
            <a:r>
              <a:rPr lang="en-US" altLang="en-US" sz="2400" kern="0" dirty="0">
                <a:solidFill>
                  <a:sysClr val="window" lastClr="FFFFFF"/>
                </a:solidFill>
                <a:effectLst>
                  <a:outerShdw blurRad="60007" dist="310007" dir="7680000" sy="30000" kx="1300200" algn="ctr" rotWithShape="0">
                    <a:prstClr val="black">
                      <a:alpha val="32000"/>
                    </a:prstClr>
                  </a:outerShdw>
                </a:effectLst>
              </a:rPr>
              <a:t> 2018 – 2020 </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
        <p:nvSpPr>
          <p:cNvPr id="6" name="Content Placeholder 2"/>
          <p:cNvSpPr>
            <a:spLocks noGrp="1"/>
          </p:cNvSpPr>
          <p:nvPr>
            <p:ph idx="1"/>
          </p:nvPr>
        </p:nvSpPr>
        <p:spPr>
          <a:xfrm>
            <a:off x="107504" y="836712"/>
            <a:ext cx="8928991" cy="5472608"/>
          </a:xfrm>
        </p:spPr>
        <p:txBody>
          <a:bodyPr/>
          <a:lstStyle/>
          <a:p>
            <a:pPr marL="342900" indent="-342900">
              <a:buClr>
                <a:srgbClr val="0070C0"/>
              </a:buClr>
              <a:buSzPct val="120000"/>
              <a:buFont typeface="Arial" panose="020B0604020202020204" pitchFamily="34" charset="0"/>
              <a:buChar char="•"/>
            </a:pPr>
            <a:endParaRPr lang="en-GB" dirty="0" smtClean="0"/>
          </a:p>
          <a:p>
            <a:pPr algn="ctr">
              <a:spcAft>
                <a:spcPts val="600"/>
              </a:spcAft>
              <a:buClr>
                <a:srgbClr val="0070C0"/>
              </a:buClr>
              <a:buSzPct val="120000"/>
            </a:pPr>
            <a:r>
              <a:rPr lang="en-US" sz="2400" b="1" dirty="0" smtClean="0">
                <a:solidFill>
                  <a:srgbClr val="C00000"/>
                </a:solidFill>
              </a:rPr>
              <a:t>Over 60 calls – total budget ~ </a:t>
            </a:r>
            <a:r>
              <a:rPr lang="en-GB" sz="2400" b="1" dirty="0" smtClean="0">
                <a:solidFill>
                  <a:srgbClr val="C00000"/>
                </a:solidFill>
              </a:rPr>
              <a:t>€30 billion</a:t>
            </a:r>
          </a:p>
          <a:p>
            <a:pPr>
              <a:spcAft>
                <a:spcPts val="600"/>
              </a:spcAft>
              <a:buClr>
                <a:srgbClr val="0070C0"/>
              </a:buClr>
              <a:buSzPct val="120000"/>
            </a:pPr>
            <a:endParaRPr lang="en-US" sz="800" b="1" dirty="0" smtClean="0"/>
          </a:p>
          <a:p>
            <a:pPr>
              <a:spcAft>
                <a:spcPts val="600"/>
              </a:spcAft>
              <a:buClr>
                <a:srgbClr val="0070C0"/>
              </a:buClr>
              <a:buSzPct val="120000"/>
            </a:pPr>
            <a:r>
              <a:rPr lang="en-US" b="1" dirty="0" smtClean="0"/>
              <a:t>Focus on:</a:t>
            </a:r>
          </a:p>
          <a:p>
            <a:pPr marL="457200" indent="-457200">
              <a:spcAft>
                <a:spcPts val="600"/>
              </a:spcAft>
              <a:buClr>
                <a:srgbClr val="0070C0"/>
              </a:buClr>
              <a:buSzPct val="120000"/>
              <a:buFont typeface="+mj-lt"/>
              <a:buAutoNum type="arabicPeriod"/>
            </a:pPr>
            <a:r>
              <a:rPr lang="en-GB" u="sng" dirty="0" smtClean="0"/>
              <a:t>Market </a:t>
            </a:r>
            <a:r>
              <a:rPr lang="en-GB" u="sng" dirty="0"/>
              <a:t>creating </a:t>
            </a:r>
            <a:r>
              <a:rPr lang="en-GB" u="sng" dirty="0" smtClean="0"/>
              <a:t>innovation</a:t>
            </a:r>
            <a:r>
              <a:rPr lang="en-GB" dirty="0" smtClean="0"/>
              <a:t> - </a:t>
            </a:r>
            <a:r>
              <a:rPr lang="en-US" dirty="0">
                <a:solidFill>
                  <a:schemeClr val="bg2">
                    <a:lumMod val="50000"/>
                  </a:schemeClr>
                </a:solidFill>
              </a:rPr>
              <a:t>first phase of </a:t>
            </a:r>
            <a:r>
              <a:rPr lang="en-US" b="1" dirty="0" smtClean="0">
                <a:solidFill>
                  <a:schemeClr val="bg2">
                    <a:lumMod val="50000"/>
                  </a:schemeClr>
                </a:solidFill>
              </a:rPr>
              <a:t>European </a:t>
            </a:r>
            <a:r>
              <a:rPr lang="en-US" b="1" dirty="0">
                <a:solidFill>
                  <a:schemeClr val="bg2">
                    <a:lumMod val="50000"/>
                  </a:schemeClr>
                </a:solidFill>
              </a:rPr>
              <a:t>Innovation Council (EIC)</a:t>
            </a:r>
            <a:r>
              <a:rPr lang="en-US" dirty="0">
                <a:solidFill>
                  <a:schemeClr val="bg2">
                    <a:lumMod val="50000"/>
                  </a:schemeClr>
                </a:solidFill>
              </a:rPr>
              <a:t>: brings together existing instruments: the SME Instrument, </a:t>
            </a:r>
            <a:r>
              <a:rPr lang="en-US" dirty="0" smtClean="0">
                <a:solidFill>
                  <a:schemeClr val="bg2">
                    <a:lumMod val="50000"/>
                  </a:schemeClr>
                </a:solidFill>
              </a:rPr>
              <a:t>Inducement </a:t>
            </a:r>
            <a:r>
              <a:rPr lang="en-US" dirty="0">
                <a:solidFill>
                  <a:schemeClr val="bg2">
                    <a:lumMod val="50000"/>
                  </a:schemeClr>
                </a:solidFill>
              </a:rPr>
              <a:t>prizes, FET-Open and </a:t>
            </a:r>
            <a:r>
              <a:rPr lang="en-US" dirty="0" smtClean="0">
                <a:solidFill>
                  <a:schemeClr val="bg2">
                    <a:lumMod val="50000"/>
                  </a:schemeClr>
                </a:solidFill>
              </a:rPr>
              <a:t>'Fast </a:t>
            </a:r>
            <a:r>
              <a:rPr lang="en-US" dirty="0">
                <a:solidFill>
                  <a:schemeClr val="bg2">
                    <a:lumMod val="50000"/>
                  </a:schemeClr>
                </a:solidFill>
              </a:rPr>
              <a:t>Track to </a:t>
            </a:r>
            <a:r>
              <a:rPr lang="en-US" dirty="0" smtClean="0">
                <a:solidFill>
                  <a:schemeClr val="bg2">
                    <a:lumMod val="50000"/>
                  </a:schemeClr>
                </a:solidFill>
              </a:rPr>
              <a:t>Innovation'</a:t>
            </a:r>
          </a:p>
          <a:p>
            <a:pPr marL="457200" indent="-457200">
              <a:spcAft>
                <a:spcPts val="600"/>
              </a:spcAft>
              <a:buClr>
                <a:srgbClr val="0070C0"/>
              </a:buClr>
              <a:buSzPct val="120000"/>
              <a:buFont typeface="+mj-lt"/>
              <a:buAutoNum type="arabicPeriod"/>
            </a:pPr>
            <a:r>
              <a:rPr lang="en-GB" u="sng" dirty="0" smtClean="0"/>
              <a:t>Political priorities of the European Commission</a:t>
            </a:r>
            <a:r>
              <a:rPr lang="en-GB" dirty="0" smtClean="0"/>
              <a:t> - </a:t>
            </a:r>
            <a:r>
              <a:rPr lang="en-US" dirty="0">
                <a:solidFill>
                  <a:schemeClr val="bg2">
                    <a:lumMod val="50000"/>
                  </a:schemeClr>
                </a:solidFill>
              </a:rPr>
              <a:t>a low-carbon, climate resilient future (</a:t>
            </a:r>
            <a:r>
              <a:rPr lang="en-US" dirty="0" smtClean="0">
                <a:solidFill>
                  <a:schemeClr val="bg2">
                    <a:lumMod val="50000"/>
                  </a:schemeClr>
                </a:solidFill>
              </a:rPr>
              <a:t>€ 3.3 </a:t>
            </a:r>
            <a:r>
              <a:rPr lang="en-US" dirty="0">
                <a:solidFill>
                  <a:schemeClr val="bg2">
                    <a:lumMod val="50000"/>
                  </a:schemeClr>
                </a:solidFill>
              </a:rPr>
              <a:t>billion); circular economy (€941 million); </a:t>
            </a:r>
            <a:r>
              <a:rPr lang="en-US" dirty="0" err="1">
                <a:solidFill>
                  <a:schemeClr val="bg2">
                    <a:lumMod val="50000"/>
                  </a:schemeClr>
                </a:solidFill>
              </a:rPr>
              <a:t>digitising</a:t>
            </a:r>
            <a:r>
              <a:rPr lang="en-US" dirty="0">
                <a:solidFill>
                  <a:schemeClr val="bg2">
                    <a:lumMod val="50000"/>
                  </a:schemeClr>
                </a:solidFill>
              </a:rPr>
              <a:t> and transforming European industry and services (</a:t>
            </a:r>
            <a:r>
              <a:rPr lang="en-US" dirty="0" smtClean="0">
                <a:solidFill>
                  <a:schemeClr val="bg2">
                    <a:lumMod val="50000"/>
                  </a:schemeClr>
                </a:solidFill>
              </a:rPr>
              <a:t>€ 1.7 </a:t>
            </a:r>
            <a:r>
              <a:rPr lang="en-US" dirty="0">
                <a:solidFill>
                  <a:schemeClr val="bg2">
                    <a:lumMod val="50000"/>
                  </a:schemeClr>
                </a:solidFill>
              </a:rPr>
              <a:t>billion); and security union (€1 </a:t>
            </a:r>
            <a:r>
              <a:rPr lang="en-US" dirty="0" smtClean="0">
                <a:solidFill>
                  <a:schemeClr val="bg2">
                    <a:lumMod val="50000"/>
                  </a:schemeClr>
                </a:solidFill>
              </a:rPr>
              <a:t>billion)</a:t>
            </a:r>
          </a:p>
          <a:p>
            <a:pPr marL="457200" indent="-457200">
              <a:spcAft>
                <a:spcPts val="600"/>
              </a:spcAft>
              <a:buClr>
                <a:srgbClr val="0070C0"/>
              </a:buClr>
              <a:buSzPct val="120000"/>
              <a:buFont typeface="+mj-lt"/>
              <a:buAutoNum type="arabicPeriod"/>
            </a:pPr>
            <a:r>
              <a:rPr lang="en-GB" u="sng" dirty="0" smtClean="0"/>
              <a:t>Strengthening </a:t>
            </a:r>
            <a:r>
              <a:rPr lang="en-GB" u="sng" dirty="0"/>
              <a:t>international R&amp;I </a:t>
            </a:r>
            <a:r>
              <a:rPr lang="en-GB" u="sng" dirty="0" smtClean="0"/>
              <a:t>cooperation</a:t>
            </a:r>
            <a:r>
              <a:rPr lang="en-GB" dirty="0" smtClean="0"/>
              <a:t> - </a:t>
            </a:r>
            <a:r>
              <a:rPr lang="en-US" b="1" dirty="0">
                <a:solidFill>
                  <a:schemeClr val="bg2">
                    <a:lumMod val="50000"/>
                  </a:schemeClr>
                </a:solidFill>
              </a:rPr>
              <a:t>30 flagship initiatives</a:t>
            </a:r>
            <a:r>
              <a:rPr lang="en-US" dirty="0">
                <a:solidFill>
                  <a:schemeClr val="bg2">
                    <a:lumMod val="50000"/>
                  </a:schemeClr>
                </a:solidFill>
              </a:rPr>
              <a:t> on topics dedicated to international cooperation in areas of mutual benefit, comprising a total budget of </a:t>
            </a:r>
            <a:r>
              <a:rPr lang="en-US" b="1" dirty="0">
                <a:solidFill>
                  <a:schemeClr val="bg2">
                    <a:lumMod val="50000"/>
                  </a:schemeClr>
                </a:solidFill>
              </a:rPr>
              <a:t>over </a:t>
            </a:r>
            <a:r>
              <a:rPr lang="en-US" b="1" dirty="0" smtClean="0">
                <a:solidFill>
                  <a:schemeClr val="bg2">
                    <a:lumMod val="50000"/>
                  </a:schemeClr>
                </a:solidFill>
              </a:rPr>
              <a:t>€ 1 </a:t>
            </a:r>
            <a:r>
              <a:rPr lang="en-US" b="1" dirty="0">
                <a:solidFill>
                  <a:schemeClr val="bg2">
                    <a:lumMod val="50000"/>
                  </a:schemeClr>
                </a:solidFill>
              </a:rPr>
              <a:t>billion</a:t>
            </a:r>
            <a:r>
              <a:rPr lang="en-US" dirty="0">
                <a:solidFill>
                  <a:schemeClr val="bg2">
                    <a:lumMod val="50000"/>
                  </a:schemeClr>
                </a:solidFill>
              </a:rPr>
              <a:t>.</a:t>
            </a:r>
            <a:endParaRPr lang="en-GB" dirty="0">
              <a:solidFill>
                <a:schemeClr val="bg2">
                  <a:lumMod val="50000"/>
                </a:schemeClr>
              </a:solidFill>
            </a:endParaRPr>
          </a:p>
          <a:p>
            <a:pPr>
              <a:spcAft>
                <a:spcPts val="600"/>
              </a:spcAft>
              <a:buClr>
                <a:srgbClr val="0070C0"/>
              </a:buClr>
              <a:buSzPct val="120000"/>
            </a:pPr>
            <a:endParaRPr lang="en-GB" dirty="0" smtClean="0"/>
          </a:p>
          <a:p>
            <a:pPr>
              <a:buClr>
                <a:srgbClr val="0070C0"/>
              </a:buClr>
              <a:buSzPct val="120000"/>
            </a:pPr>
            <a:endParaRPr lang="en-GB" dirty="0" smtClean="0"/>
          </a:p>
          <a:p>
            <a:pPr>
              <a:buClr>
                <a:srgbClr val="0070C0"/>
              </a:buClr>
              <a:buSzPct val="120000"/>
            </a:pPr>
            <a:endParaRPr lang="en-GB" sz="2200" dirty="0" smtClean="0"/>
          </a:p>
          <a:p>
            <a:pPr>
              <a:buClr>
                <a:srgbClr val="0070C0"/>
              </a:buClr>
              <a:buSzPct val="120000"/>
            </a:pPr>
            <a:endParaRPr lang="en-GB" dirty="0" smtClean="0"/>
          </a:p>
          <a:p>
            <a:endParaRPr lang="en-GB" dirty="0"/>
          </a:p>
        </p:txBody>
      </p:sp>
    </p:spTree>
    <p:extLst>
      <p:ext uri="{BB962C8B-B14F-4D97-AF65-F5344CB8AC3E}">
        <p14:creationId xmlns:p14="http://schemas.microsoft.com/office/powerpoint/2010/main" val="197731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84976" cy="3168351"/>
          </a:xfrm>
        </p:spPr>
        <p:txBody>
          <a:bodyPr/>
          <a:lstStyle/>
          <a:p>
            <a:pPr algn="ctr"/>
            <a:endParaRPr lang="en-GB" sz="800" b="1" i="1" dirty="0" smtClean="0">
              <a:solidFill>
                <a:schemeClr val="accent6">
                  <a:lumMod val="75000"/>
                </a:schemeClr>
              </a:solidFill>
            </a:endParaRPr>
          </a:p>
          <a:p>
            <a:pPr algn="just">
              <a:spcAft>
                <a:spcPts val="1200"/>
              </a:spcAft>
            </a:pPr>
            <a:r>
              <a:rPr lang="en-GB" b="1" dirty="0"/>
              <a:t>Research on HIV, tuberculosis (TB) and/or hepatitis C (HCV) in patients with mono-, co-infections and/or comorbidities in the context of fostering collaboration with the Russian </a:t>
            </a:r>
            <a:r>
              <a:rPr lang="en-GB" b="1" dirty="0" smtClean="0"/>
              <a:t>Federation </a:t>
            </a:r>
            <a:r>
              <a:rPr lang="en-GB" i="1" dirty="0" smtClean="0"/>
              <a:t>(</a:t>
            </a:r>
            <a:r>
              <a:rPr lang="ru-RU" i="1" dirty="0"/>
              <a:t>Исследования по ВИЧ, туберкулезу </a:t>
            </a:r>
            <a:r>
              <a:rPr lang="ru-RU" i="1" dirty="0" smtClean="0"/>
              <a:t>и/или </a:t>
            </a:r>
            <a:r>
              <a:rPr lang="ru-RU" i="1" dirty="0"/>
              <a:t>гепатиту С </a:t>
            </a:r>
            <a:r>
              <a:rPr lang="ru-RU" i="1" dirty="0" smtClean="0"/>
              <a:t>у </a:t>
            </a:r>
            <a:r>
              <a:rPr lang="ru-RU" i="1" dirty="0"/>
              <a:t>пациентов с моно-, сопутствующими инфекциями </a:t>
            </a:r>
            <a:r>
              <a:rPr lang="ru-RU" i="1" dirty="0" smtClean="0"/>
              <a:t>и/или </a:t>
            </a:r>
            <a:r>
              <a:rPr lang="ru-RU" i="1" dirty="0"/>
              <a:t>сопутствующими заболеваниями в контексте </a:t>
            </a:r>
            <a:r>
              <a:rPr lang="ru-RU" i="1" dirty="0" smtClean="0"/>
              <a:t>развития сотрудничества </a:t>
            </a:r>
            <a:r>
              <a:rPr lang="ru-RU" i="1" dirty="0"/>
              <a:t>с Российской </a:t>
            </a:r>
            <a:r>
              <a:rPr lang="ru-RU" i="1" dirty="0" smtClean="0"/>
              <a:t>Федерацией)</a:t>
            </a:r>
            <a:r>
              <a:rPr lang="en-GB" b="1" dirty="0" smtClean="0"/>
              <a:t>: </a:t>
            </a:r>
            <a:endParaRPr lang="en-GB" b="1" dirty="0"/>
          </a:p>
          <a:p>
            <a:pPr>
              <a:spcAft>
                <a:spcPts val="1200"/>
              </a:spcAft>
            </a:pPr>
            <a:r>
              <a:rPr lang="en-GB" dirty="0">
                <a:solidFill>
                  <a:schemeClr val="accent6">
                    <a:lumMod val="75000"/>
                  </a:schemeClr>
                </a:solidFill>
                <a:hlinkClick r:id="rId2"/>
              </a:rPr>
              <a:t>http://ec.europa.eu/research/participants/portal/desktop/en/opportunities/h2020/topics/sc1-bhc-21-2018.html</a:t>
            </a:r>
            <a:r>
              <a:rPr lang="en-GB" dirty="0">
                <a:solidFill>
                  <a:schemeClr val="accent6">
                    <a:lumMod val="75000"/>
                  </a:schemeClr>
                </a:solidFill>
              </a:rPr>
              <a:t> </a:t>
            </a:r>
          </a:p>
          <a:p>
            <a:pPr>
              <a:spcAft>
                <a:spcPts val="1200"/>
              </a:spcAft>
            </a:pPr>
            <a:r>
              <a:rPr lang="en-GB" b="1" dirty="0" smtClean="0">
                <a:solidFill>
                  <a:schemeClr val="accent6">
                    <a:lumMod val="75000"/>
                  </a:schemeClr>
                </a:solidFill>
              </a:rPr>
              <a:t>Topic identifier: </a:t>
            </a:r>
            <a:r>
              <a:rPr lang="en-GB" dirty="0" smtClean="0"/>
              <a:t>SC1-BHC-21-2018</a:t>
            </a:r>
          </a:p>
          <a:p>
            <a:pPr>
              <a:spcAft>
                <a:spcPts val="1200"/>
              </a:spcAft>
            </a:pPr>
            <a:r>
              <a:rPr lang="en-US" b="1" dirty="0">
                <a:solidFill>
                  <a:schemeClr val="accent6">
                    <a:lumMod val="75000"/>
                  </a:schemeClr>
                </a:solidFill>
              </a:rPr>
              <a:t>Type of action: </a:t>
            </a:r>
            <a:r>
              <a:rPr lang="en-US" dirty="0"/>
              <a:t>RIA Research and Innovation </a:t>
            </a:r>
            <a:r>
              <a:rPr lang="en-US" dirty="0" smtClean="0"/>
              <a:t>action</a:t>
            </a:r>
          </a:p>
          <a:p>
            <a:pPr>
              <a:spcAft>
                <a:spcPts val="1200"/>
              </a:spcAft>
            </a:pPr>
            <a:r>
              <a:rPr lang="en-US" b="1" dirty="0">
                <a:solidFill>
                  <a:schemeClr val="accent6">
                    <a:lumMod val="75000"/>
                  </a:schemeClr>
                </a:solidFill>
              </a:rPr>
              <a:t>Deadline for proposal submission: </a:t>
            </a:r>
            <a:r>
              <a:rPr lang="en-US" dirty="0"/>
              <a:t>18 April 2018 </a:t>
            </a:r>
            <a:endParaRPr lang="en-US" dirty="0" smtClean="0"/>
          </a:p>
          <a:p>
            <a:pPr>
              <a:spcAft>
                <a:spcPts val="1200"/>
              </a:spcAft>
            </a:pPr>
            <a:r>
              <a:rPr lang="en-US" b="1" dirty="0">
                <a:solidFill>
                  <a:schemeClr val="accent6">
                    <a:lumMod val="75000"/>
                  </a:schemeClr>
                </a:solidFill>
              </a:rPr>
              <a:t>Planned EU contribution: </a:t>
            </a:r>
            <a:r>
              <a:rPr lang="en-GB" dirty="0" smtClean="0"/>
              <a:t>€ 10 million (between € 2 </a:t>
            </a:r>
            <a:r>
              <a:rPr lang="en-GB" dirty="0"/>
              <a:t>to 3 </a:t>
            </a:r>
            <a:r>
              <a:rPr lang="en-GB" dirty="0" smtClean="0"/>
              <a:t>million per project)</a:t>
            </a: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F</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13514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39952" y="1268760"/>
            <a:ext cx="4873625" cy="4752528"/>
          </a:xfrm>
          <a:prstGeom prst="rect">
            <a:avLst/>
          </a:prstGeom>
        </p:spPr>
        <p:txBody>
          <a:bodyPr/>
          <a:lstStyle/>
          <a:p>
            <a:pPr>
              <a:defRPr/>
            </a:pPr>
            <a:r>
              <a:rPr lang="en-GB" sz="20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Agreement </a:t>
            </a:r>
            <a:r>
              <a:rPr lang="en-GB" sz="20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on Cooperation in Science and Technology </a:t>
            </a:r>
            <a:r>
              <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between the European Union and the Government of the Russian </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Federation (signed </a:t>
            </a:r>
            <a:r>
              <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in 2000 and renewed in 2003, 2009 and </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2014);</a:t>
            </a:r>
          </a:p>
          <a:p>
            <a:pPr>
              <a:defRPr/>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15</a:t>
            </a:r>
            <a:r>
              <a:rPr lang="en-GB" sz="2000" baseline="30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anniversary event (Nov. 2016);</a:t>
            </a:r>
          </a:p>
          <a:p>
            <a:pPr>
              <a:defRPr/>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Two Agreements between the European Atomic Energy Community and the Russian Government for co-operation on </a:t>
            </a:r>
            <a:r>
              <a:rPr lang="en-GB" sz="20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nuclear safety </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and on </a:t>
            </a:r>
            <a:r>
              <a:rPr lang="en-GB" sz="20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nuclear fusion </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(signed 2001).</a:t>
            </a:r>
            <a:endParaRPr lang="en-GB" sz="2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2292" name="Picture 3" descr="C:\Users\ramange\AppData\Local\Microsoft\Windows\Temporary Internet Files\Content.Outlook\IW2YVEGP\IMG_0755.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467544" y="2276872"/>
            <a:ext cx="3530354"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0" y="0"/>
            <a:ext cx="9144000" cy="980728"/>
          </a:xfrm>
          <a:prstGeom prst="rect">
            <a:avLst/>
          </a:prstGeo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Framework for bilateral cooperation</a:t>
            </a:r>
          </a:p>
        </p:txBody>
      </p:sp>
    </p:spTree>
    <p:extLst>
      <p:ext uri="{BB962C8B-B14F-4D97-AF65-F5344CB8AC3E}">
        <p14:creationId xmlns:p14="http://schemas.microsoft.com/office/powerpoint/2010/main" val="313785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3"/>
            <a:ext cx="8640960" cy="4743248"/>
          </a:xfrm>
        </p:spPr>
        <p:txBody>
          <a:bodyPr/>
          <a:lstStyle/>
          <a:p>
            <a:pPr>
              <a:spcAft>
                <a:spcPts val="600"/>
              </a:spcAft>
            </a:pPr>
            <a:r>
              <a:rPr lang="en-US" b="1" dirty="0">
                <a:solidFill>
                  <a:schemeClr val="accent6">
                    <a:lumMod val="75000"/>
                  </a:schemeClr>
                </a:solidFill>
              </a:rPr>
              <a:t>Proposals should address one or more of the following subtopics:</a:t>
            </a:r>
          </a:p>
          <a:p>
            <a:pPr marL="457200" indent="-457200">
              <a:spcAft>
                <a:spcPts val="600"/>
              </a:spcAft>
              <a:buClr>
                <a:schemeClr val="accent6">
                  <a:lumMod val="50000"/>
                </a:schemeClr>
              </a:buClr>
              <a:buFont typeface="+mj-lt"/>
              <a:buAutoNum type="arabicPeriod"/>
            </a:pPr>
            <a:r>
              <a:rPr lang="en-US" b="1" dirty="0" smtClean="0"/>
              <a:t>TB</a:t>
            </a:r>
            <a:r>
              <a:rPr lang="en-US" b="1" dirty="0"/>
              <a:t>: </a:t>
            </a:r>
            <a:r>
              <a:rPr lang="en-US" i="1" dirty="0"/>
              <a:t>To investigate biomarkers or new diagnostic tests for early screening of TB risk groups for TB infection and identification of antimicrobial drug </a:t>
            </a:r>
            <a:r>
              <a:rPr lang="en-US" i="1" dirty="0" smtClean="0"/>
              <a:t>resistance.</a:t>
            </a:r>
          </a:p>
          <a:p>
            <a:pPr marL="457200" indent="-457200">
              <a:spcAft>
                <a:spcPts val="600"/>
              </a:spcAft>
              <a:buClr>
                <a:schemeClr val="accent6">
                  <a:lumMod val="50000"/>
                </a:schemeClr>
              </a:buClr>
              <a:buFont typeface="+mj-lt"/>
              <a:buAutoNum type="arabicPeriod"/>
            </a:pPr>
            <a:r>
              <a:rPr lang="en-US" b="1" dirty="0" smtClean="0"/>
              <a:t>HIV</a:t>
            </a:r>
            <a:r>
              <a:rPr lang="en-US" b="1" dirty="0"/>
              <a:t>: </a:t>
            </a:r>
            <a:r>
              <a:rPr lang="en-US" i="1" dirty="0"/>
              <a:t>To investigate the susceptibility to HIV and/or disease progression rate after infection, including various HIV subtypes and/or transmission clusters, and/or the development of adverse effects during antiretroviral therapy and concomitant diseases (comorbidities and/or co-infections, including with tuberculosis</a:t>
            </a:r>
            <a:r>
              <a:rPr lang="en-US" i="1" dirty="0" smtClean="0"/>
              <a:t>).</a:t>
            </a:r>
          </a:p>
          <a:p>
            <a:pPr marL="457200" indent="-457200">
              <a:spcAft>
                <a:spcPts val="600"/>
              </a:spcAft>
              <a:buClr>
                <a:schemeClr val="accent6">
                  <a:lumMod val="50000"/>
                </a:schemeClr>
              </a:buClr>
              <a:buFont typeface="+mj-lt"/>
              <a:buAutoNum type="arabicPeriod"/>
            </a:pPr>
            <a:r>
              <a:rPr lang="en-US" b="1" dirty="0" smtClean="0"/>
              <a:t>HCV</a:t>
            </a:r>
            <a:r>
              <a:rPr lang="en-US" b="1" dirty="0"/>
              <a:t>: </a:t>
            </a:r>
            <a:r>
              <a:rPr lang="en-US" i="1" dirty="0"/>
              <a:t>To evaluate the genetic determinants of the virus and the host, and comorbid conditions that can be involved in disease progression and create the basis for the development of future HCV treatment strategies.</a:t>
            </a:r>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12999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640960" cy="4743248"/>
          </a:xfrm>
        </p:spPr>
        <p:txBody>
          <a:bodyPr/>
          <a:lstStyle/>
          <a:p>
            <a:r>
              <a:rPr lang="ru-RU" b="1" dirty="0" smtClean="0">
                <a:solidFill>
                  <a:schemeClr val="accent6">
                    <a:lumMod val="75000"/>
                  </a:schemeClr>
                </a:solidFill>
              </a:rPr>
              <a:t>Цели </a:t>
            </a:r>
            <a:r>
              <a:rPr lang="ru-RU" b="1" dirty="0">
                <a:solidFill>
                  <a:schemeClr val="accent6">
                    <a:lumMod val="75000"/>
                  </a:schemeClr>
                </a:solidFill>
              </a:rPr>
              <a:t>и задачи предполагаемых исследований </a:t>
            </a:r>
            <a:endParaRPr lang="ru-RU" b="1" dirty="0" smtClean="0">
              <a:solidFill>
                <a:schemeClr val="accent6">
                  <a:lumMod val="75000"/>
                </a:schemeClr>
              </a:solidFill>
            </a:endParaRPr>
          </a:p>
          <a:p>
            <a:endParaRPr lang="ru-RU" sz="800" b="1" dirty="0">
              <a:solidFill>
                <a:schemeClr val="accent6">
                  <a:lumMod val="75000"/>
                </a:schemeClr>
              </a:solidFill>
            </a:endParaRPr>
          </a:p>
          <a:p>
            <a:pPr marL="457200" indent="-457200">
              <a:buClr>
                <a:schemeClr val="accent2">
                  <a:lumMod val="50000"/>
                </a:schemeClr>
              </a:buClr>
              <a:buFont typeface="+mj-lt"/>
              <a:buAutoNum type="arabicPeriod"/>
            </a:pPr>
            <a:r>
              <a:rPr lang="sr-Cyrl-ME" sz="1900" b="1" dirty="0" err="1" smtClean="0"/>
              <a:t>Туберкулез</a:t>
            </a:r>
            <a:r>
              <a:rPr lang="sr-Cyrl-ME" sz="1900" b="1" dirty="0"/>
              <a:t>: </a:t>
            </a:r>
            <a:r>
              <a:rPr lang="sr-Cyrl-ME" sz="1900" i="1" dirty="0" err="1" smtClean="0"/>
              <a:t>исследование</a:t>
            </a:r>
            <a:r>
              <a:rPr lang="sr-Cyrl-ME" sz="1900" i="1" dirty="0" smtClean="0"/>
              <a:t> </a:t>
            </a:r>
            <a:r>
              <a:rPr lang="sr-Cyrl-ME" sz="1900" i="1" dirty="0" err="1" smtClean="0"/>
              <a:t>биомаркеров</a:t>
            </a:r>
            <a:r>
              <a:rPr lang="sr-Cyrl-ME" sz="1900" i="1" dirty="0" smtClean="0"/>
              <a:t>; </a:t>
            </a:r>
            <a:r>
              <a:rPr lang="ru-RU" sz="1900" i="1" dirty="0" smtClean="0"/>
              <a:t>создание </a:t>
            </a:r>
            <a:r>
              <a:rPr lang="ru-RU" sz="1900" i="1" dirty="0"/>
              <a:t>новых диагностических тестов для раннего скрининга социальных групп риска с целью выявления ТБ и множественной лекарственной устойчивости </a:t>
            </a:r>
            <a:r>
              <a:rPr lang="ru-RU" sz="1900" i="1" dirty="0" smtClean="0"/>
              <a:t>возбудителя. </a:t>
            </a:r>
            <a:endParaRPr lang="ru-RU" sz="1900" i="1" dirty="0"/>
          </a:p>
          <a:p>
            <a:pPr marL="457200" indent="-457200">
              <a:buClr>
                <a:schemeClr val="accent2">
                  <a:lumMod val="50000"/>
                </a:schemeClr>
              </a:buClr>
              <a:buFont typeface="+mj-lt"/>
              <a:buAutoNum type="arabicPeriod"/>
            </a:pPr>
            <a:r>
              <a:rPr lang="sr-Cyrl-ME" sz="1900" b="1" dirty="0" smtClean="0"/>
              <a:t>ВИЧ/СПИД</a:t>
            </a:r>
            <a:r>
              <a:rPr lang="sr-Cyrl-ME" sz="1900" b="1" dirty="0"/>
              <a:t>: </a:t>
            </a:r>
            <a:r>
              <a:rPr lang="ru-RU" sz="1900" i="1" dirty="0" smtClean="0"/>
              <a:t>исследование </a:t>
            </a:r>
            <a:r>
              <a:rPr lang="ru-RU" sz="1900" i="1" dirty="0"/>
              <a:t>восприимчивости к ВИЧ и/или скорости прогрессирования заболевания, в том числе и при инфицировании различными подтипами ВИЧ и/или внутри кластеров передачи </a:t>
            </a:r>
            <a:r>
              <a:rPr lang="ru-RU" sz="1900" i="1" dirty="0" smtClean="0"/>
              <a:t>заболевания; исследование </a:t>
            </a:r>
            <a:r>
              <a:rPr lang="ru-RU" sz="1900" i="1" dirty="0"/>
              <a:t>нежелательных явлений </a:t>
            </a:r>
            <a:r>
              <a:rPr lang="ru-RU" sz="1900" i="1" dirty="0" smtClean="0"/>
              <a:t>при антиретровирусной </a:t>
            </a:r>
            <a:r>
              <a:rPr lang="ru-RU" sz="1900" i="1" dirty="0"/>
              <a:t>терапии ВИЧ у больных с </a:t>
            </a:r>
            <a:r>
              <a:rPr lang="ru-RU" sz="1900" i="1" dirty="0" err="1" smtClean="0"/>
              <a:t>коморбидными</a:t>
            </a:r>
            <a:r>
              <a:rPr lang="ru-RU" sz="1900" i="1" dirty="0" smtClean="0"/>
              <a:t> </a:t>
            </a:r>
            <a:r>
              <a:rPr lang="ru-RU" sz="1900" i="1" dirty="0"/>
              <a:t>состояниями и ко-инфекциями, в том числе ТБ и ВГС </a:t>
            </a:r>
          </a:p>
          <a:p>
            <a:pPr marL="457200" indent="-457200">
              <a:buClr>
                <a:schemeClr val="accent2">
                  <a:lumMod val="50000"/>
                </a:schemeClr>
              </a:buClr>
              <a:buFont typeface="+mj-lt"/>
              <a:buAutoNum type="arabicPeriod"/>
            </a:pPr>
            <a:r>
              <a:rPr lang="sr-Cyrl-ME" sz="1900" b="1" dirty="0" err="1" smtClean="0"/>
              <a:t>Вирусный</a:t>
            </a:r>
            <a:r>
              <a:rPr lang="sr-Cyrl-ME" sz="1900" b="1" dirty="0" smtClean="0"/>
              <a:t> </a:t>
            </a:r>
            <a:r>
              <a:rPr lang="sr-Cyrl-ME" sz="1900" b="1" dirty="0" err="1"/>
              <a:t>гепатит</a:t>
            </a:r>
            <a:r>
              <a:rPr lang="sr-Cyrl-ME" sz="1900" b="1" dirty="0"/>
              <a:t> </a:t>
            </a:r>
            <a:r>
              <a:rPr lang="sr-Cyrl-ME" sz="1900" b="1" dirty="0" smtClean="0"/>
              <a:t>С: </a:t>
            </a:r>
            <a:r>
              <a:rPr lang="ru-RU" sz="1900" i="1" dirty="0" smtClean="0"/>
              <a:t>изучение </a:t>
            </a:r>
            <a:r>
              <a:rPr lang="ru-RU" sz="1900" i="1" dirty="0"/>
              <a:t>вклада генетических факторов вируса и его носителя, а также </a:t>
            </a:r>
            <a:r>
              <a:rPr lang="ru-RU" sz="1900" i="1" dirty="0" err="1"/>
              <a:t>коморбидных</a:t>
            </a:r>
            <a:r>
              <a:rPr lang="ru-RU" sz="1900" i="1" dirty="0"/>
              <a:t> состояний, который могут влиять на прогрессирование </a:t>
            </a:r>
            <a:r>
              <a:rPr lang="ru-RU" sz="1900" i="1" dirty="0" smtClean="0"/>
              <a:t>заболевания; создание </a:t>
            </a:r>
            <a:r>
              <a:rPr lang="ru-RU" sz="1900" i="1" dirty="0"/>
              <a:t>научной основы для стратегий лечения ВГС в будущем </a:t>
            </a:r>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0385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784976" cy="4815256"/>
          </a:xfrm>
        </p:spPr>
        <p:txBody>
          <a:bodyPr/>
          <a:lstStyle/>
          <a:p>
            <a:r>
              <a:rPr lang="en-US" b="1" dirty="0">
                <a:solidFill>
                  <a:schemeClr val="accent6">
                    <a:lumMod val="75000"/>
                  </a:schemeClr>
                </a:solidFill>
              </a:rPr>
              <a:t>Expected Impact:</a:t>
            </a:r>
          </a:p>
          <a:p>
            <a:pPr marL="342900" indent="-342900">
              <a:buClr>
                <a:schemeClr val="accent6">
                  <a:lumMod val="50000"/>
                </a:schemeClr>
              </a:buClr>
              <a:buSzPct val="150000"/>
              <a:buFont typeface="Arial" panose="020B0604020202020204" pitchFamily="34" charset="0"/>
              <a:buChar char="•"/>
            </a:pPr>
            <a:r>
              <a:rPr lang="en-US" dirty="0" smtClean="0"/>
              <a:t>Improvement </a:t>
            </a:r>
            <a:r>
              <a:rPr lang="en-US" dirty="0"/>
              <a:t>of coordination and integration between European and Russian clinical and research </a:t>
            </a:r>
            <a:r>
              <a:rPr lang="en-US" dirty="0" err="1"/>
              <a:t>centres</a:t>
            </a:r>
            <a:r>
              <a:rPr lang="en-US" dirty="0"/>
              <a:t> dealing with HIV, TB and/or HCV infected </a:t>
            </a:r>
            <a:r>
              <a:rPr lang="en-US" dirty="0" smtClean="0"/>
              <a:t>patients.</a:t>
            </a:r>
          </a:p>
          <a:p>
            <a:pPr marL="342900" indent="-342900">
              <a:buClr>
                <a:schemeClr val="accent6">
                  <a:lumMod val="50000"/>
                </a:schemeClr>
              </a:buClr>
              <a:buSzPct val="150000"/>
              <a:buFont typeface="Arial" panose="020B0604020202020204" pitchFamily="34" charset="0"/>
              <a:buChar char="•"/>
            </a:pPr>
            <a:r>
              <a:rPr lang="en-US" dirty="0" smtClean="0"/>
              <a:t>Produce </a:t>
            </a:r>
            <a:r>
              <a:rPr lang="en-US" dirty="0"/>
              <a:t>scientific evidence leading in the long-term to the reduction of the burden of these infection </a:t>
            </a:r>
            <a:r>
              <a:rPr lang="en-US" dirty="0" smtClean="0"/>
              <a:t>diseases.</a:t>
            </a:r>
          </a:p>
          <a:p>
            <a:pPr marL="342900" indent="-342900">
              <a:buClr>
                <a:schemeClr val="accent6">
                  <a:lumMod val="50000"/>
                </a:schemeClr>
              </a:buClr>
              <a:buSzPct val="150000"/>
              <a:buFont typeface="Arial" panose="020B0604020202020204" pitchFamily="34" charset="0"/>
              <a:buChar char="•"/>
            </a:pPr>
            <a:r>
              <a:rPr lang="en-US" dirty="0" smtClean="0"/>
              <a:t>Produce </a:t>
            </a:r>
            <a:r>
              <a:rPr lang="en-US" dirty="0"/>
              <a:t>scientific evidence and contribute to the </a:t>
            </a:r>
            <a:r>
              <a:rPr lang="en-US" dirty="0" err="1"/>
              <a:t>optimisation</a:t>
            </a:r>
            <a:r>
              <a:rPr lang="en-US" dirty="0"/>
              <a:t> (and </a:t>
            </a:r>
            <a:r>
              <a:rPr lang="en-US" dirty="0" err="1"/>
              <a:t>personalisation</a:t>
            </a:r>
            <a:r>
              <a:rPr lang="en-US" dirty="0"/>
              <a:t>) of diagnosis, treatments and improvement of quality of life of patients affected by HCV, HIV and/or TB infections (mono or co-infections) and </a:t>
            </a:r>
            <a:r>
              <a:rPr lang="en-US" dirty="0" smtClean="0"/>
              <a:t>comorbidities.</a:t>
            </a:r>
          </a:p>
          <a:p>
            <a:pPr marL="342900" indent="-342900">
              <a:buClr>
                <a:schemeClr val="accent6">
                  <a:lumMod val="50000"/>
                </a:schemeClr>
              </a:buClr>
              <a:buSzPct val="150000"/>
              <a:buFont typeface="Arial" panose="020B0604020202020204" pitchFamily="34" charset="0"/>
              <a:buChar char="•"/>
            </a:pPr>
            <a:r>
              <a:rPr lang="en-US" dirty="0" smtClean="0"/>
              <a:t>Contribute </a:t>
            </a:r>
            <a:r>
              <a:rPr lang="en-US" dirty="0"/>
              <a:t>to the achievement of the Sustainable Development Goal 3: Ensure Healthy lives and promote wellbeing for all at all ages, the WHO end TB </a:t>
            </a:r>
            <a:r>
              <a:rPr lang="en-US" dirty="0" smtClean="0"/>
              <a:t>strategy, </a:t>
            </a:r>
            <a:r>
              <a:rPr lang="en-US" dirty="0"/>
              <a:t>the WHO global health sector strategy on </a:t>
            </a:r>
            <a:r>
              <a:rPr lang="en-US" dirty="0" smtClean="0"/>
              <a:t>HIV </a:t>
            </a:r>
            <a:r>
              <a:rPr lang="en-US" dirty="0"/>
              <a:t>, and the WHO global health sector strategy on viral </a:t>
            </a:r>
            <a:r>
              <a:rPr lang="en-US" dirty="0" smtClean="0"/>
              <a:t>hepatitis.</a:t>
            </a:r>
            <a:endParaRPr lang="en-US" dirty="0"/>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8230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79" y="1124744"/>
            <a:ext cx="8784976" cy="4815256"/>
          </a:xfrm>
        </p:spPr>
        <p:txBody>
          <a:bodyPr/>
          <a:lstStyle/>
          <a:p>
            <a:r>
              <a:rPr lang="sr-Cyrl-ME" b="1" dirty="0" err="1" smtClean="0">
                <a:solidFill>
                  <a:schemeClr val="accent6">
                    <a:lumMod val="75000"/>
                  </a:schemeClr>
                </a:solidFill>
              </a:rPr>
              <a:t>Ожидаемые</a:t>
            </a:r>
            <a:r>
              <a:rPr lang="sr-Cyrl-ME" b="1" dirty="0" smtClean="0">
                <a:solidFill>
                  <a:schemeClr val="accent6">
                    <a:lumMod val="75000"/>
                  </a:schemeClr>
                </a:solidFill>
              </a:rPr>
              <a:t> </a:t>
            </a:r>
            <a:r>
              <a:rPr lang="sr-Cyrl-ME" b="1" dirty="0" err="1">
                <a:solidFill>
                  <a:schemeClr val="accent6">
                    <a:lumMod val="75000"/>
                  </a:schemeClr>
                </a:solidFill>
              </a:rPr>
              <a:t>результаты</a:t>
            </a:r>
            <a:r>
              <a:rPr lang="sr-Cyrl-ME" b="1" dirty="0">
                <a:solidFill>
                  <a:schemeClr val="accent6">
                    <a:lumMod val="75000"/>
                  </a:schemeClr>
                </a:solidFill>
              </a:rPr>
              <a:t> </a:t>
            </a:r>
            <a:r>
              <a:rPr lang="sr-Cyrl-ME" b="1" dirty="0" err="1">
                <a:solidFill>
                  <a:schemeClr val="accent6">
                    <a:lumMod val="75000"/>
                  </a:schemeClr>
                </a:solidFill>
              </a:rPr>
              <a:t>проекта</a:t>
            </a:r>
            <a:r>
              <a:rPr lang="sr-Cyrl-ME" b="1" dirty="0">
                <a:solidFill>
                  <a:schemeClr val="accent6">
                    <a:lumMod val="75000"/>
                  </a:schemeClr>
                </a:solidFill>
              </a:rPr>
              <a:t> </a:t>
            </a:r>
            <a:endParaRPr lang="sr-Cyrl-ME" b="1" dirty="0" smtClean="0">
              <a:solidFill>
                <a:schemeClr val="accent6">
                  <a:lumMod val="75000"/>
                </a:schemeClr>
              </a:solidFill>
            </a:endParaRPr>
          </a:p>
          <a:p>
            <a:endParaRPr lang="sr-Cyrl-ME" sz="800" b="1" dirty="0">
              <a:solidFill>
                <a:schemeClr val="accent6">
                  <a:lumMod val="75000"/>
                </a:schemeClr>
              </a:solidFill>
            </a:endParaRPr>
          </a:p>
          <a:p>
            <a:pPr marL="342900" indent="-342900">
              <a:buClr>
                <a:schemeClr val="accent6">
                  <a:lumMod val="50000"/>
                </a:schemeClr>
              </a:buClr>
              <a:buSzPct val="150000"/>
              <a:buFont typeface="Arial" panose="020B0604020202020204" pitchFamily="34" charset="0"/>
              <a:buChar char="•"/>
            </a:pPr>
            <a:r>
              <a:rPr lang="ru-RU" sz="1900" b="1" dirty="0" smtClean="0"/>
              <a:t>Эпидемиологические</a:t>
            </a:r>
            <a:r>
              <a:rPr lang="ru-RU" sz="1900" b="1" dirty="0"/>
              <a:t>: </a:t>
            </a:r>
            <a:r>
              <a:rPr lang="ru-RU" sz="1900" i="1" dirty="0"/>
              <a:t>получение научных результатов, которые в долгосрочной перспективе позволят снизить распространенность инфекционных заболеваний </a:t>
            </a:r>
          </a:p>
          <a:p>
            <a:pPr marL="342900" indent="-342900">
              <a:buClr>
                <a:schemeClr val="accent6">
                  <a:lumMod val="50000"/>
                </a:schemeClr>
              </a:buClr>
              <a:buSzPct val="150000"/>
              <a:buFont typeface="Arial" panose="020B0604020202020204" pitchFamily="34" charset="0"/>
              <a:buChar char="•"/>
            </a:pPr>
            <a:r>
              <a:rPr lang="ru-RU" sz="1900" b="1" dirty="0" smtClean="0"/>
              <a:t>Стратегические</a:t>
            </a:r>
            <a:r>
              <a:rPr lang="ru-RU" sz="1900" b="1" dirty="0"/>
              <a:t>:</a:t>
            </a:r>
            <a:r>
              <a:rPr lang="ru-RU" sz="1900" dirty="0"/>
              <a:t> </a:t>
            </a:r>
            <a:r>
              <a:rPr lang="ru-RU" sz="1900" i="1" dirty="0"/>
              <a:t>получение научных результатов и вклад в оптимизацию и персонификацию методов диагностики, лечения и повышения качества жизни больных с ВИЧ, ТБ или ВГС (в виде моно- или ко-инфекций) и </a:t>
            </a:r>
            <a:r>
              <a:rPr lang="ru-RU" sz="1900" i="1" dirty="0" err="1" smtClean="0"/>
              <a:t>коморбидными</a:t>
            </a:r>
            <a:r>
              <a:rPr lang="ru-RU" sz="1900" i="1" dirty="0" smtClean="0"/>
              <a:t> </a:t>
            </a:r>
            <a:r>
              <a:rPr lang="ru-RU" sz="1900" i="1" dirty="0"/>
              <a:t>состояниями </a:t>
            </a:r>
          </a:p>
          <a:p>
            <a:pPr marL="342900" indent="-342900">
              <a:buClr>
                <a:schemeClr val="accent6">
                  <a:lumMod val="50000"/>
                </a:schemeClr>
              </a:buClr>
              <a:buSzPct val="150000"/>
              <a:buFont typeface="Arial" panose="020B0604020202020204" pitchFamily="34" charset="0"/>
              <a:buChar char="•"/>
            </a:pPr>
            <a:r>
              <a:rPr lang="ru-RU" sz="1900" b="1" dirty="0" smtClean="0"/>
              <a:t>Глобальные</a:t>
            </a:r>
            <a:r>
              <a:rPr lang="ru-RU" sz="1900" b="1" dirty="0"/>
              <a:t>: </a:t>
            </a:r>
            <a:r>
              <a:rPr lang="ru-RU" sz="1900" i="1" dirty="0"/>
              <a:t>вклад в достижение 3-ей Цели устойчивого развития ООН: Обеспечение здоровой жизни и улучшение благополучия все групп населения всех возрастов, а также вклад в развитие стратегий ВОЗ в области борьбы с ТБ, ВИЧ/СПИД и ВГС. </a:t>
            </a:r>
          </a:p>
          <a:p>
            <a:pPr marL="342900" indent="-342900">
              <a:buClr>
                <a:schemeClr val="accent6">
                  <a:lumMod val="50000"/>
                </a:schemeClr>
              </a:buClr>
              <a:buSzPct val="150000"/>
              <a:buFont typeface="Arial" panose="020B0604020202020204" pitchFamily="34" charset="0"/>
              <a:buChar char="•"/>
            </a:pPr>
            <a:r>
              <a:rPr lang="ru-RU" sz="1900" b="1" dirty="0" smtClean="0"/>
              <a:t>Организационные</a:t>
            </a:r>
            <a:r>
              <a:rPr lang="ru-RU" sz="1900" b="1" dirty="0"/>
              <a:t>: </a:t>
            </a:r>
            <a:r>
              <a:rPr lang="ru-RU" sz="1900" i="1" dirty="0"/>
              <a:t>усиление координации и интеграции между российскими и европейскими научными и клиническими группами и институтами, занимающимися вопросами лечения ВИЧ, ТБ и ВГС </a:t>
            </a: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67843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5"/>
            <a:ext cx="8712968" cy="4815256"/>
          </a:xfrm>
        </p:spPr>
        <p:txBody>
          <a:bodyPr/>
          <a:lstStyle/>
          <a:p>
            <a:pPr>
              <a:spcAft>
                <a:spcPts val="1200"/>
              </a:spcAft>
            </a:pPr>
            <a:r>
              <a:rPr lang="en-US" dirty="0" smtClean="0"/>
              <a:t>In </a:t>
            </a:r>
            <a:r>
              <a:rPr lang="en-US" dirty="0"/>
              <a:t>addition to the minimum number of </a:t>
            </a:r>
            <a:r>
              <a:rPr lang="en-US" dirty="0" smtClean="0"/>
              <a:t>participants, </a:t>
            </a:r>
            <a:r>
              <a:rPr lang="en-US" dirty="0"/>
              <a:t>proposals shall include at least one participant from the Russian Federation. </a:t>
            </a:r>
            <a:endParaRPr lang="en-US" dirty="0" smtClean="0"/>
          </a:p>
          <a:p>
            <a:pPr>
              <a:spcAft>
                <a:spcPts val="1200"/>
              </a:spcAft>
            </a:pPr>
            <a:r>
              <a:rPr lang="en-US" dirty="0" smtClean="0"/>
              <a:t>Also</a:t>
            </a:r>
            <a:r>
              <a:rPr lang="en-US" dirty="0"/>
              <a:t>, the duration of the proposed action cannot exceed 24 months (until end of 2020), with a foreseen start of the action no later than 1 January 2019. </a:t>
            </a:r>
            <a:endParaRPr lang="en-US" dirty="0" smtClean="0"/>
          </a:p>
          <a:p>
            <a:pPr>
              <a:spcAft>
                <a:spcPts val="1200"/>
              </a:spcAft>
            </a:pPr>
            <a:endParaRPr lang="en-US" dirty="0" smtClean="0"/>
          </a:p>
          <a:p>
            <a:pPr>
              <a:spcAft>
                <a:spcPts val="1200"/>
              </a:spcAft>
            </a:pPr>
            <a:r>
              <a:rPr lang="en-US" dirty="0" smtClean="0"/>
              <a:t>For </a:t>
            </a:r>
            <a:r>
              <a:rPr lang="en-US" dirty="0"/>
              <a:t>more information, interested entities in the Russian Federation shall consult the website of the </a:t>
            </a:r>
            <a:r>
              <a:rPr lang="en-US" b="1" dirty="0">
                <a:solidFill>
                  <a:schemeClr val="accent6">
                    <a:lumMod val="75000"/>
                  </a:schemeClr>
                </a:solidFill>
              </a:rPr>
              <a:t>Russian NCP for Health </a:t>
            </a:r>
            <a:r>
              <a:rPr lang="en-US" dirty="0"/>
              <a:t>at </a:t>
            </a:r>
            <a:r>
              <a:rPr lang="en-US" dirty="0">
                <a:hlinkClick r:id="rId2"/>
              </a:rPr>
              <a:t>http://www.h2020-health.ru/ru/competition-ru-eu</a:t>
            </a:r>
            <a:r>
              <a:rPr lang="en-US" dirty="0"/>
              <a:t>, as well as the website of the </a:t>
            </a:r>
            <a:r>
              <a:rPr lang="en-US" b="1" dirty="0">
                <a:solidFill>
                  <a:schemeClr val="accent6">
                    <a:lumMod val="75000"/>
                  </a:schemeClr>
                </a:solidFill>
              </a:rPr>
              <a:t>Ministry of Education and Science of the Russian Federation </a:t>
            </a:r>
            <a:r>
              <a:rPr lang="en-US" dirty="0">
                <a:hlinkClick r:id="rId3"/>
              </a:rPr>
              <a:t>http://www.fcpir.ru/participation_in_program/contests/list_of_contests/1_published/2019-14-588-0001</a:t>
            </a:r>
            <a:r>
              <a:rPr lang="en-US" dirty="0" smtClean="0">
                <a:hlinkClick r:id="rId3"/>
              </a:rPr>
              <a:t>/</a:t>
            </a:r>
            <a:r>
              <a:rPr lang="en-US" dirty="0" smtClean="0"/>
              <a:t>, </a:t>
            </a:r>
            <a:r>
              <a:rPr lang="en-US" dirty="0"/>
              <a:t>where the corresponding Russian call </a:t>
            </a:r>
            <a:r>
              <a:rPr lang="en-US" dirty="0" smtClean="0"/>
              <a:t>has been published</a:t>
            </a:r>
            <a:r>
              <a:rPr lang="en-US" dirty="0"/>
              <a:t>.</a:t>
            </a:r>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(1) - HEALTH</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9688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268760"/>
            <a:ext cx="8712968" cy="4815256"/>
          </a:xfrm>
        </p:spPr>
        <p:txBody>
          <a:bodyPr/>
          <a:lstStyle/>
          <a:p>
            <a:pPr marL="342900" indent="-342900">
              <a:spcAft>
                <a:spcPts val="1200"/>
              </a:spcAft>
              <a:buClr>
                <a:schemeClr val="accent6">
                  <a:lumMod val="75000"/>
                </a:schemeClr>
              </a:buClr>
              <a:buFont typeface="Wingdings" panose="05000000000000000000" pitchFamily="2" charset="2"/>
              <a:buChar char="Ø"/>
            </a:pPr>
            <a:r>
              <a:rPr lang="en-US" sz="2100" b="1" dirty="0" smtClean="0">
                <a:solidFill>
                  <a:schemeClr val="accent6">
                    <a:lumMod val="75000"/>
                  </a:schemeClr>
                </a:solidFill>
              </a:rPr>
              <a:t>X-ray </a:t>
            </a:r>
            <a:r>
              <a:rPr lang="en-US" sz="2100" b="1" dirty="0">
                <a:solidFill>
                  <a:schemeClr val="accent6">
                    <a:lumMod val="75000"/>
                  </a:schemeClr>
                </a:solidFill>
              </a:rPr>
              <a:t>Free-Electron Laser (XFEL</a:t>
            </a:r>
            <a:r>
              <a:rPr lang="en-US" sz="2100" b="1" dirty="0" smtClean="0">
                <a:solidFill>
                  <a:schemeClr val="accent6">
                    <a:lumMod val="75000"/>
                  </a:schemeClr>
                </a:solidFill>
              </a:rPr>
              <a:t>) </a:t>
            </a:r>
            <a:r>
              <a:rPr lang="en-US" sz="2100" dirty="0" smtClean="0"/>
              <a:t>– RU contribution ~</a:t>
            </a:r>
            <a:r>
              <a:rPr lang="en-GB" sz="2100" dirty="0" smtClean="0"/>
              <a:t>€</a:t>
            </a:r>
            <a:r>
              <a:rPr lang="en-US" sz="2100" dirty="0" smtClean="0"/>
              <a:t>306.4 million (26.79% of the total budget)</a:t>
            </a:r>
          </a:p>
          <a:p>
            <a:pPr marL="342900" indent="-342900">
              <a:spcAft>
                <a:spcPts val="1200"/>
              </a:spcAft>
              <a:buClr>
                <a:schemeClr val="accent6">
                  <a:lumMod val="75000"/>
                </a:schemeClr>
              </a:buClr>
              <a:buFont typeface="Wingdings" panose="05000000000000000000" pitchFamily="2" charset="2"/>
              <a:buChar char="Ø"/>
            </a:pPr>
            <a:r>
              <a:rPr lang="en-US" sz="2100" b="1" dirty="0" smtClean="0">
                <a:solidFill>
                  <a:schemeClr val="accent6">
                    <a:lumMod val="75000"/>
                  </a:schemeClr>
                </a:solidFill>
              </a:rPr>
              <a:t>Facility </a:t>
            </a:r>
            <a:r>
              <a:rPr lang="en-US" sz="2100" b="1" dirty="0">
                <a:solidFill>
                  <a:schemeClr val="accent6">
                    <a:lumMod val="75000"/>
                  </a:schemeClr>
                </a:solidFill>
              </a:rPr>
              <a:t>for Antiproton and Ion Research (FAIR</a:t>
            </a:r>
            <a:r>
              <a:rPr lang="en-US" sz="2100" b="1" dirty="0" smtClean="0">
                <a:solidFill>
                  <a:schemeClr val="accent6">
                    <a:lumMod val="75000"/>
                  </a:schemeClr>
                </a:solidFill>
              </a:rPr>
              <a:t>)</a:t>
            </a:r>
            <a:r>
              <a:rPr lang="en-US" sz="2100" dirty="0" smtClean="0"/>
              <a:t> – RU contribution ~</a:t>
            </a:r>
            <a:r>
              <a:rPr lang="en-GB" sz="2100" dirty="0" smtClean="0"/>
              <a:t>€ </a:t>
            </a:r>
            <a:r>
              <a:rPr lang="en-US" sz="2100" dirty="0" smtClean="0"/>
              <a:t>178.05 million (17.34% of the total budget)</a:t>
            </a:r>
          </a:p>
          <a:p>
            <a:pPr marL="342900" indent="-342900">
              <a:spcAft>
                <a:spcPts val="1200"/>
              </a:spcAft>
              <a:buClr>
                <a:schemeClr val="accent6">
                  <a:lumMod val="75000"/>
                </a:schemeClr>
              </a:buClr>
              <a:buFont typeface="Wingdings" panose="05000000000000000000" pitchFamily="2" charset="2"/>
              <a:buChar char="Ø"/>
            </a:pPr>
            <a:r>
              <a:rPr lang="en-GB" sz="2100" b="1" dirty="0">
                <a:solidFill>
                  <a:schemeClr val="accent6">
                    <a:lumMod val="75000"/>
                  </a:schemeClr>
                </a:solidFill>
              </a:rPr>
              <a:t>European Synchrotron Radiation Facility (</a:t>
            </a:r>
            <a:r>
              <a:rPr lang="en-GB" sz="2100" b="1" dirty="0" err="1">
                <a:solidFill>
                  <a:schemeClr val="accent6">
                    <a:lumMod val="75000"/>
                  </a:schemeClr>
                </a:solidFill>
              </a:rPr>
              <a:t>ESRF</a:t>
            </a:r>
            <a:r>
              <a:rPr lang="en-GB" sz="2100" b="1" dirty="0">
                <a:solidFill>
                  <a:schemeClr val="accent6">
                    <a:lumMod val="75000"/>
                  </a:schemeClr>
                </a:solidFill>
              </a:rPr>
              <a:t>) </a:t>
            </a:r>
            <a:r>
              <a:rPr lang="en-GB" sz="2100" dirty="0"/>
              <a:t>– RU contribution ~€ 5.26 million per year (6% of the total annual budget)</a:t>
            </a:r>
            <a:r>
              <a:rPr lang="en-US" sz="2100" b="1" dirty="0">
                <a:solidFill>
                  <a:schemeClr val="accent6">
                    <a:lumMod val="75000"/>
                  </a:schemeClr>
                </a:solidFill>
              </a:rPr>
              <a:t> </a:t>
            </a:r>
          </a:p>
          <a:p>
            <a:pPr marL="342900" indent="-342900">
              <a:spcAft>
                <a:spcPts val="1200"/>
              </a:spcAft>
              <a:buClr>
                <a:schemeClr val="accent6">
                  <a:lumMod val="75000"/>
                </a:schemeClr>
              </a:buClr>
              <a:buFont typeface="Wingdings" panose="05000000000000000000" pitchFamily="2" charset="2"/>
              <a:buChar char="Ø"/>
            </a:pPr>
            <a:r>
              <a:rPr lang="en-US" sz="2100" b="1" dirty="0" smtClean="0">
                <a:solidFill>
                  <a:schemeClr val="accent6">
                    <a:lumMod val="75000"/>
                  </a:schemeClr>
                </a:solidFill>
              </a:rPr>
              <a:t>European </a:t>
            </a:r>
            <a:r>
              <a:rPr lang="en-US" sz="2100" b="1" dirty="0" err="1">
                <a:solidFill>
                  <a:schemeClr val="accent6">
                    <a:lumMod val="75000"/>
                  </a:schemeClr>
                </a:solidFill>
              </a:rPr>
              <a:t>Organisation</a:t>
            </a:r>
            <a:r>
              <a:rPr lang="en-US" sz="2100" b="1" dirty="0">
                <a:solidFill>
                  <a:schemeClr val="accent6">
                    <a:lumMod val="75000"/>
                  </a:schemeClr>
                </a:solidFill>
              </a:rPr>
              <a:t> for Nuclear Research (CERN) </a:t>
            </a:r>
            <a:r>
              <a:rPr lang="en-US" sz="2100" dirty="0" smtClean="0"/>
              <a:t>– RU contribution ~</a:t>
            </a:r>
            <a:r>
              <a:rPr lang="en-GB" sz="2100" dirty="0" smtClean="0"/>
              <a:t>€ </a:t>
            </a:r>
            <a:r>
              <a:rPr lang="en-US" sz="2100" dirty="0" smtClean="0"/>
              <a:t>2.2 million per year + </a:t>
            </a:r>
            <a:r>
              <a:rPr lang="en-GB" sz="2100" dirty="0" smtClean="0"/>
              <a:t>€</a:t>
            </a:r>
            <a:r>
              <a:rPr lang="en-US" sz="2100" dirty="0" smtClean="0"/>
              <a:t>10 million for LHC </a:t>
            </a:r>
            <a:r>
              <a:rPr lang="en-US" sz="2100" dirty="0" err="1" smtClean="0"/>
              <a:t>modernisation</a:t>
            </a:r>
            <a:endParaRPr lang="en-US" sz="2100" dirty="0" smtClean="0"/>
          </a:p>
          <a:p>
            <a:pPr marL="342900" indent="-342900">
              <a:spcAft>
                <a:spcPts val="1200"/>
              </a:spcAft>
              <a:buClr>
                <a:schemeClr val="accent6">
                  <a:lumMod val="75000"/>
                </a:schemeClr>
              </a:buClr>
              <a:buFont typeface="Wingdings" panose="05000000000000000000" pitchFamily="2" charset="2"/>
              <a:buChar char="Ø"/>
            </a:pPr>
            <a:r>
              <a:rPr lang="en-US" sz="2100" b="1" dirty="0" smtClean="0">
                <a:solidFill>
                  <a:schemeClr val="accent6">
                    <a:lumMod val="75000"/>
                  </a:schemeClr>
                </a:solidFill>
              </a:rPr>
              <a:t>International </a:t>
            </a:r>
            <a:r>
              <a:rPr lang="en-US" sz="2100" b="1" dirty="0">
                <a:solidFill>
                  <a:schemeClr val="accent6">
                    <a:lumMod val="75000"/>
                  </a:schemeClr>
                </a:solidFill>
              </a:rPr>
              <a:t>Thermonuclear Experimental Reactor (</a:t>
            </a:r>
            <a:r>
              <a:rPr lang="en-US" sz="2100" b="1" dirty="0" err="1">
                <a:solidFill>
                  <a:schemeClr val="accent6">
                    <a:lumMod val="75000"/>
                  </a:schemeClr>
                </a:solidFill>
              </a:rPr>
              <a:t>ITER</a:t>
            </a:r>
            <a:r>
              <a:rPr lang="en-US" sz="2100" b="1" dirty="0">
                <a:solidFill>
                  <a:schemeClr val="accent6">
                    <a:lumMod val="75000"/>
                  </a:schemeClr>
                </a:solidFill>
              </a:rPr>
              <a:t>)</a:t>
            </a:r>
            <a:r>
              <a:rPr lang="en-US" sz="2100" dirty="0"/>
              <a:t> – RU contribution ~</a:t>
            </a:r>
            <a:r>
              <a:rPr lang="en-GB" sz="2100" dirty="0"/>
              <a:t>€ </a:t>
            </a:r>
            <a:r>
              <a:rPr lang="en-US" sz="2100" dirty="0"/>
              <a:t>1727.1 million (9.09% of the total budget)</a:t>
            </a:r>
          </a:p>
          <a:p>
            <a:pPr marL="342900" indent="-342900">
              <a:spcAft>
                <a:spcPts val="1200"/>
              </a:spcAft>
              <a:buClr>
                <a:schemeClr val="accent6">
                  <a:lumMod val="75000"/>
                </a:schemeClr>
              </a:buClr>
              <a:buFont typeface="Wingdings" panose="05000000000000000000" pitchFamily="2" charset="2"/>
              <a:buChar char="Ø"/>
            </a:pPr>
            <a:endParaRPr lang="en-GB" sz="2100"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Russia's involvement in research facilities in Europe: S</a:t>
            </a:r>
            <a:r>
              <a:rPr lang="en-US" altLang="en-US" sz="2400" kern="0" dirty="0" err="1" smtClean="0">
                <a:solidFill>
                  <a:sysClr val="window" lastClr="FFFFFF"/>
                </a:solidFill>
                <a:effectLst>
                  <a:outerShdw blurRad="60007" dist="310007" dir="7680000" sy="30000" kx="1300200" algn="ctr" rotWithShape="0">
                    <a:prstClr val="black">
                      <a:alpha val="32000"/>
                    </a:prstClr>
                  </a:outerShdw>
                </a:effectLst>
              </a:rPr>
              <a:t>ome</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 examples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28895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8012" cy="5256212"/>
          </a:xfrm>
        </p:spPr>
        <p:txBody>
          <a:bodyPr/>
          <a:lstStyle/>
          <a:p>
            <a:pPr>
              <a:defRPr/>
            </a:pPr>
            <a:r>
              <a:rPr lang="en-GB" b="1" cap="all" dirty="0" smtClean="0">
                <a:effectLst>
                  <a:outerShdw blurRad="38100" dist="38100" dir="2700000" algn="tl">
                    <a:srgbClr val="000000">
                      <a:alpha val="43137"/>
                    </a:srgbClr>
                  </a:outerShdw>
                </a:effectLst>
              </a:rPr>
              <a:t>Horizon 2020 "</a:t>
            </a:r>
            <a:r>
              <a:rPr lang="en-GB" b="1" cap="all" dirty="0" err="1" smtClean="0">
                <a:effectLst>
                  <a:outerShdw blurRad="38100" dist="38100" dir="2700000" algn="tl">
                    <a:srgbClr val="000000">
                      <a:alpha val="43137"/>
                    </a:srgbClr>
                  </a:outerShdw>
                </a:effectLst>
              </a:rPr>
              <a:t>Cremlin</a:t>
            </a:r>
            <a:r>
              <a:rPr lang="en-GB" b="1" cap="all" dirty="0" smtClean="0">
                <a:effectLst>
                  <a:outerShdw blurRad="38100" dist="38100" dir="2700000" algn="tl">
                    <a:srgbClr val="000000">
                      <a:alpha val="43137"/>
                    </a:srgbClr>
                  </a:outerShdw>
                </a:effectLst>
              </a:rPr>
              <a:t>" </a:t>
            </a:r>
            <a:r>
              <a:rPr lang="en-GB" b="1" dirty="0" smtClean="0">
                <a:effectLst>
                  <a:outerShdw blurRad="38100" dist="38100" dir="2700000" algn="tl">
                    <a:srgbClr val="000000">
                      <a:alpha val="43137"/>
                    </a:srgbClr>
                  </a:outerShdw>
                </a:effectLst>
              </a:rPr>
              <a:t>project (01/09/2015 - 31/08/2018) – </a:t>
            </a:r>
            <a:r>
              <a:rPr lang="en-GB" b="1" i="1" dirty="0" smtClean="0">
                <a:effectLst>
                  <a:outerShdw blurRad="38100" dist="38100" dir="2700000" algn="tl">
                    <a:srgbClr val="000000">
                      <a:alpha val="43137"/>
                    </a:srgbClr>
                  </a:outerShdw>
                </a:effectLst>
              </a:rPr>
              <a:t>Connecting </a:t>
            </a:r>
            <a:r>
              <a:rPr lang="en-GB" b="1" i="1" dirty="0">
                <a:effectLst>
                  <a:outerShdw blurRad="38100" dist="38100" dir="2700000" algn="tl">
                    <a:srgbClr val="000000">
                      <a:alpha val="43137"/>
                    </a:srgbClr>
                  </a:outerShdw>
                </a:effectLst>
              </a:rPr>
              <a:t>Russian and European Measures for </a:t>
            </a:r>
            <a:r>
              <a:rPr lang="en-GB" b="1" i="1" dirty="0" smtClean="0">
                <a:effectLst>
                  <a:outerShdw blurRad="38100" dist="38100" dir="2700000" algn="tl">
                    <a:srgbClr val="000000">
                      <a:alpha val="43137"/>
                    </a:srgbClr>
                  </a:outerShdw>
                </a:effectLst>
              </a:rPr>
              <a:t>Large-scale </a:t>
            </a:r>
            <a:r>
              <a:rPr lang="en-GB" b="1" i="1" dirty="0">
                <a:effectLst>
                  <a:outerShdw blurRad="38100" dist="38100" dir="2700000" algn="tl">
                    <a:srgbClr val="000000">
                      <a:alpha val="43137"/>
                    </a:srgbClr>
                  </a:outerShdw>
                </a:effectLst>
              </a:rPr>
              <a:t>Research Infrastructures </a:t>
            </a:r>
            <a:r>
              <a:rPr lang="en-GB" b="1" dirty="0">
                <a:effectLst>
                  <a:outerShdw blurRad="38100" dist="38100" dir="2700000" algn="tl">
                    <a:srgbClr val="000000">
                      <a:alpha val="43137"/>
                    </a:srgbClr>
                  </a:outerShdw>
                </a:effectLst>
              </a:rPr>
              <a:t>(</a:t>
            </a:r>
            <a:r>
              <a:rPr lang="en-GB" b="1" dirty="0">
                <a:effectLst>
                  <a:outerShdw blurRad="38100" dist="38100" dir="2700000" algn="tl">
                    <a:srgbClr val="000000">
                      <a:alpha val="43137"/>
                    </a:srgbClr>
                  </a:outerShdw>
                </a:effectLst>
                <a:hlinkClick r:id="rId3"/>
              </a:rPr>
              <a:t>https://www.cremlin.eu</a:t>
            </a:r>
            <a:r>
              <a:rPr lang="en-GB" b="1" dirty="0" smtClean="0">
                <a:effectLst>
                  <a:outerShdw blurRad="38100" dist="38100" dir="2700000" algn="tl">
                    <a:srgbClr val="000000">
                      <a:alpha val="43137"/>
                    </a:srgbClr>
                  </a:outerShdw>
                </a:effectLst>
                <a:hlinkClick r:id="rId3"/>
              </a:rPr>
              <a:t>/</a:t>
            </a:r>
            <a:r>
              <a:rPr lang="en-GB" b="1" dirty="0" smtClean="0">
                <a:effectLst>
                  <a:outerShdw blurRad="38100" dist="38100" dir="2700000" algn="tl">
                    <a:srgbClr val="000000">
                      <a:alpha val="43137"/>
                    </a:srgbClr>
                  </a:outerShdw>
                </a:effectLst>
              </a:rPr>
              <a:t>) </a:t>
            </a:r>
            <a:endParaRPr lang="en-GB" dirty="0" smtClean="0"/>
          </a:p>
          <a:p>
            <a:endParaRPr lang="en-GB" sz="1600" dirty="0" smtClean="0">
              <a:solidFill>
                <a:srgbClr val="C00000"/>
              </a:solidFill>
            </a:endParaRPr>
          </a:p>
          <a:p>
            <a:pPr>
              <a:spcAft>
                <a:spcPts val="0"/>
              </a:spcAft>
            </a:pPr>
            <a:r>
              <a:rPr lang="en-GB" sz="1600" dirty="0" smtClean="0">
                <a:solidFill>
                  <a:srgbClr val="C00000"/>
                </a:solidFill>
              </a:rPr>
              <a:t>Objective</a:t>
            </a:r>
            <a:r>
              <a:rPr lang="en-GB" sz="1600" dirty="0">
                <a:solidFill>
                  <a:srgbClr val="C00000"/>
                </a:solidFill>
              </a:rPr>
              <a:t>:</a:t>
            </a:r>
            <a:r>
              <a:rPr lang="en-GB" sz="1600" dirty="0"/>
              <a:t> </a:t>
            </a:r>
            <a:r>
              <a:rPr lang="en-GB" sz="1600" b="1" dirty="0">
                <a:solidFill>
                  <a:schemeClr val="tx1">
                    <a:lumMod val="75000"/>
                    <a:lumOff val="25000"/>
                  </a:schemeClr>
                </a:solidFill>
              </a:rPr>
              <a:t>to foster scientific cooperation between the Russian Federation and the European Union in the development and scientific exploitation of large-scale research infrastructures. </a:t>
            </a:r>
            <a:endParaRPr lang="en-GB" sz="1600" b="1" dirty="0" smtClean="0">
              <a:solidFill>
                <a:schemeClr val="tx1">
                  <a:lumMod val="75000"/>
                  <a:lumOff val="25000"/>
                </a:schemeClr>
              </a:solidFill>
            </a:endParaRPr>
          </a:p>
          <a:p>
            <a:pPr>
              <a:spcAft>
                <a:spcPts val="0"/>
              </a:spcAft>
            </a:pPr>
            <a:endParaRPr lang="en-GB" sz="1000" b="1" dirty="0">
              <a:solidFill>
                <a:srgbClr val="808080">
                  <a:lumMod val="75000"/>
                </a:srgbClr>
              </a:solidFill>
            </a:endParaRPr>
          </a:p>
          <a:p>
            <a:pPr>
              <a:spcAft>
                <a:spcPts val="0"/>
              </a:spcAft>
            </a:pPr>
            <a:r>
              <a:rPr lang="en-GB" sz="1600" dirty="0" smtClean="0">
                <a:solidFill>
                  <a:srgbClr val="C00000"/>
                </a:solidFill>
              </a:rPr>
              <a:t>Project </a:t>
            </a:r>
            <a:r>
              <a:rPr lang="en-GB" sz="1600" dirty="0">
                <a:solidFill>
                  <a:srgbClr val="C00000"/>
                </a:solidFill>
              </a:rPr>
              <a:t>coordinator: </a:t>
            </a:r>
            <a:r>
              <a:rPr lang="en-GB" sz="1600" b="1" dirty="0">
                <a:solidFill>
                  <a:srgbClr val="808080">
                    <a:lumMod val="75000"/>
                  </a:srgbClr>
                </a:solidFill>
              </a:rPr>
              <a:t> </a:t>
            </a:r>
            <a:r>
              <a:rPr lang="en-GB" sz="1600" b="1" dirty="0" err="1">
                <a:solidFill>
                  <a:schemeClr val="tx1">
                    <a:lumMod val="75000"/>
                    <a:lumOff val="25000"/>
                  </a:schemeClr>
                </a:solidFill>
              </a:rPr>
              <a:t>Deutsches</a:t>
            </a:r>
            <a:r>
              <a:rPr lang="en-GB" sz="1600" b="1" dirty="0">
                <a:solidFill>
                  <a:schemeClr val="tx1">
                    <a:lumMod val="75000"/>
                    <a:lumOff val="25000"/>
                  </a:schemeClr>
                </a:solidFill>
              </a:rPr>
              <a:t> </a:t>
            </a:r>
            <a:r>
              <a:rPr lang="en-GB" sz="1600" b="1" dirty="0" err="1">
                <a:solidFill>
                  <a:schemeClr val="tx1">
                    <a:lumMod val="75000"/>
                    <a:lumOff val="25000"/>
                  </a:schemeClr>
                </a:solidFill>
              </a:rPr>
              <a:t>Elektronen</a:t>
            </a:r>
            <a:r>
              <a:rPr lang="en-GB" sz="1600" b="1" dirty="0">
                <a:solidFill>
                  <a:schemeClr val="tx1">
                    <a:lumMod val="75000"/>
                    <a:lumOff val="25000"/>
                  </a:schemeClr>
                </a:solidFill>
              </a:rPr>
              <a:t>-Synchrotron – DESY</a:t>
            </a:r>
            <a:r>
              <a:rPr lang="en-GB" sz="1600" b="1" dirty="0">
                <a:solidFill>
                  <a:srgbClr val="808080">
                    <a:lumMod val="75000"/>
                  </a:srgbClr>
                </a:solidFill>
              </a:rPr>
              <a:t> </a:t>
            </a:r>
            <a:endParaRPr lang="en-GB" sz="1600" b="1" dirty="0" smtClean="0">
              <a:solidFill>
                <a:srgbClr val="808080">
                  <a:lumMod val="75000"/>
                </a:srgbClr>
              </a:solidFill>
            </a:endParaRPr>
          </a:p>
          <a:p>
            <a:pPr>
              <a:spcAft>
                <a:spcPts val="0"/>
              </a:spcAft>
            </a:pPr>
            <a:endParaRPr lang="en-GB" sz="1000" b="1" dirty="0">
              <a:solidFill>
                <a:srgbClr val="808080">
                  <a:lumMod val="75000"/>
                </a:srgbClr>
              </a:solidFill>
            </a:endParaRPr>
          </a:p>
          <a:p>
            <a:pPr>
              <a:spcAft>
                <a:spcPts val="0"/>
              </a:spcAft>
              <a:defRPr/>
            </a:pPr>
            <a:r>
              <a:rPr lang="en-GB" sz="1600" dirty="0" smtClean="0">
                <a:solidFill>
                  <a:srgbClr val="C00000"/>
                </a:solidFill>
              </a:rPr>
              <a:t>Participants: </a:t>
            </a:r>
            <a:r>
              <a:rPr lang="en-GB" sz="1600" b="1" dirty="0">
                <a:solidFill>
                  <a:schemeClr val="tx1">
                    <a:lumMod val="75000"/>
                    <a:lumOff val="25000"/>
                  </a:schemeClr>
                </a:solidFill>
              </a:rPr>
              <a:t>19 organisations from 6 countries (Belgium, France, Germany, Russia, Sweden, Switzerland)</a:t>
            </a:r>
            <a:r>
              <a:rPr lang="en-GB" sz="1600" b="1" dirty="0" smtClean="0">
                <a:solidFill>
                  <a:srgbClr val="808080">
                    <a:lumMod val="75000"/>
                  </a:srgbClr>
                </a:solidFill>
              </a:rPr>
              <a:t> </a:t>
            </a:r>
          </a:p>
          <a:p>
            <a:pPr>
              <a:spcAft>
                <a:spcPts val="0"/>
              </a:spcAft>
              <a:defRPr/>
            </a:pPr>
            <a:endParaRPr lang="en-GB" sz="1000" b="1" dirty="0">
              <a:solidFill>
                <a:srgbClr val="808080">
                  <a:lumMod val="75000"/>
                </a:srgbClr>
              </a:solidFill>
            </a:endParaRPr>
          </a:p>
          <a:p>
            <a:pPr>
              <a:spcAft>
                <a:spcPts val="0"/>
              </a:spcAft>
              <a:defRPr/>
            </a:pPr>
            <a:r>
              <a:rPr lang="en-GB" sz="1600" dirty="0" smtClean="0">
                <a:solidFill>
                  <a:srgbClr val="C00000"/>
                </a:solidFill>
              </a:rPr>
              <a:t>Participants </a:t>
            </a:r>
            <a:r>
              <a:rPr lang="en-GB" sz="1600" dirty="0">
                <a:solidFill>
                  <a:srgbClr val="C00000"/>
                </a:solidFill>
              </a:rPr>
              <a:t>from Russia: </a:t>
            </a:r>
            <a:endParaRPr lang="en-GB" sz="1600" dirty="0" smtClean="0">
              <a:solidFill>
                <a:srgbClr val="C00000"/>
              </a:solidFill>
            </a:endParaRP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National Research Centre “Kurchatov Institute”,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Petersburg Nuclear Physics Institute National Research Centre “Kurchatov Institute”,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Joint Institute for Nuclear Research,</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Institute of Applied Physics of the Russian Academy of Sciences,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a:solidFill>
                  <a:schemeClr val="tx1">
                    <a:lumMod val="75000"/>
                    <a:lumOff val="25000"/>
                  </a:schemeClr>
                </a:solidFill>
              </a:rPr>
              <a:t>Budker</a:t>
            </a:r>
            <a:r>
              <a:rPr lang="en-GB" sz="1600" b="1" dirty="0">
                <a:solidFill>
                  <a:schemeClr val="tx1">
                    <a:lumMod val="75000"/>
                    <a:lumOff val="25000"/>
                  </a:schemeClr>
                </a:solidFill>
              </a:rPr>
              <a:t> Institute of Nuclear Physics,</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a:solidFill>
                  <a:schemeClr val="tx1">
                    <a:lumMod val="75000"/>
                    <a:lumOff val="25000"/>
                  </a:schemeClr>
                </a:solidFill>
              </a:rPr>
              <a:t>Shubnikov</a:t>
            </a:r>
            <a:r>
              <a:rPr lang="en-GB" sz="1600" b="1" dirty="0">
                <a:solidFill>
                  <a:schemeClr val="tx1">
                    <a:lumMod val="75000"/>
                    <a:lumOff val="25000"/>
                  </a:schemeClr>
                </a:solidFill>
              </a:rPr>
              <a:t> Institute of Crystallography</a:t>
            </a:r>
            <a:r>
              <a:rPr lang="en-GB" sz="1600" b="1" dirty="0" smtClean="0">
                <a:solidFill>
                  <a:srgbClr val="808080">
                    <a:lumMod val="75000"/>
                  </a:srgbClr>
                </a:solidFill>
              </a:rPr>
              <a:t>.</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smtClean="0">
                <a:solidFill>
                  <a:srgbClr val="808080">
                    <a:lumMod val="75000"/>
                  </a:srgbClr>
                </a:solidFill>
              </a:rPr>
              <a:t> </a:t>
            </a:r>
          </a:p>
          <a:p>
            <a:pPr>
              <a:spcAft>
                <a:spcPts val="0"/>
              </a:spcAft>
              <a:defRPr/>
            </a:pPr>
            <a:r>
              <a:rPr lang="en-GB" sz="1600" dirty="0" smtClean="0">
                <a:solidFill>
                  <a:srgbClr val="C00000"/>
                </a:solidFill>
              </a:rPr>
              <a:t>Total </a:t>
            </a:r>
            <a:r>
              <a:rPr lang="en-GB" sz="1600" dirty="0">
                <a:solidFill>
                  <a:srgbClr val="C00000"/>
                </a:solidFill>
              </a:rPr>
              <a:t>cost: </a:t>
            </a:r>
            <a:r>
              <a:rPr lang="en-GB" sz="1600" b="1" dirty="0" smtClean="0">
                <a:solidFill>
                  <a:schemeClr val="tx1">
                    <a:lumMod val="75000"/>
                    <a:lumOff val="25000"/>
                  </a:schemeClr>
                </a:solidFill>
              </a:rPr>
              <a:t>€ 1,696,250</a:t>
            </a:r>
            <a:endParaRPr lang="en-GB" sz="1600" b="1" dirty="0">
              <a:solidFill>
                <a:schemeClr val="tx1">
                  <a:lumMod val="75000"/>
                  <a:lumOff val="25000"/>
                </a:schemeClr>
              </a:solidFill>
            </a:endParaRPr>
          </a:p>
          <a:p>
            <a:pPr>
              <a:spcAft>
                <a:spcPts val="0"/>
              </a:spcAft>
              <a:defRPr/>
            </a:pPr>
            <a:endParaRPr lang="en-GB" sz="1000" b="1" dirty="0" smtClean="0">
              <a:solidFill>
                <a:srgbClr val="808080">
                  <a:lumMod val="75000"/>
                </a:srgbClr>
              </a:solidFill>
            </a:endParaRPr>
          </a:p>
          <a:p>
            <a:pPr>
              <a:spcAft>
                <a:spcPts val="0"/>
              </a:spcAft>
              <a:defRPr/>
            </a:pPr>
            <a:r>
              <a:rPr lang="en-GB" sz="1600" dirty="0" smtClean="0">
                <a:solidFill>
                  <a:srgbClr val="C00000"/>
                </a:solidFill>
              </a:rPr>
              <a:t>EU </a:t>
            </a:r>
            <a:r>
              <a:rPr lang="en-GB" sz="1600" dirty="0">
                <a:solidFill>
                  <a:srgbClr val="C00000"/>
                </a:solidFill>
              </a:rPr>
              <a:t>contribution</a:t>
            </a:r>
            <a:r>
              <a:rPr lang="en-GB" sz="1600" dirty="0" smtClean="0">
                <a:solidFill>
                  <a:srgbClr val="C00000"/>
                </a:solidFill>
              </a:rPr>
              <a:t>: </a:t>
            </a:r>
            <a:r>
              <a:rPr lang="en-GB" sz="1600" b="1" dirty="0" smtClean="0">
                <a:solidFill>
                  <a:schemeClr val="tx1">
                    <a:lumMod val="75000"/>
                    <a:lumOff val="25000"/>
                  </a:schemeClr>
                </a:solidFill>
              </a:rPr>
              <a:t>€ 1,696,250</a:t>
            </a:r>
            <a:endParaRPr lang="en-GB" sz="1600" b="1" dirty="0">
              <a:solidFill>
                <a:schemeClr val="tx1">
                  <a:lumMod val="75000"/>
                  <a:lumOff val="25000"/>
                </a:schemeClr>
              </a:solidFill>
            </a:endParaRPr>
          </a:p>
          <a:p>
            <a:pPr>
              <a:spcAft>
                <a:spcPts val="0"/>
              </a:spcAft>
              <a:defRPr/>
            </a:pPr>
            <a:endParaRPr lang="en-GB" sz="1000" b="1" dirty="0" smtClean="0">
              <a:solidFill>
                <a:srgbClr val="808080">
                  <a:lumMod val="75000"/>
                </a:srgbClr>
              </a:solidFill>
            </a:endParaRPr>
          </a:p>
          <a:p>
            <a:pPr>
              <a:spcAft>
                <a:spcPts val="0"/>
              </a:spcAft>
              <a:defRPr/>
            </a:pPr>
            <a:endParaRPr lang="en-GB" sz="1300" b="1" dirty="0">
              <a:solidFill>
                <a:srgbClr val="808080">
                  <a:lumMod val="75000"/>
                </a:srgbClr>
              </a:solidFill>
            </a:endParaRPr>
          </a:p>
          <a:p>
            <a:pPr>
              <a:spcAft>
                <a:spcPts val="0"/>
              </a:spcAft>
              <a:defRPr/>
            </a:pPr>
            <a:endParaRPr lang="en-GB" sz="1300" b="1" dirty="0">
              <a:solidFill>
                <a:srgbClr val="808080">
                  <a:lumMod val="75000"/>
                </a:srgbClr>
              </a:solidFill>
            </a:endParaRPr>
          </a:p>
        </p:txBody>
      </p:sp>
      <p:pic>
        <p:nvPicPr>
          <p:cNvPr id="66564" name="Picture 2" descr="Image result for horizon 2020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5743880"/>
            <a:ext cx="2197298" cy="952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9090" name="Picture 2" descr="C:\Users\putsema\AppData\Local\Local Documents - no backup\Pictures\logo.pn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804248" y="5781408"/>
            <a:ext cx="1964556" cy="979715"/>
          </a:xfrm>
          <a:prstGeom prst="rect">
            <a:avLst/>
          </a:prstGeom>
          <a:solidFill>
            <a:schemeClr val="tx2"/>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0188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912"/>
            <a:ext cx="8516813" cy="6669087"/>
          </a:xfrm>
        </p:spPr>
        <p:txBody>
          <a:bodyPr/>
          <a:lstStyle/>
          <a:p>
            <a:pPr>
              <a:defRPr/>
            </a:pPr>
            <a:r>
              <a:rPr lang="en-GB" b="1" cap="all" dirty="0" smtClean="0">
                <a:effectLst>
                  <a:outerShdw blurRad="38100" dist="38100" dir="2700000" algn="tl">
                    <a:srgbClr val="000000">
                      <a:alpha val="43137"/>
                    </a:srgbClr>
                  </a:outerShdw>
                </a:effectLst>
              </a:rPr>
              <a:t>Horizon 2020 "</a:t>
            </a:r>
            <a:r>
              <a:rPr lang="en-GB" b="1" cap="all" dirty="0" err="1" smtClean="0">
                <a:effectLst>
                  <a:outerShdw blurRad="38100" dist="38100" dir="2700000" algn="tl">
                    <a:srgbClr val="000000">
                      <a:alpha val="43137"/>
                    </a:srgbClr>
                  </a:outerShdw>
                </a:effectLst>
              </a:rPr>
              <a:t>Cremlin</a:t>
            </a:r>
            <a:r>
              <a:rPr lang="en-GB" b="1" cap="all" dirty="0" smtClean="0">
                <a:effectLst>
                  <a:outerShdw blurRad="38100" dist="38100" dir="2700000" algn="tl">
                    <a:srgbClr val="000000">
                      <a:alpha val="43137"/>
                    </a:srgbClr>
                  </a:outerShdw>
                </a:effectLst>
              </a:rPr>
              <a:t>" </a:t>
            </a:r>
            <a:r>
              <a:rPr lang="en-GB" b="1" dirty="0" smtClean="0">
                <a:effectLst>
                  <a:outerShdw blurRad="38100" dist="38100" dir="2700000" algn="tl">
                    <a:srgbClr val="000000">
                      <a:alpha val="43137"/>
                    </a:srgbClr>
                  </a:outerShdw>
                </a:effectLst>
              </a:rPr>
              <a:t>project</a:t>
            </a:r>
            <a:endParaRPr lang="en-GB" sz="1100" i="1" dirty="0"/>
          </a:p>
          <a:p>
            <a:endParaRPr lang="en-GB" sz="1600" dirty="0" smtClean="0">
              <a:solidFill>
                <a:srgbClr val="C00000"/>
              </a:solidFill>
            </a:endParaRPr>
          </a:p>
          <a:p>
            <a:pPr marL="265113" lvl="0" indent="-265113" defTabSz="914400">
              <a:spcBef>
                <a:spcPts val="600"/>
              </a:spcBef>
              <a:spcAft>
                <a:spcPts val="600"/>
              </a:spcAft>
              <a:buClr>
                <a:srgbClr val="F28E00"/>
              </a:buClr>
              <a:buSzTx/>
              <a:buFont typeface="Arial Black" pitchFamily="34" charset="0"/>
              <a:buChar char="&gt;"/>
            </a:pPr>
            <a:r>
              <a:rPr lang="en-US" altLang="de-DE" sz="1600" b="1" dirty="0" smtClean="0">
                <a:solidFill>
                  <a:schemeClr val="tx1">
                    <a:lumMod val="75000"/>
                    <a:lumOff val="25000"/>
                  </a:schemeClr>
                </a:solidFill>
              </a:rPr>
              <a:t>…targets </a:t>
            </a:r>
            <a:r>
              <a:rPr lang="en-US" altLang="de-DE" sz="1600" b="1" dirty="0">
                <a:solidFill>
                  <a:schemeClr val="tx1">
                    <a:lumMod val="75000"/>
                    <a:lumOff val="25000"/>
                  </a:schemeClr>
                </a:solidFill>
              </a:rPr>
              <a:t>at all </a:t>
            </a:r>
            <a:r>
              <a:rPr lang="en-US" altLang="de-DE" sz="1600" b="1" dirty="0">
                <a:solidFill>
                  <a:srgbClr val="C00000"/>
                </a:solidFill>
              </a:rPr>
              <a:t>6 Russian </a:t>
            </a:r>
            <a:r>
              <a:rPr lang="en-US" altLang="de-DE" sz="1600" b="1" dirty="0" err="1">
                <a:solidFill>
                  <a:srgbClr val="C00000"/>
                </a:solidFill>
              </a:rPr>
              <a:t>megascience</a:t>
            </a:r>
            <a:r>
              <a:rPr lang="en-US" altLang="de-DE" sz="1600" b="1" dirty="0">
                <a:solidFill>
                  <a:srgbClr val="C00000"/>
                </a:solidFill>
              </a:rPr>
              <a:t> projects</a:t>
            </a:r>
            <a:r>
              <a:rPr lang="en-US" altLang="de-DE" sz="1600" b="1" dirty="0">
                <a:solidFill>
                  <a:schemeClr val="tx1">
                    <a:lumMod val="75000"/>
                    <a:lumOff val="25000"/>
                  </a:schemeClr>
                </a:solidFill>
              </a:rPr>
              <a:t>:</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Powerful Research Reactor PIK, PNPI </a:t>
            </a:r>
            <a:r>
              <a:rPr lang="en-US" altLang="de-DE" sz="1400" b="1" dirty="0" err="1">
                <a:solidFill>
                  <a:schemeClr val="tx1">
                    <a:lumMod val="75000"/>
                    <a:lumOff val="25000"/>
                  </a:schemeClr>
                </a:solidFill>
              </a:rPr>
              <a:t>Gatchina</a:t>
            </a:r>
            <a:endParaRPr lang="en-US" altLang="de-DE" sz="1400" b="1" dirty="0">
              <a:solidFill>
                <a:schemeClr val="tx1">
                  <a:lumMod val="75000"/>
                  <a:lumOff val="25000"/>
                </a:schemeClr>
              </a:solidFill>
            </a:endParaRP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Ion Collider Facility NICA, JINR </a:t>
            </a:r>
            <a:r>
              <a:rPr lang="en-US" altLang="de-DE" sz="1400" b="1" dirty="0" err="1">
                <a:solidFill>
                  <a:schemeClr val="tx1">
                    <a:lumMod val="75000"/>
                    <a:lumOff val="25000"/>
                  </a:schemeClr>
                </a:solidFill>
              </a:rPr>
              <a:t>Dubna</a:t>
            </a:r>
            <a:endParaRPr lang="en-US" altLang="de-DE" sz="1400" b="1" dirty="0">
              <a:solidFill>
                <a:schemeClr val="tx1">
                  <a:lumMod val="75000"/>
                  <a:lumOff val="25000"/>
                </a:schemeClr>
              </a:solidFill>
            </a:endParaRP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Fourth Generation SR Source SSRS-4, NRC KI Moscow</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High power laser XCELS, IAP Nizhniy Novgorod</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Lepton collider STC, BINP Novosibirsk</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(Fusion project IGNITOR, NRC KI Moscow)</a:t>
            </a:r>
          </a:p>
          <a:p>
            <a:pPr lvl="0" defTabSz="914400" eaLnBrk="1" hangingPunct="1">
              <a:spcBef>
                <a:spcPts val="600"/>
              </a:spcBef>
              <a:spcAft>
                <a:spcPts val="600"/>
              </a:spcAft>
              <a:buClr>
                <a:srgbClr val="F28E00"/>
              </a:buClr>
              <a:buSzTx/>
            </a:pPr>
            <a:r>
              <a:rPr lang="de-DE" altLang="de-DE" sz="1400" b="1" dirty="0">
                <a:solidFill>
                  <a:schemeClr val="tx1">
                    <a:lumMod val="75000"/>
                    <a:lumOff val="25000"/>
                  </a:schemeClr>
                </a:solidFill>
              </a:rPr>
              <a:t> </a:t>
            </a:r>
            <a:r>
              <a:rPr lang="de-DE" altLang="de-DE" sz="1400" b="1" dirty="0" smtClean="0">
                <a:solidFill>
                  <a:schemeClr val="tx1">
                    <a:lumMod val="75000"/>
                    <a:lumOff val="25000"/>
                  </a:schemeClr>
                </a:solidFill>
              </a:rPr>
              <a:t>        (</a:t>
            </a:r>
            <a:r>
              <a:rPr lang="de-DE" altLang="de-DE" sz="1400" b="1" dirty="0" err="1" smtClean="0">
                <a:solidFill>
                  <a:schemeClr val="tx1">
                    <a:lumMod val="75000"/>
                    <a:lumOff val="25000"/>
                  </a:schemeClr>
                </a:solidFill>
              </a:rPr>
              <a:t>which</a:t>
            </a:r>
            <a:r>
              <a:rPr lang="de-DE" altLang="de-DE" sz="1400" b="1" dirty="0" smtClean="0">
                <a:solidFill>
                  <a:schemeClr val="tx1">
                    <a:lumMod val="75000"/>
                    <a:lumOff val="25000"/>
                  </a:schemeClr>
                </a:solidFill>
              </a:rPr>
              <a:t> </a:t>
            </a:r>
            <a:r>
              <a:rPr lang="de-DE" altLang="de-DE" sz="1400" b="1" dirty="0" err="1" smtClean="0">
                <a:solidFill>
                  <a:schemeClr val="tx1">
                    <a:lumMod val="75000"/>
                    <a:lumOff val="25000"/>
                  </a:schemeClr>
                </a:solidFill>
              </a:rPr>
              <a:t>are</a:t>
            </a:r>
            <a:r>
              <a:rPr lang="de-DE" altLang="de-DE" sz="1400" b="1" dirty="0" smtClean="0">
                <a:solidFill>
                  <a:schemeClr val="tx1">
                    <a:lumMod val="75000"/>
                    <a:lumOff val="25000"/>
                  </a:schemeClr>
                </a:solidFill>
              </a:rPr>
              <a:t> at </a:t>
            </a:r>
            <a:r>
              <a:rPr lang="de-DE" altLang="de-DE" sz="1400" b="1" dirty="0" err="1" smtClean="0">
                <a:solidFill>
                  <a:schemeClr val="tx1">
                    <a:lumMod val="75000"/>
                    <a:lumOff val="25000"/>
                  </a:schemeClr>
                </a:solidFill>
              </a:rPr>
              <a:t>very</a:t>
            </a:r>
            <a:r>
              <a:rPr lang="de-DE" altLang="de-DE" sz="1400" b="1" dirty="0" smtClean="0">
                <a:solidFill>
                  <a:schemeClr val="tx1">
                    <a:lumMod val="75000"/>
                    <a:lumOff val="25000"/>
                  </a:schemeClr>
                </a:solidFill>
              </a:rPr>
              <a:t> </a:t>
            </a:r>
            <a:r>
              <a:rPr lang="de-DE" altLang="de-DE" sz="1400" b="1" dirty="0">
                <a:solidFill>
                  <a:schemeClr val="tx1">
                    <a:lumMod val="75000"/>
                    <a:lumOff val="25000"/>
                  </a:schemeClr>
                </a:solidFill>
              </a:rPr>
              <a:t>different </a:t>
            </a:r>
            <a:r>
              <a:rPr lang="de-DE" altLang="de-DE" sz="1400" b="1" dirty="0" err="1">
                <a:solidFill>
                  <a:schemeClr val="tx1">
                    <a:lumMod val="75000"/>
                    <a:lumOff val="25000"/>
                  </a:schemeClr>
                </a:solidFill>
              </a:rPr>
              <a:t>status</a:t>
            </a:r>
            <a:r>
              <a:rPr lang="de-DE" altLang="de-DE" sz="1400" b="1" dirty="0">
                <a:solidFill>
                  <a:schemeClr val="tx1">
                    <a:lumMod val="75000"/>
                    <a:lumOff val="25000"/>
                  </a:schemeClr>
                </a:solidFill>
              </a:rPr>
              <a:t> </a:t>
            </a:r>
            <a:r>
              <a:rPr lang="de-DE" altLang="de-DE" sz="1400" b="1" dirty="0" err="1">
                <a:solidFill>
                  <a:schemeClr val="tx1">
                    <a:lumMod val="75000"/>
                    <a:lumOff val="25000"/>
                  </a:schemeClr>
                </a:solidFill>
              </a:rPr>
              <a:t>of</a:t>
            </a:r>
            <a:r>
              <a:rPr lang="de-DE" altLang="de-DE" sz="1400" b="1" dirty="0">
                <a:solidFill>
                  <a:schemeClr val="tx1">
                    <a:lumMod val="75000"/>
                    <a:lumOff val="25000"/>
                  </a:schemeClr>
                </a:solidFill>
              </a:rPr>
              <a:t> </a:t>
            </a:r>
            <a:r>
              <a:rPr lang="de-DE" altLang="de-DE" sz="1400" b="1" dirty="0" err="1" smtClean="0">
                <a:solidFill>
                  <a:schemeClr val="tx1">
                    <a:lumMod val="75000"/>
                    <a:lumOff val="25000"/>
                  </a:schemeClr>
                </a:solidFill>
              </a:rPr>
              <a:t>implementation</a:t>
            </a:r>
            <a:r>
              <a:rPr lang="de-DE" altLang="de-DE" sz="1400" b="1" dirty="0" smtClean="0">
                <a:solidFill>
                  <a:schemeClr val="tx1">
                    <a:lumMod val="75000"/>
                    <a:lumOff val="25000"/>
                  </a:schemeClr>
                </a:solidFill>
              </a:rPr>
              <a:t>. PIK, </a:t>
            </a:r>
            <a:r>
              <a:rPr lang="de-DE" altLang="de-DE" sz="1400" b="1" dirty="0" err="1" smtClean="0">
                <a:solidFill>
                  <a:schemeClr val="tx1">
                    <a:lumMod val="75000"/>
                    <a:lumOff val="25000"/>
                  </a:schemeClr>
                </a:solidFill>
              </a:rPr>
              <a:t>NICA</a:t>
            </a:r>
            <a:r>
              <a:rPr lang="de-DE" altLang="de-DE" sz="1400" b="1" dirty="0" smtClean="0">
                <a:solidFill>
                  <a:schemeClr val="tx1">
                    <a:lumMod val="75000"/>
                    <a:lumOff val="25000"/>
                  </a:schemeClr>
                </a:solidFill>
              </a:rPr>
              <a:t>, </a:t>
            </a:r>
            <a:r>
              <a:rPr lang="de-DE" altLang="de-DE" sz="1400" b="1" dirty="0">
                <a:solidFill>
                  <a:schemeClr val="tx1">
                    <a:lumMod val="75000"/>
                    <a:lumOff val="25000"/>
                  </a:schemeClr>
                </a:solidFill>
              </a:rPr>
              <a:t>IGNITOR: </a:t>
            </a:r>
            <a:r>
              <a:rPr lang="de-DE" altLang="de-DE" sz="1400" b="1" dirty="0" err="1">
                <a:solidFill>
                  <a:schemeClr val="tx1">
                    <a:lumMod val="75000"/>
                    <a:lumOff val="25000"/>
                  </a:schemeClr>
                </a:solidFill>
              </a:rPr>
              <a:t>receiving</a:t>
            </a:r>
            <a:r>
              <a:rPr lang="de-DE" altLang="de-DE" sz="1400" b="1" dirty="0">
                <a:solidFill>
                  <a:schemeClr val="tx1">
                    <a:lumMod val="75000"/>
                    <a:lumOff val="25000"/>
                  </a:schemeClr>
                </a:solidFill>
              </a:rPr>
              <a:t> national </a:t>
            </a:r>
            <a:r>
              <a:rPr lang="de-DE" altLang="de-DE" sz="1400" b="1" dirty="0" err="1" smtClean="0">
                <a:solidFill>
                  <a:schemeClr val="tx1">
                    <a:lumMod val="75000"/>
                    <a:lumOff val="25000"/>
                  </a:schemeClr>
                </a:solidFill>
              </a:rPr>
              <a:t>funding</a:t>
            </a:r>
            <a:r>
              <a:rPr lang="de-DE" altLang="de-DE" sz="1400" b="1" dirty="0">
                <a:solidFill>
                  <a:schemeClr val="tx1">
                    <a:lumMod val="75000"/>
                    <a:lumOff val="25000"/>
                  </a:schemeClr>
                </a:solidFill>
              </a:rPr>
              <a:t>,</a:t>
            </a:r>
            <a:r>
              <a:rPr lang="de-DE" altLang="de-DE" sz="1400" b="1" dirty="0" smtClean="0">
                <a:solidFill>
                  <a:schemeClr val="tx1">
                    <a:lumMod val="75000"/>
                    <a:lumOff val="25000"/>
                  </a:schemeClr>
                </a:solidFill>
              </a:rPr>
              <a:t> </a:t>
            </a:r>
            <a:r>
              <a:rPr lang="de-DE" altLang="de-DE" sz="1400" b="1" dirty="0" err="1" smtClean="0">
                <a:solidFill>
                  <a:schemeClr val="tx1">
                    <a:lumMod val="75000"/>
                    <a:lumOff val="25000"/>
                  </a:schemeClr>
                </a:solidFill>
              </a:rPr>
              <a:t>called</a:t>
            </a:r>
            <a:r>
              <a:rPr lang="de-DE" altLang="de-DE" sz="1400" b="1" dirty="0" smtClean="0">
                <a:solidFill>
                  <a:schemeClr val="tx1">
                    <a:lumMod val="75000"/>
                    <a:lumOff val="25000"/>
                  </a:schemeClr>
                </a:solidFill>
              </a:rPr>
              <a:t> "international" </a:t>
            </a:r>
            <a:r>
              <a:rPr lang="de-DE" altLang="de-DE" sz="1400" b="1" dirty="0" err="1">
                <a:solidFill>
                  <a:schemeClr val="tx1">
                    <a:lumMod val="75000"/>
                    <a:lumOff val="25000"/>
                  </a:schemeClr>
                </a:solidFill>
              </a:rPr>
              <a:t>megascience</a:t>
            </a:r>
            <a:r>
              <a:rPr lang="de-DE" altLang="de-DE" sz="1400" b="1" dirty="0">
                <a:solidFill>
                  <a:schemeClr val="tx1">
                    <a:lumMod val="75000"/>
                    <a:lumOff val="25000"/>
                  </a:schemeClr>
                </a:solidFill>
              </a:rPr>
              <a:t> </a:t>
            </a:r>
            <a:r>
              <a:rPr lang="de-DE" altLang="de-DE" sz="1400" b="1" dirty="0" err="1">
                <a:solidFill>
                  <a:schemeClr val="tx1">
                    <a:lumMod val="75000"/>
                    <a:lumOff val="25000"/>
                  </a:schemeClr>
                </a:solidFill>
              </a:rPr>
              <a:t>projects</a:t>
            </a:r>
            <a:r>
              <a:rPr lang="de-DE" altLang="de-DE" sz="1400" b="1" dirty="0">
                <a:solidFill>
                  <a:schemeClr val="tx1">
                    <a:lumMod val="75000"/>
                    <a:lumOff val="25000"/>
                  </a:schemeClr>
                </a:solidFill>
              </a:rPr>
              <a:t>; SSRS4 </a:t>
            </a:r>
            <a:r>
              <a:rPr lang="de-DE" altLang="de-DE" sz="1400" b="1" dirty="0" err="1">
                <a:solidFill>
                  <a:schemeClr val="tx1">
                    <a:lumMod val="75000"/>
                    <a:lumOff val="25000"/>
                  </a:schemeClr>
                </a:solidFill>
              </a:rPr>
              <a:t>funding</a:t>
            </a:r>
            <a:r>
              <a:rPr lang="de-DE" altLang="de-DE" sz="1400" b="1" dirty="0">
                <a:solidFill>
                  <a:schemeClr val="tx1">
                    <a:lumMod val="75000"/>
                    <a:lumOff val="25000"/>
                  </a:schemeClr>
                </a:solidFill>
              </a:rPr>
              <a:t> </a:t>
            </a:r>
            <a:r>
              <a:rPr lang="de-DE" altLang="de-DE" sz="1400" b="1" dirty="0" err="1">
                <a:solidFill>
                  <a:schemeClr val="tx1">
                    <a:lumMod val="75000"/>
                    <a:lumOff val="25000"/>
                  </a:schemeClr>
                </a:solidFill>
              </a:rPr>
              <a:t>excpected</a:t>
            </a:r>
            <a:r>
              <a:rPr lang="de-DE" altLang="de-DE" sz="1400" b="1" dirty="0">
                <a:solidFill>
                  <a:schemeClr val="tx1">
                    <a:lumMod val="75000"/>
                    <a:lumOff val="25000"/>
                  </a:schemeClr>
                </a:solidFill>
              </a:rPr>
              <a:t> </a:t>
            </a:r>
            <a:r>
              <a:rPr lang="de-DE" altLang="de-DE" sz="1400" b="1" dirty="0" err="1" smtClean="0">
                <a:solidFill>
                  <a:schemeClr val="tx1">
                    <a:lumMod val="75000"/>
                    <a:lumOff val="25000"/>
                  </a:schemeClr>
                </a:solidFill>
              </a:rPr>
              <a:t>soon</a:t>
            </a:r>
            <a:r>
              <a:rPr lang="de-DE" altLang="de-DE" sz="1400" b="1" dirty="0" smtClean="0">
                <a:solidFill>
                  <a:schemeClr val="tx1">
                    <a:lumMod val="75000"/>
                    <a:lumOff val="25000"/>
                  </a:schemeClr>
                </a:solidFill>
              </a:rPr>
              <a:t>.</a:t>
            </a:r>
          </a:p>
          <a:p>
            <a:pPr marL="265113" lvl="0" indent="-265113" defTabSz="914400" eaLnBrk="1" hangingPunct="1">
              <a:spcBef>
                <a:spcPts val="600"/>
              </a:spcBef>
              <a:spcAft>
                <a:spcPts val="600"/>
              </a:spcAft>
              <a:buClr>
                <a:srgbClr val="F28E00"/>
              </a:buClr>
              <a:buSzTx/>
              <a:buFont typeface="Arial Black" pitchFamily="34" charset="0"/>
              <a:buChar char="&gt;"/>
            </a:pPr>
            <a:r>
              <a:rPr lang="en-US" altLang="de-DE" sz="1600" b="1" dirty="0" smtClean="0">
                <a:solidFill>
                  <a:schemeClr val="tx1">
                    <a:lumMod val="75000"/>
                    <a:lumOff val="25000"/>
                  </a:schemeClr>
                </a:solidFill>
              </a:rPr>
              <a:t>…is </a:t>
            </a:r>
            <a:r>
              <a:rPr lang="en-US" altLang="de-DE" sz="1600" b="1" dirty="0">
                <a:solidFill>
                  <a:schemeClr val="tx1">
                    <a:lumMod val="75000"/>
                    <a:lumOff val="25000"/>
                  </a:schemeClr>
                </a:solidFill>
              </a:rPr>
              <a:t>a </a:t>
            </a:r>
            <a:r>
              <a:rPr lang="en-US" altLang="de-DE" sz="1600" b="1" dirty="0" smtClean="0">
                <a:solidFill>
                  <a:schemeClr val="tx1">
                    <a:lumMod val="75000"/>
                    <a:lumOff val="25000"/>
                  </a:schemeClr>
                </a:solidFill>
              </a:rPr>
              <a:t>'pathfinding' </a:t>
            </a:r>
            <a:r>
              <a:rPr lang="en-US" altLang="de-DE" sz="1600" b="1" dirty="0">
                <a:solidFill>
                  <a:schemeClr val="tx1">
                    <a:lumMod val="75000"/>
                    <a:lumOff val="25000"/>
                  </a:schemeClr>
                </a:solidFill>
              </a:rPr>
              <a:t>project</a:t>
            </a:r>
          </a:p>
          <a:p>
            <a:pPr marL="265113" lvl="0" indent="-265113" defTabSz="914400" eaLnBrk="1" hangingPunct="1">
              <a:spcBef>
                <a:spcPts val="600"/>
              </a:spcBef>
              <a:spcAft>
                <a:spcPts val="600"/>
              </a:spcAft>
              <a:buClr>
                <a:srgbClr val="F28E00"/>
              </a:buClr>
              <a:buSzTx/>
              <a:buFont typeface="Arial Black" pitchFamily="34" charset="0"/>
              <a:buChar char="&gt;"/>
            </a:pPr>
            <a:r>
              <a:rPr lang="en-US" altLang="de-DE" sz="1600" b="1" dirty="0" smtClean="0">
                <a:solidFill>
                  <a:schemeClr val="tx1">
                    <a:lumMod val="75000"/>
                    <a:lumOff val="25000"/>
                  </a:schemeClr>
                </a:solidFill>
              </a:rPr>
              <a:t>…aims </a:t>
            </a:r>
            <a:r>
              <a:rPr lang="en-US" altLang="de-DE" sz="1600" b="1" dirty="0">
                <a:solidFill>
                  <a:schemeClr val="tx1">
                    <a:lumMod val="75000"/>
                    <a:lumOff val="25000"/>
                  </a:schemeClr>
                </a:solidFill>
              </a:rPr>
              <a:t>at improving and strengthening the collaboration between Russian and European research infrastructures (RI), and at a better integration of both research areas</a:t>
            </a:r>
          </a:p>
          <a:p>
            <a:pPr marL="265113" lvl="0" indent="-265113" defTabSz="914400" eaLnBrk="1" hangingPunct="1">
              <a:spcBef>
                <a:spcPts val="600"/>
              </a:spcBef>
              <a:spcAft>
                <a:spcPts val="600"/>
              </a:spcAft>
              <a:buClr>
                <a:srgbClr val="F28E00"/>
              </a:buClr>
              <a:buSzTx/>
              <a:buFont typeface="Arial Black" pitchFamily="34" charset="0"/>
              <a:buChar char="&gt;"/>
            </a:pPr>
            <a:r>
              <a:rPr lang="en-US" altLang="de-DE" sz="1600" b="1" dirty="0">
                <a:solidFill>
                  <a:schemeClr val="tx1">
                    <a:lumMod val="75000"/>
                    <a:lumOff val="25000"/>
                  </a:schemeClr>
                </a:solidFill>
              </a:rPr>
              <a:t>The three key objectives for </a:t>
            </a:r>
            <a:r>
              <a:rPr lang="en-US" altLang="de-DE" sz="1600" b="1" dirty="0" err="1">
                <a:solidFill>
                  <a:schemeClr val="tx1">
                    <a:lumMod val="75000"/>
                    <a:lumOff val="25000"/>
                  </a:schemeClr>
                </a:solidFill>
              </a:rPr>
              <a:t>CREMLIN</a:t>
            </a:r>
            <a:r>
              <a:rPr lang="en-US" altLang="de-DE" sz="1600" b="1" dirty="0">
                <a:solidFill>
                  <a:schemeClr val="tx1">
                    <a:lumMod val="75000"/>
                    <a:lumOff val="25000"/>
                  </a:schemeClr>
                </a:solidFill>
              </a:rPr>
              <a:t> </a:t>
            </a:r>
            <a:r>
              <a:rPr lang="en-US" altLang="de-DE" sz="1600" b="1" dirty="0" smtClean="0">
                <a:solidFill>
                  <a:schemeClr val="tx1">
                    <a:lumMod val="75000"/>
                    <a:lumOff val="25000"/>
                  </a:schemeClr>
                </a:solidFill>
              </a:rPr>
              <a:t>are to:</a:t>
            </a:r>
            <a:endParaRPr lang="en-US" altLang="de-DE" sz="1600" b="1" dirty="0">
              <a:solidFill>
                <a:schemeClr val="tx1">
                  <a:lumMod val="75000"/>
                  <a:lumOff val="25000"/>
                </a:schemeClr>
              </a:solidFill>
            </a:endParaRP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Enhance European-Russian science cooperation </a:t>
            </a:r>
            <a:r>
              <a:rPr lang="en-US" altLang="de-DE" sz="1400" b="1" dirty="0" smtClean="0">
                <a:solidFill>
                  <a:schemeClr val="tx1">
                    <a:lumMod val="75000"/>
                    <a:lumOff val="25000"/>
                  </a:schemeClr>
                </a:solidFill>
              </a:rPr>
              <a:t>around the mega science </a:t>
            </a:r>
            <a:r>
              <a:rPr lang="en-US" altLang="de-DE" sz="1400" b="1" dirty="0">
                <a:solidFill>
                  <a:schemeClr val="tx1">
                    <a:lumMod val="75000"/>
                    <a:lumOff val="25000"/>
                  </a:schemeClr>
                </a:solidFill>
              </a:rPr>
              <a:t>facilities</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Develop recommendations, strategies and perspectives for an enhanced European-Russian cooperation</a:t>
            </a:r>
          </a:p>
          <a:p>
            <a:pPr marL="628650" lvl="1" indent="-184150" defTabSz="914400">
              <a:spcAft>
                <a:spcPts val="0"/>
              </a:spcAft>
              <a:buClr>
                <a:srgbClr val="808080"/>
              </a:buClr>
              <a:buSzTx/>
              <a:buFont typeface="Wingdings" pitchFamily="2" charset="2"/>
              <a:buChar char="§"/>
            </a:pPr>
            <a:r>
              <a:rPr lang="en-US" altLang="de-DE" sz="1400" b="1" dirty="0">
                <a:solidFill>
                  <a:schemeClr val="tx1">
                    <a:lumMod val="75000"/>
                    <a:lumOff val="25000"/>
                  </a:schemeClr>
                </a:solidFill>
              </a:rPr>
              <a:t>Establish an exchange platform for mutual learning across the various science disciplines and communities</a:t>
            </a:r>
          </a:p>
          <a:p>
            <a:pPr marL="628650" lvl="1" indent="-184150" defTabSz="914400">
              <a:spcAft>
                <a:spcPts val="0"/>
              </a:spcAft>
              <a:buClr>
                <a:srgbClr val="808080"/>
              </a:buClr>
              <a:buSzTx/>
              <a:buFont typeface="Wingdings" pitchFamily="2" charset="2"/>
              <a:buChar char="§"/>
            </a:pPr>
            <a:endParaRPr lang="de-DE" altLang="de-DE" sz="1400" b="1" dirty="0">
              <a:solidFill>
                <a:schemeClr val="tx1">
                  <a:lumMod val="75000"/>
                  <a:lumOff val="25000"/>
                </a:schemeClr>
              </a:solidFill>
            </a:endParaRPr>
          </a:p>
          <a:p>
            <a:pPr>
              <a:spcAft>
                <a:spcPts val="0"/>
              </a:spcAft>
              <a:defRPr/>
            </a:pPr>
            <a:endParaRPr lang="en-GB" sz="1000" b="1" dirty="0" smtClean="0">
              <a:solidFill>
                <a:srgbClr val="808080">
                  <a:lumMod val="75000"/>
                </a:srgbClr>
              </a:solidFill>
            </a:endParaRPr>
          </a:p>
          <a:p>
            <a:pPr>
              <a:spcAft>
                <a:spcPts val="0"/>
              </a:spcAft>
              <a:defRPr/>
            </a:pPr>
            <a:endParaRPr lang="en-GB" sz="1300" b="1" dirty="0">
              <a:solidFill>
                <a:srgbClr val="808080">
                  <a:lumMod val="75000"/>
                </a:srgbClr>
              </a:solidFill>
            </a:endParaRPr>
          </a:p>
          <a:p>
            <a:pPr>
              <a:spcAft>
                <a:spcPts val="0"/>
              </a:spcAft>
              <a:defRPr/>
            </a:pPr>
            <a:endParaRPr lang="en-GB" sz="1300" b="1" dirty="0">
              <a:solidFill>
                <a:srgbClr val="808080">
                  <a:lumMod val="75000"/>
                </a:srgbClr>
              </a:solidFill>
            </a:endParaRPr>
          </a:p>
        </p:txBody>
      </p:sp>
      <p:pic>
        <p:nvPicPr>
          <p:cNvPr id="89090" name="Picture 2" descr="C:\Users\putsema\AppData\Local\Local Documents - no backup\Pictures\logo.pn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6660232" y="116631"/>
            <a:ext cx="2286496" cy="1140265"/>
          </a:xfrm>
          <a:prstGeom prst="rect">
            <a:avLst/>
          </a:prstGeom>
          <a:solidFill>
            <a:schemeClr val="tx2"/>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835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640960" cy="4752528"/>
          </a:xfrm>
        </p:spPr>
        <p:txBody>
          <a:bodyPr/>
          <a:lstStyle/>
          <a:p>
            <a:pPr>
              <a:spcAft>
                <a:spcPts val="1200"/>
              </a:spcAft>
            </a:pPr>
            <a:r>
              <a:rPr lang="en-GB" b="1" dirty="0"/>
              <a:t>Policy and international cooperation measures for research infrastructures - (c) Research and Innovation actions for the 2019 deadline:</a:t>
            </a:r>
          </a:p>
          <a:p>
            <a:pPr>
              <a:spcAft>
                <a:spcPts val="1200"/>
              </a:spcAft>
            </a:pPr>
            <a:r>
              <a:rPr lang="en-GB" dirty="0">
                <a:solidFill>
                  <a:schemeClr val="accent6">
                    <a:lumMod val="75000"/>
                  </a:schemeClr>
                </a:solidFill>
                <a:hlinkClick r:id="rId2"/>
              </a:rPr>
              <a:t>http://ec.europa.eu/research/participants/portal/desktop/en/opportunities/h2020/topics/infrasupp-01-2018-2019.html</a:t>
            </a:r>
            <a:endParaRPr lang="en-GB" dirty="0">
              <a:solidFill>
                <a:schemeClr val="accent6">
                  <a:lumMod val="75000"/>
                </a:schemeClr>
              </a:solidFill>
            </a:endParaRPr>
          </a:p>
          <a:p>
            <a:pPr algn="just">
              <a:spcAft>
                <a:spcPts val="1200"/>
              </a:spcAft>
            </a:pPr>
            <a:endParaRPr lang="en-US" sz="800" dirty="0" smtClean="0">
              <a:solidFill>
                <a:schemeClr val="accent5">
                  <a:lumMod val="75000"/>
                </a:schemeClr>
              </a:solidFill>
            </a:endParaRPr>
          </a:p>
          <a:p>
            <a:pPr algn="just">
              <a:spcAft>
                <a:spcPts val="1200"/>
              </a:spcAft>
            </a:pPr>
            <a:r>
              <a:rPr lang="en-GB" b="1" dirty="0">
                <a:solidFill>
                  <a:schemeClr val="accent6">
                    <a:lumMod val="75000"/>
                  </a:schemeClr>
                </a:solidFill>
              </a:rPr>
              <a:t>Topic identifier: </a:t>
            </a:r>
            <a:r>
              <a:rPr lang="en-GB" dirty="0" smtClean="0"/>
              <a:t>INFRASUPP-01-2018-2019</a:t>
            </a:r>
            <a:endParaRPr lang="en-GB" dirty="0" smtClean="0">
              <a:solidFill>
                <a:schemeClr val="accent5">
                  <a:lumMod val="75000"/>
                </a:schemeClr>
              </a:solidFill>
            </a:endParaRPr>
          </a:p>
          <a:p>
            <a:pPr>
              <a:spcAft>
                <a:spcPts val="1200"/>
              </a:spcAft>
            </a:pPr>
            <a:r>
              <a:rPr lang="en-US" b="1" dirty="0">
                <a:solidFill>
                  <a:schemeClr val="accent6">
                    <a:lumMod val="75000"/>
                  </a:schemeClr>
                </a:solidFill>
              </a:rPr>
              <a:t>Type of action: </a:t>
            </a:r>
            <a:r>
              <a:rPr lang="en-US" dirty="0"/>
              <a:t>RIA Research and Innovation </a:t>
            </a:r>
            <a:r>
              <a:rPr lang="en-US" dirty="0" smtClean="0"/>
              <a:t>action</a:t>
            </a:r>
          </a:p>
          <a:p>
            <a:pPr>
              <a:spcAft>
                <a:spcPts val="1200"/>
              </a:spcAft>
            </a:pPr>
            <a:r>
              <a:rPr lang="en-GB" b="1" dirty="0">
                <a:solidFill>
                  <a:schemeClr val="accent6">
                    <a:lumMod val="75000"/>
                  </a:schemeClr>
                </a:solidFill>
              </a:rPr>
              <a:t>Planned opening date: </a:t>
            </a:r>
            <a:r>
              <a:rPr lang="en-GB" dirty="0"/>
              <a:t>14 November 2018</a:t>
            </a:r>
            <a:endParaRPr lang="en-US" dirty="0"/>
          </a:p>
          <a:p>
            <a:pPr>
              <a:spcAft>
                <a:spcPts val="1200"/>
              </a:spcAft>
            </a:pPr>
            <a:r>
              <a:rPr lang="en-US" b="1" dirty="0">
                <a:solidFill>
                  <a:schemeClr val="accent6">
                    <a:lumMod val="75000"/>
                  </a:schemeClr>
                </a:solidFill>
              </a:rPr>
              <a:t>Deadline for proposal submission: </a:t>
            </a:r>
            <a:r>
              <a:rPr lang="en-GB" dirty="0"/>
              <a:t>20 March 2019 </a:t>
            </a:r>
            <a:endParaRPr lang="en-GB" dirty="0" smtClean="0"/>
          </a:p>
          <a:p>
            <a:pPr>
              <a:spcAft>
                <a:spcPts val="1200"/>
              </a:spcAft>
            </a:pPr>
            <a:r>
              <a:rPr lang="en-US" b="1" dirty="0" smtClean="0">
                <a:solidFill>
                  <a:schemeClr val="accent6">
                    <a:lumMod val="75000"/>
                  </a:schemeClr>
                </a:solidFill>
              </a:rPr>
              <a:t>Planned </a:t>
            </a:r>
            <a:r>
              <a:rPr lang="en-US" b="1" dirty="0">
                <a:solidFill>
                  <a:schemeClr val="accent6">
                    <a:lumMod val="75000"/>
                  </a:schemeClr>
                </a:solidFill>
              </a:rPr>
              <a:t>EU contribution: </a:t>
            </a:r>
            <a:r>
              <a:rPr lang="en-GB" dirty="0" smtClean="0"/>
              <a:t>up to € 25 million</a:t>
            </a:r>
            <a:endParaRPr lang="en-US" u="sng" dirty="0">
              <a:solidFill>
                <a:srgbClr val="0000FF"/>
              </a:solidFill>
              <a:latin typeface="Calibri"/>
              <a:cs typeface="Times New Roman"/>
            </a:endParaRPr>
          </a:p>
          <a:p>
            <a:pPr algn="just"/>
            <a:endParaRPr lang="en-GB" dirty="0">
              <a:solidFill>
                <a:schemeClr val="accent5">
                  <a:lumMod val="75000"/>
                </a:schemeClr>
              </a:solidFill>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a:t>
            </a:r>
            <a:r>
              <a:rPr lang="en-GB" altLang="en-US" sz="2400" kern="0" dirty="0">
                <a:solidFill>
                  <a:sysClr val="window" lastClr="FFFFFF"/>
                </a:solidFill>
                <a:effectLst>
                  <a:outerShdw blurRad="60007" dist="310007" dir="7680000" sy="30000" kx="1300200" algn="ctr" rotWithShape="0">
                    <a:prstClr val="black">
                      <a:alpha val="32000"/>
                    </a:prstClr>
                  </a:outerShdw>
                </a:effectLst>
              </a:rPr>
              <a:t>Russia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(2) - </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Research Infrastructures </a:t>
            </a:r>
          </a:p>
        </p:txBody>
      </p:sp>
    </p:spTree>
    <p:extLst>
      <p:ext uri="{BB962C8B-B14F-4D97-AF65-F5344CB8AC3E}">
        <p14:creationId xmlns:p14="http://schemas.microsoft.com/office/powerpoint/2010/main" val="136603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856984" cy="4815256"/>
          </a:xfrm>
        </p:spPr>
        <p:txBody>
          <a:bodyPr/>
          <a:lstStyle/>
          <a:p>
            <a:r>
              <a:rPr lang="en-US" b="1" dirty="0">
                <a:solidFill>
                  <a:schemeClr val="accent6">
                    <a:lumMod val="75000"/>
                  </a:schemeClr>
                </a:solidFill>
              </a:rPr>
              <a:t>Proposals will have to demonstrate the involvement of relevant entities on both European and Russian side and will cover the following 3 dimensions:</a:t>
            </a:r>
          </a:p>
          <a:p>
            <a:pPr marL="342900" indent="-342900">
              <a:buClr>
                <a:schemeClr val="accent6">
                  <a:lumMod val="50000"/>
                </a:schemeClr>
              </a:buClr>
              <a:buSzPct val="150000"/>
              <a:buFont typeface="Arial" panose="020B0604020202020204" pitchFamily="34" charset="0"/>
              <a:buChar char="•"/>
            </a:pPr>
            <a:r>
              <a:rPr lang="en-US" sz="1900" dirty="0" smtClean="0"/>
              <a:t>Support </a:t>
            </a:r>
            <a:r>
              <a:rPr lang="en-US" sz="1900" dirty="0"/>
              <a:t>the strengthening of the </a:t>
            </a:r>
            <a:r>
              <a:rPr lang="en-US" sz="1900" b="1" dirty="0"/>
              <a:t>complementarity</a:t>
            </a:r>
            <a:r>
              <a:rPr lang="en-US" sz="1900" dirty="0"/>
              <a:t> between Russian Mega Science initiatives and their European </a:t>
            </a:r>
            <a:r>
              <a:rPr lang="en-US" sz="1900" dirty="0" smtClean="0"/>
              <a:t>counterparts (joint </a:t>
            </a:r>
            <a:r>
              <a:rPr lang="en-US" sz="1900" dirty="0"/>
              <a:t>development and acquisition of specific </a:t>
            </a:r>
            <a:r>
              <a:rPr lang="en-US" sz="1900" dirty="0" smtClean="0"/>
              <a:t>instrumentation; joint </a:t>
            </a:r>
            <a:r>
              <a:rPr lang="en-US" sz="1900" dirty="0"/>
              <a:t>conceptual and technical </a:t>
            </a:r>
            <a:r>
              <a:rPr lang="en-US" sz="1900" dirty="0" smtClean="0"/>
              <a:t>design; joint </a:t>
            </a:r>
            <a:r>
              <a:rPr lang="en-US" sz="1900" dirty="0"/>
              <a:t>development of future technologies required for Research </a:t>
            </a:r>
            <a:r>
              <a:rPr lang="en-US" sz="1900" dirty="0" smtClean="0"/>
              <a:t>Infrastructures' instrumentation);</a:t>
            </a:r>
            <a:endParaRPr lang="en-US" sz="1900" dirty="0"/>
          </a:p>
          <a:p>
            <a:pPr marL="342900" indent="-342900">
              <a:buClr>
                <a:schemeClr val="accent6">
                  <a:lumMod val="50000"/>
                </a:schemeClr>
              </a:buClr>
              <a:buSzPct val="150000"/>
              <a:buFont typeface="Arial" panose="020B0604020202020204" pitchFamily="34" charset="0"/>
              <a:buChar char="•"/>
            </a:pPr>
            <a:r>
              <a:rPr lang="en-US" sz="1900" dirty="0" smtClean="0"/>
              <a:t>Contribute </a:t>
            </a:r>
            <a:r>
              <a:rPr lang="en-US" sz="1900" dirty="0"/>
              <a:t>to overcoming the barriers that prevent European scientists from </a:t>
            </a:r>
            <a:r>
              <a:rPr lang="en-US" sz="1900" b="1" dirty="0"/>
              <a:t>accessing</a:t>
            </a:r>
            <a:r>
              <a:rPr lang="en-US" sz="1900" dirty="0"/>
              <a:t> Russian Research Infrastructures of European interest. </a:t>
            </a:r>
            <a:endParaRPr lang="en-US" sz="1900" dirty="0" smtClean="0"/>
          </a:p>
          <a:p>
            <a:pPr marL="342900" indent="-342900">
              <a:buClr>
                <a:schemeClr val="accent6">
                  <a:lumMod val="50000"/>
                </a:schemeClr>
              </a:buClr>
              <a:buSzPct val="150000"/>
              <a:buFont typeface="Arial" panose="020B0604020202020204" pitchFamily="34" charset="0"/>
              <a:buChar char="•"/>
            </a:pPr>
            <a:r>
              <a:rPr lang="en-US" sz="1900" dirty="0" smtClean="0"/>
              <a:t>Develop </a:t>
            </a:r>
            <a:r>
              <a:rPr lang="en-US" sz="1900" dirty="0"/>
              <a:t>a </a:t>
            </a:r>
            <a:r>
              <a:rPr lang="en-US" sz="1900" b="1" dirty="0"/>
              <a:t>staff exchange </a:t>
            </a:r>
            <a:r>
              <a:rPr lang="en-US" sz="1900" dirty="0" err="1"/>
              <a:t>programme</a:t>
            </a:r>
            <a:r>
              <a:rPr lang="en-US" sz="1900" dirty="0"/>
              <a:t> and thematic courses and workshops (e.g. summer schools), aimed at fostering exchanges of best practices on management practices, access procedures and scientific collaboration between infrastructure Staff and Scientists belonging to both the Russian Federation and European Union.</a:t>
            </a:r>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a:t>
            </a:r>
            <a:r>
              <a:rPr lang="en-GB" altLang="en-US" sz="2400" kern="0" dirty="0">
                <a:solidFill>
                  <a:sysClr val="window" lastClr="FFFFFF"/>
                </a:solidFill>
                <a:effectLst>
                  <a:outerShdw blurRad="60007" dist="310007" dir="7680000" sy="30000" kx="1300200" algn="ctr" rotWithShape="0">
                    <a:prstClr val="black">
                      <a:alpha val="32000"/>
                    </a:prstClr>
                  </a:outerShdw>
                </a:effectLst>
              </a:rPr>
              <a:t>Russia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(2) - </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Research Infrastructures </a:t>
            </a:r>
          </a:p>
        </p:txBody>
      </p:sp>
    </p:spTree>
    <p:extLst>
      <p:ext uri="{BB962C8B-B14F-4D97-AF65-F5344CB8AC3E}">
        <p14:creationId xmlns:p14="http://schemas.microsoft.com/office/powerpoint/2010/main" val="19676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4294967295"/>
          </p:nvPr>
        </p:nvSpPr>
        <p:spPr>
          <a:xfrm>
            <a:off x="5470525" y="1484313"/>
            <a:ext cx="3673475" cy="3744912"/>
          </a:xfrm>
          <a:prstGeom prst="rect">
            <a:avLst/>
          </a:prstGeom>
        </p:spPr>
        <p:txBody>
          <a:bodyPr/>
          <a:lstStyle/>
          <a:p>
            <a:pPr marL="0" indent="0">
              <a:buNone/>
              <a:defRPr/>
            </a:pPr>
            <a:r>
              <a:rPr lang="en-GB" sz="22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"Need and willingness to engage </a:t>
            </a:r>
            <a:r>
              <a:rPr lang="en-GB" sz="2200" b="1"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 people-to-people contacts</a:t>
            </a:r>
            <a:r>
              <a:rPr lang="en-GB" sz="22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including in education and culture, research and science cooperation, mobility, cross-border and transnational cooperation.</a:t>
            </a:r>
          </a:p>
          <a:p>
            <a:pPr marL="0" indent="0">
              <a:buFont typeface="Arial" pitchFamily="34" charset="0"/>
              <a:buNone/>
              <a:defRPr/>
            </a:pPr>
            <a:endParaRPr lang="en-GB" altLang="en-US" sz="2200" b="1" dirty="0" smtClean="0"/>
          </a:p>
        </p:txBody>
      </p:sp>
      <p:pic>
        <p:nvPicPr>
          <p:cNvPr id="8196" name="Content Placeholder 3" descr="http://fra.europa.eu/sites/default/files/fra_images/justus_top.jpg"/>
          <p:cNvPicPr>
            <a:picLocks noGrp="1"/>
          </p:cNvPicPr>
          <p:nvPr>
            <p:ph idx="4294967295"/>
          </p:nvPr>
        </p:nvPicPr>
        <p:blipFill>
          <a:blip r:embed="rId2">
            <a:extLst>
              <a:ext uri="{28A0092B-C50C-407E-A947-70E740481C1C}">
                <a14:useLocalDpi xmlns:a14="http://schemas.microsoft.com/office/drawing/2010/main"/>
              </a:ext>
            </a:extLst>
          </a:blip>
          <a:srcRect/>
          <a:stretch>
            <a:fillRect/>
          </a:stretch>
        </p:blipFill>
        <p:spPr>
          <a:xfrm>
            <a:off x="0" y="1916113"/>
            <a:ext cx="4608513" cy="25923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3"/>
          <p:cNvSpPr txBox="1">
            <a:spLocks/>
          </p:cNvSpPr>
          <p:nvPr/>
        </p:nvSpPr>
        <p:spPr bwMode="auto">
          <a:xfrm>
            <a:off x="0" y="0"/>
            <a:ext cx="9144000" cy="980728"/>
          </a:xfrm>
          <a:prstGeom prst="rect">
            <a:avLst/>
          </a:prstGeo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Foreign Affairs Council </a:t>
            </a:r>
            <a:r>
              <a:rPr lang="en-GB" altLang="en-US" sz="2400" dirty="0" smtClean="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a:t>
            </a:r>
            <a:r>
              <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14 March 2016)</a:t>
            </a:r>
          </a:p>
        </p:txBody>
      </p:sp>
    </p:spTree>
    <p:extLst>
      <p:ext uri="{BB962C8B-B14F-4D97-AF65-F5344CB8AC3E}">
        <p14:creationId xmlns:p14="http://schemas.microsoft.com/office/powerpoint/2010/main" val="117188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856984" cy="5544616"/>
          </a:xfrm>
        </p:spPr>
        <p:txBody>
          <a:bodyPr/>
          <a:lstStyle/>
          <a:p>
            <a:r>
              <a:rPr lang="ru-RU" sz="1800" b="1" dirty="0" smtClean="0">
                <a:solidFill>
                  <a:schemeClr val="accent6">
                    <a:lumMod val="75000"/>
                  </a:schemeClr>
                </a:solidFill>
              </a:rPr>
              <a:t>Проектные заявки должны </a:t>
            </a:r>
            <a:r>
              <a:rPr lang="ru-RU" sz="1800" b="1" dirty="0">
                <a:solidFill>
                  <a:schemeClr val="accent6">
                    <a:lumMod val="75000"/>
                  </a:schemeClr>
                </a:solidFill>
              </a:rPr>
              <a:t>будут продемонстрировать участие соответствующих субъектов на европейской и российской стороне и охватить следующие 3 </a:t>
            </a:r>
            <a:r>
              <a:rPr lang="ru-RU" sz="1800" b="1" dirty="0" smtClean="0">
                <a:solidFill>
                  <a:schemeClr val="accent6">
                    <a:lumMod val="75000"/>
                  </a:schemeClr>
                </a:solidFill>
              </a:rPr>
              <a:t>направления:</a:t>
            </a:r>
            <a:endParaRPr lang="ru-RU" sz="1800" b="1" dirty="0">
              <a:solidFill>
                <a:schemeClr val="accent6">
                  <a:lumMod val="75000"/>
                </a:schemeClr>
              </a:solidFill>
            </a:endParaRPr>
          </a:p>
          <a:p>
            <a:pPr marL="342900" indent="-342900">
              <a:buClr>
                <a:schemeClr val="accent6">
                  <a:lumMod val="50000"/>
                </a:schemeClr>
              </a:buClr>
              <a:buSzPct val="150000"/>
              <a:buFont typeface="Arial" panose="020B0604020202020204" pitchFamily="34" charset="0"/>
              <a:buChar char="•"/>
            </a:pPr>
            <a:r>
              <a:rPr lang="ru-RU" sz="1800" dirty="0"/>
              <a:t>Поддерживать </a:t>
            </a:r>
            <a:r>
              <a:rPr lang="ru-RU" sz="1800" dirty="0" smtClean="0"/>
              <a:t>усиление </a:t>
            </a:r>
            <a:r>
              <a:rPr lang="ru-RU" sz="1800" b="1" dirty="0" err="1" smtClean="0"/>
              <a:t>взаимодополняемости</a:t>
            </a:r>
            <a:r>
              <a:rPr lang="ru-RU" sz="1800" dirty="0" smtClean="0"/>
              <a:t> </a:t>
            </a:r>
            <a:r>
              <a:rPr lang="ru-RU" sz="1800" dirty="0"/>
              <a:t>между российскими </a:t>
            </a:r>
            <a:r>
              <a:rPr lang="ru-RU" sz="1800" dirty="0" smtClean="0"/>
              <a:t>установками класса </a:t>
            </a:r>
            <a:r>
              <a:rPr lang="ru-RU" sz="1800" dirty="0" err="1" smtClean="0"/>
              <a:t>Mega</a:t>
            </a:r>
            <a:r>
              <a:rPr lang="ru-RU" sz="1800" dirty="0" smtClean="0"/>
              <a:t> </a:t>
            </a:r>
            <a:r>
              <a:rPr lang="ru-RU" sz="1800" dirty="0" err="1"/>
              <a:t>Science</a:t>
            </a:r>
            <a:r>
              <a:rPr lang="ru-RU" sz="1800" dirty="0"/>
              <a:t> и их европейскими </a:t>
            </a:r>
            <a:r>
              <a:rPr lang="ru-RU" sz="1800" dirty="0" smtClean="0"/>
              <a:t>партнерами (совместная </a:t>
            </a:r>
            <a:r>
              <a:rPr lang="ru-RU" sz="1800" dirty="0"/>
              <a:t>разработка и приобретение специальных </a:t>
            </a:r>
            <a:r>
              <a:rPr lang="ru-RU" sz="1800" dirty="0" smtClean="0"/>
              <a:t>приборов, </a:t>
            </a:r>
            <a:r>
              <a:rPr lang="ru-RU" sz="1800" dirty="0"/>
              <a:t>совместное концептуальное и техническое проектирование, совместная разработка будущих технологий, необходимых для </a:t>
            </a:r>
            <a:r>
              <a:rPr lang="ru-RU" sz="1800" dirty="0" smtClean="0"/>
              <a:t>развития инструментальной базы </a:t>
            </a:r>
            <a:r>
              <a:rPr lang="ru-RU" sz="1800" dirty="0"/>
              <a:t>исследовательских инфраструктур);</a:t>
            </a:r>
          </a:p>
          <a:p>
            <a:pPr marL="342900" indent="-342900">
              <a:buClr>
                <a:schemeClr val="accent6">
                  <a:lumMod val="50000"/>
                </a:schemeClr>
              </a:buClr>
              <a:buSzPct val="150000"/>
              <a:buFont typeface="Arial" panose="020B0604020202020204" pitchFamily="34" charset="0"/>
              <a:buChar char="•"/>
            </a:pPr>
            <a:r>
              <a:rPr lang="ru-RU" sz="1800" dirty="0"/>
              <a:t>Способствовать преодолению барьеров, препятствующих </a:t>
            </a:r>
            <a:r>
              <a:rPr lang="ru-RU" sz="1800" b="1" dirty="0"/>
              <a:t>доступу</a:t>
            </a:r>
            <a:r>
              <a:rPr lang="ru-RU" sz="1800" dirty="0"/>
              <a:t> европейских ученых к российским исследовательским инфраструктурам, представляющим </a:t>
            </a:r>
            <a:r>
              <a:rPr lang="ru-RU" sz="1800" dirty="0" smtClean="0"/>
              <a:t>интерес для Европы;</a:t>
            </a:r>
            <a:endParaRPr lang="ru-RU" sz="1800" dirty="0"/>
          </a:p>
          <a:p>
            <a:pPr marL="342900" indent="-342900">
              <a:buClr>
                <a:schemeClr val="accent6">
                  <a:lumMod val="50000"/>
                </a:schemeClr>
              </a:buClr>
              <a:buSzPct val="150000"/>
              <a:buFont typeface="Arial" panose="020B0604020202020204" pitchFamily="34" charset="0"/>
              <a:buChar char="•"/>
            </a:pPr>
            <a:r>
              <a:rPr lang="ru-RU" sz="1800" dirty="0" smtClean="0"/>
              <a:t>Разработать </a:t>
            </a:r>
            <a:r>
              <a:rPr lang="ru-RU" sz="1800" dirty="0"/>
              <a:t>программу </a:t>
            </a:r>
            <a:r>
              <a:rPr lang="ru-RU" sz="1800" b="1" dirty="0"/>
              <a:t>обмена персоналом </a:t>
            </a:r>
            <a:r>
              <a:rPr lang="ru-RU" sz="1800" dirty="0"/>
              <a:t>и тематические курсы и семинары (например, летние школы), направленные на содействие обмену передовым опытом в области практики управления, процедур доступа и научного сотрудничества между </a:t>
            </a:r>
            <a:r>
              <a:rPr lang="ru-RU" sz="1800" dirty="0" smtClean="0"/>
              <a:t>персоналом </a:t>
            </a:r>
            <a:r>
              <a:rPr lang="ru-RU" sz="1800" dirty="0"/>
              <a:t>и </a:t>
            </a:r>
            <a:r>
              <a:rPr lang="ru-RU" sz="1800" dirty="0" smtClean="0"/>
              <a:t>учеными установок, </a:t>
            </a:r>
            <a:r>
              <a:rPr lang="ru-RU" sz="1800" dirty="0"/>
              <a:t>принадлежащих как Российской Федерации, так и Европейскому </a:t>
            </a:r>
            <a:r>
              <a:rPr lang="ru-RU" sz="1800" dirty="0" smtClean="0"/>
              <a:t>Союзу</a:t>
            </a:r>
            <a:r>
              <a:rPr lang="ru-RU" sz="1900" dirty="0"/>
              <a:t>.</a:t>
            </a:r>
            <a:endParaRPr lang="en-GB" sz="1900"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a:t>
            </a:r>
            <a:r>
              <a:rPr lang="en-GB" altLang="en-US" sz="2400" kern="0" dirty="0">
                <a:solidFill>
                  <a:sysClr val="window" lastClr="FFFFFF"/>
                </a:solidFill>
                <a:effectLst>
                  <a:outerShdw blurRad="60007" dist="310007" dir="7680000" sy="30000" kx="1300200" algn="ctr" rotWithShape="0">
                    <a:prstClr val="black">
                      <a:alpha val="32000"/>
                    </a:prstClr>
                  </a:outerShdw>
                </a:effectLst>
              </a:rPr>
              <a:t>Russia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(2) - </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Research Infrastructures </a:t>
            </a:r>
          </a:p>
        </p:txBody>
      </p:sp>
    </p:spTree>
    <p:extLst>
      <p:ext uri="{BB962C8B-B14F-4D97-AF65-F5344CB8AC3E}">
        <p14:creationId xmlns:p14="http://schemas.microsoft.com/office/powerpoint/2010/main" val="2107050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856984" cy="5328591"/>
          </a:xfrm>
        </p:spPr>
        <p:txBody>
          <a:bodyPr/>
          <a:lstStyle/>
          <a:p>
            <a:pPr>
              <a:spcAft>
                <a:spcPts val="1200"/>
              </a:spcAft>
            </a:pPr>
            <a:r>
              <a:rPr lang="en-US" sz="1800" b="1" dirty="0"/>
              <a:t>Integrating Activities for Advanced </a:t>
            </a:r>
            <a:r>
              <a:rPr lang="en-US" sz="1800" b="1" dirty="0" smtClean="0"/>
              <a:t>Communities</a:t>
            </a:r>
            <a:r>
              <a:rPr lang="en-GB" sz="1800" b="1" dirty="0" smtClean="0"/>
              <a:t>:</a:t>
            </a:r>
            <a:endParaRPr lang="en-GB" sz="1800" b="1" dirty="0"/>
          </a:p>
          <a:p>
            <a:pPr>
              <a:spcAft>
                <a:spcPts val="1200"/>
              </a:spcAft>
            </a:pPr>
            <a:r>
              <a:rPr lang="en-GB" sz="1800" dirty="0">
                <a:solidFill>
                  <a:schemeClr val="accent6">
                    <a:lumMod val="75000"/>
                  </a:schemeClr>
                </a:solidFill>
                <a:hlinkClick r:id="rId2"/>
              </a:rPr>
              <a:t>http://</a:t>
            </a:r>
            <a:r>
              <a:rPr lang="en-GB" sz="1800" dirty="0" smtClean="0">
                <a:solidFill>
                  <a:schemeClr val="accent6">
                    <a:lumMod val="75000"/>
                  </a:schemeClr>
                </a:solidFill>
                <a:hlinkClick r:id="rId2"/>
              </a:rPr>
              <a:t>ec.europa.eu/research/participants/portal/desktop/en/opportunities/h2020/topics/infraia-01-2018-2019.html</a:t>
            </a:r>
            <a:r>
              <a:rPr lang="en-GB" sz="1800" dirty="0" smtClean="0">
                <a:solidFill>
                  <a:schemeClr val="accent6">
                    <a:lumMod val="75000"/>
                  </a:schemeClr>
                </a:solidFill>
              </a:rPr>
              <a:t> </a:t>
            </a:r>
            <a:endParaRPr lang="en-US" sz="1800" dirty="0">
              <a:solidFill>
                <a:schemeClr val="accent5">
                  <a:lumMod val="75000"/>
                </a:schemeClr>
              </a:solidFill>
            </a:endParaRPr>
          </a:p>
          <a:p>
            <a:pPr algn="just">
              <a:spcAft>
                <a:spcPts val="1200"/>
              </a:spcAft>
            </a:pPr>
            <a:r>
              <a:rPr lang="en-GB" sz="1800" b="1" dirty="0">
                <a:solidFill>
                  <a:schemeClr val="accent6">
                    <a:lumMod val="75000"/>
                  </a:schemeClr>
                </a:solidFill>
              </a:rPr>
              <a:t>Topic identifier: </a:t>
            </a:r>
            <a:r>
              <a:rPr lang="en-GB" sz="1800" dirty="0" smtClean="0"/>
              <a:t>INFRAIA-01-2018-2019</a:t>
            </a:r>
            <a:endParaRPr lang="en-GB" sz="1800" dirty="0">
              <a:solidFill>
                <a:schemeClr val="accent5">
                  <a:lumMod val="75000"/>
                </a:schemeClr>
              </a:solidFill>
            </a:endParaRPr>
          </a:p>
          <a:p>
            <a:pPr>
              <a:spcAft>
                <a:spcPts val="1200"/>
              </a:spcAft>
            </a:pPr>
            <a:r>
              <a:rPr lang="en-US" sz="1800" b="1" dirty="0">
                <a:solidFill>
                  <a:schemeClr val="accent6">
                    <a:lumMod val="75000"/>
                  </a:schemeClr>
                </a:solidFill>
              </a:rPr>
              <a:t>Type of action: </a:t>
            </a:r>
            <a:r>
              <a:rPr lang="en-US" sz="1800" dirty="0"/>
              <a:t>RIA Research and Innovation action</a:t>
            </a:r>
          </a:p>
          <a:p>
            <a:pPr>
              <a:spcAft>
                <a:spcPts val="1200"/>
              </a:spcAft>
            </a:pPr>
            <a:r>
              <a:rPr lang="en-US" sz="1800" b="1" dirty="0" smtClean="0">
                <a:solidFill>
                  <a:schemeClr val="accent6">
                    <a:lumMod val="75000"/>
                  </a:schemeClr>
                </a:solidFill>
              </a:rPr>
              <a:t>Deadline </a:t>
            </a:r>
            <a:r>
              <a:rPr lang="en-US" sz="1800" b="1" dirty="0">
                <a:solidFill>
                  <a:schemeClr val="accent6">
                    <a:lumMod val="75000"/>
                  </a:schemeClr>
                </a:solidFill>
              </a:rPr>
              <a:t>for proposal </a:t>
            </a:r>
            <a:r>
              <a:rPr lang="en-US" sz="1800" b="1" dirty="0" smtClean="0">
                <a:solidFill>
                  <a:schemeClr val="accent6">
                    <a:lumMod val="75000"/>
                  </a:schemeClr>
                </a:solidFill>
              </a:rPr>
              <a:t>submission: </a:t>
            </a:r>
            <a:r>
              <a:rPr lang="en-GB" sz="1800" dirty="0" smtClean="0"/>
              <a:t>22 </a:t>
            </a:r>
            <a:r>
              <a:rPr lang="en-GB" sz="1800" dirty="0"/>
              <a:t>March </a:t>
            </a:r>
            <a:r>
              <a:rPr lang="en-GB" sz="1800" dirty="0" smtClean="0"/>
              <a:t>2018</a:t>
            </a:r>
            <a:endParaRPr lang="en-GB" sz="1800" dirty="0"/>
          </a:p>
          <a:p>
            <a:r>
              <a:rPr lang="en-US" sz="1600" i="1" dirty="0" smtClean="0">
                <a:solidFill>
                  <a:schemeClr val="accent2">
                    <a:lumMod val="75000"/>
                  </a:schemeClr>
                </a:solidFill>
              </a:rPr>
              <a:t>'Advanced </a:t>
            </a:r>
            <a:r>
              <a:rPr lang="en-US" sz="1600" i="1" dirty="0">
                <a:solidFill>
                  <a:schemeClr val="accent2">
                    <a:lumMod val="75000"/>
                  </a:schemeClr>
                </a:solidFill>
              </a:rPr>
              <a:t>Communities' are scientific communities whose research infrastructures show an advanced degree of coordination and networking at present, attained, in particular, through Integrating Activities awarded under FP7 or previous Horizon 2020 calls</a:t>
            </a:r>
            <a:r>
              <a:rPr lang="en-US" sz="1600" i="1" dirty="0" smtClean="0">
                <a:solidFill>
                  <a:schemeClr val="accent2">
                    <a:lumMod val="75000"/>
                  </a:schemeClr>
                </a:solidFill>
              </a:rPr>
              <a:t>.</a:t>
            </a:r>
          </a:p>
          <a:p>
            <a:endParaRPr lang="en-GB" sz="1600" dirty="0" smtClean="0"/>
          </a:p>
          <a:p>
            <a:r>
              <a:rPr lang="en-GB" sz="1600" b="1" dirty="0" smtClean="0"/>
              <a:t>N.B. </a:t>
            </a:r>
            <a:r>
              <a:rPr lang="en-GB" sz="1600" dirty="0" smtClean="0"/>
              <a:t>"Legal </a:t>
            </a:r>
            <a:r>
              <a:rPr lang="en-GB" sz="1600" dirty="0"/>
              <a:t>entities established in Australia, Brazil, Canada, China, India, Japan, Mexico, New Zealand, Republic of Korea, </a:t>
            </a:r>
            <a:r>
              <a:rPr lang="en-GB" sz="1600" b="1" dirty="0"/>
              <a:t>Russia</a:t>
            </a:r>
            <a:r>
              <a:rPr lang="en-GB" sz="1600" dirty="0"/>
              <a:t> and USA, which provide, under the grant, access to their research infrastructures to researchers from Members States and Associated countries, are eligible for funding from the Union</a:t>
            </a:r>
            <a:r>
              <a:rPr lang="en-GB" sz="1600" dirty="0" smtClean="0"/>
              <a:t>."</a:t>
            </a:r>
            <a:endParaRPr lang="en-US" sz="1600" i="1" dirty="0">
              <a:solidFill>
                <a:schemeClr val="accent2">
                  <a:lumMod val="75000"/>
                </a:schemeClr>
              </a:solidFill>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cap="all" dirty="0" smtClean="0">
                <a:solidFill>
                  <a:sysClr val="window" lastClr="FFFFFF"/>
                </a:solidFill>
                <a:effectLst>
                  <a:outerShdw blurRad="60007" dist="310007" dir="7680000" sy="30000" kx="1300200" algn="ctr" rotWithShape="0">
                    <a:prstClr val="black">
                      <a:alpha val="32000"/>
                    </a:prstClr>
                  </a:outerShdw>
                </a:effectLst>
              </a:rPr>
              <a:t>Research Infrastructures –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additional opportunities </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42300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856984" cy="5328591"/>
          </a:xfrm>
        </p:spPr>
        <p:txBody>
          <a:bodyPr/>
          <a:lstStyle/>
          <a:p>
            <a:r>
              <a:rPr lang="ru-RU" sz="1600" b="1" dirty="0">
                <a:solidFill>
                  <a:schemeClr val="accent6">
                    <a:lumMod val="75000"/>
                  </a:schemeClr>
                </a:solidFill>
              </a:rPr>
              <a:t>Цель конкурса: </a:t>
            </a:r>
            <a:r>
              <a:rPr lang="ru-RU" sz="1600" dirty="0"/>
              <a:t>объединение и интеграция ключевых национальных и </a:t>
            </a:r>
            <a:r>
              <a:rPr lang="ru-RU" sz="1600" dirty="0" smtClean="0"/>
              <a:t>региональных исследовательских </a:t>
            </a:r>
            <a:r>
              <a:rPr lang="ru-RU" sz="1600" dirty="0"/>
              <a:t>инфраструктур на европейском уровне, их открытость для </a:t>
            </a:r>
            <a:r>
              <a:rPr lang="ru-RU" sz="1600" dirty="0" smtClean="0"/>
              <a:t>европейских исследователей </a:t>
            </a:r>
            <a:r>
              <a:rPr lang="ru-RU" sz="1600" dirty="0"/>
              <a:t>из научных центров, университетов и промышленных компаний, </a:t>
            </a:r>
            <a:r>
              <a:rPr lang="ru-RU" sz="1600" dirty="0" smtClean="0"/>
              <a:t>обеспечение оптимального </a:t>
            </a:r>
            <a:r>
              <a:rPr lang="ru-RU" sz="1600" dirty="0"/>
              <a:t>совместного использования и развития инфраструктур</a:t>
            </a:r>
            <a:r>
              <a:rPr lang="ru-RU" sz="1600" dirty="0" smtClean="0"/>
              <a:t>.</a:t>
            </a:r>
          </a:p>
          <a:p>
            <a:endParaRPr lang="ru-RU" sz="1600" b="1" dirty="0" smtClean="0"/>
          </a:p>
          <a:p>
            <a:r>
              <a:rPr lang="ru-RU" sz="1600" b="1" dirty="0">
                <a:solidFill>
                  <a:schemeClr val="accent6">
                    <a:lumMod val="75000"/>
                  </a:schemeClr>
                </a:solidFill>
              </a:rPr>
              <a:t>Термин «</a:t>
            </a:r>
            <a:r>
              <a:rPr lang="ru-RU" sz="1600" b="1" dirty="0" err="1">
                <a:solidFill>
                  <a:schemeClr val="accent6">
                    <a:lumMod val="75000"/>
                  </a:schemeClr>
                </a:solidFill>
              </a:rPr>
              <a:t>Advanced</a:t>
            </a:r>
            <a:r>
              <a:rPr lang="ru-RU" sz="1600" b="1" dirty="0">
                <a:solidFill>
                  <a:schemeClr val="accent6">
                    <a:lumMod val="75000"/>
                  </a:schemeClr>
                </a:solidFill>
              </a:rPr>
              <a:t> </a:t>
            </a:r>
            <a:r>
              <a:rPr lang="ru-RU" sz="1600" b="1" dirty="0" err="1">
                <a:solidFill>
                  <a:schemeClr val="accent6">
                    <a:lumMod val="75000"/>
                  </a:schemeClr>
                </a:solidFill>
              </a:rPr>
              <a:t>Communities</a:t>
            </a:r>
            <a:r>
              <a:rPr lang="ru-RU" sz="1600" b="1" dirty="0">
                <a:solidFill>
                  <a:schemeClr val="accent6">
                    <a:lumMod val="75000"/>
                  </a:schemeClr>
                </a:solidFill>
              </a:rPr>
              <a:t>» </a:t>
            </a:r>
            <a:r>
              <a:rPr lang="ru-RU" sz="1600" dirty="0" smtClean="0"/>
              <a:t>(Продвинутые </a:t>
            </a:r>
            <a:r>
              <a:rPr lang="ru-RU" sz="1600" dirty="0"/>
              <a:t>сообщества) означает </a:t>
            </a:r>
            <a:r>
              <a:rPr lang="ru-RU" sz="1600" dirty="0" smtClean="0"/>
              <a:t>сообщества исследователей</a:t>
            </a:r>
            <a:r>
              <a:rPr lang="ru-RU" sz="1600" dirty="0"/>
              <a:t>, инфраструктуры которых демонстрируют высокую степень координации </a:t>
            </a:r>
            <a:r>
              <a:rPr lang="ru-RU" sz="1600" dirty="0" smtClean="0"/>
              <a:t>и взаимодействия</a:t>
            </a:r>
            <a:r>
              <a:rPr lang="ru-RU" sz="1600" dirty="0"/>
              <a:t>, что может быть, в частности, </a:t>
            </a:r>
            <a:r>
              <a:rPr lang="ru-RU" sz="1600" dirty="0" smtClean="0"/>
              <a:t>результатом </a:t>
            </a:r>
            <a:r>
              <a:rPr lang="ru-RU" sz="1600" dirty="0"/>
              <a:t>совместных проектов 7-ой </a:t>
            </a:r>
            <a:r>
              <a:rPr lang="ru-RU" sz="1600" dirty="0" smtClean="0"/>
              <a:t>рамочной программы </a:t>
            </a:r>
            <a:r>
              <a:rPr lang="ru-RU" sz="1600" dirty="0"/>
              <a:t>и первых конкурсов программы «</a:t>
            </a:r>
            <a:r>
              <a:rPr lang="ru-RU" sz="1600" dirty="0" smtClean="0"/>
              <a:t>Горизонт </a:t>
            </a:r>
            <a:r>
              <a:rPr lang="ru-RU" sz="1600" dirty="0"/>
              <a:t>2020</a:t>
            </a:r>
            <a:r>
              <a:rPr lang="ru-RU" sz="1600" dirty="0" smtClean="0"/>
              <a:t>».</a:t>
            </a:r>
          </a:p>
          <a:p>
            <a:endParaRPr lang="ru-RU" sz="1600" dirty="0"/>
          </a:p>
          <a:p>
            <a:r>
              <a:rPr lang="ru-RU" sz="1600" dirty="0"/>
              <a:t>Проекты предполагают координацию и интеграцию ключевых инфраструктур в конкретной </a:t>
            </a:r>
            <a:r>
              <a:rPr lang="ru-RU" sz="1600" dirty="0" smtClean="0"/>
              <a:t>области. Чтобы </a:t>
            </a:r>
            <a:r>
              <a:rPr lang="ru-RU" sz="1600" dirty="0"/>
              <a:t>избежать дублирования</a:t>
            </a:r>
            <a:r>
              <a:rPr lang="ru-RU" sz="1600" b="1" dirty="0"/>
              <a:t>, только один проект будет финансироваться в </a:t>
            </a:r>
            <a:r>
              <a:rPr lang="ru-RU" sz="1600" b="1" dirty="0" smtClean="0"/>
              <a:t>каждой тематической </a:t>
            </a:r>
            <a:r>
              <a:rPr lang="ru-RU" sz="1600" b="1" dirty="0"/>
              <a:t>области</a:t>
            </a:r>
            <a:r>
              <a:rPr lang="ru-RU" sz="1600" dirty="0"/>
              <a:t>. Вклад Еврокомиссии в бюджет каждого проекта составит </a:t>
            </a:r>
            <a:r>
              <a:rPr lang="ru-RU" sz="1600" b="1" dirty="0"/>
              <a:t>до 10 </a:t>
            </a:r>
            <a:r>
              <a:rPr lang="ru-RU" sz="1600" b="1" dirty="0" smtClean="0"/>
              <a:t>млн. Евро</a:t>
            </a:r>
            <a:r>
              <a:rPr lang="ru-RU" sz="1600" dirty="0" smtClean="0"/>
              <a:t>.</a:t>
            </a:r>
          </a:p>
          <a:p>
            <a:endParaRPr lang="ru-RU" sz="1600" dirty="0"/>
          </a:p>
          <a:p>
            <a:r>
              <a:rPr lang="ru-RU" sz="1600" b="1" dirty="0" smtClean="0">
                <a:solidFill>
                  <a:schemeClr val="accent6">
                    <a:lumMod val="75000"/>
                  </a:schemeClr>
                </a:solidFill>
              </a:rPr>
              <a:t>Текущий конкурс охватывает </a:t>
            </a:r>
            <a:r>
              <a:rPr lang="ru-RU" sz="1600" b="1" dirty="0">
                <a:solidFill>
                  <a:schemeClr val="accent6">
                    <a:lumMod val="75000"/>
                  </a:schemeClr>
                </a:solidFill>
              </a:rPr>
              <a:t>7 тематических доменов: </a:t>
            </a:r>
            <a:r>
              <a:rPr lang="ru-RU" sz="1600" dirty="0"/>
              <a:t>биология и науки о жизни, энергетика, </a:t>
            </a:r>
            <a:r>
              <a:rPr lang="ru-RU" sz="1600" dirty="0" smtClean="0"/>
              <a:t>окружающая среда </a:t>
            </a:r>
            <a:r>
              <a:rPr lang="ru-RU" sz="1600" dirty="0"/>
              <a:t>и науки о Земле, математика и ИКТ, науки о материалах и аналитическое </a:t>
            </a:r>
            <a:r>
              <a:rPr lang="ru-RU" sz="1600" dirty="0" smtClean="0"/>
              <a:t>приборостроение, физические </a:t>
            </a:r>
            <a:r>
              <a:rPr lang="ru-RU" sz="1600" dirty="0"/>
              <a:t>науки, социальные и гуманитарные </a:t>
            </a:r>
            <a:r>
              <a:rPr lang="ru-RU" sz="1600" dirty="0" smtClean="0"/>
              <a:t>науки.</a:t>
            </a:r>
            <a:endParaRPr lang="ru-RU" sz="1600" dirty="0"/>
          </a:p>
          <a:p>
            <a:endParaRPr lang="ru-RU" sz="1600" dirty="0"/>
          </a:p>
          <a:p>
            <a:endParaRPr lang="ru-RU" sz="1600"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cap="all" dirty="0" smtClean="0">
                <a:solidFill>
                  <a:sysClr val="window" lastClr="FFFFFF"/>
                </a:solidFill>
                <a:effectLst>
                  <a:outerShdw blurRad="60007" dist="310007" dir="7680000" sy="30000" kx="1300200" algn="ctr" rotWithShape="0">
                    <a:prstClr val="black">
                      <a:alpha val="32000"/>
                    </a:prstClr>
                  </a:outerShdw>
                </a:effectLst>
              </a:rPr>
              <a:t>Research Infrastructures –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additional opportunities </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4625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8928992" cy="5904656"/>
          </a:xfrm>
        </p:spPr>
        <p:txBody>
          <a:bodyPr/>
          <a:lstStyle/>
          <a:p>
            <a:pPr algn="ctr"/>
            <a:r>
              <a:rPr lang="en-US" sz="1600" b="1" dirty="0">
                <a:solidFill>
                  <a:srgbClr val="C00000"/>
                </a:solidFill>
              </a:rPr>
              <a:t>Aviation International Cooperation Flagship </a:t>
            </a:r>
            <a:r>
              <a:rPr lang="en-US" sz="1600" b="1" dirty="0" smtClean="0">
                <a:solidFill>
                  <a:srgbClr val="C00000"/>
                </a:solidFill>
              </a:rPr>
              <a:t>"</a:t>
            </a:r>
            <a:r>
              <a:rPr lang="en-US" sz="1600" b="1" dirty="0">
                <a:solidFill>
                  <a:srgbClr val="C00000"/>
                </a:solidFill>
              </a:rPr>
              <a:t>Safer and Greener Aviation in a Smaller World"</a:t>
            </a:r>
            <a:endParaRPr lang="en-GB" sz="1600" b="1" dirty="0" smtClean="0">
              <a:solidFill>
                <a:srgbClr val="C00000"/>
              </a:solidFill>
            </a:endParaRPr>
          </a:p>
          <a:p>
            <a:endParaRPr lang="en-GB" sz="800" b="1" dirty="0"/>
          </a:p>
          <a:p>
            <a:pPr>
              <a:spcAft>
                <a:spcPts val="600"/>
              </a:spcAft>
            </a:pPr>
            <a:r>
              <a:rPr lang="en-GB" sz="1500" b="1" u="sng" dirty="0" smtClean="0"/>
              <a:t>Innovative </a:t>
            </a:r>
            <a:r>
              <a:rPr lang="en-GB" sz="1500" b="1" u="sng" dirty="0"/>
              <a:t>technologies for improving aviation safety and certification in icing </a:t>
            </a:r>
            <a:r>
              <a:rPr lang="en-GB" sz="1500" b="1" u="sng" dirty="0" smtClean="0"/>
              <a:t>conditions </a:t>
            </a:r>
            <a:r>
              <a:rPr lang="en-GB" sz="1500" i="1" dirty="0" smtClean="0"/>
              <a:t>(</a:t>
            </a:r>
            <a:r>
              <a:rPr lang="ru-RU" sz="1500" i="1" dirty="0"/>
              <a:t>Инновационные технологии для повышения безопасности и сертификации ЛА в условиях </a:t>
            </a:r>
            <a:r>
              <a:rPr lang="ru-RU" sz="1500" i="1" dirty="0" smtClean="0"/>
              <a:t>обледенения</a:t>
            </a:r>
            <a:r>
              <a:rPr lang="en-US" sz="1500" i="1" dirty="0" smtClean="0"/>
              <a:t>)</a:t>
            </a:r>
            <a:r>
              <a:rPr lang="en-GB" sz="1500" b="1" dirty="0"/>
              <a:t/>
            </a:r>
            <a:br>
              <a:rPr lang="en-GB" sz="1500" b="1" dirty="0"/>
            </a:br>
            <a:r>
              <a:rPr lang="en-GB" sz="1200" dirty="0">
                <a:solidFill>
                  <a:schemeClr val="accent6">
                    <a:lumMod val="75000"/>
                  </a:schemeClr>
                </a:solidFill>
                <a:hlinkClick r:id="rId2"/>
              </a:rPr>
              <a:t>http://ec.europa.eu/research/participants/portal/desktop/en/opportunities/h2020/topics/mg-2-5-2018.html</a:t>
            </a:r>
            <a:r>
              <a:rPr lang="en-GB" sz="1500" dirty="0">
                <a:solidFill>
                  <a:schemeClr val="accent6">
                    <a:lumMod val="75000"/>
                  </a:schemeClr>
                </a:solidFill>
              </a:rPr>
              <a:t> </a:t>
            </a:r>
            <a:endParaRPr lang="en-GB" sz="1500" dirty="0" smtClean="0">
              <a:solidFill>
                <a:schemeClr val="accent6">
                  <a:lumMod val="75000"/>
                </a:schemeClr>
              </a:solidFill>
            </a:endParaRPr>
          </a:p>
          <a:p>
            <a:pPr algn="just">
              <a:spcAft>
                <a:spcPts val="0"/>
              </a:spcAft>
            </a:pPr>
            <a:r>
              <a:rPr lang="en-GB" sz="1400" b="1" dirty="0" smtClean="0">
                <a:solidFill>
                  <a:schemeClr val="accent6">
                    <a:lumMod val="75000"/>
                  </a:schemeClr>
                </a:solidFill>
              </a:rPr>
              <a:t>Topic </a:t>
            </a:r>
            <a:r>
              <a:rPr lang="en-GB" sz="1400" b="1" dirty="0">
                <a:solidFill>
                  <a:schemeClr val="accent6">
                    <a:lumMod val="75000"/>
                  </a:schemeClr>
                </a:solidFill>
              </a:rPr>
              <a:t>identifier: </a:t>
            </a:r>
            <a:r>
              <a:rPr lang="en-GB" sz="1400" dirty="0" smtClean="0"/>
              <a:t>MG-2-5-2018             </a:t>
            </a:r>
            <a:r>
              <a:rPr lang="en-US" sz="1400" b="1" dirty="0" smtClean="0">
                <a:solidFill>
                  <a:schemeClr val="accent6">
                    <a:lumMod val="75000"/>
                  </a:schemeClr>
                </a:solidFill>
              </a:rPr>
              <a:t>Type </a:t>
            </a:r>
            <a:r>
              <a:rPr lang="en-US" sz="1400" b="1" dirty="0">
                <a:solidFill>
                  <a:schemeClr val="accent6">
                    <a:lumMod val="75000"/>
                  </a:schemeClr>
                </a:solidFill>
              </a:rPr>
              <a:t>of action: </a:t>
            </a:r>
            <a:r>
              <a:rPr lang="en-US" sz="1400" dirty="0"/>
              <a:t>RIA Research and Innovation action</a:t>
            </a:r>
          </a:p>
          <a:p>
            <a:pPr>
              <a:spcAft>
                <a:spcPts val="0"/>
              </a:spcAft>
            </a:pPr>
            <a:r>
              <a:rPr lang="en-US" sz="1400" b="1" dirty="0" smtClean="0">
                <a:solidFill>
                  <a:schemeClr val="accent6">
                    <a:lumMod val="75000"/>
                  </a:schemeClr>
                </a:solidFill>
              </a:rPr>
              <a:t>Deadline </a:t>
            </a:r>
            <a:r>
              <a:rPr lang="en-US" sz="1400" b="1" dirty="0">
                <a:solidFill>
                  <a:schemeClr val="accent6">
                    <a:lumMod val="75000"/>
                  </a:schemeClr>
                </a:solidFill>
              </a:rPr>
              <a:t>for proposal submission: </a:t>
            </a:r>
            <a:r>
              <a:rPr lang="en-GB" sz="1400" dirty="0"/>
              <a:t>04 April </a:t>
            </a:r>
            <a:r>
              <a:rPr lang="en-GB" sz="1400" dirty="0" smtClean="0"/>
              <a:t>2018</a:t>
            </a:r>
          </a:p>
          <a:p>
            <a:pPr>
              <a:spcAft>
                <a:spcPts val="600"/>
              </a:spcAft>
            </a:pPr>
            <a:r>
              <a:rPr lang="en-US" sz="1400" b="1" dirty="0">
                <a:solidFill>
                  <a:schemeClr val="accent6">
                    <a:lumMod val="75000"/>
                  </a:schemeClr>
                </a:solidFill>
              </a:rPr>
              <a:t>Planned EU contribution: </a:t>
            </a:r>
            <a:r>
              <a:rPr lang="en-GB" sz="1400" dirty="0" smtClean="0"/>
              <a:t>€ 16 million (between € 3 </a:t>
            </a:r>
            <a:r>
              <a:rPr lang="en-GB" sz="1400" dirty="0"/>
              <a:t>to </a:t>
            </a:r>
            <a:r>
              <a:rPr lang="en-GB" sz="1400" dirty="0" smtClean="0"/>
              <a:t>5 </a:t>
            </a:r>
            <a:r>
              <a:rPr lang="en-GB" sz="1400" dirty="0"/>
              <a:t>million per </a:t>
            </a:r>
            <a:r>
              <a:rPr lang="en-GB" sz="1400" dirty="0" smtClean="0"/>
              <a:t>project)</a:t>
            </a:r>
            <a:endParaRPr lang="en-US" sz="1400" u="sng" dirty="0">
              <a:solidFill>
                <a:srgbClr val="0000FF"/>
              </a:solidFill>
              <a:latin typeface="Calibri"/>
              <a:cs typeface="Times New Roman"/>
            </a:endParaRPr>
          </a:p>
          <a:p>
            <a:pPr>
              <a:spcAft>
                <a:spcPts val="0"/>
              </a:spcAft>
              <a:buSzPct val="80000"/>
            </a:pPr>
            <a:r>
              <a:rPr lang="ru-RU" sz="1300" b="1" dirty="0">
                <a:solidFill>
                  <a:schemeClr val="accent6">
                    <a:lumMod val="75000"/>
                  </a:schemeClr>
                </a:solidFill>
              </a:rPr>
              <a:t>Направления (1 или более):</a:t>
            </a:r>
          </a:p>
          <a:p>
            <a:pPr marL="266700" indent="-266700" fontAlgn="ctr">
              <a:spcAft>
                <a:spcPts val="0"/>
              </a:spcAft>
              <a:buClr>
                <a:srgbClr val="4F81BD"/>
              </a:buClr>
              <a:buSzPct val="80000"/>
              <a:buFont typeface="Wingdings" pitchFamily="2" charset="2"/>
              <a:buChar char="Ø"/>
            </a:pPr>
            <a:r>
              <a:rPr lang="ru-RU" sz="1300" i="1" dirty="0"/>
              <a:t>Дальнейшие достижения в области обнаружения, понимания, моделирования </a:t>
            </a:r>
            <a:br>
              <a:rPr lang="ru-RU" sz="1300" i="1" dirty="0"/>
            </a:br>
            <a:r>
              <a:rPr lang="ru-RU" sz="1300" i="1" dirty="0"/>
              <a:t>и тестирования явления обледенения и защиты от обледенения всех типов (кристаллы льда, переохлажденные крупные капли и др.)</a:t>
            </a:r>
          </a:p>
          <a:p>
            <a:pPr marL="266700" indent="-266700" fontAlgn="ctr">
              <a:spcAft>
                <a:spcPts val="0"/>
              </a:spcAft>
              <a:buClr>
                <a:srgbClr val="4F81BD"/>
              </a:buClr>
              <a:buSzPct val="80000"/>
              <a:buFont typeface="Wingdings" pitchFamily="2" charset="2"/>
              <a:buChar char="Ø"/>
            </a:pPr>
            <a:r>
              <a:rPr lang="ru-RU" sz="1300" i="1" dirty="0"/>
              <a:t>Изучение/предложение/</a:t>
            </a:r>
            <a:r>
              <a:rPr lang="ru-RU" sz="1300" i="1" dirty="0" err="1"/>
              <a:t>валидация</a:t>
            </a:r>
            <a:r>
              <a:rPr lang="ru-RU" sz="1300" i="1" dirty="0"/>
              <a:t> новых методов сертификации, методов оценки соответствия, стандартов и систем защиты (активные или пассивные, включая покрытия, и др.) для всех типов обледенения и ЛА, двигателей и бортовых систем</a:t>
            </a:r>
          </a:p>
          <a:p>
            <a:pPr marL="266700" indent="-266700" fontAlgn="ctr">
              <a:spcAft>
                <a:spcPts val="0"/>
              </a:spcAft>
              <a:buClr>
                <a:srgbClr val="4F81BD"/>
              </a:buClr>
              <a:buSzPct val="80000"/>
              <a:buFont typeface="Wingdings" pitchFamily="2" charset="2"/>
              <a:buChar char="Ø"/>
            </a:pPr>
            <a:r>
              <a:rPr lang="ru-RU" sz="1300" i="1" dirty="0"/>
              <a:t>Рассмотрение комплексной интеграции системы, включая аспекты эксплуатации и ремонта</a:t>
            </a:r>
          </a:p>
          <a:p>
            <a:pPr>
              <a:spcBef>
                <a:spcPts val="300"/>
              </a:spcBef>
              <a:spcAft>
                <a:spcPts val="0"/>
              </a:spcAft>
              <a:buSzPct val="80000"/>
            </a:pPr>
            <a:r>
              <a:rPr lang="ru-RU" sz="1300" b="1" dirty="0">
                <a:solidFill>
                  <a:schemeClr val="accent6">
                    <a:lumMod val="75000"/>
                  </a:schemeClr>
                </a:solidFill>
              </a:rPr>
              <a:t>Ожидаемый результат:</a:t>
            </a:r>
          </a:p>
          <a:p>
            <a:pPr marL="266700" indent="-266700" fontAlgn="ctr">
              <a:spcAft>
                <a:spcPts val="0"/>
              </a:spcAft>
              <a:buClr>
                <a:srgbClr val="4F81BD"/>
              </a:buClr>
              <a:buSzPct val="80000"/>
              <a:buFont typeface="Wingdings" pitchFamily="2" charset="2"/>
              <a:buChar char="Ø"/>
            </a:pPr>
            <a:r>
              <a:rPr lang="ru-RU" sz="1300" i="1" dirty="0"/>
              <a:t>Повышение безопасности пассажиров за счет сокращения числа происшествий</a:t>
            </a:r>
          </a:p>
          <a:p>
            <a:pPr marL="266700" indent="-266700" fontAlgn="ctr">
              <a:spcAft>
                <a:spcPts val="0"/>
              </a:spcAft>
              <a:buClr>
                <a:srgbClr val="4F81BD"/>
              </a:buClr>
              <a:buSzPct val="80000"/>
              <a:buFont typeface="Wingdings" pitchFamily="2" charset="2"/>
              <a:buChar char="Ø"/>
            </a:pPr>
            <a:r>
              <a:rPr lang="ru-RU" sz="1300" i="1" dirty="0"/>
              <a:t>Снижение затрат всех лиц (промышленности, органов власти, исследовательских и испытательных центров) путем совершенствования и принятия на международном уровне сертификации, стандартов и методов оценки соответствия для всех типов угроз обледенения</a:t>
            </a:r>
          </a:p>
          <a:p>
            <a:pPr marL="266700" indent="-266700" fontAlgn="ctr">
              <a:spcAft>
                <a:spcPts val="0"/>
              </a:spcAft>
              <a:buClr>
                <a:srgbClr val="4F81BD"/>
              </a:buClr>
              <a:buSzPct val="80000"/>
              <a:buFont typeface="Wingdings" pitchFamily="2" charset="2"/>
              <a:buChar char="Ø"/>
            </a:pPr>
            <a:r>
              <a:rPr lang="ru-RU" sz="1300" i="1" dirty="0"/>
              <a:t>Снижение задержек полетов благодаря более эффективному предотвращению угрозы обледенения и сокращению количества повреждений ЛА, требующих обследования и ремонта</a:t>
            </a:r>
          </a:p>
          <a:p>
            <a:pPr>
              <a:spcAft>
                <a:spcPts val="0"/>
              </a:spcAft>
            </a:pPr>
            <a:r>
              <a:rPr lang="en-GB" sz="2400" dirty="0" smtClean="0"/>
              <a:t/>
            </a:r>
            <a:br>
              <a:rPr lang="en-GB" sz="2400" dirty="0" smtClean="0"/>
            </a:br>
            <a:endParaRPr lang="en-GB" sz="2400" b="1" i="1" dirty="0">
              <a:solidFill>
                <a:schemeClr val="accent6">
                  <a:lumMod val="75000"/>
                </a:schemeClr>
              </a:solidFill>
            </a:endParaRPr>
          </a:p>
        </p:txBody>
      </p:sp>
      <p:sp>
        <p:nvSpPr>
          <p:cNvPr id="4" name="Title 3"/>
          <p:cNvSpPr txBox="1">
            <a:spLocks/>
          </p:cNvSpPr>
          <p:nvPr/>
        </p:nvSpPr>
        <p:spPr bwMode="auto">
          <a:xfrm>
            <a:off x="0" y="0"/>
            <a:ext cx="9144000" cy="692696"/>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(3) - </a:t>
            </a:r>
            <a:r>
              <a:rPr lang="en-GB" sz="2400" kern="0" cap="all" dirty="0">
                <a:solidFill>
                  <a:sysClr val="window" lastClr="FFFFFF"/>
                </a:solidFill>
                <a:effectLst>
                  <a:outerShdw blurRad="60007" dist="310007" dir="7680000" sy="30000" kx="1300200" algn="ctr" rotWithShape="0">
                    <a:prstClr val="black">
                      <a:alpha val="32000"/>
                    </a:prstClr>
                  </a:outerShdw>
                </a:effectLst>
              </a:rPr>
              <a:t>Aeronautics</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84840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980728"/>
            <a:ext cx="8712968" cy="5112568"/>
          </a:xfrm>
        </p:spPr>
        <p:txBody>
          <a:bodyPr/>
          <a:lstStyle/>
          <a:p>
            <a:pPr lvl="0">
              <a:spcAft>
                <a:spcPts val="300"/>
              </a:spcAft>
            </a:pPr>
            <a:r>
              <a:rPr lang="en-GB" sz="1500" b="1" u="sng" dirty="0"/>
              <a:t>Future propulsion and integration - Towards a hybrid/electric </a:t>
            </a:r>
            <a:r>
              <a:rPr lang="en-GB" sz="1500" b="1" u="sng" dirty="0" smtClean="0"/>
              <a:t>aircraft </a:t>
            </a:r>
            <a:r>
              <a:rPr lang="en-GB" sz="1400" i="1" dirty="0"/>
              <a:t>(</a:t>
            </a:r>
            <a:r>
              <a:rPr lang="ru-RU" sz="1400" i="1" dirty="0"/>
              <a:t>Будущие силовые установки и их интеграция: на пути к </a:t>
            </a:r>
            <a:r>
              <a:rPr lang="ru-RU" sz="1400" i="1" dirty="0" smtClean="0"/>
              <a:t>гибридному/электрическому </a:t>
            </a:r>
            <a:r>
              <a:rPr lang="ru-RU" sz="1400" i="1" dirty="0"/>
              <a:t>самолёту</a:t>
            </a:r>
            <a:r>
              <a:rPr lang="en-US" sz="1400" i="1" dirty="0"/>
              <a:t>)</a:t>
            </a:r>
            <a:r>
              <a:rPr lang="en-GB" sz="1700" b="1" dirty="0" smtClean="0"/>
              <a:t>:</a:t>
            </a:r>
          </a:p>
          <a:p>
            <a:pPr lvl="0">
              <a:spcAft>
                <a:spcPts val="600"/>
              </a:spcAft>
            </a:pPr>
            <a:r>
              <a:rPr lang="en-GB" sz="1200" dirty="0" smtClean="0">
                <a:solidFill>
                  <a:schemeClr val="accent6">
                    <a:lumMod val="75000"/>
                  </a:schemeClr>
                </a:solidFill>
                <a:hlinkClick r:id="rId2"/>
              </a:rPr>
              <a:t>http</a:t>
            </a:r>
            <a:r>
              <a:rPr lang="en-GB" sz="1200" dirty="0">
                <a:solidFill>
                  <a:schemeClr val="accent6">
                    <a:lumMod val="75000"/>
                  </a:schemeClr>
                </a:solidFill>
                <a:hlinkClick r:id="rId2"/>
              </a:rPr>
              <a:t>://ec.europa.eu/research/participants/portal/desktop/en/opportunities/h2020/topics/lc-mg-1-7-2019.html</a:t>
            </a:r>
            <a:r>
              <a:rPr lang="en-GB" sz="1200" dirty="0">
                <a:solidFill>
                  <a:schemeClr val="accent6">
                    <a:lumMod val="75000"/>
                  </a:schemeClr>
                </a:solidFill>
              </a:rPr>
              <a:t> </a:t>
            </a:r>
          </a:p>
          <a:p>
            <a:pPr lvl="0">
              <a:spcAft>
                <a:spcPts val="0"/>
              </a:spcAft>
            </a:pPr>
            <a:r>
              <a:rPr lang="en-GB" sz="1300" b="1" dirty="0" smtClean="0">
                <a:solidFill>
                  <a:srgbClr val="F79646">
                    <a:lumMod val="75000"/>
                  </a:srgbClr>
                </a:solidFill>
              </a:rPr>
              <a:t>Topic </a:t>
            </a:r>
            <a:r>
              <a:rPr lang="en-GB" sz="1300" b="1" dirty="0">
                <a:solidFill>
                  <a:srgbClr val="F79646">
                    <a:lumMod val="75000"/>
                  </a:srgbClr>
                </a:solidFill>
              </a:rPr>
              <a:t>identifier: </a:t>
            </a:r>
            <a:r>
              <a:rPr lang="en-GB" sz="1300" dirty="0"/>
              <a:t>LC-MG-1-7-2019 </a:t>
            </a:r>
            <a:r>
              <a:rPr lang="en-GB" sz="1300" dirty="0" smtClean="0"/>
              <a:t>        </a:t>
            </a:r>
            <a:r>
              <a:rPr lang="en-US" sz="1300" b="1" dirty="0" smtClean="0">
                <a:solidFill>
                  <a:srgbClr val="F79646">
                    <a:lumMod val="75000"/>
                  </a:srgbClr>
                </a:solidFill>
              </a:rPr>
              <a:t>Type </a:t>
            </a:r>
            <a:r>
              <a:rPr lang="en-US" sz="1300" b="1" dirty="0">
                <a:solidFill>
                  <a:srgbClr val="F79646">
                    <a:lumMod val="75000"/>
                  </a:srgbClr>
                </a:solidFill>
              </a:rPr>
              <a:t>of action: </a:t>
            </a:r>
            <a:r>
              <a:rPr lang="en-US" sz="1300" dirty="0"/>
              <a:t>RIA Research and Innovation </a:t>
            </a:r>
            <a:r>
              <a:rPr lang="en-US" sz="1300" dirty="0" smtClean="0"/>
              <a:t>action</a:t>
            </a:r>
          </a:p>
          <a:p>
            <a:pPr lvl="0">
              <a:spcAft>
                <a:spcPts val="0"/>
              </a:spcAft>
            </a:pPr>
            <a:r>
              <a:rPr lang="en-US" sz="1300" b="1" dirty="0">
                <a:solidFill>
                  <a:srgbClr val="F79646">
                    <a:lumMod val="75000"/>
                  </a:srgbClr>
                </a:solidFill>
              </a:rPr>
              <a:t>Opening date: </a:t>
            </a:r>
            <a:r>
              <a:rPr lang="en-US" sz="1300" dirty="0"/>
              <a:t>04 December 2018</a:t>
            </a:r>
          </a:p>
          <a:p>
            <a:pPr lvl="0">
              <a:spcAft>
                <a:spcPts val="0"/>
              </a:spcAft>
            </a:pPr>
            <a:r>
              <a:rPr lang="en-US" sz="1300" b="1" dirty="0">
                <a:solidFill>
                  <a:srgbClr val="F79646">
                    <a:lumMod val="75000"/>
                  </a:srgbClr>
                </a:solidFill>
              </a:rPr>
              <a:t>Deadline for proposal submission: </a:t>
            </a:r>
            <a:r>
              <a:rPr lang="en-GB" sz="1300" dirty="0" smtClean="0"/>
              <a:t>24 </a:t>
            </a:r>
            <a:r>
              <a:rPr lang="en-GB" sz="1300" dirty="0"/>
              <a:t>April </a:t>
            </a:r>
            <a:r>
              <a:rPr lang="en-GB" sz="1300" dirty="0" smtClean="0"/>
              <a:t>2019</a:t>
            </a:r>
            <a:endParaRPr lang="en-GB" sz="1300" dirty="0"/>
          </a:p>
          <a:p>
            <a:pPr lvl="0">
              <a:spcAft>
                <a:spcPts val="0"/>
              </a:spcAft>
            </a:pPr>
            <a:r>
              <a:rPr lang="en-US" sz="1300" b="1" dirty="0">
                <a:solidFill>
                  <a:srgbClr val="F79646">
                    <a:lumMod val="75000"/>
                  </a:srgbClr>
                </a:solidFill>
              </a:rPr>
              <a:t>Planned EU contribution: </a:t>
            </a:r>
            <a:r>
              <a:rPr lang="en-GB" sz="1300" dirty="0" smtClean="0"/>
              <a:t>€ 15 million (between € 3 </a:t>
            </a:r>
            <a:r>
              <a:rPr lang="en-GB" sz="1300" dirty="0"/>
              <a:t>to 5 million per </a:t>
            </a:r>
            <a:r>
              <a:rPr lang="en-GB" sz="1300" dirty="0" smtClean="0"/>
              <a:t>project)</a:t>
            </a:r>
            <a:endParaRPr lang="en-US" sz="1300" u="sng" dirty="0">
              <a:solidFill>
                <a:srgbClr val="0000FF"/>
              </a:solidFill>
              <a:latin typeface="Calibri"/>
              <a:cs typeface="Times New Roman"/>
            </a:endParaRPr>
          </a:p>
          <a:p>
            <a:pPr>
              <a:spcBef>
                <a:spcPts val="600"/>
              </a:spcBef>
              <a:spcAft>
                <a:spcPts val="0"/>
              </a:spcAft>
              <a:buSzPct val="80000"/>
            </a:pPr>
            <a:r>
              <a:rPr lang="ru-RU" sz="1300" b="1" dirty="0">
                <a:solidFill>
                  <a:schemeClr val="accent6">
                    <a:lumMod val="75000"/>
                  </a:schemeClr>
                </a:solidFill>
              </a:rPr>
              <a:t>Направления (1 или более):</a:t>
            </a:r>
          </a:p>
          <a:p>
            <a:pPr marL="266700" indent="-266700" fontAlgn="ctr">
              <a:spcAft>
                <a:spcPts val="0"/>
              </a:spcAft>
              <a:buClr>
                <a:srgbClr val="4F81BD"/>
              </a:buClr>
              <a:buSzPct val="80000"/>
              <a:buFont typeface="Wingdings" pitchFamily="2" charset="2"/>
              <a:buChar char="Ø"/>
            </a:pPr>
            <a:r>
              <a:rPr lang="ru-RU" sz="1300" i="1" dirty="0"/>
              <a:t>Разработка инструментов для комплексной междисциплинарной оценки </a:t>
            </a:r>
            <a:br>
              <a:rPr lang="ru-RU" sz="1300" i="1" dirty="0"/>
            </a:br>
            <a:r>
              <a:rPr lang="ru-RU" sz="1300" i="1" dirty="0"/>
              <a:t>реализуемости архитектур гибридных / электрических СУ, включая подробное технико-экономическое обоснование инновационных решений по распределению, использованию и хранению энергии</a:t>
            </a:r>
          </a:p>
          <a:p>
            <a:pPr marL="266700" indent="-266700" fontAlgn="ctr">
              <a:spcAft>
                <a:spcPts val="0"/>
              </a:spcAft>
              <a:buClr>
                <a:srgbClr val="4F81BD"/>
              </a:buClr>
              <a:buSzPct val="80000"/>
              <a:buFont typeface="Wingdings" pitchFamily="2" charset="2"/>
              <a:buChar char="Ø"/>
            </a:pPr>
            <a:r>
              <a:rPr lang="ru-RU" sz="1300" i="1" dirty="0"/>
              <a:t>Изучение технологий аккумулирования энергии для ее использования в полете и/или во время взлета, посадки и руления</a:t>
            </a:r>
          </a:p>
          <a:p>
            <a:pPr marL="266700" indent="-266700" fontAlgn="ctr">
              <a:spcAft>
                <a:spcPts val="0"/>
              </a:spcAft>
              <a:buClr>
                <a:srgbClr val="4F81BD"/>
              </a:buClr>
              <a:buSzPct val="80000"/>
              <a:buFont typeface="Wingdings" pitchFamily="2" charset="2"/>
              <a:buChar char="Ø"/>
            </a:pPr>
            <a:r>
              <a:rPr lang="ru-RU" sz="1300" i="1" dirty="0"/>
              <a:t>Изучение новых технологий хранения энергии, которые могут соответствовать требованиям для гибридных / электрических СУ (эксплуатационные характеристики, безопасность, ...) </a:t>
            </a:r>
          </a:p>
          <a:p>
            <a:pPr marL="266700" indent="-266700" fontAlgn="ctr">
              <a:spcAft>
                <a:spcPts val="0"/>
              </a:spcAft>
              <a:buClr>
                <a:srgbClr val="4F81BD"/>
              </a:buClr>
              <a:buSzPct val="80000"/>
              <a:buFont typeface="Wingdings" pitchFamily="2" charset="2"/>
              <a:buChar char="Ø"/>
            </a:pPr>
            <a:r>
              <a:rPr lang="ru-RU" sz="1300" i="1" dirty="0"/>
              <a:t>Разработка передовых решений устранению электромагнитных помех, а также обеспечение терморегулирования на системном уровне</a:t>
            </a:r>
          </a:p>
          <a:p>
            <a:pPr>
              <a:spcBef>
                <a:spcPts val="600"/>
              </a:spcBef>
              <a:spcAft>
                <a:spcPts val="0"/>
              </a:spcAft>
              <a:buSzPct val="80000"/>
            </a:pPr>
            <a:r>
              <a:rPr lang="ru-RU" sz="1300" b="1" dirty="0">
                <a:solidFill>
                  <a:schemeClr val="accent6">
                    <a:lumMod val="75000"/>
                  </a:schemeClr>
                </a:solidFill>
              </a:rPr>
              <a:t>Ожидаемый результат:</a:t>
            </a:r>
          </a:p>
          <a:p>
            <a:pPr marL="266700" indent="-266700" fontAlgn="ctr">
              <a:spcAft>
                <a:spcPts val="0"/>
              </a:spcAft>
              <a:buClr>
                <a:srgbClr val="4F81BD"/>
              </a:buClr>
              <a:buSzPct val="80000"/>
              <a:buFont typeface="Wingdings" pitchFamily="2" charset="2"/>
              <a:buChar char="Ø"/>
            </a:pPr>
            <a:r>
              <a:rPr lang="ru-RU" sz="1300" i="1" dirty="0"/>
              <a:t>Новый сдвиг парадигмы к авиации без вредных выбросов</a:t>
            </a:r>
          </a:p>
          <a:p>
            <a:pPr marL="266700" indent="-266700" fontAlgn="ctr">
              <a:spcAft>
                <a:spcPts val="0"/>
              </a:spcAft>
              <a:buClr>
                <a:srgbClr val="4F81BD"/>
              </a:buClr>
              <a:buSzPct val="80000"/>
              <a:buFont typeface="Wingdings" pitchFamily="2" charset="2"/>
              <a:buChar char="Ø"/>
            </a:pPr>
            <a:r>
              <a:rPr lang="ru-RU" sz="1300" i="1" dirty="0"/>
              <a:t>Усиление среднесрочной и долгосрочной конкурентоспособности европейской аэронавтики</a:t>
            </a:r>
          </a:p>
          <a:p>
            <a:pPr marL="266700" indent="-266700" fontAlgn="ctr">
              <a:spcAft>
                <a:spcPts val="0"/>
              </a:spcAft>
              <a:buClr>
                <a:srgbClr val="4F81BD"/>
              </a:buClr>
              <a:buSzPct val="80000"/>
              <a:buFont typeface="Wingdings" pitchFamily="2" charset="2"/>
              <a:buChar char="Ø"/>
            </a:pPr>
            <a:r>
              <a:rPr lang="ru-RU" sz="1300" i="1" dirty="0"/>
              <a:t>Создание «дорожной карты» и определение ключевых технологий для полностью электрических или гибридно-электрических ЛА</a:t>
            </a:r>
          </a:p>
          <a:p>
            <a:pPr marL="266700" indent="-266700" fontAlgn="ctr">
              <a:spcAft>
                <a:spcPts val="0"/>
              </a:spcAft>
              <a:buClr>
                <a:srgbClr val="4F81BD"/>
              </a:buClr>
              <a:buSzPct val="80000"/>
              <a:buFont typeface="Wingdings" pitchFamily="2" charset="2"/>
              <a:buChar char="Ø"/>
            </a:pPr>
            <a:r>
              <a:rPr lang="ru-RU" sz="1300" i="1" dirty="0"/>
              <a:t>Подготовка фундамента для разработки демонстраторов следующего поколения</a:t>
            </a:r>
          </a:p>
          <a:p>
            <a:pPr fontAlgn="ctr">
              <a:spcAft>
                <a:spcPts val="0"/>
              </a:spcAft>
              <a:buClr>
                <a:srgbClr val="4F81BD"/>
              </a:buClr>
              <a:buSzPct val="80000"/>
            </a:pPr>
            <a:r>
              <a:rPr lang="en-GB" sz="1300" i="1" dirty="0"/>
              <a:t/>
            </a:r>
            <a:br>
              <a:rPr lang="en-GB" sz="1300" i="1" dirty="0"/>
            </a:br>
            <a:endParaRPr lang="en-GB" sz="1300" i="1"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(3) - </a:t>
            </a:r>
            <a:r>
              <a:rPr lang="en-GB" sz="2400" kern="0" cap="all" dirty="0">
                <a:solidFill>
                  <a:sysClr val="window" lastClr="FFFFFF"/>
                </a:solidFill>
                <a:effectLst>
                  <a:outerShdw blurRad="60007" dist="310007" dir="7680000" sy="30000" kx="1300200" algn="ctr" rotWithShape="0">
                    <a:prstClr val="black">
                      <a:alpha val="32000"/>
                    </a:prstClr>
                  </a:outerShdw>
                </a:effectLst>
              </a:rPr>
              <a:t>Aeronautics</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255212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5"/>
            <a:ext cx="8712968" cy="4815256"/>
          </a:xfrm>
        </p:spPr>
        <p:txBody>
          <a:bodyPr/>
          <a:lstStyle/>
          <a:p>
            <a:pPr lvl="0"/>
            <a:endParaRPr lang="en-GB" b="1" dirty="0" smtClean="0"/>
          </a:p>
          <a:p>
            <a:pPr lvl="0"/>
            <a:endParaRPr lang="en-GB" b="1" dirty="0"/>
          </a:p>
          <a:p>
            <a:pPr lvl="0"/>
            <a:r>
              <a:rPr lang="en-GB" b="1" u="sng" dirty="0" smtClean="0"/>
              <a:t>Towards </a:t>
            </a:r>
            <a:r>
              <a:rPr lang="en-GB" b="1" u="sng" dirty="0"/>
              <a:t>a high-speed global air transportation </a:t>
            </a:r>
            <a:r>
              <a:rPr lang="en-GB" b="1" u="sng" dirty="0" smtClean="0"/>
              <a:t>demonstration </a:t>
            </a:r>
            <a:r>
              <a:rPr lang="en-GB" i="1" dirty="0" smtClean="0"/>
              <a:t>(</a:t>
            </a:r>
            <a:r>
              <a:rPr lang="ru-RU" i="1" dirty="0" smtClean="0"/>
              <a:t>На </a:t>
            </a:r>
            <a:r>
              <a:rPr lang="ru-RU" i="1" dirty="0"/>
              <a:t>пути к демонстрации высокоскоростной глобальной авиатранспортной системы)</a:t>
            </a:r>
            <a:r>
              <a:rPr lang="en-GB" b="1" dirty="0" smtClean="0"/>
              <a:t> </a:t>
            </a:r>
            <a:r>
              <a:rPr lang="en-GB" b="1" dirty="0"/>
              <a:t>– </a:t>
            </a:r>
            <a:r>
              <a:rPr lang="en-GB" dirty="0"/>
              <a:t>please see the call for proposals </a:t>
            </a:r>
            <a:r>
              <a:rPr lang="en-GB" b="1" dirty="0"/>
              <a:t>'H2020-MG-2018-2019-2020-continued' </a:t>
            </a:r>
            <a:r>
              <a:rPr lang="en-GB" dirty="0" smtClean="0"/>
              <a:t>in:</a:t>
            </a:r>
            <a:r>
              <a:rPr lang="en-GB" b="1" dirty="0" smtClean="0"/>
              <a:t> </a:t>
            </a:r>
            <a:r>
              <a:rPr lang="en-GB" dirty="0" smtClean="0">
                <a:solidFill>
                  <a:schemeClr val="accent6">
                    <a:lumMod val="75000"/>
                  </a:schemeClr>
                </a:solidFill>
                <a:hlinkClick r:id="rId2"/>
              </a:rPr>
              <a:t>http</a:t>
            </a:r>
            <a:r>
              <a:rPr lang="en-GB" dirty="0">
                <a:solidFill>
                  <a:schemeClr val="accent6">
                    <a:lumMod val="75000"/>
                  </a:schemeClr>
                </a:solidFill>
                <a:hlinkClick r:id="rId2"/>
              </a:rPr>
              <a:t>://ec.europa.eu/research/participants/data/ref/h2020/wp/2018-2020/main/h2020-wp1820-transport_en.pdf</a:t>
            </a:r>
            <a:endParaRPr lang="en-GB" dirty="0">
              <a:solidFill>
                <a:schemeClr val="accent6">
                  <a:lumMod val="75000"/>
                </a:schemeClr>
              </a:solidFill>
            </a:endParaRPr>
          </a:p>
          <a:p>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(3) - </a:t>
            </a:r>
            <a:r>
              <a:rPr lang="en-GB" sz="2400" kern="0" cap="all" dirty="0">
                <a:solidFill>
                  <a:sysClr val="window" lastClr="FFFFFF"/>
                </a:solidFill>
                <a:effectLst>
                  <a:outerShdw blurRad="60007" dist="310007" dir="7680000" sy="30000" kx="1300200" algn="ctr" rotWithShape="0">
                    <a:prstClr val="black">
                      <a:alpha val="32000"/>
                    </a:prstClr>
                  </a:outerShdw>
                </a:effectLst>
              </a:rPr>
              <a:t>Aeronautics</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3515726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8928992" cy="4959273"/>
          </a:xfrm>
        </p:spPr>
        <p:txBody>
          <a:bodyPr/>
          <a:lstStyle/>
          <a:p>
            <a:pPr lvl="0">
              <a:spcAft>
                <a:spcPts val="300"/>
              </a:spcAft>
            </a:pPr>
            <a:r>
              <a:rPr lang="en-GB" sz="1500" b="1" u="sng" dirty="0"/>
              <a:t>Human Factors in Transport Safety</a:t>
            </a:r>
            <a:r>
              <a:rPr lang="ru-RU" sz="1500" b="1" dirty="0"/>
              <a:t> </a:t>
            </a:r>
            <a:r>
              <a:rPr lang="ru-RU" sz="1500" i="1" dirty="0"/>
              <a:t>(Человеческий фактор (ЧФ) в области транспортной безопасности)</a:t>
            </a:r>
            <a:r>
              <a:rPr lang="en-GB" b="1" dirty="0" smtClean="0"/>
              <a:t>:</a:t>
            </a:r>
            <a:r>
              <a:rPr lang="ru-RU" b="1" dirty="0" smtClean="0"/>
              <a:t> </a:t>
            </a:r>
            <a:r>
              <a:rPr lang="en-GB" sz="1200" dirty="0" smtClean="0">
                <a:solidFill>
                  <a:schemeClr val="accent6">
                    <a:lumMod val="75000"/>
                  </a:schemeClr>
                </a:solidFill>
                <a:hlinkClick r:id="rId2"/>
              </a:rPr>
              <a:t>http</a:t>
            </a:r>
            <a:r>
              <a:rPr lang="en-GB" sz="1200" dirty="0">
                <a:solidFill>
                  <a:schemeClr val="accent6">
                    <a:lumMod val="75000"/>
                  </a:schemeClr>
                </a:solidFill>
                <a:hlinkClick r:id="rId2"/>
              </a:rPr>
              <a:t>://ec.europa.eu/research/participants/portal/desktop/en/opportunities/h2020/topics/mg-2-1-2018.html</a:t>
            </a:r>
            <a:r>
              <a:rPr lang="en-GB" sz="1200" dirty="0">
                <a:solidFill>
                  <a:schemeClr val="accent6">
                    <a:lumMod val="75000"/>
                  </a:schemeClr>
                </a:solidFill>
              </a:rPr>
              <a:t> </a:t>
            </a:r>
          </a:p>
          <a:p>
            <a:pPr lvl="0" algn="just">
              <a:spcAft>
                <a:spcPts val="0"/>
              </a:spcAft>
            </a:pPr>
            <a:r>
              <a:rPr lang="en-GB" sz="1300" b="1" dirty="0">
                <a:solidFill>
                  <a:srgbClr val="F79646">
                    <a:lumMod val="75000"/>
                  </a:srgbClr>
                </a:solidFill>
              </a:rPr>
              <a:t>Topic identifier: </a:t>
            </a:r>
            <a:r>
              <a:rPr lang="en-GB" sz="1300" dirty="0"/>
              <a:t>MG-2-1-2018 </a:t>
            </a:r>
            <a:r>
              <a:rPr lang="ru-RU" sz="1300" dirty="0" smtClean="0"/>
              <a:t>         </a:t>
            </a:r>
            <a:r>
              <a:rPr lang="en-US" sz="1300" b="1" dirty="0" smtClean="0">
                <a:solidFill>
                  <a:srgbClr val="F79646">
                    <a:lumMod val="75000"/>
                  </a:srgbClr>
                </a:solidFill>
              </a:rPr>
              <a:t>Type </a:t>
            </a:r>
            <a:r>
              <a:rPr lang="en-US" sz="1300" b="1" dirty="0">
                <a:solidFill>
                  <a:srgbClr val="F79646">
                    <a:lumMod val="75000"/>
                  </a:srgbClr>
                </a:solidFill>
              </a:rPr>
              <a:t>of action: </a:t>
            </a:r>
            <a:r>
              <a:rPr lang="en-US" sz="1300" dirty="0"/>
              <a:t>RIA Research and Innovation action</a:t>
            </a:r>
          </a:p>
          <a:p>
            <a:pPr lvl="0">
              <a:spcAft>
                <a:spcPts val="0"/>
              </a:spcAft>
            </a:pPr>
            <a:r>
              <a:rPr lang="en-US" sz="1300" b="1" dirty="0">
                <a:solidFill>
                  <a:srgbClr val="F79646">
                    <a:lumMod val="75000"/>
                  </a:srgbClr>
                </a:solidFill>
              </a:rPr>
              <a:t>Deadline for proposal submission: </a:t>
            </a:r>
            <a:r>
              <a:rPr lang="en-US" sz="1300" dirty="0"/>
              <a:t>1st stage: </a:t>
            </a:r>
            <a:r>
              <a:rPr lang="en-US" sz="1300" dirty="0" smtClean="0"/>
              <a:t>30 </a:t>
            </a:r>
            <a:r>
              <a:rPr lang="en-US" sz="1300" dirty="0"/>
              <a:t>January </a:t>
            </a:r>
            <a:r>
              <a:rPr lang="en-US" sz="1300" dirty="0" smtClean="0"/>
              <a:t>2018, 2</a:t>
            </a:r>
            <a:r>
              <a:rPr lang="en-US" sz="1300" baseline="30000" dirty="0" smtClean="0"/>
              <a:t>nd</a:t>
            </a:r>
            <a:r>
              <a:rPr lang="en-US" sz="1300" dirty="0" smtClean="0"/>
              <a:t> stage:19 </a:t>
            </a:r>
            <a:r>
              <a:rPr lang="en-US" sz="1300" dirty="0"/>
              <a:t>September 2018 </a:t>
            </a:r>
            <a:endParaRPr lang="en-GB" sz="1300" dirty="0"/>
          </a:p>
          <a:p>
            <a:pPr lvl="0">
              <a:spcAft>
                <a:spcPts val="0"/>
              </a:spcAft>
            </a:pPr>
            <a:r>
              <a:rPr lang="en-US" sz="1300" b="1" dirty="0">
                <a:solidFill>
                  <a:srgbClr val="F79646">
                    <a:lumMod val="75000"/>
                  </a:srgbClr>
                </a:solidFill>
              </a:rPr>
              <a:t>Planned EU contribution: </a:t>
            </a:r>
            <a:r>
              <a:rPr lang="en-GB" sz="1300" dirty="0" smtClean="0"/>
              <a:t>€ 18 million (between € 4 </a:t>
            </a:r>
            <a:r>
              <a:rPr lang="en-GB" sz="1300" dirty="0"/>
              <a:t>to </a:t>
            </a:r>
            <a:r>
              <a:rPr lang="en-GB" sz="1300" dirty="0" smtClean="0"/>
              <a:t>8 </a:t>
            </a:r>
            <a:r>
              <a:rPr lang="en-GB" sz="1300" dirty="0"/>
              <a:t>million per </a:t>
            </a:r>
            <a:r>
              <a:rPr lang="en-GB" sz="1300" dirty="0" smtClean="0"/>
              <a:t>project)</a:t>
            </a:r>
          </a:p>
          <a:p>
            <a:pPr>
              <a:spcAft>
                <a:spcPts val="0"/>
              </a:spcAft>
              <a:buSzPct val="80000"/>
            </a:pPr>
            <a:r>
              <a:rPr lang="ru-RU" sz="1300" b="1" dirty="0">
                <a:solidFill>
                  <a:schemeClr val="accent6">
                    <a:lumMod val="75000"/>
                  </a:schemeClr>
                </a:solidFill>
              </a:rPr>
              <a:t>Направления (</a:t>
            </a:r>
            <a:r>
              <a:rPr lang="ru-RU" sz="1300" b="1" dirty="0" err="1">
                <a:solidFill>
                  <a:schemeClr val="accent6">
                    <a:lumMod val="75000"/>
                  </a:schemeClr>
                </a:solidFill>
              </a:rPr>
              <a:t>подтема</a:t>
            </a:r>
            <a:r>
              <a:rPr lang="ru-RU" sz="1300" b="1" dirty="0">
                <a:solidFill>
                  <a:schemeClr val="accent6">
                    <a:lumMod val="75000"/>
                  </a:schemeClr>
                </a:solidFill>
              </a:rPr>
              <a:t> В, все):</a:t>
            </a:r>
          </a:p>
          <a:p>
            <a:pPr marL="266700" indent="-266700" fontAlgn="ctr">
              <a:spcAft>
                <a:spcPts val="0"/>
              </a:spcAft>
              <a:buClr>
                <a:srgbClr val="4F81BD"/>
              </a:buClr>
              <a:buSzPct val="80000"/>
              <a:buFont typeface="Wingdings" pitchFamily="2" charset="2"/>
              <a:buChar char="Ø"/>
            </a:pPr>
            <a:r>
              <a:rPr lang="ru-RU" sz="1300" i="1" dirty="0"/>
              <a:t>Улучшение оценки рисков, связанных с ЧФ, при проектировании и эксплуатации ВС, в </a:t>
            </a:r>
            <a:r>
              <a:rPr lang="ru-RU" sz="1300" i="1" dirty="0" err="1"/>
              <a:t>т.ч</a:t>
            </a:r>
            <a:r>
              <a:rPr lang="ru-RU" sz="1300" i="1" dirty="0"/>
              <a:t>. в экстремальных ситуациях (столкновение, попадание в СПП, отклонение от ВПП и пр.)</a:t>
            </a:r>
          </a:p>
          <a:p>
            <a:pPr marL="266700" indent="-266700" fontAlgn="ctr">
              <a:spcAft>
                <a:spcPts val="0"/>
              </a:spcAft>
              <a:buClr>
                <a:srgbClr val="4F81BD"/>
              </a:buClr>
              <a:buSzPct val="80000"/>
              <a:buFont typeface="Wingdings" pitchFamily="2" charset="2"/>
              <a:buChar char="Ø"/>
            </a:pPr>
            <a:r>
              <a:rPr lang="ru-RU" sz="1300" i="1" dirty="0"/>
              <a:t>Определение новых факторов риска в условиях повышения уровня автоматизации</a:t>
            </a:r>
          </a:p>
          <a:p>
            <a:pPr marL="266700" indent="-266700" fontAlgn="ctr">
              <a:spcAft>
                <a:spcPts val="0"/>
              </a:spcAft>
              <a:buClr>
                <a:srgbClr val="4F81BD"/>
              </a:buClr>
              <a:buSzPct val="80000"/>
              <a:buFont typeface="Wingdings" pitchFamily="2" charset="2"/>
              <a:buChar char="Ø"/>
            </a:pPr>
            <a:r>
              <a:rPr lang="ru-RU" sz="1300" i="1" dirty="0"/>
              <a:t>Сбор и анализ данных по происшествиям; создание, поддержание и обновление открытого ресурса таких данными</a:t>
            </a:r>
          </a:p>
          <a:p>
            <a:pPr marL="266700" indent="-266700" fontAlgn="ctr">
              <a:spcAft>
                <a:spcPts val="0"/>
              </a:spcAft>
              <a:buClr>
                <a:srgbClr val="4F81BD"/>
              </a:buClr>
              <a:buSzPct val="80000"/>
              <a:buFont typeface="Wingdings" pitchFamily="2" charset="2"/>
              <a:buChar char="Ø"/>
            </a:pPr>
            <a:r>
              <a:rPr lang="ru-RU" sz="1300" i="1" dirty="0"/>
              <a:t>Разработка методологий по учету рисков, связанных с ЧФ, при оценке безопасности проектирования и эксплуатации ВС</a:t>
            </a:r>
          </a:p>
          <a:p>
            <a:pPr marL="266700" indent="-266700" fontAlgn="ctr">
              <a:spcAft>
                <a:spcPts val="0"/>
              </a:spcAft>
              <a:buClr>
                <a:srgbClr val="4F81BD"/>
              </a:buClr>
              <a:buSzPct val="80000"/>
              <a:buFont typeface="Wingdings" pitchFamily="2" charset="2"/>
              <a:buChar char="Ø"/>
            </a:pPr>
            <a:r>
              <a:rPr lang="ru-RU" sz="1300" i="1" dirty="0"/>
              <a:t>Разработка стандартизированных руководств по оценке и классификации ЧФ при расследовании происшествий</a:t>
            </a:r>
          </a:p>
          <a:p>
            <a:pPr marL="266700" indent="-266700" fontAlgn="ctr">
              <a:spcAft>
                <a:spcPts val="0"/>
              </a:spcAft>
              <a:buClr>
                <a:srgbClr val="4F81BD"/>
              </a:buClr>
              <a:buSzPct val="80000"/>
              <a:buFont typeface="Wingdings" pitchFamily="2" charset="2"/>
              <a:buChar char="Ø"/>
            </a:pPr>
            <a:r>
              <a:rPr lang="ru-RU" sz="1300" i="1" dirty="0"/>
              <a:t>Разработка руководств и рекомендаций по корректировке существующих правил и норм</a:t>
            </a:r>
          </a:p>
          <a:p>
            <a:pPr>
              <a:spcAft>
                <a:spcPts val="0"/>
              </a:spcAft>
              <a:buSzPct val="80000"/>
            </a:pPr>
            <a:r>
              <a:rPr lang="ru-RU" sz="1300" b="1" dirty="0">
                <a:solidFill>
                  <a:schemeClr val="accent6">
                    <a:lumMod val="75000"/>
                  </a:schemeClr>
                </a:solidFill>
              </a:rPr>
              <a:t>Ожидаемый результат:</a:t>
            </a:r>
          </a:p>
          <a:p>
            <a:pPr fontAlgn="ctr">
              <a:spcAft>
                <a:spcPts val="0"/>
              </a:spcAft>
              <a:buClr>
                <a:srgbClr val="4F81BD"/>
              </a:buClr>
              <a:buSzPct val="80000"/>
            </a:pPr>
            <a:r>
              <a:rPr lang="ru-RU" sz="1300" i="1" dirty="0"/>
              <a:t>Повышение безопасности транспортной системы благодаря:</a:t>
            </a:r>
          </a:p>
          <a:p>
            <a:pPr marL="266700" indent="-266700" fontAlgn="ctr">
              <a:spcAft>
                <a:spcPts val="0"/>
              </a:spcAft>
              <a:buClr>
                <a:srgbClr val="4F81BD"/>
              </a:buClr>
              <a:buSzPct val="80000"/>
              <a:buFont typeface="Wingdings" pitchFamily="2" charset="2"/>
              <a:buChar char="Ø"/>
            </a:pPr>
            <a:r>
              <a:rPr lang="ru-RU" sz="1300" i="1" dirty="0"/>
              <a:t>своевременному и комплексному учету ЧФ при проектировании и эксплуатации ВС и инфраструктуры</a:t>
            </a:r>
          </a:p>
          <a:p>
            <a:pPr marL="266700" indent="-266700" fontAlgn="ctr">
              <a:spcAft>
                <a:spcPts val="0"/>
              </a:spcAft>
              <a:buClr>
                <a:srgbClr val="4F81BD"/>
              </a:buClr>
              <a:buSzPct val="80000"/>
              <a:buFont typeface="Wingdings" pitchFamily="2" charset="2"/>
              <a:buChar char="Ø"/>
            </a:pPr>
            <a:r>
              <a:rPr lang="ru-RU" sz="1300" i="1" dirty="0"/>
              <a:t>оценке влияния ЧФ при происшествиях, осуществимой благодаря созданию долгосрочного ресурса данных по ЧФ</a:t>
            </a:r>
          </a:p>
          <a:p>
            <a:pPr marL="266700" indent="-266700" fontAlgn="ctr">
              <a:spcAft>
                <a:spcPts val="0"/>
              </a:spcAft>
              <a:buClr>
                <a:srgbClr val="4F81BD"/>
              </a:buClr>
              <a:buSzPct val="80000"/>
              <a:buFont typeface="Wingdings" pitchFamily="2" charset="2"/>
              <a:buChar char="Ø"/>
            </a:pPr>
            <a:r>
              <a:rPr lang="ru-RU" sz="1300" i="1" dirty="0"/>
              <a:t>уменьшения столкновений и инцидентов, связанных с ЧФ, благодаря использованию преимуществ повышения автоматизации при эксплуатации и контроле транспорта</a:t>
            </a:r>
          </a:p>
          <a:p>
            <a:pPr lvl="0">
              <a:spcAft>
                <a:spcPts val="0"/>
              </a:spcAft>
            </a:pPr>
            <a:endParaRPr lang="en-US" sz="1800" u="sng" dirty="0">
              <a:solidFill>
                <a:srgbClr val="0000FF"/>
              </a:solidFill>
              <a:latin typeface="Calibri"/>
              <a:cs typeface="Times New Roman"/>
            </a:endParaRPr>
          </a:p>
          <a:p>
            <a:pPr>
              <a:spcAft>
                <a:spcPts val="0"/>
              </a:spcAft>
            </a:pPr>
            <a:endParaRPr lang="en-GB" dirty="0"/>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Flagship initiatives with Russia (3) - </a:t>
            </a:r>
            <a:r>
              <a:rPr lang="en-GB" sz="2400" kern="0" cap="all" dirty="0">
                <a:solidFill>
                  <a:sysClr val="window" lastClr="FFFFFF"/>
                </a:solidFill>
                <a:effectLst>
                  <a:outerShdw blurRad="60007" dist="310007" dir="7680000" sy="30000" kx="1300200" algn="ctr" rotWithShape="0">
                    <a:prstClr val="black">
                      <a:alpha val="32000"/>
                    </a:prstClr>
                  </a:outerShdw>
                </a:effectLst>
              </a:rPr>
              <a:t>Aeronautics</a:t>
            </a:r>
            <a:r>
              <a:rPr lang="en-GB" altLang="en-US" sz="2400" kern="0" cap="all" dirty="0">
                <a:solidFill>
                  <a:sysClr val="window" lastClr="FFFFFF"/>
                </a:solidFill>
                <a:effectLst>
                  <a:outerShdw blurRad="60007" dist="310007" dir="7680000" sy="30000" kx="1300200" algn="ctr" rotWithShape="0">
                    <a:prstClr val="black">
                      <a:alpha val="32000"/>
                    </a:prstClr>
                  </a:outerShdw>
                </a:effectLst>
              </a:rPr>
              <a:t>  </a:t>
            </a:r>
          </a:p>
        </p:txBody>
      </p:sp>
      <p:cxnSp>
        <p:nvCxnSpPr>
          <p:cNvPr id="5" name="Straight Connector 4"/>
          <p:cNvCxnSpPr/>
          <p:nvPr/>
        </p:nvCxnSpPr>
        <p:spPr bwMode="auto">
          <a:xfrm>
            <a:off x="0" y="1628800"/>
            <a:ext cx="9144000" cy="4536504"/>
          </a:xfrm>
          <a:prstGeom prst="line">
            <a:avLst/>
          </a:prstGeom>
          <a:ln w="76200">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bwMode="auto">
          <a:xfrm flipH="1">
            <a:off x="0" y="1484784"/>
            <a:ext cx="9144000" cy="4680520"/>
          </a:xfrm>
          <a:prstGeom prst="line">
            <a:avLst/>
          </a:prstGeom>
          <a:ln w="76200">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07621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99673"/>
            <a:ext cx="8640960" cy="4340327"/>
          </a:xfrm>
        </p:spPr>
        <p:txBody>
          <a:bodyPr/>
          <a:lstStyle/>
          <a:p>
            <a:pPr marL="457200" algn="just">
              <a:spcAft>
                <a:spcPts val="0"/>
              </a:spcAft>
            </a:pPr>
            <a:r>
              <a:rPr lang="en-GB" sz="2800" dirty="0">
                <a:latin typeface="Calibri"/>
                <a:ea typeface="Calibri"/>
                <a:cs typeface="Times New Roman"/>
              </a:rPr>
              <a:t>General information about international cooperation opportunities in Horizon 2020, including a </a:t>
            </a:r>
            <a:r>
              <a:rPr lang="en-GB" sz="2800" b="1" dirty="0">
                <a:solidFill>
                  <a:schemeClr val="accent6">
                    <a:lumMod val="75000"/>
                  </a:schemeClr>
                </a:solidFill>
                <a:latin typeface="Calibri"/>
                <a:ea typeface="Calibri"/>
                <a:cs typeface="Times New Roman"/>
              </a:rPr>
              <a:t>list of topics for international cooperation</a:t>
            </a:r>
            <a:r>
              <a:rPr lang="en-GB" sz="2800" dirty="0">
                <a:latin typeface="Calibri"/>
                <a:ea typeface="Calibri"/>
                <a:cs typeface="Times New Roman"/>
              </a:rPr>
              <a:t>, can be found at:</a:t>
            </a:r>
          </a:p>
          <a:p>
            <a:pPr marL="457200" algn="just">
              <a:spcAft>
                <a:spcPts val="0"/>
              </a:spcAft>
            </a:pPr>
            <a:r>
              <a:rPr lang="en-GB" sz="2800" u="sng" dirty="0">
                <a:solidFill>
                  <a:srgbClr val="0000FF"/>
                </a:solidFill>
                <a:latin typeface="Calibri"/>
                <a:ea typeface="Calibri"/>
                <a:cs typeface="Times New Roman"/>
                <a:hlinkClick r:id="rId2"/>
              </a:rPr>
              <a:t>http://ec.europa.eu/research/participants/docs/h2020-funding-guide/cross-cutting-issues/international-cooperation_en.htm</a:t>
            </a:r>
            <a:endParaRPr lang="en-GB" sz="2800" dirty="0">
              <a:latin typeface="Calibri"/>
              <a:ea typeface="Calibri"/>
              <a:cs typeface="Times New Roman"/>
            </a:endParaRPr>
          </a:p>
          <a:p>
            <a:endParaRPr lang="en-GB" dirty="0"/>
          </a:p>
        </p:txBody>
      </p:sp>
      <p:sp>
        <p:nvSpPr>
          <p:cNvPr id="5"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OTHER INTERNATIONAL COOPERATION TOPICS</a:t>
            </a:r>
            <a:endParaRPr lang="en-GB" altLang="en-US" sz="2400" kern="0" cap="all"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401080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640960" cy="4815256"/>
          </a:xfrm>
        </p:spPr>
        <p:txBody>
          <a:bodyPr/>
          <a:lstStyle/>
          <a:p>
            <a:pPr marL="457200">
              <a:spcAft>
                <a:spcPts val="0"/>
              </a:spcAft>
            </a:pPr>
            <a:endParaRPr lang="ru-RU" sz="2600" b="1" dirty="0" smtClean="0">
              <a:latin typeface="Calibri"/>
              <a:ea typeface="Calibri"/>
              <a:cs typeface="Times New Roman"/>
            </a:endParaRPr>
          </a:p>
          <a:p>
            <a:pPr marL="457200">
              <a:spcAft>
                <a:spcPts val="0"/>
              </a:spcAft>
            </a:pPr>
            <a:r>
              <a:rPr lang="en-US" sz="2600" b="1" dirty="0" smtClean="0">
                <a:latin typeface="Calibri"/>
                <a:ea typeface="Calibri"/>
                <a:cs typeface="Times New Roman"/>
              </a:rPr>
              <a:t>MARIE </a:t>
            </a:r>
            <a:r>
              <a:rPr lang="en-US" sz="2600" b="1" dirty="0">
                <a:latin typeface="Calibri"/>
                <a:ea typeface="Calibri"/>
                <a:cs typeface="Times New Roman"/>
              </a:rPr>
              <a:t>SKŁODOWSKA-CURIE INDIVIDUAL </a:t>
            </a:r>
            <a:r>
              <a:rPr lang="en-US" sz="2600" b="1" dirty="0" smtClean="0">
                <a:latin typeface="Calibri"/>
                <a:ea typeface="Calibri"/>
                <a:cs typeface="Times New Roman"/>
              </a:rPr>
              <a:t>FELLOWSHIPS</a:t>
            </a:r>
          </a:p>
          <a:p>
            <a:pPr marL="457200">
              <a:spcAft>
                <a:spcPts val="0"/>
              </a:spcAft>
            </a:pPr>
            <a:r>
              <a:rPr lang="en-US" b="1" dirty="0">
                <a:latin typeface="Calibri"/>
                <a:ea typeface="Calibri"/>
                <a:cs typeface="Times New Roman"/>
                <a:hlinkClick r:id="rId2"/>
              </a:rPr>
              <a:t>http://</a:t>
            </a:r>
            <a:r>
              <a:rPr lang="en-US" b="1" dirty="0" smtClean="0">
                <a:latin typeface="Calibri"/>
                <a:ea typeface="Calibri"/>
                <a:cs typeface="Times New Roman"/>
                <a:hlinkClick r:id="rId2"/>
              </a:rPr>
              <a:t>ec.europa.eu/research/participants/portal/desktop/en/opportunities/h2020/topics/msca-if-2018.html</a:t>
            </a:r>
            <a:r>
              <a:rPr lang="en-US" b="1" dirty="0" smtClean="0">
                <a:latin typeface="Calibri"/>
                <a:ea typeface="Calibri"/>
                <a:cs typeface="Times New Roman"/>
              </a:rPr>
              <a:t> </a:t>
            </a:r>
          </a:p>
          <a:p>
            <a:pPr marL="457200" algn="just">
              <a:spcAft>
                <a:spcPts val="0"/>
              </a:spcAft>
            </a:pPr>
            <a:r>
              <a:rPr lang="en-US" dirty="0" smtClean="0"/>
              <a:t>Opening date: </a:t>
            </a:r>
            <a:r>
              <a:rPr lang="en-US" dirty="0"/>
              <a:t>12 April </a:t>
            </a:r>
            <a:r>
              <a:rPr lang="en-US" dirty="0" smtClean="0"/>
              <a:t>2018,  Deadline: 12 </a:t>
            </a:r>
            <a:r>
              <a:rPr lang="en-US" dirty="0"/>
              <a:t>September </a:t>
            </a:r>
            <a:r>
              <a:rPr lang="en-US" dirty="0" smtClean="0"/>
              <a:t>2018</a:t>
            </a:r>
          </a:p>
          <a:p>
            <a:pPr marL="457200" algn="just">
              <a:spcAft>
                <a:spcPts val="0"/>
              </a:spcAft>
            </a:pPr>
            <a:endParaRPr lang="en-US" dirty="0"/>
          </a:p>
          <a:p>
            <a:pPr marL="457200" algn="just">
              <a:spcAft>
                <a:spcPts val="0"/>
              </a:spcAft>
            </a:pPr>
            <a:endParaRPr lang="en-US" dirty="0"/>
          </a:p>
          <a:p>
            <a:pPr marL="457200" algn="just">
              <a:spcAft>
                <a:spcPts val="0"/>
              </a:spcAft>
            </a:pPr>
            <a:endParaRPr lang="en-US" sz="1800" b="1" dirty="0" smtClean="0">
              <a:solidFill>
                <a:srgbClr val="F79646">
                  <a:lumMod val="75000"/>
                </a:srgbClr>
              </a:solidFill>
            </a:endParaRPr>
          </a:p>
          <a:p>
            <a:pPr marL="457200" algn="just">
              <a:spcAft>
                <a:spcPts val="0"/>
              </a:spcAft>
            </a:pPr>
            <a:r>
              <a:rPr lang="en-US" b="1" dirty="0" smtClean="0">
                <a:solidFill>
                  <a:srgbClr val="F79646">
                    <a:lumMod val="75000"/>
                  </a:srgbClr>
                </a:solidFill>
              </a:rPr>
              <a:t>Check </a:t>
            </a:r>
            <a:r>
              <a:rPr lang="en-US" b="1" dirty="0">
                <a:solidFill>
                  <a:srgbClr val="F79646">
                    <a:lumMod val="75000"/>
                  </a:srgbClr>
                </a:solidFill>
              </a:rPr>
              <a:t>for more MSCA &amp; ERC calls </a:t>
            </a:r>
            <a:r>
              <a:rPr lang="en-US" b="1" dirty="0" smtClean="0">
                <a:solidFill>
                  <a:srgbClr val="F79646">
                    <a:lumMod val="75000"/>
                  </a:srgbClr>
                </a:solidFill>
              </a:rPr>
              <a:t>at the </a:t>
            </a:r>
            <a:r>
              <a:rPr lang="en-US" b="1" dirty="0">
                <a:solidFill>
                  <a:srgbClr val="F79646">
                    <a:lumMod val="75000"/>
                  </a:srgbClr>
                </a:solidFill>
              </a:rPr>
              <a:t>H2020 Participant Portal </a:t>
            </a:r>
            <a:endParaRPr lang="en-GB" b="1" dirty="0">
              <a:solidFill>
                <a:srgbClr val="F79646">
                  <a:lumMod val="75000"/>
                </a:srgbClr>
              </a:solidFill>
            </a:endParaRPr>
          </a:p>
        </p:txBody>
      </p:sp>
      <p:sp>
        <p:nvSpPr>
          <p:cNvPr id="5"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US" altLang="en-US" sz="2400" kern="0" cap="all" dirty="0" smtClean="0">
                <a:solidFill>
                  <a:sysClr val="window" lastClr="FFFFFF"/>
                </a:solidFill>
                <a:effectLst>
                  <a:outerShdw blurRad="60007" dist="310007" dir="7680000" sy="30000" kx="1300200" algn="ctr" rotWithShape="0">
                    <a:prstClr val="black">
                      <a:alpha val="32000"/>
                    </a:prstClr>
                  </a:outerShdw>
                </a:effectLst>
              </a:rPr>
              <a:t>MSCA &amp; ERC: </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open &amp; forthcoming opportunities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65028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445081" cy="4887264"/>
          </a:xfrm>
        </p:spPr>
        <p:txBody>
          <a:bodyPr/>
          <a:lstStyle/>
          <a:p>
            <a:pPr marL="457200" indent="-457200">
              <a:buClr>
                <a:srgbClr val="0070C0"/>
              </a:buClr>
              <a:buSzPct val="120000"/>
              <a:buFont typeface="+mj-lt"/>
              <a:buAutoNum type="arabicPeriod"/>
            </a:pPr>
            <a:r>
              <a:rPr lang="en-GB" dirty="0" smtClean="0"/>
              <a:t>world</a:t>
            </a:r>
          </a:p>
          <a:p>
            <a:pPr marL="457200" indent="-457200">
              <a:buClr>
                <a:srgbClr val="0070C0"/>
              </a:buClr>
              <a:buSzPct val="120000"/>
              <a:buFont typeface="+mj-lt"/>
              <a:buAutoNum type="arabicPeriod"/>
            </a:pPr>
            <a:endParaRPr lang="en-GB" dirty="0"/>
          </a:p>
        </p:txBody>
      </p:sp>
      <p:sp>
        <p:nvSpPr>
          <p:cNvPr id="9" name="Oval Callout 8"/>
          <p:cNvSpPr/>
          <p:nvPr/>
        </p:nvSpPr>
        <p:spPr bwMode="auto">
          <a:xfrm>
            <a:off x="4103724" y="1412776"/>
            <a:ext cx="4536504" cy="2088232"/>
          </a:xfrm>
          <a:prstGeom prst="wedgeEllipseCallout">
            <a:avLst/>
          </a:prstGeom>
          <a:solidFill>
            <a:schemeClr val="accent1">
              <a:lumMod val="60000"/>
              <a:lumOff val="40000"/>
            </a:schemeClr>
          </a:solidFill>
          <a:ln w="28575" cap="flat" cmpd="sng" algn="ctr">
            <a:solidFill>
              <a:schemeClr val="accent5">
                <a:lumMod val="50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GB"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"We were able to benchmark results of our research activities at the world level…" </a:t>
            </a:r>
            <a:endParaRPr lang="en-GB" sz="1600" i="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Horizon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2020: benefits of participation</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
        <p:nvSpPr>
          <p:cNvPr id="7" name="Rounded Rectangular Callout 6"/>
          <p:cNvSpPr/>
          <p:nvPr/>
        </p:nvSpPr>
        <p:spPr bwMode="auto">
          <a:xfrm>
            <a:off x="251520" y="1124744"/>
            <a:ext cx="4392488" cy="1656184"/>
          </a:xfrm>
          <a:prstGeom prst="wedgeRoundRectCallout">
            <a:avLst/>
          </a:prstGeom>
          <a:solidFill>
            <a:schemeClr val="bg2">
              <a:lumMod val="75000"/>
            </a:schemeClr>
          </a:solidFill>
          <a:ln w="28575" cap="flat" cmpd="sng" algn="ctr">
            <a:solidFill>
              <a:schemeClr val="bg2">
                <a:lumMod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GB" sz="1600" b="0" i="1" u="none" strike="noStrike" cap="none" normalizeH="0" baseline="0" dirty="0" smtClean="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t>
            </a:r>
            <a:r>
              <a:rPr kumimoji="0" lang="ru-RU" sz="1600" b="0" i="1" u="none" strike="noStrike" cap="none" normalizeH="0" baseline="0" dirty="0" smtClean="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Участие в Рамочной программе ЕС помогло нашему университету значительно увеличить число совместных публикаций </a:t>
            </a:r>
            <a:r>
              <a:rPr kumimoji="0" lang="ru-RU" sz="1600" b="0" i="1" u="none" strike="noStrike" cap="none" normalizeH="0" dirty="0" smtClean="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в международных научных журналах…</a:t>
            </a:r>
            <a:r>
              <a:rPr lang="en-GB" sz="1600" i="1"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endParaRPr kumimoji="0" lang="en-GB" sz="1600" b="0" i="1" u="none" strike="noStrike" cap="none" normalizeH="0" baseline="0" dirty="0" smtClean="0">
              <a:ln>
                <a:noFill/>
              </a:ln>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ctangular Callout 7"/>
          <p:cNvSpPr/>
          <p:nvPr/>
        </p:nvSpPr>
        <p:spPr bwMode="auto">
          <a:xfrm>
            <a:off x="395536" y="2890664"/>
            <a:ext cx="4104456" cy="1368152"/>
          </a:xfrm>
          <a:prstGeom prst="wedgeRectCallout">
            <a:avLst/>
          </a:prstGeom>
          <a:solidFill>
            <a:schemeClr val="accent6">
              <a:lumMod val="60000"/>
              <a:lumOff val="40000"/>
            </a:schemeClr>
          </a:solidFill>
          <a:ln w="28575" cap="flat" cmpd="sng" algn="ctr">
            <a:solidFill>
              <a:schemeClr val="accent6">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GB" sz="1600" i="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"Thanks </a:t>
            </a:r>
            <a:r>
              <a:rPr lang="en-GB" sz="1600" i="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to this experience we became part of the </a:t>
            </a:r>
            <a:r>
              <a:rPr lang="en-GB" sz="1600" i="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world-leading </a:t>
            </a:r>
            <a:r>
              <a:rPr lang="en-GB" sz="1600" i="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scientific network in our </a:t>
            </a:r>
            <a:r>
              <a:rPr lang="en-GB" sz="1600" i="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area. It served well to building our international reputation…"</a:t>
            </a:r>
            <a:endParaRPr lang="en-GB" sz="1600" i="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ular Callout 11"/>
          <p:cNvSpPr/>
          <p:nvPr/>
        </p:nvSpPr>
        <p:spPr bwMode="auto">
          <a:xfrm>
            <a:off x="4705589" y="2636912"/>
            <a:ext cx="4104456" cy="1368152"/>
          </a:xfrm>
          <a:prstGeom prst="wedgeRectCallout">
            <a:avLst/>
          </a:prstGeom>
          <a:solidFill>
            <a:schemeClr val="accent3">
              <a:lumMod val="60000"/>
              <a:lumOff val="40000"/>
            </a:schemeClr>
          </a:solidFill>
          <a:ln w="28575" cap="flat" cmpd="sng" algn="ctr">
            <a:solidFill>
              <a:schemeClr val="accent3">
                <a:lumMod val="50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GB" sz="1600" i="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1600" i="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Участие в проектах научной программы ЕС – это международный знак качества, признание высокого уровня проводимых исследований</a:t>
            </a:r>
            <a:r>
              <a:rPr lang="en-GB" sz="1600" i="1"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n-GB" sz="1600" i="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Oval Callout 10"/>
          <p:cNvSpPr/>
          <p:nvPr/>
        </p:nvSpPr>
        <p:spPr bwMode="auto">
          <a:xfrm>
            <a:off x="35496" y="4162067"/>
            <a:ext cx="5616624" cy="1931229"/>
          </a:xfrm>
          <a:prstGeom prst="wedgeEllipseCallout">
            <a:avLst/>
          </a:prstGeom>
          <a:solidFill>
            <a:schemeClr val="accent5">
              <a:lumMod val="60000"/>
              <a:lumOff val="40000"/>
            </a:schemeClr>
          </a:solidFill>
          <a:ln w="28575" cap="flat" cmpd="sng" algn="ctr">
            <a:solidFill>
              <a:schemeClr val="accent5">
                <a:lumMod val="50000"/>
              </a:schemeClr>
            </a:solidFill>
            <a:prstDash val="solid"/>
            <a:round/>
            <a:headEnd type="none" w="med" len="med"/>
            <a:tailEnd type="none" w="med" len="med"/>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GB"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Благодаря участию в проекте, мы смогли вывести свои технологии и ноу-хау на мировой рынок. Это стало качественным скачком в развитии нашей деятельности…</a:t>
            </a:r>
            <a:r>
              <a:rPr lang="en-GB"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1600" i="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ular Callout 9"/>
          <p:cNvSpPr/>
          <p:nvPr/>
        </p:nvSpPr>
        <p:spPr bwMode="auto">
          <a:xfrm>
            <a:off x="4748335" y="4128283"/>
            <a:ext cx="4061710" cy="1431776"/>
          </a:xfrm>
          <a:prstGeom prst="wedgeRoundRectCallout">
            <a:avLst/>
          </a:prstGeom>
          <a:solidFill>
            <a:schemeClr val="accent4">
              <a:lumMod val="60000"/>
              <a:lumOff val="40000"/>
            </a:schemeClr>
          </a:solidFill>
          <a:ln w="28575" cap="flat" cmpd="sng" algn="ctr">
            <a:solidFill>
              <a:schemeClr val="accent2">
                <a:lumMod val="50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512763" eaLnBrk="0" hangingPunct="0">
              <a:buClr>
                <a:srgbClr val="000000"/>
              </a:buClr>
              <a:buSzPct val="100000"/>
            </a:pPr>
            <a:r>
              <a:rPr lang="en-GB"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i="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Unsere Teilnahme an dem Projekt des Rahmenprogramms hat uns Zugang zu erstklassigen Daten und Forschungseinrichtungen gegeben</a:t>
            </a:r>
            <a:r>
              <a:rPr lang="en-GB" sz="1600" i="1"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1600" i="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894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4294967295"/>
          </p:nvPr>
        </p:nvSpPr>
        <p:spPr>
          <a:xfrm>
            <a:off x="5749925" y="1196975"/>
            <a:ext cx="3394075" cy="4340225"/>
          </a:xfrm>
          <a:prstGeom prst="rect">
            <a:avLst/>
          </a:prstGeom>
        </p:spPr>
        <p:txBody>
          <a:bodyPr/>
          <a:lstStyle/>
          <a:p>
            <a:pPr algn="r"/>
            <a:r>
              <a:rPr lang="en-GB" altLang="en-US" sz="2000" b="1" i="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"People must be at the heart" of the development of the region shared by Russia and the EU and "European civil society will continue to work with our Russian partners. </a:t>
            </a:r>
            <a:r>
              <a:rPr lang="en-GB" altLang="en-US" sz="2000" b="1"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We will deepen our cooperation in education, science, research and culture."</a:t>
            </a:r>
          </a:p>
          <a:p>
            <a:pPr algn="r"/>
            <a:endParaRPr lang="en-GB" b="1" dirty="0"/>
          </a:p>
        </p:txBody>
      </p:sp>
      <p:pic>
        <p:nvPicPr>
          <p:cNvPr id="10" name="Picture 3" descr="EU, Europe, money, brussels, PM, MP, politics, tories, david camer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916832"/>
            <a:ext cx="4133355"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bwMode="auto">
          <a:xfrm>
            <a:off x="0" y="0"/>
            <a:ext cx="9144000" cy="980728"/>
          </a:xfrm>
          <a:prstGeom prst="rect">
            <a:avLst/>
          </a:prstGeo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SPIEF 2016</a:t>
            </a:r>
          </a:p>
        </p:txBody>
      </p:sp>
    </p:spTree>
    <p:extLst>
      <p:ext uri="{BB962C8B-B14F-4D97-AF65-F5344CB8AC3E}">
        <p14:creationId xmlns:p14="http://schemas.microsoft.com/office/powerpoint/2010/main" val="1451618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84976" cy="4896543"/>
          </a:xfrm>
        </p:spPr>
        <p:txBody>
          <a:bodyPr/>
          <a:lstStyle/>
          <a:p>
            <a:r>
              <a:rPr lang="en-GB" b="1" dirty="0">
                <a:latin typeface="+mj-lt"/>
              </a:rPr>
              <a:t>Russian entities have participated </a:t>
            </a:r>
            <a:r>
              <a:rPr lang="en-GB" b="1" dirty="0" smtClean="0">
                <a:solidFill>
                  <a:schemeClr val="accent6">
                    <a:lumMod val="75000"/>
                  </a:schemeClr>
                </a:solidFill>
                <a:latin typeface="+mj-lt"/>
              </a:rPr>
              <a:t>694 </a:t>
            </a:r>
            <a:r>
              <a:rPr lang="en-GB" b="1" dirty="0">
                <a:solidFill>
                  <a:schemeClr val="accent6">
                    <a:lumMod val="75000"/>
                  </a:schemeClr>
                </a:solidFill>
                <a:latin typeface="+mj-lt"/>
              </a:rPr>
              <a:t>times </a:t>
            </a:r>
            <a:r>
              <a:rPr lang="en-GB" b="1" dirty="0" smtClean="0">
                <a:solidFill>
                  <a:schemeClr val="accent6">
                    <a:lumMod val="75000"/>
                  </a:schemeClr>
                </a:solidFill>
                <a:latin typeface="+mj-lt"/>
              </a:rPr>
              <a:t>in 449 FP7 grant agreements</a:t>
            </a:r>
            <a:r>
              <a:rPr lang="en-GB" b="1" dirty="0" smtClean="0">
                <a:latin typeface="+mj-lt"/>
              </a:rPr>
              <a:t>, </a:t>
            </a:r>
            <a:r>
              <a:rPr lang="en-GB" b="1" dirty="0">
                <a:latin typeface="+mj-lt"/>
              </a:rPr>
              <a:t>receiving </a:t>
            </a:r>
            <a:r>
              <a:rPr lang="en-GB" b="1" dirty="0">
                <a:solidFill>
                  <a:schemeClr val="accent6">
                    <a:lumMod val="75000"/>
                  </a:schemeClr>
                </a:solidFill>
                <a:latin typeface="+mj-lt"/>
              </a:rPr>
              <a:t>81.2 million euros from the EU </a:t>
            </a:r>
            <a:r>
              <a:rPr lang="en-GB" b="1" dirty="0">
                <a:latin typeface="+mj-lt"/>
              </a:rPr>
              <a:t>while </a:t>
            </a:r>
            <a:r>
              <a:rPr lang="en-GB" b="1" dirty="0" smtClean="0">
                <a:latin typeface="+mj-lt"/>
              </a:rPr>
              <a:t>56.5 </a:t>
            </a:r>
            <a:r>
              <a:rPr lang="en-GB" b="1" dirty="0">
                <a:latin typeface="+mj-lt"/>
              </a:rPr>
              <a:t>million euros is the non-EU budget.</a:t>
            </a:r>
          </a:p>
          <a:p>
            <a:endParaRPr lang="en-GB" b="1" dirty="0">
              <a:latin typeface="+mj-lt"/>
            </a:endParaRPr>
          </a:p>
          <a:p>
            <a:r>
              <a:rPr lang="en-GB" b="1" dirty="0">
                <a:latin typeface="+mj-lt"/>
              </a:rPr>
              <a:t>Regarding collaborative </a:t>
            </a:r>
            <a:r>
              <a:rPr lang="en-GB" b="1" dirty="0" smtClean="0">
                <a:latin typeface="+mj-lt"/>
              </a:rPr>
              <a:t>actions, </a:t>
            </a:r>
            <a:r>
              <a:rPr lang="en-GB" b="1" dirty="0">
                <a:latin typeface="+mj-lt"/>
              </a:rPr>
              <a:t>Russian applicants were involved </a:t>
            </a:r>
            <a:r>
              <a:rPr lang="en-GB" b="1" dirty="0" smtClean="0">
                <a:solidFill>
                  <a:schemeClr val="accent6">
                    <a:lumMod val="75000"/>
                  </a:schemeClr>
                </a:solidFill>
                <a:latin typeface="+mj-lt"/>
              </a:rPr>
              <a:t>2615 </a:t>
            </a:r>
            <a:r>
              <a:rPr lang="en-GB" b="1" dirty="0">
                <a:solidFill>
                  <a:schemeClr val="accent6">
                    <a:lumMod val="75000"/>
                  </a:schemeClr>
                </a:solidFill>
                <a:latin typeface="+mj-lt"/>
              </a:rPr>
              <a:t>times </a:t>
            </a:r>
            <a:r>
              <a:rPr lang="en-GB" b="1" dirty="0" smtClean="0">
                <a:solidFill>
                  <a:schemeClr val="accent6">
                    <a:lumMod val="75000"/>
                  </a:schemeClr>
                </a:solidFill>
                <a:latin typeface="+mj-lt"/>
              </a:rPr>
              <a:t>in 1763 </a:t>
            </a:r>
            <a:r>
              <a:rPr lang="en-GB" b="1" dirty="0">
                <a:solidFill>
                  <a:schemeClr val="accent6">
                    <a:lumMod val="75000"/>
                  </a:schemeClr>
                </a:solidFill>
                <a:latin typeface="+mj-lt"/>
              </a:rPr>
              <a:t>eligible proposals</a:t>
            </a:r>
            <a:r>
              <a:rPr lang="en-GB" b="1" dirty="0">
                <a:latin typeface="+mj-lt"/>
              </a:rPr>
              <a:t>, </a:t>
            </a:r>
            <a:r>
              <a:rPr lang="en-GB" b="1" dirty="0" smtClean="0">
                <a:latin typeface="+mj-lt"/>
              </a:rPr>
              <a:t>having led to </a:t>
            </a:r>
            <a:r>
              <a:rPr lang="en-GB" b="1" dirty="0">
                <a:solidFill>
                  <a:schemeClr val="accent6">
                    <a:lumMod val="75000"/>
                  </a:schemeClr>
                </a:solidFill>
                <a:latin typeface="+mj-lt"/>
              </a:rPr>
              <a:t>314 funded projects that involve </a:t>
            </a:r>
            <a:r>
              <a:rPr lang="en-GB" b="1" dirty="0" smtClean="0">
                <a:solidFill>
                  <a:schemeClr val="accent6">
                    <a:lumMod val="75000"/>
                  </a:schemeClr>
                </a:solidFill>
                <a:latin typeface="+mj-lt"/>
              </a:rPr>
              <a:t>523 </a:t>
            </a:r>
            <a:r>
              <a:rPr lang="en-GB" b="1" dirty="0">
                <a:solidFill>
                  <a:schemeClr val="accent6">
                    <a:lumMod val="75000"/>
                  </a:schemeClr>
                </a:solidFill>
                <a:latin typeface="+mj-lt"/>
              </a:rPr>
              <a:t>Russian participations</a:t>
            </a:r>
            <a:r>
              <a:rPr lang="en-GB" b="1" dirty="0">
                <a:latin typeface="+mj-lt"/>
              </a:rPr>
              <a:t>. Russian participants have received 69.5 million euros from EU while </a:t>
            </a:r>
            <a:r>
              <a:rPr lang="en-GB" b="1" dirty="0" smtClean="0">
                <a:latin typeface="+mj-lt"/>
              </a:rPr>
              <a:t>56.5 </a:t>
            </a:r>
            <a:r>
              <a:rPr lang="en-GB" b="1" dirty="0">
                <a:latin typeface="+mj-lt"/>
              </a:rPr>
              <a:t>million euros is the non-EU budget.</a:t>
            </a:r>
          </a:p>
          <a:p>
            <a:endParaRPr lang="en-GB" b="1" dirty="0">
              <a:latin typeface="+mj-lt"/>
            </a:endParaRPr>
          </a:p>
          <a:p>
            <a:r>
              <a:rPr lang="en-GB" b="1" dirty="0">
                <a:latin typeface="+mj-lt"/>
              </a:rPr>
              <a:t>Regarding Marie-Curie (MC) actions of FP7, </a:t>
            </a:r>
            <a:r>
              <a:rPr lang="en-GB" b="1" dirty="0">
                <a:solidFill>
                  <a:schemeClr val="accent6">
                    <a:lumMod val="75000"/>
                  </a:schemeClr>
                </a:solidFill>
                <a:latin typeface="+mj-lt"/>
              </a:rPr>
              <a:t>RU entities have participated 170 times </a:t>
            </a:r>
            <a:r>
              <a:rPr lang="en-GB" b="1" dirty="0" smtClean="0">
                <a:solidFill>
                  <a:schemeClr val="accent6">
                    <a:lumMod val="75000"/>
                  </a:schemeClr>
                </a:solidFill>
                <a:latin typeface="+mj-lt"/>
              </a:rPr>
              <a:t>in signed </a:t>
            </a:r>
            <a:r>
              <a:rPr lang="en-GB" b="1" dirty="0">
                <a:solidFill>
                  <a:schemeClr val="accent6">
                    <a:lumMod val="75000"/>
                  </a:schemeClr>
                </a:solidFill>
                <a:latin typeface="+mj-lt"/>
              </a:rPr>
              <a:t>MC actions, receiving 11.5 million euros from the European Commission</a:t>
            </a:r>
            <a:r>
              <a:rPr lang="en-GB" b="1" dirty="0">
                <a:latin typeface="+mj-lt"/>
              </a:rPr>
              <a:t>. Also, a total of 1558 researchers of RU nationality have participated in MC actions.</a:t>
            </a:r>
          </a:p>
          <a:p>
            <a:pPr marL="342900" indent="-342900">
              <a:lnSpc>
                <a:spcPts val="2400"/>
              </a:lnSpc>
              <a:buClr>
                <a:schemeClr val="accent6">
                  <a:lumMod val="75000"/>
                </a:schemeClr>
              </a:buClr>
              <a:buSzPct val="134000"/>
              <a:buFont typeface="Arial" panose="020B0604020202020204" pitchFamily="34" charset="0"/>
              <a:buChar char="•"/>
            </a:pPr>
            <a:endParaRPr lang="en-GB" dirty="0"/>
          </a:p>
          <a:p>
            <a:pPr>
              <a:lnSpc>
                <a:spcPts val="2400"/>
              </a:lnSpc>
              <a:buClr>
                <a:schemeClr val="accent6">
                  <a:lumMod val="75000"/>
                </a:schemeClr>
              </a:buClr>
              <a:buSzPct val="134000"/>
            </a:pPr>
            <a:r>
              <a:rPr lang="en-GB" dirty="0" smtClean="0">
                <a:solidFill>
                  <a:schemeClr val="accent3">
                    <a:lumMod val="75000"/>
                  </a:schemeClr>
                </a:solidFill>
              </a:rPr>
              <a:t>* </a:t>
            </a:r>
            <a:r>
              <a:rPr lang="en-GB" i="1" dirty="0">
                <a:solidFill>
                  <a:schemeClr val="accent3">
                    <a:lumMod val="75000"/>
                  </a:schemeClr>
                </a:solidFill>
              </a:rPr>
              <a:t>a</a:t>
            </a:r>
            <a:r>
              <a:rPr lang="en-GB" i="1" dirty="0" smtClean="0">
                <a:solidFill>
                  <a:schemeClr val="accent3">
                    <a:lumMod val="75000"/>
                  </a:schemeClr>
                </a:solidFill>
              </a:rPr>
              <a:t>s of August 2017</a:t>
            </a:r>
            <a:endParaRPr lang="en-GB" i="1" dirty="0">
              <a:solidFill>
                <a:schemeClr val="accent3">
                  <a:lumMod val="75000"/>
                </a:schemeClr>
              </a:solidFill>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Framework Programme 7 statistics*: Russia's participation</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92247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Participation in FP7: key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figures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1185863"/>
            <a:ext cx="7370762" cy="4592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464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Participation in FP7: key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figures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127876"/>
            <a:ext cx="7344816" cy="4649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154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496944" cy="4896543"/>
          </a:xfrm>
        </p:spPr>
        <p:txBody>
          <a:bodyPr/>
          <a:lstStyle/>
          <a:p>
            <a:r>
              <a:rPr lang="en-GB" sz="1800" b="1" dirty="0" smtClean="0"/>
              <a:t>Russian </a:t>
            </a:r>
            <a:r>
              <a:rPr lang="en-GB" sz="1800" b="1" dirty="0"/>
              <a:t>entities have participated </a:t>
            </a:r>
            <a:r>
              <a:rPr lang="en-GB" sz="1800" b="1" dirty="0" smtClean="0">
                <a:solidFill>
                  <a:schemeClr val="accent6">
                    <a:lumMod val="75000"/>
                  </a:schemeClr>
                </a:solidFill>
              </a:rPr>
              <a:t>81 </a:t>
            </a:r>
            <a:r>
              <a:rPr lang="en-GB" sz="1800" b="1" dirty="0">
                <a:solidFill>
                  <a:schemeClr val="accent6">
                    <a:lumMod val="75000"/>
                  </a:schemeClr>
                </a:solidFill>
              </a:rPr>
              <a:t>times </a:t>
            </a:r>
            <a:r>
              <a:rPr lang="en-GB" sz="1800" b="1" dirty="0" smtClean="0">
                <a:solidFill>
                  <a:schemeClr val="accent6">
                    <a:lumMod val="75000"/>
                  </a:schemeClr>
                </a:solidFill>
              </a:rPr>
              <a:t>in 58 </a:t>
            </a:r>
            <a:r>
              <a:rPr lang="en-GB" sz="1800" b="1" dirty="0">
                <a:solidFill>
                  <a:schemeClr val="accent6">
                    <a:lumMod val="75000"/>
                  </a:schemeClr>
                </a:solidFill>
              </a:rPr>
              <a:t>signed </a:t>
            </a:r>
            <a:r>
              <a:rPr lang="en-GB" sz="1800" b="1" dirty="0" smtClean="0">
                <a:solidFill>
                  <a:schemeClr val="accent6">
                    <a:lumMod val="75000"/>
                  </a:schemeClr>
                </a:solidFill>
              </a:rPr>
              <a:t>grant agreements </a:t>
            </a:r>
            <a:r>
              <a:rPr lang="en-GB" sz="1800" b="1" dirty="0" smtClean="0"/>
              <a:t>of </a:t>
            </a:r>
            <a:r>
              <a:rPr lang="en-GB" sz="1800" b="1" dirty="0"/>
              <a:t>collaborative, MSCA and ERC actions of Horizon 2020, receiving </a:t>
            </a:r>
            <a:r>
              <a:rPr lang="en-GB" sz="1800" b="1" dirty="0" smtClean="0">
                <a:solidFill>
                  <a:schemeClr val="accent6">
                    <a:lumMod val="75000"/>
                  </a:schemeClr>
                </a:solidFill>
              </a:rPr>
              <a:t>2.5 </a:t>
            </a:r>
            <a:r>
              <a:rPr lang="en-GB" sz="1800" b="1" dirty="0">
                <a:solidFill>
                  <a:schemeClr val="accent6">
                    <a:lumMod val="75000"/>
                  </a:schemeClr>
                </a:solidFill>
              </a:rPr>
              <a:t>million euros of direct EU </a:t>
            </a:r>
            <a:r>
              <a:rPr lang="en-GB" sz="1800" b="1" dirty="0" smtClean="0">
                <a:solidFill>
                  <a:schemeClr val="accent6">
                    <a:lumMod val="75000"/>
                  </a:schemeClr>
                </a:solidFill>
              </a:rPr>
              <a:t>contribution, </a:t>
            </a:r>
            <a:r>
              <a:rPr lang="en-GB" sz="1800" b="1" dirty="0"/>
              <a:t>while </a:t>
            </a:r>
            <a:r>
              <a:rPr lang="en-GB" sz="1800" b="1" dirty="0" smtClean="0"/>
              <a:t>8.5 </a:t>
            </a:r>
            <a:r>
              <a:rPr lang="en-GB" sz="1800" b="1" dirty="0"/>
              <a:t>million euros is the non-EU budget.</a:t>
            </a:r>
          </a:p>
          <a:p>
            <a:endParaRPr lang="en-GB" sz="1800" b="1" dirty="0" smtClean="0"/>
          </a:p>
          <a:p>
            <a:r>
              <a:rPr lang="en-GB" sz="1800" b="1" dirty="0" smtClean="0"/>
              <a:t>Regarding </a:t>
            </a:r>
            <a:r>
              <a:rPr lang="en-GB" sz="1800" b="1" dirty="0"/>
              <a:t>collaborative actions, Russian applicants were involved </a:t>
            </a:r>
            <a:r>
              <a:rPr lang="en-GB" sz="1800" b="1" dirty="0" smtClean="0">
                <a:solidFill>
                  <a:schemeClr val="accent6">
                    <a:lumMod val="75000"/>
                  </a:schemeClr>
                </a:solidFill>
              </a:rPr>
              <a:t>216 times </a:t>
            </a:r>
            <a:r>
              <a:rPr lang="en-GB" sz="1800" b="1" dirty="0">
                <a:solidFill>
                  <a:schemeClr val="accent6">
                    <a:lumMod val="75000"/>
                  </a:schemeClr>
                </a:solidFill>
              </a:rPr>
              <a:t>in </a:t>
            </a:r>
            <a:r>
              <a:rPr lang="en-GB" sz="1800" b="1" dirty="0" smtClean="0">
                <a:solidFill>
                  <a:schemeClr val="accent6">
                    <a:lumMod val="75000"/>
                  </a:schemeClr>
                </a:solidFill>
              </a:rPr>
              <a:t>154 </a:t>
            </a:r>
            <a:r>
              <a:rPr lang="en-GB" sz="1800" b="1" dirty="0">
                <a:solidFill>
                  <a:schemeClr val="accent6">
                    <a:lumMod val="75000"/>
                  </a:schemeClr>
                </a:solidFill>
              </a:rPr>
              <a:t>eligible proposals</a:t>
            </a:r>
            <a:r>
              <a:rPr lang="en-GB" sz="1800" b="1" dirty="0"/>
              <a:t>, having led to </a:t>
            </a:r>
            <a:r>
              <a:rPr lang="en-GB" sz="1800" b="1" dirty="0" smtClean="0">
                <a:solidFill>
                  <a:schemeClr val="accent6">
                    <a:lumMod val="75000"/>
                  </a:schemeClr>
                </a:solidFill>
              </a:rPr>
              <a:t>37 signed grants that </a:t>
            </a:r>
            <a:r>
              <a:rPr lang="en-GB" sz="1800" b="1" dirty="0">
                <a:solidFill>
                  <a:schemeClr val="accent6">
                    <a:lumMod val="75000"/>
                  </a:schemeClr>
                </a:solidFill>
              </a:rPr>
              <a:t>involve </a:t>
            </a:r>
            <a:r>
              <a:rPr lang="en-GB" sz="1800" b="1" dirty="0" smtClean="0">
                <a:solidFill>
                  <a:schemeClr val="accent6">
                    <a:lumMod val="75000"/>
                  </a:schemeClr>
                </a:solidFill>
              </a:rPr>
              <a:t>53 </a:t>
            </a:r>
            <a:r>
              <a:rPr lang="en-GB" sz="1800" b="1" dirty="0">
                <a:solidFill>
                  <a:schemeClr val="accent6">
                    <a:lumMod val="75000"/>
                  </a:schemeClr>
                </a:solidFill>
              </a:rPr>
              <a:t>Russian participations</a:t>
            </a:r>
            <a:r>
              <a:rPr lang="en-GB" sz="1800" b="1" dirty="0"/>
              <a:t>. </a:t>
            </a:r>
          </a:p>
          <a:p>
            <a:endParaRPr lang="en-GB" sz="1800" b="1" dirty="0"/>
          </a:p>
          <a:p>
            <a:r>
              <a:rPr lang="en-GB" sz="1800" b="1" dirty="0"/>
              <a:t>Regarding Marie </a:t>
            </a:r>
            <a:r>
              <a:rPr lang="en-GB" sz="1800" b="1" dirty="0" err="1"/>
              <a:t>Sklodowska</a:t>
            </a:r>
            <a:r>
              <a:rPr lang="en-GB" sz="1800" b="1" dirty="0"/>
              <a:t>-Curie Actions (MSCA)</a:t>
            </a:r>
            <a:r>
              <a:rPr lang="en-GB" sz="1800" b="1" dirty="0" smtClean="0"/>
              <a:t>, </a:t>
            </a:r>
            <a:r>
              <a:rPr lang="en-GB" sz="1800" b="1" dirty="0">
                <a:solidFill>
                  <a:schemeClr val="accent6">
                    <a:lumMod val="75000"/>
                  </a:schemeClr>
                </a:solidFill>
              </a:rPr>
              <a:t>RU entities have participated </a:t>
            </a:r>
            <a:r>
              <a:rPr lang="en-GB" sz="1800" b="1" dirty="0" smtClean="0">
                <a:solidFill>
                  <a:schemeClr val="accent6">
                    <a:lumMod val="75000"/>
                  </a:schemeClr>
                </a:solidFill>
              </a:rPr>
              <a:t>28 </a:t>
            </a:r>
            <a:r>
              <a:rPr lang="en-GB" sz="1800" b="1" dirty="0">
                <a:solidFill>
                  <a:schemeClr val="accent6">
                    <a:lumMod val="75000"/>
                  </a:schemeClr>
                </a:solidFill>
              </a:rPr>
              <a:t>times in signed </a:t>
            </a:r>
            <a:r>
              <a:rPr lang="en-GB" sz="1800" b="1" dirty="0" smtClean="0">
                <a:solidFill>
                  <a:schemeClr val="accent6">
                    <a:lumMod val="75000"/>
                  </a:schemeClr>
                </a:solidFill>
              </a:rPr>
              <a:t>MSC actions</a:t>
            </a:r>
            <a:r>
              <a:rPr lang="en-GB" sz="1800" b="1" dirty="0" smtClean="0"/>
              <a:t>. </a:t>
            </a:r>
            <a:r>
              <a:rPr lang="en-GB" sz="1800" b="1" dirty="0"/>
              <a:t>Also, a total of </a:t>
            </a:r>
            <a:r>
              <a:rPr lang="en-GB" sz="1800" b="1" dirty="0" smtClean="0"/>
              <a:t>163 researchers </a:t>
            </a:r>
            <a:r>
              <a:rPr lang="en-GB" sz="1800" b="1" dirty="0"/>
              <a:t>of RU nationality have participated in </a:t>
            </a:r>
            <a:r>
              <a:rPr lang="en-GB" sz="1800" b="1" dirty="0" smtClean="0"/>
              <a:t>MSCA.</a:t>
            </a:r>
            <a:endParaRPr lang="en-GB" sz="1800" b="1" dirty="0"/>
          </a:p>
          <a:p>
            <a:endParaRPr lang="en-GB" sz="1800" b="1" dirty="0" smtClean="0">
              <a:solidFill>
                <a:schemeClr val="accent6">
                  <a:lumMod val="75000"/>
                </a:schemeClr>
              </a:solidFill>
            </a:endParaRPr>
          </a:p>
          <a:p>
            <a:r>
              <a:rPr lang="en-GB" sz="1800" b="1" dirty="0" smtClean="0"/>
              <a:t>Russia's applicant </a:t>
            </a:r>
            <a:r>
              <a:rPr lang="en-GB" sz="1800" b="1" dirty="0">
                <a:solidFill>
                  <a:schemeClr val="accent6">
                    <a:lumMod val="75000"/>
                  </a:schemeClr>
                </a:solidFill>
              </a:rPr>
              <a:t>success rate of </a:t>
            </a:r>
            <a:r>
              <a:rPr lang="en-GB" sz="1800" b="1" dirty="0" smtClean="0">
                <a:solidFill>
                  <a:schemeClr val="accent6">
                    <a:lumMod val="75000"/>
                  </a:schemeClr>
                </a:solidFill>
              </a:rPr>
              <a:t>27.9% </a:t>
            </a:r>
            <a:r>
              <a:rPr lang="en-GB" sz="1800" b="1" dirty="0"/>
              <a:t>is almost twice as high as the overall success rate in the programme </a:t>
            </a:r>
            <a:r>
              <a:rPr lang="en-GB" sz="1800" b="1" dirty="0">
                <a:solidFill>
                  <a:schemeClr val="accent6">
                    <a:lumMod val="75000"/>
                  </a:schemeClr>
                </a:solidFill>
              </a:rPr>
              <a:t>(</a:t>
            </a:r>
            <a:r>
              <a:rPr lang="en-GB" sz="1800" b="1" dirty="0" smtClean="0">
                <a:solidFill>
                  <a:schemeClr val="accent6">
                    <a:lumMod val="75000"/>
                  </a:schemeClr>
                </a:solidFill>
              </a:rPr>
              <a:t>14.5%).</a:t>
            </a:r>
            <a:endParaRPr lang="en-GB" sz="1800" b="1" dirty="0">
              <a:solidFill>
                <a:schemeClr val="accent6">
                  <a:lumMod val="75000"/>
                </a:schemeClr>
              </a:solidFill>
            </a:endParaRPr>
          </a:p>
          <a:p>
            <a:endParaRPr lang="en-GB" sz="1800" dirty="0" smtClean="0"/>
          </a:p>
          <a:p>
            <a:pPr marL="342900" indent="-342900">
              <a:lnSpc>
                <a:spcPts val="2400"/>
              </a:lnSpc>
              <a:buClr>
                <a:schemeClr val="accent6">
                  <a:lumMod val="75000"/>
                </a:schemeClr>
              </a:buClr>
              <a:buSzPct val="134000"/>
              <a:buFont typeface="Arial" panose="020B0604020202020204" pitchFamily="34" charset="0"/>
              <a:buChar char="•"/>
            </a:pPr>
            <a:endParaRPr lang="en-GB" sz="1800" dirty="0"/>
          </a:p>
          <a:p>
            <a:pPr>
              <a:lnSpc>
                <a:spcPts val="2400"/>
              </a:lnSpc>
              <a:buClr>
                <a:schemeClr val="accent6">
                  <a:lumMod val="75000"/>
                </a:schemeClr>
              </a:buClr>
              <a:buSzPct val="134000"/>
            </a:pPr>
            <a:r>
              <a:rPr lang="en-GB" sz="1800" dirty="0" smtClean="0">
                <a:solidFill>
                  <a:schemeClr val="accent3">
                    <a:lumMod val="75000"/>
                  </a:schemeClr>
                </a:solidFill>
              </a:rPr>
              <a:t>* </a:t>
            </a:r>
            <a:r>
              <a:rPr lang="en-GB" sz="1800" i="1" dirty="0">
                <a:solidFill>
                  <a:schemeClr val="accent3">
                    <a:lumMod val="75000"/>
                  </a:schemeClr>
                </a:solidFill>
              </a:rPr>
              <a:t>a</a:t>
            </a:r>
            <a:r>
              <a:rPr lang="en-GB" sz="1800" i="1" dirty="0" smtClean="0">
                <a:solidFill>
                  <a:schemeClr val="accent3">
                    <a:lumMod val="75000"/>
                  </a:schemeClr>
                </a:solidFill>
              </a:rPr>
              <a:t>s of August 2017</a:t>
            </a:r>
            <a:endParaRPr lang="en-GB" sz="1800" i="1" dirty="0">
              <a:solidFill>
                <a:schemeClr val="accent3">
                  <a:lumMod val="75000"/>
                </a:schemeClr>
              </a:solidFill>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Horizon 2020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statistics*: Russia's participation</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87878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7544" y="3501008"/>
            <a:ext cx="8208912" cy="369332"/>
          </a:xfrm>
          <a:prstGeom prst="rect">
            <a:avLst/>
          </a:prstGeom>
          <a:noFill/>
        </p:spPr>
        <p:txBody>
          <a:bodyPr wrap="square" rtlCol="0">
            <a:spAutoFit/>
          </a:bodyPr>
          <a:lstStyle/>
          <a:p>
            <a:endParaRPr lang="en-GB" dirty="0"/>
          </a:p>
        </p:txBody>
      </p:sp>
      <p:sp>
        <p:nvSpPr>
          <p:cNvPr id="7" name="Title 3"/>
          <p:cNvSpPr txBox="1">
            <a:spLocks/>
          </p:cNvSpPr>
          <p:nvPr/>
        </p:nvSpPr>
        <p:spPr bwMode="auto">
          <a:xfrm>
            <a:off x="0" y="0"/>
            <a:ext cx="9144000" cy="980728"/>
          </a:xfrm>
          <a:prstGeom prst="rect">
            <a:avLst/>
          </a:prstGeo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algn="ctr" eaLnBrk="1" hangingPunct="1"/>
            <a:r>
              <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Russian </a:t>
            </a:r>
            <a:r>
              <a:rPr lang="en-GB" altLang="en-US" sz="2400" dirty="0" smtClean="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participations </a:t>
            </a:r>
            <a:r>
              <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in  Horizon </a:t>
            </a:r>
            <a:r>
              <a:rPr lang="en-GB" altLang="en-US" sz="2400" dirty="0" smtClean="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2020 </a:t>
            </a:r>
          </a:p>
          <a:p>
            <a:pPr algn="ctr" eaLnBrk="1" hangingPunct="1"/>
            <a:r>
              <a:rPr lang="en-GB" altLang="en-US" sz="2400" dirty="0" smtClean="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(as of May 2017)</a:t>
            </a:r>
            <a:endParaRPr lang="en-GB" altLang="en-US" sz="2400" dirty="0">
              <a:solidFill>
                <a:schemeClr val="bg1"/>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endParaRPr>
          </a:p>
        </p:txBody>
      </p:sp>
      <p:graphicFrame>
        <p:nvGraphicFramePr>
          <p:cNvPr id="8" name="Content Placeholder 3" title="RU participations in H2020 (as of June 2017)"/>
          <p:cNvGraphicFramePr>
            <a:graphicFrameLocks/>
          </p:cNvGraphicFramePr>
          <p:nvPr>
            <p:extLst>
              <p:ext uri="{D42A27DB-BD31-4B8C-83A1-F6EECF244321}">
                <p14:modId xmlns:p14="http://schemas.microsoft.com/office/powerpoint/2010/main" val="1377524531"/>
              </p:ext>
            </p:extLst>
          </p:nvPr>
        </p:nvGraphicFramePr>
        <p:xfrm>
          <a:off x="539552" y="1268760"/>
          <a:ext cx="8280920"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305728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057" cy="4700367"/>
          </a:xfrm>
        </p:spPr>
        <p:txBody>
          <a:bodyPr/>
          <a:lstStyle/>
          <a:p>
            <a:r>
              <a:rPr lang="en-GB" sz="1800" dirty="0" smtClean="0"/>
              <a:t>The "ERA-NET instrument" </a:t>
            </a:r>
            <a:r>
              <a:rPr lang="en-GB" sz="1800" dirty="0"/>
              <a:t>under Horizon 2020 </a:t>
            </a:r>
            <a:r>
              <a:rPr lang="en-GB" sz="1800" dirty="0" smtClean="0"/>
              <a:t>supports </a:t>
            </a:r>
            <a:r>
              <a:rPr lang="en-GB" sz="1800" dirty="0">
                <a:solidFill>
                  <a:schemeClr val="accent6">
                    <a:lumMod val="75000"/>
                  </a:schemeClr>
                </a:solidFill>
              </a:rPr>
              <a:t>public-public partnerships</a:t>
            </a:r>
            <a:r>
              <a:rPr lang="en-GB" sz="1800" dirty="0"/>
              <a:t> in their preparation, establishment of networking structures, design, implementation and coordination of joint activities as well as topping up of single joint calls and of actions of a transnational nature</a:t>
            </a:r>
            <a:r>
              <a:rPr lang="en-GB" sz="1800" dirty="0" smtClean="0"/>
              <a:t>.</a:t>
            </a:r>
          </a:p>
          <a:p>
            <a:endParaRPr lang="en-GB" sz="1800" dirty="0" smtClean="0"/>
          </a:p>
          <a:p>
            <a:r>
              <a:rPr lang="en-GB" sz="1800" dirty="0" smtClean="0"/>
              <a:t>Typically, an ERA-Net brings together national research-funding organisations that wish to implement </a:t>
            </a:r>
            <a:r>
              <a:rPr lang="en-GB" sz="1800" dirty="0" smtClean="0">
                <a:solidFill>
                  <a:schemeClr val="accent6">
                    <a:lumMod val="75000"/>
                  </a:schemeClr>
                </a:solidFill>
              </a:rPr>
              <a:t>a joint transnational call for research proposals</a:t>
            </a:r>
            <a:r>
              <a:rPr lang="en-GB" sz="1800" dirty="0" smtClean="0"/>
              <a:t> (for which the EU can provide 'top-up' funding). </a:t>
            </a:r>
            <a:endParaRPr lang="en-GB" sz="1800" dirty="0"/>
          </a:p>
          <a:p>
            <a:endParaRPr lang="en-GB" sz="1800" dirty="0"/>
          </a:p>
          <a:p>
            <a:r>
              <a:rPr lang="en-GB" sz="1800" dirty="0" smtClean="0"/>
              <a:t>From 2004 to 2012, over €2 </a:t>
            </a:r>
            <a:r>
              <a:rPr lang="en-GB" sz="1800" dirty="0"/>
              <a:t>billion </a:t>
            </a:r>
            <a:r>
              <a:rPr lang="en-GB" sz="1800" dirty="0" smtClean="0"/>
              <a:t>of public funding were spent </a:t>
            </a:r>
            <a:r>
              <a:rPr lang="en-GB" sz="1800" dirty="0"/>
              <a:t>by </a:t>
            </a:r>
            <a:r>
              <a:rPr lang="en-GB" sz="1800" dirty="0" smtClean="0"/>
              <a:t>different programmes investing </a:t>
            </a:r>
            <a:r>
              <a:rPr lang="en-GB" sz="1800" dirty="0"/>
              <a:t>jointly in coordinated research across borders</a:t>
            </a:r>
            <a:r>
              <a:rPr lang="en-GB" sz="1800" dirty="0" smtClean="0"/>
              <a:t>.</a:t>
            </a:r>
          </a:p>
          <a:p>
            <a:endParaRPr lang="en-GB" sz="1800" dirty="0" smtClean="0"/>
          </a:p>
          <a:p>
            <a:r>
              <a:rPr lang="en-GB" sz="1800" dirty="0" smtClean="0">
                <a:solidFill>
                  <a:schemeClr val="accent6">
                    <a:lumMod val="75000"/>
                  </a:schemeClr>
                </a:solidFill>
              </a:rPr>
              <a:t>Funding organisations from "third countries" (such as Russia) can and do participate in ERA-Nets. </a:t>
            </a:r>
            <a:endParaRPr lang="en-GB" sz="1800" dirty="0">
              <a:solidFill>
                <a:schemeClr val="accent6">
                  <a:lumMod val="75000"/>
                </a:schemeClr>
              </a:solidFill>
            </a:endParaRPr>
          </a:p>
        </p:txBody>
      </p:sp>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ERA-NET instrument </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0271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16337"/>
            <a:ext cx="8784976" cy="5256584"/>
          </a:xfrm>
        </p:spPr>
        <p:txBody>
          <a:bodyPr/>
          <a:lstStyle/>
          <a:p>
            <a:pPr lvl="0">
              <a:buClr>
                <a:srgbClr val="0070C0"/>
              </a:buClr>
              <a:buSzPct val="120000"/>
            </a:pPr>
            <a:endParaRPr lang="en-GB" sz="1300" i="1" dirty="0">
              <a:solidFill>
                <a:srgbClr val="ACCBF9">
                  <a:lumMod val="75000"/>
                </a:srgbClr>
              </a:solidFill>
            </a:endParaRPr>
          </a:p>
          <a:p>
            <a:pPr marL="285750" lvl="0" indent="-285750">
              <a:spcAft>
                <a:spcPts val="600"/>
              </a:spcAft>
              <a:buClr>
                <a:schemeClr val="accent6">
                  <a:lumMod val="75000"/>
                </a:schemeClr>
              </a:buClr>
              <a:buSzPct val="150000"/>
              <a:buFont typeface="Arial" panose="020B0604020202020204" pitchFamily="34" charset="0"/>
              <a:buChar char="•"/>
            </a:pPr>
            <a:r>
              <a:rPr lang="en-GB" sz="1400" b="1" dirty="0" err="1" smtClean="0"/>
              <a:t>ERA.Net</a:t>
            </a:r>
            <a:r>
              <a:rPr lang="en-GB" sz="1400" b="1" dirty="0" smtClean="0"/>
              <a:t> </a:t>
            </a:r>
            <a:r>
              <a:rPr lang="en-GB" sz="1400" b="1" dirty="0"/>
              <a:t>RUS Plus </a:t>
            </a:r>
            <a:r>
              <a:rPr lang="en-GB" sz="1400" dirty="0"/>
              <a:t>– strengthening STI links between Russia and the European Research Area,</a:t>
            </a:r>
            <a:r>
              <a:rPr lang="en-GB" sz="1400" i="1" dirty="0"/>
              <a:t> RU funding partners: </a:t>
            </a:r>
            <a:r>
              <a:rPr lang="en-GB" sz="1400" dirty="0"/>
              <a:t> </a:t>
            </a:r>
            <a:r>
              <a:rPr lang="en-GB" sz="1400" i="1" dirty="0"/>
              <a:t>Ministry of Education &amp; Science, RFBR, RFH, Ural and Far Eastern Branches of Russian Academy of Sciences. Foundation for Assistance to Small Innovative Enterprises (FASIE), </a:t>
            </a:r>
            <a:r>
              <a:rPr lang="en-GB" sz="1400" u="sng" dirty="0">
                <a:hlinkClick r:id="rId3"/>
              </a:rPr>
              <a:t>http://www.eranet-rus.eu/</a:t>
            </a:r>
            <a:r>
              <a:rPr lang="en-GB" sz="1400" dirty="0"/>
              <a:t> </a:t>
            </a:r>
          </a:p>
          <a:p>
            <a:pPr marL="285750" indent="-285750">
              <a:spcAft>
                <a:spcPts val="600"/>
              </a:spcAft>
              <a:buClr>
                <a:schemeClr val="accent6">
                  <a:lumMod val="75000"/>
                </a:schemeClr>
              </a:buClr>
              <a:buSzPct val="150000"/>
              <a:buFont typeface="Arial" panose="020B0604020202020204" pitchFamily="34" charset="0"/>
              <a:buChar char="•"/>
            </a:pPr>
            <a:r>
              <a:rPr lang="en-GB" sz="1400" b="1" dirty="0"/>
              <a:t>MANUNET III</a:t>
            </a:r>
            <a:r>
              <a:rPr lang="en-GB" sz="1400" dirty="0"/>
              <a:t> (ERA-NET on advanced manufacturing technology),</a:t>
            </a:r>
            <a:r>
              <a:rPr lang="en-GB" sz="1400" i="1" dirty="0"/>
              <a:t> RU funding partner: FASIE, </a:t>
            </a:r>
            <a:r>
              <a:rPr lang="en-GB" sz="1400" u="sng" dirty="0">
                <a:hlinkClick r:id="rId4"/>
              </a:rPr>
              <a:t>http://www.manunet.net/</a:t>
            </a:r>
            <a:r>
              <a:rPr lang="en-GB" sz="1400" i="1" dirty="0"/>
              <a:t> </a:t>
            </a:r>
            <a:r>
              <a:rPr lang="ru-RU" sz="1400" i="1" dirty="0" smtClean="0"/>
              <a:t> </a:t>
            </a:r>
            <a:r>
              <a:rPr lang="en-US" sz="1400" b="1" dirty="0" smtClean="0">
                <a:solidFill>
                  <a:srgbClr val="C00000"/>
                </a:solidFill>
              </a:rPr>
              <a:t>Call 2018 open – deadline for pre-proposals: </a:t>
            </a:r>
            <a:r>
              <a:rPr lang="en-GB" sz="1400" b="1" dirty="0" smtClean="0">
                <a:solidFill>
                  <a:srgbClr val="C00000"/>
                </a:solidFill>
              </a:rPr>
              <a:t>23 </a:t>
            </a:r>
            <a:r>
              <a:rPr lang="en-GB" sz="1400" b="1" dirty="0">
                <a:solidFill>
                  <a:srgbClr val="C00000"/>
                </a:solidFill>
              </a:rPr>
              <a:t>March </a:t>
            </a:r>
            <a:r>
              <a:rPr lang="en-GB" sz="1400" b="1" dirty="0" smtClean="0">
                <a:solidFill>
                  <a:srgbClr val="C00000"/>
                </a:solidFill>
              </a:rPr>
              <a:t>2018, deadline for full proposals: 12 July 2018</a:t>
            </a:r>
            <a:r>
              <a:rPr lang="en-GB" sz="1400" b="1" dirty="0">
                <a:solidFill>
                  <a:srgbClr val="C00000"/>
                </a:solidFill>
              </a:rPr>
              <a:t>	</a:t>
            </a:r>
          </a:p>
          <a:p>
            <a:pPr marL="285750" lvl="0" indent="-285750">
              <a:spcAft>
                <a:spcPts val="600"/>
              </a:spcAft>
              <a:buClr>
                <a:schemeClr val="accent6">
                  <a:lumMod val="75000"/>
                </a:schemeClr>
              </a:buClr>
              <a:buSzPct val="150000"/>
              <a:buFont typeface="Arial" panose="020B0604020202020204" pitchFamily="34" charset="0"/>
              <a:buChar char="•"/>
            </a:pPr>
            <a:r>
              <a:rPr lang="en-GB" sz="1400" b="1" dirty="0" err="1" smtClean="0"/>
              <a:t>EuroTransBio</a:t>
            </a:r>
            <a:r>
              <a:rPr lang="en-GB" sz="1400" dirty="0" smtClean="0"/>
              <a:t> </a:t>
            </a:r>
            <a:r>
              <a:rPr lang="en-GB" sz="1400" dirty="0"/>
              <a:t>– ERA-NET in Biotechnology. </a:t>
            </a:r>
            <a:r>
              <a:rPr lang="en-GB" sz="1400" i="1" dirty="0"/>
              <a:t>Russian funding partner: FASIE,  </a:t>
            </a:r>
            <a:r>
              <a:rPr lang="en-GB" sz="1400" u="sng" dirty="0">
                <a:hlinkClick r:id="rId5"/>
              </a:rPr>
              <a:t>https://www.eurotransbio.eu/</a:t>
            </a:r>
            <a:r>
              <a:rPr lang="en-GB" sz="1400" dirty="0"/>
              <a:t> </a:t>
            </a:r>
          </a:p>
          <a:p>
            <a:pPr marL="285750" lvl="0" indent="-285750">
              <a:spcAft>
                <a:spcPts val="600"/>
              </a:spcAft>
              <a:buClr>
                <a:schemeClr val="accent6">
                  <a:lumMod val="75000"/>
                </a:schemeClr>
              </a:buClr>
              <a:buSzPct val="150000"/>
              <a:buFont typeface="Arial" panose="020B0604020202020204" pitchFamily="34" charset="0"/>
              <a:buChar char="•"/>
            </a:pPr>
            <a:r>
              <a:rPr lang="en-GB" sz="1400" b="1" dirty="0"/>
              <a:t>EUPHRESCO </a:t>
            </a:r>
            <a:r>
              <a:rPr lang="en-GB" sz="1400" dirty="0"/>
              <a:t> - European Phytosanitary Research Coordination: </a:t>
            </a:r>
            <a:r>
              <a:rPr lang="en-GB" sz="1400" i="1" dirty="0"/>
              <a:t>Russian partner: All-Russian Plant Quarantine Centre (FGU VNIIKR), </a:t>
            </a:r>
            <a:r>
              <a:rPr lang="en-GB" sz="1400" u="sng" dirty="0">
                <a:hlinkClick r:id="rId6"/>
              </a:rPr>
              <a:t>https://www.euphresco.net/</a:t>
            </a:r>
            <a:r>
              <a:rPr lang="en-GB" sz="1400" i="1" dirty="0"/>
              <a:t> </a:t>
            </a:r>
            <a:endParaRPr lang="en-GB" sz="1400" dirty="0"/>
          </a:p>
          <a:p>
            <a:pPr marL="285750" lvl="0" indent="-285750">
              <a:spcAft>
                <a:spcPts val="600"/>
              </a:spcAft>
              <a:buClr>
                <a:schemeClr val="accent6">
                  <a:lumMod val="75000"/>
                </a:schemeClr>
              </a:buClr>
              <a:buSzPct val="150000"/>
              <a:buFont typeface="Arial" panose="020B0604020202020204" pitchFamily="34" charset="0"/>
              <a:buChar char="•"/>
            </a:pPr>
            <a:r>
              <a:rPr lang="en-GB" sz="1400" b="1" dirty="0" err="1"/>
              <a:t>IraSME</a:t>
            </a:r>
            <a:r>
              <a:rPr lang="en-GB" sz="1400" b="1" dirty="0"/>
              <a:t> </a:t>
            </a:r>
            <a:r>
              <a:rPr lang="en-GB" sz="1400" dirty="0"/>
              <a:t>("International research activities by SMEs"), </a:t>
            </a:r>
            <a:r>
              <a:rPr lang="en-GB" sz="1400" i="1" dirty="0"/>
              <a:t>Russian funding partner: FASIE</a:t>
            </a:r>
            <a:r>
              <a:rPr lang="en-GB" sz="1400" dirty="0"/>
              <a:t>, </a:t>
            </a:r>
            <a:r>
              <a:rPr lang="en-GB" sz="1400" u="sng" dirty="0">
                <a:hlinkClick r:id="rId7"/>
              </a:rPr>
              <a:t>http://www.ira-sme.net/</a:t>
            </a:r>
            <a:r>
              <a:rPr lang="en-GB" sz="1400" dirty="0"/>
              <a:t> </a:t>
            </a:r>
            <a:r>
              <a:rPr lang="en-US" sz="1400" b="1" dirty="0">
                <a:solidFill>
                  <a:srgbClr val="C00000"/>
                </a:solidFill>
              </a:rPr>
              <a:t>Call 2018 open – deadline for </a:t>
            </a:r>
            <a:r>
              <a:rPr lang="en-US" sz="1400" b="1" dirty="0" smtClean="0">
                <a:solidFill>
                  <a:srgbClr val="C00000"/>
                </a:solidFill>
              </a:rPr>
              <a:t>proposals</a:t>
            </a:r>
            <a:r>
              <a:rPr lang="en-US" sz="1400" b="1" dirty="0">
                <a:solidFill>
                  <a:srgbClr val="C00000"/>
                </a:solidFill>
              </a:rPr>
              <a:t>: </a:t>
            </a:r>
            <a:r>
              <a:rPr lang="en-GB" sz="1400" b="1" dirty="0" smtClean="0">
                <a:solidFill>
                  <a:srgbClr val="C00000"/>
                </a:solidFill>
              </a:rPr>
              <a:t>28 </a:t>
            </a:r>
            <a:r>
              <a:rPr lang="en-GB" sz="1400" b="1" dirty="0">
                <a:solidFill>
                  <a:srgbClr val="C00000"/>
                </a:solidFill>
              </a:rPr>
              <a:t>March 2018</a:t>
            </a:r>
            <a:endParaRPr lang="en-GB" sz="1400" dirty="0"/>
          </a:p>
          <a:p>
            <a:pPr marL="285750" lvl="0" indent="-285750">
              <a:spcAft>
                <a:spcPts val="600"/>
              </a:spcAft>
              <a:buClr>
                <a:schemeClr val="accent6">
                  <a:lumMod val="75000"/>
                </a:schemeClr>
              </a:buClr>
              <a:buSzPct val="150000"/>
              <a:buFont typeface="Arial" panose="020B0604020202020204" pitchFamily="34" charset="0"/>
              <a:buChar char="•"/>
            </a:pPr>
            <a:r>
              <a:rPr lang="en-GB" sz="1400" b="1" dirty="0"/>
              <a:t>M-</a:t>
            </a:r>
            <a:r>
              <a:rPr lang="en-GB" sz="1400" b="1" dirty="0" err="1"/>
              <a:t>era.Net</a:t>
            </a:r>
            <a:r>
              <a:rPr lang="en-GB" sz="1400" b="1" dirty="0"/>
              <a:t> II- </a:t>
            </a:r>
            <a:r>
              <a:rPr lang="en-GB" sz="1400" dirty="0"/>
              <a:t>an ERA-NET in materials science and engineering:</a:t>
            </a:r>
            <a:r>
              <a:rPr lang="en-GB" sz="1400" i="1" dirty="0"/>
              <a:t> Russian funding partner: FASIE,  </a:t>
            </a:r>
            <a:r>
              <a:rPr lang="en-GB" sz="1400" u="sng" dirty="0">
                <a:hlinkClick r:id="rId8"/>
              </a:rPr>
              <a:t>https://m-era.net/</a:t>
            </a:r>
            <a:r>
              <a:rPr lang="en-GB" sz="1400" i="1" dirty="0"/>
              <a:t> </a:t>
            </a:r>
            <a:endParaRPr lang="en-GB" sz="1400" dirty="0"/>
          </a:p>
          <a:p>
            <a:pPr marL="285750" lvl="0" indent="-285750">
              <a:spcAft>
                <a:spcPts val="600"/>
              </a:spcAft>
              <a:buClr>
                <a:schemeClr val="accent6">
                  <a:lumMod val="75000"/>
                </a:schemeClr>
              </a:buClr>
              <a:buSzPct val="150000"/>
              <a:buFont typeface="Arial" panose="020B0604020202020204" pitchFamily="34" charset="0"/>
              <a:buChar char="•"/>
            </a:pPr>
            <a:r>
              <a:rPr lang="en-GB" sz="1400" b="1" dirty="0"/>
              <a:t>ERA </a:t>
            </a:r>
            <a:r>
              <a:rPr lang="en-GB" sz="1400" b="1" dirty="0" err="1"/>
              <a:t>CoBioTech</a:t>
            </a:r>
            <a:r>
              <a:rPr lang="en-GB" sz="1400" b="1" dirty="0"/>
              <a:t> </a:t>
            </a:r>
            <a:r>
              <a:rPr lang="en-GB" sz="1400" dirty="0"/>
              <a:t>– an ERA-NET in Biotechnology</a:t>
            </a:r>
            <a:r>
              <a:rPr lang="en-GB" sz="1400" b="1" dirty="0"/>
              <a:t>.  </a:t>
            </a:r>
            <a:r>
              <a:rPr lang="en-GB" sz="1400" i="1" dirty="0"/>
              <a:t>RU Funding partner – FASIE,  </a:t>
            </a:r>
            <a:r>
              <a:rPr lang="en-GB" sz="1400" u="sng" dirty="0">
                <a:hlinkClick r:id="rId9"/>
              </a:rPr>
              <a:t>https://www.cobiotech.eu/</a:t>
            </a:r>
            <a:r>
              <a:rPr lang="en-GB" sz="1400" dirty="0"/>
              <a:t> </a:t>
            </a:r>
          </a:p>
          <a:p>
            <a:pPr marL="285750" indent="-285750">
              <a:spcAft>
                <a:spcPts val="600"/>
              </a:spcAft>
              <a:buClr>
                <a:schemeClr val="accent6">
                  <a:lumMod val="75000"/>
                </a:schemeClr>
              </a:buClr>
              <a:buSzPct val="150000"/>
              <a:buFont typeface="Arial" panose="020B0604020202020204" pitchFamily="34" charset="0"/>
              <a:buChar char="•"/>
            </a:pPr>
            <a:r>
              <a:rPr lang="en-GB" sz="1400" b="1" dirty="0"/>
              <a:t>BONUS</a:t>
            </a:r>
            <a:r>
              <a:rPr lang="en-GB" sz="1400" dirty="0"/>
              <a:t> - Baltic Sea Science – Network of Funding Agencies (Art. 185 initiative): </a:t>
            </a:r>
            <a:r>
              <a:rPr lang="en-GB" sz="1400" i="1" dirty="0"/>
              <a:t>RFBR participates in the BONUS calls on the basis of a Memorandum of Cooperation,</a:t>
            </a:r>
            <a:r>
              <a:rPr lang="en-GB" sz="1400" dirty="0"/>
              <a:t> </a:t>
            </a:r>
            <a:r>
              <a:rPr lang="en-GB" sz="1400" u="sng" dirty="0">
                <a:hlinkClick r:id="rId10"/>
              </a:rPr>
              <a:t>https://www.bonusportal.org</a:t>
            </a:r>
            <a:endParaRPr lang="en-GB" sz="1400" dirty="0"/>
          </a:p>
        </p:txBody>
      </p:sp>
      <p:sp>
        <p:nvSpPr>
          <p:cNvPr id="5"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Ongoing ERA-NETs with Russian participation</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9849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solidFill>
                  <a:schemeClr val="accent6">
                    <a:lumMod val="75000"/>
                  </a:schemeClr>
                </a:solidFill>
              </a:rPr>
              <a:t>Join the database of independent experts for European research and innovation.</a:t>
            </a:r>
          </a:p>
          <a:p>
            <a:endParaRPr lang="en-GB" dirty="0"/>
          </a:p>
          <a:p>
            <a:r>
              <a:rPr lang="en-GB" dirty="0"/>
              <a:t>The European Commission appoints independent experts to assist with research and innovation assignments including the evaluation of proposals, monitoring of projects, and evaluation of programmes, and design of policy.</a:t>
            </a:r>
          </a:p>
          <a:p>
            <a:endParaRPr lang="en-GB" dirty="0" smtClean="0"/>
          </a:p>
          <a:p>
            <a:r>
              <a:rPr lang="en-GB" dirty="0"/>
              <a:t>Register online at: </a:t>
            </a:r>
            <a:endParaRPr lang="en-GB" dirty="0" smtClean="0"/>
          </a:p>
          <a:p>
            <a:endParaRPr lang="en-GB" u="sng" dirty="0">
              <a:solidFill>
                <a:srgbClr val="0F5494"/>
              </a:solidFill>
            </a:endParaRPr>
          </a:p>
          <a:p>
            <a:r>
              <a:rPr lang="en-GB" u="sng" dirty="0" smtClean="0">
                <a:solidFill>
                  <a:srgbClr val="0F5494"/>
                </a:solidFill>
              </a:rPr>
              <a:t>http</a:t>
            </a:r>
            <a:r>
              <a:rPr lang="en-GB" u="sng" dirty="0">
                <a:solidFill>
                  <a:srgbClr val="0F5494"/>
                </a:solidFill>
              </a:rPr>
              <a:t>://ec.europa.eu/research/participants/portal/desktop/en/experts/index.html</a:t>
            </a:r>
          </a:p>
        </p:txBody>
      </p:sp>
      <p:sp>
        <p:nvSpPr>
          <p:cNvPr id="4" name="Title 3"/>
          <p:cNvSpPr txBox="1">
            <a:spLocks/>
          </p:cNvSpPr>
          <p:nvPr/>
        </p:nvSpPr>
        <p:spPr bwMode="auto">
          <a:xfrm>
            <a:off x="0" y="-5515"/>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sz="2400" kern="0" dirty="0">
                <a:solidFill>
                  <a:sysClr val="window" lastClr="FFFFFF"/>
                </a:solidFill>
                <a:effectLst>
                  <a:outerShdw blurRad="60007" dist="310007" dir="7680000" sy="30000" kx="1300200" algn="ctr" rotWithShape="0">
                    <a:prstClr val="black">
                      <a:alpha val="32000"/>
                    </a:prstClr>
                  </a:outerShdw>
                </a:effectLst>
              </a:rPr>
              <a:t>H2020 call for expressions of interest from experts </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7431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0" y="-5515"/>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sz="2400" kern="0" dirty="0" smtClean="0">
                <a:solidFill>
                  <a:sysClr val="window" lastClr="FFFFFF"/>
                </a:solidFill>
                <a:effectLst>
                  <a:outerShdw blurRad="60007" dist="310007" dir="7680000" sy="30000" kx="1300200" algn="ctr" rotWithShape="0">
                    <a:prstClr val="black">
                      <a:alpha val="32000"/>
                    </a:prstClr>
                  </a:outerShdw>
                </a:effectLst>
              </a:rPr>
              <a:t>Towards FP9</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
        <p:nvSpPr>
          <p:cNvPr id="2" name="Content Placeholder 1"/>
          <p:cNvSpPr>
            <a:spLocks noGrp="1"/>
          </p:cNvSpPr>
          <p:nvPr>
            <p:ph idx="1"/>
          </p:nvPr>
        </p:nvSpPr>
        <p:spPr>
          <a:xfrm>
            <a:off x="251520" y="1196752"/>
            <a:ext cx="8640960" cy="4599232"/>
          </a:xfrm>
        </p:spPr>
        <p:txBody>
          <a:bodyPr/>
          <a:lstStyle/>
          <a:p>
            <a:r>
              <a:rPr lang="en-US" dirty="0"/>
              <a:t>Through an on-line consultation, open until </a:t>
            </a:r>
            <a:r>
              <a:rPr lang="en-US" dirty="0" smtClean="0"/>
              <a:t>08 March 2018</a:t>
            </a:r>
            <a:r>
              <a:rPr lang="en-US" dirty="0"/>
              <a:t>, the European Commission is inviting public input on the EU budget for </a:t>
            </a:r>
            <a:r>
              <a:rPr lang="en-US" dirty="0" smtClean="0"/>
              <a:t>the successor </a:t>
            </a:r>
            <a:r>
              <a:rPr lang="en-US" dirty="0"/>
              <a:t>to the Horizon 2020 </a:t>
            </a:r>
            <a:r>
              <a:rPr lang="en-US" dirty="0" err="1" smtClean="0"/>
              <a:t>programme</a:t>
            </a:r>
            <a:r>
              <a:rPr lang="en-US" dirty="0" smtClean="0"/>
              <a:t>, </a:t>
            </a:r>
            <a:r>
              <a:rPr lang="en-US" dirty="0"/>
              <a:t>covering the single market, small- and medium-sized businesses and other financial assistance programs for stimulating innovation</a:t>
            </a:r>
            <a:r>
              <a:rPr lang="en-US" dirty="0" smtClean="0"/>
              <a:t>.</a:t>
            </a:r>
          </a:p>
          <a:p>
            <a:endParaRPr lang="en-US" dirty="0"/>
          </a:p>
          <a:p>
            <a:r>
              <a:rPr lang="en-US" dirty="0"/>
              <a:t>The consultation is </a:t>
            </a:r>
            <a:r>
              <a:rPr lang="en-US" b="1" dirty="0">
                <a:solidFill>
                  <a:schemeClr val="accent6">
                    <a:lumMod val="75000"/>
                  </a:schemeClr>
                </a:solidFill>
              </a:rPr>
              <a:t>open to all citizens, </a:t>
            </a:r>
            <a:r>
              <a:rPr lang="en-US" b="1" dirty="0" err="1">
                <a:solidFill>
                  <a:schemeClr val="accent6">
                    <a:lumMod val="75000"/>
                  </a:schemeClr>
                </a:solidFill>
              </a:rPr>
              <a:t>organisations</a:t>
            </a:r>
            <a:r>
              <a:rPr lang="en-US" b="1" dirty="0">
                <a:solidFill>
                  <a:schemeClr val="accent6">
                    <a:lumMod val="75000"/>
                  </a:schemeClr>
                </a:solidFill>
              </a:rPr>
              <a:t> and stakeholders</a:t>
            </a:r>
            <a:r>
              <a:rPr lang="en-US" dirty="0"/>
              <a:t> with an interest and/or involvement in issues related to investment, entrepreneurship, research, innovation and SMEs. It is accessible in 23 EU languages, and contributions may be submitted in any of the official EU languages.</a:t>
            </a:r>
          </a:p>
          <a:p>
            <a:endParaRPr lang="en-US" dirty="0" smtClean="0"/>
          </a:p>
          <a:p>
            <a:r>
              <a:rPr lang="en-US" dirty="0" smtClean="0"/>
              <a:t>Link</a:t>
            </a:r>
            <a:r>
              <a:rPr lang="en-US" dirty="0"/>
              <a:t>: </a:t>
            </a:r>
            <a:r>
              <a:rPr lang="en-US" dirty="0">
                <a:hlinkClick r:id="rId2"/>
              </a:rPr>
              <a:t>https://ec.europa.eu/info/consultations/public-consultation-eu-funds-area-investment-research-innovation-smes-and-single-market_en</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2442661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71" y="1052736"/>
            <a:ext cx="8229057" cy="5400600"/>
          </a:xfrm>
        </p:spPr>
        <p:txBody>
          <a:bodyPr/>
          <a:lstStyle/>
          <a:p>
            <a:pPr marL="342900" indent="-342900">
              <a:buFont typeface="Arial" panose="020B0604020202020204" pitchFamily="34" charset="0"/>
              <a:buChar char="•"/>
            </a:pPr>
            <a:r>
              <a:rPr lang="en-GB" sz="1500" dirty="0" smtClean="0"/>
              <a:t>Horizon 2020 </a:t>
            </a:r>
            <a:r>
              <a:rPr lang="en-GB" sz="1500" dirty="0"/>
              <a:t>official webpage: </a:t>
            </a:r>
            <a:r>
              <a:rPr lang="en-GB" sz="1500" u="sng" dirty="0">
                <a:solidFill>
                  <a:srgbClr val="002060"/>
                </a:solidFill>
              </a:rPr>
              <a:t>http://ec.europa.eu/programmes/horizon2020/ </a:t>
            </a:r>
          </a:p>
          <a:p>
            <a:pPr marL="342900" indent="-342900">
              <a:buFont typeface="Arial" panose="020B0604020202020204" pitchFamily="34" charset="0"/>
              <a:buChar char="•"/>
            </a:pPr>
            <a:endParaRPr lang="en-GB" sz="1500" dirty="0" smtClean="0"/>
          </a:p>
          <a:p>
            <a:pPr marL="342900" indent="-342900">
              <a:buFont typeface="Arial" panose="020B0604020202020204" pitchFamily="34" charset="0"/>
              <a:buChar char="•"/>
            </a:pPr>
            <a:r>
              <a:rPr lang="en-GB" sz="1500" dirty="0" smtClean="0"/>
              <a:t>Horizon 2020 Participant </a:t>
            </a:r>
            <a:r>
              <a:rPr lang="en-GB" sz="1500" dirty="0"/>
              <a:t>Portal: </a:t>
            </a:r>
            <a:r>
              <a:rPr lang="en-GB" sz="1500" u="sng" dirty="0">
                <a:solidFill>
                  <a:srgbClr val="002060"/>
                </a:solidFill>
              </a:rPr>
              <a:t>http://ec.europa.eu/research/participants/portal/</a:t>
            </a:r>
          </a:p>
          <a:p>
            <a:pPr marL="342900" indent="-342900">
              <a:buFont typeface="Arial" panose="020B0604020202020204" pitchFamily="34" charset="0"/>
              <a:buChar char="•"/>
            </a:pPr>
            <a:endParaRPr lang="en-GB" sz="1500" dirty="0" smtClean="0"/>
          </a:p>
          <a:p>
            <a:pPr marL="342900" indent="-342900">
              <a:buFont typeface="Arial" panose="020B0604020202020204" pitchFamily="34" charset="0"/>
              <a:buChar char="•"/>
            </a:pPr>
            <a:r>
              <a:rPr lang="en-GB" sz="1500" dirty="0" smtClean="0"/>
              <a:t>European Commission – Research &amp; Innovation:</a:t>
            </a:r>
          </a:p>
          <a:p>
            <a:r>
              <a:rPr lang="en-GB" sz="1500" dirty="0"/>
              <a:t> </a:t>
            </a:r>
            <a:r>
              <a:rPr lang="en-GB" sz="1500" dirty="0" smtClean="0"/>
              <a:t>   </a:t>
            </a:r>
            <a:r>
              <a:rPr lang="en-GB" sz="1500" u="sng" dirty="0">
                <a:solidFill>
                  <a:srgbClr val="002060"/>
                </a:solidFill>
              </a:rPr>
              <a:t>http://ec.europa.eu/research/index.cfm </a:t>
            </a:r>
          </a:p>
          <a:p>
            <a:pPr marL="342900" indent="-342900">
              <a:buFont typeface="Arial" panose="020B0604020202020204" pitchFamily="34" charset="0"/>
              <a:buChar char="•"/>
            </a:pPr>
            <a:endParaRPr lang="en-GB" sz="1500" dirty="0" smtClean="0"/>
          </a:p>
          <a:p>
            <a:pPr marL="342900" indent="-342900">
              <a:buFont typeface="Arial" panose="020B0604020202020204" pitchFamily="34" charset="0"/>
              <a:buChar char="•"/>
            </a:pPr>
            <a:r>
              <a:rPr lang="en-GB" sz="1500" dirty="0" smtClean="0"/>
              <a:t>Delegation of the European Union to the Russian Federation:</a:t>
            </a:r>
          </a:p>
          <a:p>
            <a:r>
              <a:rPr lang="en-GB" sz="1500" dirty="0">
                <a:solidFill>
                  <a:srgbClr val="002060"/>
                </a:solidFill>
              </a:rPr>
              <a:t>    </a:t>
            </a:r>
            <a:r>
              <a:rPr lang="en-GB" sz="1500" u="sng" dirty="0">
                <a:solidFill>
                  <a:srgbClr val="002060"/>
                </a:solidFill>
              </a:rPr>
              <a:t>http://</a:t>
            </a:r>
            <a:r>
              <a:rPr lang="en-GB" sz="1500" u="sng" dirty="0" smtClean="0">
                <a:solidFill>
                  <a:srgbClr val="002060"/>
                </a:solidFill>
              </a:rPr>
              <a:t>www.EUinRussia.ru</a:t>
            </a:r>
          </a:p>
          <a:p>
            <a:r>
              <a:rPr lang="en-GB" sz="1500" dirty="0"/>
              <a:t> </a:t>
            </a:r>
            <a:r>
              <a:rPr lang="en-GB" sz="1500" dirty="0" smtClean="0"/>
              <a:t>   Science </a:t>
            </a:r>
            <a:r>
              <a:rPr lang="en-GB" sz="1500" dirty="0"/>
              <a:t>&amp; Technology section: </a:t>
            </a:r>
          </a:p>
          <a:p>
            <a:r>
              <a:rPr lang="en-GB" sz="1500" dirty="0" smtClean="0">
                <a:solidFill>
                  <a:srgbClr val="002060"/>
                </a:solidFill>
              </a:rPr>
              <a:t>    </a:t>
            </a:r>
            <a:r>
              <a:rPr lang="en-GB" sz="1500" u="sng" dirty="0" smtClean="0">
                <a:solidFill>
                  <a:srgbClr val="002060"/>
                </a:solidFill>
              </a:rPr>
              <a:t>delegation-russia-science@eeas.europa.eu</a:t>
            </a:r>
            <a:endParaRPr lang="en-GB" sz="1500" u="sng" dirty="0">
              <a:solidFill>
                <a:srgbClr val="002060"/>
              </a:solidFill>
            </a:endParaRPr>
          </a:p>
          <a:p>
            <a:endParaRPr lang="en-GB" sz="1500" u="sng" dirty="0">
              <a:solidFill>
                <a:srgbClr val="002060"/>
              </a:solidFill>
            </a:endParaRPr>
          </a:p>
          <a:p>
            <a:pPr marL="285750" indent="-285750">
              <a:buFont typeface="Arial" panose="020B0604020202020204" pitchFamily="34" charset="0"/>
              <a:buChar char="•"/>
            </a:pPr>
            <a:r>
              <a:rPr lang="en-GB" sz="1500" dirty="0"/>
              <a:t>Ministry of Education &amp; Science of the Russian Federation (for enquiries </a:t>
            </a:r>
            <a:r>
              <a:rPr lang="en-GB" sz="1500" dirty="0" smtClean="0"/>
              <a:t>about the possibility </a:t>
            </a:r>
            <a:r>
              <a:rPr lang="en-GB" sz="1500" dirty="0"/>
              <a:t>of funding support): </a:t>
            </a:r>
            <a:r>
              <a:rPr lang="en-GB" sz="1500" u="sng" dirty="0">
                <a:solidFill>
                  <a:srgbClr val="002060"/>
                </a:solidFill>
              </a:rPr>
              <a:t>horizon2020@mon.gov.ru</a:t>
            </a:r>
          </a:p>
          <a:p>
            <a:pPr marL="342900" indent="-342900">
              <a:buFont typeface="Arial" panose="020B0604020202020204" pitchFamily="34" charset="0"/>
              <a:buChar char="•"/>
            </a:pPr>
            <a:endParaRPr lang="en-GB" sz="1500" dirty="0" smtClean="0"/>
          </a:p>
          <a:p>
            <a:pPr marL="342900" indent="-342900">
              <a:buFont typeface="Arial" panose="020B0604020202020204" pitchFamily="34" charset="0"/>
              <a:buChar char="•"/>
            </a:pPr>
            <a:r>
              <a:rPr lang="en-GB" sz="1500" dirty="0"/>
              <a:t>EU-Russia Year of Science 2014: </a:t>
            </a:r>
          </a:p>
          <a:p>
            <a:r>
              <a:rPr lang="en-GB" sz="1500" dirty="0"/>
              <a:t>    </a:t>
            </a:r>
            <a:r>
              <a:rPr lang="en-GB" sz="1500" u="sng" dirty="0">
                <a:solidFill>
                  <a:srgbClr val="002060"/>
                </a:solidFill>
              </a:rPr>
              <a:t>http://</a:t>
            </a:r>
            <a:r>
              <a:rPr lang="en-GB" sz="1500" u="sng" dirty="0" err="1">
                <a:solidFill>
                  <a:srgbClr val="002060"/>
                </a:solidFill>
              </a:rPr>
              <a:t>eu</a:t>
            </a:r>
            <a:r>
              <a:rPr lang="en-GB" sz="1500" u="sng" dirty="0">
                <a:solidFill>
                  <a:srgbClr val="002060"/>
                </a:solidFill>
              </a:rPr>
              <a:t>-russia-</a:t>
            </a:r>
            <a:r>
              <a:rPr lang="en-GB" sz="1500" u="sng" dirty="0" err="1">
                <a:solidFill>
                  <a:srgbClr val="002060"/>
                </a:solidFill>
              </a:rPr>
              <a:t>yearofscience.eu</a:t>
            </a:r>
            <a:r>
              <a:rPr lang="en-GB" sz="1500" u="sng" dirty="0">
                <a:solidFill>
                  <a:srgbClr val="002060"/>
                </a:solidFill>
              </a:rPr>
              <a:t> , http://</a:t>
            </a:r>
            <a:r>
              <a:rPr lang="en-GB" sz="1500" u="sng" dirty="0" err="1">
                <a:solidFill>
                  <a:srgbClr val="002060"/>
                </a:solidFill>
              </a:rPr>
              <a:t>godnauki-rossiya-ec.ru</a:t>
            </a:r>
            <a:endParaRPr lang="en-GB" sz="1500" u="sng" dirty="0">
              <a:solidFill>
                <a:srgbClr val="002060"/>
              </a:solidFill>
            </a:endParaRPr>
          </a:p>
          <a:p>
            <a:pPr marL="342900" indent="-342900">
              <a:buFont typeface="Arial" panose="020B0604020202020204" pitchFamily="34" charset="0"/>
              <a:buChar char="•"/>
            </a:pPr>
            <a:endParaRPr lang="en-GB" sz="1500" dirty="0" smtClean="0"/>
          </a:p>
          <a:p>
            <a:pPr marL="342900" indent="-342900">
              <a:buFont typeface="Arial" panose="020B0604020202020204" pitchFamily="34" charset="0"/>
              <a:buChar char="•"/>
            </a:pPr>
            <a:r>
              <a:rPr lang="en-GB" sz="1500" dirty="0" smtClean="0"/>
              <a:t>Enterprise Europe Network – Russia:</a:t>
            </a:r>
          </a:p>
          <a:p>
            <a:pPr marL="342900" indent="-342900">
              <a:buFont typeface="Arial" panose="020B0604020202020204" pitchFamily="34" charset="0"/>
              <a:buChar char="•"/>
            </a:pPr>
            <a:r>
              <a:rPr lang="en-GB" sz="1500" dirty="0">
                <a:solidFill>
                  <a:schemeClr val="tx1"/>
                </a:solidFill>
                <a:hlinkClick r:id="rId3"/>
              </a:rPr>
              <a:t>h</a:t>
            </a:r>
            <a:r>
              <a:rPr lang="en-GB" sz="1500" dirty="0">
                <a:solidFill>
                  <a:srgbClr val="003366"/>
                </a:solidFill>
                <a:hlinkClick r:id="rId3"/>
              </a:rPr>
              <a:t>ttp://business-russia-</a:t>
            </a:r>
            <a:r>
              <a:rPr lang="en-GB" sz="1500" dirty="0" err="1">
                <a:solidFill>
                  <a:srgbClr val="003366"/>
                </a:solidFill>
                <a:hlinkClick r:id="rId3"/>
              </a:rPr>
              <a:t>een.ru</a:t>
            </a:r>
            <a:r>
              <a:rPr lang="en-GB" sz="1500" dirty="0">
                <a:solidFill>
                  <a:srgbClr val="003366"/>
                </a:solidFill>
                <a:hlinkClick r:id="rId3"/>
              </a:rPr>
              <a:t>/</a:t>
            </a:r>
            <a:r>
              <a:rPr lang="en-GB" sz="1500" dirty="0" err="1">
                <a:solidFill>
                  <a:srgbClr val="003366"/>
                </a:solidFill>
                <a:hlinkClick r:id="rId3"/>
              </a:rPr>
              <a:t>en</a:t>
            </a:r>
            <a:r>
              <a:rPr lang="en-GB" sz="1500" dirty="0" smtClean="0">
                <a:solidFill>
                  <a:srgbClr val="003366"/>
                </a:solidFill>
                <a:hlinkClick r:id="rId3"/>
              </a:rPr>
              <a:t>/</a:t>
            </a:r>
            <a:r>
              <a:rPr lang="en-GB" sz="1500" dirty="0">
                <a:solidFill>
                  <a:srgbClr val="003366"/>
                </a:solidFill>
              </a:rPr>
              <a:t> , </a:t>
            </a:r>
            <a:r>
              <a:rPr lang="en-GB" sz="1500" dirty="0">
                <a:solidFill>
                  <a:srgbClr val="003366"/>
                </a:solidFill>
                <a:hlinkClick r:id="rId4"/>
              </a:rPr>
              <a:t>http://</a:t>
            </a:r>
            <a:r>
              <a:rPr lang="en-GB" sz="1500" dirty="0" err="1" smtClean="0">
                <a:solidFill>
                  <a:srgbClr val="003366"/>
                </a:solidFill>
                <a:hlinkClick r:id="rId4"/>
              </a:rPr>
              <a:t>een.ec.europa.eu</a:t>
            </a:r>
            <a:r>
              <a:rPr lang="en-GB" sz="1500" dirty="0" smtClean="0">
                <a:solidFill>
                  <a:srgbClr val="003366"/>
                </a:solidFill>
                <a:hlinkClick r:id="rId4"/>
              </a:rPr>
              <a:t>/about/branches/RUSSIA</a:t>
            </a:r>
            <a:r>
              <a:rPr lang="en-GB" sz="1500" dirty="0" smtClean="0">
                <a:solidFill>
                  <a:srgbClr val="003366"/>
                </a:solidFill>
              </a:rPr>
              <a:t> </a:t>
            </a:r>
            <a:endParaRPr lang="en-GB" sz="1500" dirty="0">
              <a:solidFill>
                <a:srgbClr val="003366"/>
              </a:solidFill>
            </a:endParaRPr>
          </a:p>
          <a:p>
            <a:pPr marL="342900" indent="-342900">
              <a:buFont typeface="Arial" panose="020B0604020202020204" pitchFamily="34" charset="0"/>
              <a:buChar char="•"/>
            </a:pPr>
            <a:endParaRPr lang="en-GB" sz="1600" dirty="0" smtClean="0"/>
          </a:p>
          <a:p>
            <a:endParaRPr lang="en-GB" dirty="0" smtClean="0"/>
          </a:p>
        </p:txBody>
      </p:sp>
      <p:sp>
        <p:nvSpPr>
          <p:cNvPr id="4" name="Title 3"/>
          <p:cNvSpPr txBox="1">
            <a:spLocks/>
          </p:cNvSpPr>
          <p:nvPr/>
        </p:nvSpPr>
        <p:spPr bwMode="auto">
          <a:xfrm>
            <a:off x="0" y="0"/>
            <a:ext cx="9144000" cy="836712"/>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sz="2400" kern="0" dirty="0">
                <a:solidFill>
                  <a:sysClr val="window" lastClr="FFFFFF"/>
                </a:solidFill>
                <a:effectLst>
                  <a:outerShdw blurRad="60007" dist="310007" dir="7680000" sy="30000" kx="1300200" algn="ctr" rotWithShape="0">
                    <a:prstClr val="black">
                      <a:alpha val="32000"/>
                    </a:prstClr>
                  </a:outerShdw>
                </a:effectLst>
              </a:rPr>
              <a:t>Useful links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87058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23528" y="1056351"/>
            <a:ext cx="8321675" cy="4829834"/>
            <a:chOff x="261251" y="1827847"/>
            <a:chExt cx="8322356" cy="4779328"/>
          </a:xfrm>
        </p:grpSpPr>
        <p:pic>
          <p:nvPicPr>
            <p:cNvPr id="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51" y="1827847"/>
              <a:ext cx="8322356" cy="4779328"/>
            </a:xfrm>
            <a:prstGeom prst="rect">
              <a:avLst/>
            </a:prstGeom>
            <a:ln w="38100">
              <a:solidFill>
                <a:srgbClr val="0F5494"/>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1251" y="1827847"/>
              <a:ext cx="3305175" cy="329565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368671" y="4015037"/>
              <a:ext cx="3379687" cy="554657"/>
            </a:xfrm>
            <a:prstGeom prst="rect">
              <a:avLst/>
            </a:prstGeom>
            <a:noFill/>
            <a:ln w="38100">
              <a:solidFill>
                <a:srgbClr val="0F5494"/>
              </a:solidFill>
              <a:miter lim="800000"/>
              <a:headEnd/>
              <a:tailEnd/>
            </a:ln>
            <a:extLst>
              <a:ext uri="{909E8E84-426E-40DD-AFC4-6F175D3DCCD1}">
                <a14:hiddenFill xmlns:a14="http://schemas.microsoft.com/office/drawing/2010/main">
                  <a:solidFill>
                    <a:schemeClr val="accent1"/>
                  </a:solidFill>
                </a14:hiddenFill>
              </a:ext>
            </a:extLst>
          </p:spPr>
        </p:pic>
      </p:grpSp>
      <p:sp>
        <p:nvSpPr>
          <p:cNvPr id="8" name="Title 3"/>
          <p:cNvSpPr>
            <a:spLocks noGrp="1"/>
          </p:cNvSpPr>
          <p:nvPr>
            <p:ph type="title"/>
          </p:nvPr>
        </p:nvSpPr>
        <p:spPr bwMode="auto">
          <a:xfrm>
            <a:off x="0" y="0"/>
            <a:ext cx="9144000" cy="980728"/>
          </a:xfr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p>
            <a:pPr algn="ctr" eaLnBrk="1" hangingPunct="1"/>
            <a:r>
              <a:rPr lang="en-GB" altLang="en-US" sz="2400" dirty="0">
                <a:solidFill>
                  <a:schemeClr val="bg1"/>
                </a:solidFill>
                <a:effectLst>
                  <a:outerShdw blurRad="60007" dist="310007" dir="7680000" sy="30000" kx="1300200" algn="ctr" rotWithShape="0">
                    <a:prstClr val="black">
                      <a:alpha val="32000"/>
                    </a:prstClr>
                  </a:outerShdw>
                </a:effectLst>
              </a:rPr>
              <a:t>30 years of EU funded R&amp;I</a:t>
            </a:r>
          </a:p>
        </p:txBody>
      </p:sp>
      <p:sp>
        <p:nvSpPr>
          <p:cNvPr id="9" name="Rectangle 8"/>
          <p:cNvSpPr/>
          <p:nvPr/>
        </p:nvSpPr>
        <p:spPr>
          <a:xfrm>
            <a:off x="458692" y="5886185"/>
            <a:ext cx="3352200" cy="369332"/>
          </a:xfrm>
          <a:prstGeom prst="rect">
            <a:avLst/>
          </a:prstGeom>
        </p:spPr>
        <p:txBody>
          <a:bodyPr wrap="none">
            <a:spAutoFit/>
          </a:bodyPr>
          <a:lstStyle/>
          <a:p>
            <a:r>
              <a:rPr lang="fr-BE" b="1" dirty="0" err="1">
                <a:solidFill>
                  <a:srgbClr val="0F5494"/>
                </a:solidFill>
              </a:rPr>
              <a:t>Amount</a:t>
            </a:r>
            <a:r>
              <a:rPr lang="fr-BE" b="1" dirty="0">
                <a:solidFill>
                  <a:srgbClr val="0F5494"/>
                </a:solidFill>
              </a:rPr>
              <a:t> in billions € per </a:t>
            </a:r>
            <a:r>
              <a:rPr lang="fr-BE" b="1" dirty="0" err="1">
                <a:solidFill>
                  <a:srgbClr val="0F5494"/>
                </a:solidFill>
              </a:rPr>
              <a:t>year</a:t>
            </a:r>
            <a:endParaRPr lang="en-GB" b="1" dirty="0">
              <a:solidFill>
                <a:srgbClr val="0F5494"/>
              </a:solidFill>
            </a:endParaRPr>
          </a:p>
        </p:txBody>
      </p:sp>
    </p:spTree>
    <p:extLst>
      <p:ext uri="{BB962C8B-B14F-4D97-AF65-F5344CB8AC3E}">
        <p14:creationId xmlns:p14="http://schemas.microsoft.com/office/powerpoint/2010/main" val="2224344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71" y="1052736"/>
            <a:ext cx="8229057" cy="5400600"/>
          </a:xfrm>
        </p:spPr>
        <p:txBody>
          <a:bodyPr/>
          <a:lstStyle/>
          <a:p>
            <a:pPr marL="342900" indent="-342900">
              <a:buFont typeface="Arial" panose="020B0604020202020204" pitchFamily="34" charset="0"/>
              <a:buChar char="•"/>
            </a:pPr>
            <a:r>
              <a:rPr lang="en-US" sz="1800" dirty="0">
                <a:solidFill>
                  <a:schemeClr val="accent6">
                    <a:lumMod val="75000"/>
                  </a:schemeClr>
                </a:solidFill>
              </a:rPr>
              <a:t>Smart, green and integrated transport </a:t>
            </a:r>
            <a:r>
              <a:rPr lang="en-US" sz="1800" dirty="0" smtClean="0">
                <a:solidFill>
                  <a:schemeClr val="accent6">
                    <a:lumMod val="75000"/>
                  </a:schemeClr>
                </a:solidFill>
              </a:rPr>
              <a:t>- </a:t>
            </a:r>
            <a:r>
              <a:rPr lang="en-US" sz="1800" dirty="0" smtClean="0">
                <a:solidFill>
                  <a:schemeClr val="accent6">
                    <a:lumMod val="75000"/>
                  </a:schemeClr>
                </a:solidFill>
                <a:hlinkClick r:id="rId3"/>
              </a:rPr>
              <a:t>http</a:t>
            </a:r>
            <a:r>
              <a:rPr lang="en-US" sz="1800" dirty="0">
                <a:solidFill>
                  <a:schemeClr val="accent6">
                    <a:lumMod val="75000"/>
                  </a:schemeClr>
                </a:solidFill>
                <a:hlinkClick r:id="rId3"/>
              </a:rPr>
              <a:t>://ncp.tsagi.ru</a:t>
            </a:r>
            <a:r>
              <a:rPr lang="en-US" sz="1800" dirty="0" smtClean="0">
                <a:solidFill>
                  <a:schemeClr val="accent6">
                    <a:lumMod val="75000"/>
                  </a:schemeClr>
                </a:solidFill>
                <a:hlinkClick r:id="rId3"/>
              </a:rPr>
              <a:t>/</a:t>
            </a:r>
            <a:r>
              <a:rPr lang="en-US" sz="1800" dirty="0" smtClean="0">
                <a:solidFill>
                  <a:schemeClr val="accent6">
                    <a:lumMod val="75000"/>
                  </a:schemeClr>
                </a:solidFill>
              </a:rPr>
              <a:t> </a:t>
            </a:r>
          </a:p>
          <a:p>
            <a:pPr marL="342900" indent="-342900">
              <a:buFont typeface="Arial" panose="020B0604020202020204" pitchFamily="34" charset="0"/>
              <a:buChar char="•"/>
            </a:pPr>
            <a:r>
              <a:rPr lang="en-US" sz="1800" dirty="0" smtClean="0">
                <a:solidFill>
                  <a:schemeClr val="accent6">
                    <a:lumMod val="75000"/>
                  </a:schemeClr>
                </a:solidFill>
              </a:rPr>
              <a:t>Nanotechnologies &amp; </a:t>
            </a:r>
            <a:r>
              <a:rPr lang="en-US" sz="1800" dirty="0">
                <a:solidFill>
                  <a:schemeClr val="accent6">
                    <a:lumMod val="75000"/>
                  </a:schemeClr>
                </a:solidFill>
              </a:rPr>
              <a:t>advanced </a:t>
            </a:r>
            <a:r>
              <a:rPr lang="en-US" sz="1800" dirty="0" smtClean="0">
                <a:solidFill>
                  <a:schemeClr val="accent6">
                    <a:lumMod val="75000"/>
                  </a:schemeClr>
                </a:solidFill>
              </a:rPr>
              <a:t>materials -             </a:t>
            </a:r>
            <a:r>
              <a:rPr lang="en-US" sz="1800" dirty="0" smtClean="0">
                <a:solidFill>
                  <a:schemeClr val="accent6">
                    <a:lumMod val="75000"/>
                  </a:schemeClr>
                </a:solidFill>
                <a:hlinkClick r:id="rId4"/>
              </a:rPr>
              <a:t>http</a:t>
            </a:r>
            <a:r>
              <a:rPr lang="en-US" sz="1800" dirty="0">
                <a:solidFill>
                  <a:schemeClr val="accent6">
                    <a:lumMod val="75000"/>
                  </a:schemeClr>
                </a:solidFill>
                <a:hlinkClick r:id="rId4"/>
              </a:rPr>
              <a:t>://</a:t>
            </a:r>
            <a:r>
              <a:rPr lang="en-US" sz="1800" dirty="0" smtClean="0">
                <a:solidFill>
                  <a:schemeClr val="accent6">
                    <a:lumMod val="75000"/>
                  </a:schemeClr>
                </a:solidFill>
                <a:hlinkClick r:id="rId4"/>
              </a:rPr>
              <a:t>www.ncp-nano.ru/</a:t>
            </a:r>
            <a:r>
              <a:rPr lang="en-US" sz="1800" dirty="0" smtClean="0">
                <a:solidFill>
                  <a:schemeClr val="accent6">
                    <a:lumMod val="75000"/>
                  </a:schemeClr>
                </a:solidFill>
              </a:rPr>
              <a:t>  </a:t>
            </a:r>
          </a:p>
          <a:p>
            <a:pPr marL="342900" indent="-342900">
              <a:buFont typeface="Arial" panose="020B0604020202020204" pitchFamily="34" charset="0"/>
              <a:buChar char="•"/>
            </a:pPr>
            <a:r>
              <a:rPr lang="en-GB" sz="1800" dirty="0">
                <a:solidFill>
                  <a:schemeClr val="accent6">
                    <a:lumMod val="75000"/>
                  </a:schemeClr>
                </a:solidFill>
              </a:rPr>
              <a:t>Information and Communication Technologies - </a:t>
            </a:r>
            <a:r>
              <a:rPr lang="en-GB" sz="1800" dirty="0" smtClean="0">
                <a:solidFill>
                  <a:schemeClr val="accent6">
                    <a:lumMod val="75000"/>
                  </a:schemeClr>
                </a:solidFill>
              </a:rPr>
              <a:t>        </a:t>
            </a:r>
            <a:r>
              <a:rPr lang="en-GB" sz="1800" dirty="0" smtClean="0">
                <a:solidFill>
                  <a:schemeClr val="accent6">
                    <a:lumMod val="75000"/>
                  </a:schemeClr>
                </a:solidFill>
                <a:hlinkClick r:id="rId5"/>
              </a:rPr>
              <a:t>http</a:t>
            </a:r>
            <a:r>
              <a:rPr lang="en-GB" sz="1800" dirty="0">
                <a:solidFill>
                  <a:schemeClr val="accent6">
                    <a:lumMod val="75000"/>
                  </a:schemeClr>
                </a:solidFill>
                <a:hlinkClick r:id="rId5"/>
              </a:rPr>
              <a:t>://</a:t>
            </a:r>
            <a:r>
              <a:rPr lang="en-GB" sz="1800" dirty="0" smtClean="0">
                <a:solidFill>
                  <a:schemeClr val="accent6">
                    <a:lumMod val="75000"/>
                  </a:schemeClr>
                </a:solidFill>
                <a:hlinkClick r:id="rId5"/>
              </a:rPr>
              <a:t>www.e-arena.ru</a:t>
            </a:r>
            <a:r>
              <a:rPr lang="en-GB" sz="1800" dirty="0" smtClean="0">
                <a:solidFill>
                  <a:schemeClr val="accent6">
                    <a:lumMod val="75000"/>
                  </a:schemeClr>
                </a:solidFill>
              </a:rPr>
              <a:t> </a:t>
            </a:r>
          </a:p>
          <a:p>
            <a:pPr marL="342900" indent="-342900">
              <a:buFont typeface="Arial" panose="020B0604020202020204" pitchFamily="34" charset="0"/>
              <a:buChar char="•"/>
            </a:pPr>
            <a:r>
              <a:rPr lang="en-US" sz="1800" dirty="0">
                <a:solidFill>
                  <a:schemeClr val="accent6">
                    <a:lumMod val="75000"/>
                  </a:schemeClr>
                </a:solidFill>
              </a:rPr>
              <a:t>Secure, clean and efficient energy - </a:t>
            </a:r>
            <a:r>
              <a:rPr lang="en-US" sz="1800" dirty="0" smtClean="0">
                <a:solidFill>
                  <a:schemeClr val="accent6">
                    <a:lumMod val="75000"/>
                  </a:schemeClr>
                </a:solidFill>
                <a:hlinkClick r:id="rId6"/>
              </a:rPr>
              <a:t>http</a:t>
            </a:r>
            <a:r>
              <a:rPr lang="en-US" sz="1800" dirty="0">
                <a:solidFill>
                  <a:schemeClr val="accent6">
                    <a:lumMod val="75000"/>
                  </a:schemeClr>
                </a:solidFill>
                <a:hlinkClick r:id="rId6"/>
              </a:rPr>
              <a:t>://</a:t>
            </a:r>
            <a:r>
              <a:rPr lang="en-US" sz="1800" dirty="0" smtClean="0">
                <a:solidFill>
                  <a:schemeClr val="accent6">
                    <a:lumMod val="75000"/>
                  </a:schemeClr>
                </a:solidFill>
                <a:hlinkClick r:id="rId6"/>
              </a:rPr>
              <a:t>www.fp7-energy.ru</a:t>
            </a:r>
            <a:r>
              <a:rPr lang="en-US" sz="1800" dirty="0" smtClean="0">
                <a:solidFill>
                  <a:schemeClr val="accent6">
                    <a:lumMod val="75000"/>
                  </a:schemeClr>
                </a:solidFill>
              </a:rPr>
              <a:t> </a:t>
            </a:r>
          </a:p>
          <a:p>
            <a:pPr marL="342900" indent="-342900">
              <a:buFont typeface="Arial" panose="020B0604020202020204" pitchFamily="34" charset="0"/>
              <a:buChar char="•"/>
            </a:pPr>
            <a:r>
              <a:rPr lang="en-US" sz="1800" dirty="0" smtClean="0">
                <a:solidFill>
                  <a:schemeClr val="accent6">
                    <a:lumMod val="75000"/>
                  </a:schemeClr>
                </a:solidFill>
              </a:rPr>
              <a:t>Inclusive</a:t>
            </a:r>
            <a:r>
              <a:rPr lang="en-US" sz="1800" dirty="0">
                <a:solidFill>
                  <a:schemeClr val="accent6">
                    <a:lumMod val="75000"/>
                  </a:schemeClr>
                </a:solidFill>
              </a:rPr>
              <a:t>, innovative and reflective societies - Science with and for Society - </a:t>
            </a:r>
            <a:r>
              <a:rPr lang="en-US" sz="1800" dirty="0">
                <a:solidFill>
                  <a:schemeClr val="accent6">
                    <a:lumMod val="75000"/>
                  </a:schemeClr>
                </a:solidFill>
                <a:hlinkClick r:id="rId7"/>
              </a:rPr>
              <a:t>https://</a:t>
            </a:r>
            <a:r>
              <a:rPr lang="en-US" sz="1800" dirty="0" smtClean="0">
                <a:solidFill>
                  <a:schemeClr val="accent6">
                    <a:lumMod val="75000"/>
                  </a:schemeClr>
                </a:solidFill>
                <a:hlinkClick r:id="rId7"/>
              </a:rPr>
              <a:t>fp.hse.ru</a:t>
            </a:r>
            <a:r>
              <a:rPr lang="en-US" sz="1800" dirty="0">
                <a:solidFill>
                  <a:schemeClr val="accent6">
                    <a:lumMod val="75000"/>
                  </a:schemeClr>
                </a:solidFill>
              </a:rPr>
              <a:t> </a:t>
            </a:r>
            <a:r>
              <a:rPr lang="en-US" sz="1800" dirty="0" smtClean="0">
                <a:solidFill>
                  <a:schemeClr val="accent6">
                    <a:lumMod val="75000"/>
                  </a:schemeClr>
                </a:solidFill>
              </a:rPr>
              <a:t>  </a:t>
            </a:r>
          </a:p>
          <a:p>
            <a:pPr marL="342900" indent="-342900">
              <a:buFont typeface="Arial" panose="020B0604020202020204" pitchFamily="34" charset="0"/>
              <a:buChar char="•"/>
            </a:pPr>
            <a:r>
              <a:rPr lang="en-GB" sz="1800" dirty="0">
                <a:solidFill>
                  <a:schemeClr val="accent6">
                    <a:lumMod val="75000"/>
                  </a:schemeClr>
                </a:solidFill>
              </a:rPr>
              <a:t>Research Infrastructures </a:t>
            </a:r>
            <a:r>
              <a:rPr lang="en-GB" sz="1800" dirty="0" smtClean="0">
                <a:solidFill>
                  <a:schemeClr val="accent6">
                    <a:lumMod val="75000"/>
                  </a:schemeClr>
                </a:solidFill>
              </a:rPr>
              <a:t>- </a:t>
            </a:r>
            <a:r>
              <a:rPr lang="en-GB" sz="1800" dirty="0">
                <a:solidFill>
                  <a:schemeClr val="accent6">
                    <a:lumMod val="75000"/>
                  </a:schemeClr>
                </a:solidFill>
                <a:hlinkClick r:id="rId8"/>
              </a:rPr>
              <a:t>http://</a:t>
            </a:r>
            <a:r>
              <a:rPr lang="en-GB" sz="1800" dirty="0" smtClean="0">
                <a:solidFill>
                  <a:schemeClr val="accent6">
                    <a:lumMod val="75000"/>
                  </a:schemeClr>
                </a:solidFill>
                <a:hlinkClick r:id="rId8"/>
              </a:rPr>
              <a:t>h2020-infra.misis.ru</a:t>
            </a:r>
            <a:r>
              <a:rPr lang="en-GB" sz="1800" dirty="0" smtClean="0">
                <a:solidFill>
                  <a:schemeClr val="accent6">
                    <a:lumMod val="75000"/>
                  </a:schemeClr>
                </a:solidFill>
              </a:rPr>
              <a:t> </a:t>
            </a:r>
          </a:p>
          <a:p>
            <a:pPr marL="342900" indent="-342900">
              <a:buFont typeface="Arial" panose="020B0604020202020204" pitchFamily="34" charset="0"/>
              <a:buChar char="•"/>
            </a:pPr>
            <a:r>
              <a:rPr lang="en-GB" sz="1800" dirty="0">
                <a:solidFill>
                  <a:schemeClr val="accent6">
                    <a:lumMod val="75000"/>
                  </a:schemeClr>
                </a:solidFill>
              </a:rPr>
              <a:t>SMEs - </a:t>
            </a:r>
            <a:r>
              <a:rPr lang="en-GB" sz="1800" dirty="0">
                <a:solidFill>
                  <a:schemeClr val="accent6">
                    <a:lumMod val="75000"/>
                  </a:schemeClr>
                </a:solidFill>
                <a:hlinkClick r:id="rId9"/>
              </a:rPr>
              <a:t>http://</a:t>
            </a:r>
            <a:r>
              <a:rPr lang="en-GB" sz="1800" dirty="0" smtClean="0">
                <a:solidFill>
                  <a:schemeClr val="accent6">
                    <a:lumMod val="75000"/>
                  </a:schemeClr>
                </a:solidFill>
                <a:hlinkClick r:id="rId9"/>
              </a:rPr>
              <a:t>www.fasie.ru</a:t>
            </a:r>
            <a:r>
              <a:rPr lang="en-GB" sz="1800" dirty="0" smtClean="0">
                <a:solidFill>
                  <a:schemeClr val="accent6">
                    <a:lumMod val="75000"/>
                  </a:schemeClr>
                </a:solidFill>
              </a:rPr>
              <a:t> </a:t>
            </a:r>
          </a:p>
          <a:p>
            <a:pPr marL="342900" indent="-342900">
              <a:buFont typeface="Arial" panose="020B0604020202020204" pitchFamily="34" charset="0"/>
              <a:buChar char="•"/>
            </a:pPr>
            <a:r>
              <a:rPr lang="en-GB" sz="1800" dirty="0">
                <a:solidFill>
                  <a:schemeClr val="accent6">
                    <a:lumMod val="75000"/>
                  </a:schemeClr>
                </a:solidFill>
              </a:rPr>
              <a:t>Marie </a:t>
            </a:r>
            <a:r>
              <a:rPr lang="en-GB" sz="1800" dirty="0" err="1">
                <a:solidFill>
                  <a:schemeClr val="accent6">
                    <a:lumMod val="75000"/>
                  </a:schemeClr>
                </a:solidFill>
              </a:rPr>
              <a:t>Skłodowska</a:t>
            </a:r>
            <a:r>
              <a:rPr lang="en-GB" sz="1800" dirty="0">
                <a:solidFill>
                  <a:schemeClr val="accent6">
                    <a:lumMod val="75000"/>
                  </a:schemeClr>
                </a:solidFill>
              </a:rPr>
              <a:t>-Curie actions - </a:t>
            </a:r>
            <a:r>
              <a:rPr lang="en-GB" sz="1800" dirty="0" smtClean="0">
                <a:solidFill>
                  <a:schemeClr val="accent6">
                    <a:lumMod val="75000"/>
                  </a:schemeClr>
                </a:solidFill>
                <a:hlinkClick r:id="rId7"/>
              </a:rPr>
              <a:t>https</a:t>
            </a:r>
            <a:r>
              <a:rPr lang="en-GB" sz="1800" dirty="0">
                <a:solidFill>
                  <a:schemeClr val="accent6">
                    <a:lumMod val="75000"/>
                  </a:schemeClr>
                </a:solidFill>
                <a:hlinkClick r:id="rId7"/>
              </a:rPr>
              <a:t>://</a:t>
            </a:r>
            <a:r>
              <a:rPr lang="en-GB" sz="1800" dirty="0" smtClean="0">
                <a:solidFill>
                  <a:schemeClr val="accent6">
                    <a:lumMod val="75000"/>
                  </a:schemeClr>
                </a:solidFill>
                <a:hlinkClick r:id="rId7"/>
              </a:rPr>
              <a:t>fp.hse.ru</a:t>
            </a:r>
            <a:r>
              <a:rPr lang="en-GB" sz="1800" dirty="0">
                <a:solidFill>
                  <a:schemeClr val="accent6">
                    <a:lumMod val="75000"/>
                  </a:schemeClr>
                </a:solidFill>
              </a:rPr>
              <a:t> </a:t>
            </a:r>
            <a:r>
              <a:rPr lang="en-GB" sz="1800" dirty="0" smtClean="0">
                <a:solidFill>
                  <a:schemeClr val="accent6">
                    <a:lumMod val="75000"/>
                  </a:schemeClr>
                </a:solidFill>
              </a:rPr>
              <a:t> </a:t>
            </a:r>
          </a:p>
          <a:p>
            <a:pPr marL="342900" indent="-342900">
              <a:buFont typeface="Arial" panose="020B0604020202020204" pitchFamily="34" charset="0"/>
              <a:buChar char="•"/>
            </a:pPr>
            <a:r>
              <a:rPr lang="en-US" sz="1800" dirty="0">
                <a:solidFill>
                  <a:schemeClr val="accent6">
                    <a:lumMod val="75000"/>
                  </a:schemeClr>
                </a:solidFill>
              </a:rPr>
              <a:t>Food security, sustainable agriculture, marine and maritime research and the bio-economy; &amp; Biotechnology - </a:t>
            </a:r>
            <a:r>
              <a:rPr lang="en-US" sz="1800" dirty="0" smtClean="0">
                <a:solidFill>
                  <a:schemeClr val="accent6">
                    <a:lumMod val="75000"/>
                  </a:schemeClr>
                </a:solidFill>
              </a:rPr>
              <a:t>         </a:t>
            </a:r>
            <a:r>
              <a:rPr lang="en-US" sz="1800" dirty="0" smtClean="0">
                <a:solidFill>
                  <a:schemeClr val="accent6">
                    <a:lumMod val="75000"/>
                  </a:schemeClr>
                </a:solidFill>
                <a:hlinkClick r:id="rId10"/>
              </a:rPr>
              <a:t>http</a:t>
            </a:r>
            <a:r>
              <a:rPr lang="en-US" sz="1800" dirty="0">
                <a:solidFill>
                  <a:schemeClr val="accent6">
                    <a:lumMod val="75000"/>
                  </a:schemeClr>
                </a:solidFill>
                <a:hlinkClick r:id="rId10"/>
              </a:rPr>
              <a:t>://</a:t>
            </a:r>
            <a:r>
              <a:rPr lang="en-US" sz="1800" dirty="0" smtClean="0">
                <a:solidFill>
                  <a:schemeClr val="accent6">
                    <a:lumMod val="75000"/>
                  </a:schemeClr>
                </a:solidFill>
                <a:hlinkClick r:id="rId10"/>
              </a:rPr>
              <a:t>bio-economy.ru</a:t>
            </a:r>
            <a:r>
              <a:rPr lang="en-US" sz="1800" dirty="0">
                <a:solidFill>
                  <a:schemeClr val="accent6">
                    <a:lumMod val="75000"/>
                  </a:schemeClr>
                </a:solidFill>
              </a:rPr>
              <a:t> </a:t>
            </a:r>
            <a:r>
              <a:rPr lang="en-US" sz="1800" dirty="0" smtClean="0">
                <a:solidFill>
                  <a:schemeClr val="accent6">
                    <a:lumMod val="75000"/>
                  </a:schemeClr>
                </a:solidFill>
              </a:rPr>
              <a:t> </a:t>
            </a:r>
          </a:p>
          <a:p>
            <a:pPr marL="342900" indent="-342900">
              <a:buFont typeface="Arial" panose="020B0604020202020204" pitchFamily="34" charset="0"/>
              <a:buChar char="•"/>
            </a:pPr>
            <a:r>
              <a:rPr lang="en-US" sz="1800" dirty="0">
                <a:solidFill>
                  <a:schemeClr val="accent6">
                    <a:lumMod val="75000"/>
                  </a:schemeClr>
                </a:solidFill>
              </a:rPr>
              <a:t>Climate action, environment, resource efficiency and raw </a:t>
            </a:r>
            <a:r>
              <a:rPr lang="en-US" sz="1800" dirty="0" smtClean="0">
                <a:solidFill>
                  <a:schemeClr val="accent6">
                    <a:lumMod val="75000"/>
                  </a:schemeClr>
                </a:solidFill>
              </a:rPr>
              <a:t>materials </a:t>
            </a:r>
            <a:r>
              <a:rPr lang="en-US" sz="1800" dirty="0">
                <a:solidFill>
                  <a:schemeClr val="accent6">
                    <a:lumMod val="75000"/>
                  </a:schemeClr>
                </a:solidFill>
              </a:rPr>
              <a:t>- </a:t>
            </a:r>
            <a:r>
              <a:rPr lang="en-US" sz="1800" dirty="0">
                <a:solidFill>
                  <a:schemeClr val="accent6">
                    <a:lumMod val="75000"/>
                  </a:schemeClr>
                </a:solidFill>
                <a:hlinkClick r:id="rId11"/>
              </a:rPr>
              <a:t>http://</a:t>
            </a:r>
            <a:r>
              <a:rPr lang="en-US" sz="1800" dirty="0" smtClean="0">
                <a:solidFill>
                  <a:schemeClr val="accent6">
                    <a:lumMod val="75000"/>
                  </a:schemeClr>
                </a:solidFill>
                <a:hlinkClick r:id="rId11"/>
              </a:rPr>
              <a:t>ncp-eco.ru</a:t>
            </a:r>
            <a:r>
              <a:rPr lang="en-US" sz="1800" dirty="0">
                <a:solidFill>
                  <a:schemeClr val="accent6">
                    <a:lumMod val="75000"/>
                  </a:schemeClr>
                </a:solidFill>
              </a:rPr>
              <a:t> </a:t>
            </a:r>
            <a:endParaRPr lang="en-US" sz="1800" dirty="0" smtClean="0">
              <a:solidFill>
                <a:schemeClr val="accent6">
                  <a:lumMod val="75000"/>
                </a:schemeClr>
              </a:solidFill>
            </a:endParaRPr>
          </a:p>
          <a:p>
            <a:pPr marL="342900" indent="-342900">
              <a:buFont typeface="Arial" panose="020B0604020202020204" pitchFamily="34" charset="0"/>
              <a:buChar char="•"/>
            </a:pPr>
            <a:r>
              <a:rPr lang="en-US" sz="1800" dirty="0">
                <a:solidFill>
                  <a:schemeClr val="accent6">
                    <a:lumMod val="75000"/>
                  </a:schemeClr>
                </a:solidFill>
              </a:rPr>
              <a:t>Health, demographic change and wellbeing </a:t>
            </a:r>
            <a:r>
              <a:rPr lang="en-US" sz="1800" dirty="0" smtClean="0">
                <a:solidFill>
                  <a:schemeClr val="accent6">
                    <a:lumMod val="75000"/>
                  </a:schemeClr>
                </a:solidFill>
              </a:rPr>
              <a:t>-     </a:t>
            </a:r>
            <a:r>
              <a:rPr lang="en-US" sz="1800" dirty="0">
                <a:solidFill>
                  <a:schemeClr val="accent6">
                    <a:lumMod val="75000"/>
                  </a:schemeClr>
                </a:solidFill>
                <a:hlinkClick r:id="rId12"/>
              </a:rPr>
              <a:t>http://</a:t>
            </a:r>
            <a:r>
              <a:rPr lang="en-US" sz="1800" dirty="0" smtClean="0">
                <a:solidFill>
                  <a:schemeClr val="accent6">
                    <a:lumMod val="75000"/>
                  </a:schemeClr>
                </a:solidFill>
                <a:hlinkClick r:id="rId12"/>
              </a:rPr>
              <a:t>www.h2020-health.ru</a:t>
            </a:r>
            <a:r>
              <a:rPr lang="en-US" sz="1800" dirty="0">
                <a:solidFill>
                  <a:schemeClr val="accent6">
                    <a:lumMod val="75000"/>
                  </a:schemeClr>
                </a:solidFill>
              </a:rPr>
              <a:t> </a:t>
            </a:r>
            <a:endParaRPr lang="en-US" sz="1800" dirty="0" smtClean="0">
              <a:solidFill>
                <a:schemeClr val="accent6">
                  <a:lumMod val="75000"/>
                </a:schemeClr>
              </a:solidFill>
            </a:endParaRPr>
          </a:p>
          <a:p>
            <a:pPr marL="342900" indent="-342900">
              <a:buFont typeface="Arial" panose="020B0604020202020204" pitchFamily="34" charset="0"/>
              <a:buChar char="•"/>
            </a:pPr>
            <a:endParaRPr lang="en-GB" sz="1800" dirty="0" smtClean="0"/>
          </a:p>
          <a:p>
            <a:endParaRPr lang="en-GB" dirty="0" smtClean="0"/>
          </a:p>
        </p:txBody>
      </p:sp>
      <p:sp>
        <p:nvSpPr>
          <p:cNvPr id="4" name="Title 3"/>
          <p:cNvSpPr txBox="1">
            <a:spLocks/>
          </p:cNvSpPr>
          <p:nvPr/>
        </p:nvSpPr>
        <p:spPr bwMode="auto">
          <a:xfrm>
            <a:off x="0" y="0"/>
            <a:ext cx="9144000" cy="836712"/>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sz="2400" kern="0" dirty="0" smtClean="0">
                <a:solidFill>
                  <a:sysClr val="window" lastClr="FFFFFF"/>
                </a:solidFill>
                <a:effectLst>
                  <a:outerShdw blurRad="60007" dist="310007" dir="7680000" sy="30000" kx="1300200" algn="ctr" rotWithShape="0">
                    <a:prstClr val="black">
                      <a:alpha val="32000"/>
                    </a:prstClr>
                  </a:outerShdw>
                </a:effectLst>
              </a:rPr>
              <a:t>Russian National Contact Points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70934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57" y="-26988"/>
            <a:ext cx="9180513"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p:cNvSpPr txBox="1">
            <a:spLocks noChangeArrowheads="1"/>
          </p:cNvSpPr>
          <p:nvPr/>
        </p:nvSpPr>
        <p:spPr bwMode="auto">
          <a:xfrm>
            <a:off x="-18257" y="4437063"/>
            <a:ext cx="9180513" cy="203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GB" altLang="en-US" b="1" i="1" dirty="0">
                <a:solidFill>
                  <a:srgbClr val="FFFF00"/>
                </a:solidFill>
                <a:latin typeface="Verdana" pitchFamily="34" charset="0"/>
                <a:cs typeface="+mn-cs"/>
              </a:rPr>
              <a:t>"The European Union has imposed many sanctions on Russia, but one area where we have endeavoured to maintain our strong connection is in the area of research and innovation. Russia is a very active scientific partner of the EU. It is still a welcome partner in Horizon 2020 projects. We are working to maintain this important bridge to Russia, preserving a precious link through the common language and ideals of science."</a:t>
            </a:r>
            <a:endParaRPr lang="en-GB" altLang="en-US" b="1" dirty="0">
              <a:solidFill>
                <a:srgbClr val="FFFF00"/>
              </a:solidFill>
              <a:latin typeface="Verdana" pitchFamily="34" charset="0"/>
              <a:cs typeface="+mn-cs"/>
            </a:endParaRPr>
          </a:p>
        </p:txBody>
      </p:sp>
    </p:spTree>
    <p:extLst>
      <p:ext uri="{BB962C8B-B14F-4D97-AF65-F5344CB8AC3E}">
        <p14:creationId xmlns:p14="http://schemas.microsoft.com/office/powerpoint/2010/main" val="2850838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t>Thank you </a:t>
            </a:r>
            <a:br>
              <a:rPr lang="en-GB" altLang="en-US" dirty="0" smtClean="0"/>
            </a:br>
            <a:r>
              <a:rPr lang="en-GB" altLang="en-US" dirty="0" smtClean="0"/>
              <a:t>for your attention!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xfrm>
            <a:off x="0" y="0"/>
            <a:ext cx="9144000" cy="980728"/>
          </a:xfrm>
          <a:solidFill>
            <a:schemeClr val="accent1">
              <a:alpha val="71000"/>
            </a:schemeClr>
          </a:solidFill>
          <a:ln w="22225" cap="rnd" cmpd="sng">
            <a:solidFill>
              <a:schemeClr val="bg1"/>
            </a:solidFill>
            <a:bevel/>
          </a:ln>
          <a:extLst/>
        </p:spPr>
        <p:txBody>
          <a:bodyPr vert="horz" wrap="square" numCol="1" anchor="ctr" anchorCtr="1" compatLnSpc="1">
            <a:prstTxWarp prst="textNoShape">
              <a:avLst/>
            </a:prstTxWarp>
          </a:bodyPr>
          <a:lstStyle/>
          <a:p>
            <a:pPr algn="ctr" eaLnBrk="1" hangingPunct="1"/>
            <a:r>
              <a:rPr lang="en-GB" altLang="en-US" sz="2400" dirty="0" smtClean="0">
                <a:solidFill>
                  <a:schemeClr val="bg1"/>
                </a:solidFill>
                <a:effectLst>
                  <a:outerShdw blurRad="60007" dist="310007" dir="7680000" sy="30000" kx="1300200" algn="ctr" rotWithShape="0">
                    <a:prstClr val="black">
                      <a:alpha val="32000"/>
                    </a:prstClr>
                  </a:outerShdw>
                </a:effectLst>
              </a:rPr>
              <a:t>What </a:t>
            </a:r>
            <a:r>
              <a:rPr lang="en-GB" altLang="en-US" sz="2400" dirty="0">
                <a:solidFill>
                  <a:schemeClr val="bg1"/>
                </a:solidFill>
                <a:effectLst>
                  <a:outerShdw blurRad="60007" dist="310007" dir="7680000" sy="30000" kx="1300200" algn="ctr" rotWithShape="0">
                    <a:prstClr val="black">
                      <a:alpha val="32000"/>
                    </a:prstClr>
                  </a:outerShdw>
                </a:effectLst>
              </a:rPr>
              <a:t>is </a:t>
            </a:r>
            <a:r>
              <a:rPr lang="en-GB" altLang="en-US" sz="2400" dirty="0" smtClean="0">
                <a:solidFill>
                  <a:schemeClr val="bg1"/>
                </a:solidFill>
                <a:effectLst>
                  <a:outerShdw blurRad="60007" dist="310007" dir="7680000" sy="30000" kx="1300200" algn="ctr" rotWithShape="0">
                    <a:prstClr val="black">
                      <a:alpha val="32000"/>
                    </a:prstClr>
                  </a:outerShdw>
                </a:effectLst>
              </a:rPr>
              <a:t>the EU's Horizon 2020 programme?</a:t>
            </a:r>
            <a:endParaRPr lang="en-GB" altLang="en-US" sz="2400" dirty="0">
              <a:solidFill>
                <a:schemeClr val="bg1"/>
              </a:solidFill>
              <a:effectLst>
                <a:outerShdw blurRad="60007" dist="310007" dir="7680000" sy="30000" kx="1300200" algn="ctr" rotWithShape="0">
                  <a:prstClr val="black">
                    <a:alpha val="32000"/>
                  </a:prstClr>
                </a:outerShdw>
              </a:effectLst>
            </a:endParaRPr>
          </a:p>
        </p:txBody>
      </p:sp>
      <p:sp>
        <p:nvSpPr>
          <p:cNvPr id="16387" name="Content Placeholder 4"/>
          <p:cNvSpPr>
            <a:spLocks noGrp="1"/>
          </p:cNvSpPr>
          <p:nvPr>
            <p:ph idx="1"/>
          </p:nvPr>
        </p:nvSpPr>
        <p:spPr bwMode="auto">
          <a:xfrm>
            <a:off x="395536" y="1124744"/>
            <a:ext cx="8424936" cy="4968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eaLnBrk="1" hangingPunct="1">
              <a:spcBef>
                <a:spcPts val="0"/>
              </a:spcBef>
              <a:spcAft>
                <a:spcPts val="0"/>
              </a:spcAft>
              <a:buSzPct val="120000"/>
              <a:buFont typeface="Arial" charset="0"/>
              <a:buChar char="•"/>
            </a:pPr>
            <a:r>
              <a:rPr lang="en-GB" altLang="en-US" b="1" dirty="0"/>
              <a:t>Almost €80 billion (current prices) research and innovation funding programme (2014-2020)</a:t>
            </a:r>
          </a:p>
          <a:p>
            <a:pPr marL="342900" indent="-342900" eaLnBrk="1" hangingPunct="1">
              <a:spcBef>
                <a:spcPts val="0"/>
              </a:spcBef>
              <a:spcAft>
                <a:spcPts val="0"/>
              </a:spcAft>
              <a:buSzPct val="120000"/>
              <a:buFont typeface="Arial" charset="0"/>
              <a:buChar char="•"/>
            </a:pPr>
            <a:endParaRPr lang="en-GB" altLang="en-US" b="1" dirty="0"/>
          </a:p>
          <a:p>
            <a:pPr marL="342900" indent="-342900" eaLnBrk="1" hangingPunct="1">
              <a:spcBef>
                <a:spcPts val="0"/>
              </a:spcBef>
              <a:spcAft>
                <a:spcPts val="0"/>
              </a:spcAft>
              <a:buSzPct val="120000"/>
              <a:buFont typeface="Arial" charset="0"/>
              <a:buChar char="•"/>
            </a:pPr>
            <a:r>
              <a:rPr lang="en-GB" altLang="en-US" b="1" dirty="0"/>
              <a:t>A core part of Europe 2020, Innovation Union &amp; European Research Area</a:t>
            </a:r>
          </a:p>
          <a:p>
            <a:pPr marL="806450" indent="-342900" eaLnBrk="1" hangingPunct="1">
              <a:spcBef>
                <a:spcPts val="0"/>
              </a:spcBef>
              <a:spcAft>
                <a:spcPts val="0"/>
              </a:spcAft>
              <a:buClr>
                <a:srgbClr val="7F7F7F"/>
              </a:buClr>
              <a:buSzPct val="90000"/>
              <a:buFont typeface="Verdana" pitchFamily="34" charset="0"/>
              <a:buChar char="−"/>
            </a:pPr>
            <a:r>
              <a:rPr lang="en-GB" altLang="en-US" dirty="0" smtClean="0">
                <a:solidFill>
                  <a:schemeClr val="accent6">
                    <a:lumMod val="75000"/>
                  </a:schemeClr>
                </a:solidFill>
              </a:rPr>
              <a:t>Investing in future jobs and growth</a:t>
            </a:r>
          </a:p>
          <a:p>
            <a:pPr marL="806450" indent="-342900" eaLnBrk="1" hangingPunct="1">
              <a:spcBef>
                <a:spcPts val="0"/>
              </a:spcBef>
              <a:spcAft>
                <a:spcPts val="0"/>
              </a:spcAft>
              <a:buClr>
                <a:srgbClr val="7F7F7F"/>
              </a:buClr>
              <a:buSzPct val="90000"/>
              <a:buFont typeface="Verdana" pitchFamily="34" charset="0"/>
              <a:buChar char="−"/>
            </a:pPr>
            <a:r>
              <a:rPr lang="en-GB" altLang="en-US" dirty="0" smtClean="0">
                <a:solidFill>
                  <a:schemeClr val="accent6">
                    <a:lumMod val="75000"/>
                  </a:schemeClr>
                </a:solidFill>
              </a:rPr>
              <a:t>Addressing concerns about livelihoods, safety and environment</a:t>
            </a:r>
          </a:p>
          <a:p>
            <a:pPr marL="806450" indent="-342900" eaLnBrk="1" hangingPunct="1">
              <a:spcBef>
                <a:spcPts val="0"/>
              </a:spcBef>
              <a:spcAft>
                <a:spcPts val="0"/>
              </a:spcAft>
              <a:buClr>
                <a:srgbClr val="7F7F7F"/>
              </a:buClr>
              <a:buSzPct val="90000"/>
              <a:buFont typeface="Verdana" pitchFamily="34" charset="0"/>
              <a:buChar char="−"/>
            </a:pPr>
            <a:r>
              <a:rPr lang="en-GB" altLang="en-US" dirty="0" smtClean="0">
                <a:solidFill>
                  <a:schemeClr val="accent6">
                    <a:lumMod val="75000"/>
                  </a:schemeClr>
                </a:solidFill>
              </a:rPr>
              <a:t>Strengthening the EU’s global position in research, innovation and technology</a:t>
            </a:r>
          </a:p>
          <a:p>
            <a:pPr marL="180975" indent="-171450" eaLnBrk="1" hangingPunct="1">
              <a:buFont typeface="Arial" charset="0"/>
              <a:buChar char="•"/>
            </a:pPr>
            <a:r>
              <a:rPr lang="en-GB" altLang="en-US" b="1" dirty="0"/>
              <a:t>Coupling research to innovation </a:t>
            </a:r>
            <a:r>
              <a:rPr lang="en-GB" altLang="en-US" dirty="0">
                <a:solidFill>
                  <a:schemeClr val="accent6">
                    <a:lumMod val="75000"/>
                  </a:schemeClr>
                </a:solidFill>
              </a:rPr>
              <a:t>– from research to retail, </a:t>
            </a:r>
            <a:br>
              <a:rPr lang="en-GB" altLang="en-US" dirty="0">
                <a:solidFill>
                  <a:schemeClr val="accent6">
                    <a:lumMod val="75000"/>
                  </a:schemeClr>
                </a:solidFill>
              </a:rPr>
            </a:br>
            <a:r>
              <a:rPr lang="en-GB" altLang="en-US" dirty="0">
                <a:solidFill>
                  <a:schemeClr val="accent6">
                    <a:lumMod val="75000"/>
                  </a:schemeClr>
                </a:solidFill>
              </a:rPr>
              <a:t>all forms of innovation</a:t>
            </a:r>
          </a:p>
          <a:p>
            <a:pPr marL="180975" indent="-171450" eaLnBrk="1" hangingPunct="1">
              <a:buFont typeface="Arial" charset="0"/>
              <a:buChar char="•"/>
            </a:pPr>
            <a:r>
              <a:rPr lang="en-GB" altLang="en-US" b="1" dirty="0"/>
              <a:t>Focus on societal challenges</a:t>
            </a:r>
            <a:r>
              <a:rPr lang="en-GB" altLang="en-US" dirty="0"/>
              <a:t> </a:t>
            </a:r>
            <a:r>
              <a:rPr lang="en-GB" altLang="en-US" dirty="0">
                <a:solidFill>
                  <a:schemeClr val="accent6">
                    <a:lumMod val="75000"/>
                  </a:schemeClr>
                </a:solidFill>
              </a:rPr>
              <a:t>facing EU society, e.g. health,</a:t>
            </a:r>
            <a:br>
              <a:rPr lang="en-GB" altLang="en-US" dirty="0">
                <a:solidFill>
                  <a:schemeClr val="accent6">
                    <a:lumMod val="75000"/>
                  </a:schemeClr>
                </a:solidFill>
              </a:rPr>
            </a:br>
            <a:r>
              <a:rPr lang="en-GB" altLang="en-US" dirty="0">
                <a:solidFill>
                  <a:schemeClr val="accent6">
                    <a:lumMod val="75000"/>
                  </a:schemeClr>
                </a:solidFill>
              </a:rPr>
              <a:t>clean </a:t>
            </a:r>
            <a:r>
              <a:rPr lang="en-GB" altLang="en-US" dirty="0" smtClean="0">
                <a:solidFill>
                  <a:schemeClr val="accent6">
                    <a:lumMod val="75000"/>
                  </a:schemeClr>
                </a:solidFill>
              </a:rPr>
              <a:t>energy, transport, climate change, food security and others</a:t>
            </a:r>
            <a:endParaRPr lang="en-GB" altLang="en-US" dirty="0">
              <a:solidFill>
                <a:schemeClr val="accent6">
                  <a:lumMod val="75000"/>
                </a:schemeClr>
              </a:solidFill>
            </a:endParaRPr>
          </a:p>
          <a:p>
            <a:pPr marL="180975" indent="-171450" eaLnBrk="1" hangingPunct="1">
              <a:buFont typeface="Arial" charset="0"/>
              <a:buChar char="•"/>
            </a:pPr>
            <a:r>
              <a:rPr lang="en-GB" altLang="en-US" b="1" dirty="0" smtClean="0"/>
              <a:t>Open for participation</a:t>
            </a:r>
            <a:r>
              <a:rPr lang="en-GB" altLang="en-US" dirty="0" smtClean="0"/>
              <a:t> </a:t>
            </a:r>
            <a:r>
              <a:rPr lang="en-GB" altLang="en-US" dirty="0" smtClean="0">
                <a:solidFill>
                  <a:schemeClr val="accent6">
                    <a:lumMod val="75000"/>
                  </a:schemeClr>
                </a:solidFill>
              </a:rPr>
              <a:t>to all </a:t>
            </a:r>
            <a:r>
              <a:rPr lang="en-GB" altLang="en-US" dirty="0">
                <a:solidFill>
                  <a:schemeClr val="accent6">
                    <a:lumMod val="75000"/>
                  </a:schemeClr>
                </a:solidFill>
              </a:rPr>
              <a:t>companies, universities, institutes in</a:t>
            </a:r>
            <a:br>
              <a:rPr lang="en-GB" altLang="en-US" dirty="0">
                <a:solidFill>
                  <a:schemeClr val="accent6">
                    <a:lumMod val="75000"/>
                  </a:schemeClr>
                </a:solidFill>
              </a:rPr>
            </a:br>
            <a:r>
              <a:rPr lang="en-GB" altLang="en-US" dirty="0">
                <a:solidFill>
                  <a:schemeClr val="accent6">
                    <a:lumMod val="75000"/>
                  </a:schemeClr>
                </a:solidFill>
              </a:rPr>
              <a:t>all EU countries and </a:t>
            </a:r>
            <a:r>
              <a:rPr lang="en-GB" altLang="en-US" u="sng" dirty="0" smtClean="0">
                <a:solidFill>
                  <a:schemeClr val="accent6">
                    <a:lumMod val="75000"/>
                  </a:schemeClr>
                </a:solidFill>
              </a:rPr>
              <a:t>everywhere in the world</a:t>
            </a:r>
            <a:r>
              <a:rPr lang="en-GB" altLang="en-US" dirty="0" smtClean="0">
                <a:solidFill>
                  <a:schemeClr val="accent6">
                    <a:lumMod val="75000"/>
                  </a:schemeClr>
                </a:solidFill>
              </a:rPr>
              <a:t>!</a:t>
            </a:r>
            <a:endParaRPr lang="en-GB" altLang="en-US" dirty="0">
              <a:solidFill>
                <a:schemeClr val="accent6">
                  <a:lumMod val="75000"/>
                </a:schemeClr>
              </a:solidFill>
            </a:endParaRPr>
          </a:p>
          <a:p>
            <a:pPr marL="342900" indent="-342900" eaLnBrk="1" hangingPunct="1">
              <a:buFont typeface="Arial" charset="0"/>
              <a:buChar char="•"/>
            </a:pPr>
            <a:endParaRPr lang="en-GB" altLang="en-US" dirty="0" smtClean="0"/>
          </a:p>
        </p:txBody>
      </p:sp>
    </p:spTree>
    <p:extLst>
      <p:ext uri="{BB962C8B-B14F-4D97-AF65-F5344CB8AC3E}">
        <p14:creationId xmlns:p14="http://schemas.microsoft.com/office/powerpoint/2010/main" val="68651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idx="4294967295"/>
          </p:nvPr>
        </p:nvSpPr>
        <p:spPr bwMode="auto">
          <a:xfrm>
            <a:off x="646113" y="1268413"/>
            <a:ext cx="8497887"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ts val="600"/>
              </a:spcBef>
              <a:spcAft>
                <a:spcPts val="600"/>
              </a:spcAft>
              <a:buFont typeface="Arial" charset="0"/>
              <a:buChar char="•"/>
              <a:defRPr/>
            </a:pPr>
            <a:r>
              <a:rPr lang="en-US" sz="1700" b="1" dirty="0">
                <a:solidFill>
                  <a:srgbClr val="0070C0"/>
                </a:solidFill>
                <a:latin typeface="Verdana" pitchFamily="34" charset="0"/>
                <a:ea typeface="Verdana" pitchFamily="34" charset="0"/>
                <a:cs typeface="Verdana" pitchFamily="34" charset="0"/>
              </a:rPr>
              <a:t>Overall </a:t>
            </a:r>
            <a:r>
              <a:rPr lang="en-US" sz="1700" b="1" dirty="0">
                <a:solidFill>
                  <a:schemeClr val="accent6">
                    <a:lumMod val="75000"/>
                  </a:schemeClr>
                </a:solidFill>
                <a:latin typeface="Verdana" pitchFamily="34" charset="0"/>
                <a:ea typeface="Verdana" pitchFamily="34" charset="0"/>
                <a:cs typeface="Verdana" pitchFamily="34" charset="0"/>
              </a:rPr>
              <a:t>research priorities </a:t>
            </a:r>
            <a:r>
              <a:rPr lang="en-US" sz="1700" b="1" dirty="0">
                <a:solidFill>
                  <a:srgbClr val="0070C0"/>
                </a:solidFill>
                <a:latin typeface="Verdana" pitchFamily="34" charset="0"/>
                <a:ea typeface="Verdana" pitchFamily="34" charset="0"/>
                <a:cs typeface="Verdana" pitchFamily="34" charset="0"/>
              </a:rPr>
              <a:t>defined in the </a:t>
            </a:r>
            <a:r>
              <a:rPr lang="en-US" sz="1700" b="1" dirty="0" smtClean="0">
                <a:solidFill>
                  <a:srgbClr val="0070C0"/>
                </a:solidFill>
                <a:latin typeface="Verdana" pitchFamily="34" charset="0"/>
                <a:ea typeface="Verdana" pitchFamily="34" charset="0"/>
                <a:cs typeface="Verdana" pitchFamily="34" charset="0"/>
              </a:rPr>
              <a:t>"EU Research &amp; Innovation Framework </a:t>
            </a:r>
            <a:r>
              <a:rPr lang="en-US" sz="1700" b="1" dirty="0" err="1">
                <a:solidFill>
                  <a:srgbClr val="0070C0"/>
                </a:solidFill>
                <a:latin typeface="Verdana" pitchFamily="34" charset="0"/>
                <a:ea typeface="Verdana" pitchFamily="34" charset="0"/>
                <a:cs typeface="Verdana" pitchFamily="34" charset="0"/>
              </a:rPr>
              <a:t>Programmes</a:t>
            </a:r>
            <a:r>
              <a:rPr lang="en-US" sz="1700" b="1" dirty="0">
                <a:solidFill>
                  <a:srgbClr val="0070C0"/>
                </a:solidFill>
                <a:latin typeface="Verdana" pitchFamily="34" charset="0"/>
                <a:ea typeface="Verdana" pitchFamily="34" charset="0"/>
                <a:cs typeface="Verdana" pitchFamily="34" charset="0"/>
              </a:rPr>
              <a:t>" – currently Horizon 2020 (2014-2020).  Published </a:t>
            </a:r>
            <a:r>
              <a:rPr lang="en-US" sz="1700" b="1" dirty="0" smtClean="0">
                <a:solidFill>
                  <a:srgbClr val="0070C0"/>
                </a:solidFill>
                <a:latin typeface="Verdana" pitchFamily="34" charset="0"/>
                <a:ea typeface="Verdana" pitchFamily="34" charset="0"/>
                <a:cs typeface="Verdana" pitchFamily="34" charset="0"/>
              </a:rPr>
              <a:t>work </a:t>
            </a:r>
            <a:r>
              <a:rPr lang="en-US" sz="1700" b="1" dirty="0" err="1" smtClean="0">
                <a:solidFill>
                  <a:srgbClr val="0070C0"/>
                </a:solidFill>
                <a:latin typeface="Verdana" pitchFamily="34" charset="0"/>
                <a:ea typeface="Verdana" pitchFamily="34" charset="0"/>
                <a:cs typeface="Verdana" pitchFamily="34" charset="0"/>
              </a:rPr>
              <a:t>programmes</a:t>
            </a:r>
            <a:r>
              <a:rPr lang="en-US" sz="1700" b="1" dirty="0" smtClean="0">
                <a:solidFill>
                  <a:srgbClr val="0070C0"/>
                </a:solidFill>
                <a:latin typeface="Verdana" pitchFamily="34" charset="0"/>
                <a:ea typeface="Verdana" pitchFamily="34" charset="0"/>
                <a:cs typeface="Verdana" pitchFamily="34" charset="0"/>
              </a:rPr>
              <a:t> </a:t>
            </a:r>
            <a:r>
              <a:rPr lang="en-US" sz="1700" b="1" dirty="0">
                <a:solidFill>
                  <a:srgbClr val="0070C0"/>
                </a:solidFill>
                <a:latin typeface="Verdana" pitchFamily="34" charset="0"/>
                <a:ea typeface="Verdana" pitchFamily="34" charset="0"/>
                <a:cs typeface="Verdana" pitchFamily="34" charset="0"/>
              </a:rPr>
              <a:t>with list of topics.</a:t>
            </a:r>
          </a:p>
          <a:p>
            <a:pPr eaLnBrk="1" hangingPunct="1">
              <a:spcBef>
                <a:spcPts val="600"/>
              </a:spcBef>
              <a:spcAft>
                <a:spcPts val="600"/>
              </a:spcAft>
              <a:buFont typeface="Arial" charset="0"/>
              <a:buChar char="•"/>
              <a:defRPr/>
            </a:pPr>
            <a:r>
              <a:rPr lang="en-GB" sz="1700" b="1" dirty="0">
                <a:solidFill>
                  <a:schemeClr val="accent6">
                    <a:lumMod val="75000"/>
                  </a:schemeClr>
                </a:solidFill>
                <a:latin typeface="Verdana" pitchFamily="34" charset="0"/>
                <a:ea typeface="Verdana" pitchFamily="34" charset="0"/>
                <a:cs typeface="Verdana" pitchFamily="34" charset="0"/>
              </a:rPr>
              <a:t>Annual calls for proposals </a:t>
            </a:r>
            <a:r>
              <a:rPr lang="en-GB" sz="1700" b="1" dirty="0">
                <a:solidFill>
                  <a:srgbClr val="0070C0"/>
                </a:solidFill>
                <a:latin typeface="Verdana" pitchFamily="34" charset="0"/>
                <a:ea typeface="Verdana" pitchFamily="34" charset="0"/>
                <a:cs typeface="Verdana" pitchFamily="34" charset="0"/>
              </a:rPr>
              <a:t>on topics defined jointly by </a:t>
            </a:r>
            <a:r>
              <a:rPr lang="en-GB" sz="1700" b="1" dirty="0" smtClean="0">
                <a:solidFill>
                  <a:srgbClr val="0070C0"/>
                </a:solidFill>
                <a:latin typeface="Verdana" pitchFamily="34" charset="0"/>
                <a:ea typeface="Verdana" pitchFamily="34" charset="0"/>
                <a:cs typeface="Verdana" pitchFamily="34" charset="0"/>
              </a:rPr>
              <a:t>the European Commission </a:t>
            </a:r>
            <a:r>
              <a:rPr lang="en-GB" sz="1700" b="1" dirty="0">
                <a:solidFill>
                  <a:srgbClr val="0070C0"/>
                </a:solidFill>
                <a:latin typeface="Verdana" pitchFamily="34" charset="0"/>
                <a:ea typeface="Verdana" pitchFamily="34" charset="0"/>
                <a:cs typeface="Verdana" pitchFamily="34" charset="0"/>
              </a:rPr>
              <a:t>and </a:t>
            </a:r>
            <a:r>
              <a:rPr lang="en-GB" sz="1700" b="1" dirty="0" smtClean="0">
                <a:solidFill>
                  <a:srgbClr val="0070C0"/>
                </a:solidFill>
                <a:latin typeface="Verdana" pitchFamily="34" charset="0"/>
                <a:ea typeface="Verdana" pitchFamily="34" charset="0"/>
                <a:cs typeface="Verdana" pitchFamily="34" charset="0"/>
              </a:rPr>
              <a:t>EU Member </a:t>
            </a:r>
            <a:r>
              <a:rPr lang="en-GB" sz="1700" b="1" dirty="0">
                <a:solidFill>
                  <a:srgbClr val="0070C0"/>
                </a:solidFill>
                <a:latin typeface="Verdana" pitchFamily="34" charset="0"/>
                <a:ea typeface="Verdana" pitchFamily="34" charset="0"/>
                <a:cs typeface="Verdana" pitchFamily="34" charset="0"/>
              </a:rPr>
              <a:t>States </a:t>
            </a:r>
            <a:r>
              <a:rPr lang="en-GB" sz="1700" b="1" dirty="0" smtClean="0">
                <a:solidFill>
                  <a:srgbClr val="0070C0"/>
                </a:solidFill>
                <a:latin typeface="Verdana" pitchFamily="34" charset="0"/>
                <a:ea typeface="Verdana" pitchFamily="34" charset="0"/>
                <a:cs typeface="Verdana" pitchFamily="34" charset="0"/>
              </a:rPr>
              <a:t>(in the so-called Programme Committees) </a:t>
            </a:r>
            <a:r>
              <a:rPr lang="en-GB" sz="1700" b="1" dirty="0">
                <a:solidFill>
                  <a:srgbClr val="0070C0"/>
                </a:solidFill>
                <a:latin typeface="Verdana" pitchFamily="34" charset="0"/>
                <a:ea typeface="Verdana" pitchFamily="34" charset="0"/>
                <a:cs typeface="Verdana" pitchFamily="34" charset="0"/>
              </a:rPr>
              <a:t>upon input from the scientific advisory board and the scientific </a:t>
            </a:r>
            <a:r>
              <a:rPr lang="en-GB" sz="1700" b="1" dirty="0" smtClean="0">
                <a:solidFill>
                  <a:srgbClr val="0070C0"/>
                </a:solidFill>
                <a:latin typeface="Verdana" pitchFamily="34" charset="0"/>
                <a:ea typeface="Verdana" pitchFamily="34" charset="0"/>
                <a:cs typeface="Verdana" pitchFamily="34" charset="0"/>
              </a:rPr>
              <a:t>communities regularly consulted.</a:t>
            </a:r>
            <a:endParaRPr lang="en-GB" sz="1700" b="1" dirty="0">
              <a:solidFill>
                <a:srgbClr val="0070C0"/>
              </a:solidFill>
              <a:latin typeface="Verdana" pitchFamily="34" charset="0"/>
              <a:ea typeface="Verdana" pitchFamily="34" charset="0"/>
              <a:cs typeface="Verdana" pitchFamily="34" charset="0"/>
            </a:endParaRPr>
          </a:p>
          <a:p>
            <a:pPr eaLnBrk="1" hangingPunct="1">
              <a:spcBef>
                <a:spcPts val="600"/>
              </a:spcBef>
              <a:spcAft>
                <a:spcPts val="600"/>
              </a:spcAft>
              <a:buFont typeface="Arial" charset="0"/>
              <a:buChar char="•"/>
              <a:defRPr/>
            </a:pPr>
            <a:r>
              <a:rPr lang="en-GB" sz="1700" b="1" dirty="0">
                <a:solidFill>
                  <a:schemeClr val="accent6">
                    <a:lumMod val="75000"/>
                  </a:schemeClr>
                </a:solidFill>
                <a:latin typeface="Verdana" pitchFamily="34" charset="0"/>
                <a:ea typeface="Verdana" pitchFamily="34" charset="0"/>
                <a:cs typeface="Verdana" pitchFamily="34" charset="0"/>
              </a:rPr>
              <a:t>Evaluation of applications </a:t>
            </a:r>
            <a:r>
              <a:rPr lang="en-GB" sz="1700" b="1" dirty="0">
                <a:solidFill>
                  <a:srgbClr val="0070C0"/>
                </a:solidFill>
                <a:latin typeface="Verdana" pitchFamily="34" charset="0"/>
                <a:ea typeface="Verdana" pitchFamily="34" charset="0"/>
                <a:cs typeface="Verdana" pitchFamily="34" charset="0"/>
              </a:rPr>
              <a:t>by panels of independent experts (3 evaluation criteria: Science &amp; Technology; Expected Impact, Implementation &amp; Management</a:t>
            </a:r>
            <a:r>
              <a:rPr lang="en-GB" sz="1700" b="1" dirty="0" smtClean="0">
                <a:solidFill>
                  <a:srgbClr val="0070C0"/>
                </a:solidFill>
                <a:latin typeface="Verdana" pitchFamily="34" charset="0"/>
                <a:ea typeface="Verdana" pitchFamily="34" charset="0"/>
                <a:cs typeface="Verdana" pitchFamily="34" charset="0"/>
              </a:rPr>
              <a:t>).</a:t>
            </a:r>
            <a:endParaRPr lang="en-GB" sz="1700" b="1" dirty="0">
              <a:solidFill>
                <a:srgbClr val="0070C0"/>
              </a:solidFill>
              <a:latin typeface="Verdana" pitchFamily="34" charset="0"/>
              <a:ea typeface="Verdana" pitchFamily="34" charset="0"/>
              <a:cs typeface="Verdana" pitchFamily="34" charset="0"/>
            </a:endParaRPr>
          </a:p>
          <a:p>
            <a:pPr eaLnBrk="1" hangingPunct="1">
              <a:spcBef>
                <a:spcPts val="600"/>
              </a:spcBef>
              <a:spcAft>
                <a:spcPts val="600"/>
              </a:spcAft>
              <a:buFont typeface="Arial" charset="0"/>
              <a:buChar char="•"/>
              <a:defRPr/>
            </a:pPr>
            <a:r>
              <a:rPr lang="en-GB" sz="1700" b="1" dirty="0">
                <a:solidFill>
                  <a:srgbClr val="0070C0"/>
                </a:solidFill>
                <a:latin typeface="Verdana" pitchFamily="34" charset="0"/>
                <a:ea typeface="Verdana" pitchFamily="34" charset="0"/>
                <a:cs typeface="Verdana" pitchFamily="34" charset="0"/>
              </a:rPr>
              <a:t>From call for proposal </a:t>
            </a:r>
            <a:r>
              <a:rPr lang="en-GB" sz="1700" b="1" dirty="0" smtClean="0">
                <a:solidFill>
                  <a:srgbClr val="0070C0"/>
                </a:solidFill>
                <a:latin typeface="Verdana" pitchFamily="34" charset="0"/>
                <a:ea typeface="Verdana" pitchFamily="34" charset="0"/>
                <a:cs typeface="Verdana" pitchFamily="34" charset="0"/>
              </a:rPr>
              <a:t>submission deadline to </a:t>
            </a:r>
            <a:r>
              <a:rPr lang="en-GB" sz="1700" b="1" dirty="0">
                <a:solidFill>
                  <a:schemeClr val="accent6">
                    <a:lumMod val="75000"/>
                  </a:schemeClr>
                </a:solidFill>
                <a:latin typeface="Verdana" pitchFamily="34" charset="0"/>
                <a:ea typeface="Verdana" pitchFamily="34" charset="0"/>
                <a:cs typeface="Verdana" pitchFamily="34" charset="0"/>
              </a:rPr>
              <a:t>grant signature</a:t>
            </a:r>
            <a:r>
              <a:rPr lang="en-GB" sz="1700" b="1" dirty="0">
                <a:solidFill>
                  <a:srgbClr val="0070C0"/>
                </a:solidFill>
                <a:latin typeface="Verdana" pitchFamily="34" charset="0"/>
                <a:ea typeface="Verdana" pitchFamily="34" charset="0"/>
                <a:cs typeface="Verdana" pitchFamily="34" charset="0"/>
              </a:rPr>
              <a:t>: </a:t>
            </a:r>
            <a:r>
              <a:rPr lang="en-GB" sz="1700" b="1" dirty="0" smtClean="0">
                <a:solidFill>
                  <a:srgbClr val="0070C0"/>
                </a:solidFill>
                <a:latin typeface="Verdana" pitchFamily="34" charset="0"/>
                <a:ea typeface="Verdana" pitchFamily="34" charset="0"/>
                <a:cs typeface="Verdana" pitchFamily="34" charset="0"/>
              </a:rPr>
              <a:t>max. </a:t>
            </a:r>
            <a:r>
              <a:rPr lang="en-GB" sz="1700" b="1" dirty="0">
                <a:solidFill>
                  <a:srgbClr val="0070C0"/>
                </a:solidFill>
                <a:latin typeface="Verdana" pitchFamily="34" charset="0"/>
                <a:ea typeface="Verdana" pitchFamily="34" charset="0"/>
                <a:cs typeface="Verdana" pitchFamily="34" charset="0"/>
              </a:rPr>
              <a:t>8 </a:t>
            </a:r>
            <a:r>
              <a:rPr lang="en-GB" sz="1700" b="1" dirty="0" smtClean="0">
                <a:solidFill>
                  <a:srgbClr val="0070C0"/>
                </a:solidFill>
                <a:latin typeface="Verdana" pitchFamily="34" charset="0"/>
                <a:ea typeface="Verdana" pitchFamily="34" charset="0"/>
                <a:cs typeface="Verdana" pitchFamily="34" charset="0"/>
              </a:rPr>
              <a:t>months.</a:t>
            </a:r>
            <a:endParaRPr lang="en-GB" sz="1700" b="1" dirty="0">
              <a:solidFill>
                <a:srgbClr val="0070C0"/>
              </a:solidFill>
              <a:latin typeface="Verdana" pitchFamily="34" charset="0"/>
              <a:ea typeface="Verdana" pitchFamily="34" charset="0"/>
              <a:cs typeface="Verdana" pitchFamily="34" charset="0"/>
            </a:endParaRPr>
          </a:p>
          <a:p>
            <a:pPr eaLnBrk="1" hangingPunct="1">
              <a:spcBef>
                <a:spcPts val="600"/>
              </a:spcBef>
              <a:spcAft>
                <a:spcPts val="600"/>
              </a:spcAft>
              <a:buFont typeface="Arial" charset="0"/>
              <a:buChar char="•"/>
              <a:defRPr/>
            </a:pPr>
            <a:r>
              <a:rPr lang="en-GB" sz="1700" b="1" dirty="0">
                <a:solidFill>
                  <a:srgbClr val="0070C0"/>
                </a:solidFill>
                <a:latin typeface="Verdana" pitchFamily="34" charset="0"/>
                <a:ea typeface="Verdana" pitchFamily="34" charset="0"/>
                <a:cs typeface="Verdana" pitchFamily="34" charset="0"/>
              </a:rPr>
              <a:t>Financial commitments/disbursements: Pre-financing followed by annual disbursements (on costs incurred).</a:t>
            </a:r>
          </a:p>
          <a:p>
            <a:pPr eaLnBrk="1" hangingPunct="1">
              <a:spcBef>
                <a:spcPts val="600"/>
              </a:spcBef>
              <a:spcAft>
                <a:spcPts val="600"/>
              </a:spcAft>
              <a:buFont typeface="Arial" charset="0"/>
              <a:buChar char="•"/>
              <a:defRPr/>
            </a:pPr>
            <a:r>
              <a:rPr lang="en-GB" sz="1700" b="1" dirty="0">
                <a:solidFill>
                  <a:schemeClr val="accent6">
                    <a:lumMod val="75000"/>
                  </a:schemeClr>
                </a:solidFill>
                <a:latin typeface="Verdana" pitchFamily="34" charset="0"/>
                <a:ea typeface="Verdana" pitchFamily="34" charset="0"/>
                <a:cs typeface="Verdana" pitchFamily="34" charset="0"/>
              </a:rPr>
              <a:t>Monitoring projects </a:t>
            </a:r>
            <a:r>
              <a:rPr lang="en-GB" sz="1700" b="1" dirty="0">
                <a:solidFill>
                  <a:srgbClr val="0070C0"/>
                </a:solidFill>
                <a:latin typeface="Verdana" pitchFamily="34" charset="0"/>
                <a:ea typeface="Verdana" pitchFamily="34" charset="0"/>
                <a:cs typeface="Verdana" pitchFamily="34" charset="0"/>
              </a:rPr>
              <a:t>activities by EC staff (with addition of independent experts if necessary</a:t>
            </a:r>
            <a:r>
              <a:rPr lang="en-GB" sz="1700" b="1" dirty="0" smtClean="0">
                <a:solidFill>
                  <a:srgbClr val="0070C0"/>
                </a:solidFill>
                <a:latin typeface="Verdana" pitchFamily="34" charset="0"/>
                <a:ea typeface="Verdana" pitchFamily="34" charset="0"/>
                <a:cs typeface="Verdana" pitchFamily="34" charset="0"/>
              </a:rPr>
              <a:t>).</a:t>
            </a:r>
            <a:r>
              <a:rPr lang="en-GB" sz="1800" i="0" dirty="0" smtClean="0">
                <a:latin typeface="+mn-lt"/>
              </a:rPr>
              <a:t>		</a:t>
            </a:r>
          </a:p>
        </p:txBody>
      </p:sp>
      <p:sp>
        <p:nvSpPr>
          <p:cNvPr id="5"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H2020: Funding processes</a:t>
            </a:r>
            <a:endParaRPr kumimoji="0" lang="en-GB" altLang="en-US" sz="2400" b="1" i="0" u="none" strike="noStrike" kern="0" cap="none" spc="0" normalizeH="0" baseline="0" noProof="0" dirty="0">
              <a:ln>
                <a:noFill/>
              </a:ln>
              <a:solidFill>
                <a:sysClr val="window" lastClr="FFFFFF"/>
              </a:solidFill>
              <a:effectLst>
                <a:outerShdw blurRad="60007" dist="310007" dir="7680000" sy="30000" kx="1300200" algn="ctr" rotWithShape="0">
                  <a:prstClr val="black">
                    <a:alpha val="32000"/>
                  </a:prstClr>
                </a:outerShdw>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22943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Horizon 2020: structure</a:t>
            </a:r>
          </a:p>
        </p:txBody>
      </p:sp>
      <p:sp>
        <p:nvSpPr>
          <p:cNvPr id="7" name="Content Placeholder 2"/>
          <p:cNvSpPr txBox="1">
            <a:spLocks/>
          </p:cNvSpPr>
          <p:nvPr/>
        </p:nvSpPr>
        <p:spPr>
          <a:xfrm>
            <a:off x="323528" y="980728"/>
            <a:ext cx="8568952" cy="5256584"/>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lvl="1" fontAlgn="auto">
              <a:lnSpc>
                <a:spcPct val="114000"/>
              </a:lnSpc>
              <a:spcAft>
                <a:spcPts val="0"/>
              </a:spcAft>
              <a:buClr>
                <a:srgbClr val="CCB400"/>
              </a:buClr>
              <a:buFont typeface="Wingdings" panose="05000000000000000000" pitchFamily="2" charset="2"/>
              <a:buChar char="ü"/>
              <a:defRPr/>
            </a:pPr>
            <a:endParaRPr lang="en-GB" dirty="0" smtClean="0">
              <a:solidFill>
                <a:srgbClr val="646B86"/>
              </a:solidFill>
              <a:latin typeface="Century Gothic"/>
            </a:endParaRPr>
          </a:p>
          <a:p>
            <a:pPr marL="411480" lvl="1" indent="0" fontAlgn="auto">
              <a:lnSpc>
                <a:spcPct val="114000"/>
              </a:lnSpc>
              <a:spcAft>
                <a:spcPts val="0"/>
              </a:spcAft>
              <a:buClr>
                <a:srgbClr val="CCB400"/>
              </a:buClr>
              <a:buFont typeface="Arial" pitchFamily="34" charset="0"/>
              <a:buNone/>
              <a:defRPr/>
            </a:pPr>
            <a:endParaRPr lang="en-GB" dirty="0">
              <a:solidFill>
                <a:srgbClr val="646B86"/>
              </a:solidFill>
              <a:latin typeface="Century Gothic"/>
            </a:endParaRPr>
          </a:p>
          <a:p>
            <a:pPr marL="0" lvl="1" indent="0" fontAlgn="auto">
              <a:lnSpc>
                <a:spcPct val="114000"/>
              </a:lnSpc>
              <a:spcAft>
                <a:spcPts val="0"/>
              </a:spcAft>
              <a:buClr>
                <a:srgbClr val="CCB400"/>
              </a:buClr>
              <a:buFont typeface="Arial" pitchFamily="34" charset="0"/>
              <a:buNone/>
              <a:defRPr/>
            </a:pPr>
            <a:endParaRPr lang="en-GB" sz="1800" b="1" dirty="0" smtClean="0">
              <a:solidFill>
                <a:srgbClr val="646B86"/>
              </a:solidFill>
              <a:latin typeface="Century Gothic"/>
              <a:ea typeface="Verdana" pitchFamily="34" charset="0"/>
              <a:cs typeface="Verdana" pitchFamily="34" charset="0"/>
            </a:endParaRPr>
          </a:p>
          <a:p>
            <a:pPr marL="0" lvl="1" indent="0" fontAlgn="auto">
              <a:lnSpc>
                <a:spcPct val="114000"/>
              </a:lnSpc>
              <a:spcAft>
                <a:spcPts val="0"/>
              </a:spcAft>
              <a:buClr>
                <a:srgbClr val="CCB400"/>
              </a:buClr>
              <a:buFont typeface="Arial" pitchFamily="34" charset="0"/>
              <a:buNone/>
              <a:defRPr/>
            </a:pPr>
            <a:endParaRPr lang="en-GB" sz="1800" b="1" dirty="0">
              <a:solidFill>
                <a:srgbClr val="646B86"/>
              </a:solidFill>
              <a:latin typeface="Century Gothic"/>
              <a:ea typeface="Verdana" pitchFamily="34" charset="0"/>
              <a:cs typeface="Verdana" pitchFamily="34" charset="0"/>
            </a:endParaRPr>
          </a:p>
          <a:p>
            <a:pPr marL="0" lvl="1" indent="0" fontAlgn="auto">
              <a:lnSpc>
                <a:spcPct val="114000"/>
              </a:lnSpc>
              <a:spcAft>
                <a:spcPts val="0"/>
              </a:spcAft>
              <a:buClr>
                <a:srgbClr val="CCB400"/>
              </a:buClr>
              <a:buFont typeface="Arial" pitchFamily="34" charset="0"/>
              <a:buNone/>
              <a:defRPr/>
            </a:pPr>
            <a:endParaRPr lang="en-GB" sz="1800" b="1" dirty="0" smtClean="0">
              <a:solidFill>
                <a:srgbClr val="0070C0"/>
              </a:solidFill>
              <a:latin typeface="Verdana" pitchFamily="34" charset="0"/>
              <a:ea typeface="Verdana" pitchFamily="34" charset="0"/>
              <a:cs typeface="Verdana" pitchFamily="34" charset="0"/>
            </a:endParaRPr>
          </a:p>
          <a:p>
            <a:pPr marL="0" lvl="1" indent="0" fontAlgn="auto">
              <a:lnSpc>
                <a:spcPct val="114000"/>
              </a:lnSpc>
              <a:spcAft>
                <a:spcPts val="0"/>
              </a:spcAft>
              <a:buClr>
                <a:srgbClr val="CCB400"/>
              </a:buClr>
              <a:buFont typeface="Arial" pitchFamily="34" charset="0"/>
              <a:buNone/>
              <a:defRPr/>
            </a:pPr>
            <a:endParaRPr lang="en-GB" sz="1800" b="1" dirty="0" smtClean="0">
              <a:solidFill>
                <a:srgbClr val="0070C0"/>
              </a:solidFill>
              <a:latin typeface="Verdana" pitchFamily="34" charset="0"/>
              <a:ea typeface="Verdana" pitchFamily="34" charset="0"/>
              <a:cs typeface="Verdana" pitchFamily="34" charset="0"/>
            </a:endParaRPr>
          </a:p>
          <a:p>
            <a:pPr marL="0" lvl="1" indent="0" fontAlgn="auto">
              <a:lnSpc>
                <a:spcPct val="114000"/>
              </a:lnSpc>
              <a:spcAft>
                <a:spcPts val="0"/>
              </a:spcAft>
              <a:buClr>
                <a:srgbClr val="CCB400"/>
              </a:buClr>
              <a:buFont typeface="Arial" pitchFamily="34" charset="0"/>
              <a:buNone/>
              <a:defRPr/>
            </a:pPr>
            <a:r>
              <a:rPr lang="en-GB" sz="1500" b="1" dirty="0" smtClean="0">
                <a:solidFill>
                  <a:schemeClr val="accent1">
                    <a:lumMod val="50000"/>
                  </a:schemeClr>
                </a:solidFill>
                <a:latin typeface="Verdana" pitchFamily="34" charset="0"/>
                <a:ea typeface="Verdana" pitchFamily="34" charset="0"/>
                <a:cs typeface="Verdana" pitchFamily="34" charset="0"/>
              </a:rPr>
              <a:t>Horizon 2020 Prizes, Science </a:t>
            </a:r>
            <a:r>
              <a:rPr lang="en-GB" sz="1500" b="1" dirty="0">
                <a:solidFill>
                  <a:schemeClr val="accent1">
                    <a:lumMod val="50000"/>
                  </a:schemeClr>
                </a:solidFill>
                <a:latin typeface="Verdana" pitchFamily="34" charset="0"/>
                <a:ea typeface="Verdana" pitchFamily="34" charset="0"/>
                <a:cs typeface="Verdana" pitchFamily="34" charset="0"/>
              </a:rPr>
              <a:t>for Society, Spreading Excellence, JRC, EIT, </a:t>
            </a:r>
            <a:r>
              <a:rPr lang="en-GB" sz="1500" b="1" dirty="0" err="1">
                <a:solidFill>
                  <a:schemeClr val="accent1">
                    <a:lumMod val="50000"/>
                  </a:schemeClr>
                </a:solidFill>
                <a:latin typeface="Verdana" pitchFamily="34" charset="0"/>
                <a:ea typeface="Verdana" pitchFamily="34" charset="0"/>
                <a:cs typeface="Verdana" pitchFamily="34" charset="0"/>
              </a:rPr>
              <a:t>Euratom</a:t>
            </a:r>
            <a:endParaRPr lang="en-GB" sz="1500" b="1" dirty="0">
              <a:solidFill>
                <a:schemeClr val="accent1">
                  <a:lumMod val="50000"/>
                </a:schemeClr>
              </a:solidFill>
              <a:latin typeface="Verdana" pitchFamily="34" charset="0"/>
              <a:ea typeface="Verdana" pitchFamily="34" charset="0"/>
              <a:cs typeface="Verdana" pitchFamily="34" charset="0"/>
            </a:endParaRPr>
          </a:p>
        </p:txBody>
      </p:sp>
      <p:graphicFrame>
        <p:nvGraphicFramePr>
          <p:cNvPr id="10" name="Diagram 9"/>
          <p:cNvGraphicFramePr/>
          <p:nvPr>
            <p:extLst>
              <p:ext uri="{D42A27DB-BD31-4B8C-83A1-F6EECF244321}">
                <p14:modId xmlns:p14="http://schemas.microsoft.com/office/powerpoint/2010/main" val="1521072274"/>
              </p:ext>
            </p:extLst>
          </p:nvPr>
        </p:nvGraphicFramePr>
        <p:xfrm>
          <a:off x="107504" y="1196752"/>
          <a:ext cx="892899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3047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0" y="0"/>
            <a:ext cx="9144000" cy="980728"/>
          </a:xfrm>
          <a:prstGeom prst="rect">
            <a:avLst/>
          </a:prstGeom>
          <a:solidFill>
            <a:srgbClr val="4F81BD">
              <a:alpha val="71000"/>
            </a:srgbClr>
          </a:solidFill>
          <a:ln w="22225" cap="rnd" cmpd="sng">
            <a:solidFill>
              <a:sysClr val="window" lastClr="FFFFFF"/>
            </a:solidFill>
            <a:bevel/>
          </a:ln>
          <a:extLst/>
        </p:spPr>
        <p:txBody>
          <a:bodyPr vert="horz" wrap="square" lIns="80147" tIns="40074" rIns="80147" bIns="40074" numCol="1" anchor="ctr" anchorCtr="1"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8" charset="0"/>
              <a:defRPr sz="2300" b="1">
                <a:solidFill>
                  <a:srgbClr val="0070C0"/>
                </a:solidFill>
                <a:latin typeface="Verdana" pitchFamily="34" charset="0"/>
                <a:ea typeface="Verdana" pitchFamily="34" charset="0"/>
                <a:cs typeface="Verdana" pitchFamily="34" charset="0"/>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a:lstStyle>
          <a:p>
            <a:pPr lvl="0" algn="ctr" eaLnBrk="1" hangingPunct="1"/>
            <a:r>
              <a:rPr lang="en-GB" altLang="en-US" sz="2400" kern="0" dirty="0">
                <a:solidFill>
                  <a:sysClr val="window" lastClr="FFFFFF"/>
                </a:solidFill>
                <a:effectLst>
                  <a:outerShdw blurRad="60007" dist="310007" dir="7680000" sy="30000" kx="1300200" algn="ctr" rotWithShape="0">
                    <a:prstClr val="black">
                      <a:alpha val="32000"/>
                    </a:prstClr>
                  </a:outerShdw>
                </a:effectLst>
              </a:rPr>
              <a:t>Horizon 2020: </a:t>
            </a:r>
            <a:r>
              <a:rPr lang="en-GB" altLang="en-US" sz="2400" kern="0" dirty="0" smtClean="0">
                <a:solidFill>
                  <a:sysClr val="window" lastClr="FFFFFF"/>
                </a:solidFill>
                <a:effectLst>
                  <a:outerShdw blurRad="60007" dist="310007" dir="7680000" sy="30000" kx="1300200" algn="ctr" rotWithShape="0">
                    <a:prstClr val="black">
                      <a:alpha val="32000"/>
                    </a:prstClr>
                  </a:outerShdw>
                </a:effectLst>
              </a:rPr>
              <a:t>c</a:t>
            </a:r>
            <a:r>
              <a:rPr lang="en-US" altLang="en-US" sz="2400" kern="0" dirty="0" err="1" smtClean="0">
                <a:solidFill>
                  <a:sysClr val="window" lastClr="FFFFFF"/>
                </a:solidFill>
                <a:effectLst>
                  <a:outerShdw blurRad="60007" dist="310007" dir="7680000" sy="30000" kx="1300200" algn="ctr" rotWithShape="0">
                    <a:prstClr val="black">
                      <a:alpha val="32000"/>
                    </a:prstClr>
                  </a:outerShdw>
                </a:effectLst>
              </a:rPr>
              <a:t>onditions</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 </a:t>
            </a:r>
            <a:r>
              <a:rPr lang="en-US" altLang="en-US" sz="2400" kern="0" dirty="0">
                <a:solidFill>
                  <a:sysClr val="window" lastClr="FFFFFF"/>
                </a:solidFill>
                <a:effectLst>
                  <a:outerShdw blurRad="60007" dist="310007" dir="7680000" sy="30000" kx="1300200" algn="ctr" rotWithShape="0">
                    <a:prstClr val="black">
                      <a:alpha val="32000"/>
                    </a:prstClr>
                  </a:outerShdw>
                </a:effectLst>
              </a:rPr>
              <a:t>of </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participation </a:t>
            </a:r>
            <a:r>
              <a:rPr lang="en-US" altLang="en-US" sz="2400" kern="0" dirty="0">
                <a:solidFill>
                  <a:sysClr val="window" lastClr="FFFFFF"/>
                </a:solidFill>
                <a:effectLst>
                  <a:outerShdw blurRad="60007" dist="310007" dir="7680000" sy="30000" kx="1300200" algn="ctr" rotWithShape="0">
                    <a:prstClr val="black">
                      <a:alpha val="32000"/>
                    </a:prstClr>
                  </a:outerShdw>
                </a:effectLst>
              </a:rPr>
              <a:t>in </a:t>
            </a:r>
            <a:r>
              <a:rPr lang="en-US" altLang="en-US" sz="2400" kern="0" dirty="0" smtClean="0">
                <a:solidFill>
                  <a:sysClr val="window" lastClr="FFFFFF"/>
                </a:solidFill>
                <a:effectLst>
                  <a:outerShdw blurRad="60007" dist="310007" dir="7680000" sy="30000" kx="1300200" algn="ctr" rotWithShape="0">
                    <a:prstClr val="black">
                      <a:alpha val="32000"/>
                    </a:prstClr>
                  </a:outerShdw>
                </a:effectLst>
              </a:rPr>
              <a:t>projects</a:t>
            </a:r>
            <a:endParaRPr lang="en-GB" altLang="en-US" sz="2400" kern="0" dirty="0">
              <a:solidFill>
                <a:sysClr val="window" lastClr="FFFFFF"/>
              </a:solidFill>
              <a:effectLst>
                <a:outerShdw blurRad="60007" dist="310007" dir="7680000" sy="30000" kx="1300200" algn="ctr" rotWithShape="0">
                  <a:prstClr val="black">
                    <a:alpha val="32000"/>
                  </a:prstClr>
                </a:outerShdw>
              </a:effectLst>
            </a:endParaRPr>
          </a:p>
        </p:txBody>
      </p:sp>
      <p:sp>
        <p:nvSpPr>
          <p:cNvPr id="4" name="Rectangle 3"/>
          <p:cNvSpPr/>
          <p:nvPr/>
        </p:nvSpPr>
        <p:spPr>
          <a:xfrm>
            <a:off x="395536" y="1340768"/>
            <a:ext cx="8352928" cy="4893647"/>
          </a:xfrm>
          <a:prstGeom prst="rect">
            <a:avLst/>
          </a:prstGeom>
        </p:spPr>
        <p:txBody>
          <a:bodyPr wrap="square">
            <a:spAutoFit/>
          </a:bodyPr>
          <a:lstStyle/>
          <a:p>
            <a:pPr>
              <a:spcAft>
                <a:spcPts val="600"/>
              </a:spcAft>
            </a:pPr>
            <a:r>
              <a:rPr lang="en-GB" sz="2400" b="1" dirty="0">
                <a:solidFill>
                  <a:srgbClr val="996600"/>
                </a:solidFill>
                <a:latin typeface="Verdana" panose="020B0604030504040204" pitchFamily="34" charset="0"/>
                <a:ea typeface="Verdana" panose="020B0604030504040204" pitchFamily="34" charset="0"/>
                <a:cs typeface="Verdana" panose="020B0604030504040204" pitchFamily="34" charset="0"/>
              </a:rPr>
              <a:t>Standard minimum conditions</a:t>
            </a:r>
          </a:p>
          <a:p>
            <a:pPr marL="285750" indent="-285750">
              <a:spcAft>
                <a:spcPts val="600"/>
              </a:spcAft>
              <a:buFont typeface="Wingdings" panose="05000000000000000000" pitchFamily="2" charset="2"/>
              <a:buChar char="ü"/>
            </a:pPr>
            <a:r>
              <a:rPr lang="en-US" sz="2000" dirty="0">
                <a:solidFill>
                  <a:srgbClr val="0070C0"/>
                </a:solidFill>
                <a:latin typeface="Verdana" pitchFamily="34" charset="0"/>
                <a:ea typeface="Verdana" panose="020B0604030504040204" pitchFamily="34" charset="0"/>
                <a:cs typeface="Verdana" panose="020B0604030504040204" pitchFamily="34" charset="0"/>
              </a:rPr>
              <a:t>at least three legal entities</a:t>
            </a:r>
          </a:p>
          <a:p>
            <a:pPr marL="285750" indent="-285750">
              <a:spcAft>
                <a:spcPts val="600"/>
              </a:spcAft>
              <a:buFont typeface="Wingdings" panose="05000000000000000000" pitchFamily="2" charset="2"/>
              <a:buChar char="ü"/>
            </a:pPr>
            <a:r>
              <a:rPr lang="en-GB" sz="2000" dirty="0">
                <a:solidFill>
                  <a:srgbClr val="0070C0"/>
                </a:solidFill>
                <a:latin typeface="Verdana" pitchFamily="34" charset="0"/>
                <a:ea typeface="Verdana" panose="020B0604030504040204" pitchFamily="34" charset="0"/>
                <a:cs typeface="Verdana" panose="020B0604030504040204" pitchFamily="34" charset="0"/>
              </a:rPr>
              <a:t>independent of each other</a:t>
            </a:r>
          </a:p>
          <a:p>
            <a:pPr marL="285750" indent="-285750">
              <a:spcAft>
                <a:spcPts val="600"/>
              </a:spcAft>
              <a:buFont typeface="Wingdings" panose="05000000000000000000" pitchFamily="2" charset="2"/>
              <a:buChar char="ü"/>
            </a:pPr>
            <a:r>
              <a:rPr lang="en-US" sz="2000" dirty="0">
                <a:solidFill>
                  <a:srgbClr val="0070C0"/>
                </a:solidFill>
                <a:latin typeface="Verdana" pitchFamily="34" charset="0"/>
                <a:ea typeface="Verdana" panose="020B0604030504040204" pitchFamily="34" charset="0"/>
                <a:cs typeface="Verdana" panose="020B0604030504040204" pitchFamily="34" charset="0"/>
              </a:rPr>
              <a:t>from different EU Member States or </a:t>
            </a:r>
            <a:r>
              <a:rPr lang="en-US" sz="2000" dirty="0" smtClean="0">
                <a:solidFill>
                  <a:srgbClr val="0070C0"/>
                </a:solidFill>
                <a:latin typeface="Verdana" pitchFamily="34" charset="0"/>
                <a:ea typeface="Verdana" panose="020B0604030504040204" pitchFamily="34" charset="0"/>
                <a:cs typeface="Verdana" panose="020B0604030504040204" pitchFamily="34" charset="0"/>
              </a:rPr>
              <a:t>countries associated to the Framework </a:t>
            </a:r>
            <a:r>
              <a:rPr lang="en-US" sz="2000" dirty="0" err="1" smtClean="0">
                <a:solidFill>
                  <a:srgbClr val="0070C0"/>
                </a:solidFill>
                <a:latin typeface="Verdana" pitchFamily="34" charset="0"/>
                <a:ea typeface="Verdana" panose="020B0604030504040204" pitchFamily="34" charset="0"/>
                <a:cs typeface="Verdana" panose="020B0604030504040204" pitchFamily="34" charset="0"/>
              </a:rPr>
              <a:t>Programme</a:t>
            </a:r>
            <a:r>
              <a:rPr lang="en-US" sz="2000" dirty="0" smtClean="0">
                <a:solidFill>
                  <a:srgbClr val="0070C0"/>
                </a:solidFill>
                <a:latin typeface="Verdana" pitchFamily="34" charset="0"/>
                <a:ea typeface="Verdana" panose="020B0604030504040204" pitchFamily="34" charset="0"/>
                <a:cs typeface="Verdana" panose="020B0604030504040204" pitchFamily="34" charset="0"/>
              </a:rPr>
              <a:t> ('Associated Countries')</a:t>
            </a:r>
            <a:endParaRPr lang="en-US" sz="2000" dirty="0">
              <a:solidFill>
                <a:srgbClr val="0070C0"/>
              </a:solidFill>
              <a:latin typeface="Verdana" pitchFamily="34" charset="0"/>
              <a:ea typeface="Verdana" panose="020B0604030504040204" pitchFamily="34" charset="0"/>
              <a:cs typeface="Verdana" panose="020B0604030504040204" pitchFamily="34" charset="0"/>
            </a:endParaRPr>
          </a:p>
          <a:p>
            <a:pPr marL="285750" indent="-285750">
              <a:spcAft>
                <a:spcPts val="600"/>
              </a:spcAft>
              <a:buFont typeface="Wingdings" panose="05000000000000000000" pitchFamily="2" charset="2"/>
              <a:buChar char="ü"/>
            </a:pPr>
            <a:r>
              <a:rPr lang="en-US" sz="2000" dirty="0">
                <a:solidFill>
                  <a:srgbClr val="0070C0"/>
                </a:solidFill>
                <a:latin typeface="Verdana" pitchFamily="34" charset="0"/>
                <a:ea typeface="Verdana" panose="020B0604030504040204" pitchFamily="34" charset="0"/>
                <a:cs typeface="Verdana" panose="020B0604030504040204" pitchFamily="34" charset="0"/>
              </a:rPr>
              <a:t>Partners from </a:t>
            </a:r>
            <a:r>
              <a:rPr lang="en-US" sz="2000" dirty="0">
                <a:solidFill>
                  <a:srgbClr val="C00000"/>
                </a:solidFill>
                <a:latin typeface="Verdana" pitchFamily="34" charset="0"/>
                <a:ea typeface="Verdana" panose="020B0604030504040204" pitchFamily="34" charset="0"/>
                <a:cs typeface="Verdana" panose="020B0604030504040204" pitchFamily="34" charset="0"/>
              </a:rPr>
              <a:t>Russia</a:t>
            </a:r>
            <a:r>
              <a:rPr lang="en-US" sz="2000" dirty="0">
                <a:solidFill>
                  <a:srgbClr val="0070C0"/>
                </a:solidFill>
                <a:latin typeface="Verdana" pitchFamily="34" charset="0"/>
                <a:ea typeface="Verdana" panose="020B0604030504040204" pitchFamily="34" charset="0"/>
                <a:cs typeface="Verdana" panose="020B0604030504040204" pitchFamily="34" charset="0"/>
              </a:rPr>
              <a:t> may participate as 4th, 5th, 6th. </a:t>
            </a:r>
            <a:r>
              <a:rPr lang="en-US" sz="2000" dirty="0" smtClean="0">
                <a:solidFill>
                  <a:srgbClr val="0070C0"/>
                </a:solidFill>
                <a:latin typeface="Verdana" pitchFamily="34" charset="0"/>
                <a:ea typeface="Verdana" panose="020B0604030504040204" pitchFamily="34" charset="0"/>
                <a:cs typeface="Verdana" panose="020B0604030504040204" pitchFamily="34" charset="0"/>
              </a:rPr>
              <a:t>… </a:t>
            </a:r>
            <a:r>
              <a:rPr lang="en-GB" sz="2000" dirty="0" smtClean="0">
                <a:solidFill>
                  <a:srgbClr val="0070C0"/>
                </a:solidFill>
                <a:latin typeface="Verdana" pitchFamily="34" charset="0"/>
                <a:ea typeface="Verdana" panose="020B0604030504040204" pitchFamily="34" charset="0"/>
                <a:cs typeface="Verdana" panose="020B0604030504040204" pitchFamily="34" charset="0"/>
              </a:rPr>
              <a:t>legal </a:t>
            </a:r>
            <a:r>
              <a:rPr lang="en-GB" sz="2000" dirty="0">
                <a:solidFill>
                  <a:srgbClr val="0070C0"/>
                </a:solidFill>
                <a:latin typeface="Verdana" pitchFamily="34" charset="0"/>
                <a:ea typeface="Verdana" panose="020B0604030504040204" pitchFamily="34" charset="0"/>
                <a:cs typeface="Verdana" panose="020B0604030504040204" pitchFamily="34" charset="0"/>
              </a:rPr>
              <a:t>entity</a:t>
            </a:r>
          </a:p>
          <a:p>
            <a:pPr>
              <a:spcAft>
                <a:spcPts val="600"/>
              </a:spcAft>
            </a:pPr>
            <a:r>
              <a:rPr lang="en-GB" sz="2400" b="1" dirty="0" smtClean="0">
                <a:solidFill>
                  <a:srgbClr val="996600"/>
                </a:solidFill>
                <a:latin typeface="Verdana" panose="020B0604030504040204" pitchFamily="34" charset="0"/>
                <a:ea typeface="Verdana" panose="020B0604030504040204" pitchFamily="34" charset="0"/>
                <a:cs typeface="Verdana" panose="020B0604030504040204" pitchFamily="34" charset="0"/>
              </a:rPr>
              <a:t>Exceptions</a:t>
            </a:r>
            <a:endParaRPr lang="en-GB" sz="2400" b="1" dirty="0">
              <a:solidFill>
                <a:srgbClr val="99660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600"/>
              </a:spcAft>
              <a:buFont typeface="Wingdings" panose="05000000000000000000" pitchFamily="2" charset="2"/>
              <a:buChar char="ü"/>
            </a:pPr>
            <a:r>
              <a:rPr lang="en-US" sz="2000" dirty="0">
                <a:solidFill>
                  <a:srgbClr val="0070C0"/>
                </a:solidFill>
                <a:latin typeface="Verdana" pitchFamily="34" charset="0"/>
                <a:ea typeface="Verdana" panose="020B0604030504040204" pitchFamily="34" charset="0"/>
                <a:cs typeface="Verdana" panose="020B0604030504040204" pitchFamily="34" charset="0"/>
              </a:rPr>
              <a:t>CSAs, ERC etc.: at least one beneficiary</a:t>
            </a:r>
          </a:p>
          <a:p>
            <a:pPr>
              <a:spcAft>
                <a:spcPts val="600"/>
              </a:spcAft>
            </a:pPr>
            <a:r>
              <a:rPr lang="en-GB" sz="2400" b="1" dirty="0">
                <a:solidFill>
                  <a:srgbClr val="996600"/>
                </a:solidFill>
                <a:latin typeface="Verdana" panose="020B0604030504040204" pitchFamily="34" charset="0"/>
                <a:ea typeface="Verdana" panose="020B0604030504040204" pitchFamily="34" charset="0"/>
                <a:cs typeface="Verdana" panose="020B0604030504040204" pitchFamily="34" charset="0"/>
              </a:rPr>
              <a:t>Additional criteria</a:t>
            </a:r>
          </a:p>
          <a:p>
            <a:pPr marL="285750" indent="-285750">
              <a:spcAft>
                <a:spcPts val="600"/>
              </a:spcAft>
              <a:buFont typeface="Wingdings" panose="05000000000000000000" pitchFamily="2" charset="2"/>
              <a:buChar char="ü"/>
            </a:pPr>
            <a:r>
              <a:rPr lang="en-US" sz="2000" dirty="0">
                <a:solidFill>
                  <a:srgbClr val="0070C0"/>
                </a:solidFill>
                <a:latin typeface="Verdana" pitchFamily="34" charset="0"/>
                <a:ea typeface="Verdana" panose="020B0604030504040204" pitchFamily="34" charset="0"/>
                <a:cs typeface="Verdana" panose="020B0604030504040204" pitchFamily="34" charset="0"/>
              </a:rPr>
              <a:t>may be specified in the Work </a:t>
            </a:r>
            <a:r>
              <a:rPr lang="en-US" sz="2000" dirty="0" err="1">
                <a:solidFill>
                  <a:srgbClr val="0070C0"/>
                </a:solidFill>
                <a:latin typeface="Verdana" pitchFamily="34" charset="0"/>
                <a:ea typeface="Verdana" panose="020B0604030504040204" pitchFamily="34" charset="0"/>
                <a:cs typeface="Verdana" panose="020B0604030504040204" pitchFamily="34" charset="0"/>
              </a:rPr>
              <a:t>Programme</a:t>
            </a:r>
            <a:r>
              <a:rPr lang="en-US" sz="2000" dirty="0">
                <a:solidFill>
                  <a:srgbClr val="0070C0"/>
                </a:solidFill>
                <a:latin typeface="Verdana" pitchFamily="34" charset="0"/>
                <a:ea typeface="Verdana" panose="020B0604030504040204" pitchFamily="34" charset="0"/>
                <a:cs typeface="Verdana" panose="020B0604030504040204" pitchFamily="34" charset="0"/>
              </a:rPr>
              <a:t> (see call text for </a:t>
            </a:r>
            <a:r>
              <a:rPr lang="en-GB" sz="2000" dirty="0">
                <a:solidFill>
                  <a:srgbClr val="0070C0"/>
                </a:solidFill>
                <a:latin typeface="Verdana" pitchFamily="34" charset="0"/>
                <a:ea typeface="Verdana" panose="020B0604030504040204" pitchFamily="34" charset="0"/>
                <a:cs typeface="Verdana" panose="020B0604030504040204" pitchFamily="34" charset="0"/>
              </a:rPr>
              <a:t>further </a:t>
            </a:r>
            <a:r>
              <a:rPr lang="en-GB" sz="2000" dirty="0" smtClean="0">
                <a:solidFill>
                  <a:srgbClr val="0070C0"/>
                </a:solidFill>
                <a:latin typeface="Verdana" pitchFamily="34" charset="0"/>
                <a:ea typeface="Verdana" panose="020B0604030504040204" pitchFamily="34" charset="0"/>
                <a:cs typeface="Verdana" panose="020B0604030504040204" pitchFamily="34" charset="0"/>
              </a:rPr>
              <a:t>information) </a:t>
            </a:r>
            <a:r>
              <a:rPr lang="en-US" sz="2000" i="1" dirty="0" smtClean="0">
                <a:solidFill>
                  <a:srgbClr val="0070C0"/>
                </a:solidFill>
                <a:latin typeface="Verdana" pitchFamily="34" charset="0"/>
                <a:ea typeface="Verdana" panose="020B0604030504040204" pitchFamily="34" charset="0"/>
                <a:cs typeface="Verdana" panose="020B0604030504040204" pitchFamily="34" charset="0"/>
              </a:rPr>
              <a:t>e.g</a:t>
            </a:r>
            <a:r>
              <a:rPr lang="en-US" sz="2000" i="1" dirty="0">
                <a:solidFill>
                  <a:srgbClr val="0070C0"/>
                </a:solidFill>
                <a:latin typeface="Verdana" pitchFamily="34" charset="0"/>
                <a:ea typeface="Verdana" panose="020B0604030504040204" pitchFamily="34" charset="0"/>
                <a:cs typeface="Verdana" panose="020B0604030504040204" pitchFamily="34" charset="0"/>
              </a:rPr>
              <a:t>.: at least one </a:t>
            </a:r>
            <a:r>
              <a:rPr lang="en-US" sz="2000" i="1" dirty="0" err="1">
                <a:solidFill>
                  <a:srgbClr val="0070C0"/>
                </a:solidFill>
                <a:latin typeface="Verdana" pitchFamily="34" charset="0"/>
                <a:ea typeface="Verdana" panose="020B0604030504040204" pitchFamily="34" charset="0"/>
                <a:cs typeface="Verdana" panose="020B0604030504040204" pitchFamily="34" charset="0"/>
              </a:rPr>
              <a:t>organisation</a:t>
            </a:r>
            <a:r>
              <a:rPr lang="en-US" sz="2000" i="1" dirty="0">
                <a:solidFill>
                  <a:srgbClr val="0070C0"/>
                </a:solidFill>
                <a:latin typeface="Verdana" pitchFamily="34" charset="0"/>
                <a:ea typeface="Verdana" panose="020B0604030504040204" pitchFamily="34" charset="0"/>
                <a:cs typeface="Verdana" panose="020B0604030504040204" pitchFamily="34" charset="0"/>
              </a:rPr>
              <a:t> from a particular </a:t>
            </a:r>
            <a:r>
              <a:rPr lang="en-US" sz="2000" i="1" dirty="0" smtClean="0">
                <a:solidFill>
                  <a:srgbClr val="0070C0"/>
                </a:solidFill>
                <a:latin typeface="Verdana" pitchFamily="34" charset="0"/>
                <a:ea typeface="Verdana" panose="020B0604030504040204" pitchFamily="34" charset="0"/>
                <a:cs typeface="Verdana" panose="020B0604030504040204" pitchFamily="34" charset="0"/>
              </a:rPr>
              <a:t>'third country'</a:t>
            </a:r>
            <a:endParaRPr lang="en-GB" sz="2000" i="1" dirty="0">
              <a:solidFill>
                <a:srgbClr val="0070C0"/>
              </a:solidFill>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3714691"/>
      </p:ext>
    </p:extLst>
  </p:cSld>
  <p:clrMapOvr>
    <a:masterClrMapping/>
  </p:clrMapOvr>
</p:sld>
</file>

<file path=ppt/theme/theme1.xml><?xml version="1.0" encoding="utf-8"?>
<a:theme xmlns:a="http://schemas.openxmlformats.org/drawingml/2006/main" name="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2020_templat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2020_templat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Default Design">
      <a:majorFont>
        <a:latin typeface="Arial"/>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133176"/>
          </a:solidFill>
        </a:ln>
      </a:spPr>
      <a:bodyPr rtlCol="0" anchor="ctr"/>
      <a:lstStyle>
        <a:defPPr algn="ctr" defTabSz="457200" fontAlgn="auto">
          <a:spcBef>
            <a:spcPts val="0"/>
          </a:spcBef>
          <a:spcAft>
            <a:spcPts val="0"/>
          </a:spcAft>
          <a:defRPr sz="1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H2020_template</Template>
  <TotalTime>11279</TotalTime>
  <Words>4629</Words>
  <Application>Microsoft Office PowerPoint</Application>
  <PresentationFormat>On-screen Show (4:3)</PresentationFormat>
  <Paragraphs>446</Paragraphs>
  <Slides>52</Slides>
  <Notes>14</Notes>
  <HiddenSlides>0</HiddenSlides>
  <MMClips>0</MMClips>
  <ScaleCrop>false</ScaleCrop>
  <HeadingPairs>
    <vt:vector size="4" baseType="variant">
      <vt:variant>
        <vt:lpstr>Theme</vt:lpstr>
      </vt:variant>
      <vt:variant>
        <vt:i4>8</vt:i4>
      </vt:variant>
      <vt:variant>
        <vt:lpstr>Slide Titles</vt:lpstr>
      </vt:variant>
      <vt:variant>
        <vt:i4>52</vt:i4>
      </vt:variant>
    </vt:vector>
  </HeadingPairs>
  <TitlesOfParts>
    <vt:vector size="60" baseType="lpstr">
      <vt:lpstr>H2020_template</vt:lpstr>
      <vt:lpstr>1_H2020_template</vt:lpstr>
      <vt:lpstr>2_H2020_template</vt:lpstr>
      <vt:lpstr>4_H2020_template</vt:lpstr>
      <vt:lpstr>6_H2020_template</vt:lpstr>
      <vt:lpstr>1_Default Design</vt:lpstr>
      <vt:lpstr>3_H2020_template</vt:lpstr>
      <vt:lpstr>Default Design</vt:lpstr>
      <vt:lpstr>HORIZON 2020</vt:lpstr>
      <vt:lpstr>PowerPoint Presentation</vt:lpstr>
      <vt:lpstr>PowerPoint Presentation</vt:lpstr>
      <vt:lpstr>PowerPoint Presentation</vt:lpstr>
      <vt:lpstr>30 years of EU funded R&amp;I</vt:lpstr>
      <vt:lpstr>What is the EU's Horizon 2020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2020</dc:title>
  <dc:creator>MOREIRA CRAVEIRO DA SILVA Ana Catarina (RTD)</dc:creator>
  <cp:lastModifiedBy>BURGER Richard (EEAS-MOSCOW)</cp:lastModifiedBy>
  <cp:revision>487</cp:revision>
  <cp:lastPrinted>2017-11-07T14:06:38Z</cp:lastPrinted>
  <dcterms:created xsi:type="dcterms:W3CDTF">2013-09-13T10:04:52Z</dcterms:created>
  <dcterms:modified xsi:type="dcterms:W3CDTF">2018-02-09T15:59:25Z</dcterms:modified>
</cp:coreProperties>
</file>