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Arimo" panose="020B0604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otham 1" pitchFamily="2" charset="0"/>
      <p:regular r:id="rId37"/>
    </p:embeddedFont>
    <p:embeddedFont>
      <p:font typeface="Gotham 2" pitchFamily="2" charset="0"/>
      <p:regular r:id="rId38"/>
      <p:bold r:id="rId39"/>
    </p:embeddedFont>
    <p:embeddedFont>
      <p:font typeface="Gotham 3" pitchFamily="2" charset="0"/>
      <p:regular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1" autoAdjust="0"/>
  </p:normalViewPr>
  <p:slideViewPr>
    <p:cSldViewPr>
      <p:cViewPr>
        <p:scale>
          <a:sx n="72" d="100"/>
          <a:sy n="72" d="100"/>
        </p:scale>
        <p:origin x="760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4018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999"/>
          </a:blip>
          <a:srcRect/>
          <a:stretch>
            <a:fillRect/>
          </a:stretch>
        </p:blipFill>
        <p:spPr>
          <a:xfrm rot="-10023095">
            <a:off x="1403809" y="5188998"/>
            <a:ext cx="6910437" cy="7161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6000"/>
          </a:blip>
          <a:srcRect/>
          <a:stretch>
            <a:fillRect/>
          </a:stretch>
        </p:blipFill>
        <p:spPr>
          <a:xfrm rot="6701478">
            <a:off x="12349597" y="9411066"/>
            <a:ext cx="4649947" cy="48185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7000"/>
          </a:blip>
          <a:srcRect/>
          <a:stretch>
            <a:fillRect/>
          </a:stretch>
        </p:blipFill>
        <p:spPr>
          <a:xfrm rot="-4406906">
            <a:off x="1406738" y="-4097877"/>
            <a:ext cx="5157103" cy="534414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214396" y="1380286"/>
            <a:ext cx="9621" cy="1020984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TextBox 7"/>
          <p:cNvSpPr txBox="1"/>
          <p:nvPr/>
        </p:nvSpPr>
        <p:spPr>
          <a:xfrm>
            <a:off x="1388927" y="2692661"/>
            <a:ext cx="13505757" cy="66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7"/>
              </a:lnSpc>
            </a:pPr>
            <a:r>
              <a:rPr lang="en-US" sz="4125" b="1" i="0" spc="-115">
                <a:solidFill>
                  <a:srgbClr val="FFFFFF"/>
                </a:solidFill>
                <a:latin typeface="Gotham 1"/>
              </a:rPr>
              <a:t>В РАБОТЕ И ОТНОШЕНИЯХ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047110">
            <a:off x="334490" y="4050447"/>
            <a:ext cx="2108873" cy="210887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1027" y="4543920"/>
            <a:ext cx="15968273" cy="95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0"/>
              </a:lnSpc>
            </a:pPr>
            <a:r>
              <a:rPr lang="en-US" sz="8000" dirty="0" err="1">
                <a:solidFill>
                  <a:srgbClr val="FFFFFF"/>
                </a:solidFill>
                <a:latin typeface="Gotham 2"/>
              </a:rPr>
              <a:t>Эмоц</a:t>
            </a:r>
            <a:r>
              <a:rPr lang="ru-RU" sz="8000" dirty="0">
                <a:solidFill>
                  <a:srgbClr val="FFFFFF"/>
                </a:solidFill>
                <a:latin typeface="Gotham 2"/>
              </a:rPr>
              <a:t>и</a:t>
            </a:r>
            <a:r>
              <a:rPr lang="en-US" sz="8000" dirty="0" err="1">
                <a:solidFill>
                  <a:srgbClr val="FFFFFF"/>
                </a:solidFill>
                <a:latin typeface="Gotham 2"/>
              </a:rPr>
              <a:t>ональный</a:t>
            </a:r>
            <a:r>
              <a:rPr lang="en-US" sz="8000" dirty="0">
                <a:solidFill>
                  <a:srgbClr val="FFFFFF"/>
                </a:solidFill>
                <a:latin typeface="Gotham 2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Gotham 2"/>
              </a:rPr>
              <a:t>интеллект</a:t>
            </a:r>
            <a:endParaRPr lang="en-US" sz="8000" dirty="0">
              <a:solidFill>
                <a:srgbClr val="FFFFFF"/>
              </a:solidFill>
              <a:latin typeface="Gotham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8927" y="7979024"/>
            <a:ext cx="11541541" cy="790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otham 2"/>
              </a:rPr>
              <a:t>Николай Голещихин, г. Москва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8927" y="1976704"/>
            <a:ext cx="13505757" cy="777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6"/>
              </a:lnSpc>
            </a:pPr>
            <a:r>
              <a:rPr lang="en-US" sz="4813" b="1" i="0" spc="-134">
                <a:solidFill>
                  <a:srgbClr val="FFFFFF"/>
                </a:solidFill>
                <a:latin typeface="Gotham 2"/>
              </a:rPr>
              <a:t>СЕКРЕТЫ УСПЕХА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264548">
            <a:off x="12414889" y="6195561"/>
            <a:ext cx="2108873" cy="2108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3937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6265822">
            <a:off x="-1220279" y="7197483"/>
            <a:ext cx="5668168" cy="58737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13805" y="914400"/>
            <a:ext cx="13471342" cy="1808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b="1" i="0" spc="280">
                <a:solidFill>
                  <a:srgbClr val="063468"/>
                </a:solidFill>
                <a:latin typeface="Gotham 2"/>
              </a:rPr>
              <a:t>ЭМОЦИОНАЛЬНАЯ </a:t>
            </a:r>
          </a:p>
          <a:p>
            <a:pPr>
              <a:lnSpc>
                <a:spcPts val="6720"/>
              </a:lnSpc>
            </a:pPr>
            <a:r>
              <a:rPr lang="en-US" sz="5600" b="1" i="0" spc="280">
                <a:solidFill>
                  <a:srgbClr val="063468"/>
                </a:solidFill>
                <a:latin typeface="Gotham 2"/>
              </a:rPr>
              <a:t>ОСОЗНАННОСТЬ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>
          <a:xfrm rot="3409827">
            <a:off x="16219299" y="-2525737"/>
            <a:ext cx="4137402" cy="42874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730922" y="1031251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063468"/>
                </a:solidFill>
                <a:latin typeface="Lato"/>
              </a:rPr>
              <a:t>EQ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563040" y="837879"/>
            <a:ext cx="1356736" cy="135673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63468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214396" y="2587932"/>
            <a:ext cx="44904" cy="8061018"/>
          </a:xfrm>
          <a:prstGeom prst="rect">
            <a:avLst/>
          </a:prstGeom>
          <a:solidFill>
            <a:srgbClr val="063468"/>
          </a:solidFill>
        </p:spPr>
      </p:sp>
      <p:sp>
        <p:nvSpPr>
          <p:cNvPr id="10" name="TextBox 10"/>
          <p:cNvSpPr txBox="1"/>
          <p:nvPr/>
        </p:nvSpPr>
        <p:spPr>
          <a:xfrm>
            <a:off x="1740378" y="3061057"/>
            <a:ext cx="3423911" cy="376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9"/>
              </a:lnSpc>
              <a:spcBef>
                <a:spcPct val="0"/>
              </a:spcBef>
            </a:pPr>
            <a:r>
              <a:rPr lang="en-US" sz="4078">
                <a:solidFill>
                  <a:srgbClr val="117DD9"/>
                </a:solidFill>
                <a:latin typeface="Gotham 2"/>
              </a:rPr>
              <a:t>Инструмент</a:t>
            </a:r>
          </a:p>
          <a:p>
            <a:pPr>
              <a:lnSpc>
                <a:spcPts val="4730"/>
              </a:lnSpc>
            </a:pPr>
            <a:endParaRPr lang="en-US" sz="4078">
              <a:solidFill>
                <a:srgbClr val="117DD9"/>
              </a:solidFill>
              <a:latin typeface="Gotham 2"/>
            </a:endParaRPr>
          </a:p>
          <a:p>
            <a:pPr>
              <a:lnSpc>
                <a:spcPts val="4730"/>
              </a:lnSpc>
            </a:pPr>
            <a:r>
              <a:rPr lang="en-US" sz="4078">
                <a:solidFill>
                  <a:srgbClr val="117DD9"/>
                </a:solidFill>
                <a:latin typeface="Gotham 1"/>
              </a:rPr>
              <a:t>Кто я?</a:t>
            </a:r>
          </a:p>
          <a:p>
            <a:pPr>
              <a:lnSpc>
                <a:spcPts val="4730"/>
              </a:lnSpc>
            </a:pPr>
            <a:r>
              <a:rPr lang="en-US" sz="4078">
                <a:solidFill>
                  <a:srgbClr val="117DD9"/>
                </a:solidFill>
                <a:latin typeface="Gotham 1"/>
              </a:rPr>
              <a:t>Где я?</a:t>
            </a:r>
          </a:p>
          <a:p>
            <a:pPr>
              <a:lnSpc>
                <a:spcPts val="4730"/>
              </a:lnSpc>
            </a:pPr>
            <a:r>
              <a:rPr lang="en-US" sz="4078">
                <a:solidFill>
                  <a:srgbClr val="117DD9"/>
                </a:solidFill>
                <a:latin typeface="Gotham 1"/>
              </a:rPr>
              <a:t>Куда я иду?</a:t>
            </a:r>
          </a:p>
          <a:p>
            <a:pPr>
              <a:lnSpc>
                <a:spcPts val="4730"/>
              </a:lnSpc>
            </a:pPr>
            <a:r>
              <a:rPr lang="en-US" sz="4078">
                <a:solidFill>
                  <a:srgbClr val="117DD9"/>
                </a:solidFill>
                <a:latin typeface="Gotham 1"/>
              </a:rPr>
              <a:t>С кем я иду?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58183" y="3567856"/>
            <a:ext cx="3242691" cy="515622"/>
            <a:chOff x="0" y="0"/>
            <a:chExt cx="3594100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117D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alphaModFix amt="86000"/>
          </a:blip>
          <a:srcRect/>
          <a:stretch>
            <a:fillRect/>
          </a:stretch>
        </p:blipFill>
        <p:spPr>
          <a:xfrm rot="10494691">
            <a:off x="15535464" y="3464568"/>
            <a:ext cx="1610677" cy="1610677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473642" y="2895596"/>
            <a:ext cx="10740754" cy="6913077"/>
            <a:chOff x="0" y="0"/>
            <a:chExt cx="5513070" cy="3548380"/>
          </a:xfrm>
        </p:grpSpPr>
        <p:sp>
          <p:nvSpPr>
            <p:cNvPr id="15" name="Freeform 15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6"/>
              <a:stretch>
                <a:fillRect l="-18987" t="-7765" b="-7777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alphaModFix amt="80000"/>
          </a:blip>
          <a:srcRect/>
          <a:stretch>
            <a:fillRect/>
          </a:stretch>
        </p:blipFill>
        <p:spPr>
          <a:xfrm rot="4241893">
            <a:off x="-384396" y="1782594"/>
            <a:ext cx="1610677" cy="16106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3937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42567" y="1028700"/>
            <a:ext cx="9924508" cy="99245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0999"/>
          </a:blip>
          <a:srcRect/>
          <a:stretch>
            <a:fillRect/>
          </a:stretch>
        </p:blipFill>
        <p:spPr>
          <a:xfrm rot="6265822">
            <a:off x="-1220279" y="7197483"/>
            <a:ext cx="5668168" cy="58737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13805" y="914400"/>
            <a:ext cx="13471342" cy="96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b="1" i="0" spc="280">
                <a:solidFill>
                  <a:srgbClr val="063468"/>
                </a:solidFill>
                <a:latin typeface="Gotham 2"/>
              </a:rPr>
              <a:t>САМОУВАЖЕНИЕ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15000"/>
          </a:blip>
          <a:srcRect/>
          <a:stretch>
            <a:fillRect/>
          </a:stretch>
        </p:blipFill>
        <p:spPr>
          <a:xfrm rot="3409827">
            <a:off x="16219299" y="-2525737"/>
            <a:ext cx="4137402" cy="42874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97738" y="1031251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063468"/>
                </a:solidFill>
                <a:latin typeface="Lato"/>
              </a:rPr>
              <a:t>EQ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229856" y="837879"/>
            <a:ext cx="1356736" cy="1356736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63468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214396" y="2587932"/>
            <a:ext cx="44904" cy="8061018"/>
          </a:xfrm>
          <a:prstGeom prst="rect">
            <a:avLst/>
          </a:prstGeom>
          <a:solidFill>
            <a:srgbClr val="063468"/>
          </a:solidFill>
        </p:spPr>
      </p:sp>
      <p:sp>
        <p:nvSpPr>
          <p:cNvPr id="11" name="TextBox 11"/>
          <p:cNvSpPr txBox="1"/>
          <p:nvPr/>
        </p:nvSpPr>
        <p:spPr>
          <a:xfrm>
            <a:off x="1613805" y="2556054"/>
            <a:ext cx="4803794" cy="196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9"/>
              </a:lnSpc>
              <a:spcBef>
                <a:spcPct val="0"/>
              </a:spcBef>
            </a:pPr>
            <a:r>
              <a:rPr lang="en-US" sz="4078">
                <a:solidFill>
                  <a:srgbClr val="117DD9"/>
                </a:solidFill>
                <a:latin typeface="Gotham 2"/>
              </a:rPr>
              <a:t>Инструмент</a:t>
            </a:r>
          </a:p>
          <a:p>
            <a:pPr>
              <a:lnSpc>
                <a:spcPts val="4730"/>
              </a:lnSpc>
            </a:pPr>
            <a:endParaRPr lang="en-US" sz="4078">
              <a:solidFill>
                <a:srgbClr val="117DD9"/>
              </a:solidFill>
              <a:latin typeface="Gotham 2"/>
            </a:endParaRPr>
          </a:p>
          <a:p>
            <a:pPr>
              <a:lnSpc>
                <a:spcPts val="4730"/>
              </a:lnSpc>
            </a:pPr>
            <a:r>
              <a:rPr lang="en-US" sz="4078">
                <a:solidFill>
                  <a:srgbClr val="117DD9"/>
                </a:solidFill>
                <a:latin typeface="Gotham 1"/>
              </a:rPr>
              <a:t>«Формула ОГНЯ»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31610" y="3062852"/>
            <a:ext cx="3242691" cy="515622"/>
            <a:chOff x="0" y="0"/>
            <a:chExt cx="3594100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117DD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044081" y="8755259"/>
            <a:ext cx="1239738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Gotham 1"/>
              </a:rPr>
              <a:t>Фонарь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11995" y="8755259"/>
            <a:ext cx="950714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Gotham 1"/>
              </a:rPr>
              <a:t>Свеча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79519" y="2134542"/>
            <a:ext cx="1036439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Gotham 1"/>
              </a:rPr>
              <a:t>Салют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52427" y="2134542"/>
            <a:ext cx="1023045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Gotham 1"/>
              </a:rPr>
              <a:t>Факел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alphaModFix amt="77000"/>
          </a:blip>
          <a:srcRect/>
          <a:stretch>
            <a:fillRect/>
          </a:stretch>
        </p:blipFill>
        <p:spPr>
          <a:xfrm rot="-6249880">
            <a:off x="2749225" y="8351092"/>
            <a:ext cx="1610677" cy="16106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1840" y="-4234518"/>
            <a:ext cx="18756035" cy="1875603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FFFFFF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FFFFFF"/>
                </a:solidFill>
                <a:latin typeface="Gotham 3"/>
              </a:rPr>
              <a:t>ИНТЕЛЛЕКТ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4000"/>
          </a:blip>
          <a:srcRect/>
          <a:stretch>
            <a:fillRect/>
          </a:stretch>
        </p:blipFill>
        <p:spPr>
          <a:xfrm rot="-4771868">
            <a:off x="1477822" y="6167048"/>
            <a:ext cx="2108873" cy="2108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23364" y="1539038"/>
            <a:ext cx="860134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АССЕРТИВНОСТЬ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3364" y="7394858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FFFFFF"/>
                </a:solidFill>
                <a:latin typeface="Gotham 2"/>
              </a:rPr>
              <a:t>Инструмент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3364" y="7809513"/>
            <a:ext cx="6394850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FFFFFF"/>
                </a:solidFill>
                <a:latin typeface="Gotham 3"/>
              </a:rPr>
              <a:t>Алгоритм ассертивного</a:t>
            </a:r>
          </a:p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FFFFFF"/>
                </a:solidFill>
                <a:latin typeface="Gotham 3"/>
              </a:rPr>
              <a:t>лидерства «ЯДРО»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12000"/>
          </a:blip>
          <a:srcRect/>
          <a:stretch>
            <a:fillRect/>
          </a:stretch>
        </p:blipFill>
        <p:spPr>
          <a:xfrm rot="-10109716">
            <a:off x="11418851" y="2938511"/>
            <a:ext cx="5614678" cy="581831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559758" y="2857500"/>
            <a:ext cx="5497853" cy="5631702"/>
            <a:chOff x="0" y="0"/>
            <a:chExt cx="2086610" cy="2137410"/>
          </a:xfrm>
        </p:grpSpPr>
        <p:sp>
          <p:nvSpPr>
            <p:cNvPr id="11" name="Freeform 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5"/>
              <a:stretch>
                <a:fillRect l="-20803" t="-14" r="-15686" b="79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8000"/>
          </a:blip>
          <a:srcRect/>
          <a:stretch>
            <a:fillRect/>
          </a:stretch>
        </p:blipFill>
        <p:spPr>
          <a:xfrm rot="4285039">
            <a:off x="9127210" y="682732"/>
            <a:ext cx="1581276" cy="15812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85011" y="1340020"/>
            <a:ext cx="833557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3B3B3B"/>
                </a:solidFill>
                <a:latin typeface="Gotham 2"/>
              </a:rPr>
              <a:t>НЕЗАВИСИМОСТЬ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098634" y="7509158"/>
            <a:ext cx="6160666" cy="829310"/>
            <a:chOff x="0" y="0"/>
            <a:chExt cx="8214221" cy="1105747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4300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3B3B3B"/>
                  </a:solidFill>
                  <a:latin typeface="Gotham 2"/>
                </a:rPr>
                <a:t>Инструмент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38573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3B3B3B"/>
                  </a:solidFill>
                  <a:latin typeface="Gotham 3"/>
                </a:rPr>
                <a:t>С кем мы себя сравниваем?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7000"/>
          </a:blip>
          <a:srcRect/>
          <a:stretch>
            <a:fillRect/>
          </a:stretch>
        </p:blipFill>
        <p:spPr>
          <a:xfrm rot="-9435347">
            <a:off x="1318882" y="3714343"/>
            <a:ext cx="5681475" cy="588753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185011" y="3019604"/>
            <a:ext cx="5953701" cy="5815899"/>
            <a:chOff x="0" y="0"/>
            <a:chExt cx="4828540" cy="4716780"/>
          </a:xfrm>
        </p:grpSpPr>
        <p:sp>
          <p:nvSpPr>
            <p:cNvPr id="11" name="Freeform 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22" t="-23227" r="-66" b="-1308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8000"/>
          </a:blip>
          <a:srcRect/>
          <a:stretch>
            <a:fillRect/>
          </a:stretch>
        </p:blipFill>
        <p:spPr>
          <a:xfrm rot="-637535">
            <a:off x="12437339" y="6260048"/>
            <a:ext cx="2108873" cy="21088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85011" y="1340020"/>
            <a:ext cx="1146512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3B3B3B"/>
                </a:solidFill>
                <a:latin typeface="Gotham 2"/>
              </a:rPr>
              <a:t>ПРИВЛЕКАТЕЛЬНОСТЬ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098634" y="7509158"/>
            <a:ext cx="6160666" cy="829310"/>
            <a:chOff x="0" y="0"/>
            <a:chExt cx="8214221" cy="1105747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4300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3B3B3B"/>
                  </a:solidFill>
                  <a:latin typeface="Gotham 2"/>
                </a:rPr>
                <a:t>Инструмент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38573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3B3B3B"/>
                  </a:solidFill>
                  <a:latin typeface="Gotham 3"/>
                </a:rPr>
                <a:t>Комплимент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7000"/>
          </a:blip>
          <a:srcRect/>
          <a:stretch>
            <a:fillRect/>
          </a:stretch>
        </p:blipFill>
        <p:spPr>
          <a:xfrm rot="-9435347">
            <a:off x="1318882" y="3714343"/>
            <a:ext cx="5681475" cy="588753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352756" y="3201336"/>
            <a:ext cx="5216923" cy="5343933"/>
            <a:chOff x="0" y="0"/>
            <a:chExt cx="2086610" cy="2137410"/>
          </a:xfrm>
        </p:grpSpPr>
        <p:sp>
          <p:nvSpPr>
            <p:cNvPr id="11" name="Freeform 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42257" t="-14" r="-29788" b="79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3937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6265822">
            <a:off x="-1220279" y="7197483"/>
            <a:ext cx="5668168" cy="58737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13805" y="895350"/>
            <a:ext cx="13471342" cy="104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АЛГОРИТМ КОМПЛИМЕНТА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>
          <a:xfrm rot="3409827">
            <a:off x="16219299" y="-2525737"/>
            <a:ext cx="4137402" cy="42874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24015" y="3268297"/>
            <a:ext cx="8751434" cy="497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Искренность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Анатомия – поведение – амбиции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Комплимент + вопрос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2"/>
              </a:rPr>
              <a:t>5 секунд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Имя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Улыбка Тома Круза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НЕ хвалить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НЕ просить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89274" y="999530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FFFFFF"/>
                </a:solidFill>
                <a:latin typeface="Lato"/>
              </a:rPr>
              <a:t>EQ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521392" y="806158"/>
            <a:ext cx="1356736" cy="1356736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214396" y="2587932"/>
            <a:ext cx="44904" cy="806101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 amt="83000"/>
          </a:blip>
          <a:srcRect/>
          <a:stretch>
            <a:fillRect/>
          </a:stretch>
        </p:blipFill>
        <p:spPr>
          <a:xfrm rot="-6249880">
            <a:off x="14433408" y="8129550"/>
            <a:ext cx="1683893" cy="1683893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080812" y="3420697"/>
            <a:ext cx="5216923" cy="5343933"/>
            <a:chOff x="0" y="0"/>
            <a:chExt cx="2086610" cy="2137410"/>
          </a:xfrm>
        </p:grpSpPr>
        <p:sp>
          <p:nvSpPr>
            <p:cNvPr id="13" name="Freeform 1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6"/>
              <a:stretch>
                <a:fillRect l="-57980" t="-14" r="-24006" b="79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1840" y="-4234518"/>
            <a:ext cx="18756035" cy="1875603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FFFFFF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FFFFFF"/>
                </a:solidFill>
                <a:latin typeface="Gotham 3"/>
              </a:rPr>
              <a:t>ИНТЕЛЛЕКТ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1999"/>
          </a:blip>
          <a:srcRect/>
          <a:stretch>
            <a:fillRect/>
          </a:stretch>
        </p:blipFill>
        <p:spPr>
          <a:xfrm rot="497517">
            <a:off x="7710724" y="876134"/>
            <a:ext cx="2108873" cy="2108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37115" y="882820"/>
            <a:ext cx="11465129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СОЦИАЛЬНАЯ ОТВЕТСТВЕННОСТЬ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37115" y="7509158"/>
            <a:ext cx="6160666" cy="829310"/>
            <a:chOff x="0" y="0"/>
            <a:chExt cx="8214221" cy="1105747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FFFFFF"/>
                  </a:solidFill>
                  <a:latin typeface="Gotham 2"/>
                </a:rPr>
                <a:t>Инструмент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8573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FFFFFF"/>
                  </a:solidFill>
                  <a:latin typeface="Gotham 3"/>
                </a:rPr>
                <a:t>Ситуативное лидерство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17000"/>
          </a:blip>
          <a:srcRect/>
          <a:stretch>
            <a:fillRect/>
          </a:stretch>
        </p:blipFill>
        <p:spPr>
          <a:xfrm rot="-9435347">
            <a:off x="11838333" y="3328073"/>
            <a:ext cx="5681475" cy="5887539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666914" y="3126052"/>
            <a:ext cx="5953701" cy="5815899"/>
            <a:chOff x="0" y="0"/>
            <a:chExt cx="4828540" cy="4716780"/>
          </a:xfrm>
        </p:grpSpPr>
        <p:sp>
          <p:nvSpPr>
            <p:cNvPr id="12" name="Freeform 1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23258" t="26" r="-23347" b="-17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49000"/>
          </a:blip>
          <a:srcRect/>
          <a:stretch>
            <a:fillRect/>
          </a:stretch>
        </p:blipFill>
        <p:spPr>
          <a:xfrm rot="-4771868">
            <a:off x="15856061" y="1960850"/>
            <a:ext cx="2108873" cy="21088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23364" y="882820"/>
            <a:ext cx="8601348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3B3B3B"/>
                </a:solidFill>
                <a:latin typeface="Gotham 2"/>
              </a:rPr>
              <a:t>МЕЖЛИЧНОСТНЫЕ ОТНОШЕНИЯ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23364" y="7394858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2"/>
              </a:rPr>
              <a:t>Инструмент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3364" y="7809513"/>
            <a:ext cx="6394850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3"/>
              </a:rPr>
              <a:t>Транзакционный анализ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2000"/>
          </a:blip>
          <a:srcRect/>
          <a:stretch>
            <a:fillRect/>
          </a:stretch>
        </p:blipFill>
        <p:spPr>
          <a:xfrm rot="-10109716">
            <a:off x="12486783" y="4310483"/>
            <a:ext cx="5614678" cy="581831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144000" y="2844970"/>
            <a:ext cx="7970504" cy="5529057"/>
            <a:chOff x="0" y="0"/>
            <a:chExt cx="10627339" cy="7372077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l="4228" r="4228" b="4686"/>
            <a:stretch>
              <a:fillRect/>
            </a:stretch>
          </p:blipFill>
          <p:spPr>
            <a:xfrm>
              <a:off x="0" y="0"/>
              <a:ext cx="10627339" cy="73720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8000"/>
          </a:blip>
          <a:srcRect/>
          <a:stretch>
            <a:fillRect/>
          </a:stretch>
        </p:blipFill>
        <p:spPr>
          <a:xfrm rot="-637535">
            <a:off x="13124530" y="6260048"/>
            <a:ext cx="2108873" cy="21088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23364" y="1340020"/>
            <a:ext cx="1146512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3B3B3B"/>
                </a:solidFill>
                <a:latin typeface="Gotham 2"/>
              </a:rPr>
              <a:t>СТРЕССОУСТОЙЧИВОСТЬ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098634" y="7509158"/>
            <a:ext cx="6160666" cy="829310"/>
            <a:chOff x="0" y="0"/>
            <a:chExt cx="8214221" cy="1105747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4300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3B3B3B"/>
                  </a:solidFill>
                  <a:latin typeface="Gotham 2"/>
                </a:rPr>
                <a:t>Инструмент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38573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3B3B3B"/>
                  </a:solidFill>
                  <a:latin typeface="Gotham 3"/>
                </a:rPr>
                <a:t>Мудрость и принятие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7000"/>
          </a:blip>
          <a:srcRect/>
          <a:stretch>
            <a:fillRect/>
          </a:stretch>
        </p:blipFill>
        <p:spPr>
          <a:xfrm rot="-9435347">
            <a:off x="1318882" y="3714343"/>
            <a:ext cx="5681475" cy="588753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352756" y="3201336"/>
            <a:ext cx="5216923" cy="5343933"/>
            <a:chOff x="0" y="0"/>
            <a:chExt cx="2086610" cy="2137410"/>
          </a:xfrm>
        </p:grpSpPr>
        <p:sp>
          <p:nvSpPr>
            <p:cNvPr id="11" name="Freeform 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18092" t="-14" r="-18397" b="79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9435347">
            <a:off x="13346006" y="3714343"/>
            <a:ext cx="5681475" cy="588753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80595" y="7671621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2"/>
              </a:rPr>
              <a:t>Инструмент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31999"/>
          </a:blip>
          <a:srcRect/>
          <a:stretch>
            <a:fillRect/>
          </a:stretch>
        </p:blipFill>
        <p:spPr>
          <a:xfrm rot="1753538">
            <a:off x="13188457" y="6739989"/>
            <a:ext cx="1849903" cy="18499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9435347">
            <a:off x="3040582" y="5062931"/>
            <a:ext cx="5681475" cy="58875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23364" y="882820"/>
            <a:ext cx="9666755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3B3B3B"/>
                </a:solidFill>
                <a:latin typeface="Gotham 2"/>
              </a:rPr>
              <a:t>КОНТРОЛИРОВАНИЕ ИМПУЛЬСОВ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80595" y="8086276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3"/>
              </a:rPr>
              <a:t>Резинка ДЛЯ денег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123364" y="3389139"/>
            <a:ext cx="5556786" cy="5428171"/>
            <a:chOff x="0" y="0"/>
            <a:chExt cx="4828540" cy="4716780"/>
          </a:xfrm>
        </p:grpSpPr>
        <p:sp>
          <p:nvSpPr>
            <p:cNvPr id="11" name="Freeform 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18170" t="26" r="-28987" b="-17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4018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5000"/>
          </a:blip>
          <a:srcRect/>
          <a:stretch>
            <a:fillRect/>
          </a:stretch>
        </p:blipFill>
        <p:spPr>
          <a:xfrm rot="6701478">
            <a:off x="14296706" y="6849001"/>
            <a:ext cx="4649947" cy="48185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0999"/>
          </a:blip>
          <a:srcRect/>
          <a:stretch>
            <a:fillRect/>
          </a:stretch>
        </p:blipFill>
        <p:spPr>
          <a:xfrm rot="-8533769">
            <a:off x="4084520" y="-2929655"/>
            <a:ext cx="5017053" cy="5199019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31842" y="1028700"/>
            <a:ext cx="5772200" cy="7684929"/>
            <a:chOff x="0" y="0"/>
            <a:chExt cx="3663950" cy="487807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5"/>
              <a:stretch>
                <a:fillRect l="-3171" t="650" r="-3171" b="65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331854" y="942975"/>
            <a:ext cx="8317374" cy="100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0"/>
              </a:lnSpc>
            </a:pPr>
            <a:r>
              <a:rPr lang="en-US" sz="6000">
                <a:solidFill>
                  <a:srgbClr val="FFFFFF"/>
                </a:solidFill>
                <a:latin typeface="Gotham 2"/>
              </a:rPr>
              <a:t>Николай Голещихин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31854" y="2099365"/>
            <a:ext cx="9927446" cy="6571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otham 1"/>
              </a:rPr>
              <a:t>Бизнес-тренер, спикер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Gotham 1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otham 1"/>
              </a:rPr>
              <a:t>Эксперт по развитию SOFT SKILLS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Gotham 1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otham 1"/>
              </a:rPr>
              <a:t>Эксперт федеральных образовательных проектов  «Деловая среда» (Сбербанк), SKOLKOVO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Gotham 1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otham 1"/>
              </a:rPr>
              <a:t>Преподаватель курса «Управление персоналом» в рамках Президентской программы подготовки управленческих кадров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Gotham 1"/>
            </a:endParaRPr>
          </a:p>
          <a:p>
            <a:pPr marL="396240" lvl="1" indent="-19812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otham 1"/>
              </a:rPr>
              <a:t>Преподаватель курсов MBA «Антикризисное управление», «Технологии внедрения изменений»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Gotham 1"/>
            </a:endParaRPr>
          </a:p>
          <a:p>
            <a:pPr marL="396240" lvl="1" indent="-19812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otham 1"/>
              </a:rPr>
              <a:t>Врач травматолог-ортопед. Проведено более 2000 экстренных и реконструктивных операций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812647" y="1031251"/>
            <a:ext cx="1544553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FFFFFF"/>
                </a:solidFill>
                <a:latin typeface="Lato"/>
              </a:rPr>
              <a:t>EQ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6229856" y="837879"/>
            <a:ext cx="1356736" cy="13567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9435347">
            <a:off x="-1112698" y="7301773"/>
            <a:ext cx="5681475" cy="588753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23364" y="4199890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2"/>
              </a:rPr>
              <a:t>Инструмент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31999"/>
          </a:blip>
          <a:srcRect/>
          <a:stretch>
            <a:fillRect/>
          </a:stretch>
        </p:blipFill>
        <p:spPr>
          <a:xfrm rot="497517">
            <a:off x="10865167" y="1462819"/>
            <a:ext cx="1849903" cy="18499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9435347">
            <a:off x="10877860" y="3530089"/>
            <a:ext cx="5681475" cy="58875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23364" y="1797220"/>
            <a:ext cx="76543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3B3B3B"/>
                </a:solidFill>
                <a:latin typeface="Gotham 2"/>
              </a:rPr>
              <a:t>ГИБКОСТЬ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3364" y="4614545"/>
            <a:ext cx="6160666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3"/>
              </a:rPr>
              <a:t>Спенсер Джонсон</a:t>
            </a:r>
          </a:p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3"/>
              </a:rPr>
              <a:t>«Где мой сыр?»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214" b="97"/>
          <a:stretch>
            <a:fillRect/>
          </a:stretch>
        </p:blipFill>
        <p:spPr>
          <a:xfrm>
            <a:off x="9960642" y="1896330"/>
            <a:ext cx="5177426" cy="56650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1840" y="-4234518"/>
            <a:ext cx="18756035" cy="1875603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FFFFFF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FFFFFF"/>
                </a:solidFill>
                <a:latin typeface="Gotham 3"/>
              </a:rPr>
              <a:t>ИНТЕЛЛЕКТ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49000"/>
          </a:blip>
          <a:srcRect/>
          <a:stretch>
            <a:fillRect/>
          </a:stretch>
        </p:blipFill>
        <p:spPr>
          <a:xfrm rot="-4771868">
            <a:off x="1477822" y="6167048"/>
            <a:ext cx="2108873" cy="2108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23364" y="1340020"/>
            <a:ext cx="1012389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РЕШЕНИЕ ПРОБЛЕМЫ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3364" y="7394858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FFFFFF"/>
                </a:solidFill>
                <a:latin typeface="Gotham 2"/>
              </a:rPr>
              <a:t>Инструмент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3364" y="7809513"/>
            <a:ext cx="6394850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FFFFFF"/>
                </a:solidFill>
                <a:latin typeface="Gotham 3"/>
              </a:rPr>
              <a:t>Принцип оптимального выбора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12000"/>
          </a:blip>
          <a:srcRect/>
          <a:stretch>
            <a:fillRect/>
          </a:stretch>
        </p:blipFill>
        <p:spPr>
          <a:xfrm rot="-10109716">
            <a:off x="11248535" y="2889240"/>
            <a:ext cx="5614678" cy="581831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304285" y="3254616"/>
            <a:ext cx="5497853" cy="5631702"/>
            <a:chOff x="0" y="0"/>
            <a:chExt cx="2086610" cy="2137410"/>
          </a:xfrm>
        </p:grpSpPr>
        <p:sp>
          <p:nvSpPr>
            <p:cNvPr id="11" name="Freeform 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5"/>
              <a:stretch>
                <a:fillRect l="-32404" t="-14" r="-15038" b="79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000000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000000"/>
                </a:solidFill>
                <a:latin typeface="Gotham 3"/>
              </a:rPr>
              <a:t>ИНТЕЛЛЕКТ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1999"/>
          </a:blip>
          <a:srcRect/>
          <a:stretch>
            <a:fillRect/>
          </a:stretch>
        </p:blipFill>
        <p:spPr>
          <a:xfrm rot="497517">
            <a:off x="7710724" y="876134"/>
            <a:ext cx="2108873" cy="21088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23364" y="1340020"/>
            <a:ext cx="76543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000000"/>
                </a:solidFill>
                <a:latin typeface="Gotham 2"/>
              </a:rPr>
              <a:t>САМОРАЗВИТИЕ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016954" y="7626284"/>
            <a:ext cx="6160666" cy="829310"/>
            <a:chOff x="0" y="0"/>
            <a:chExt cx="8214221" cy="1105747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4300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000000"/>
                  </a:solidFill>
                  <a:latin typeface="Gotham 2"/>
                </a:rPr>
                <a:t>Инструмент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38573"/>
              <a:ext cx="8214221" cy="667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b="0" i="0" spc="140">
                  <a:solidFill>
                    <a:srgbClr val="000000"/>
                  </a:solidFill>
                  <a:latin typeface="Gotham 3"/>
                </a:rPr>
                <a:t>4 фазы компетентности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7000"/>
          </a:blip>
          <a:srcRect/>
          <a:stretch>
            <a:fillRect/>
          </a:stretch>
        </p:blipFill>
        <p:spPr>
          <a:xfrm rot="-9435347">
            <a:off x="12219427" y="1235738"/>
            <a:ext cx="5225042" cy="5414551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016954" y="2182685"/>
            <a:ext cx="4021780" cy="4119693"/>
            <a:chOff x="0" y="0"/>
            <a:chExt cx="2086610" cy="2137410"/>
          </a:xfrm>
        </p:grpSpPr>
        <p:sp>
          <p:nvSpPr>
            <p:cNvPr id="11" name="Freeform 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56868" t="-14" r="-23063" b="79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t="12055"/>
          <a:stretch>
            <a:fillRect/>
          </a:stretch>
        </p:blipFill>
        <p:spPr>
          <a:xfrm>
            <a:off x="2068897" y="3547358"/>
            <a:ext cx="7891745" cy="468472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-5400000">
            <a:off x="651680" y="5561161"/>
            <a:ext cx="204192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i="1">
                <a:solidFill>
                  <a:srgbClr val="B21C0B"/>
                </a:solidFill>
                <a:latin typeface="Arimo"/>
              </a:rPr>
              <a:t>осознанность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9435347">
            <a:off x="-1112698" y="7301773"/>
            <a:ext cx="5681475" cy="588753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23364" y="4199890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2"/>
              </a:rPr>
              <a:t>Инструмент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31999"/>
          </a:blip>
          <a:srcRect/>
          <a:stretch>
            <a:fillRect/>
          </a:stretch>
        </p:blipFill>
        <p:spPr>
          <a:xfrm rot="497517">
            <a:off x="15009382" y="2754576"/>
            <a:ext cx="2108873" cy="21088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9435347">
            <a:off x="10877860" y="3530089"/>
            <a:ext cx="5681475" cy="58875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23364" y="1797220"/>
            <a:ext cx="76543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3B3B3B"/>
                </a:solidFill>
                <a:latin typeface="Gotham 2"/>
              </a:rPr>
              <a:t>ОПТИМИЗМ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3364" y="4614545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3"/>
              </a:rPr>
              <a:t>Каталог достижений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73281" y="7115889"/>
            <a:ext cx="765431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i="0" spc="160">
                <a:solidFill>
                  <a:srgbClr val="3B3B3B"/>
                </a:solidFill>
                <a:latin typeface="Gotham 2"/>
              </a:rPr>
              <a:t>НИКОГДА НЕ СДАВАЙСЯ!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608247" y="1387441"/>
            <a:ext cx="5556786" cy="5428171"/>
            <a:chOff x="0" y="0"/>
            <a:chExt cx="4828540" cy="4716780"/>
          </a:xfrm>
        </p:grpSpPr>
        <p:sp>
          <p:nvSpPr>
            <p:cNvPr id="12" name="Freeform 1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1273" t="-2015" r="-3459" b="-17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9435347">
            <a:off x="-1112698" y="7301773"/>
            <a:ext cx="5681475" cy="588753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3809013"/>
            <a:ext cx="21337" cy="8229600"/>
          </a:xfrm>
          <a:prstGeom prst="rect">
            <a:avLst/>
          </a:prstGeom>
          <a:solidFill>
            <a:srgbClr val="FF9A9E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360589" y="1636438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98634" y="6980203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2"/>
              </a:rPr>
              <a:t>Инструмент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9435347">
            <a:off x="3221560" y="-1915070"/>
            <a:ext cx="5681475" cy="588753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65943" y="6571933"/>
            <a:ext cx="7654311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3B3B3B"/>
                </a:solidFill>
                <a:latin typeface="Gotham 2"/>
              </a:rPr>
              <a:t>СЧАСТЬЕ / БЛАГОПОЛУЧИЕ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98634" y="7394858"/>
            <a:ext cx="6160666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b="0" i="0" spc="140">
                <a:solidFill>
                  <a:srgbClr val="3B3B3B"/>
                </a:solidFill>
                <a:latin typeface="Gotham 3"/>
              </a:rPr>
              <a:t>Благодарность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42000"/>
          </a:blip>
          <a:srcRect/>
          <a:stretch>
            <a:fillRect/>
          </a:stretch>
        </p:blipFill>
        <p:spPr>
          <a:xfrm rot="3364312">
            <a:off x="8157436" y="251067"/>
            <a:ext cx="2778012" cy="2778012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985700" y="703323"/>
            <a:ext cx="5592914" cy="5729078"/>
            <a:chOff x="0" y="0"/>
            <a:chExt cx="2086610" cy="2137410"/>
          </a:xfrm>
        </p:grpSpPr>
        <p:sp>
          <p:nvSpPr>
            <p:cNvPr id="11" name="Freeform 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40302" t="-14" r="-45819" b="79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237963" y="3809013"/>
            <a:ext cx="21337" cy="8229600"/>
          </a:xfrm>
          <a:prstGeom prst="rect">
            <a:avLst/>
          </a:prstGeom>
          <a:solidFill>
            <a:srgbClr val="117D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 rot="-8428099">
            <a:off x="-1874509" y="7992872"/>
            <a:ext cx="5681475" cy="58875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 rot="-9435347">
            <a:off x="11689307" y="-3456102"/>
            <a:ext cx="5681475" cy="58875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895350"/>
            <a:ext cx="12492151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 dirty="0">
                <a:solidFill>
                  <a:srgbClr val="3B3B3B"/>
                </a:solidFill>
                <a:latin typeface="Gotham 2"/>
              </a:rPr>
              <a:t>ТИПЫ КОРПОРАТИВНЫХ КУЛЬТУР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785070" y="3959153"/>
            <a:ext cx="2487572" cy="2487572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17DD9">
                <a:alpha val="4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522929" y="6953104"/>
            <a:ext cx="301185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i="0" spc="150">
                <a:solidFill>
                  <a:srgbClr val="3B3B3B"/>
                </a:solidFill>
                <a:latin typeface="Gotham 2"/>
              </a:rPr>
              <a:t>СЕМЬЯ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28370" y="3959153"/>
            <a:ext cx="2487572" cy="2487572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17DD9">
                <a:alpha val="49803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66228" y="6953104"/>
            <a:ext cx="301185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i="0" spc="150">
                <a:solidFill>
                  <a:srgbClr val="3B3B3B"/>
                </a:solidFill>
                <a:latin typeface="Gotham 2"/>
              </a:rPr>
              <a:t>АРМИЯ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79629" y="6953104"/>
            <a:ext cx="301185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i="0" spc="150">
                <a:solidFill>
                  <a:srgbClr val="3B3B3B"/>
                </a:solidFill>
                <a:latin typeface="Gotham 2"/>
              </a:rPr>
              <a:t>КАЗИНО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365416" y="3959153"/>
            <a:ext cx="2487572" cy="2487572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17DD9">
                <a:alpha val="49803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4226108" y="6953104"/>
            <a:ext cx="301185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i="0" spc="150">
                <a:solidFill>
                  <a:srgbClr val="3B3B3B"/>
                </a:solidFill>
                <a:latin typeface="Gotham 2"/>
              </a:rPr>
              <a:t>ОРГАНИЗМ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4511895" y="3959153"/>
            <a:ext cx="2487572" cy="2487572"/>
            <a:chOff x="-2540" y="-254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17DD9">
                <a:alpha val="49803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 rot="-5400000">
            <a:off x="15885260" y="1785465"/>
            <a:ext cx="2740478" cy="58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ЭМОЦИОНАЛЬНЫЙ</a:t>
            </a:r>
          </a:p>
          <a:p>
            <a:pPr>
              <a:lnSpc>
                <a:spcPts val="2178"/>
              </a:lnSpc>
            </a:pPr>
            <a:r>
              <a:rPr lang="en-US" sz="1800" b="0" i="0" spc="144">
                <a:solidFill>
                  <a:srgbClr val="3B3B3B"/>
                </a:solidFill>
                <a:latin typeface="Gotham 3"/>
              </a:rPr>
              <a:t>ИНТЕЛЛЕКТ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5729" y="3963942"/>
            <a:ext cx="1572855" cy="15728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08524" y="4402261"/>
            <a:ext cx="1601357" cy="160135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14359" y="3875170"/>
            <a:ext cx="2228996" cy="22289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14359" y="4315242"/>
            <a:ext cx="2228996" cy="22289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62985" y="4117007"/>
            <a:ext cx="2185393" cy="218539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386" y="5143500"/>
            <a:ext cx="1237027" cy="123702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2899" y="5143500"/>
            <a:ext cx="1237027" cy="12370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1840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7000"/>
          </a:blip>
          <a:srcRect/>
          <a:stretch>
            <a:fillRect/>
          </a:stretch>
        </p:blipFill>
        <p:spPr>
          <a:xfrm rot="1956291">
            <a:off x="13121455" y="6926918"/>
            <a:ext cx="7277522" cy="75414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0999"/>
          </a:blip>
          <a:srcRect/>
          <a:stretch>
            <a:fillRect/>
          </a:stretch>
        </p:blipFill>
        <p:spPr>
          <a:xfrm rot="-7098835">
            <a:off x="-2109870" y="8728018"/>
            <a:ext cx="5668168" cy="5873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8999"/>
          </a:blip>
          <a:srcRect/>
          <a:stretch>
            <a:fillRect/>
          </a:stretch>
        </p:blipFill>
        <p:spPr>
          <a:xfrm rot="2991744">
            <a:off x="15333828" y="-3481333"/>
            <a:ext cx="5354069" cy="55482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30321" y="895350"/>
            <a:ext cx="14694642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ПРИЗНАКИ РАЗВИВАЮЩЕЙ КОРПОРАТИВНОЙ КУЛЬТУРЫ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04727" y="4045875"/>
            <a:ext cx="9059633" cy="43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04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1"/>
              </a:rPr>
              <a:t>ПАУЗЫ</a:t>
            </a:r>
          </a:p>
          <a:p>
            <a:pPr algn="r">
              <a:lnSpc>
                <a:spcPts val="5704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1"/>
              </a:rPr>
              <a:t>ОСОЗНАННОСТЬ</a:t>
            </a:r>
          </a:p>
          <a:p>
            <a:pPr algn="r">
              <a:lnSpc>
                <a:spcPts val="5704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1"/>
              </a:rPr>
              <a:t>ИНИЦИАТИВА</a:t>
            </a:r>
          </a:p>
          <a:p>
            <a:pPr algn="r">
              <a:lnSpc>
                <a:spcPts val="5704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1"/>
              </a:rPr>
              <a:t>ВЗАИМОУВАЖЕНИЕ</a:t>
            </a:r>
          </a:p>
          <a:p>
            <a:pPr algn="r">
              <a:lnSpc>
                <a:spcPts val="5704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1"/>
              </a:rPr>
              <a:t>КОРРЕКТИРОВКА ЦЕЛЕЙ</a:t>
            </a:r>
          </a:p>
          <a:p>
            <a:pPr algn="r">
              <a:lnSpc>
                <a:spcPts val="5704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1"/>
              </a:rPr>
              <a:t>ПОЗИТИВНАЯ ФОРМУЛИРОВКА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679372"/>
            <a:ext cx="6607628" cy="66076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1840" y="-4234518"/>
            <a:ext cx="18756035" cy="1875603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214396" y="1028700"/>
            <a:ext cx="44904" cy="962025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6116571" y="1374301"/>
            <a:ext cx="1024737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КОНТАКТЫ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83312" y="8729345"/>
            <a:ext cx="6180638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b="0" i="0" spc="140">
                <a:solidFill>
                  <a:srgbClr val="FFFFFF"/>
                </a:solidFill>
                <a:latin typeface="Gotham 1"/>
              </a:rPr>
              <a:t>+7 903 949 55 43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8137" y="7931607"/>
            <a:ext cx="6435813" cy="57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8"/>
              </a:lnSpc>
            </a:pPr>
            <a:r>
              <a:rPr lang="en-US" sz="3259" b="1" i="0" spc="521">
                <a:solidFill>
                  <a:srgbClr val="FFFFFF"/>
                </a:solidFill>
                <a:latin typeface="Lato"/>
              </a:rPr>
              <a:t>ТЕЛЕФОН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83312" y="5529980"/>
            <a:ext cx="6180638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b="0" i="0" spc="140">
                <a:solidFill>
                  <a:srgbClr val="FFFFFF"/>
                </a:solidFill>
                <a:latin typeface="Gotham 1"/>
              </a:rPr>
              <a:t>direct@directactive.ru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8137" y="5010150"/>
            <a:ext cx="6435813" cy="63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8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2"/>
              </a:rPr>
              <a:t>ПОЧТА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6177" y="3778707"/>
            <a:ext cx="7107773" cy="63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8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2"/>
              </a:rPr>
              <a:t>НИКОЛАЙ ГОЛЕЩИХИН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5400000">
            <a:off x="-2043215" y="7544963"/>
            <a:ext cx="7277522" cy="75414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49000"/>
          </a:blip>
          <a:srcRect/>
          <a:stretch>
            <a:fillRect/>
          </a:stretch>
        </p:blipFill>
        <p:spPr>
          <a:xfrm rot="2991744">
            <a:off x="-1157253" y="-3173784"/>
            <a:ext cx="5354069" cy="55482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10900" y="6976510"/>
            <a:ext cx="6180638" cy="5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b="0" i="0" spc="140">
                <a:solidFill>
                  <a:srgbClr val="FFFFFF"/>
                </a:solidFill>
                <a:latin typeface="Gotham 1"/>
              </a:rPr>
              <a:t>@GOLESHIHIN_NIKOLAI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55725" y="6456680"/>
            <a:ext cx="6435813" cy="63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8"/>
              </a:lnSpc>
            </a:pPr>
            <a:r>
              <a:rPr lang="en-US" sz="3259" b="1" i="0" spc="521">
                <a:solidFill>
                  <a:srgbClr val="FFFFFF"/>
                </a:solidFill>
                <a:latin typeface="Gotham 2"/>
              </a:rPr>
              <a:t>INSTAGRAM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937" y="4096785"/>
            <a:ext cx="6853072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СПАСИБО ЗА</a:t>
            </a:r>
          </a:p>
          <a:p>
            <a:pPr algn="just"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АКТИВНОСТЬ!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3937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6265822">
            <a:off x="-1220279" y="7197483"/>
            <a:ext cx="5668168" cy="58737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26928" y="2109750"/>
            <a:ext cx="9028194" cy="477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440"/>
              </a:lnSpc>
            </a:pPr>
            <a:r>
              <a:rPr lang="en-US" sz="16000" b="1" i="0" spc="960">
                <a:solidFill>
                  <a:srgbClr val="38B6FF">
                    <a:alpha val="24706"/>
                  </a:srgbClr>
                </a:solidFill>
                <a:latin typeface="Gotham 2"/>
              </a:rPr>
              <a:t>КЛИЕНТЫ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6026" y="2061265"/>
            <a:ext cx="6682601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b="1" i="0" spc="300">
                <a:solidFill>
                  <a:srgbClr val="063468"/>
                </a:solidFill>
                <a:latin typeface="Gotham 2"/>
              </a:rPr>
              <a:t>КЛЮЧЕВЫЕ</a:t>
            </a:r>
          </a:p>
          <a:p>
            <a:pPr algn="r">
              <a:lnSpc>
                <a:spcPts val="7200"/>
              </a:lnSpc>
            </a:pPr>
            <a:r>
              <a:rPr lang="en-US" sz="6000" b="1" i="0" spc="300">
                <a:solidFill>
                  <a:srgbClr val="063468"/>
                </a:solidFill>
                <a:latin typeface="Gotham 2"/>
              </a:rPr>
              <a:t>КЛИЕНТЫ</a:t>
            </a:r>
          </a:p>
        </p:txBody>
      </p:sp>
      <p:sp>
        <p:nvSpPr>
          <p:cNvPr id="6" name="AutoShape 6"/>
          <p:cNvSpPr/>
          <p:nvPr/>
        </p:nvSpPr>
        <p:spPr>
          <a:xfrm>
            <a:off x="7861368" y="2057400"/>
            <a:ext cx="45143" cy="8629348"/>
          </a:xfrm>
          <a:prstGeom prst="rect">
            <a:avLst/>
          </a:prstGeom>
          <a:solidFill>
            <a:srgbClr val="117DD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>
          <a:xfrm rot="3409827">
            <a:off x="16219299" y="-2525737"/>
            <a:ext cx="4137402" cy="42874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54000"/>
          </a:blip>
          <a:srcRect/>
          <a:stretch>
            <a:fillRect/>
          </a:stretch>
        </p:blipFill>
        <p:spPr>
          <a:xfrm rot="-4047110">
            <a:off x="15685484" y="323730"/>
            <a:ext cx="2108873" cy="2108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92711" y="1765864"/>
            <a:ext cx="929898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3937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6265822">
            <a:off x="-1220279" y="7197483"/>
            <a:ext cx="5668168" cy="58737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18405" y="895350"/>
            <a:ext cx="6891766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ЦЕЛИ ТРЕНИНГА: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>
          <a:xfrm rot="3409827">
            <a:off x="16219299" y="-2525737"/>
            <a:ext cx="4137402" cy="42874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18405" y="3562698"/>
            <a:ext cx="15540895" cy="432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082" lvl="1" indent="-288041">
              <a:lnSpc>
                <a:spcPts val="6804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Разобрать структуру понятия «эмоциональный интеллект»</a:t>
            </a:r>
          </a:p>
          <a:p>
            <a:pPr marL="576082" lvl="1" indent="-288041">
              <a:lnSpc>
                <a:spcPts val="6804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Освоить навыки самодиагностики компонентов EQ</a:t>
            </a:r>
          </a:p>
          <a:p>
            <a:pPr marL="576082" lvl="1" indent="-288041">
              <a:lnSpc>
                <a:spcPts val="6804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2"/>
              </a:rPr>
              <a:t>Выработать алгоритмы совершенствования EQ-способностей</a:t>
            </a:r>
          </a:p>
          <a:p>
            <a:pPr marL="576082" lvl="1" indent="-288041">
              <a:lnSpc>
                <a:spcPts val="6804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2"/>
              </a:rPr>
              <a:t>Сформировать набор практических инструментов постоянного развития EQ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97738" y="1031251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FFFFFF"/>
                </a:solidFill>
                <a:latin typeface="Lato"/>
              </a:rPr>
              <a:t>EQ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229856" y="837879"/>
            <a:ext cx="1356736" cy="1356736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047110">
            <a:off x="-525512" y="2518346"/>
            <a:ext cx="2108873" cy="21088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86516" y="8819136"/>
            <a:ext cx="2108873" cy="2108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1840" y="-4234518"/>
            <a:ext cx="18756035" cy="1875603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214396" y="2587932"/>
            <a:ext cx="44904" cy="806101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5400000">
            <a:off x="-2043215" y="7544963"/>
            <a:ext cx="7277522" cy="75414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 rot="2991744">
            <a:off x="-1157253" y="-3173784"/>
            <a:ext cx="5354069" cy="55482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31353" y="2701778"/>
            <a:ext cx="9116525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ЭМОЦИОНАЛЬНЫЙ ИНТЕЛЛЕКТ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5738" y="3919265"/>
            <a:ext cx="11773562" cy="387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8"/>
              </a:lnSpc>
              <a:spcBef>
                <a:spcPct val="0"/>
              </a:spcBef>
            </a:pPr>
            <a:r>
              <a:rPr lang="en-US" sz="20663">
                <a:solidFill>
                  <a:srgbClr val="FFFFFF"/>
                </a:solidFill>
                <a:latin typeface="Gotham 2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97738" y="1031251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FFFFFF"/>
                </a:solidFill>
                <a:latin typeface="Lato"/>
              </a:rPr>
              <a:t>EQ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229856" y="837879"/>
            <a:ext cx="1356736" cy="1356736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047110">
            <a:off x="101840" y="5073061"/>
            <a:ext cx="1457120" cy="1457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170965">
            <a:off x="11494815" y="1532285"/>
            <a:ext cx="1610677" cy="16106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022381">
            <a:off x="7055633" y="7808783"/>
            <a:ext cx="1610677" cy="16106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1840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5400000">
            <a:off x="-2043215" y="7544963"/>
            <a:ext cx="7277522" cy="75414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1999"/>
          </a:blip>
          <a:srcRect/>
          <a:stretch>
            <a:fillRect/>
          </a:stretch>
        </p:blipFill>
        <p:spPr>
          <a:xfrm rot="2991744">
            <a:off x="-1157253" y="-3173784"/>
            <a:ext cx="5354069" cy="55482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8057" y="2036531"/>
            <a:ext cx="9116525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 b="1" i="0" spc="300">
                <a:solidFill>
                  <a:srgbClr val="063468"/>
                </a:solidFill>
                <a:latin typeface="Gotham 2"/>
              </a:rPr>
              <a:t>ЭМОЦИОНАЛЬНЫЙ ИНТЕЛЛЕКТ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057" y="4058069"/>
            <a:ext cx="11907920" cy="79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117DD9"/>
                </a:solidFill>
                <a:latin typeface="Gotham 2"/>
              </a:rPr>
              <a:t>это</a:t>
            </a:r>
            <a:r>
              <a:rPr lang="en-US" sz="4799" dirty="0">
                <a:solidFill>
                  <a:srgbClr val="117DD9"/>
                </a:solidFill>
                <a:latin typeface="Gotham 2"/>
              </a:rPr>
              <a:t> </a:t>
            </a:r>
            <a:r>
              <a:rPr lang="en-US" sz="4799" dirty="0" err="1">
                <a:solidFill>
                  <a:srgbClr val="117DD9"/>
                </a:solidFill>
                <a:latin typeface="Gotham 2"/>
              </a:rPr>
              <a:t>способност</a:t>
            </a:r>
            <a:r>
              <a:rPr lang="ru-RU" sz="4799" dirty="0">
                <a:solidFill>
                  <a:srgbClr val="117DD9"/>
                </a:solidFill>
                <a:latin typeface="Gotham 2"/>
              </a:rPr>
              <a:t>ь</a:t>
            </a:r>
            <a:r>
              <a:rPr lang="en-US" sz="4799">
                <a:solidFill>
                  <a:srgbClr val="117DD9"/>
                </a:solidFill>
                <a:latin typeface="Gotham 2"/>
              </a:rPr>
              <a:t>:</a:t>
            </a:r>
            <a:endParaRPr lang="en-US" sz="4799" dirty="0">
              <a:solidFill>
                <a:srgbClr val="117DD9"/>
              </a:solidFill>
              <a:latin typeface="Gotham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8057" y="5374924"/>
            <a:ext cx="11907920" cy="1915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117DD9"/>
                </a:solidFill>
                <a:latin typeface="Gotham 1"/>
              </a:rPr>
              <a:t>действовать целенаправленно </a:t>
            </a:r>
          </a:p>
          <a:p>
            <a:pPr marL="594360" lvl="1" indent="-297180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117DD9"/>
                </a:solidFill>
                <a:latin typeface="Gotham 1"/>
              </a:rPr>
              <a:t>рационально мыслить </a:t>
            </a:r>
          </a:p>
          <a:p>
            <a:pPr marL="594360" lvl="1" indent="-297180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117DD9"/>
                </a:solidFill>
                <a:latin typeface="Gotham 1"/>
              </a:rPr>
              <a:t>эффективно взаимодействовать с миром</a:t>
            </a:r>
          </a:p>
        </p:txBody>
      </p:sp>
      <p:sp>
        <p:nvSpPr>
          <p:cNvPr id="8" name="AutoShape 8"/>
          <p:cNvSpPr/>
          <p:nvPr/>
        </p:nvSpPr>
        <p:spPr>
          <a:xfrm>
            <a:off x="17214396" y="2587932"/>
            <a:ext cx="44904" cy="8061018"/>
          </a:xfrm>
          <a:prstGeom prst="rect">
            <a:avLst/>
          </a:prstGeom>
          <a:solidFill>
            <a:srgbClr val="063468"/>
          </a:solidFill>
        </p:spPr>
      </p:sp>
      <p:sp>
        <p:nvSpPr>
          <p:cNvPr id="9" name="TextBox 9"/>
          <p:cNvSpPr txBox="1"/>
          <p:nvPr/>
        </p:nvSpPr>
        <p:spPr>
          <a:xfrm>
            <a:off x="13733974" y="1031251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063468"/>
                </a:solidFill>
                <a:latin typeface="Lato"/>
              </a:rPr>
              <a:t>EQ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6536028" y="813145"/>
            <a:ext cx="1356736" cy="1356736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6346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170965">
            <a:off x="12928635" y="7969185"/>
            <a:ext cx="1610677" cy="1610677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F29FFA80-DBB8-7A4D-97B9-69C88FA59FF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>
            <a:fillRect/>
          </a:stretch>
        </p:blipFill>
        <p:spPr>
          <a:xfrm rot="5400000">
            <a:off x="3755606" y="9426263"/>
            <a:ext cx="1610677" cy="16106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3937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6265822">
            <a:off x="-1220279" y="7197483"/>
            <a:ext cx="5668168" cy="58737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18405" y="895350"/>
            <a:ext cx="7770447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 b="1" i="0" spc="300">
                <a:solidFill>
                  <a:srgbClr val="FFFFFF"/>
                </a:solidFill>
                <a:latin typeface="Gotham 2"/>
              </a:rPr>
              <a:t>ИСТОРИЧЕСКИЙ ЭКСКУРС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>
          <a:xfrm rot="3409827">
            <a:off x="16219299" y="-2525737"/>
            <a:ext cx="4137402" cy="42874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18405" y="3743673"/>
            <a:ext cx="14511451" cy="435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9"/>
              </a:lnSpc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Чарльз Дарвин, 1872 год</a:t>
            </a:r>
          </a:p>
          <a:p>
            <a:pPr>
              <a:lnSpc>
                <a:spcPts val="4919"/>
              </a:lnSpc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«Выражение эмоций у людей и животных»</a:t>
            </a:r>
          </a:p>
          <a:p>
            <a:pPr>
              <a:lnSpc>
                <a:spcPts val="4919"/>
              </a:lnSpc>
            </a:pPr>
            <a:r>
              <a:rPr lang="en-US" sz="3489" b="1">
                <a:solidFill>
                  <a:srgbClr val="FFFFFF"/>
                </a:solidFill>
                <a:latin typeface="Gotham 2"/>
              </a:rPr>
              <a:t>… ключевая роль внешних проявлений эмоций для выживания и адаптации…</a:t>
            </a:r>
          </a:p>
          <a:p>
            <a:pPr>
              <a:lnSpc>
                <a:spcPts val="4919"/>
              </a:lnSpc>
            </a:pPr>
            <a:endParaRPr lang="en-US" sz="3489" b="1">
              <a:solidFill>
                <a:srgbClr val="FFFFFF"/>
              </a:solidFill>
              <a:latin typeface="Gotham 2"/>
            </a:endParaRPr>
          </a:p>
          <a:p>
            <a:pPr>
              <a:lnSpc>
                <a:spcPts val="4919"/>
              </a:lnSpc>
            </a:pPr>
            <a:r>
              <a:rPr lang="en-US" sz="3489" b="1">
                <a:solidFill>
                  <a:srgbClr val="FFFFFF"/>
                </a:solidFill>
                <a:latin typeface="Gotham 2"/>
              </a:rPr>
              <a:t>Хамураппи «Свод законов»,  XVIII век до н. э., Вавилон</a:t>
            </a:r>
          </a:p>
          <a:p>
            <a:pPr>
              <a:lnSpc>
                <a:spcPts val="4919"/>
              </a:lnSpc>
            </a:pPr>
            <a:r>
              <a:rPr lang="en-US" sz="3489" b="1">
                <a:solidFill>
                  <a:srgbClr val="FFFFFF"/>
                </a:solidFill>
                <a:latin typeface="Gotham 2"/>
              </a:rPr>
              <a:t>… первые законы и предписания этики…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97738" y="1031251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FFFFFF"/>
                </a:solidFill>
                <a:latin typeface="Lato"/>
              </a:rPr>
              <a:t>EQ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229856" y="837879"/>
            <a:ext cx="1356736" cy="1356736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214396" y="2587932"/>
            <a:ext cx="44904" cy="806101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249880">
            <a:off x="14556415" y="8064843"/>
            <a:ext cx="1610677" cy="1610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638689">
            <a:off x="9721078" y="1748473"/>
            <a:ext cx="1610677" cy="16106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3937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6265822">
            <a:off x="-1220279" y="7197483"/>
            <a:ext cx="5668168" cy="58737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13805" y="933450"/>
            <a:ext cx="12216350" cy="191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i="0" spc="200">
                <a:solidFill>
                  <a:srgbClr val="FFFFFF"/>
                </a:solidFill>
                <a:latin typeface="Gotham 2"/>
              </a:rPr>
              <a:t>МОДЕЛЬ СОЦИАЛЬНОГО И ЭМОЦИОНАЛЬНОГО ИНТЕЛЛЕКТА (ESI) РУВЕНА БАР-ОНА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</a:blip>
          <a:srcRect/>
          <a:stretch>
            <a:fillRect/>
          </a:stretch>
        </p:blipFill>
        <p:spPr>
          <a:xfrm rot="3409827">
            <a:off x="16219299" y="-2525737"/>
            <a:ext cx="4137402" cy="42874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24015" y="3344357"/>
            <a:ext cx="8751434" cy="497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Самоуважение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Эмоциональная осознанность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Ассертивность/Самовыражение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Независимость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Эмпатия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Социальная ответственность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Межличностные отношения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Стрессоустойчивость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37419" y="3344357"/>
            <a:ext cx="7238948" cy="497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Контролирование импульсов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Оценка действительности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Гибкость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Решение проблем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Самоактуализация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Оптимизм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Счастье / Благополучие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89274" y="1031251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FFFFFF"/>
                </a:solidFill>
                <a:latin typeface="Lato"/>
              </a:rPr>
              <a:t>EQ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497999" y="813145"/>
            <a:ext cx="1356736" cy="1356736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7214396" y="2587932"/>
            <a:ext cx="44904" cy="806101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249880">
            <a:off x="15273618" y="8786410"/>
            <a:ext cx="1355359" cy="13553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33937" y="-4234518"/>
            <a:ext cx="18756035" cy="1875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249880">
            <a:off x="15000014" y="9101893"/>
            <a:ext cx="1610677" cy="16106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0999"/>
          </a:blip>
          <a:srcRect/>
          <a:stretch>
            <a:fillRect/>
          </a:stretch>
        </p:blipFill>
        <p:spPr>
          <a:xfrm rot="6265822">
            <a:off x="-1220279" y="7197483"/>
            <a:ext cx="5668168" cy="58737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13805" y="933450"/>
            <a:ext cx="13471342" cy="1310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i="0" spc="200">
                <a:solidFill>
                  <a:srgbClr val="FFFFFF"/>
                </a:solidFill>
                <a:latin typeface="Gotham 2"/>
              </a:rPr>
              <a:t>МОДЕЛЬ СОЦИАЛЬНОГО ИНТЕЛЛЕКТА (SI)</a:t>
            </a:r>
          </a:p>
          <a:p>
            <a:pPr>
              <a:lnSpc>
                <a:spcPts val="4800"/>
              </a:lnSpc>
            </a:pPr>
            <a:r>
              <a:rPr lang="en-US" sz="4000" b="1" i="0" spc="200">
                <a:solidFill>
                  <a:srgbClr val="FFFFFF"/>
                </a:solidFill>
                <a:latin typeface="Gotham 2"/>
              </a:rPr>
              <a:t>НИКОЛАЯ ГОЛЕЩИХИНА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15000"/>
          </a:blip>
          <a:srcRect/>
          <a:stretch>
            <a:fillRect/>
          </a:stretch>
        </p:blipFill>
        <p:spPr>
          <a:xfrm rot="3409827">
            <a:off x="16219299" y="-2525737"/>
            <a:ext cx="4137402" cy="42874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24015" y="3344357"/>
            <a:ext cx="8751434" cy="558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Самоуважение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Эмоциональная осознанность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Ассертивность/Самовыражение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Независимость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2"/>
              </a:rPr>
              <a:t>Привлекательность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Эмпатия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Социальная ответственность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Межличностные отношения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Стрессоустойчивость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37419" y="3344357"/>
            <a:ext cx="7238948" cy="558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Контролирование импульсов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Оценка действительности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Гибкость 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Решение проблем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Самоактуализация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2"/>
              </a:rPr>
              <a:t>Саморазвитие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Оптимизм</a:t>
            </a:r>
          </a:p>
          <a:p>
            <a:pPr marL="576082" lvl="1" indent="-288041">
              <a:lnSpc>
                <a:spcPts val="4919"/>
              </a:lnSpc>
              <a:buFont typeface="Arial"/>
              <a:buChar char="•"/>
            </a:pPr>
            <a:r>
              <a:rPr lang="en-US" sz="3489" b="1">
                <a:solidFill>
                  <a:srgbClr val="FFFFFF"/>
                </a:solidFill>
                <a:latin typeface="Gotham 3"/>
              </a:rPr>
              <a:t>Счастье / Благополучие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97738" y="1031251"/>
            <a:ext cx="3959462" cy="85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2"/>
              </a:lnSpc>
            </a:pPr>
            <a:r>
              <a:rPr lang="en-US" sz="5203" b="1" i="0" spc="-104">
                <a:solidFill>
                  <a:srgbClr val="FFFFFF"/>
                </a:solidFill>
                <a:latin typeface="Lato"/>
              </a:rPr>
              <a:t>EQ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6229856" y="837879"/>
            <a:ext cx="1356736" cy="1356736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17214396" y="2587932"/>
            <a:ext cx="44904" cy="806101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445395">
            <a:off x="-201063" y="2089291"/>
            <a:ext cx="1610677" cy="16106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332</Words>
  <Application>Microsoft Macintosh PowerPoint</Application>
  <PresentationFormat>Произвольный</PresentationFormat>
  <Paragraphs>196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Gotham 1</vt:lpstr>
      <vt:lpstr>Gotham 3</vt:lpstr>
      <vt:lpstr>Arimo</vt:lpstr>
      <vt:lpstr>Calibri</vt:lpstr>
      <vt:lpstr>Arial</vt:lpstr>
      <vt:lpstr>Lato</vt:lpstr>
      <vt:lpstr>Gotham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2</dc:title>
  <cp:lastModifiedBy>николай голещихин</cp:lastModifiedBy>
  <cp:revision>4</cp:revision>
  <dcterms:created xsi:type="dcterms:W3CDTF">2006-08-16T00:00:00Z</dcterms:created>
  <dcterms:modified xsi:type="dcterms:W3CDTF">2019-08-04T18:05:04Z</dcterms:modified>
  <dc:identifier>DADgxLeSfp4</dc:identifier>
</cp:coreProperties>
</file>