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1"/>
    <p:sldMasterId id="2147483695" r:id="rId2"/>
    <p:sldMasterId id="2147483697" r:id="rId3"/>
    <p:sldMasterId id="2147483686" r:id="rId4"/>
    <p:sldMasterId id="2147483692" r:id="rId5"/>
    <p:sldMasterId id="2147483689" r:id="rId6"/>
    <p:sldMasterId id="2147483680" r:id="rId7"/>
    <p:sldMasterId id="2147483682" r:id="rId8"/>
  </p:sldMasterIdLst>
  <p:notesMasterIdLst>
    <p:notesMasterId r:id="rId55"/>
  </p:notesMasterIdLst>
  <p:sldIdLst>
    <p:sldId id="804" r:id="rId9"/>
    <p:sldId id="815" r:id="rId10"/>
    <p:sldId id="816" r:id="rId11"/>
    <p:sldId id="817" r:id="rId12"/>
    <p:sldId id="818" r:id="rId13"/>
    <p:sldId id="819" r:id="rId14"/>
    <p:sldId id="85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7" r:id="rId32"/>
    <p:sldId id="838" r:id="rId33"/>
    <p:sldId id="839" r:id="rId34"/>
    <p:sldId id="840" r:id="rId35"/>
    <p:sldId id="841" r:id="rId36"/>
    <p:sldId id="842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850" r:id="rId45"/>
    <p:sldId id="851" r:id="rId46"/>
    <p:sldId id="852" r:id="rId47"/>
    <p:sldId id="853" r:id="rId48"/>
    <p:sldId id="854" r:id="rId49"/>
    <p:sldId id="855" r:id="rId50"/>
    <p:sldId id="856" r:id="rId51"/>
    <p:sldId id="857" r:id="rId52"/>
    <p:sldId id="858" r:id="rId53"/>
    <p:sldId id="805" r:id="rId54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 userDrawn="1">
          <p15:clr>
            <a:srgbClr val="A4A3A4"/>
          </p15:clr>
        </p15:guide>
        <p15:guide id="2" pos="2075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4" orient="horz" pos="657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3254" userDrawn="1">
          <p15:clr>
            <a:srgbClr val="A4A3A4"/>
          </p15:clr>
        </p15:guide>
        <p15:guide id="8" pos="4592" userDrawn="1">
          <p15:clr>
            <a:srgbClr val="A4A3A4"/>
          </p15:clr>
        </p15:guide>
        <p15:guide id="9" pos="2937" userDrawn="1">
          <p15:clr>
            <a:srgbClr val="A4A3A4"/>
          </p15:clr>
        </p15:guide>
        <p15:guide id="10" pos="260" userDrawn="1">
          <p15:clr>
            <a:srgbClr val="A4A3A4"/>
          </p15:clr>
        </p15:guide>
        <p15:guide id="11" orient="horz" pos="1338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3" pos="6044" userDrawn="1">
          <p15:clr>
            <a:srgbClr val="A4A3A4"/>
          </p15:clr>
        </p15:guide>
        <p15:guide id="14" orient="horz" pos="1859" userDrawn="1">
          <p15:clr>
            <a:srgbClr val="A4A3A4"/>
          </p15:clr>
        </p15:guide>
        <p15:guide id="15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dkikh Ivan" initials="ZI" lastIdx="1" clrIdx="0"/>
  <p:cmAuthor id="2" name="Bragin Alexander" initials="B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188065"/>
    <a:srgbClr val="01A089"/>
    <a:srgbClr val="FF5050"/>
    <a:srgbClr val="4090CE"/>
    <a:srgbClr val="83C6C2"/>
    <a:srgbClr val="36D5BE"/>
    <a:srgbClr val="03D1CB"/>
    <a:srgbClr val="56C5D0"/>
    <a:srgbClr val="1EE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8" autoAdjust="0"/>
    <p:restoredTop sz="95501" autoAdjust="0"/>
  </p:normalViewPr>
  <p:slideViewPr>
    <p:cSldViewPr snapToGrid="0" snapToObjects="1">
      <p:cViewPr varScale="1">
        <p:scale>
          <a:sx n="78" d="100"/>
          <a:sy n="78" d="100"/>
        </p:scale>
        <p:origin x="1382" y="62"/>
      </p:cViewPr>
      <p:guideLst>
        <p:guide orient="horz" pos="249"/>
        <p:guide pos="2075"/>
        <p:guide orient="horz" pos="793"/>
        <p:guide orient="horz" pos="657"/>
        <p:guide pos="3368"/>
        <p:guide pos="3254"/>
        <p:guide pos="4592"/>
        <p:guide pos="2937"/>
        <p:guide pos="260"/>
        <p:guide orient="horz" pos="1338"/>
        <p:guide orient="horz" pos="3152"/>
        <p:guide pos="6044"/>
        <p:guide orient="horz" pos="1859"/>
        <p:guide pos="14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61674B4-4543-E64A-986B-D47495CAAE5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B72B624-CCED-E946-95D9-CE14FE89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7cd6a6e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17cd6a6e9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2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8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88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00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17cd6a6e9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917cd6a6e9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45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3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28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07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4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17cd6a6e9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917cd6a6e9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0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51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99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0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17cd6a6e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917cd6a6e9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445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1919e5d6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91919e5d6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35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91919e5d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91919e5d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67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1919e5d6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91919e5d6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402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1919e5d6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91919e5d6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81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19e5d6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91919e5d6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5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1919e5d6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91919e5d6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42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1919e5d6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91919e5d6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7cd6a6e9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17cd6a6e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361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1919e5d6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91919e5d6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73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1919e5d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91919e5d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662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1919e5d6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91919e5d6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325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91919e5d6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91919e5d6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635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1919e5d6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g91919e5d6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395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1919e5d6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91919e5d6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7854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91919e5d6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91919e5d6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4297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1919e5d6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91919e5d6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073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1919e5d6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91919e5d6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06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1919e5d6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91919e5d6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09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7cd6a6e9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17cd6a6e9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7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1919e5d6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91919e5d6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7316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1919e5d6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91919e5d6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62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1919e5d6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91919e5d6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556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1919e5d6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91919e5d6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46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7cd6a6e9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7cd6a6e9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cd6a6e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7cd6a6e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0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7cd6a6e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17cd6a6e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3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1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7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6" y="681801"/>
            <a:ext cx="8687096" cy="162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63" y="2479642"/>
            <a:ext cx="4278119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479642"/>
            <a:ext cx="4275332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9370" y="6485223"/>
            <a:ext cx="2405658" cy="402483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0964" y="6485222"/>
            <a:ext cx="5471582" cy="4024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1853" y="6485220"/>
            <a:ext cx="676209" cy="402483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1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ложк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864"/>
            <a:ext cx="10692384" cy="41452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484752" y="2358254"/>
            <a:ext cx="6236848" cy="171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300" b="1" i="0" cap="all" spc="100" baseline="0">
                <a:solidFill>
                  <a:schemeClr val="bg1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r>
              <a:rPr lang="ru-RU" dirty="0"/>
              <a:t>НАБЕРИТЕ ЗАГОЛОВОК </a:t>
            </a:r>
            <a:br>
              <a:rPr lang="ru-RU" dirty="0"/>
            </a:br>
            <a:r>
              <a:rPr lang="ru-RU" dirty="0"/>
              <a:t>ТОЛЬКО ПРОПИСНЫЕ БУКВЫ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485292" y="4480683"/>
            <a:ext cx="5602288" cy="93503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i-FI" sz="1800" b="1" kern="1200" cap="all" spc="160" baseline="0" dirty="0" smtClean="0">
                <a:solidFill>
                  <a:schemeClr val="bg1"/>
                </a:solidFill>
                <a:effectLst/>
                <a:latin typeface="PT Sans Bold" charset="-52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Тематический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подзаголовок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презентации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размер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2–3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строки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476375" y="6148388"/>
            <a:ext cx="2376487" cy="1869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>
              <a:defRPr lang="en-US" sz="1200" b="1" i="0" kern="1200" baseline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  <a:lvl2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defTabSz="914400" rtl="0" eaLnBrk="1" latinLnBrk="0" hangingPunct="1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1476375" y="6367115"/>
            <a:ext cx="2941637" cy="486000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US" sz="1200" kern="1200" baseline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5pPr>
          </a:lstStyle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Полное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название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должности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автора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</a:b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презентации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— 2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строки</a:t>
            </a:r>
            <a:endParaRPr lang="en-US" sz="1200" kern="1200" baseline="0" dirty="0">
              <a:solidFill>
                <a:schemeClr val="tx1"/>
              </a:solidFill>
              <a:effectLst/>
              <a:latin typeface="PT Sans " charset="-52"/>
              <a:ea typeface="+mn-ea"/>
              <a:cs typeface="+mn-cs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6944251"/>
            <a:ext cx="2779712" cy="19638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1pPr>
            <a:lvl2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2pPr>
            <a:lvl3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3pPr>
            <a:lvl4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4pPr>
            <a:lvl5pPr>
              <a:defRPr lang="en-US" sz="1100" b="1" kern="1200" cap="all" spc="10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20 СЕНТЯБРЯ 2017</a:t>
            </a:r>
            <a:endParaRPr lang="en-US" dirty="0"/>
          </a:p>
        </p:txBody>
      </p:sp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32919"/>
          <a:stretch/>
        </p:blipFill>
        <p:spPr>
          <a:xfrm>
            <a:off x="125813" y="81022"/>
            <a:ext cx="3809578" cy="128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2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3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703">
          <p15:clr>
            <a:srgbClr val="FBAE40"/>
          </p15:clr>
        </p15:guide>
        <p15:guide id="4" pos="304">
          <p15:clr>
            <a:srgbClr val="FBAE40"/>
          </p15:clr>
        </p15:guide>
        <p15:guide id="5" pos="4864">
          <p15:clr>
            <a:srgbClr val="FBAE40"/>
          </p15:clr>
        </p15:guide>
        <p15:guide id="6" orient="horz" pos="4455">
          <p15:clr>
            <a:srgbClr val="FBAE40"/>
          </p15:clr>
        </p15:guide>
        <p15:guide id="7" orient="horz" pos="379">
          <p15:clr>
            <a:srgbClr val="FBAE40"/>
          </p15:clr>
        </p15:guide>
        <p15:guide id="8" orient="horz" pos="3893">
          <p15:clr>
            <a:srgbClr val="FBAE40"/>
          </p15:clr>
        </p15:guide>
        <p15:guide id="9" pos="930">
          <p15:clr>
            <a:srgbClr val="FBAE40"/>
          </p15:clr>
        </p15:guide>
        <p15:guide id="11" orient="horz" pos="2858">
          <p15:clr>
            <a:srgbClr val="FBAE40"/>
          </p15:clr>
        </p15:guide>
        <p15:guide id="12" orient="horz" pos="1538">
          <p15:clr>
            <a:srgbClr val="FBAE40"/>
          </p15:clr>
        </p15:guide>
        <p15:guide id="13" pos="6044">
          <p15:clr>
            <a:srgbClr val="FBAE40"/>
          </p15:clr>
        </p15:guide>
        <p15:guide id="14" orient="horz" pos="36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0964" lvl="0" indent="-300723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929" lvl="1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893" lvl="2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858" lvl="3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822" lvl="4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5786" lvl="5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6751" lvl="6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7715" lvl="7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8680" lvl="8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1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36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в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5128228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3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296" y="1574076"/>
            <a:ext cx="6297411" cy="663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Подзаголовок либо акцентированный текст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ширина — 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¾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колонки текста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на две–три строки 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53295" y="2519296"/>
            <a:ext cx="8634715" cy="8504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37145" y="3707444"/>
            <a:ext cx="6189261" cy="12280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60000"/>
              <a:buFont typeface="HiraginoSans-W3" charset="-128"/>
              <a:buChar char="◉"/>
              <a:defRPr lang="ru-RU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первый уровень 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— 16 пт.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второй уровень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аница с текстом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65388" y="1574077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65389" y="1947503"/>
            <a:ext cx="7430966" cy="18167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0" y="1574800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54000" y="4234882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65388" y="4234882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65389" y="4608308"/>
            <a:ext cx="7430966" cy="1901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5388" y="3946363"/>
            <a:ext cx="7430967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аница с текстом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46289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46289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1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4000" y="3997163"/>
            <a:ext cx="47625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4001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046289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046289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91388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291388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499100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9100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291388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91388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346700" y="3997163"/>
            <a:ext cx="47752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PT Sans" charset="-52"/>
              </a:defRPr>
            </a:lvl1pPr>
            <a:lvl2pPr>
              <a:defRPr baseline="0">
                <a:latin typeface="PT Sans" charset="-52"/>
              </a:defRPr>
            </a:lvl2pPr>
            <a:lvl3pPr>
              <a:defRPr baseline="0">
                <a:latin typeface="PT Sans" charset="-52"/>
              </a:defRPr>
            </a:lvl3pPr>
            <a:lvl4pPr>
              <a:defRPr baseline="0">
                <a:latin typeface="PT Sans" charset="-52"/>
              </a:defRPr>
            </a:lvl4pPr>
            <a:lvl5pPr>
              <a:defRPr baseline="0">
                <a:latin typeface="PT Sans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9116" r="8029" b="40332"/>
          <a:stretch/>
        </p:blipFill>
        <p:spPr>
          <a:xfrm>
            <a:off x="254000" y="7027273"/>
            <a:ext cx="1238492" cy="33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66086"/>
            <a:ext cx="10691799" cy="73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970"/>
            <a:ext cx="10691813" cy="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79" r:id="rId3"/>
    <p:sldLayoutId id="2147483699" r:id="rId4"/>
    <p:sldLayoutId id="2147483700" r:id="rId5"/>
    <p:sldLayoutId id="2147483669" r:id="rId6"/>
    <p:sldLayoutId id="2147483671" r:id="rId7"/>
    <p:sldLayoutId id="2147483672" r:id="rId8"/>
    <p:sldLayoutId id="2147483675" r:id="rId9"/>
    <p:sldLayoutId id="2147483709" r:id="rId10"/>
    <p:sldLayoutId id="2147483710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6569" userDrawn="1">
          <p15:clr>
            <a:srgbClr val="F26B43"/>
          </p15:clr>
        </p15:guide>
        <p15:guide id="4" orient="horz" pos="4615" userDrawn="1">
          <p15:clr>
            <a:srgbClr val="F26B43"/>
          </p15:clr>
        </p15:guide>
        <p15:guide id="5" orient="horz" pos="4462" userDrawn="1">
          <p15:clr>
            <a:srgbClr val="F26B43"/>
          </p15:clr>
        </p15:guide>
        <p15:guide id="6" pos="1553" userDrawn="1">
          <p15:clr>
            <a:srgbClr val="F26B43"/>
          </p15:clr>
        </p15:guide>
        <p15:guide id="7" pos="5182" userDrawn="1">
          <p15:clr>
            <a:srgbClr val="F26B43"/>
          </p15:clr>
        </p15:guide>
        <p15:guide id="8" pos="3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Double Bracket 11"/>
          <p:cNvSpPr/>
          <p:nvPr userDrawn="1"/>
        </p:nvSpPr>
        <p:spPr>
          <a:xfrm>
            <a:off x="2303362" y="2210764"/>
            <a:ext cx="6123008" cy="2754775"/>
          </a:xfrm>
          <a:prstGeom prst="bracketPair">
            <a:avLst>
              <a:gd name="adj" fmla="val 9496"/>
            </a:avLst>
          </a:prstGeom>
          <a:solidFill>
            <a:schemeClr val="bg1"/>
          </a:solidFill>
          <a:ln w="50800">
            <a:solidFill>
              <a:srgbClr val="40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4440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  <p15:guide id="5" pos="1667" userDrawn="1">
          <p15:clr>
            <a:srgbClr val="F26B43"/>
          </p15:clr>
        </p15:guide>
        <p15:guide id="6" pos="1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4440">
          <p15:clr>
            <a:srgbClr val="F26B43"/>
          </p15:clr>
        </p15:guide>
        <p15:guide id="4" orient="horz" pos="4608">
          <p15:clr>
            <a:srgbClr val="F26B43"/>
          </p15:clr>
        </p15:guide>
        <p15:guide id="5" pos="1667">
          <p15:clr>
            <a:srgbClr val="F26B43"/>
          </p15:clr>
        </p15:guide>
        <p15:guide id="6" pos="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people.gov/2020/topics-objectives/topic/social-determinants-health/interventions-resources/civic-particip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XhHkzNjt2QtIrsR1bDcfrjqmc5ThNT3io_LH0AiNSY/edit#gid=190933839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spreadsheets/d/1_8kHli99Lxv_DMwjXOmP41zhXA8JWtr6d1uZBuFIigc/edit#gid=6729948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87" y="2255014"/>
            <a:ext cx="8771356" cy="291808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Глобальные тренды и вызовы для России: пространство генерации “сильных идей”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Вводная презентация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21 </a:t>
            </a:r>
            <a:r>
              <a:rPr lang="ru-RU" sz="1400" dirty="0" err="1"/>
              <a:t>августА</a:t>
            </a:r>
            <a:r>
              <a:rPr lang="ru-RU" sz="1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8285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735062" y="522154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Определение вызовов для России</a:t>
            </a:r>
            <a:endParaRPr dirty="0"/>
          </a:p>
        </p:txBody>
      </p:sp>
      <p:sp>
        <p:nvSpPr>
          <p:cNvPr id="162" name="Google Shape;162;p2"/>
          <p:cNvSpPr txBox="1"/>
          <p:nvPr/>
        </p:nvSpPr>
        <p:spPr>
          <a:xfrm>
            <a:off x="2303368" y="3063210"/>
            <a:ext cx="2463676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Глобальные вызовы</a:t>
            </a:r>
            <a:endParaRPr sz="1579"/>
          </a:p>
        </p:txBody>
      </p:sp>
      <p:sp>
        <p:nvSpPr>
          <p:cNvPr id="163" name="Google Shape;163;p2"/>
          <p:cNvSpPr txBox="1"/>
          <p:nvPr/>
        </p:nvSpPr>
        <p:spPr>
          <a:xfrm>
            <a:off x="1639811" y="2278186"/>
            <a:ext cx="144434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Экологические</a:t>
            </a:r>
            <a:endParaRPr sz="1579"/>
          </a:p>
        </p:txBody>
      </p:sp>
      <p:sp>
        <p:nvSpPr>
          <p:cNvPr id="164" name="Google Shape;164;p2"/>
          <p:cNvSpPr txBox="1"/>
          <p:nvPr/>
        </p:nvSpPr>
        <p:spPr>
          <a:xfrm>
            <a:off x="1639811" y="2701130"/>
            <a:ext cx="175557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Социо-культурные</a:t>
            </a:r>
            <a:endParaRPr sz="1579"/>
          </a:p>
        </p:txBody>
      </p:sp>
      <p:sp>
        <p:nvSpPr>
          <p:cNvPr id="165" name="Google Shape;165;p2"/>
          <p:cNvSpPr txBox="1"/>
          <p:nvPr/>
        </p:nvSpPr>
        <p:spPr>
          <a:xfrm>
            <a:off x="3503330" y="2278186"/>
            <a:ext cx="2043388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Техно-экономические</a:t>
            </a:r>
            <a:endParaRPr sz="1579"/>
          </a:p>
        </p:txBody>
      </p:sp>
      <p:sp>
        <p:nvSpPr>
          <p:cNvPr id="166" name="Google Shape;166;p2"/>
          <p:cNvSpPr txBox="1"/>
          <p:nvPr/>
        </p:nvSpPr>
        <p:spPr>
          <a:xfrm>
            <a:off x="3912912" y="2701130"/>
            <a:ext cx="1633764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Геополитические</a:t>
            </a:r>
            <a:endParaRPr sz="1579"/>
          </a:p>
        </p:txBody>
      </p:sp>
      <p:sp>
        <p:nvSpPr>
          <p:cNvPr id="167" name="Google Shape;167;p2"/>
          <p:cNvSpPr txBox="1"/>
          <p:nvPr/>
        </p:nvSpPr>
        <p:spPr>
          <a:xfrm>
            <a:off x="2505093" y="5076983"/>
            <a:ext cx="2060223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России</a:t>
            </a:r>
            <a:endParaRPr sz="1579"/>
          </a:p>
        </p:txBody>
      </p:sp>
      <p:sp>
        <p:nvSpPr>
          <p:cNvPr id="168" name="Google Shape;168;p2"/>
          <p:cNvSpPr txBox="1"/>
          <p:nvPr/>
        </p:nvSpPr>
        <p:spPr>
          <a:xfrm>
            <a:off x="1787630" y="5643222"/>
            <a:ext cx="3431400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Культурно-исторические особенности</a:t>
            </a:r>
            <a:endParaRPr sz="1579"/>
          </a:p>
        </p:txBody>
      </p:sp>
      <p:sp>
        <p:nvSpPr>
          <p:cNvPr id="169" name="Google Shape;169;p2"/>
          <p:cNvSpPr txBox="1"/>
          <p:nvPr/>
        </p:nvSpPr>
        <p:spPr>
          <a:xfrm>
            <a:off x="2146605" y="6026035"/>
            <a:ext cx="2713451" cy="5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предпосылок и/или </a:t>
            </a:r>
            <a:b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конкуретных преимуществ</a:t>
            </a:r>
            <a:endParaRPr sz="1579"/>
          </a:p>
        </p:txBody>
      </p:sp>
      <p:sp>
        <p:nvSpPr>
          <p:cNvPr id="170" name="Google Shape;170;p2"/>
          <p:cNvSpPr/>
          <p:nvPr/>
        </p:nvSpPr>
        <p:spPr>
          <a:xfrm>
            <a:off x="1345748" y="3876052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 flipH="1">
            <a:off x="1377624" y="657937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2776121" y="3988335"/>
            <a:ext cx="1466704" cy="72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pPr algn="ctr"/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Вызовы </a:t>
            </a:r>
            <a:b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России</a:t>
            </a:r>
            <a:endParaRPr sz="1579"/>
          </a:p>
        </p:txBody>
      </p:sp>
      <p:sp>
        <p:nvSpPr>
          <p:cNvPr id="173" name="Google Shape;173;p2"/>
          <p:cNvSpPr txBox="1"/>
          <p:nvPr/>
        </p:nvSpPr>
        <p:spPr>
          <a:xfrm>
            <a:off x="6439491" y="2676485"/>
            <a:ext cx="3672072" cy="137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Millennium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Всемирный экономический форум, Цели устойчивого развития ООН,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Singularity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McKinsey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KMPG,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Catalyst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Lincoln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21CLab и др.</a:t>
            </a:r>
            <a:endParaRPr sz="1200" dirty="0"/>
          </a:p>
        </p:txBody>
      </p:sp>
      <p:sp>
        <p:nvSpPr>
          <p:cNvPr id="174" name="Google Shape;174;p2"/>
          <p:cNvSpPr txBox="1"/>
          <p:nvPr/>
        </p:nvSpPr>
        <p:spPr>
          <a:xfrm>
            <a:off x="6438441" y="5303263"/>
            <a:ext cx="3597197" cy="8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ТПП РФ, ЭАЦ РАН. АЦ Правительства РФ, НИУ ВШЭ, ЦСР, МГУ, ЭАЦ РАНХиГС и др.</a:t>
            </a:r>
            <a:endParaRPr sz="1200"/>
          </a:p>
        </p:txBody>
      </p:sp>
      <p:sp>
        <p:nvSpPr>
          <p:cNvPr id="176" name="Google Shape;176;p2"/>
          <p:cNvSpPr txBox="1"/>
          <p:nvPr/>
        </p:nvSpPr>
        <p:spPr>
          <a:xfrm>
            <a:off x="1355112" y="1309790"/>
            <a:ext cx="9221688" cy="5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“Для России нельзя считать вызовом то, что не является вызовом для человечества”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“Время </a:t>
            </a:r>
            <a:r>
              <a:rPr lang="ru-RU" sz="1403" i="1" dirty="0" err="1">
                <a:latin typeface="Calibri"/>
                <a:ea typeface="Calibri"/>
                <a:cs typeface="Calibri"/>
                <a:sym typeface="Calibri"/>
              </a:rPr>
              <a:t>внутристрановых</a:t>
            </a:r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 вызовов прошло - вызовы России как минимум евразийские, но в основном глобальные”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735062" y="681922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2806" dirty="0"/>
              <a:t>2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 глобальных вызовов для России</a:t>
            </a:r>
            <a:endParaRPr dirty="0"/>
          </a:p>
        </p:txBody>
      </p:sp>
      <p:sp>
        <p:nvSpPr>
          <p:cNvPr id="182" name="Google Shape;182;p3"/>
          <p:cNvSpPr txBox="1"/>
          <p:nvPr/>
        </p:nvSpPr>
        <p:spPr>
          <a:xfrm>
            <a:off x="274683" y="1908792"/>
            <a:ext cx="356411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Изменение отношений человека и природы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капитализировать благоприятные условия проживания и создать условия для неограниченно долгого существования и процветания человечества на Земле?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Еда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как прокормить 9 миллиардов человек, чтобы не допустить глобального экологического коллапса?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Здоровье: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продлить активную и качественную жизнь</a:t>
            </a:r>
            <a:endParaRPr sz="1579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Общественное расслоение</a:t>
            </a:r>
            <a:endParaRPr sz="1579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классовое и культурное неравенство?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977024" y="1908792"/>
            <a:ext cx="340707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5. Научно-технический прогресс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как реализовать следующий горизонт технологических возможностей и избежать связанных с ним угроз?</a:t>
            </a:r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Развитие и самореализация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579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как обеспечить возможность занятости и самореализации в условиях неопределенности и быстрых изменений? 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Повышение эффективности систем управления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(государство, бизнес, общество)</a:t>
            </a:r>
            <a:endParaRPr sz="157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Тотальная / сквозная безопасность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сделать сложный мир безопасным?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392671" y="1908792"/>
            <a:ext cx="3079684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Изменение модели экономики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адаптироваться к смене парадигмы?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Вовлеченность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развитие экономики и общества задачей всех его членов?</a:t>
            </a:r>
            <a:endParaRPr sz="1579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Новые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фронтиры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создание решений и возможностей для их капитализации, использования и расселения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Деглобализация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преодолеть угрозу выпадения России из глобальных процессов и систем кооперации?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9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382306" y="495248"/>
            <a:ext cx="9824951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1: Изменение отношений человека и природы </a:t>
            </a:r>
            <a:endParaRPr dirty="0"/>
          </a:p>
        </p:txBody>
      </p:sp>
      <p:sp>
        <p:nvSpPr>
          <p:cNvPr id="194" name="Google Shape;194;p4"/>
          <p:cNvSpPr txBox="1"/>
          <p:nvPr/>
        </p:nvSpPr>
        <p:spPr>
          <a:xfrm>
            <a:off x="463271" y="1830185"/>
            <a:ext cx="3212607" cy="49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 Климатический кризис и адаптация территорий (в т.ч. районы вечной мерзлоты)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задача снижения выбросов парниковых газов 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 Создание и поддержание здоровой среды обитания, а также переход к циклической экономике: чистота воздуха и воды в городах и поселениях, переработка мусора и пр.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 Поддержание и восстановление живых систем, находящихся в контакте с человеком, в том числе: 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лесов, </a:t>
            </a:r>
            <a:endParaRPr sz="1579" dirty="0"/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рек и водоемов, а также морских и океанических экосистем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4084104" y="6183684"/>
            <a:ext cx="645516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ZERI, Wellbeing Economy Alliance, Oxfam Doughnut Economy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4089401" y="1738253"/>
            <a:ext cx="6305168" cy="257032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Темпы потепления в России в 2,5х выше, чем в среднем в мире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территории России – районы вечной мерзлоты, которая высвобождается потеплением - и создает проблемы для экономики, инфраструктуры и проживания на многих территориях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из самых высоких темпов исчезновения лесов в мире (более четверти всего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обезлесевания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планеты), а также падает их качество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крайне неэффективна в использовании своего “экологического капитала” и не имеет представлений о его ценности</a:t>
            </a:r>
          </a:p>
          <a:p>
            <a:pPr marL="300723" indent="-289585">
              <a:buClr>
                <a:schemeClr val="dk1"/>
              </a:buClr>
              <a:buSzPts val="14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Должна ли Россия стать “глобальным заповедником” или целесообразна интенсификация освоения  земель в условиях глобального потепления?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417361" y="1244546"/>
            <a:ext cx="9566607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создать условия для неограниченно долгого существования и процветания человечества на Земле?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4107387" y="4308583"/>
            <a:ext cx="6287182" cy="193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spcBef>
                <a:spcPts val="526"/>
              </a:spcBef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1970 по 2020 популяции диких животных сократились в 3 раза, темп вымирания превышает естественный в 1000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Соотношение пластика и рыбы в мировых океанах по весу: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2020 г. 1:5, в 2050 г. 1:1</a:t>
            </a: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мусора увеличится на ~70% в период до 2050 гг.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Потепление климата на 1,5</a:t>
            </a:r>
            <a:r>
              <a:rPr lang="ru-RU" sz="1400" dirty="0">
                <a:solidFill>
                  <a:schemeClr val="dk1"/>
                </a:solidFill>
              </a:rPr>
              <a:t>°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2030; потери 1,7 трлн. Евро (цели ЕС: до 32% энергии из ВИЭ к 2030 г.)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56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2: Еда ДЛЯ ПЛАНЕТЫ</a:t>
            </a:r>
            <a:endParaRPr dirty="0"/>
          </a:p>
        </p:txBody>
      </p:sp>
      <p:sp>
        <p:nvSpPr>
          <p:cNvPr id="208" name="Google Shape;208;p5"/>
          <p:cNvSpPr txBox="1"/>
          <p:nvPr/>
        </p:nvSpPr>
        <p:spPr>
          <a:xfrm>
            <a:off x="4032622" y="3409714"/>
            <a:ext cx="6097017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2050 потребуется на 50% больше еды по сравнению с текущим моментом, при этом ~60% населения хотят потреблять больше натуральных продуктов чем сейчас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Истощение почв может сделать большую часть существующих пахотных территорий непригодной для производства пищи в течение 50 лет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Мясные и молочные продукты являются источником 18% калорийности и  ~60% парниковых газов сектора (15% всех выбросов). Плюс растет осознание неэтичности индустриального животноводства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63264" y="2338995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 Сохранение / увеличение производительности с/х без истощения почв и разрушения экосистем: интенсивное фермерство, городское фермерство, агроэкология и др.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 Изменение рациона: питание, обеспечивающее здоровье, активность и долголетие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 “Мясной переход” (аналог энергоперехода в с/х): искусственное мясо, белок из насекомых и др.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4032622" y="2126281"/>
            <a:ext cx="6183835" cy="1158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уже занимает первое место в мировом экспорте пшеницы, а также входит в топ-5 по экспорту рыбы и растительного масла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не используется 44% (97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млн.га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сельскохозяйственных угодий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производительности труда в с/х Россия отстает от ЕС почти в 5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4032622" y="5476263"/>
            <a:ext cx="6270653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трансфер передовых европейских технологий, 1000 экоферм (онлайн-площадка натуральных продуктов питания), переход к технологии нулевой обработки почвы (Белгородская обл.), Beyond Meat (искусственное мясо)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490295" y="1399468"/>
            <a:ext cx="7609656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устойчиво накормить 9 миллиардов человек и не допустить глобального экологического коллапса?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545066" y="6498805"/>
            <a:ext cx="9603017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World recourse institute; 2. по данным Nielsen Company (Global Health and Ingredient-Sentiment Survey); 3. The Guardian по данным University of Oxford; 4. ВЦИОМ; 5. Роспотребнадзор  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50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297717" y="500118"/>
            <a:ext cx="10419907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3: Здоровье для активной и качественной жизни</a:t>
            </a:r>
            <a:endParaRPr dirty="0"/>
          </a:p>
        </p:txBody>
      </p:sp>
      <p:sp>
        <p:nvSpPr>
          <p:cNvPr id="223" name="Google Shape;223;p6"/>
          <p:cNvSpPr txBox="1"/>
          <p:nvPr/>
        </p:nvSpPr>
        <p:spPr>
          <a:xfrm>
            <a:off x="435509" y="2035498"/>
            <a:ext cx="2403504" cy="420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3.1 Возможности равного доступа к качественному здравоохранению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 Преодоление угрозы пандемий - новые и вновь появляющиеся вирусы и др. 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 Обеспечение активной здоровой жизни растущего пожилого населения (в </a:t>
            </a:r>
            <a:r>
              <a:rPr lang="ru-RU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лечение возрастных заболеваний, предотвращение и ранняя диагностика заболеваний, продление жизни и др.)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3.4 Продление жизни: решения по значительному продлению качественной здоровой жизни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053166" y="5718621"/>
            <a:ext cx="7379120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Яндекс.Здоровье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Павильоны «Здоровая Москва» в парках и зонах отдыха,  “100 000 Геномов” NHS UK,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BeHome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(комплексная платформа для независимой жизни дома пожилых и инвалидов)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491793" y="1340239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увеличение продолжительности здоровой и активной жизни </a:t>
            </a:r>
            <a:b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условиях возрастающей нагрузки на системы здравоохранения?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545066" y="6632610"/>
            <a:ext cx="5245166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ВОЗ, 2. washingtonpost.com; 3. Известия по данным  «Общероссийского народного фронта»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8;p5"/>
          <p:cNvSpPr txBox="1"/>
          <p:nvPr/>
        </p:nvSpPr>
        <p:spPr>
          <a:xfrm>
            <a:off x="3053166" y="3874652"/>
            <a:ext cx="7638647" cy="186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80% сердечно-сосудистых заболеваний, 40% диабета 2 типа, 40% онкологических заболеваний могут быть предотвращены, если население будет лучше питаться, больше двигаться и меньше курить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85% преждевременных смертей приходится на развивающиеся страны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1 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70% возникающих инфекционных заболеваний человека имеют зоонозное происхождение; наиболее вероятные очаги заболеваний характеризуются густонаселенностью, высоким биоразнообразием и стремительным нарушением экосистем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Google Shape;210;p5"/>
          <p:cNvSpPr txBox="1"/>
          <p:nvPr/>
        </p:nvSpPr>
        <p:spPr>
          <a:xfrm>
            <a:off x="3053166" y="2024681"/>
            <a:ext cx="7442693" cy="1862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Низкая эффективность системы здравоохранения (по соотношению расходов и продолжительности жизни): 63 место из 65 в рейтинге Bloomberg за 2018 г.</a:t>
            </a: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Уровень здоровья россиян ниже чем в большинстве развитых и в ряде развивающихся стран: 96 место из 169 в рейтинге здоровых стран за 2019 г (между Кабо-Верде и Вануату); продолжительность жизни на 8 лет ниже, чем в странах ОЭСР</a:t>
            </a:r>
            <a:endParaRPr lang="en-GB"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75% сельских медпунктов не смогут оказать помощь жителям, у которых внезапно остановилось сердце или обострилась аритмия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19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4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Общественное расслоение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810318" y="3934129"/>
            <a:ext cx="7581909" cy="26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США, Китай, Россия, Индия: если в 1980-х доля 10% богатейших жителей в суммарных доходах населения государств не превышала 25-35%, то в 2018 г. их вклад увеличился до 40-55%. При этом рост был обеспечен ухудшением благосостояния 50% наименее обеспеченных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с 1980-х мировой “средний класс” не получил никаких дивидендов от роста мировой экономики, сократился разрыв между средним классом и наименее обеспеченным населением, но увеличился отрыв богатейших людей планеты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ряда исследований основной удар по доходам и здоровью в период глобальных пандемий приходится на наиболее уязвимые слои общества (отсутствие сбережений, меньше площадь жилых помещений, выше риски утраты работы и меньше возможностей  работы удаленно)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Сегодня совместную работу выполняют представители пяти разных поколений: «тихое поколение» (75-95 лет), беби-бумеры (55-75 лет), Х ( 35-55 лет), Y (23-35 лет), и «поколение Z» (15-23 года). Межпоколенческие разрывы в профессиональных навыках, форматах работы и коммуникации</a:t>
            </a: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endParaRPr lang="ru-RU" sz="12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96599" y="2114416"/>
            <a:ext cx="2312122" cy="377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Растущее экономическое неравенство (распределение доходов и богатства), исчезновение “среднего класса”, “запрос на справедливость”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Мигранты и беженцы: адаптация / интеграция в общество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4.3 “Разрыв поколений”: отсутствие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межпоколенческого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диалога и передачи опыта (в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. в управленческих элитах)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810318" y="2069519"/>
            <a:ext cx="7581909" cy="1889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“Две России”: уровень среднедушевых доходов и объем потребления в Москве более чем в 2 раза выше среднего по РФ</a:t>
            </a:r>
            <a:r>
              <a:rPr lang="en-GB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 каждый 4й москвич побывал за рубежом в 2019 г. (и только каждый 10й житель регионов)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Разница в уровне среднедушевых доходов между наиболее и наименее обеспеченными регионами - 6 раз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На долю 10% богатейших россиян в 2018 г. приходится от 50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до 80%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национального благосточтояния страны (ЕС - 34%)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Медиана возраста лидеров в бизнесе и некоммерческом секторе 40-45 лет, а в госсекторе – старше 55 лет, это приводит к «разрыву диалога» предпринимателей и регуляторов</a:t>
            </a:r>
            <a:endParaRPr lang="ru-RU" sz="1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2810318" y="6406353"/>
            <a:ext cx="7752568" cy="45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dirty="0"/>
          </a:p>
          <a:p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(гранты проектам адаптации мигрантов),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экономическое, образовательное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культурное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неравенство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645984" y="6999302"/>
            <a:ext cx="8827534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Росстат; 2. Т.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Пикетти, Капитал и идеология;  3. С. Гуриев </a:t>
            </a:r>
            <a:r>
              <a:rPr lang="ru-RU" sz="900" dirty="0"/>
              <a:t>на Лектории РЭШ «Экономика и жизнь»; Российская газета по данным </a:t>
            </a:r>
            <a:r>
              <a:rPr lang="en-GB" sz="900" dirty="0"/>
              <a:t>Global Wealth Report 2019</a:t>
            </a:r>
            <a:endParaRPr lang="ru-RU" sz="9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8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17cd6a6e9_2_140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5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Научно-технический прогресс</a:t>
            </a:r>
            <a:endParaRPr/>
          </a:p>
        </p:txBody>
      </p:sp>
      <p:sp>
        <p:nvSpPr>
          <p:cNvPr id="251" name="Google Shape;251;g917cd6a6e9_2_140"/>
          <p:cNvSpPr txBox="1"/>
          <p:nvPr/>
        </p:nvSpPr>
        <p:spPr>
          <a:xfrm>
            <a:off x="491793" y="2035552"/>
            <a:ext cx="2239050" cy="448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Технология максимального потенциала и степени угрозы: искусственный интеллект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5.2 “Генная бомба”: семейство технологий в области редактирования генома (колоссальные возможности в медицине, с/х и всех сферах экономики)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5.3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Энергопереход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: реализация потенциала лидерства России по ряду направлений (атомная энергетика, водородная энергетика)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917cd6a6e9_2_140"/>
          <p:cNvSpPr txBox="1"/>
          <p:nvPr/>
        </p:nvSpPr>
        <p:spPr>
          <a:xfrm>
            <a:off x="3340441" y="6087973"/>
            <a:ext cx="6887368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Инициатива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OpenAI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глобальный кодекс этики ИИ, Олимпиада НТИ и Кружковое движение НТИ,  конкурс по генной инженерии МФТИ, проект «Геном россиян»</a:t>
            </a:r>
          </a:p>
          <a:p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917cd6a6e9_2_140"/>
          <p:cNvSpPr txBox="1"/>
          <p:nvPr/>
        </p:nvSpPr>
        <p:spPr>
          <a:xfrm>
            <a:off x="491793" y="1414670"/>
            <a:ext cx="9702531" cy="62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реализовать следующий горизонт технологических возможностей и избежать связанных с ним угроз?</a:t>
            </a:r>
            <a:r>
              <a:rPr lang="en-US" sz="1754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В том числе, этических рисков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6;p9"/>
          <p:cNvSpPr txBox="1"/>
          <p:nvPr/>
        </p:nvSpPr>
        <p:spPr>
          <a:xfrm>
            <a:off x="3340440" y="4344447"/>
            <a:ext cx="7276941" cy="18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Инвестиции в ИИ являются приоритетными для США и Китая, в т.ч. в ИИ двойного назначения. Глобальный эффект от применения ИИ добавит 13 трлн. долларов к 2030 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Биотехнологии, созданные на основе проекта расшифровки человеческого генома, создадут новые рынки в масштабе 4 </a:t>
            </a:r>
            <a:r>
              <a:rPr lang="ru-RU" sz="1400" dirty="0" err="1"/>
              <a:t>трлн.долларов</a:t>
            </a:r>
            <a:r>
              <a:rPr lang="ru-RU" sz="1400" dirty="0"/>
              <a:t> к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Ежегодные мировые инвестиции в </a:t>
            </a:r>
            <a:r>
              <a:rPr lang="ru-RU" sz="1400" dirty="0" err="1"/>
              <a:t>энергопереход</a:t>
            </a:r>
            <a:r>
              <a:rPr lang="ru-RU" sz="1400" dirty="0"/>
              <a:t> будут составлять около 3 </a:t>
            </a:r>
            <a:r>
              <a:rPr lang="ru-RU" sz="1400" dirty="0" err="1"/>
              <a:t>трлн.долл</a:t>
            </a:r>
            <a:r>
              <a:rPr lang="ru-RU" sz="1400" dirty="0"/>
              <a:t>.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Около 75% генерирующих мощностей в 2019 г. в мире введено в возобновляемой энергетике</a:t>
            </a:r>
          </a:p>
        </p:txBody>
      </p:sp>
      <p:sp>
        <p:nvSpPr>
          <p:cNvPr id="9" name="Google Shape;238;p9"/>
          <p:cNvSpPr txBox="1"/>
          <p:nvPr/>
        </p:nvSpPr>
        <p:spPr>
          <a:xfrm>
            <a:off x="3340441" y="2081746"/>
            <a:ext cx="6400800" cy="2235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Доля нефтегазовых доходов в федеральном бюджете доходит до 50%. В пиковый 2018 год доходы газа составляли около 180 </a:t>
            </a:r>
            <a:r>
              <a:rPr lang="ru-RU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млрд.долл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Двукратное падение цен и сокращение на 20–25% российского экспорта нефти, газа и угля одновременно в 2020 г. (60% доходов от экспорта)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в разы отстает от технологически развитых стран по уровню патентной активности (в 5−18 раз) и по уровню внедрения инноваций в производство (менее 10% против 40-60% в развитых странах)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2010-2018 гг при двухкратном увеличении финансирования науки, число </a:t>
            </a:r>
            <a:r>
              <a:rPr lang="ru-RU" sz="1400" dirty="0"/>
              <a:t>ученых-исследователей сократилост на </a:t>
            </a:r>
            <a:r>
              <a:rPr lang="en-GB" sz="1400" dirty="0"/>
              <a:t>~</a:t>
            </a:r>
            <a:r>
              <a:rPr lang="ru-RU" sz="1400" dirty="0"/>
              <a:t>6%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6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Развитие и самореализация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4312014" y="4396098"/>
            <a:ext cx="60638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 сегодняшних первоклассников будут работать по специальностям, которых сегодня не существует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2 млрд. существующих рабочих мест может быть закрыто из-за автоматизации и роботизации процессов до 2035 г.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2060 г. более 60% роста занятости в странах ЕС и Великобритании будет  приходиться на лиц старше 65 лет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63264" y="2338995"/>
            <a:ext cx="3257848" cy="375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Обеспечение равенства доступа к возможностям самореализации, включая возможности образования и построения карьеры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Формирование возможностей для непрерывного образования в течение всей жизни, включая “серебряный возраст”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Решение проблемы “лишних людей” - людей, теряющих работу в результате экономической / технологической трансформации и не способных адаптироваться к изменившейся реальности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4312014" y="2296314"/>
            <a:ext cx="6224850" cy="20780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Производительность труда РФ вдвое ниже, чем в среднем в странах ОЭСР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40% людей, получивших высшее образование, не работают по специальности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 процентов работодателей отмечают профнепригодность выпускников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Около 15% рабочих мест (10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млн.чел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окажутся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невостребованы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2025 г. из-за трансформации экономики. Одновременно с этим, необходимо заполнить от 5-10 млн. новых рабочих мест с компетенциями «экономики знаний»</a:t>
            </a:r>
          </a:p>
        </p:txBody>
      </p:sp>
      <p:sp>
        <p:nvSpPr>
          <p:cNvPr id="267" name="Google Shape;267;p8"/>
          <p:cNvSpPr txBox="1"/>
          <p:nvPr/>
        </p:nvSpPr>
        <p:spPr>
          <a:xfrm>
            <a:off x="4312014" y="6039610"/>
            <a:ext cx="566701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Билет в будущее, фестиваль Новые Старшие, EPALE,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Сoursera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др.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возможность образования, занятости и самореализации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 в условиях неопределенности и быстрых изменений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45066" y="6592698"/>
            <a:ext cx="9567873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Всемирный экономический форум;  2. McKinsey Global Institute; 3. The Guardian по данным Office for National Statistics; 4. РБК по данным ОЭСР; 5. РИА Новости по данным HH.ru; KP.ru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87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491793" y="670246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7: Повышение эффективности систем управления</a:t>
            </a:r>
            <a:endParaRPr dirty="0"/>
          </a:p>
        </p:txBody>
      </p:sp>
      <p:sp>
        <p:nvSpPr>
          <p:cNvPr id="277" name="Google Shape;277;p10"/>
          <p:cNvSpPr txBox="1"/>
          <p:nvPr/>
        </p:nvSpPr>
        <p:spPr>
          <a:xfrm>
            <a:off x="491793" y="2522925"/>
            <a:ext cx="3699335" cy="42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7.1 Системы гос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корп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управления в условиях растущей неопределенности и ускоряющихся изменений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7.2 Развитие контура управления долгосрочными проектами и процессами (отношения человека и природы, культур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 и 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человеческ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ий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потенциал, инфраструктур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др.)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7.3 Преодоление кризиса доверия и развитие инклюзии (максимально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вовлечени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всех заинтересованных сторон в контур управления)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7.4 Система прогнозирования и предотвращения глобальных рисков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4312015" y="5528092"/>
            <a:ext cx="5913052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Активный гражданин,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Budgeting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(США, Канада),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GoFundMe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краудфандинг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491793" y="1701756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повысить оперативность и эффективность принятия решений в условиях увеличения </a:t>
            </a:r>
            <a:r>
              <a:rPr lang="ru-RU" sz="1754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сложности управляемых процессов и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числа заинтересованных сторон?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45065" y="6516498"/>
            <a:ext cx="7503559" cy="35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Homi Kharas and Andrew Rogerson по данным глобального опроса 2017 г. The Edelman Trust Barometer; 2. РБК по данным </a:t>
            </a:r>
            <a:r>
              <a:rPr lang="ru-RU" sz="900" dirty="0"/>
              <a:t>Online Market Intelligence (OMI) и центра социального проектирования «Платформа»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5" y="4215123"/>
            <a:ext cx="6063885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Утрата доверия граждан (более 50%) к государственной системе госуправления, прежде всего в странах ОЭСР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Системные проблемы ряда государств при возникновении угроз COVID-19 (позднее закрытие границ, сложности с возвратом</a:t>
            </a:r>
            <a:endParaRPr lang="ru-RU" sz="1400" dirty="0"/>
          </a:p>
        </p:txBody>
      </p:sp>
      <p:sp>
        <p:nvSpPr>
          <p:cNvPr id="10" name="Google Shape;266;p8"/>
          <p:cNvSpPr txBox="1"/>
          <p:nvPr/>
        </p:nvSpPr>
        <p:spPr>
          <a:xfrm>
            <a:off x="4312015" y="2753514"/>
            <a:ext cx="6224850" cy="13735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Поколенческие разрывы между лидерами политических, силовых и бизнес элит: лидеры контролирующих и силовых структур значительно старше тех, кто формирует экономическую политику и делает бизнес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За время пандемии коронавируса уровень доверия к институтам государства снизился у 61% россиян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92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8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Тотальная / сквозная безопасность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463264" y="2126347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Предотвращение конфликтов на этнической, религиозной, экономической и др. почве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Личная физическая и психологическая безопасность, в т.ч. снижение бытовой преступности и внутрисемейного насилия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Кибербезопасность, предотвращение киберпреступлений и кибервойн</a:t>
            </a:r>
            <a:endParaRPr sz="1579"/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4312014" y="5004768"/>
            <a:ext cx="6116608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ИКАО,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(SCAAN) – приложение для глобальной быстрой коммуникации со службами безопасности, пилотные проекты по использованию ИИ для идентификации эмоций людей в толпе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491793" y="1414670"/>
            <a:ext cx="9040738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сложный мир безопасным для всех?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545066" y="6548405"/>
            <a:ext cx="386049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2. UN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3. cybintsolutions.com, 4. ВЦИОМ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4" y="3237223"/>
            <a:ext cx="58606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за 2018 г. каждый 7-й житель планеты живет на территориях, подверженных риску возникновения конфликтов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35 процентов женщин во всем мире в какой-то момент своей жизни подвергались физическому и / или сексуальному насилию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Каждые 39 секунд в мире происходит 1 кибератака; ~40% атак направлены против МСП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266;p8"/>
          <p:cNvSpPr txBox="1"/>
          <p:nvPr/>
        </p:nvSpPr>
        <p:spPr>
          <a:xfrm>
            <a:off x="4312014" y="2220114"/>
            <a:ext cx="5860685" cy="727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 5% выросла доля населения РФ, живущего в постоянном стрессе, в период 2010-2019 гг.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85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7cd6a6e9_2_45"/>
          <p:cNvSpPr txBox="1">
            <a:spLocks noGrp="1"/>
          </p:cNvSpPr>
          <p:nvPr>
            <p:ph type="title"/>
          </p:nvPr>
        </p:nvSpPr>
        <p:spPr>
          <a:xfrm>
            <a:off x="735062" y="685967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Контекст ДАННОГО МАТЕРИАЛА</a:t>
            </a:r>
            <a:endParaRPr dirty="0"/>
          </a:p>
        </p:txBody>
      </p:sp>
      <p:sp>
        <p:nvSpPr>
          <p:cNvPr id="91" name="Google Shape;91;g917cd6a6e9_2_45"/>
          <p:cNvSpPr txBox="1">
            <a:spLocks noGrp="1"/>
          </p:cNvSpPr>
          <p:nvPr>
            <p:ph type="body" idx="1"/>
          </p:nvPr>
        </p:nvSpPr>
        <p:spPr>
          <a:xfrm>
            <a:off x="1443337" y="1999534"/>
            <a:ext cx="7966477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72879">
              <a:buSzPts val="1300"/>
            </a:pPr>
            <a:r>
              <a:rPr lang="ru-RU" sz="2017" dirty="0"/>
              <a:t>В настоящее время Агентство стратегических инициатив готовит Форум “Сильные идеи для нового времени”, который пройдет в Сочи в начале октября.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Повестка конференции формируется методом краудсорсинга на сайте idea.asi.ru по 7 направлениям. На платформе более 45 тыс. участников, и уже подано около 5 тыс. идей.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Руководство АСИ поставило задачу усилить повестку и поднять уровень амбиций для подаваемых идей. С этой целью предлагается провести цикл сессий генерации, опирающихся на ключевые тренды (по 7 направлениям форума) и систему «ключевых вызовов для России»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Представленный материал систематизирует тренды и вызовы, которые следует учесть при проведении сессий.</a:t>
            </a:r>
            <a:endParaRPr sz="2017" dirty="0"/>
          </a:p>
        </p:txBody>
      </p:sp>
    </p:spTree>
    <p:extLst>
      <p:ext uri="{BB962C8B-B14F-4D97-AF65-F5344CB8AC3E}">
        <p14:creationId xmlns:p14="http://schemas.microsoft.com/office/powerpoint/2010/main" val="125430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491793" y="478854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 dirty="0"/>
              <a:t>9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: Изменение модели экономики</a:t>
            </a:r>
            <a:endParaRPr dirty="0"/>
          </a:p>
        </p:txBody>
      </p:sp>
      <p:sp>
        <p:nvSpPr>
          <p:cNvPr id="303" name="Google Shape;303;p11"/>
          <p:cNvSpPr txBox="1"/>
          <p:nvPr/>
        </p:nvSpPr>
        <p:spPr>
          <a:xfrm>
            <a:off x="463272" y="2051912"/>
            <a:ext cx="3671364" cy="47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Уход от экономики потребления и новые модели нематериального роста 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9.2 Новая зеленая экономика: рост за счет улучшения экологии / восстановления природных богатств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Переход к новым индикаторам эффективности: счастье, всеобщее благосостояние, человеческое развитие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Возникновение новых типов экономических отношений: </a:t>
            </a:r>
            <a:r>
              <a:rPr lang="ru-RU" sz="157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коонкуренция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(конкурентно-кооперативные отношения), экономика дарения, экономика экосистем, новые типы прав собс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твенности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9.5 Необходимость расширения инновационной повестки российской экономики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4312014" y="5831721"/>
            <a:ext cx="5650693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Conscious Exclusive от H&amp;M (одежда из пластиковых нитей), коливинг Zoku,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внедрение «зеленых» бондов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491793" y="1276443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экономический рост и всеобщее благополучие без ущерба для окружающей среды и будущих поколений?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545066" y="6516498"/>
            <a:ext cx="879892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РБК, 2. Ipsos; 3.  Accenture по данным опроса в 11 странах Северной Америки, Европы, Азии; 3. Российская Газета по данным Аналитического центра НАФИ; 4. PwC, 5. Росстат, РБК по данным за 2018 г.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 txBox="1">
            <a:spLocks noGrp="1"/>
          </p:cNvSpPr>
          <p:nvPr>
            <p:ph type="sldNum" idx="12"/>
          </p:nvPr>
        </p:nvSpPr>
        <p:spPr>
          <a:xfrm>
            <a:off x="10172698" y="6480633"/>
            <a:ext cx="519113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20</a:t>
            </a:fld>
            <a:endParaRPr dirty="0"/>
          </a:p>
        </p:txBody>
      </p:sp>
      <p:sp>
        <p:nvSpPr>
          <p:cNvPr id="10" name="Google Shape;264;p8"/>
          <p:cNvSpPr txBox="1"/>
          <p:nvPr/>
        </p:nvSpPr>
        <p:spPr>
          <a:xfrm>
            <a:off x="4312014" y="3841743"/>
            <a:ext cx="5860685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“Новая зеленая сделка”: требования к экологически ответственному производству товаров, услуг и энергии в США и ЕС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~70% покупателей сделают выбор в пользу местных товаров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половины потребителей готовы платить больше за экологически чистые продукты, предназначенные для повторного использования или переработки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Экономика совместного потребления вырастет в 22 раза (до 335 млрд.долл США) в период 2014 - 2025 гг.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1" name="Google Shape;266;p8"/>
          <p:cNvSpPr txBox="1"/>
          <p:nvPr/>
        </p:nvSpPr>
        <p:spPr>
          <a:xfrm>
            <a:off x="4312014" y="2220114"/>
            <a:ext cx="5860685" cy="1643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Только 3% отходов в России сортируются и перерабатываются в соответствии с критериям нацпроекта «Экология»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Централизация экономики: отношение совокупной выручки </a:t>
            </a:r>
            <a:r>
              <a:rPr lang="ru-RU" sz="1400" dirty="0"/>
              <a:t>500 крупнейших компаний РФ (</a:t>
            </a:r>
            <a:r>
              <a:rPr lang="en-GB" sz="1400" dirty="0"/>
              <a:t>~0,01% </a:t>
            </a:r>
            <a:r>
              <a:rPr lang="ru-RU" sz="1400" dirty="0"/>
              <a:t>от общего числа предприятий) к ВВП РФ доходит до </a:t>
            </a:r>
            <a:r>
              <a:rPr lang="en-GB" sz="1400" dirty="0"/>
              <a:t>~80%. </a:t>
            </a:r>
            <a:r>
              <a:rPr lang="ru-RU" sz="1400" dirty="0"/>
              <a:t>При этом </a:t>
            </a:r>
            <a:r>
              <a:rPr lang="en-GB" sz="1400" dirty="0"/>
              <a:t>~16% </a:t>
            </a:r>
            <a:r>
              <a:rPr lang="ru-RU" sz="1400" dirty="0"/>
              <a:t>компаний контролируются государством</a:t>
            </a:r>
            <a:r>
              <a:rPr lang="ru-RU" sz="1400" baseline="30000" dirty="0"/>
              <a:t>5</a:t>
            </a:r>
            <a:endParaRPr lang="ru-RU" sz="14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83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7cd6a6e9_2_163"/>
          <p:cNvSpPr txBox="1"/>
          <p:nvPr/>
        </p:nvSpPr>
        <p:spPr>
          <a:xfrm>
            <a:off x="491793" y="1780564"/>
            <a:ext cx="2638282" cy="48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endParaRPr lang="ru-RU"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10.1 Массовое развитие предпринимательства как основа экономики будущего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10.2 Формирование лидеров изменений в существующих государственных, коммерческих и некоммерческих организациях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10.3 Массовое вовлечение граждан в общественные изменения и запуск новых возможностей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917cd6a6e9_2_16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10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Вовлеченность</a:t>
            </a:r>
            <a:endParaRPr/>
          </a:p>
        </p:txBody>
      </p:sp>
      <p:sp>
        <p:nvSpPr>
          <p:cNvPr id="316" name="Google Shape;316;g917cd6a6e9_2_163"/>
          <p:cNvSpPr txBox="1"/>
          <p:nvPr/>
        </p:nvSpPr>
        <p:spPr>
          <a:xfrm>
            <a:off x="3504801" y="2326664"/>
            <a:ext cx="6824081" cy="11615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Уровень ранней предпринимательской активности в России (9,3%) почти вдвое ниже, чем в США (17,4%)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а плотность МСП (на 1000 жителей) в России более чем в 2 раза ниже чем в Испании или Великобритании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Больше половины лиц в возрасте 18-30 лет (57%) хотят вести бизнес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917cd6a6e9_2_163"/>
          <p:cNvSpPr txBox="1"/>
          <p:nvPr/>
        </p:nvSpPr>
        <p:spPr>
          <a:xfrm>
            <a:off x="3504801" y="3564373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Участие в гражданских активностях, включая участие в выборах, приводит к улучшению здоровья и продолжительности жизни (</a:t>
            </a:r>
            <a:r>
              <a:rPr lang="en-US" sz="1400" dirty="0" err="1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HealthyPeople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Вовлечение повышает эффективность внедрения государственных политик и городских проектов, увеличивает удовлетворенность работой и производительность труда (</a:t>
            </a:r>
            <a:r>
              <a:rPr lang="en-US" sz="1400" dirty="0"/>
              <a:t>ICMA)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Количество предпринимателей младше 20 в ЕС и Велкобритании выросло в 7 раз за последние 10 лет</a:t>
            </a:r>
            <a:r>
              <a:rPr lang="en-GB" sz="1400" dirty="0"/>
              <a:t>; </a:t>
            </a:r>
            <a:r>
              <a:rPr lang="ru-RU" sz="1400" dirty="0"/>
              <a:t>к 2030 более 50% работников в США и ЕС должны будут обладать предпринимательскими компетенциями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917cd6a6e9_2_163"/>
          <p:cNvSpPr txBox="1"/>
          <p:nvPr/>
        </p:nvSpPr>
        <p:spPr>
          <a:xfrm>
            <a:off x="3504801" y="5997458"/>
            <a:ext cx="6407111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Массовые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хакатоны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целевые проектные конкурсы АСИ, «Россия – страна возможностей</a:t>
            </a:r>
            <a:endParaRPr sz="1400" dirty="0"/>
          </a:p>
        </p:txBody>
      </p:sp>
      <p:sp>
        <p:nvSpPr>
          <p:cNvPr id="319" name="Google Shape;319;g917cd6a6e9_2_16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dirty="0"/>
              <a:t>«</a:t>
            </a:r>
            <a:fld id="{00000000-1234-1234-1234-123412341234}" type="slidenum">
              <a:rPr lang="ru-RU" smtClean="0"/>
              <a:pPr/>
              <a:t>21</a:t>
            </a:fld>
            <a:endParaRPr dirty="0"/>
          </a:p>
        </p:txBody>
      </p:sp>
      <p:sp>
        <p:nvSpPr>
          <p:cNvPr id="320" name="Google Shape;320;g917cd6a6e9_2_163"/>
          <p:cNvSpPr txBox="1"/>
          <p:nvPr/>
        </p:nvSpPr>
        <p:spPr>
          <a:xfrm>
            <a:off x="491793" y="1414671"/>
            <a:ext cx="9040685" cy="32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 сделать развитие экономики и общества задачей всех его членов?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3;p12"/>
          <p:cNvSpPr/>
          <p:nvPr/>
        </p:nvSpPr>
        <p:spPr>
          <a:xfrm>
            <a:off x="545065" y="6643498"/>
            <a:ext cx="9351409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по данным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lobal entrepreneurship monitor, </a:t>
            </a: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</a:t>
            </a:r>
            <a:r>
              <a:rPr lang="en-GB" sz="900" dirty="0"/>
              <a:t>The SME Finance Forum</a:t>
            </a:r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; 3. по данным </a:t>
            </a:r>
            <a:r>
              <a:rPr lang="ru-RU" sz="900" dirty="0">
                <a:solidFill>
                  <a:schemeClr val="dk1"/>
                </a:solidFill>
                <a:sym typeface="Calibri"/>
              </a:rPr>
              <a:t>опроса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НАФИ «Отношение россиян к предпринимательству»</a:t>
            </a:r>
          </a:p>
          <a:p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0330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11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Новые фронтиры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463265" y="2338995"/>
            <a:ext cx="3149727" cy="159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Арктика и Сибирь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Океаны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Антарктида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Космос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3376037" y="5749546"/>
            <a:ext cx="6700211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конкурс инновационных разработок NIAC (НАСА),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SpaceX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международные проекты изучения океана (IOCCP,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Acidification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Initiative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 пользой для человечества, но без ущерба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природе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использовать богатые ресурсами и малоосвоенные территории?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545066" y="6516498"/>
            <a:ext cx="241537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Всемирный фонд дикой природы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22</a:t>
            </a:fld>
            <a:endParaRPr/>
          </a:p>
        </p:txBody>
      </p:sp>
      <p:sp>
        <p:nvSpPr>
          <p:cNvPr id="10" name="Google Shape;316;g917cd6a6e9_2_163"/>
          <p:cNvSpPr txBox="1"/>
          <p:nvPr/>
        </p:nvSpPr>
        <p:spPr>
          <a:xfrm>
            <a:off x="3376037" y="2424626"/>
            <a:ext cx="6652453" cy="1349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80% добычи нефти и газа РФ сконцентрировано в арктической зоне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Использование СМП  позволяет сэкономить почти две недели пути грузов из Китая в Европу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сохраняет компетенции по научной работе в Антарктике (7 станций) и в космосе (остается в топ-3 по пускам и миссиям)</a:t>
            </a:r>
          </a:p>
        </p:txBody>
      </p:sp>
      <p:sp>
        <p:nvSpPr>
          <p:cNvPr id="11" name="Google Shape;317;g917cd6a6e9_2_163"/>
          <p:cNvSpPr txBox="1"/>
          <p:nvPr/>
        </p:nvSpPr>
        <p:spPr>
          <a:xfrm>
            <a:off x="3376037" y="3890929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Суммарная стоимость товаров и услуг, формируемых за счет океана  - не менее 2,5 трлн. долл.США (7 экономика мира)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Глобально уже утрачена половина коралловых рифов и мангровых зарослей – одних из наиболее продуктивных сред обитания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5,75% - среднегодовой темп роста суммарного гос.финансирования космических программ за период 2013-2018 гг., 63% бюджета составляют программы освоения космоса для гражданских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21892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1</a:t>
            </a:r>
            <a:r>
              <a:rPr lang="ru-RU" sz="2806"/>
              <a:t>2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Деглобализация </a:t>
            </a:r>
            <a:endParaRPr/>
          </a:p>
        </p:txBody>
      </p:sp>
      <p:sp>
        <p:nvSpPr>
          <p:cNvPr id="341" name="Google Shape;341;p13"/>
          <p:cNvSpPr txBox="1"/>
          <p:nvPr/>
        </p:nvSpPr>
        <p:spPr>
          <a:xfrm>
            <a:off x="463265" y="2338995"/>
            <a:ext cx="3149727" cy="329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12.1 Реинтеграция России с сопредельными государствами, включая ЕАЭС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12.2 Проактивная антисанкционная политика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12.3 Формирование своего макрорегионального блока (Острова), в т.ч. с созданием оснований для сложной (научно-технической и культурной) кооперации 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4312014" y="5444931"/>
            <a:ext cx="5678148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коллаборация при разработке и внедрении тестов на COVID-19, производстве вакцины от COVID-19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предотвратить выпадение России из глобальных экономических, научно-технологических и культурных процессов и систем кооперации?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23</a:t>
            </a:fld>
            <a:endParaRPr/>
          </a:p>
        </p:txBody>
      </p:sp>
      <p:sp>
        <p:nvSpPr>
          <p:cNvPr id="9" name="Google Shape;316;g917cd6a6e9_2_163"/>
          <p:cNvSpPr txBox="1"/>
          <p:nvPr/>
        </p:nvSpPr>
        <p:spPr>
          <a:xfrm>
            <a:off x="4312014" y="2424626"/>
            <a:ext cx="5716476" cy="1837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159 ограничений 62 странами в отношении российских товаров и услуг, суммарный ущерб - 6,3 млрд. долл. США. Исключение России из G8, сложности восстановления полномочий в ПАСЕ. Допинговые скандалы  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Сложные отношения с геополитическими «соседями», необходимость восстановления хороших отношениях на платформах ЕАЭС и других</a:t>
            </a:r>
          </a:p>
        </p:txBody>
      </p:sp>
      <p:sp>
        <p:nvSpPr>
          <p:cNvPr id="10" name="Google Shape;317;g917cd6a6e9_2_163"/>
          <p:cNvSpPr txBox="1"/>
          <p:nvPr/>
        </p:nvSpPr>
        <p:spPr>
          <a:xfrm>
            <a:off x="4336161" y="4402364"/>
            <a:ext cx="5863957" cy="94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Национальная повестка:  Brexit, Каталония, обсуждение возможности выхода Франции, Италии из ЕС,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Отказ США финансировать ВОЗ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398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17cd6a6e9_2_34"/>
          <p:cNvSpPr txBox="1">
            <a:spLocks noGrp="1"/>
          </p:cNvSpPr>
          <p:nvPr>
            <p:ph type="title"/>
          </p:nvPr>
        </p:nvSpPr>
        <p:spPr>
          <a:xfrm>
            <a:off x="735062" y="2362615"/>
            <a:ext cx="9221688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400" dirty="0"/>
              <a:t>ПРИЛОЖЕНИЕ:</a:t>
            </a:r>
            <a:br>
              <a:rPr lang="ru-RU" sz="2400" dirty="0"/>
            </a:br>
            <a:r>
              <a:rPr lang="ru-RU" sz="2400" dirty="0"/>
              <a:t>Список трендов по направлениям Форума</a:t>
            </a:r>
            <a:endParaRPr sz="2400" dirty="0"/>
          </a:p>
        </p:txBody>
      </p:sp>
      <p:sp>
        <p:nvSpPr>
          <p:cNvPr id="359" name="Google Shape;359;g917cd6a6e9_2_34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00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1919e5d68_0_4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534709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91919e5d68_0_4"/>
          <p:cNvSpPr txBox="1"/>
          <p:nvPr/>
        </p:nvSpPr>
        <p:spPr>
          <a:xfrm>
            <a:off x="491793" y="1575910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Деловой климат и регулирование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91919e5d68_0_4"/>
          <p:cNvSpPr txBox="1"/>
          <p:nvPr/>
        </p:nvSpPr>
        <p:spPr>
          <a:xfrm>
            <a:off x="491794" y="2054457"/>
            <a:ext cx="9350600" cy="483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Конфликты интересов в глобальном масштабе: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Международные торговые войны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Внешнее управление деловой репутацией, репутационные войны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Конкуренция бизнес-юрисдикций (государства соревнуются в формировании условий для привлечения в свою юрисдикцию инновационных компаний. Например, Эстония – виртуальная юрисдикции для ит-компаний)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Информационный прессинг, инфодемии</a:t>
            </a:r>
            <a:endParaRPr sz="1579"/>
          </a:p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роль государственных институтов: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Государственный протекционизм, ограничение доступа к рынкам сбыта иностранных товаров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Политика сдерживания экономического развития (Северный поток из РФ / сжиженный газ из США)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Санкционные режимы и блокирование сделок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агентной модели государственного участия в управлении экономическим развитием (формирование сетей агентов /консалтинговые агенты, технологические брокеры, инвестиционные брокеры/, обеспечивающих координацию и кооперацию предпринимательских инициатив)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инвестиционная политика (определение приоритетов государственной инвестиционной политики /включая гос.заказ, субсидии, определение единственных поставщиков/ с учетом значения конкретных отраслей, предприятий, групп технологий и т.п. для обеспечения безопасности и устойчивости социально-экономического развития, приоритетов пространственного развития)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промышленная политика (направленность механизмов государственной поддержки на формирование целостных технологических пакетов, позволяющих участвовать в системе международного разделения труда и обеспечивать лидерство на глобальных рынках, в качестве примера промполитики можно рассматривать национальные программы Цифровая экономика и Индустрия 4.0)</a:t>
            </a:r>
            <a:endParaRPr sz="1579"/>
          </a:p>
          <a:p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91919e5d68_0_4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84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1919e5d68_0_10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598505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91919e5d68_0_10"/>
          <p:cNvSpPr txBox="1"/>
          <p:nvPr/>
        </p:nvSpPr>
        <p:spPr>
          <a:xfrm>
            <a:off x="491793" y="1575910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Деловой климат и регулирование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91919e5d68_0_10"/>
          <p:cNvSpPr txBox="1"/>
          <p:nvPr/>
        </p:nvSpPr>
        <p:spPr>
          <a:xfrm>
            <a:off x="491794" y="4227658"/>
            <a:ext cx="9350600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Регулирование: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 права, смарт контракты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Акцент на регулировании монополий (как поощрение и сдерживание)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Дифференцированное регулирование конкуренции (установление критериев определения приемлемого уровня конкуренции исходя из приоритетов технологического развития, социально-демографических и иных особенностей территории)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Адаптивное налогообложение (учет многообразия социальных, экономических, технологических и иных факторов)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91919e5d68_0_10"/>
          <p:cNvSpPr txBox="1"/>
          <p:nvPr/>
        </p:nvSpPr>
        <p:spPr>
          <a:xfrm>
            <a:off x="575323" y="2031206"/>
            <a:ext cx="9350600" cy="202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Роль бизнеса в гос. управлении: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бизнеса в процессы государственного стратегического планирования</a:t>
            </a:r>
            <a:endParaRPr sz="1579"/>
          </a:p>
          <a:p>
            <a:pPr marL="250603" indent="-161500">
              <a:buClr>
                <a:schemeClr val="dk1"/>
              </a:buClr>
              <a:buSzPts val="1600"/>
            </a:pP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барьеров: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барьеров доступа к высокотехнологичному высокопроизводительному оборудованию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конкурентного давления, стереотипа конкуренции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административных барьеров, развитие комплексных государственных услуг и платформенных решений для бизнеса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виртуальных офшоров и юрисдикций</a:t>
            </a:r>
            <a:endParaRPr sz="1579"/>
          </a:p>
        </p:txBody>
      </p:sp>
      <p:sp>
        <p:nvSpPr>
          <p:cNvPr id="376" name="Google Shape;376;g91919e5d68_0_10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42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1919e5d68_0_17"/>
          <p:cNvSpPr txBox="1">
            <a:spLocks noGrp="1"/>
          </p:cNvSpPr>
          <p:nvPr>
            <p:ph type="title"/>
          </p:nvPr>
        </p:nvSpPr>
        <p:spPr>
          <a:xfrm>
            <a:off x="491792" y="574549"/>
            <a:ext cx="9708227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91919e5d68_0_17"/>
          <p:cNvSpPr txBox="1"/>
          <p:nvPr/>
        </p:nvSpPr>
        <p:spPr>
          <a:xfrm>
            <a:off x="491793" y="1570794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Экспорт товаров и услуг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1919e5d68_0_17"/>
          <p:cNvSpPr txBox="1"/>
          <p:nvPr/>
        </p:nvSpPr>
        <p:spPr>
          <a:xfrm>
            <a:off x="491794" y="2049341"/>
            <a:ext cx="9350600" cy="202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трансграничной электронной торговли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Возрастание логистических рисков (морское пиратство, терроризм, локальные конфликты по транспортным коридорам, карантины по эпидемическим показаниям, производственная логистика - прерывание функционирования участников распределенных производственных коопераций вследствие пандемии, социальных конфликтов)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Возрастающий спрос на безопасность продукции и услуг (биологическая, продовольственная, экономическая, технологическая и т.п.)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на возможность отслеживать происхождение продукции, цепочку производства и формирования ценности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Акцент на стандартизации</a:t>
            </a:r>
            <a:endParaRPr sz="1579"/>
          </a:p>
        </p:txBody>
      </p:sp>
      <p:sp>
        <p:nvSpPr>
          <p:cNvPr id="384" name="Google Shape;384;g91919e5d68_0_17"/>
          <p:cNvSpPr txBox="1"/>
          <p:nvPr/>
        </p:nvSpPr>
        <p:spPr>
          <a:xfrm>
            <a:off x="491793" y="4172442"/>
            <a:ext cx="314966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Зеленая экономика</a:t>
            </a:r>
            <a:r>
              <a:rPr lang="ru-RU"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91919e5d68_0_17"/>
          <p:cNvSpPr txBox="1"/>
          <p:nvPr/>
        </p:nvSpPr>
        <p:spPr>
          <a:xfrm>
            <a:off x="491794" y="4650989"/>
            <a:ext cx="9350600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производств замкнутого цикла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новых технологии утилизации отходов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Поощрение предпринимательства, связанного с восстановлением экологического баланса, биологического и ландшафтного разнообразия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Индивидуальный выбор между удобством и “разумным потреблением”, отказ от чрезмерного потребления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"Рост популярности органической еды и “зеленых” продуктов/товаров; готовность потребителей платить больше за наличие в продуктах ингредиентов, не наносящих вреда ОС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91919e5d68_0_1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63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1919e5d68_0_2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960012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g91919e5d68_0_25"/>
          <p:cNvGrpSpPr/>
          <p:nvPr/>
        </p:nvGrpSpPr>
        <p:grpSpPr>
          <a:xfrm>
            <a:off x="491794" y="3515906"/>
            <a:ext cx="9350600" cy="2502730"/>
            <a:chOff x="560798" y="915836"/>
            <a:chExt cx="10662600" cy="2853893"/>
          </a:xfrm>
        </p:grpSpPr>
        <p:sp>
          <p:nvSpPr>
            <p:cNvPr id="393" name="Google Shape;393;g91919e5d68_0_25"/>
            <p:cNvSpPr txBox="1"/>
            <p:nvPr/>
          </p:nvSpPr>
          <p:spPr>
            <a:xfrm>
              <a:off x="560798" y="915836"/>
              <a:ext cx="6739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r>
                <a:rPr lang="ru-RU" sz="1579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Возможности для МСП, адаптация существующих бизнесов: </a:t>
              </a:r>
              <a:endParaRPr sz="1579"/>
            </a:p>
            <a:p>
              <a:endParaRPr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91919e5d68_0_25"/>
            <p:cNvSpPr txBox="1"/>
            <p:nvPr/>
          </p:nvSpPr>
          <p:spPr>
            <a:xfrm>
              <a:off x="560798" y="1461529"/>
              <a:ext cx="10662600" cy="23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Спрос на онлайн шоппинг и автоматизация/роботизация доставки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платежеспособного спроса на товары длительного пользования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непроизводительных затрат бизнеса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Цифровая трансформация бизнеса и замещение традиционных бизнес-моделей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Смещение фокуса в организации работы бизнеса: от повышения эффективности к развитию гибкости и обеспечению устойчивости в условиях высокой нестабильности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Гибкое трудоустройство - привлечение сотрудников по мере на временной основе, по мере необходимости</a:t>
              </a:r>
              <a:endParaRPr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активности M&amp;A (фокус на расширении географии и развитии выход на второстепенные рынки); национализация активов в постпандемийный период</a:t>
              </a:r>
              <a:endParaRPr sz="1579"/>
            </a:p>
          </p:txBody>
        </p:sp>
      </p:grpSp>
      <p:grpSp>
        <p:nvGrpSpPr>
          <p:cNvPr id="395" name="Google Shape;395;g91919e5d68_0_25"/>
          <p:cNvGrpSpPr/>
          <p:nvPr/>
        </p:nvGrpSpPr>
        <p:grpSpPr>
          <a:xfrm>
            <a:off x="491794" y="1575911"/>
            <a:ext cx="9350600" cy="1943725"/>
            <a:chOff x="684170" y="3876036"/>
            <a:chExt cx="10662600" cy="2216453"/>
          </a:xfrm>
        </p:grpSpPr>
        <p:sp>
          <p:nvSpPr>
            <p:cNvPr id="396" name="Google Shape;396;g91919e5d68_0_25"/>
            <p:cNvSpPr txBox="1"/>
            <p:nvPr/>
          </p:nvSpPr>
          <p:spPr>
            <a:xfrm>
              <a:off x="684170" y="3876036"/>
              <a:ext cx="6739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r>
                <a:rPr lang="ru-RU" sz="1579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Туризм: </a:t>
              </a:r>
              <a:endParaRPr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754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g91919e5d68_0_25"/>
            <p:cNvSpPr txBox="1"/>
            <p:nvPr/>
          </p:nvSpPr>
          <p:spPr>
            <a:xfrm>
              <a:off x="684170" y="4276589"/>
              <a:ext cx="10662600" cy="18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175" tIns="40077" rIns="80175" bIns="40077" anchor="t" anchorCtr="0">
              <a:noAutofit/>
            </a:bodyPr>
            <a:lstStyle/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Адаптация отрасли к феномену "туристического самообслуживания" (формирование многообразия цифровых платформ, позволяющих самостоятельно организовать трансфер, проживание и программу пребывания привело к снижению потока заявок на туристическое обслуживание к традиционным операторам)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Усиление влияния цифровых платформ на сектор услуг размещения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безопасности и качества туристических услуг</a:t>
              </a:r>
              <a:endParaRPr sz="1579"/>
            </a:p>
            <a:p>
              <a:pPr marL="250603" indent="-250603"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ru-RU" sz="140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Возрастание рисков зарубежного туризма в связи с обострением социальных конфликтов, эпидемиологическими угрозами и т.п.</a:t>
              </a:r>
              <a:endParaRPr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8" name="Google Shape;398;g91919e5d68_0_2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4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1919e5d68_0_3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10200020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1. 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Современная экономическая политика: тренды</a:t>
            </a:r>
            <a:endParaRPr sz="28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91919e5d68_0_35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Георегионализация: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91919e5d68_0_35"/>
          <p:cNvSpPr txBox="1"/>
          <p:nvPr/>
        </p:nvSpPr>
        <p:spPr>
          <a:xfrm>
            <a:off x="491794" y="2054457"/>
            <a:ext cx="9350600" cy="11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гибких производств и сетевого производства (перенос производств обратно в центры потребления и уменьшение масштаба, повышение чувствительности к рынкам сбыта)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экономических макрорегионов по принципу взаимодополняемости экономик; кластеризация производств (объединение небольших в единые центры разработки и изготовления, развитие зон концентрации технологических компаний с родственной инфраструктурой)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91919e5d68_0_3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1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7030202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937707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767812" y="78087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ОПРЕДЕЛЕНИЯ: Тренды / вызовы / проблемы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890023" y="2007643"/>
            <a:ext cx="795941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01" name="Google Shape;101;p1"/>
          <p:cNvSpPr txBox="1"/>
          <p:nvPr/>
        </p:nvSpPr>
        <p:spPr>
          <a:xfrm>
            <a:off x="274226" y="2668850"/>
            <a:ext cx="279817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 наблюдаемый в обществе динамический процесс. Как правило, может быть охарактеризован как изменение (рост / уменьшение) конкретного показателя</a:t>
            </a:r>
            <a:endParaRPr sz="1579"/>
          </a:p>
        </p:txBody>
      </p:sp>
      <p:sp>
        <p:nvSpPr>
          <p:cNvPr id="102" name="Google Shape;102;p1"/>
          <p:cNvSpPr txBox="1"/>
          <p:nvPr/>
        </p:nvSpPr>
        <p:spPr>
          <a:xfrm>
            <a:off x="274226" y="4571622"/>
            <a:ext cx="2996388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старение населения – это объективно наблюдаемый во всем мире процесс, вызванный совокупностью социо-технических факторов, характеризующийся ростом средней продолжительности жизни и увеличением доли / числа пожилых людей</a:t>
            </a:r>
            <a:endParaRPr sz="1579"/>
          </a:p>
        </p:txBody>
      </p:sp>
      <p:sp>
        <p:nvSpPr>
          <p:cNvPr id="103" name="Google Shape;103;p1"/>
          <p:cNvSpPr txBox="1"/>
          <p:nvPr/>
        </p:nvSpPr>
        <p:spPr>
          <a:xfrm>
            <a:off x="4330323" y="2007643"/>
            <a:ext cx="85498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04" name="Google Shape;104;p1"/>
          <p:cNvSpPr txBox="1"/>
          <p:nvPr/>
        </p:nvSpPr>
        <p:spPr>
          <a:xfrm>
            <a:off x="8131021" y="2007643"/>
            <a:ext cx="1285145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05" name="Google Shape;105;p1"/>
          <p:cNvSpPr txBox="1"/>
          <p:nvPr/>
        </p:nvSpPr>
        <p:spPr>
          <a:xfrm>
            <a:off x="3579378" y="2668850"/>
            <a:ext cx="3619577" cy="15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Тренды, имеющие значительные нежелательные / неожиданные общественные последствия, создают «вызов». По сути, вызов – это разрыв между тем, куда придет общество «естественным» образом в результате тренда – и желаемым состоянием общества</a:t>
            </a:r>
            <a:endParaRPr sz="1579"/>
          </a:p>
        </p:txBody>
      </p:sp>
      <p:sp>
        <p:nvSpPr>
          <p:cNvPr id="106" name="Google Shape;106;p1"/>
          <p:cNvSpPr txBox="1"/>
          <p:nvPr/>
        </p:nvSpPr>
        <p:spPr>
          <a:xfrm>
            <a:off x="3579378" y="4571622"/>
            <a:ext cx="3598556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Старение населения создает масштабное «давление» на системы социального обеспечения и здравоохранения, рынки труда и системы образования, политические и культурные институты. Все прежние институты предполагали малую долю пожилых и большую – молодых, а новые институты пока не изобретены</a:t>
            </a:r>
            <a:endParaRPr sz="1579"/>
          </a:p>
        </p:txBody>
      </p:sp>
      <p:sp>
        <p:nvSpPr>
          <p:cNvPr id="107" name="Google Shape;107;p1"/>
          <p:cNvSpPr txBox="1"/>
          <p:nvPr/>
        </p:nvSpPr>
        <p:spPr>
          <a:xfrm>
            <a:off x="7606377" y="266885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 с позиции конкретной «заинтересованной стороны» (стейкхолдера) становится «проблемой»: задачей, требующей поиска конкретных решений</a:t>
            </a:r>
            <a:endParaRPr sz="1579"/>
          </a:p>
        </p:txBody>
      </p:sp>
      <p:sp>
        <p:nvSpPr>
          <p:cNvPr id="108" name="Google Shape;108;p1"/>
          <p:cNvSpPr txBox="1"/>
          <p:nvPr/>
        </p:nvSpPr>
        <p:spPr>
          <a:xfrm>
            <a:off x="7606377" y="457227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новой системы пенсионного обеспечения для реалий 21 века – это проблема, которая стоит перед социальными государствами по всему миру.</a:t>
            </a:r>
            <a:endParaRPr sz="1579"/>
          </a:p>
        </p:txBody>
      </p:sp>
    </p:spTree>
    <p:extLst>
      <p:ext uri="{BB962C8B-B14F-4D97-AF65-F5344CB8AC3E}">
        <p14:creationId xmlns:p14="http://schemas.microsoft.com/office/powerpoint/2010/main" val="24852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1919e5d68_0_4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91919e5d68_0_41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Доступность данных. Данные как ресурс: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91919e5d68_0_41"/>
          <p:cNvSpPr txBox="1"/>
          <p:nvPr/>
        </p:nvSpPr>
        <p:spPr>
          <a:xfrm>
            <a:off x="491794" y="2054457"/>
            <a:ext cx="9350600" cy="33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роль информации и данных в функционировании систем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скорости поступления и обработки данных, увеличение скорости обмена информацией, беспроводной связи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Расширение информационного поля в условиях слабого контроля и регулирования процессов поступления, обработки, хранения и использования данных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Интернет всего: рост кол-ва устройств, подключенных к интернету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граничных вычислений (распределенные вычисления, осуществляемые в пределах досягаемости конечных устройств); сбор и обработка информации, предоставление на внешние источники приближено к самим источниками информации (интернет вещей, умные пространства)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цифровых двойников и активное внедрение во все сферы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Запросы на прозрачность использования данных для повышения доверия между игроками (население и гос-во/бизнес). Выбор партнеров/ поставщиков в том числе основан на политиках использования данных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общества все более привычным становится обмен данными, готовность предоставить информацию о себе в обмен на персонализированные услуги и сервисы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91919e5d68_0_4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213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1919e5d68_0_4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91919e5d68_0_47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Высокотехнологичные рынки и инновационная открытость: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91919e5d68_0_47"/>
          <p:cNvSpPr txBox="1"/>
          <p:nvPr/>
        </p:nvSpPr>
        <p:spPr>
          <a:xfrm>
            <a:off x="491794" y="2054457"/>
            <a:ext cx="9350600" cy="192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Ускорение процесса появления инновационных продуктов и технологий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желание людей и возможности для компаний по предоставлению детальной информации о цепочке производства и сбыта каждого конкретного продукта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открытого ПО и решений для общества и бизнеса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кибер-зависимость, уязвимость данных и систем как угроза безопасности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Ограничение международного научно-технического сотрудничества, ограничение доступа к технологиям, сдерживание трансфера технологий (Официальные санкции в отношении КНР, РФ)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91919e5d68_0_47"/>
          <p:cNvSpPr txBox="1"/>
          <p:nvPr/>
        </p:nvSpPr>
        <p:spPr>
          <a:xfrm>
            <a:off x="491793" y="4072038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Технологическое предпринимательство: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91919e5d68_0_47"/>
          <p:cNvSpPr txBox="1"/>
          <p:nvPr/>
        </p:nvSpPr>
        <p:spPr>
          <a:xfrm>
            <a:off x="491794" y="4550585"/>
            <a:ext cx="9350600" cy="72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частной космонавтики: рост венчурных инвестиций в частную космонавтику в мире увеличение количества потребителей услуг частных космических компаний увеличение доли частных операторов в околоземном космическом пространстве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91919e5d68_0_4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2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1919e5d68_0_5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2.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технологическая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91919e5d68_0_55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Цифровые технологии для устойчивого развития экономики: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91919e5d68_0_55"/>
          <p:cNvSpPr txBox="1"/>
          <p:nvPr/>
        </p:nvSpPr>
        <p:spPr>
          <a:xfrm>
            <a:off x="491794" y="2054457"/>
            <a:ext cx="9350600" cy="43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Демократизация технологий - повышение доступности (стоимость, простота использования и доступа к новым технологиям для общества, бизнеса)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гаджетов на одного человека в мире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Автоматизация, автономизация и роботизация задач, ранее требовавших человеческого труда: ИИ, развитие машинного обучения, предиктивной аналитики, развитие нейронных процессоров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Автономизация девайсов и сервисов с использованием ИИ для решения практических задач без участия человека (БЛА, дроны и др. ТС), дальнейшая коллаборация и взаимодействие автономных/ беспилотных устройств между собой; развитие виртуальных агентов и ассистенты, развитие коботов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квантовых компьютеров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сенсорных технологий позволяет формировать новые поведенческие опыты (взаимодействие человека и носимых устр-в); AR, VR, MR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Аугментация физических и когнитивных способностей человека (например, экзоскелеты, импланты для непосредственного взаимодействия человека и компьютера)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эмоциональных интеллектуальных систем (способность распознавать и управлять эмоциями)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Распределенное хранение данных; расширение сфер применения блокчейн технологий - индивиды могут обмениваться ценностями без централизованного контроля/верификации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Бесконтактные платежи, бесконтактные поверхности и пропускные системы с заданными свойствами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3D печати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91919e5d68_0_5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52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1919e5d68_0_6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g91919e5d68_0_61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500к талантов: поколение технологического прорыва: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91919e5d68_0_61"/>
          <p:cNvSpPr txBox="1"/>
          <p:nvPr/>
        </p:nvSpPr>
        <p:spPr>
          <a:xfrm>
            <a:off x="491794" y="2002724"/>
            <a:ext cx="9350600" cy="12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и в мире растет число профессий, выполняемых удаленно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доля детей, начинающих пользоваться гаджетами в раннем дошкольном возрасте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число студентов, выбирающих e-learning против очных занятий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Персональный бренд становится более важным чем бренд конечного продукта (популярной личности проще раскрутить продукт с 0)</a:t>
            </a:r>
            <a:endParaRPr sz="1579"/>
          </a:p>
        </p:txBody>
      </p:sp>
      <p:sp>
        <p:nvSpPr>
          <p:cNvPr id="440" name="Google Shape;440;g91919e5d68_0_61"/>
          <p:cNvSpPr txBox="1"/>
          <p:nvPr/>
        </p:nvSpPr>
        <p:spPr>
          <a:xfrm>
            <a:off x="560773" y="3390935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Практическая подготовка для роста экономики и дохода граждан: </a:t>
            </a:r>
            <a:endParaRPr sz="1579"/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91919e5d68_0_61"/>
          <p:cNvSpPr txBox="1"/>
          <p:nvPr/>
        </p:nvSpPr>
        <p:spPr>
          <a:xfrm>
            <a:off x="560773" y="3817749"/>
            <a:ext cx="9350600" cy="197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доля безработных с высшим образованием без практики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растет число практико-ориентированных программ подготовки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спроса на краткосрочное практико ориентированное образование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кол-ва экосистем вокруг образовательных организаций в России, возникновение сетевых эффектов в образовании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растет число интерактивных и игровых практик в образовательном процессе,  игровых технологий в платформах дистанционного обучения в корпоративном сегменте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образовательных программ по взаимодействию людей, машин и ИИ в мире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91919e5d68_0_6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12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1919e5d68_0_6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91919e5d68_0_69"/>
          <p:cNvSpPr txBox="1"/>
          <p:nvPr/>
        </p:nvSpPr>
        <p:spPr>
          <a:xfrm>
            <a:off x="491793" y="157591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Рынок труда новой экономики: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g91919e5d68_0_69"/>
          <p:cNvSpPr txBox="1"/>
          <p:nvPr/>
        </p:nvSpPr>
        <p:spPr>
          <a:xfrm>
            <a:off x="491794" y="2002724"/>
            <a:ext cx="9350600" cy="129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количества традиционных профессий с участием человека на 60% в мире к 2030 году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больше развитых стран переходят на lifelong learning в высшем образовании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Глобальный рост популярности новых профессий в сфере БАС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новых профессий при цифровой трансформации экономики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рынка биохакинга</a:t>
            </a:r>
            <a:endParaRPr sz="1579"/>
          </a:p>
        </p:txBody>
      </p:sp>
      <p:sp>
        <p:nvSpPr>
          <p:cNvPr id="450" name="Google Shape;450;g91919e5d68_0_69"/>
          <p:cNvSpPr txBox="1"/>
          <p:nvPr/>
        </p:nvSpPr>
        <p:spPr>
          <a:xfrm>
            <a:off x="573707" y="3300401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Молодежное предпринимательство: 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91919e5d68_0_69"/>
          <p:cNvSpPr txBox="1"/>
          <p:nvPr/>
        </p:nvSpPr>
        <p:spPr>
          <a:xfrm>
            <a:off x="573707" y="3727214"/>
            <a:ext cx="9350600" cy="97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Снижается возраст школьников, готовых решать бизнесовые задачи, т.е. если раньше бизнес давал задачи студентам, то сейчас может давать школьникам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Поколение Z, активно использует социальные сети для создания сообществ вокруг решения конкретных социальных и практических задач </a:t>
            </a:r>
            <a:endParaRPr sz="1579"/>
          </a:p>
        </p:txBody>
      </p:sp>
      <p:sp>
        <p:nvSpPr>
          <p:cNvPr id="452" name="Google Shape;452;g91919e5d68_0_69"/>
          <p:cNvSpPr txBox="1"/>
          <p:nvPr/>
        </p:nvSpPr>
        <p:spPr>
          <a:xfrm>
            <a:off x="578018" y="4779150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Наставничество: 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91919e5d68_0_69"/>
          <p:cNvSpPr txBox="1"/>
          <p:nvPr/>
        </p:nvSpPr>
        <p:spPr>
          <a:xfrm>
            <a:off x="578018" y="5205964"/>
            <a:ext cx="9350600" cy="101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к развитию и самосовершенствованию во всех возрастных группах; развитие формата M2P (ментор для протеже)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объема бесплатных учебных материалов в Интернете и преподавателей, готовых ими делиться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программ с элементами наставничества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91919e5d68_0_6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735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1919e5d68_0_7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3.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Новые компетенции: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91919e5d68_0_79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будущего: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91919e5d68_0_79"/>
          <p:cNvSpPr txBox="1"/>
          <p:nvPr/>
        </p:nvSpPr>
        <p:spPr>
          <a:xfrm>
            <a:off x="560773" y="1903620"/>
            <a:ext cx="9350600" cy="488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 и развитие новых навыков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мире увеличивается число УЗ предлагающих индивидуальную образовательную траекторию,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Развиваются возможности вести и использовать всю историю успеваемости учащегося от школы до окончания университета для корректировки плана обучения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спроса родителей в развитии детей дошкольников/школьников на новые навыки (креативность и пр.) в городах-миллионниках, у среднего +- класса</a:t>
            </a:r>
            <a:endParaRPr sz="1579"/>
          </a:p>
          <a:p>
            <a:pPr>
              <a:spcBef>
                <a:spcPts val="263"/>
              </a:spcBef>
            </a:pPr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 и формы обучения: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количество родителей, которые хотят отдать воспитание детей “на аутсорс”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популярности смешанного образования  (обучение с участием учителя (лицом к лицу) и онлайн обучение)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дизайна классов (для работы с электронными устройствами и большего взаимодействия друг с другом, учитель в центре класса, отказ от доски)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Ухудшение здоровья учащихся: растет количество детей с психическими заболеваниями; снижается физическая активность учащихся школ в развитых странах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практик Медитации осознанности (mindfulness) в школьном образовании  </a:t>
            </a:r>
            <a:endParaRPr sz="1579"/>
          </a:p>
          <a:p>
            <a:pPr>
              <a:spcBef>
                <a:spcPts val="263"/>
              </a:spcBef>
            </a:pPr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Растет спрос на развитие цифровых навыков у преподавателей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ИИ может восполнить нехватку учителей и преподавателей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VR в образовательный процесс, организации виртуальных лабораторий в классе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 образования: ученик-школа: электронный документооборот и использование электронных данных, цифровое обучение; Школа-Школа: обмен пособиями, методическими указаниями, заданиями, записями, развитие платформ и блогов для обмена данными и идеями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91919e5d68_0_7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029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1919e5d68_0_8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4.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Бизнес в регионах: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91919e5d68_0_85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Гибкие производства, кластеризация и локализм: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91919e5d68_0_85"/>
          <p:cNvSpPr txBox="1"/>
          <p:nvPr/>
        </p:nvSpPr>
        <p:spPr>
          <a:xfrm>
            <a:off x="560773" y="1968287"/>
            <a:ext cx="9350600" cy="194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гибких производств и сетевого производства (перенос производств обратно в центры потребления и уменьшение масштаба, повышение чувствительности к рынкам сбыта)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Кластеризация производств (объединение небольших в единые центры разработки и изготовления, развитие зон концентрации технологических компаний с родственной инфраструктурой)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ценность местных товаров и продуктов; возрастает стремление понимать/ отслеживать весь жизненный цикл товаров/ продуктов (откуда сырье, как переработано и тд)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цифровых платформ для локального маркетинга 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приверженности социально и экологически ответственным брендам</a:t>
            </a:r>
            <a:endParaRPr sz="1579"/>
          </a:p>
        </p:txBody>
      </p:sp>
      <p:sp>
        <p:nvSpPr>
          <p:cNvPr id="470" name="Google Shape;470;g91919e5d68_0_8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05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1919e5d68_0_9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5.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молодежная повестка: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91919e5d68_0_91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Портрет поколения: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91919e5d68_0_91"/>
          <p:cNvSpPr txBox="1"/>
          <p:nvPr/>
        </p:nvSpPr>
        <p:spPr>
          <a:xfrm>
            <a:off x="560773" y="1903621"/>
            <a:ext cx="9350600" cy="288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Высокая мобильность молодежи, стирание языковых и культурных барьеров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Отказ от стремления к однозначному социальному отождествлению с крупными сообществами в пользу множественности отождествлений с микрогруппами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испытывать на себе новые появляющиеся технологии, технофилия (энтузиазм и вера в ценность и значимость технологий для совершенствования качества жизни)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Технологии как наиболее востребованная область обучения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Онлайн-взаимодействие (текстовые сообщения и социальные сети) как основные каналы коммуникации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Поколение Z, активно использует социальные сети для создания сообществ вокруг решения конкретных социальных проблем и практических задач 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Снижается возраст школьников, готовых решать бизнесовые задачи, т.е. если раньше бизнес давал задачи студентам, то сейчас может давать школьникам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Возрастающие депрессии на фоне активного использования социальных сетей</a:t>
            </a:r>
            <a:endParaRPr sz="1579"/>
          </a:p>
          <a:p>
            <a:pPr marL="250603" indent="-161500">
              <a:buClr>
                <a:schemeClr val="dk1"/>
              </a:buClr>
              <a:buSzPts val="1600"/>
            </a:pP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91919e5d68_0_91"/>
          <p:cNvSpPr txBox="1"/>
          <p:nvPr/>
        </p:nvSpPr>
        <p:spPr>
          <a:xfrm>
            <a:off x="629752" y="452053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Отношение к карьере и развитию: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91919e5d68_0_91"/>
          <p:cNvSpPr txBox="1"/>
          <p:nvPr/>
        </p:nvSpPr>
        <p:spPr>
          <a:xfrm>
            <a:off x="629752" y="4895617"/>
            <a:ext cx="9350600" cy="180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больше молодых людей хотели бы стать предпринимателями и начать свой бизнес, но не знают как и с чего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интереса молодежи к научной деятельности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Значимость заботы об окружающей среде, высокая экологическая отвественность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молодежи в неформальной экономике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значимость творческой среды и возможности выполнять разнообразные (не рутинные) задачи при выборе мест для стажировки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Миллениалы начинают перебираться обратно из крупных городов в небольшие и сельскую местность - проще начать и вести бизнес, возможность удаленной работы, дешевле жилье, меньше суеты и конкуренции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91919e5d68_0_9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42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91919e5d68_0_9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91919e5d68_0_99"/>
          <p:cNvSpPr txBox="1"/>
          <p:nvPr/>
        </p:nvSpPr>
        <p:spPr>
          <a:xfrm>
            <a:off x="560773" y="1593206"/>
            <a:ext cx="5910489" cy="5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«Умные города»: </a:t>
            </a:r>
            <a:endParaRPr sz="1579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91919e5d68_0_99"/>
          <p:cNvSpPr txBox="1"/>
          <p:nvPr/>
        </p:nvSpPr>
        <p:spPr>
          <a:xfrm>
            <a:off x="560773" y="1903620"/>
            <a:ext cx="9350600" cy="267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решений  умного города (умные системы управления, основанные на поступлении данных в режиме реального времени, повсеместное использование датчиков и сенсоров, анализ  рисков и предотвращение неблагоприятных событий)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Масштабные проекты строительства "умных«, энергоэффективных, "зеленых" городов с нуля в развивающихся экономиках (Неом, Масдар, ряд проектов в Китае, Малайзии). Как правило (кроме КНР) – медленно реализуются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BIM на всех этапах жизненного цикла объектов недвижимости, управление рисками при строительстве и эксплуатации на основе ИИ и данных, поступающих в режиме реального времени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Модульное строительство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Многофункциональное использование объектов недвижимости и строительство с возможностью перепрофилировать назначение объекта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электронной демократии</a:t>
            </a:r>
            <a:endParaRPr sz="1579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Виртуальные прогулки по городу и городским объектам (панорамы улиц, музеи и арт объекты)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91919e5d68_0_9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681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1919e5d68_0_10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91919e5d68_0_105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Здоровый город. Городская мобильность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91919e5d68_0_105"/>
          <p:cNvSpPr txBox="1"/>
          <p:nvPr/>
        </p:nvSpPr>
        <p:spPr>
          <a:xfrm>
            <a:off x="560773" y="1955353"/>
            <a:ext cx="9350600" cy="157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Трансформация  транспорта и инфр-ры: Гиперлуп, дроны, дальнейшее развитие роботизированных беспилотных  ТС и формирование инфраструктуры роботизированных транспортных коридоров (параметры дорог (минимизация светофоров и пересечений, оснащенность интеллектуальными системами управления)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Беспилотный общественный транспорт (метро, трамвай)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Микромобильность в городах (велосипеды, электровелосипеды, скутеры, электросамокаты)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Переход на электромобили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91919e5d68_0_105"/>
          <p:cNvSpPr txBox="1"/>
          <p:nvPr/>
        </p:nvSpPr>
        <p:spPr>
          <a:xfrm>
            <a:off x="616819" y="3684144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Здоровый город. Зелено-водный каркас города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91919e5d68_0_105"/>
          <p:cNvSpPr txBox="1"/>
          <p:nvPr/>
        </p:nvSpPr>
        <p:spPr>
          <a:xfrm>
            <a:off x="616819" y="4046291"/>
            <a:ext cx="9350600" cy="107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Инф-ра здорового города (комфортная и безопасная городская среда, здоровая-быстрая еда, спортивная инфр-ра)  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Оказание мед. помощи на местном уровне (из амбулаторного звена): мед помощь на дому, телемедицина, в общественных местах (торговые центры, парки, транспортные узлы) 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количества технологий переработки, использования и сортировки мусора (отходов) в мире</a:t>
            </a:r>
            <a:endParaRPr sz="1579"/>
          </a:p>
        </p:txBody>
      </p:sp>
      <p:sp>
        <p:nvSpPr>
          <p:cNvPr id="498" name="Google Shape;498;g91919e5d68_0_10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39</a:t>
            </a:fld>
            <a:endParaRPr/>
          </a:p>
        </p:txBody>
      </p:sp>
      <p:sp>
        <p:nvSpPr>
          <p:cNvPr id="499" name="Google Shape;499;g91919e5d68_0_105"/>
          <p:cNvSpPr txBox="1"/>
          <p:nvPr/>
        </p:nvSpPr>
        <p:spPr>
          <a:xfrm>
            <a:off x="560773" y="5335340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формат сельской жизни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91919e5d68_0_105"/>
          <p:cNvSpPr txBox="1"/>
          <p:nvPr/>
        </p:nvSpPr>
        <p:spPr>
          <a:xfrm>
            <a:off x="560773" y="5697488"/>
            <a:ext cx="9350600" cy="58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Городские фермы (Европа, США) и рост спроса на фермерскую продукцию, местную еду, локаворство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Возрождение интереса к загородной жизни (COVID)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11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7cd6a6e9_2_16"/>
          <p:cNvSpPr/>
          <p:nvPr/>
        </p:nvSpPr>
        <p:spPr>
          <a:xfrm>
            <a:off x="5894197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917cd6a6e9_2_16"/>
          <p:cNvSpPr/>
          <p:nvPr/>
        </p:nvSpPr>
        <p:spPr>
          <a:xfrm>
            <a:off x="2870883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917cd6a6e9_2_16"/>
          <p:cNvSpPr txBox="1">
            <a:spLocks noGrp="1"/>
          </p:cNvSpPr>
          <p:nvPr>
            <p:ph type="title"/>
          </p:nvPr>
        </p:nvSpPr>
        <p:spPr>
          <a:xfrm>
            <a:off x="467835" y="738346"/>
            <a:ext cx="9984167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Тренды / вызовы / проблемы</a:t>
            </a:r>
            <a:r>
              <a:rPr lang="ru-RU" sz="2806" dirty="0"/>
              <a:t> в контексте Форума АСИ</a:t>
            </a:r>
            <a:endParaRPr dirty="0"/>
          </a:p>
        </p:txBody>
      </p:sp>
      <p:sp>
        <p:nvSpPr>
          <p:cNvPr id="117" name="Google Shape;117;g917cd6a6e9_2_16"/>
          <p:cNvSpPr txBox="1"/>
          <p:nvPr/>
        </p:nvSpPr>
        <p:spPr>
          <a:xfrm>
            <a:off x="890023" y="2007643"/>
            <a:ext cx="79583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18" name="Google Shape;118;g917cd6a6e9_2_16"/>
          <p:cNvSpPr txBox="1"/>
          <p:nvPr/>
        </p:nvSpPr>
        <p:spPr>
          <a:xfrm>
            <a:off x="4330323" y="2007643"/>
            <a:ext cx="855029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19" name="Google Shape;119;g917cd6a6e9_2_16"/>
          <p:cNvSpPr txBox="1"/>
          <p:nvPr/>
        </p:nvSpPr>
        <p:spPr>
          <a:xfrm>
            <a:off x="8131020" y="2007643"/>
            <a:ext cx="128517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20" name="Google Shape;120;g917cd6a6e9_2_16"/>
          <p:cNvSpPr txBox="1"/>
          <p:nvPr/>
        </p:nvSpPr>
        <p:spPr>
          <a:xfrm>
            <a:off x="6751464" y="2668847"/>
            <a:ext cx="3498517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проблем (у конкретных “заинтересованных сторон”) и спектр возможных решений - задача для цикла экспертных сессий в Точках кипения АСИ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сессий 7 направлений Форума являются “решениями” или “ответами” на ключевые вызовы для России (и мы приглашаем региональные сообщества в Точках кипения генерировать идеи через эту призму)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917cd6a6e9_2_16"/>
          <p:cNvSpPr txBox="1"/>
          <p:nvPr/>
        </p:nvSpPr>
        <p:spPr>
          <a:xfrm>
            <a:off x="474695" y="2668847"/>
            <a:ext cx="2347779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Аналитика по трендам в разрезе 7 больших тем Форума АСИ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Б. Ключевые тренды новой реальности 2020-х: 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“запускающие” процессы коронакризиса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возникающие “новые правила игры”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917cd6a6e9_2_16"/>
          <p:cNvSpPr txBox="1"/>
          <p:nvPr/>
        </p:nvSpPr>
        <p:spPr>
          <a:xfrm>
            <a:off x="3893233" y="2668847"/>
            <a:ext cx="2092059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ключевых вызовов</a:t>
            </a:r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России 2020х - на пересечении глобальной повестки и актуальных процессов для России</a:t>
            </a:r>
            <a:endParaRPr sz="1491"/>
          </a:p>
        </p:txBody>
      </p:sp>
    </p:spTree>
    <p:extLst>
      <p:ext uri="{BB962C8B-B14F-4D97-AF65-F5344CB8AC3E}">
        <p14:creationId xmlns:p14="http://schemas.microsoft.com/office/powerpoint/2010/main" val="159771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1919e5d68_0_11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6.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городская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91919e5d68_0_113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Экономика городов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91919e5d68_0_113"/>
          <p:cNvSpPr txBox="1"/>
          <p:nvPr/>
        </p:nvSpPr>
        <p:spPr>
          <a:xfrm>
            <a:off x="560773" y="1955354"/>
            <a:ext cx="9350600" cy="4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Удаленная занятость, стирание границ между свободным времени и рабочими часами, как следствие - изменение требований к жилым пространствам (место для работы и уединения в доме)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функционального назначения и значимости офисной недвижимости (как место для переговоров и встреч, меньше места на одного сотрудника, без фиксированных рабочих мест, меньше зон под "бумаги")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Совместное использование (транспорт, проживание, дорогие товары), развитие соответствующих услуг и сервисов (коворкинги, коливинги, каршеринг, карпулинг)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онлайн услуг и сервисов, стремительный рост онлайн торговли, рост востребованности доставки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спроса на коммерческую недвижимость, стоимости аренды; снижение посещаемости торговых центров; развитие хай стрит ритейла (демонстрация бренда, при смешанном формате покупок - онлайн-офлайн)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Возрастающая потребность в складских помещениях в условиях электронной коммерции (необходимо в 3 раза больше площади складских и логистических помещений, фулфилмент центры, пункты последней мили, постаматы)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многофункциональных креативных кластеров (проживание, мейкерство, образовательные центры, нетворкинг, продажа-экспозиция)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Реорганизации промышленных территорий (полная и частичная) в зоны со смешанной жилой, общественно-деловой застройкой с сохранением производственной функции данной территории (Барселона, Чикаго, Москва)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Индустрия онлайн развлечений (в т.ч бары, встречи, игры, культурные мероприятия, спорт), рост значимости виртуального опыта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Краудфандинг городских инициатив (граждане могут предлагать проекты, лучшие идеи получают финансирование)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91919e5d68_0_113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12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91919e5d68_0_12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g91919e5d68_0_125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91919e5d68_0_125"/>
          <p:cNvSpPr txBox="1"/>
          <p:nvPr/>
        </p:nvSpPr>
        <p:spPr>
          <a:xfrm>
            <a:off x="560773" y="1955353"/>
            <a:ext cx="9350600" cy="315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благосостояния семьи: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пространственной доступности экономически эффективной занятости, обеспечивающей приемлемый уровень благосостояния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Неструктурированная занятость, квантованность личного времени (эпизодическая или временная занятость, непрерывное пребывание на связи с деловыми партнерами и сотрудниками, проникновение рабочего времени в личное и наоборот) 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Затруднения с сочетанием карьеры и семьи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Утрата династийных траекторий развития (быстрая смена поколений технологий привела к обесцениванию технологического и житейского опыта предшествующих поколений, их способность передать ценности своей профессии резко снизилась)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Поздний выход на пенсию старшего поколения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финансовой доступности социальных благ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 утрачивает функцию института накопления и инвестирования в будущее</a:t>
            </a:r>
            <a:endParaRPr sz="1579"/>
          </a:p>
        </p:txBody>
      </p:sp>
      <p:sp>
        <p:nvSpPr>
          <p:cNvPr id="516" name="Google Shape;516;g91919e5d68_0_125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323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1919e5d68_0_131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g91919e5d68_0_131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91919e5d68_0_131"/>
          <p:cNvSpPr txBox="1"/>
          <p:nvPr/>
        </p:nvSpPr>
        <p:spPr>
          <a:xfrm>
            <a:off x="560773" y="1955354"/>
            <a:ext cx="9350600" cy="251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Трансформация моделей поведения и ценностей:</a:t>
            </a:r>
            <a:endParaRPr sz="140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Гедонизм, позднее взросление и боязнь принятия ответственности, позднее деторождение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Размывание гендерных стереотипов в семейном хозяйстве (сферы ответственности родителей)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Рост доли разводов (до 70% Бельгия)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Боязнь детских патологий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Повышение распространенности поведенческих девиаций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Затруднения с делегированием родительских функций (уход за детьми, воспитание), затруднения с делегированием функций потомков (уход за родителями, поддержка)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Межпоколенческие разрывы (культурные, технологические, идеологические) и пространственная разобщенность представителей разных поколенческих страт ( больших семей)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91919e5d68_0_131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075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91919e5d68_0_13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91919e5d68_0_137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с детьми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91919e5d68_0_137"/>
          <p:cNvSpPr txBox="1"/>
          <p:nvPr/>
        </p:nvSpPr>
        <p:spPr>
          <a:xfrm>
            <a:off x="560773" y="1955353"/>
            <a:ext cx="9350600" cy="352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Институты поддержки  семей:</a:t>
            </a:r>
            <a:endParaRPr sz="1579"/>
          </a:p>
          <a:p>
            <a:pPr marL="250603" indent="-250603">
              <a:spcBef>
                <a:spcPts val="526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межсемейных институтов взаимопомощи (семейные коммуны), государственная и частная поддержка институтов взаимопомощи, социального предпринимательства, волонтерского движения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Родительский / материнский / детский капитал (в странах, прошедших фазу демографического перехода, широко распространена практика выплаты целевого капитала, формируемого из средств социальных фондов, правила обращения с таким капиталом варьируются от страны к стране, однако практика формирования такого капитала доказала свою действенность)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Государственное поощрение ответственного родительства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экономики совместного пользования, экономики хозяйственных сообществ и общин (главная функция - самообеспечение, ценность для государства - снижение социальных расходов, занятость населения, например, Южная Корея - хозяйственные сообщества, основанные на преимущественно меновых отношениях с минимальным низкотехнологичным предложением для экономики туризма), государственная и частная поддержка хозяйственных сообществ и общин</a:t>
            </a:r>
            <a:endParaRPr sz="1579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событийно-ориентированных механизмов предоставления государственных услуг, комплексирование государственных услуг и форм поддержки (по жизненным ситуациям)</a:t>
            </a:r>
            <a:endParaRPr sz="140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91919e5d68_0_137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5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1919e5d68_0_14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91919e5d68_0_143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Медико-социальная помощь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91919e5d68_0_143"/>
          <p:cNvSpPr txBox="1"/>
          <p:nvPr/>
        </p:nvSpPr>
        <p:spPr>
          <a:xfrm>
            <a:off x="560773" y="1955354"/>
            <a:ext cx="9350600" cy="440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15785" bIns="40077" anchor="t" anchorCtr="0">
            <a:noAutofit/>
          </a:bodyPr>
          <a:lstStyle/>
          <a:p>
            <a:r>
              <a:rPr lang="ru-RU" sz="140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Институты поддержки  семей:</a:t>
            </a:r>
            <a:endParaRPr sz="1579"/>
          </a:p>
          <a:p>
            <a:pPr marL="250603" indent="-245034">
              <a:spcBef>
                <a:spcPts val="526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Высокая стоимость и недоступность для населения услуг продления активной здоровой жизни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Ранняя инвалидизация населения развивающихся стран (бытовой и производственный травматизм, аутодеструктивное поведение, экологические и техногенные факторы)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Контрасты государственных и коммерческих стандартов оказания медико-социальной помощи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Значительный фокус на предотвращение заболеваний через создание здоровой среды и таргетной предиктивной профилактики: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Таргентная профилактика (риск-ориентированная) и популяризация ЗОЖ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геронтологии и медико-биологических технологий продления активной здоровой жизни</a:t>
            </a:r>
            <a:endParaRPr sz="1140"/>
          </a:p>
          <a:p>
            <a:pPr marL="651567" lvl="1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Адаптация сред обитания к физическим ограничениям 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таргетного лечения и комплексное задействование новых технологий лечения: таргетная</a:t>
            </a:r>
            <a:b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генная медицина, бионика и робототехника, тканевая инженерия и 3D принтеры, малоинвазивная хирургия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пациента в управление своим здоровьем на новом уровне (выбор врача-лечения, самостоятельное выполнение процедур, 24/7 и поддержка управления здоровьем человека в реальном времени), разрешение эвтаназии</a:t>
            </a:r>
            <a:endParaRPr sz="1140"/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Смещение оказания мед помощи из стационара в амбулаторное звено, из амбулаторного звена – на местный уровень (общественные места, дом, телемедицина)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Интегрированная мед. помощь (междисциплинарные команды, координаторы, оплата за результат, единое информационное поле 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45034">
              <a:spcBef>
                <a:spcPts val="263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31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роли врача (концентрация на сложных задачах, построении партнерских отношений с пациентами, повышении своих компетенций); уход от рутины в практике (на средний медперсонал), развитие отрасли производства электронных помощников</a:t>
            </a:r>
            <a:endParaRPr sz="131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91919e5d68_0_143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01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91919e5d68_0_14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/>
              <a:t>7. 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Новая социальная политика: тренды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91919e5d68_0_149"/>
          <p:cNvSpPr txBox="1"/>
          <p:nvPr/>
        </p:nvSpPr>
        <p:spPr>
          <a:xfrm>
            <a:off x="560773" y="1593206"/>
            <a:ext cx="5910489" cy="32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Социальное предпринимательство, КСО и волонтерство</a:t>
            </a:r>
            <a:endParaRPr sz="1754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91919e5d68_0_149"/>
          <p:cNvSpPr txBox="1"/>
          <p:nvPr/>
        </p:nvSpPr>
        <p:spPr>
          <a:xfrm>
            <a:off x="560773" y="1955353"/>
            <a:ext cx="9350600" cy="489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</a:t>
            </a:r>
            <a:r>
              <a:rPr lang="ru-RU" sz="140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маркетплейсов</a:t>
            </a: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социальных услуг и взаимопомощи</a:t>
            </a:r>
            <a:endParaRPr sz="140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сообществ взаимопомощи и  повышение престижности добровольчества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Внедрение системы социальных рейтингов как инструмента побуждения к социально-одобряемому поведению (практика использования социальных кредитов, рейтингов и т.п. механизмов является достаточно распространенной и применяется на корпоративном /например, кредитные истории/ и государственном уровнях - наиболее известна система социальных кредитов КНР, но аналогичные по функциям механизмы "мягкой силы" используются во многих странах, включая Россию /понуждение к исполнению судебных решений неплательщиков алиментов/ - системы социальных рейтингов способны стимулировать граждан к участию в социально-одобряемых практиках, однако этическая основа социальных рейтингов подвергается сомнению) 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Включение критериев участия в некоммерческих проектах в систему социальных рейтингов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институтов социального консультирования</a:t>
            </a:r>
            <a:endParaRPr sz="1579" dirty="0"/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</a:t>
            </a:r>
            <a:r>
              <a:rPr lang="ru-RU" sz="140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просемейных</a:t>
            </a: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кластеров (интеграция и координация деятельности институтов поддержки семьи, детства и материнства в интересах совершенствования механизмов поддержки, создания специализированных сервисов для семей с детьми - Россия)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функций социальной поддержки сообществам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Социальные лифты и продвижение </a:t>
            </a:r>
            <a:r>
              <a:rPr lang="ru-RU" sz="1400" dirty="0" err="1"/>
              <a:t>межпоколенческой</a:t>
            </a:r>
            <a:r>
              <a:rPr lang="ru-RU" sz="1400" dirty="0"/>
              <a:t> мобильности 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Универсальный базовый доход для отдельных групп населения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/>
              <a:t>Образование как наиболее продуктивный метод социальной поддержки </a:t>
            </a:r>
          </a:p>
          <a:p>
            <a:pPr marL="250603" indent="-250603">
              <a:spcBef>
                <a:spcPts val="263"/>
              </a:spcBef>
              <a:buClr>
                <a:schemeClr val="dk1"/>
              </a:buClr>
              <a:buSzPts val="1600"/>
              <a:buFont typeface="Arial"/>
              <a:buChar char="•"/>
            </a:pPr>
            <a:endParaRPr sz="1579" dirty="0"/>
          </a:p>
        </p:txBody>
      </p:sp>
      <p:sp>
        <p:nvSpPr>
          <p:cNvPr id="548" name="Google Shape;548;g91919e5d68_0_149"/>
          <p:cNvSpPr txBox="1">
            <a:spLocks noGrp="1"/>
          </p:cNvSpPr>
          <p:nvPr>
            <p:ph type="sldNum" idx="12"/>
          </p:nvPr>
        </p:nvSpPr>
        <p:spPr>
          <a:xfrm>
            <a:off x="7551092" y="634698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ru-RU"/>
              <a:pPr>
                <a:buClr>
                  <a:srgbClr val="000000"/>
                </a:buClr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220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752" y="2358253"/>
            <a:ext cx="6236848" cy="2918081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01521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7cd6a6e9_2_131"/>
          <p:cNvSpPr txBox="1">
            <a:spLocks noGrp="1"/>
          </p:cNvSpPr>
          <p:nvPr>
            <p:ph type="title"/>
          </p:nvPr>
        </p:nvSpPr>
        <p:spPr>
          <a:xfrm>
            <a:off x="212651" y="740603"/>
            <a:ext cx="10717619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кластера) форума АСИ: тренды, которые задают пространство возможностей (1)</a:t>
            </a:r>
            <a:endParaRPr sz="2806" dirty="0"/>
          </a:p>
        </p:txBody>
      </p:sp>
      <p:sp>
        <p:nvSpPr>
          <p:cNvPr id="129" name="Google Shape;129;g917cd6a6e9_2_13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  <p:sp>
        <p:nvSpPr>
          <p:cNvPr id="130" name="Google Shape;130;g917cd6a6e9_2_131"/>
          <p:cNvSpPr txBox="1"/>
          <p:nvPr/>
        </p:nvSpPr>
        <p:spPr>
          <a:xfrm>
            <a:off x="467767" y="1947473"/>
            <a:ext cx="3710828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экономическая политика + Новая технологическая политика + Новые идеи для бизнеса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Переход к “экономике знаний” за счет развития предпринимательской инициативы, связки наука-экономика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в НТИ), новых форм финансирования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Цифровизация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как движок развития экономики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данные как ресурс)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Реинтеграция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России в мировую экономику (экспорт продуктов с высокой добавленной стоимостью, экспорт ИТ)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Запуск “зеленой” экономики,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за счет развития регионального потенциала в туризме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917cd6a6e9_2_131"/>
          <p:cNvSpPr txBox="1"/>
          <p:nvPr/>
        </p:nvSpPr>
        <p:spPr>
          <a:xfrm>
            <a:off x="4973245" y="1947473"/>
            <a:ext cx="5318282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Новые компетенции + Новая молодежная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Трансформация экономики: массовое сокращение рабочих мест “старой экономики” в России и в мире, неадекватность старой модели образования и подготовки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Технологические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компетенты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и команды для “экономики знаний”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предпринимательства,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молодежное предпринимательство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управленческих команд,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работа с кризисами и работа с вовлечением множества заинтересованных сторон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Универсальные навыки для жизни (экзистенциальные навыки) - уметь учиться, уметь сотрудничать, саморегулирование, открытость мышления и пр.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Перезагрузка систем образования и подготовки под эту задачу: новые школы, новые модели вузов и колледжей, сети наставников, сетевые модели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17cd6a6e9_2_11"/>
          <p:cNvSpPr txBox="1">
            <a:spLocks noGrp="1"/>
          </p:cNvSpPr>
          <p:nvPr>
            <p:ph type="title"/>
          </p:nvPr>
        </p:nvSpPr>
        <p:spPr>
          <a:xfrm>
            <a:off x="308275" y="740603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кластера) форума АСИ: тренды, которые задают пространство возможностей (2) </a:t>
            </a:r>
            <a:endParaRPr sz="2806" dirty="0"/>
          </a:p>
        </p:txBody>
      </p:sp>
      <p:sp>
        <p:nvSpPr>
          <p:cNvPr id="137" name="Google Shape;137;g917cd6a6e9_2_11"/>
          <p:cNvSpPr txBox="1"/>
          <p:nvPr/>
        </p:nvSpPr>
        <p:spPr>
          <a:xfrm>
            <a:off x="881886" y="5465660"/>
            <a:ext cx="8327196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общих трендов: 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965" u="sng" dirty="0">
                <a:solidFill>
                  <a:schemeClr val="hlink"/>
                </a:solidFill>
                <a:hlinkClick r:id="rId3"/>
              </a:rPr>
              <a:t>https://docs.google.com/spreadsheets/d/1BXhHkzNjt2QtIrsR1bDcfrjqmc5ThNT3io_LH0AiNSY/edit#gid=1909338393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трендов по направлениям форума: </a:t>
            </a:r>
            <a:r>
              <a:rPr lang="ru-RU" sz="965" u="sng" dirty="0">
                <a:solidFill>
                  <a:schemeClr val="hlink"/>
                </a:solidFill>
                <a:hlinkClick r:id="rId4"/>
              </a:rPr>
              <a:t>https://docs.google.com/spreadsheets/d/1_8kHli99Lxv_DMwjXOmP41zhXA8JWtr6d1uZBuFIigc/edit#gid=672994841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917cd6a6e9_2_1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  <p:sp>
        <p:nvSpPr>
          <p:cNvPr id="139" name="Google Shape;139;g917cd6a6e9_2_11"/>
          <p:cNvSpPr txBox="1"/>
          <p:nvPr/>
        </p:nvSpPr>
        <p:spPr>
          <a:xfrm>
            <a:off x="630831" y="2047790"/>
            <a:ext cx="4440364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городская политика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“Перезагрузка” модели городов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Безопасный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Здоровый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Мобильный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Смена городской экономики: развитие креативных, инновационных и новых промышленных территорий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Городская экология: “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природосообразный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”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“Экспансия” городского образа жизни - новый формат сельской жизни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917cd6a6e9_2_11"/>
          <p:cNvSpPr txBox="1"/>
          <p:nvPr/>
        </p:nvSpPr>
        <p:spPr>
          <a:xfrm>
            <a:off x="5723254" y="2047790"/>
            <a:ext cx="4089671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социальная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Инклюзия всех типов – создание равных возможностей доступа и самореализации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социальных лифтов, компенсирующих снижение социальной мобильности населения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Солидарная ответственность государства и граждан в сфере пенсионного обеспечения, здравоохранения, образования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Социальное развитие через социальное предпринимательство и многосторонние партнерства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7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6;g917cd6a6e9_2_11">
            <a:extLst>
              <a:ext uri="{FF2B5EF4-FFF2-40B4-BE49-F238E27FC236}">
                <a16:creationId xmlns:a16="http://schemas.microsoft.com/office/drawing/2014/main" id="{21CDA949-7BD0-45E3-AA36-07D6479F5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908" y="740603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ТРЕНДЫ 2020-х: ВЗГЛЯД ИЗ ЯНВАРЯ</a:t>
            </a:r>
            <a:endParaRPr sz="280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9A85C9-6FB9-4AC7-98D7-2D55BF9E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65" y="1673428"/>
            <a:ext cx="3684323" cy="4677588"/>
          </a:xfrm>
          <a:prstGeom prst="rect">
            <a:avLst/>
          </a:prstGeom>
        </p:spPr>
      </p:pic>
      <p:pic>
        <p:nvPicPr>
          <p:cNvPr id="1028" name="Picture 4" descr="Image for post">
            <a:extLst>
              <a:ext uri="{FF2B5EF4-FFF2-40B4-BE49-F238E27FC236}">
                <a16:creationId xmlns:a16="http://schemas.microsoft.com/office/drawing/2014/main" id="{98CB9AE5-0AF0-435A-86DC-260A6E06D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2880"/>
          <a:stretch/>
        </p:blipFill>
        <p:spPr bwMode="auto">
          <a:xfrm>
            <a:off x="5810681" y="1673427"/>
            <a:ext cx="3143844" cy="49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7cd6a6e9_2_6"/>
          <p:cNvSpPr txBox="1">
            <a:spLocks noGrp="1"/>
          </p:cNvSpPr>
          <p:nvPr>
            <p:ph type="title"/>
          </p:nvPr>
        </p:nvSpPr>
        <p:spPr>
          <a:xfrm>
            <a:off x="735062" y="758843"/>
            <a:ext cx="9221688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Наступающая COVID-реальность 2020х: запускающие процессы</a:t>
            </a:r>
            <a:endParaRPr sz="2806" dirty="0"/>
          </a:p>
        </p:txBody>
      </p:sp>
      <p:sp>
        <p:nvSpPr>
          <p:cNvPr id="146" name="Google Shape;146;g917cd6a6e9_2_6"/>
          <p:cNvSpPr txBox="1">
            <a:spLocks noGrp="1"/>
          </p:cNvSpPr>
          <p:nvPr>
            <p:ph type="body" idx="1"/>
          </p:nvPr>
        </p:nvSpPr>
        <p:spPr>
          <a:xfrm>
            <a:off x="735062" y="1902960"/>
            <a:ext cx="9221688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89585">
              <a:buSzPts val="1600"/>
            </a:pPr>
            <a:r>
              <a:rPr lang="ru-RU" sz="2000" b="1" dirty="0"/>
              <a:t>Процессы, впрямую связанные с пандемией</a:t>
            </a:r>
            <a:endParaRPr sz="2000" b="1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Непосредственные </a:t>
            </a:r>
            <a:r>
              <a:rPr lang="ru-RU" sz="1800" i="1" dirty="0"/>
              <a:t>медико-биологические вопросы</a:t>
            </a:r>
            <a:r>
              <a:rPr lang="ru-RU" sz="1800" dirty="0"/>
              <a:t>: минимизация заражения, диагностика, надежность работы системы здравоохранения, поиск вакцины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Работа с общественным мнением </a:t>
            </a:r>
            <a:r>
              <a:rPr lang="ru-RU" sz="1800" dirty="0"/>
              <a:t>и растущим социальным напряжением, сохранение управляемости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Ограничения </a:t>
            </a:r>
            <a:r>
              <a:rPr lang="ru-RU" sz="1800" dirty="0"/>
              <a:t>в путешествиях и перемещениях, временное закрытие бизнесов, нарушение цепочек поставок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Возникающие эффекты - массовые </a:t>
            </a:r>
            <a:r>
              <a:rPr lang="ru-RU" sz="1800" i="1" dirty="0"/>
              <a:t>увольнения </a:t>
            </a:r>
            <a:r>
              <a:rPr lang="ru-RU" sz="1800" dirty="0"/>
              <a:t>(в т.ч. уже ясно, что часть рабочих мест не восстановится после выхода из кризиса), </a:t>
            </a:r>
            <a:br>
              <a:rPr lang="ru-RU" sz="1800" dirty="0"/>
            </a:br>
            <a:r>
              <a:rPr lang="ru-RU" sz="1800" i="1" dirty="0"/>
              <a:t>банкротства </a:t>
            </a:r>
            <a:r>
              <a:rPr lang="ru-RU" sz="1800" dirty="0"/>
              <a:t>бизнесов, </a:t>
            </a:r>
            <a:r>
              <a:rPr lang="ru-RU" sz="1800" i="1" dirty="0"/>
              <a:t>кризис </a:t>
            </a:r>
            <a:r>
              <a:rPr lang="ru-RU" sz="1800" dirty="0"/>
              <a:t>финансово-кредитной системы </a:t>
            </a:r>
            <a:endParaRPr sz="1800" dirty="0"/>
          </a:p>
          <a:p>
            <a:pPr indent="-289585">
              <a:buSzPts val="1600"/>
            </a:pPr>
            <a:r>
              <a:rPr lang="ru-RU" sz="2000" b="1" dirty="0"/>
              <a:t>“Спусковой механизм”</a:t>
            </a:r>
            <a:r>
              <a:rPr lang="ru-RU" sz="2000" dirty="0"/>
              <a:t>: процессы, запускаемые пандемией </a:t>
            </a:r>
            <a:endParaRPr sz="20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Цифровая трансформация </a:t>
            </a:r>
            <a:r>
              <a:rPr lang="ru-RU" sz="1800" dirty="0"/>
              <a:t>бизнесов и государственных (городских) услуг и привыкание людей к удаленной работе и бесконтактному потреблению 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Приход </a:t>
            </a:r>
            <a:r>
              <a:rPr lang="ru-RU" sz="1800" i="1" dirty="0"/>
              <a:t>«надзорного общества»</a:t>
            </a:r>
            <a:r>
              <a:rPr lang="ru-RU" sz="1800" dirty="0"/>
              <a:t> (</a:t>
            </a:r>
            <a:r>
              <a:rPr lang="ru-RU" sz="1800" dirty="0" err="1"/>
              <a:t>surveillance</a:t>
            </a:r>
            <a:r>
              <a:rPr lang="ru-RU" sz="1800" dirty="0"/>
              <a:t> </a:t>
            </a:r>
            <a:r>
              <a:rPr lang="ru-RU" sz="1800" dirty="0" err="1"/>
              <a:t>state</a:t>
            </a:r>
            <a:r>
              <a:rPr lang="ru-RU" sz="1800" dirty="0"/>
              <a:t>), включая тотальный контроль корпораций над цифровым следом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 err="1"/>
              <a:t>Релокализация</a:t>
            </a:r>
            <a:r>
              <a:rPr lang="ru-RU" sz="1800" i="1" dirty="0"/>
              <a:t> </a:t>
            </a:r>
            <a:r>
              <a:rPr lang="ru-RU" sz="1800" dirty="0"/>
              <a:t>(в </a:t>
            </a:r>
            <a:r>
              <a:rPr lang="ru-RU" sz="1800" dirty="0" err="1"/>
              <a:t>т.ч</a:t>
            </a:r>
            <a:r>
              <a:rPr lang="ru-RU" sz="1800" dirty="0"/>
              <a:t>. подстегиваемая 4-й промышленной революцией)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Регионализация или </a:t>
            </a:r>
            <a:r>
              <a:rPr lang="ru-RU" sz="1800" i="1" dirty="0" err="1"/>
              <a:t>Островизация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18356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7cd6a6e9_2_0"/>
          <p:cNvSpPr txBox="1">
            <a:spLocks noGrp="1"/>
          </p:cNvSpPr>
          <p:nvPr>
            <p:ph type="title"/>
          </p:nvPr>
        </p:nvSpPr>
        <p:spPr>
          <a:xfrm>
            <a:off x="467766" y="430775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Факторы COVID-реальности: тренды 2020-2030+</a:t>
            </a:r>
            <a:endParaRPr sz="2806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81F3E3-6439-4B71-B6AF-31442071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4" y="1485972"/>
            <a:ext cx="9941443" cy="52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4595"/>
      </p:ext>
    </p:extLst>
  </p:cSld>
  <p:clrMapOvr>
    <a:masterClrMapping/>
  </p:clrMapOvr>
</p:sld>
</file>

<file path=ppt/theme/theme1.xml><?xml version="1.0" encoding="utf-8"?>
<a:theme xmlns:a="http://schemas.openxmlformats.org/drawingml/2006/main" name="Страниц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ланк пусто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Бланк с лого и странице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итул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Круглый 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Круглый 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66276</TotalTime>
  <Words>7101</Words>
  <Application>Microsoft Office PowerPoint</Application>
  <PresentationFormat>Произвольный</PresentationFormat>
  <Paragraphs>596</Paragraphs>
  <Slides>46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46</vt:i4>
      </vt:variant>
    </vt:vector>
  </HeadingPairs>
  <TitlesOfParts>
    <vt:vector size="63" baseType="lpstr">
      <vt:lpstr>.HiraKakuInterface-W3</vt:lpstr>
      <vt:lpstr>Arial</vt:lpstr>
      <vt:lpstr>Calibri</vt:lpstr>
      <vt:lpstr>HiraginoSans-W3</vt:lpstr>
      <vt:lpstr>PT Sans</vt:lpstr>
      <vt:lpstr>PT Sans </vt:lpstr>
      <vt:lpstr>PT Sans Bold</vt:lpstr>
      <vt:lpstr>PT Sans Caption</vt:lpstr>
      <vt:lpstr>PT Sans Narrow</vt:lpstr>
      <vt:lpstr>Страница</vt:lpstr>
      <vt:lpstr>Бланк пустой</vt:lpstr>
      <vt:lpstr>Бланк с лого и страницей</vt:lpstr>
      <vt:lpstr>Титул 1</vt:lpstr>
      <vt:lpstr>Титул 2</vt:lpstr>
      <vt:lpstr>Титул 3</vt:lpstr>
      <vt:lpstr>Круглый титул 1</vt:lpstr>
      <vt:lpstr>Круглый титул 2</vt:lpstr>
      <vt:lpstr>Глобальные тренды и вызовы для России: пространство генерации “сильных идей”  Вводная презентация</vt:lpstr>
      <vt:lpstr>Контекст ДАННОГО МАТЕРИАЛА</vt:lpstr>
      <vt:lpstr>ОПРЕДЕЛЕНИЯ: Тренды / вызовы / проблемы</vt:lpstr>
      <vt:lpstr>Тренды / вызовы / проблемы в контексте Форума АСИ</vt:lpstr>
      <vt:lpstr>7 тем (и 3 тематических кластера) форума АСИ: тренды, которые задают пространство возможностей (1)</vt:lpstr>
      <vt:lpstr>7 тем (и 3 тематических кластера) форума АСИ: тренды, которые задают пространство возможностей (2) </vt:lpstr>
      <vt:lpstr>ТРЕНДЫ 2020-х: ВЗГЛЯД ИЗ ЯНВАРЯ</vt:lpstr>
      <vt:lpstr>Наступающая COVID-реальность 2020х: запускающие процессы</vt:lpstr>
      <vt:lpstr>Факторы COVID-реальности: тренды 2020-2030+</vt:lpstr>
      <vt:lpstr>Определение вызовов для России</vt:lpstr>
      <vt:lpstr>12 глобальных вызовов для России</vt:lpstr>
      <vt:lpstr>Вызов 1: Изменение отношений человека и природы </vt:lpstr>
      <vt:lpstr>Вызов 2: Еда ДЛЯ ПЛАНЕТЫ</vt:lpstr>
      <vt:lpstr>Вызов 3: Здоровье для активной и качественной жизни</vt:lpstr>
      <vt:lpstr>Вызов 4: Общественное расслоение</vt:lpstr>
      <vt:lpstr>Вызов 5: Научно-технический прогресс</vt:lpstr>
      <vt:lpstr>Вызов 6: Развитие и самореализация</vt:lpstr>
      <vt:lpstr>Вызов 7: Повышение эффективности систем управления</vt:lpstr>
      <vt:lpstr>Вызов 8: Тотальная / сквозная безопасность</vt:lpstr>
      <vt:lpstr>Вызов 9: Изменение модели экономики</vt:lpstr>
      <vt:lpstr>Вызов 10: Вовлеченность</vt:lpstr>
      <vt:lpstr>Вызов 11: Новые фронтиры</vt:lpstr>
      <vt:lpstr>Вызов 12: Деглобализация </vt:lpstr>
      <vt:lpstr>ПРИЛОЖЕНИЕ: Список трендов по направлениям Форума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1. Современная экономическая политика: тренды</vt:lpstr>
      <vt:lpstr>2. Новая технологическая политика: тренды</vt:lpstr>
      <vt:lpstr>2. Новая технологическая политика: тренды</vt:lpstr>
      <vt:lpstr>2. Новая технологическая политика: тренды</vt:lpstr>
      <vt:lpstr>3. Новые компетенции: тренды</vt:lpstr>
      <vt:lpstr>3. Новые компетенции: тренды</vt:lpstr>
      <vt:lpstr>3. Новые компетенции: тренды</vt:lpstr>
      <vt:lpstr>4. Бизнес в регионах: тренды</vt:lpstr>
      <vt:lpstr>5. Новая молодежная повестка: тренды</vt:lpstr>
      <vt:lpstr>6. Новая городская политика: тренды</vt:lpstr>
      <vt:lpstr>6. Новая городская политика: тренды</vt:lpstr>
      <vt:lpstr>6. Новая городская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7. Новая социальная политика: тренды</vt:lpstr>
      <vt:lpstr>Спасибо!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AFONIN</dc:creator>
  <cp:lastModifiedBy>Гудач Юлия</cp:lastModifiedBy>
  <cp:revision>1849</cp:revision>
  <cp:lastPrinted>2020-02-23T11:16:54Z</cp:lastPrinted>
  <dcterms:created xsi:type="dcterms:W3CDTF">2017-03-21T10:31:48Z</dcterms:created>
  <dcterms:modified xsi:type="dcterms:W3CDTF">2020-08-21T13:33:54Z</dcterms:modified>
</cp:coreProperties>
</file>