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7" r:id="rId1"/>
    <p:sldMasterId id="2147483695" r:id="rId2"/>
    <p:sldMasterId id="2147483697" r:id="rId3"/>
    <p:sldMasterId id="2147483686" r:id="rId4"/>
    <p:sldMasterId id="2147483692" r:id="rId5"/>
    <p:sldMasterId id="2147483689" r:id="rId6"/>
    <p:sldMasterId id="2147483680" r:id="rId7"/>
    <p:sldMasterId id="2147483682" r:id="rId8"/>
  </p:sldMasterIdLst>
  <p:notesMasterIdLst>
    <p:notesMasterId r:id="rId32"/>
  </p:notesMasterIdLst>
  <p:sldIdLst>
    <p:sldId id="804" r:id="rId9"/>
    <p:sldId id="815" r:id="rId10"/>
    <p:sldId id="816" r:id="rId11"/>
    <p:sldId id="817" r:id="rId12"/>
    <p:sldId id="818" r:id="rId13"/>
    <p:sldId id="819" r:id="rId14"/>
    <p:sldId id="820" r:id="rId15"/>
    <p:sldId id="821" r:id="rId16"/>
    <p:sldId id="822" r:id="rId17"/>
    <p:sldId id="823" r:id="rId18"/>
    <p:sldId id="824" r:id="rId19"/>
    <p:sldId id="825" r:id="rId20"/>
    <p:sldId id="826" r:id="rId21"/>
    <p:sldId id="827" r:id="rId22"/>
    <p:sldId id="828" r:id="rId23"/>
    <p:sldId id="829" r:id="rId24"/>
    <p:sldId id="830" r:id="rId25"/>
    <p:sldId id="831" r:id="rId26"/>
    <p:sldId id="832" r:id="rId27"/>
    <p:sldId id="833" r:id="rId28"/>
    <p:sldId id="834" r:id="rId29"/>
    <p:sldId id="835" r:id="rId30"/>
    <p:sldId id="805" r:id="rId31"/>
  </p:sldIdLst>
  <p:sldSz cx="10691813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" userDrawn="1">
          <p15:clr>
            <a:srgbClr val="A4A3A4"/>
          </p15:clr>
        </p15:guide>
        <p15:guide id="2" pos="2075" userDrawn="1">
          <p15:clr>
            <a:srgbClr val="A4A3A4"/>
          </p15:clr>
        </p15:guide>
        <p15:guide id="3" orient="horz" pos="793" userDrawn="1">
          <p15:clr>
            <a:srgbClr val="A4A3A4"/>
          </p15:clr>
        </p15:guide>
        <p15:guide id="4" orient="horz" pos="657" userDrawn="1">
          <p15:clr>
            <a:srgbClr val="A4A3A4"/>
          </p15:clr>
        </p15:guide>
        <p15:guide id="6" pos="3368" userDrawn="1">
          <p15:clr>
            <a:srgbClr val="A4A3A4"/>
          </p15:clr>
        </p15:guide>
        <p15:guide id="7" pos="3254" userDrawn="1">
          <p15:clr>
            <a:srgbClr val="A4A3A4"/>
          </p15:clr>
        </p15:guide>
        <p15:guide id="8" pos="4592" userDrawn="1">
          <p15:clr>
            <a:srgbClr val="A4A3A4"/>
          </p15:clr>
        </p15:guide>
        <p15:guide id="9" pos="2937" userDrawn="1">
          <p15:clr>
            <a:srgbClr val="A4A3A4"/>
          </p15:clr>
        </p15:guide>
        <p15:guide id="10" pos="260" userDrawn="1">
          <p15:clr>
            <a:srgbClr val="A4A3A4"/>
          </p15:clr>
        </p15:guide>
        <p15:guide id="11" orient="horz" pos="1338" userDrawn="1">
          <p15:clr>
            <a:srgbClr val="A4A3A4"/>
          </p15:clr>
        </p15:guide>
        <p15:guide id="12" orient="horz" pos="3152" userDrawn="1">
          <p15:clr>
            <a:srgbClr val="A4A3A4"/>
          </p15:clr>
        </p15:guide>
        <p15:guide id="13" pos="6044" userDrawn="1">
          <p15:clr>
            <a:srgbClr val="A4A3A4"/>
          </p15:clr>
        </p15:guide>
        <p15:guide id="14" orient="horz" pos="1859" userDrawn="1">
          <p15:clr>
            <a:srgbClr val="A4A3A4"/>
          </p15:clr>
        </p15:guide>
        <p15:guide id="15" pos="14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dkikh Ivan" initials="ZI" lastIdx="1" clrIdx="0"/>
  <p:cmAuthor id="2" name="Bragin Alexander" initials="B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188065"/>
    <a:srgbClr val="01A089"/>
    <a:srgbClr val="FF5050"/>
    <a:srgbClr val="4090CE"/>
    <a:srgbClr val="83C6C2"/>
    <a:srgbClr val="36D5BE"/>
    <a:srgbClr val="03D1CB"/>
    <a:srgbClr val="56C5D0"/>
    <a:srgbClr val="1EE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98" autoAdjust="0"/>
    <p:restoredTop sz="95501" autoAdjust="0"/>
  </p:normalViewPr>
  <p:slideViewPr>
    <p:cSldViewPr snapToGrid="0" snapToObjects="1">
      <p:cViewPr>
        <p:scale>
          <a:sx n="74" d="100"/>
          <a:sy n="74" d="100"/>
        </p:scale>
        <p:origin x="-1050" y="114"/>
      </p:cViewPr>
      <p:guideLst>
        <p:guide orient="horz" pos="249"/>
        <p:guide orient="horz" pos="793"/>
        <p:guide orient="horz" pos="657"/>
        <p:guide orient="horz" pos="1338"/>
        <p:guide orient="horz" pos="3152"/>
        <p:guide orient="horz" pos="1859"/>
        <p:guide pos="2075"/>
        <p:guide pos="3368"/>
        <p:guide pos="3254"/>
        <p:guide pos="4592"/>
        <p:guide pos="2937"/>
        <p:guide pos="260"/>
        <p:guide pos="6044"/>
        <p:guide pos="14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61674B4-4543-E64A-986B-D47495CAAE5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B72B624-CCED-E946-95D9-CE14FE89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17cd6a6e9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17cd6a6e9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82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83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88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00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17cd6a6e9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917cd6a6e9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945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34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285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071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48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17cd6a6e9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917cd6a6e9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06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451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996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10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17cd6a6e9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917cd6a6e9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36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17cd6a6e9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17cd6a6e9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7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7cd6a6e9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17cd6a6e9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7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17cd6a6e9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17cd6a6e9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10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17cd6a6e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17cd6a6e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13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21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47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аз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5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966" y="681801"/>
            <a:ext cx="8687096" cy="16298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963" y="2479642"/>
            <a:ext cx="4278119" cy="3904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479642"/>
            <a:ext cx="4275332" cy="3904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39370" y="6485223"/>
            <a:ext cx="2405658" cy="402483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0964" y="6485222"/>
            <a:ext cx="5471582" cy="40248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11853" y="6485220"/>
            <a:ext cx="676209" cy="402483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1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Обложка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864"/>
            <a:ext cx="10692384" cy="414528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484752" y="2358254"/>
            <a:ext cx="6236848" cy="1719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300" b="1" i="0" cap="all" spc="100" baseline="0">
                <a:solidFill>
                  <a:schemeClr val="bg1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r>
              <a:rPr lang="ru-RU" dirty="0"/>
              <a:t>НАБЕРИТЕ ЗАГОЛОВОК </a:t>
            </a:r>
            <a:br>
              <a:rPr lang="ru-RU" dirty="0"/>
            </a:br>
            <a:r>
              <a:rPr lang="ru-RU" dirty="0"/>
              <a:t>ТОЛЬКО ПРОПИСНЫЕ БУКВЫ 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485292" y="4480683"/>
            <a:ext cx="5602288" cy="935037"/>
          </a:xfrm>
          <a:prstGeom prst="rect">
            <a:avLst/>
          </a:prstGeom>
        </p:spPr>
        <p:txBody>
          <a:bodyPr lIns="0" tIns="0" rIns="0" bIns="0"/>
          <a:lstStyle>
            <a:lvl1pPr>
              <a:defRPr lang="fi-FI" sz="1800" b="1" kern="1200" cap="all" spc="160" baseline="0" dirty="0" smtClean="0">
                <a:solidFill>
                  <a:schemeClr val="bg1"/>
                </a:solidFill>
                <a:effectLst/>
                <a:latin typeface="PT Sans Bold" charset="-52"/>
              </a:defRPr>
            </a:lvl1pPr>
          </a:lstStyle>
          <a:p>
            <a:pPr>
              <a:lnSpc>
                <a:spcPct val="120000"/>
              </a:lnSpc>
            </a:pP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Тематический</a:t>
            </a:r>
            <a:r>
              <a:rPr lang="fi-FI" sz="1600" b="1" kern="1200" cap="all" spc="160" baseline="0" dirty="0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 </a:t>
            </a: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подзаголовок</a:t>
            </a:r>
            <a:r>
              <a:rPr lang="fi-FI" sz="1600" b="1" kern="1200" cap="all" spc="160" baseline="0" dirty="0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 </a:t>
            </a: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презентации</a:t>
            </a:r>
            <a:endParaRPr lang="fi-FI" sz="1600" b="1" kern="1200" cap="all" spc="160" baseline="0" dirty="0">
              <a:solidFill>
                <a:schemeClr val="bg1"/>
              </a:solidFill>
              <a:effectLst/>
              <a:latin typeface="PT Sans Bold" charset="-52"/>
              <a:ea typeface="+mn-ea"/>
              <a:cs typeface="+mn-cs"/>
            </a:endParaRPr>
          </a:p>
          <a:p>
            <a:pPr>
              <a:lnSpc>
                <a:spcPct val="120000"/>
              </a:lnSpc>
            </a:pP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размер</a:t>
            </a:r>
            <a:r>
              <a:rPr lang="fi-FI" sz="1600" b="1" kern="1200" cap="all" spc="160" baseline="0" dirty="0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 2–3 </a:t>
            </a:r>
            <a:r>
              <a:rPr lang="fi-FI" sz="1600" b="1" kern="1200" cap="all" spc="160" baseline="0" dirty="0" err="1">
                <a:solidFill>
                  <a:schemeClr val="bg1"/>
                </a:solidFill>
                <a:effectLst/>
                <a:latin typeface="PT Sans Bold" charset="-52"/>
                <a:ea typeface="+mn-ea"/>
                <a:cs typeface="+mn-cs"/>
              </a:rPr>
              <a:t>строки</a:t>
            </a:r>
            <a:endParaRPr lang="fi-FI" sz="1600" b="1" kern="1200" cap="all" spc="160" baseline="0" dirty="0">
              <a:solidFill>
                <a:schemeClr val="bg1"/>
              </a:solidFill>
              <a:effectLst/>
              <a:latin typeface="PT Sans Bold" charset="-52"/>
              <a:ea typeface="+mn-ea"/>
              <a:cs typeface="+mn-cs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1476375" y="6148388"/>
            <a:ext cx="2376487" cy="1869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lvl1pPr>
              <a:defRPr lang="en-US" sz="1200" b="1" i="0" kern="1200" baseline="0" smtClean="0">
                <a:solidFill>
                  <a:schemeClr val="tx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  <a:lvl2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l" defTabSz="914400" rtl="0" eaLnBrk="1" latinLnBrk="0" hangingPunct="1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2" hasCustomPrompt="1"/>
          </p:nvPr>
        </p:nvSpPr>
        <p:spPr>
          <a:xfrm>
            <a:off x="1476375" y="6367115"/>
            <a:ext cx="2941637" cy="486000"/>
          </a:xfrm>
          <a:prstGeom prst="rect">
            <a:avLst/>
          </a:prstGeom>
        </p:spPr>
        <p:txBody>
          <a:bodyPr lIns="0" tIns="0" rIns="0" bIns="0"/>
          <a:lstStyle>
            <a:lvl1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en-US" sz="1200" kern="1200" baseline="0" smtClean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en-US" sz="1200" kern="1200" baseline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defRPr>
            </a:lvl5pPr>
          </a:lstStyle>
          <a:p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Полное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название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должности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автора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</a:t>
            </a:r>
            <a:b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</a:b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презентации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 — 2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PT Sans " charset="-52"/>
                <a:ea typeface="+mn-ea"/>
                <a:cs typeface="+mn-cs"/>
              </a:rPr>
              <a:t>строки</a:t>
            </a:r>
            <a:endParaRPr lang="en-US" sz="1200" kern="1200" baseline="0" dirty="0">
              <a:solidFill>
                <a:schemeClr val="tx1"/>
              </a:solidFill>
              <a:effectLst/>
              <a:latin typeface="PT Sans " charset="-52"/>
              <a:ea typeface="+mn-ea"/>
              <a:cs typeface="+mn-cs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 hasCustomPrompt="1"/>
          </p:nvPr>
        </p:nvSpPr>
        <p:spPr>
          <a:xfrm>
            <a:off x="1476375" y="6944251"/>
            <a:ext cx="2779712" cy="19638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1pPr>
            <a:lvl2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2pPr>
            <a:lvl3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3pPr>
            <a:lvl4pPr>
              <a:defRPr lang="en-US" sz="1100" b="1" kern="1200" cap="all" spc="100" baseline="0" dirty="0" smtClean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4pPr>
            <a:lvl5pPr>
              <a:defRPr lang="en-US" sz="1100" b="1" kern="1200" cap="all" spc="100" baseline="0" dirty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20 СЕНТЯБРЯ 2017</a:t>
            </a:r>
            <a:endParaRPr lang="en-US" dirty="0"/>
          </a:p>
        </p:txBody>
      </p:sp>
      <p:pic>
        <p:nvPicPr>
          <p:cNvPr id="9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4" b="32919"/>
          <a:stretch/>
        </p:blipFill>
        <p:spPr>
          <a:xfrm>
            <a:off x="125813" y="81022"/>
            <a:ext cx="3809578" cy="128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5219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1043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703">
          <p15:clr>
            <a:srgbClr val="FBAE40"/>
          </p15:clr>
        </p15:guide>
        <p15:guide id="4" pos="304">
          <p15:clr>
            <a:srgbClr val="FBAE40"/>
          </p15:clr>
        </p15:guide>
        <p15:guide id="5" pos="4864">
          <p15:clr>
            <a:srgbClr val="FBAE40"/>
          </p15:clr>
        </p15:guide>
        <p15:guide id="6" orient="horz" pos="4455">
          <p15:clr>
            <a:srgbClr val="FBAE40"/>
          </p15:clr>
        </p15:guide>
        <p15:guide id="7" orient="horz" pos="379">
          <p15:clr>
            <a:srgbClr val="FBAE40"/>
          </p15:clr>
        </p15:guide>
        <p15:guide id="8" orient="horz" pos="3893">
          <p15:clr>
            <a:srgbClr val="FBAE40"/>
          </p15:clr>
        </p15:guide>
        <p15:guide id="9" pos="930">
          <p15:clr>
            <a:srgbClr val="FBAE40"/>
          </p15:clr>
        </p15:guide>
        <p15:guide id="11" orient="horz" pos="2858">
          <p15:clr>
            <a:srgbClr val="FBAE40"/>
          </p15:clr>
        </p15:guide>
        <p15:guide id="12" orient="horz" pos="1538">
          <p15:clr>
            <a:srgbClr val="FBAE40"/>
          </p15:clr>
        </p15:guide>
        <p15:guide id="13" pos="6044">
          <p15:clr>
            <a:srgbClr val="FBAE40"/>
          </p15:clr>
        </p15:guide>
        <p15:guide id="14" orient="horz" pos="36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0964" lvl="0" indent="-300723" algn="l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1929" lvl="1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02893" lvl="2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03858" lvl="3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04822" lvl="4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05786" lvl="5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06751" lvl="6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07715" lvl="7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08680" lvl="8" indent="-300723" algn="l">
              <a:lnSpc>
                <a:spcPct val="9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dt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1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36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1395453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58915" y="4074289"/>
            <a:ext cx="5573985" cy="6597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50"/>
              </a:lnSpc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38540" y="3912244"/>
            <a:ext cx="5629505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2164465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1395453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58915" y="4074289"/>
            <a:ext cx="5573985" cy="6597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50"/>
              </a:lnSpc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38540" y="3912244"/>
            <a:ext cx="5629505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2164465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вы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5128228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5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1395453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558915" y="4074289"/>
            <a:ext cx="5573985" cy="65975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550"/>
              </a:lnSpc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38540" y="3912244"/>
            <a:ext cx="5629505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8914" y="2476983"/>
            <a:ext cx="5573987" cy="2164465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1484352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0215" y="4525701"/>
            <a:ext cx="6131384" cy="12702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</a:t>
            </a:r>
            <a:r>
              <a:rPr lang="en-US" dirty="0" err="1"/>
              <a:t>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46967" y="1759353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946967" y="5949388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33914" y="4132163"/>
            <a:ext cx="6192456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3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46628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1484352"/>
          </a:xfrm>
          <a:prstGeom prst="rect">
            <a:avLst/>
          </a:prstGeom>
        </p:spPr>
        <p:txBody>
          <a:bodyPr anchor="t" anchorCtr="0"/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215" y="4525701"/>
            <a:ext cx="6131384" cy="12702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1" cap="all" spc="100" baseline="0"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46967" y="1759353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3946967" y="5949388"/>
            <a:ext cx="2743200" cy="0"/>
          </a:xfrm>
          <a:prstGeom prst="line">
            <a:avLst/>
          </a:prstGeom>
          <a:ln w="1270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233914" y="4132163"/>
            <a:ext cx="6192456" cy="0"/>
          </a:xfrm>
          <a:prstGeom prst="line">
            <a:avLst/>
          </a:prstGeom>
          <a:ln w="38100">
            <a:solidFill>
              <a:srgbClr val="FCF3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0214" y="2384385"/>
            <a:ext cx="6131386" cy="46628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ctr">
              <a:defRPr sz="2700" b="1" cap="all" spc="100" baseline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7972406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296" y="1574076"/>
            <a:ext cx="6297411" cy="6635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Подзаголовок либо акцентированный текст</a:t>
            </a:r>
            <a:b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ширина — 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¾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колонки текста</a:t>
            </a:r>
            <a:b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на две–три строки 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053295" y="2519296"/>
            <a:ext cx="8634715" cy="8504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spcAft>
                <a:spcPts val="1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037145" y="3707444"/>
            <a:ext cx="6189261" cy="12280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60000"/>
              <a:buFont typeface="HiraginoSans-W3" charset="-128"/>
              <a:buChar char="◉"/>
              <a:defRPr lang="ru-RU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HiraginoSans-W3" charset="-128"/>
              <a:buChar char="◉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 </a:t>
            </a: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первый уровень 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— 16 пт.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HiraginoSans-W3" charset="-128"/>
              <a:buChar char="◉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</a:t>
            </a:r>
          </a:p>
          <a:p>
            <a:pPr marL="449263" indent="-173038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Arial" charset="0"/>
              <a:buChar char="•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 </a:t>
            </a: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второй уровень</a:t>
            </a:r>
          </a:p>
          <a:p>
            <a:pPr marL="449263" indent="-173038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70000"/>
              <a:buFont typeface="Arial" charset="0"/>
              <a:buChar char="•"/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элемент списка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раница с текстом и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7972425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65388" y="1574077"/>
            <a:ext cx="7430967" cy="2391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акцентированный 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465389" y="1947503"/>
            <a:ext cx="7430966" cy="18167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54000" y="1574800"/>
            <a:ext cx="1956765" cy="1956765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54000" y="4234882"/>
            <a:ext cx="1956765" cy="1956765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465388" y="4234882"/>
            <a:ext cx="7430967" cy="2391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акцентированный 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465389" y="4608308"/>
            <a:ext cx="7430966" cy="1901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65388" y="3946363"/>
            <a:ext cx="7430967" cy="0"/>
          </a:xfrm>
          <a:prstGeom prst="line">
            <a:avLst/>
          </a:prstGeom>
          <a:ln w="12700">
            <a:solidFill>
              <a:srgbClr val="DAD6D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траница с текстом и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983204"/>
            <a:ext cx="7972425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46289" y="1574077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46289" y="1868447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54001" y="1574801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4000" y="3997163"/>
            <a:ext cx="4762500" cy="0"/>
          </a:xfrm>
          <a:prstGeom prst="line">
            <a:avLst/>
          </a:prstGeom>
          <a:ln w="12700">
            <a:solidFill>
              <a:srgbClr val="DAD6D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54001" y="4285682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046289" y="4285682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046289" y="4580052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91388" y="1574077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291388" y="1868447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5499100" y="1574801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499100" y="4285682"/>
            <a:ext cx="1485900" cy="1485900"/>
          </a:xfrm>
          <a:prstGeom prst="rect">
            <a:avLst/>
          </a:prstGeom>
          <a:solidFill>
            <a:srgbClr val="EAE6E4"/>
          </a:solidFill>
          <a:ln>
            <a:noFill/>
          </a:ln>
        </p:spPr>
        <p:txBody>
          <a:bodyPr/>
          <a:lstStyle>
            <a:lvl1pPr marL="0" indent="0">
              <a:buNone/>
              <a:defRPr sz="1400" baseline="0">
                <a:latin typeface="PT Sans" charset="-52"/>
              </a:defRPr>
            </a:lvl1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291388" y="4285682"/>
            <a:ext cx="2970212" cy="191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400" b="1" kern="1200" cap="all" spc="100" baseline="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текст</a:t>
            </a:r>
            <a:r>
              <a:rPr lang="en-US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 </a:t>
            </a:r>
            <a:r>
              <a:rPr lang="ru-RU" sz="1400" b="1" cap="all" spc="100" dirty="0">
                <a:solidFill>
                  <a:srgbClr val="3578BD"/>
                </a:solidFill>
                <a:latin typeface="PT Sans Caption" charset="-52"/>
                <a:ea typeface="PT Sans Caption" charset="-52"/>
                <a:cs typeface="PT Sans Caption" charset="-52"/>
              </a:rPr>
              <a:t>в одну строку</a:t>
            </a:r>
            <a:endParaRPr lang="en-US" sz="1400" b="1" cap="all" spc="100" dirty="0">
              <a:solidFill>
                <a:srgbClr val="3578BD"/>
              </a:solidFill>
              <a:latin typeface="PT Sans Caption" charset="-52"/>
              <a:ea typeface="PT Sans Caption" charset="-52"/>
              <a:cs typeface="PT Sans Caption" charset="-52"/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7291388" y="4580052"/>
            <a:ext cx="2970211" cy="1899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1800"/>
              </a:spcAft>
              <a:buClr>
                <a:srgbClr val="3578BD"/>
              </a:buClr>
              <a:buSzPct val="60000"/>
              <a:buFont typeface=".HiraKakuInterface-W3" charset="-128"/>
              <a:buChar char="◉"/>
              <a:defRPr lang="en-US" sz="14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0" indent="0" defTabSz="914400" rtl="0" eaLnBrk="1" latinLnBrk="0" hangingPunct="1">
              <a:spcAft>
                <a:spcPts val="800"/>
              </a:spcAft>
              <a:buNone/>
              <a:defRPr lang="en-US" sz="1800" kern="1200" dirty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0" indent="0" defTabSz="914400" rtl="0" eaLnBrk="1" latinLnBrk="0" hangingPunct="1">
              <a:spcAft>
                <a:spcPts val="800"/>
              </a:spcAft>
              <a:buNone/>
              <a:defRPr lang="en-US" sz="1800" kern="1200" dirty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algn="just">
              <a:spcAft>
                <a:spcPts val="800"/>
              </a:spcAft>
            </a:pPr>
            <a:r>
              <a:rPr lang="ru-RU" b="1" dirty="0">
                <a:latin typeface="PT Sans" charset="-52"/>
                <a:ea typeface="PT Sans" charset="-52"/>
                <a:cs typeface="PT Sans" charset="-52"/>
              </a:rPr>
              <a:t>Текст в одну колонку,</a:t>
            </a: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 размер 18 пт. Рамка расширяется по размеру текста. Выключка (выравнивание текста) по формату. Отбивка от абзаца 8 пт.</a:t>
            </a:r>
          </a:p>
          <a:p>
            <a:pPr>
              <a:spcAft>
                <a:spcPts val="800"/>
              </a:spcAft>
            </a:pPr>
            <a:r>
              <a:rPr lang="ru-RU" dirty="0">
                <a:latin typeface="PT Sans" charset="-52"/>
                <a:ea typeface="PT Sans" charset="-52"/>
                <a:cs typeface="PT Sans" charset="-52"/>
              </a:rPr>
              <a:t>Второй абзац текста.</a:t>
            </a:r>
            <a:endParaRPr lang="en-US" dirty="0">
              <a:latin typeface="PT Sans" charset="-52"/>
              <a:ea typeface="PT Sans" charset="-52"/>
              <a:cs typeface="PT Sans" charset="-52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346700" y="3997163"/>
            <a:ext cx="4775200" cy="0"/>
          </a:xfrm>
          <a:prstGeom prst="line">
            <a:avLst/>
          </a:prstGeom>
          <a:ln w="12700">
            <a:solidFill>
              <a:srgbClr val="DAD6D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PT Sans" charset="-52"/>
              </a:defRPr>
            </a:lvl1pPr>
            <a:lvl2pPr>
              <a:defRPr baseline="0">
                <a:latin typeface="PT Sans" charset="-52"/>
              </a:defRPr>
            </a:lvl2pPr>
            <a:lvl3pPr>
              <a:defRPr baseline="0">
                <a:latin typeface="PT Sans" charset="-52"/>
              </a:defRPr>
            </a:lvl3pPr>
            <a:lvl4pPr>
              <a:defRPr baseline="0">
                <a:latin typeface="PT Sans" charset="-52"/>
              </a:defRPr>
            </a:lvl4pPr>
            <a:lvl5pPr>
              <a:defRPr baseline="0">
                <a:latin typeface="PT Sans" charset="-52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983204"/>
            <a:ext cx="7972406" cy="35945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 smtClean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i="0" kern="1200" cap="all" spc="100" baseline="0" dirty="0">
                <a:solidFill>
                  <a:srgbClr val="3578BD"/>
                </a:solidFill>
                <a:latin typeface="PT Sans Narrow" charset="-52"/>
                <a:ea typeface="PT Sans Narrow" charset="-52"/>
                <a:cs typeface="PT Sans Narrow" charset="-52"/>
              </a:defRPr>
            </a:lvl5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3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6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2465408" y="7077751"/>
            <a:ext cx="5760998" cy="26599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400" b="1" i="0" kern="1200" cap="all" spc="50" baseline="0" dirty="0">
                <a:solidFill>
                  <a:srgbClr val="3578BD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err="1"/>
              <a:t>саммари</a:t>
            </a:r>
            <a:r>
              <a:rPr lang="ru-RU" dirty="0"/>
              <a:t> слайда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8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013" y="1089025"/>
            <a:ext cx="5413375" cy="5372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54000" y="162048"/>
            <a:ext cx="10174287" cy="4745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pc="100" baseline="0"/>
            </a:lvl1pPr>
          </a:lstStyle>
          <a:p>
            <a:r>
              <a:rPr lang="ru-RU" dirty="0"/>
              <a:t>Тема слайда / первая строка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вторая строка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rgbClr val="DA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pic>
        <p:nvPicPr>
          <p:cNvPr id="7" name="Рисунок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9116" r="8029" b="40332"/>
          <a:stretch/>
        </p:blipFill>
        <p:spPr>
          <a:xfrm>
            <a:off x="254000" y="7027273"/>
            <a:ext cx="1238492" cy="33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666086"/>
            <a:ext cx="10691799" cy="73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5970"/>
            <a:ext cx="10691813" cy="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8" r:id="rId2"/>
    <p:sldLayoutId id="2147483679" r:id="rId3"/>
    <p:sldLayoutId id="2147483699" r:id="rId4"/>
    <p:sldLayoutId id="2147483700" r:id="rId5"/>
    <p:sldLayoutId id="2147483669" r:id="rId6"/>
    <p:sldLayoutId id="2147483671" r:id="rId7"/>
    <p:sldLayoutId id="2147483672" r:id="rId8"/>
    <p:sldLayoutId id="2147483675" r:id="rId9"/>
    <p:sldLayoutId id="2147483709" r:id="rId10"/>
    <p:sldLayoutId id="2147483710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cap="all" spc="50" baseline="0">
          <a:solidFill>
            <a:schemeClr val="tx1"/>
          </a:solidFill>
          <a:latin typeface="PT Sans" charset="-52"/>
          <a:ea typeface="PT Sans" charset="-52"/>
          <a:cs typeface="PT Sans" charset="-5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53" userDrawn="1">
          <p15:clr>
            <a:srgbClr val="F26B43"/>
          </p15:clr>
        </p15:guide>
        <p15:guide id="2" pos="160" userDrawn="1">
          <p15:clr>
            <a:srgbClr val="F26B43"/>
          </p15:clr>
        </p15:guide>
        <p15:guide id="3" pos="6569" userDrawn="1">
          <p15:clr>
            <a:srgbClr val="F26B43"/>
          </p15:clr>
        </p15:guide>
        <p15:guide id="4" orient="horz" pos="4615" userDrawn="1">
          <p15:clr>
            <a:srgbClr val="F26B43"/>
          </p15:clr>
        </p15:guide>
        <p15:guide id="5" orient="horz" pos="4462" userDrawn="1">
          <p15:clr>
            <a:srgbClr val="F26B43"/>
          </p15:clr>
        </p15:guide>
        <p15:guide id="6" pos="1553" userDrawn="1">
          <p15:clr>
            <a:srgbClr val="F26B43"/>
          </p15:clr>
        </p15:guide>
        <p15:guide id="7" pos="5182" userDrawn="1">
          <p15:clr>
            <a:srgbClr val="F26B43"/>
          </p15:clr>
        </p15:guide>
        <p15:guide id="8" pos="33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2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cap="all" spc="50" baseline="0">
          <a:solidFill>
            <a:schemeClr val="tx1"/>
          </a:solidFill>
          <a:latin typeface="PT Sans" charset="-52"/>
          <a:ea typeface="PT Sans" charset="-52"/>
          <a:cs typeface="PT Sans" charset="-5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53">
          <p15:clr>
            <a:srgbClr val="F26B43"/>
          </p15:clr>
        </p15:guide>
        <p15:guide id="2" pos="160">
          <p15:clr>
            <a:srgbClr val="F26B43"/>
          </p15:clr>
        </p15:guide>
        <p15:guide id="3" pos="6569">
          <p15:clr>
            <a:srgbClr val="F26B43"/>
          </p15:clr>
        </p15:guide>
        <p15:guide id="4" orient="horz" pos="4615">
          <p15:clr>
            <a:srgbClr val="F26B43"/>
          </p15:clr>
        </p15:guide>
        <p15:guide id="5" orient="horz" pos="4462">
          <p15:clr>
            <a:srgbClr val="F26B43"/>
          </p15:clr>
        </p15:guide>
        <p15:guide id="6" pos="1553">
          <p15:clr>
            <a:srgbClr val="F26B43"/>
          </p15:clr>
        </p15:guide>
        <p15:guide id="7" pos="518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2" y="6911440"/>
            <a:ext cx="1672748" cy="596213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rgbClr val="DAD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546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 cap="all" spc="50" baseline="0">
          <a:solidFill>
            <a:schemeClr val="tx1"/>
          </a:solidFill>
          <a:latin typeface="PT Sans" charset="-52"/>
          <a:ea typeface="PT Sans" charset="-52"/>
          <a:cs typeface="PT Sans" charset="-5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53">
          <p15:clr>
            <a:srgbClr val="F26B43"/>
          </p15:clr>
        </p15:guide>
        <p15:guide id="2" pos="160">
          <p15:clr>
            <a:srgbClr val="F26B43"/>
          </p15:clr>
        </p15:guide>
        <p15:guide id="3" pos="6569">
          <p15:clr>
            <a:srgbClr val="F26B43"/>
          </p15:clr>
        </p15:guide>
        <p15:guide id="4" orient="horz" pos="4615">
          <p15:clr>
            <a:srgbClr val="F26B43"/>
          </p15:clr>
        </p15:guide>
        <p15:guide id="5" orient="horz" pos="4462">
          <p15:clr>
            <a:srgbClr val="F26B43"/>
          </p15:clr>
        </p15:guide>
        <p15:guide id="6" pos="1553">
          <p15:clr>
            <a:srgbClr val="F26B43"/>
          </p15:clr>
        </p15:guide>
        <p15:guide id="7" pos="518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2" name="Double Bracket 11"/>
          <p:cNvSpPr/>
          <p:nvPr userDrawn="1"/>
        </p:nvSpPr>
        <p:spPr>
          <a:xfrm>
            <a:off x="2303362" y="2210764"/>
            <a:ext cx="6123008" cy="2754775"/>
          </a:xfrm>
          <a:prstGeom prst="bracketPair">
            <a:avLst>
              <a:gd name="adj" fmla="val 9496"/>
            </a:avLst>
          </a:prstGeom>
          <a:solidFill>
            <a:schemeClr val="bg1"/>
          </a:solidFill>
          <a:ln w="50800">
            <a:solidFill>
              <a:srgbClr val="409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129743" y="1990846"/>
            <a:ext cx="6472176" cy="3173392"/>
          </a:xfrm>
          <a:prstGeom prst="roundRect">
            <a:avLst>
              <a:gd name="adj" fmla="val 14843"/>
            </a:avLst>
          </a:prstGeom>
          <a:noFill/>
          <a:ln w="22225" cap="rnd">
            <a:solidFill>
              <a:srgbClr val="8A83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2" y="6911440"/>
            <a:ext cx="1672748" cy="5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</a:t>
            </a:r>
            <a:r>
              <a:rPr lang="bg-BG" sz="1200" b="1" kern="1200" cap="all" spc="10" baseline="0" dirty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rPr>
              <a:t>ПРАВИТЕЛЬСТВО</a:t>
            </a:r>
            <a:endParaRPr lang="bg-BG" sz="1200" kern="1200" cap="all" spc="10" baseline="0" dirty="0">
              <a:solidFill>
                <a:srgbClr val="8A837E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2268637" y="2106592"/>
            <a:ext cx="6180881" cy="2905246"/>
          </a:xfrm>
          <a:prstGeom prst="roundRect">
            <a:avLst>
              <a:gd name="adj" fmla="val 13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129743" y="1990846"/>
            <a:ext cx="6472176" cy="3173392"/>
          </a:xfrm>
          <a:prstGeom prst="roundRect">
            <a:avLst>
              <a:gd name="adj" fmla="val 14843"/>
            </a:avLst>
          </a:prstGeom>
          <a:noFill/>
          <a:ln w="22225" cap="rnd">
            <a:solidFill>
              <a:srgbClr val="8A83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9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ПРАВИТЕЛЬСТВО</a:t>
            </a:r>
            <a:endParaRPr lang="bg-BG" sz="1200" kern="1200" cap="all" spc="10" baseline="0" dirty="0">
              <a:solidFill>
                <a:schemeClr val="tx1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2268637" y="2106592"/>
            <a:ext cx="6180881" cy="2905246"/>
          </a:xfrm>
          <a:prstGeom prst="roundRect">
            <a:avLst>
              <a:gd name="adj" fmla="val 138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2129743" y="1990846"/>
            <a:ext cx="6472176" cy="3173392"/>
          </a:xfrm>
          <a:prstGeom prst="roundRect">
            <a:avLst>
              <a:gd name="adj" fmla="val 14843"/>
            </a:avLst>
          </a:prstGeom>
          <a:noFill/>
          <a:ln w="2222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4E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00" y="0"/>
            <a:ext cx="7848600" cy="755904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</a:t>
            </a:r>
            <a:r>
              <a:rPr lang="bg-BG" sz="1200" b="1" kern="1200" cap="all" spc="10" baseline="0" dirty="0">
                <a:solidFill>
                  <a:srgbClr val="8A837E"/>
                </a:solidFill>
                <a:effectLst/>
                <a:latin typeface="PT Sans" charset="-52"/>
                <a:ea typeface="+mn-ea"/>
                <a:cs typeface="+mn-cs"/>
              </a:rPr>
              <a:t>ПРАВИТЕЛЬСТВО</a:t>
            </a:r>
            <a:endParaRPr lang="bg-BG" sz="1200" kern="1200" cap="all" spc="10" baseline="0" dirty="0">
              <a:solidFill>
                <a:srgbClr val="8A837E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689633" y="62112"/>
            <a:ext cx="7403559" cy="7403559"/>
          </a:xfrm>
          <a:prstGeom prst="ellipse">
            <a:avLst/>
          </a:prstGeom>
          <a:noFill/>
          <a:ln w="22225" cap="rnd">
            <a:solidFill>
              <a:srgbClr val="3578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239864" y="-341601"/>
            <a:ext cx="8276095" cy="8276095"/>
          </a:xfrm>
          <a:prstGeom prst="ellipse">
            <a:avLst/>
          </a:prstGeom>
          <a:noFill/>
          <a:ln w="22225" cap="rnd">
            <a:solidFill>
              <a:srgbClr val="8A837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381" userDrawn="1">
          <p15:clr>
            <a:srgbClr val="F26B43"/>
          </p15:clr>
        </p15:guide>
        <p15:guide id="2" pos="3367" userDrawn="1">
          <p15:clr>
            <a:srgbClr val="F26B43"/>
          </p15:clr>
        </p15:guide>
        <p15:guide id="3" orient="horz" pos="4440" userDrawn="1">
          <p15:clr>
            <a:srgbClr val="F26B43"/>
          </p15:clr>
        </p15:guide>
        <p15:guide id="4" orient="horz" pos="4608" userDrawn="1">
          <p15:clr>
            <a:srgbClr val="F26B43"/>
          </p15:clr>
        </p15:guide>
        <p15:guide id="5" pos="1667" userDrawn="1">
          <p15:clr>
            <a:srgbClr val="F26B43"/>
          </p15:clr>
        </p15:guide>
        <p15:guide id="6" pos="16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9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00" y="0"/>
            <a:ext cx="7848600" cy="755904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0199691" y="7086252"/>
            <a:ext cx="240061" cy="2400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48070" y="7068419"/>
            <a:ext cx="3369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1917D935-DED9-E745-A7D5-C33441BD3381}" type="slidenum">
              <a:rPr lang="en-US" sz="1300" b="0" i="0" kern="1200" spc="-100" baseline="0" smtClean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rPr>
              <a:pPr algn="ctr"/>
              <a:t>‹#›</a:t>
            </a:fld>
            <a:endParaRPr lang="en-US" sz="1300" b="0" i="0" kern="1200" spc="-100" baseline="0" dirty="0">
              <a:solidFill>
                <a:schemeClr val="tx1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5177" y="7103191"/>
            <a:ext cx="20607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kern="1200" cap="all" spc="10" baseline="0" dirty="0">
                <a:solidFill>
                  <a:schemeClr val="bg1"/>
                </a:solidFill>
                <a:effectLst/>
                <a:latin typeface="PT Sans" charset="-52"/>
                <a:ea typeface="+mn-ea"/>
                <a:cs typeface="+mn-cs"/>
              </a:rPr>
              <a:t>ОТКРЫТОЕ</a:t>
            </a:r>
            <a:r>
              <a:rPr lang="bg-BG" sz="1200" b="1" kern="1200" cap="all" spc="10" baseline="0" dirty="0">
                <a:solidFill>
                  <a:schemeClr val="tx1"/>
                </a:solidFill>
                <a:effectLst/>
                <a:latin typeface="PT Sans" charset="-52"/>
                <a:ea typeface="+mn-ea"/>
                <a:cs typeface="+mn-cs"/>
              </a:rPr>
              <a:t> ПРАВИТЕЛЬСТВО</a:t>
            </a:r>
            <a:endParaRPr lang="bg-BG" sz="1200" kern="1200" cap="all" spc="10" baseline="0" dirty="0">
              <a:solidFill>
                <a:schemeClr val="tx1"/>
              </a:solidFill>
              <a:effectLst/>
              <a:latin typeface="PT Sans" charset="-52"/>
              <a:ea typeface="+mn-ea"/>
              <a:cs typeface="+mn-cs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689633" y="62112"/>
            <a:ext cx="7403559" cy="7403559"/>
          </a:xfrm>
          <a:prstGeom prst="ellipse">
            <a:avLst/>
          </a:prstGeom>
          <a:noFill/>
          <a:ln w="22225" cap="rnd">
            <a:solidFill>
              <a:srgbClr val="3578B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239864" y="-341601"/>
            <a:ext cx="8276095" cy="8276095"/>
          </a:xfrm>
          <a:prstGeom prst="ellipse">
            <a:avLst/>
          </a:prstGeom>
          <a:noFill/>
          <a:ln w="22225" cap="rnd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4440">
          <p15:clr>
            <a:srgbClr val="F26B43"/>
          </p15:clr>
        </p15:guide>
        <p15:guide id="4" orient="horz" pos="4608">
          <p15:clr>
            <a:srgbClr val="F26B43"/>
          </p15:clr>
        </p15:guide>
        <p15:guide id="5" pos="1667">
          <p15:clr>
            <a:srgbClr val="F26B43"/>
          </p15:clr>
        </p15:guide>
        <p15:guide id="6" pos="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people.gov/2020/topics-objectives/topic/social-determinants-health/interventions-resources/civic-participati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XhHkzNjt2QtIrsR1bDcfrjqmc5ThNT3io_LH0AiNSY/edit#gid=190933839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google.com/spreadsheets/d/1_8kHli99Lxv_DMwjXOmP41zhXA8JWtr6d1uZBuFIigc/edit#gid=67299484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87" y="2255014"/>
            <a:ext cx="8771356" cy="291808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Глобальные тренды и вызовы для России: пространство генерации “сильных идей”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Вводная презентация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/>
              <a:t>21 </a:t>
            </a:r>
            <a:r>
              <a:rPr lang="ru-RU" sz="1400" dirty="0" err="1"/>
              <a:t>августА</a:t>
            </a:r>
            <a:r>
              <a:rPr lang="ru-RU" sz="14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8285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735062" y="681922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ru-RU" sz="2806" dirty="0"/>
              <a:t>2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 глобальных вызовов для России</a:t>
            </a:r>
            <a:endParaRPr dirty="0"/>
          </a:p>
        </p:txBody>
      </p:sp>
      <p:sp>
        <p:nvSpPr>
          <p:cNvPr id="182" name="Google Shape;182;p3"/>
          <p:cNvSpPr txBox="1"/>
          <p:nvPr/>
        </p:nvSpPr>
        <p:spPr>
          <a:xfrm>
            <a:off x="274683" y="1908792"/>
            <a:ext cx="3564113" cy="46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Изменение отношений человека и природы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1579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капитализировать благоприятные условия проживания и создать условия для неограниченно долгого существования и процветания человечества на Земле?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Еда</a:t>
            </a:r>
            <a:r>
              <a:rPr lang="ru-RU" sz="1579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как прокормить 9 миллиардов человек, чтобы не допустить глобального экологического коллапса?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Здоровье: </a:t>
            </a:r>
            <a:r>
              <a:rPr lang="ru-RU" sz="1579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продлить активную и качественную жизнь</a:t>
            </a:r>
            <a:endParaRPr sz="1579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</a:pPr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Общественное расслоение</a:t>
            </a:r>
            <a:endParaRPr sz="1579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сделать процветающим общество, в котором нарастает классовое и культурное неравенство?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 txBox="1"/>
          <p:nvPr/>
        </p:nvSpPr>
        <p:spPr>
          <a:xfrm>
            <a:off x="3977024" y="1908792"/>
            <a:ext cx="3407073" cy="46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b="1" i="1" dirty="0">
                <a:latin typeface="Calibri"/>
                <a:ea typeface="Calibri"/>
                <a:cs typeface="Calibri"/>
                <a:sym typeface="Calibri"/>
              </a:rPr>
              <a:t>5. Научно-технический прогресс</a:t>
            </a:r>
            <a:r>
              <a:rPr lang="ru-RU" sz="1579" i="1" dirty="0">
                <a:latin typeface="Calibri"/>
                <a:ea typeface="Calibri"/>
                <a:cs typeface="Calibri"/>
                <a:sym typeface="Calibri"/>
              </a:rPr>
              <a:t>: как реализовать следующий горизонт технологических возможностей и избежать связанных с ним угроз?</a:t>
            </a:r>
            <a:endParaRPr sz="1579" i="1" dirty="0">
              <a:latin typeface="Calibri"/>
              <a:ea typeface="Calibri"/>
              <a:cs typeface="Calibri"/>
              <a:sym typeface="Calibri"/>
            </a:endParaRPr>
          </a:p>
          <a:p>
            <a:endParaRPr sz="1579" i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Развитие и самореализация</a:t>
            </a:r>
            <a:r>
              <a:rPr lang="ru-RU" sz="1579" i="1" dirty="0"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ru-RU" sz="1579" i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i="1" dirty="0">
                <a:latin typeface="Calibri"/>
                <a:ea typeface="Calibri"/>
                <a:cs typeface="Calibri"/>
                <a:sym typeface="Calibri"/>
              </a:rPr>
              <a:t>как обеспечить возможность занятости и самореализации в условиях неопределенности и быстрых изменений? 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Повышение эффективности систем управления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(государство, бизнес, общество)</a:t>
            </a:r>
            <a:endParaRPr sz="157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Тотальная / сквозная безопасность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как сделать сложный мир безопасным?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7392671" y="1908792"/>
            <a:ext cx="3079684" cy="46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Изменение модели экономики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как адаптироваться к смене парадигмы?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Вовлеченность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сделать развитие экономики и общества задачей всех его членов?</a:t>
            </a:r>
            <a:endParaRPr sz="1579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Новые </a:t>
            </a:r>
            <a:r>
              <a:rPr lang="ru-RU" sz="1579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фронтиры</a:t>
            </a:r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создание решений и возможностей для их капитализации, использования и расселения </a:t>
            </a:r>
            <a:endParaRPr sz="1579" dirty="0"/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</a:t>
            </a:r>
            <a:r>
              <a:rPr lang="ru-RU" sz="1579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Деглобализация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79" dirty="0"/>
          </a:p>
          <a:p>
            <a:r>
              <a:rPr lang="ru-RU" sz="1579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преодолеть угрозу выпадения России из глобальных процессов и систем кооперации?</a:t>
            </a:r>
            <a:r>
              <a:rPr lang="ru-RU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79" dirty="0"/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59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>
            <a:spLocks noGrp="1"/>
          </p:cNvSpPr>
          <p:nvPr>
            <p:ph type="title"/>
          </p:nvPr>
        </p:nvSpPr>
        <p:spPr>
          <a:xfrm>
            <a:off x="382306" y="495248"/>
            <a:ext cx="9824951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1: Изменение отношений человека и природы </a:t>
            </a:r>
            <a:endParaRPr dirty="0"/>
          </a:p>
        </p:txBody>
      </p:sp>
      <p:sp>
        <p:nvSpPr>
          <p:cNvPr id="194" name="Google Shape;194;p4"/>
          <p:cNvSpPr txBox="1"/>
          <p:nvPr/>
        </p:nvSpPr>
        <p:spPr>
          <a:xfrm>
            <a:off x="463271" y="1830185"/>
            <a:ext cx="3212607" cy="49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 Климатический кризис и адаптация территорий (в т.ч. районы вечной мерзлоты)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задача снижения выбросов парниковых газов 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1.2 Создание и поддержание здоровой среды обитания, а также переход к циклической экономике: чистота воздуха и воды в городах и поселениях, переработка мусора и пр.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1.3 Поддержание и восстановление живых систем, находящихся в контакте с человеком, в том числе: </a:t>
            </a:r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0241"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защита и восстановление лесов, </a:t>
            </a:r>
            <a:endParaRPr sz="1579" dirty="0"/>
          </a:p>
          <a:p>
            <a:pPr indent="-100241"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защита и восстановление рек и водоемов, а также морских и океанических экосистем</a:t>
            </a:r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4084104" y="6183684"/>
            <a:ext cx="6455161" cy="51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ZERI, Wellbeing Economy Alliance, Oxfam Doughnut Economy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4089401" y="1738253"/>
            <a:ext cx="6305168" cy="257032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Темпы потепления в России в 2,5х выше, чем в среднем в мире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территории России – районы вечной мерзлоты, которая высвобождается потеплением - и создает проблемы для экономики, инфраструктуры и проживания на многих территориях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из самых высоких темпов исчезновения лесов в мире (более четверти всего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обезлесевания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планеты), а также падает их качество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Россия крайне неэффективна в использовании своего “экологического капитала” и не имеет представлений о его ценности</a:t>
            </a:r>
          </a:p>
          <a:p>
            <a:pPr marL="300723" indent="-289585">
              <a:buClr>
                <a:schemeClr val="dk1"/>
              </a:buClr>
              <a:buSzPts val="14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Должна ли Россия стать “глобальным заповедником” или целесообразна интенсификация освоения  земель в условиях глобального потепления?</a:t>
            </a:r>
          </a:p>
          <a:p>
            <a:endParaRPr lang="ru-RU" sz="1400" dirty="0">
              <a:solidFill>
                <a:srgbClr val="FFFFFF"/>
              </a:solidFill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417361" y="1244546"/>
            <a:ext cx="9566607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создать условия для неограниченно долгого существования и процветания человечества на Земле?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4107387" y="4308583"/>
            <a:ext cx="6287182" cy="193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129" indent="-285750">
              <a:lnSpc>
                <a:spcPct val="90000"/>
              </a:lnSpc>
              <a:spcBef>
                <a:spcPts val="526"/>
              </a:spcBef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1970 по 2020 популяции диких животных сократились в 3 раза, темп вымирания превышает естественный в 1000 раз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129" indent="-285750">
              <a:lnSpc>
                <a:spcPct val="90000"/>
              </a:lnSpc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Соотношение пластика и рыбы в мировых океанах по весу: </a:t>
            </a:r>
            <a:b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2020 г. 1:5, в 2050 г. 1:1</a:t>
            </a:r>
          </a:p>
          <a:p>
            <a:pPr marL="397129" indent="-285750">
              <a:lnSpc>
                <a:spcPct val="90000"/>
              </a:lnSpc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мусора увеличится на ~70% в период до 2050 гг.</a:t>
            </a: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7129" indent="-285750">
              <a:lnSpc>
                <a:spcPct val="90000"/>
              </a:lnSpc>
              <a:buClr>
                <a:schemeClr val="dk1"/>
              </a:buClr>
              <a:buSzPts val="1600"/>
              <a:buFontTx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Потепление климата на 1,5</a:t>
            </a:r>
            <a:r>
              <a:rPr lang="ru-RU" sz="1400" dirty="0">
                <a:solidFill>
                  <a:schemeClr val="dk1"/>
                </a:solidFill>
              </a:rPr>
              <a:t>° 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2030; потери 1,7 трлн. Евро (цели ЕС: до 32% энергии из ВИЭ к 2030 г.)</a:t>
            </a: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3560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2: Еда ДЛЯ ПЛАНЕТЫ</a:t>
            </a:r>
            <a:endParaRPr dirty="0"/>
          </a:p>
        </p:txBody>
      </p:sp>
      <p:sp>
        <p:nvSpPr>
          <p:cNvPr id="208" name="Google Shape;208;p5"/>
          <p:cNvSpPr txBox="1"/>
          <p:nvPr/>
        </p:nvSpPr>
        <p:spPr>
          <a:xfrm>
            <a:off x="4032622" y="3409714"/>
            <a:ext cx="6097017" cy="207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2050 потребуется на 50% больше еды по сравнению с текущим моментом, при этом ~60% населения хотят потреблять больше натуральных продуктов чем сейчас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dirty="0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Истощение почв может сделать большую часть существующих пахотных территорий непригодной для производства пищи в течение 50 лет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Мясные и молочные продукты являются источником 18% калорийности и  ~60% парниковых газов сектора (15% всех выбросов). Плюс растет осознание неэтичности индустриального животноводства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463264" y="2338995"/>
            <a:ext cx="3257848" cy="378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2.1 Сохранение / увеличение производительности с/х без истощения почв и разрушения экосистем: интенсивное фермерство, городское фермерство, агроэкология и др.</a:t>
            </a:r>
            <a:endParaRPr sz="1579"/>
          </a:p>
          <a:p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2.2 Изменение рациона: питание, обеспечивающее здоровье, активность и долголетие</a:t>
            </a:r>
            <a:endParaRPr sz="1579"/>
          </a:p>
          <a:p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2.3 “Мясной переход” (аналог энергоперехода в с/х): искусственное мясо, белок из насекомых и др.</a:t>
            </a:r>
            <a:endParaRPr sz="1579"/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4032622" y="2126281"/>
            <a:ext cx="6183835" cy="1158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Россия уже занимает первое место в мировом экспорте пшеницы, а также входит в топ-5 по экспорту рыбы и растительного масла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России не используется 44% (97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млн.га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сельскохозяйственных угодий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производительности труда в с/х Россия отстает от ЕС почти в 5 раз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4032622" y="5476263"/>
            <a:ext cx="6270653" cy="94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трансфер передовых европейских технологий, 1000 экоферм (онлайн-площадка натуральных продуктов питания), переход к технологии нулевой обработки почвы (Белгородская обл.), Beyond Meat (искусственное мясо)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490295" y="1399468"/>
            <a:ext cx="7609656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устойчиво накормить 9 миллиардов человек и не допустить глобального экологического коллапса?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545066" y="6498805"/>
            <a:ext cx="9603017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World recourse institute; 2. по данным Nielsen Company (Global Health and Ingredient-Sentiment Survey); 3. The Guardian по данным University of Oxford; 4. ВЦИОМ; 5. Роспотребнадзор  </a:t>
            </a:r>
            <a:endParaRPr sz="87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50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297717" y="500118"/>
            <a:ext cx="10419907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3: Здоровье для активной и качественной жизни</a:t>
            </a:r>
            <a:endParaRPr dirty="0"/>
          </a:p>
        </p:txBody>
      </p:sp>
      <p:sp>
        <p:nvSpPr>
          <p:cNvPr id="223" name="Google Shape;223;p6"/>
          <p:cNvSpPr txBox="1"/>
          <p:nvPr/>
        </p:nvSpPr>
        <p:spPr>
          <a:xfrm>
            <a:off x="435509" y="2035498"/>
            <a:ext cx="2403504" cy="420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3.1 Возможности равного доступа к качественному здравоохранению</a:t>
            </a:r>
            <a:endParaRPr sz="1400" dirty="0"/>
          </a:p>
          <a:p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3.2 Преодоление угрозы пандемий - новые и вновь появляющиеся вирусы и др. </a:t>
            </a:r>
            <a:endParaRPr sz="1400" dirty="0"/>
          </a:p>
          <a:p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3.3 Обеспечение активной здоровой жизни растущего пожилого населения (в </a:t>
            </a:r>
            <a:r>
              <a:rPr lang="ru-RU" sz="1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лечение возрастных заболеваний, предотвращение и ранняя диагностика заболеваний, продление жизни и др.)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3.4 Продление жизни: решения по значительному продлению качественной здоровой жизни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3053166" y="5718621"/>
            <a:ext cx="7379120" cy="94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Яндекс.Здоровье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Павильоны «Здоровая Москва» в парках и зонах отдыха,  “100 000 Геномов” NHS UK,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BeHome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(комплексная платформа для независимой жизни дома пожилых и инвалидов)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491793" y="1340239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обеспечить увеличение продолжительности здоровой и активной жизни </a:t>
            </a:r>
            <a:b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условиях возрастающей нагрузки на системы здравоохранения?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545066" y="6632610"/>
            <a:ext cx="5245166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ВОЗ, 2. washingtonpost.com; 3. Известия по данным  «Общероссийского народного фронта»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8;p5"/>
          <p:cNvSpPr txBox="1"/>
          <p:nvPr/>
        </p:nvSpPr>
        <p:spPr>
          <a:xfrm>
            <a:off x="3053166" y="3874652"/>
            <a:ext cx="7638647" cy="1862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lvl="0" indent="-300723">
              <a:buClr>
                <a:prstClr val="black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80% сердечно-сосудистых заболеваний, 40% диабета 2 типа, 40% онкологических заболеваний могут быть предотвращены, если население будет лучше питаться, больше двигаться и меньше курить</a:t>
            </a:r>
            <a:endParaRPr lang="ru-RU" sz="1400" dirty="0">
              <a:solidFill>
                <a:prstClr val="black"/>
              </a:solidFill>
            </a:endParaRPr>
          </a:p>
          <a:p>
            <a:pPr marL="300723" lvl="0" indent="-300723">
              <a:buClr>
                <a:prstClr val="black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85% преждевременных смертей приходится на развивающиеся страны</a:t>
            </a:r>
            <a:r>
              <a:rPr lang="ru-RU" sz="1400" baseline="30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1 </a:t>
            </a:r>
            <a:endParaRPr lang="ru-RU" sz="1400" dirty="0">
              <a:solidFill>
                <a:prstClr val="black"/>
              </a:solidFill>
            </a:endParaRPr>
          </a:p>
          <a:p>
            <a:pPr marL="300723" lvl="0" indent="-300723">
              <a:buClr>
                <a:prstClr val="black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70% возникающих инфекционных заболеваний человека имеют зоонозное происхождение; наиболее вероятные очаги заболеваний характеризуются густонаселенностью, высоким биоразнообразием и стремительным нарушением экосистем</a:t>
            </a:r>
            <a:r>
              <a:rPr lang="ru-RU" sz="1400" baseline="30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2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Google Shape;210;p5"/>
          <p:cNvSpPr txBox="1"/>
          <p:nvPr/>
        </p:nvSpPr>
        <p:spPr>
          <a:xfrm>
            <a:off x="3053166" y="2024681"/>
            <a:ext cx="7442693" cy="18621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lvl="0" indent="-289585">
              <a:buClr>
                <a:prstClr val="black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Низкая эффективность системы здравоохранения (по соотношению расходов и продолжительности жизни): 63 место из 65 в рейтинге Bloomberg за 2018 г.</a:t>
            </a:r>
          </a:p>
          <a:p>
            <a:pPr marL="400964" lvl="0" indent="-289585">
              <a:buClr>
                <a:prstClr val="black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Уровень здоровья россиян ниже чем в большинстве развитых и в ряде развивающихся стран: 96 место из 169 в рейтинге здоровых стран за 2019 г (между Кабо-Верде и Вануату); продолжительность жизни на 8 лет ниже, чем в странах ОЭСР</a:t>
            </a:r>
            <a:endParaRPr lang="en-GB" sz="1400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  <a:p>
            <a:pPr marL="400964" lvl="0" indent="-289585">
              <a:buClr>
                <a:prstClr val="black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75% сельских медпунктов не смогут оказать помощь жителям, у которых внезапно остановилось сердце или обострилась аритмия</a:t>
            </a:r>
            <a:r>
              <a:rPr lang="ru-RU" sz="1400" baseline="30000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219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4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Общественное расслоение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2810318" y="3934129"/>
            <a:ext cx="7581909" cy="263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buClr>
                <a:schemeClr val="dk1"/>
              </a:buClr>
              <a:buSzPts val="1600"/>
              <a:buFontTx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США, Китай, Россия, Индия: если в 1980-х доля 10% богатейших жителей в суммарных доходах населения государств не превышала 25-35%, то в 2018 г. их вклад увеличился до 40-55%. При этом рост был обеспечен ухудшением благосостояния 50% наименее обеспеченных 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endParaRPr lang="ru-RU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00964" indent="-289585">
              <a:buClr>
                <a:schemeClr val="dk1"/>
              </a:buClr>
              <a:buSzPts val="1600"/>
              <a:buFontTx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 период с 1980-х мировой “средний класс” не получил никаких дивидендов от роста мировой экономики, сократился разрыв между средним классом и наименее обеспеченным населением, но увеличился отрыв богатейших людей планеты 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endParaRPr lang="ru-RU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00964" indent="-289585">
              <a:buClr>
                <a:schemeClr val="dk1"/>
              </a:buClr>
              <a:buSzPts val="1600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данным ряда исследований основной удар по доходам и здоровью в период глобальных пандемий приходится на наиболее уязвимые слои общества (отсутствие сбережений, меньше площадь жилых помещений, выше риски утраты работы и меньше возможностей  работы удаленно)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</a:p>
          <a:p>
            <a:pPr marL="400964" indent="-289585">
              <a:buClr>
                <a:schemeClr val="dk1"/>
              </a:buClr>
              <a:buSzPts val="1600"/>
              <a:buFontTx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Сегодня совместную работу выполняют представители пяти разных поколений: «тихое поколение» (75-95 лет), беби-бумеры (55-75 лет), Х ( 35-55 лет), Y (23-35 лет), и «поколение Z» (15-23 года). Межпоколенческие разрывы в профессиональных навыках, форматах работы и коммуникации</a:t>
            </a:r>
          </a:p>
          <a:p>
            <a:pPr marL="400964" indent="-289585">
              <a:buClr>
                <a:schemeClr val="dk1"/>
              </a:buClr>
              <a:buSzPts val="1600"/>
              <a:buChar char="•"/>
            </a:pPr>
            <a:endParaRPr lang="ru-RU" sz="1200" baseline="30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396599" y="2114416"/>
            <a:ext cx="2312122" cy="377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Растущее экономическое неравенство (распределение доходов и богатства), исчезновение “среднего класса”, “запрос на справедливость”</a:t>
            </a:r>
            <a:endParaRPr sz="1400" dirty="0"/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Мигранты и беженцы: адаптация / интеграция в общество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4.3 “Разрыв поколений”: отсутствие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межпоколенческого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 диалога и передачи опыта (в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. в управленческих элитах)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2810318" y="2069519"/>
            <a:ext cx="7581909" cy="1889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spcAft>
                <a:spcPts val="30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“Две России”: уровень среднедушевых доходов и объем потребления в Москве более чем в 2 раза выше среднего по РФ</a:t>
            </a:r>
            <a:r>
              <a:rPr lang="en-GB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 каждый 4й москвич побывал за рубежом в 2019 г. (и только каждый 10й житель регионов)</a:t>
            </a:r>
          </a:p>
          <a:p>
            <a:pPr marL="400964" indent="-289585">
              <a:spcAft>
                <a:spcPts val="30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Разница в уровне среднедушевых доходов между наиболее и наименее обеспеченными регионами - 6 раз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На долю 10% богатейших россиян в 2018 г. приходится от 50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до 80%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национального благосточтояния страны (ЕС - 34%)</a:t>
            </a:r>
            <a:r>
              <a:rPr lang="ru-RU" sz="12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400964" indent="-289585">
              <a:spcAft>
                <a:spcPts val="30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Медиана возраста лидеров в бизнесе и некоммерческом секторе 40-45 лет, а в госсекторе – старше 55 лет, это приводит к «разрыву диалога» предпринимателей и регуляторов</a:t>
            </a:r>
            <a:endParaRPr lang="ru-RU" sz="12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2810318" y="6406353"/>
            <a:ext cx="7752568" cy="450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dirty="0"/>
          </a:p>
          <a:p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(гранты проектам адаптации мигрантов),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Migration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Festival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сделать процветающим общество, в котором нарастает 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экономическое, образовательное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культурное 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неравенство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1645984" y="6999302"/>
            <a:ext cx="8827534" cy="35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</a:t>
            </a:r>
            <a:r>
              <a:rPr lang="en-GB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Росстат; 2. Т. 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Пикетти, Капитал и идеология;  3. С. Гуриев </a:t>
            </a:r>
            <a:r>
              <a:rPr lang="ru-RU" sz="900" dirty="0"/>
              <a:t>на Лектории РЭШ «Экономика и жизнь»; Российская газета по данным </a:t>
            </a:r>
            <a:r>
              <a:rPr lang="en-GB" sz="900" dirty="0"/>
              <a:t>Global Wealth Report 2019</a:t>
            </a:r>
            <a:endParaRPr lang="ru-RU" sz="9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28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17cd6a6e9_2_140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5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806"/>
              <a:t>Научно-технический прогресс</a:t>
            </a:r>
            <a:endParaRPr/>
          </a:p>
        </p:txBody>
      </p:sp>
      <p:sp>
        <p:nvSpPr>
          <p:cNvPr id="251" name="Google Shape;251;g917cd6a6e9_2_140"/>
          <p:cNvSpPr txBox="1"/>
          <p:nvPr/>
        </p:nvSpPr>
        <p:spPr>
          <a:xfrm>
            <a:off x="491793" y="2035552"/>
            <a:ext cx="2239050" cy="448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ru-RU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Технология максимального потенциала и степени угрозы: искусственный интеллект</a:t>
            </a: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5.2 “Генная бомба”: семейство технологий в области редактирования генома (колоссальные возможности в медицине, с/х и всех сферах экономики)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5.3 </a:t>
            </a:r>
            <a:r>
              <a:rPr lang="ru-RU" sz="1400" dirty="0" err="1">
                <a:latin typeface="Calibri"/>
                <a:ea typeface="Calibri"/>
                <a:cs typeface="Calibri"/>
                <a:sym typeface="Calibri"/>
              </a:rPr>
              <a:t>Энергопереход</a:t>
            </a:r>
            <a:r>
              <a:rPr lang="ru-RU" sz="1400" dirty="0">
                <a:latin typeface="Calibri"/>
                <a:ea typeface="Calibri"/>
                <a:cs typeface="Calibri"/>
                <a:sym typeface="Calibri"/>
              </a:rPr>
              <a:t>: реализация потенциала лидерства России по ряду направлений (атомная энергетика, водородная энергетика)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917cd6a6e9_2_140"/>
          <p:cNvSpPr txBox="1"/>
          <p:nvPr/>
        </p:nvSpPr>
        <p:spPr>
          <a:xfrm>
            <a:off x="3340441" y="6087973"/>
            <a:ext cx="6887368" cy="10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Инициатива </a:t>
            </a:r>
            <a:r>
              <a:rPr lang="en-US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OpenAI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глобальный кодекс этики ИИ, Олимпиада НТИ и Кружковое движение НТИ,  конкурс по генной инженерии МФТИ, проект «Геном россиян»</a:t>
            </a:r>
          </a:p>
          <a:p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917cd6a6e9_2_140"/>
          <p:cNvSpPr txBox="1"/>
          <p:nvPr/>
        </p:nvSpPr>
        <p:spPr>
          <a:xfrm>
            <a:off x="491793" y="1414670"/>
            <a:ext cx="9702531" cy="62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</a:t>
            </a:r>
            <a:r>
              <a:rPr lang="ru-RU" sz="1754" i="1" dirty="0">
                <a:latin typeface="Calibri"/>
                <a:ea typeface="Calibri"/>
                <a:cs typeface="Calibri"/>
                <a:sym typeface="Calibri"/>
              </a:rPr>
              <a:t>реализовать следующий горизонт технологических возможностей и избежать связанных с ним угроз?</a:t>
            </a:r>
            <a:r>
              <a:rPr lang="en-US" sz="1754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754" i="1" dirty="0">
                <a:latin typeface="Calibri"/>
                <a:ea typeface="Calibri"/>
                <a:cs typeface="Calibri"/>
                <a:sym typeface="Calibri"/>
              </a:rPr>
              <a:t>В том числе, этических рисков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6;p9"/>
          <p:cNvSpPr txBox="1"/>
          <p:nvPr/>
        </p:nvSpPr>
        <p:spPr>
          <a:xfrm>
            <a:off x="3340440" y="4344447"/>
            <a:ext cx="7276941" cy="180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Инвестиции в ИИ являются приоритетными для США и Китая, в т.ч. в ИИ двойного назначения. Глобальный эффект от применения ИИ добавит 13 трлн. долларов к 2030 г.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Биотехнологии, созданные на основе проекта расшифровки человеческого генома, создадут новые рынки в масштабе 4 </a:t>
            </a:r>
            <a:r>
              <a:rPr lang="ru-RU" sz="1400" dirty="0" err="1"/>
              <a:t>трлн.долларов</a:t>
            </a:r>
            <a:r>
              <a:rPr lang="ru-RU" sz="1400" dirty="0"/>
              <a:t> к 2030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Ежегодные мировые инвестиции в </a:t>
            </a:r>
            <a:r>
              <a:rPr lang="ru-RU" sz="1400" dirty="0" err="1"/>
              <a:t>энергопереход</a:t>
            </a:r>
            <a:r>
              <a:rPr lang="ru-RU" sz="1400" dirty="0"/>
              <a:t> будут составлять около 3 </a:t>
            </a:r>
            <a:r>
              <a:rPr lang="ru-RU" sz="1400" dirty="0" err="1"/>
              <a:t>трлн.долл</a:t>
            </a:r>
            <a:r>
              <a:rPr lang="ru-RU" sz="1400" dirty="0"/>
              <a:t>. 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Около 75% генерирующих мощностей в 2019 г. в мире введено в возобновляемой энергетике</a:t>
            </a:r>
          </a:p>
        </p:txBody>
      </p:sp>
      <p:sp>
        <p:nvSpPr>
          <p:cNvPr id="9" name="Google Shape;238;p9"/>
          <p:cNvSpPr txBox="1"/>
          <p:nvPr/>
        </p:nvSpPr>
        <p:spPr>
          <a:xfrm>
            <a:off x="3340441" y="2081746"/>
            <a:ext cx="6400800" cy="22353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Доля нефтегазовых доходов в федеральном бюджете доходит до 50%. В пиковый 2018 год доходы газа составляли около 180 </a:t>
            </a:r>
            <a:r>
              <a:rPr lang="ru-RU" sz="1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млрд.долл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Двукратное падение цен и сокращение на 20–25% российского экспорта нефти, газа и угля одновременно в 2020 г. (60% доходов от экспорта)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Россия в разы отстает от технологически развитых стран по уровню патентной активности (в 5−18 раз) и по уровню внедрения инноваций в производство (менее 10% против 40-60% в развитых странах)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 период 2010-2018 гг при двухкратном увеличении финансирования науки, число </a:t>
            </a:r>
            <a:r>
              <a:rPr lang="ru-RU" sz="1400" dirty="0"/>
              <a:t>ученых-исследователей сократилост на </a:t>
            </a:r>
            <a:r>
              <a:rPr lang="en-GB" sz="1400" dirty="0"/>
              <a:t>~</a:t>
            </a:r>
            <a:r>
              <a:rPr lang="ru-RU" sz="1400" dirty="0"/>
              <a:t>6%</a:t>
            </a:r>
            <a:endParaRPr lang="ru-RU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37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6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Развитие и самореализация</a:t>
            </a:r>
            <a:endParaRPr/>
          </a:p>
        </p:txBody>
      </p:sp>
      <p:sp>
        <p:nvSpPr>
          <p:cNvPr id="264" name="Google Shape;264;p8"/>
          <p:cNvSpPr txBox="1"/>
          <p:nvPr/>
        </p:nvSpPr>
        <p:spPr>
          <a:xfrm>
            <a:off x="4312014" y="4396098"/>
            <a:ext cx="6063885" cy="16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65% сегодняшних первоклассников будут работать по специальностям, которых сегодня не существует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2 млрд. существующих рабочих мест может быть закрыто из-за автоматизации и роботизации процессов до 2035 г.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 2060 г. более 60% роста занятости в странах ЕС и Великобритании будет  приходиться на лиц старше 65 лет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63264" y="2338995"/>
            <a:ext cx="3257848" cy="375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Обеспечение равенства доступа к возможностям самореализации, включая возможности образования и построения карьеры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Формирование возможностей для непрерывного образования в течение всей жизни, включая “серебряный возраст”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Решение проблемы “лишних людей” - людей, теряющих работу в результате экономической / технологической трансформации и не способных адаптироваться к изменившейся реальности 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4312014" y="2296314"/>
            <a:ext cx="6224850" cy="20780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Производительность труда РФ вдвое ниже, чем в среднем в странах ОЭСР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 40% людей, получивших высшее образование, не работают по специальности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70 процентов работодателей отмечают профнепригодность выпускников</a:t>
            </a:r>
            <a:r>
              <a:rPr lang="ru-RU" sz="14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Около 15% рабочих мест (10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млн.чел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 окажутся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невостребованы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2025 г. из-за трансформации экономики. Одновременно с этим, необходимо заполнить от 5-10 млн. новых рабочих мест с компетенциями «экономики знаний»</a:t>
            </a:r>
          </a:p>
        </p:txBody>
      </p:sp>
      <p:sp>
        <p:nvSpPr>
          <p:cNvPr id="267" name="Google Shape;267;p8"/>
          <p:cNvSpPr txBox="1"/>
          <p:nvPr/>
        </p:nvSpPr>
        <p:spPr>
          <a:xfrm>
            <a:off x="4312014" y="6039610"/>
            <a:ext cx="5667011" cy="51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Билет в будущее, фестиваль Новые Старшие, EPALE,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Сoursera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др.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обеспечить возможность образования, занятости и самореализации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 в условиях неопределенности и быстрых изменений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8"/>
          <p:cNvSpPr/>
          <p:nvPr/>
        </p:nvSpPr>
        <p:spPr>
          <a:xfrm>
            <a:off x="545066" y="6592698"/>
            <a:ext cx="9567873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Всемирный экономический форум;  2. McKinsey Global Institute; 3. The Guardian по данным Office for National Statistics; 4. РБК по данным ОЭСР; 5. РИА Новости по данным HH.ru; KP.ru 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87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title"/>
          </p:nvPr>
        </p:nvSpPr>
        <p:spPr>
          <a:xfrm>
            <a:off x="491793" y="670246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7: Повышение эффективности систем управления</a:t>
            </a:r>
            <a:endParaRPr dirty="0"/>
          </a:p>
        </p:txBody>
      </p:sp>
      <p:sp>
        <p:nvSpPr>
          <p:cNvPr id="277" name="Google Shape;277;p10"/>
          <p:cNvSpPr txBox="1"/>
          <p:nvPr/>
        </p:nvSpPr>
        <p:spPr>
          <a:xfrm>
            <a:off x="491793" y="2522925"/>
            <a:ext cx="3699335" cy="426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7.1 Системы гос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корп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управления в условиях растущей неопределенности и ускоряющихся изменений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7.2 Развитие контура управления долгосрочными проектами и процессами (отношения человека и природы, культур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а и 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человеческ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ий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потенциал, инфраструктур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др.)</a:t>
            </a:r>
            <a:endParaRPr sz="1579" dirty="0"/>
          </a:p>
          <a:p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7.3 Преодоление кризиса доверия и развитие инклюзии (максимально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вовлечени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е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всех заинтересованных сторон в контур управления)</a:t>
            </a:r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7.4 Система прогнозирования и предотвращения глобальных рисков</a:t>
            </a:r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4312015" y="5528092"/>
            <a:ext cx="5913052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Активный гражданин,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Participatory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Budgeting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(США, Канада),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GoFundMe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краудфандинг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491793" y="1701756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повысить оперативность и эффективность принятия решений в условиях увеличения </a:t>
            </a:r>
            <a:r>
              <a:rPr lang="ru-RU" sz="1754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сложности управляемых процессов и 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числа заинтересованных сторон?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545065" y="6516498"/>
            <a:ext cx="7503559" cy="35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 Homi Kharas and Andrew Rogerson по данным глобального опроса 2017 г. The Edelman Trust Barometer; 2. РБК по данным </a:t>
            </a:r>
            <a:r>
              <a:rPr lang="ru-RU" sz="900" dirty="0"/>
              <a:t>Online Market Intelligence (OMI) и центра социального проектирования «Платформа»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4;p8"/>
          <p:cNvSpPr txBox="1"/>
          <p:nvPr/>
        </p:nvSpPr>
        <p:spPr>
          <a:xfrm>
            <a:off x="4312015" y="4215123"/>
            <a:ext cx="6063885" cy="115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Утрата доверия граждан (более 50%) к государственной системе госуправления, прежде всего в странах ОЭСР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Системные проблемы ряда государств при возникновении угроз COVID-19 (позднее закрытие границ, сложности с возвратом</a:t>
            </a:r>
            <a:endParaRPr lang="ru-RU" sz="1400" dirty="0"/>
          </a:p>
        </p:txBody>
      </p:sp>
      <p:sp>
        <p:nvSpPr>
          <p:cNvPr id="10" name="Google Shape;266;p8"/>
          <p:cNvSpPr txBox="1"/>
          <p:nvPr/>
        </p:nvSpPr>
        <p:spPr>
          <a:xfrm>
            <a:off x="4312015" y="2753514"/>
            <a:ext cx="6224850" cy="13735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Поколенческие разрывы между лидерами политических, силовых и бизнес элит: лидеры контролирующих и силовых структур значительно старше тех, кто формирует экономическую политику и делает бизнес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За время пандемии коронавируса уровень доверия к институтам государства снизился у 61% россиян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  <a:endParaRPr lang="ru-RU" sz="1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92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8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Тотальная / сквозная безопасность</a:t>
            </a:r>
            <a:endParaRPr/>
          </a:p>
        </p:txBody>
      </p:sp>
      <p:sp>
        <p:nvSpPr>
          <p:cNvPr id="291" name="Google Shape;291;p7"/>
          <p:cNvSpPr txBox="1"/>
          <p:nvPr/>
        </p:nvSpPr>
        <p:spPr>
          <a:xfrm>
            <a:off x="463264" y="2126347"/>
            <a:ext cx="3257848" cy="378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Предотвращение конфликтов на этнической, религиозной, экономической и др. почве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Личная физическая и психологическая безопасность, в т.ч. снижение бытовой преступности и внутрисемейного насилия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Кибербезопасность, предотвращение киберпреступлений и кибервойн</a:t>
            </a:r>
            <a:endParaRPr sz="1579"/>
          </a:p>
          <a:p>
            <a:endParaRPr sz="15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4312014" y="5004768"/>
            <a:ext cx="6116608" cy="1158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ИКАО,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(SCAAN) – приложение для глобальной быстрой коммуникации со службами безопасности, пилотные проекты по использованию ИИ для идентификации эмоций людей в толпе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491793" y="1414670"/>
            <a:ext cx="9040738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сделать сложный мир безопасным для всех?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545066" y="6548405"/>
            <a:ext cx="3860494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</a:t>
            </a:r>
            <a:r>
              <a:rPr lang="ru-RU" sz="87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87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Telegraph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2. UN </a:t>
            </a:r>
            <a:r>
              <a:rPr lang="ru-RU" sz="877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Women</a:t>
            </a:r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 3. cybintsolutions.com, 4. ВЦИОМ 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4;p8"/>
          <p:cNvSpPr txBox="1"/>
          <p:nvPr/>
        </p:nvSpPr>
        <p:spPr>
          <a:xfrm>
            <a:off x="4312014" y="3237223"/>
            <a:ext cx="5860685" cy="164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данным за 2018 г. каждый 7-й житель планеты живет на территориях, подверженных риску возникновения конфликтов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35 процентов женщин во всем мире в какой-то момент своей жизни подвергались физическому и / или сексуальному насилию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Каждые 39 секунд в мире происходит 1 кибератака; ~40% атак направлены против МСП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0" name="Google Shape;266;p8"/>
          <p:cNvSpPr txBox="1"/>
          <p:nvPr/>
        </p:nvSpPr>
        <p:spPr>
          <a:xfrm>
            <a:off x="4312014" y="2220114"/>
            <a:ext cx="5860685" cy="7272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 5% выросла доля населения РФ, живущего в постоянном стрессе, в период 2010-2019 гг.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853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491793" y="478854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 dirty="0"/>
              <a:t>9</a:t>
            </a: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: Изменение модели экономики</a:t>
            </a:r>
            <a:endParaRPr dirty="0"/>
          </a:p>
        </p:txBody>
      </p:sp>
      <p:sp>
        <p:nvSpPr>
          <p:cNvPr id="303" name="Google Shape;303;p11"/>
          <p:cNvSpPr txBox="1"/>
          <p:nvPr/>
        </p:nvSpPr>
        <p:spPr>
          <a:xfrm>
            <a:off x="463272" y="2051912"/>
            <a:ext cx="3671364" cy="475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Уход от экономики потребления и новые модели нематериального роста </a:t>
            </a:r>
            <a:endParaRPr sz="1579" dirty="0"/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9.2 Новая зеленая экономика: рост за счет улучшения экологии / восстановления природных богатств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Переход к новым индикаторам эффективности: счастье, всеобщее благосостояние, человеческое развитие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.4 Возникновение новых типов экономических отношений: </a:t>
            </a:r>
            <a:r>
              <a:rPr lang="ru-RU" sz="1579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коонкуренция</a:t>
            </a:r>
            <a:r>
              <a:rPr lang="ru-RU" sz="1579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(конкурентно-кооперативные отношения), экономика дарения, экономика экосистем, новые типы прав собс</a:t>
            </a:r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твенности</a:t>
            </a:r>
            <a:endParaRPr sz="1579" dirty="0"/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9.5 Необходимость расширения инновационной повестки российской экономики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4312014" y="5831721"/>
            <a:ext cx="5650693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Conscious Exclusive от H&amp;M (одежда из пластиковых нитей), коливинг Zoku, 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внедрение «зеленых» бондов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491793" y="1276443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обеспечить экономический рост и всеобщее благополучие без ущерба для окружающей среды и будущих поколений?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545066" y="6516498"/>
            <a:ext cx="8798923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1. РБК, 2. Ipsos; 3.  Accenture по данным опроса в 11 странах Северной Америки, Европы, Азии; 3. Российская Газета по данным Аналитического центра НАФИ; 4. PwC, 5. Росстат, РБК по данным за 2018 г.</a:t>
            </a:r>
            <a:endParaRPr sz="87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"/>
          <p:cNvSpPr txBox="1">
            <a:spLocks noGrp="1"/>
          </p:cNvSpPr>
          <p:nvPr>
            <p:ph type="sldNum" idx="12"/>
          </p:nvPr>
        </p:nvSpPr>
        <p:spPr>
          <a:xfrm>
            <a:off x="10172698" y="6480633"/>
            <a:ext cx="519113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19</a:t>
            </a:fld>
            <a:endParaRPr dirty="0"/>
          </a:p>
        </p:txBody>
      </p:sp>
      <p:sp>
        <p:nvSpPr>
          <p:cNvPr id="10" name="Google Shape;264;p8"/>
          <p:cNvSpPr txBox="1"/>
          <p:nvPr/>
        </p:nvSpPr>
        <p:spPr>
          <a:xfrm>
            <a:off x="4312014" y="3841743"/>
            <a:ext cx="5860685" cy="207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“Новая зеленая сделка”: требования к экологически ответственному производству товаров, услуг и энергии в США и ЕС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~70% покупателей сделают выбор в пользу местных товаров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Более половины потребителей готовы платить больше за экологически чистые продукты, предназначенные для повторного использования или переработки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Экономика совместного потребления вырастет в 22 раза (до 335 млрд.долл США) в период 2014 - 2025 гг. 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1" name="Google Shape;266;p8"/>
          <p:cNvSpPr txBox="1"/>
          <p:nvPr/>
        </p:nvSpPr>
        <p:spPr>
          <a:xfrm>
            <a:off x="4312014" y="2220114"/>
            <a:ext cx="5860685" cy="16435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Почему вызов значим для России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Только 3% отходов в России сортируются и перерабатываются в соответствии с критериям нацпроекта «Экология» 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Централизация экономики: отношение совокупной выручки </a:t>
            </a:r>
            <a:r>
              <a:rPr lang="ru-RU" sz="1400" dirty="0"/>
              <a:t>500 крупнейших компаний РФ (</a:t>
            </a:r>
            <a:r>
              <a:rPr lang="en-GB" sz="1400" dirty="0"/>
              <a:t>~0,01% </a:t>
            </a:r>
            <a:r>
              <a:rPr lang="ru-RU" sz="1400" dirty="0"/>
              <a:t>от общего числа предприятий) к ВВП РФ доходит до </a:t>
            </a:r>
            <a:r>
              <a:rPr lang="en-GB" sz="1400" dirty="0"/>
              <a:t>~80%. </a:t>
            </a:r>
            <a:r>
              <a:rPr lang="ru-RU" sz="1400" dirty="0"/>
              <a:t>При этом </a:t>
            </a:r>
            <a:r>
              <a:rPr lang="en-GB" sz="1400" dirty="0"/>
              <a:t>~16% </a:t>
            </a:r>
            <a:r>
              <a:rPr lang="ru-RU" sz="1400" dirty="0"/>
              <a:t>компаний контролируются государством</a:t>
            </a:r>
            <a:r>
              <a:rPr lang="ru-RU" sz="1400" baseline="30000" dirty="0"/>
              <a:t>5</a:t>
            </a:r>
            <a:endParaRPr lang="ru-RU" sz="1400" baseline="30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83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17cd6a6e9_2_45"/>
          <p:cNvSpPr txBox="1">
            <a:spLocks noGrp="1"/>
          </p:cNvSpPr>
          <p:nvPr>
            <p:ph type="title"/>
          </p:nvPr>
        </p:nvSpPr>
        <p:spPr>
          <a:xfrm>
            <a:off x="735062" y="685967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Контекст ДАННОГО МАТЕРИАЛА</a:t>
            </a:r>
            <a:endParaRPr dirty="0"/>
          </a:p>
        </p:txBody>
      </p:sp>
      <p:sp>
        <p:nvSpPr>
          <p:cNvPr id="91" name="Google Shape;91;g917cd6a6e9_2_45"/>
          <p:cNvSpPr txBox="1">
            <a:spLocks noGrp="1"/>
          </p:cNvSpPr>
          <p:nvPr>
            <p:ph type="body" idx="1"/>
          </p:nvPr>
        </p:nvSpPr>
        <p:spPr>
          <a:xfrm>
            <a:off x="1443337" y="1999534"/>
            <a:ext cx="7966477" cy="3815798"/>
          </a:xfrm>
          <a:prstGeom prst="rect">
            <a:avLst/>
          </a:prstGeom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indent="-272879">
              <a:buSzPts val="1300"/>
            </a:pPr>
            <a:r>
              <a:rPr lang="ru-RU" sz="2017" dirty="0"/>
              <a:t>В настоящее время Агентство стратегических инициатив готовит Форум “Сильные идеи для нового времени”, который пройдет в Сочи в начале октября.</a:t>
            </a:r>
            <a:endParaRPr sz="2017" dirty="0"/>
          </a:p>
          <a:p>
            <a:pPr indent="-272879">
              <a:spcBef>
                <a:spcPts val="0"/>
              </a:spcBef>
              <a:buSzPts val="1300"/>
            </a:pPr>
            <a:r>
              <a:rPr lang="ru-RU" sz="2017" dirty="0"/>
              <a:t>Повестка конференции формируется методом краудсорсинга на сайте idea.asi.ru по 7 направлениям. На платформе более 45 тыс. участников, и уже подано около 5 тыс. идей.</a:t>
            </a:r>
            <a:endParaRPr sz="2017" dirty="0"/>
          </a:p>
          <a:p>
            <a:pPr indent="-272879">
              <a:spcBef>
                <a:spcPts val="0"/>
              </a:spcBef>
              <a:buSzPts val="1300"/>
            </a:pPr>
            <a:r>
              <a:rPr lang="ru-RU" sz="2017" dirty="0"/>
              <a:t>Руководство АСИ поставило задачу усилить повестку и поднять уровень амбиций для подаваемых идей. С этой целью предлагается провести цикл сессий генерации, опирающихся на ключевые тренды (по 7 направлениям форума) и систему «ключевых вызовов для России»</a:t>
            </a:r>
            <a:endParaRPr sz="2017" dirty="0"/>
          </a:p>
          <a:p>
            <a:pPr indent="-272879">
              <a:spcBef>
                <a:spcPts val="0"/>
              </a:spcBef>
              <a:buSzPts val="1300"/>
            </a:pPr>
            <a:r>
              <a:rPr lang="ru-RU" sz="2017" dirty="0"/>
              <a:t>Представленный материал систематизирует тренды и вызовы, которые следует учесть при проведении сессий.</a:t>
            </a:r>
            <a:endParaRPr sz="2017" dirty="0"/>
          </a:p>
        </p:txBody>
      </p:sp>
    </p:spTree>
    <p:extLst>
      <p:ext uri="{BB962C8B-B14F-4D97-AF65-F5344CB8AC3E}">
        <p14:creationId xmlns:p14="http://schemas.microsoft.com/office/powerpoint/2010/main" val="125430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17cd6a6e9_2_163"/>
          <p:cNvSpPr txBox="1"/>
          <p:nvPr/>
        </p:nvSpPr>
        <p:spPr>
          <a:xfrm>
            <a:off x="491793" y="1780564"/>
            <a:ext cx="2638282" cy="48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 dirty="0"/>
          </a:p>
          <a:p>
            <a:endParaRPr lang="ru-RU" sz="1579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10.1 Массовое развитие предпринимательства как основа экономики будущего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10.2 Формирование лидеров изменений в существующих государственных, коммерческих и некоммерческих организациях</a:t>
            </a: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10.3 Массовое вовлечение граждан в общественные изменения и запуск новых возможностей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917cd6a6e9_2_163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10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ru-RU" sz="2806"/>
              <a:t>Вовлеченность</a:t>
            </a:r>
            <a:endParaRPr/>
          </a:p>
        </p:txBody>
      </p:sp>
      <p:sp>
        <p:nvSpPr>
          <p:cNvPr id="316" name="Google Shape;316;g917cd6a6e9_2_163"/>
          <p:cNvSpPr txBox="1"/>
          <p:nvPr/>
        </p:nvSpPr>
        <p:spPr>
          <a:xfrm>
            <a:off x="3504801" y="2326664"/>
            <a:ext cx="6824081" cy="11615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Почему вызов значим для России: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Уровень ранней предпринимательской активности в России (9,3%) почти вдвое ниже, чем в США (17,4%)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а плотность МСП (на 1000 жителей) в России более чем в 2 раза ниже чем в Испании или Великобритании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Больше половины лиц в возрасте 18-30 лет (57%) хотят вести бизнес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917cd6a6e9_2_163"/>
          <p:cNvSpPr txBox="1"/>
          <p:nvPr/>
        </p:nvSpPr>
        <p:spPr>
          <a:xfrm>
            <a:off x="3504801" y="3564373"/>
            <a:ext cx="6824081" cy="18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важности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Участие в гражданских активностях, включая участие в выборах, приводит к улучшению здоровья и продолжительности жизни (</a:t>
            </a:r>
            <a:r>
              <a:rPr lang="en-US" sz="1400" dirty="0" err="1">
                <a:solidFill>
                  <a:schemeClr val="dk1"/>
                </a:solidFill>
                <a:ea typeface="Calibri"/>
                <a:cs typeface="Calibri"/>
                <a:sym typeface="Calibri"/>
                <a:hlinkClick r:id="rId3"/>
              </a:rPr>
              <a:t>HealthyPeople</a:t>
            </a: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/>
              <a:t>Вовлечение повышает эффективность внедрения государственных политик и городских проектов, увеличивает удовлетворенность работой и производительность труда (</a:t>
            </a:r>
            <a:r>
              <a:rPr lang="en-US" sz="1400" dirty="0"/>
              <a:t>ICMA)</a:t>
            </a:r>
          </a:p>
          <a:p>
            <a:pPr marL="400964" indent="-289585">
              <a:buClr>
                <a:schemeClr val="dk1"/>
              </a:buClr>
              <a:buSzPts val="1600"/>
              <a:buFont typeface="Calibri"/>
              <a:buChar char="•"/>
            </a:pPr>
            <a:r>
              <a:rPr lang="ru-RU" sz="1400" dirty="0"/>
              <a:t>Количество предпринимателей младше 20 в ЕС и Велкобритании выросло в 7 раз за последние 10 лет</a:t>
            </a:r>
            <a:r>
              <a:rPr lang="en-GB" sz="1400" dirty="0"/>
              <a:t>; </a:t>
            </a:r>
            <a:r>
              <a:rPr lang="ru-RU" sz="1400" dirty="0"/>
              <a:t>к 2030 более 50% работников в США и ЕС должны будут обладать предпринимательскими компетенциями</a:t>
            </a:r>
            <a:endParaRPr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endParaRPr sz="1400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917cd6a6e9_2_163"/>
          <p:cNvSpPr txBox="1"/>
          <p:nvPr/>
        </p:nvSpPr>
        <p:spPr>
          <a:xfrm>
            <a:off x="3504801" y="5997458"/>
            <a:ext cx="6407111" cy="102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Массовые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хакатоны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целевые проектные конкурсы АСИ, «Россия – страна возможностей</a:t>
            </a:r>
            <a:endParaRPr sz="1400" dirty="0"/>
          </a:p>
        </p:txBody>
      </p:sp>
      <p:sp>
        <p:nvSpPr>
          <p:cNvPr id="319" name="Google Shape;319;g917cd6a6e9_2_163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dirty="0"/>
              <a:t>«</a:t>
            </a:r>
            <a:fld id="{00000000-1234-1234-1234-123412341234}" type="slidenum">
              <a:rPr lang="ru-RU" smtClean="0"/>
              <a:pPr/>
              <a:t>20</a:t>
            </a:fld>
            <a:endParaRPr dirty="0"/>
          </a:p>
        </p:txBody>
      </p:sp>
      <p:sp>
        <p:nvSpPr>
          <p:cNvPr id="320" name="Google Shape;320;g917cd6a6e9_2_163"/>
          <p:cNvSpPr txBox="1"/>
          <p:nvPr/>
        </p:nvSpPr>
        <p:spPr>
          <a:xfrm>
            <a:off x="491793" y="1414671"/>
            <a:ext cx="9040685" cy="32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ru-RU" sz="1754" i="1" dirty="0">
                <a:latin typeface="Calibri"/>
                <a:ea typeface="Calibri"/>
                <a:cs typeface="Calibri"/>
                <a:sym typeface="Calibri"/>
              </a:rPr>
              <a:t> сделать развитие экономики и общества задачей всех его членов?</a:t>
            </a:r>
            <a:endParaRPr sz="175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33;p12"/>
          <p:cNvSpPr/>
          <p:nvPr/>
        </p:nvSpPr>
        <p:spPr>
          <a:xfrm>
            <a:off x="545065" y="6643498"/>
            <a:ext cx="9351409" cy="35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 по данным </a:t>
            </a:r>
            <a:r>
              <a:rPr lang="en-GB" sz="87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lobal entrepreneurship monitor, </a:t>
            </a:r>
            <a:r>
              <a:rPr lang="en-GB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2. 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 данным </a:t>
            </a:r>
            <a:r>
              <a:rPr lang="en-GB" sz="900" dirty="0"/>
              <a:t>The SME Finance Forum</a:t>
            </a:r>
            <a:r>
              <a:rPr lang="ru-RU" sz="877" dirty="0">
                <a:solidFill>
                  <a:schemeClr val="dk1"/>
                </a:solidFill>
                <a:latin typeface="Calibri"/>
                <a:sym typeface="Calibri"/>
              </a:rPr>
              <a:t>; 3. по данным </a:t>
            </a:r>
            <a:r>
              <a:rPr lang="ru-RU" sz="900" dirty="0">
                <a:solidFill>
                  <a:schemeClr val="dk1"/>
                </a:solidFill>
                <a:sym typeface="Calibri"/>
              </a:rPr>
              <a:t>опроса </a:t>
            </a:r>
            <a:r>
              <a:rPr lang="ru-RU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НАФИ «Отношение россиян к предпринимательству»</a:t>
            </a:r>
          </a:p>
          <a:p>
            <a:r>
              <a:rPr lang="ru-RU" sz="877" dirty="0">
                <a:solidFill>
                  <a:schemeClr val="dk1"/>
                </a:solidFill>
                <a:latin typeface="Calibri"/>
                <a:sym typeface="Calibri"/>
              </a:rPr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0330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</a:t>
            </a:r>
            <a:r>
              <a:rPr lang="ru-RU" sz="2806"/>
              <a:t>11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Новые фронтиры</a:t>
            </a:r>
            <a:endParaRPr sz="2806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 txBox="1"/>
          <p:nvPr/>
        </p:nvSpPr>
        <p:spPr>
          <a:xfrm>
            <a:off x="463265" y="2338995"/>
            <a:ext cx="3149727" cy="159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.1 Арктика и Сибирь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.2 Океаны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 Антарктида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ru-RU" sz="157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.4 Космос</a:t>
            </a:r>
            <a:endParaRPr sz="1579"/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 txBox="1"/>
          <p:nvPr/>
        </p:nvSpPr>
        <p:spPr>
          <a:xfrm>
            <a:off x="3376037" y="5749546"/>
            <a:ext cx="6700211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конкурс инновационных разработок NIAC (НАСА),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SpaceX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S7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международные проекты изучения океана (IOCCP,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Acidification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Initiative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с пользой для человечества, но без ущерба </a:t>
            </a:r>
            <a:r>
              <a:rPr lang="ru-RU" sz="1754" i="1">
                <a:latin typeface="Calibri"/>
                <a:ea typeface="Calibri"/>
                <a:cs typeface="Calibri"/>
                <a:sym typeface="Calibri"/>
              </a:rPr>
              <a:t>природе </a:t>
            </a:r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использовать богатые ресурсами и малоосвоенные территории?  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/>
          <p:nvPr/>
        </p:nvSpPr>
        <p:spPr>
          <a:xfrm>
            <a:off x="545066" y="6516498"/>
            <a:ext cx="2415374" cy="21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87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Источники: 1 Всемирный фонд дикой природы</a:t>
            </a:r>
            <a:endParaRPr sz="87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2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21</a:t>
            </a:fld>
            <a:endParaRPr/>
          </a:p>
        </p:txBody>
      </p:sp>
      <p:sp>
        <p:nvSpPr>
          <p:cNvPr id="10" name="Google Shape;316;g917cd6a6e9_2_163"/>
          <p:cNvSpPr txBox="1"/>
          <p:nvPr/>
        </p:nvSpPr>
        <p:spPr>
          <a:xfrm>
            <a:off x="3376037" y="2424626"/>
            <a:ext cx="6652453" cy="1349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Почему вызов значим для России: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Более 80% добычи нефти и газа РФ сконцентрировано в арктической зоне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Использование СМП  позволяет сэкономить почти две недели пути грузов из Китая в Европу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Россия сохраняет компетенции по научной работе в Антарктике (7 станций) и в космосе (остается в топ-3 по пускам и миссиям)</a:t>
            </a:r>
          </a:p>
        </p:txBody>
      </p:sp>
      <p:sp>
        <p:nvSpPr>
          <p:cNvPr id="11" name="Google Shape;317;g917cd6a6e9_2_163"/>
          <p:cNvSpPr txBox="1"/>
          <p:nvPr/>
        </p:nvSpPr>
        <p:spPr>
          <a:xfrm>
            <a:off x="3376037" y="3890929"/>
            <a:ext cx="6824081" cy="18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важности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Суммарная стоимость товаров и услуг, формируемых за счет океана  - не менее 2,5 трлн. долл.США (7 экономика мира)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Глобально уже утрачена половина коралловых рифов и мангровых зарослей – одних из наиболее продуктивных сред обитания</a:t>
            </a:r>
            <a:r>
              <a:rPr lang="ru-RU" sz="1400" baseline="30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5,75% - среднегодовой темп роста суммарного гос.финансирования космических программ за период 2013-2018 гг., 63% бюджета составляют программы освоения космоса для гражданских целей</a:t>
            </a:r>
          </a:p>
        </p:txBody>
      </p:sp>
    </p:spTree>
    <p:extLst>
      <p:ext uri="{BB962C8B-B14F-4D97-AF65-F5344CB8AC3E}">
        <p14:creationId xmlns:p14="http://schemas.microsoft.com/office/powerpoint/2010/main" val="218926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"/>
          <p:cNvSpPr txBox="1">
            <a:spLocks noGrp="1"/>
          </p:cNvSpPr>
          <p:nvPr>
            <p:ph type="title"/>
          </p:nvPr>
        </p:nvSpPr>
        <p:spPr>
          <a:xfrm>
            <a:off x="491793" y="57454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Вызов 1</a:t>
            </a:r>
            <a:r>
              <a:rPr lang="ru-RU" sz="2806"/>
              <a:t>2</a:t>
            </a: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: Деглобализация </a:t>
            </a:r>
            <a:endParaRPr/>
          </a:p>
        </p:txBody>
      </p:sp>
      <p:sp>
        <p:nvSpPr>
          <p:cNvPr id="341" name="Google Shape;341;p13"/>
          <p:cNvSpPr txBox="1"/>
          <p:nvPr/>
        </p:nvSpPr>
        <p:spPr>
          <a:xfrm>
            <a:off x="463265" y="2338995"/>
            <a:ext cx="3149727" cy="329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Аспекты вызова</a:t>
            </a:r>
            <a:r>
              <a:rPr lang="ru-RU" sz="175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79"/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12.1 Реинтеграция России с сопредельными государствами, включая ЕАЭС</a:t>
            </a:r>
            <a:endParaRPr sz="1579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12.2 Проактивная антисанкционная политика</a:t>
            </a:r>
            <a:endParaRPr sz="1579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>
                <a:latin typeface="Calibri"/>
                <a:ea typeface="Calibri"/>
                <a:cs typeface="Calibri"/>
                <a:sym typeface="Calibri"/>
              </a:rPr>
              <a:t>12.3 Формирование своего макрорегионального блока (Острова), в т.ч. с созданием оснований для сложной (научно-технической и культурной) кооперации </a:t>
            </a:r>
            <a:endParaRPr sz="1579">
              <a:latin typeface="Calibri"/>
              <a:ea typeface="Calibri"/>
              <a:cs typeface="Calibri"/>
              <a:sym typeface="Calibri"/>
            </a:endParaRPr>
          </a:p>
          <a:p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3"/>
          <p:cNvSpPr txBox="1"/>
          <p:nvPr/>
        </p:nvSpPr>
        <p:spPr>
          <a:xfrm>
            <a:off x="4312014" y="5444931"/>
            <a:ext cx="5678148" cy="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Примеры глобальных / российских проектов, работающих с вызовом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dirty="0"/>
          </a:p>
          <a:p>
            <a:pPr marL="250603" indent="-25060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Международная коллаборация при разработке и внедрении тестов на COVID-19, производстве вакцины от COVID-19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"/>
          <p:cNvSpPr txBox="1"/>
          <p:nvPr/>
        </p:nvSpPr>
        <p:spPr>
          <a:xfrm>
            <a:off x="491793" y="1414670"/>
            <a:ext cx="9040738" cy="620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 предотвратить выпадение России из глобальных экономических, научно-технологических и культурных процессов и систем кооперации?  </a:t>
            </a:r>
            <a:endParaRPr sz="175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 txBox="1">
            <a:spLocks noGrp="1"/>
          </p:cNvSpPr>
          <p:nvPr>
            <p:ph type="sldNum" idx="12"/>
          </p:nvPr>
        </p:nvSpPr>
        <p:spPr>
          <a:xfrm>
            <a:off x="8286154" y="6480633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22</a:t>
            </a:fld>
            <a:endParaRPr/>
          </a:p>
        </p:txBody>
      </p:sp>
      <p:sp>
        <p:nvSpPr>
          <p:cNvPr id="9" name="Google Shape;316;g917cd6a6e9_2_163"/>
          <p:cNvSpPr txBox="1"/>
          <p:nvPr/>
        </p:nvSpPr>
        <p:spPr>
          <a:xfrm>
            <a:off x="4312014" y="2424626"/>
            <a:ext cx="5716476" cy="18374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Почему вызов значим для России: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159 ограничений 62 странами в отношении российских товаров и услуг, суммарный ущерб - 6,3 млрд. долл. США. Исключение России из G8, сложности восстановления полномочий в ПАСЕ. Допинговые скандалы  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Сложные отношения с геополитическими «соседями», необходимость восстановления хороших отношениях на платформах ЕАЭС и других</a:t>
            </a:r>
          </a:p>
        </p:txBody>
      </p:sp>
      <p:sp>
        <p:nvSpPr>
          <p:cNvPr id="10" name="Google Shape;317;g917cd6a6e9_2_163"/>
          <p:cNvSpPr txBox="1"/>
          <p:nvPr/>
        </p:nvSpPr>
        <p:spPr>
          <a:xfrm>
            <a:off x="4336161" y="4402364"/>
            <a:ext cx="5863957" cy="94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Мировые индикаторы важности вызова</a:t>
            </a:r>
            <a:r>
              <a:rPr lang="ru-RU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Национальная повестка:  Brexit, Каталония, обсуждение возможности выхода Франции, Италии из ЕС, </a:t>
            </a:r>
            <a:endParaRPr lang="ru-RU" sz="1400" dirty="0"/>
          </a:p>
          <a:p>
            <a:pPr marL="300723" indent="-300723">
              <a:buClr>
                <a:schemeClr val="dk1"/>
              </a:buClr>
              <a:buSzPts val="1600"/>
              <a:buFont typeface="Arial"/>
              <a:buChar char="•"/>
            </a:pPr>
            <a:r>
              <a:rPr lang="ru-RU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Отказ США финансировать ВОЗ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398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752" y="2358253"/>
            <a:ext cx="6236848" cy="2918081"/>
          </a:xfrm>
        </p:spPr>
        <p:txBody>
          <a:bodyPr>
            <a:normAutofit/>
          </a:bodyPr>
          <a:lstStyle/>
          <a:p>
            <a:r>
              <a:rPr lang="ru-RU" sz="66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1015217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7030202" y="2866983"/>
            <a:ext cx="785371" cy="10198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937707" y="2866983"/>
            <a:ext cx="785371" cy="101980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title"/>
          </p:nvPr>
        </p:nvSpPr>
        <p:spPr>
          <a:xfrm>
            <a:off x="767812" y="780879"/>
            <a:ext cx="9221688" cy="116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ОПРЕДЕЛЕНИЯ: Тренды / вызовы / проблемы</a:t>
            </a:r>
            <a:endParaRPr dirty="0"/>
          </a:p>
        </p:txBody>
      </p:sp>
      <p:sp>
        <p:nvSpPr>
          <p:cNvPr id="100" name="Google Shape;100;p1"/>
          <p:cNvSpPr txBox="1"/>
          <p:nvPr/>
        </p:nvSpPr>
        <p:spPr>
          <a:xfrm>
            <a:off x="890023" y="2007643"/>
            <a:ext cx="795941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ТРЕНД</a:t>
            </a:r>
            <a:endParaRPr sz="1579"/>
          </a:p>
        </p:txBody>
      </p:sp>
      <p:sp>
        <p:nvSpPr>
          <p:cNvPr id="101" name="Google Shape;101;p1"/>
          <p:cNvSpPr txBox="1"/>
          <p:nvPr/>
        </p:nvSpPr>
        <p:spPr>
          <a:xfrm>
            <a:off x="274226" y="2668850"/>
            <a:ext cx="2798170" cy="137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Объективно наблюдаемый в обществе динамический процесс. Как правило, может быть охарактеризован как изменение (рост / уменьшение) конкретного показателя</a:t>
            </a:r>
            <a:endParaRPr sz="1579"/>
          </a:p>
        </p:txBody>
      </p:sp>
      <p:sp>
        <p:nvSpPr>
          <p:cNvPr id="102" name="Google Shape;102;p1"/>
          <p:cNvSpPr txBox="1"/>
          <p:nvPr/>
        </p:nvSpPr>
        <p:spPr>
          <a:xfrm>
            <a:off x="274226" y="4571622"/>
            <a:ext cx="2996388" cy="202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Например: старение населения – это объективно наблюдаемый во всем мире процесс, вызванный совокупностью социо-технических факторов, характеризующийся ростом средней продолжительности жизни и увеличением доли / числа пожилых людей</a:t>
            </a:r>
            <a:endParaRPr sz="1579"/>
          </a:p>
        </p:txBody>
      </p:sp>
      <p:sp>
        <p:nvSpPr>
          <p:cNvPr id="103" name="Google Shape;103;p1"/>
          <p:cNvSpPr txBox="1"/>
          <p:nvPr/>
        </p:nvSpPr>
        <p:spPr>
          <a:xfrm>
            <a:off x="4330323" y="2007643"/>
            <a:ext cx="854983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</a:t>
            </a:r>
            <a:endParaRPr sz="1579"/>
          </a:p>
        </p:txBody>
      </p:sp>
      <p:sp>
        <p:nvSpPr>
          <p:cNvPr id="104" name="Google Shape;104;p1"/>
          <p:cNvSpPr txBox="1"/>
          <p:nvPr/>
        </p:nvSpPr>
        <p:spPr>
          <a:xfrm>
            <a:off x="8131021" y="2007643"/>
            <a:ext cx="1285145" cy="3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1579"/>
          </a:p>
        </p:txBody>
      </p:sp>
      <p:sp>
        <p:nvSpPr>
          <p:cNvPr id="105" name="Google Shape;105;p1"/>
          <p:cNvSpPr txBox="1"/>
          <p:nvPr/>
        </p:nvSpPr>
        <p:spPr>
          <a:xfrm>
            <a:off x="3579378" y="2668850"/>
            <a:ext cx="3619577" cy="159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Тренды, имеющие значительные нежелательные / неожиданные общественные последствия, создают «вызов». По сути, вызов – это разрыв между тем, куда придет общество «естественным» образом в результате тренда – и желаемым состоянием общества</a:t>
            </a:r>
            <a:endParaRPr sz="1579"/>
          </a:p>
        </p:txBody>
      </p:sp>
      <p:sp>
        <p:nvSpPr>
          <p:cNvPr id="106" name="Google Shape;106;p1"/>
          <p:cNvSpPr txBox="1"/>
          <p:nvPr/>
        </p:nvSpPr>
        <p:spPr>
          <a:xfrm>
            <a:off x="3579378" y="4571622"/>
            <a:ext cx="3598556" cy="2023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Старение населения создает масштабное «давление» на системы социального обеспечения и здравоохранения, рынки труда и системы образования, политические и культурные институты. Все прежние институты предполагали малую долю пожилых и большую – молодых, а новые институты пока не изобретены</a:t>
            </a:r>
            <a:endParaRPr sz="1579"/>
          </a:p>
        </p:txBody>
      </p:sp>
      <p:sp>
        <p:nvSpPr>
          <p:cNvPr id="107" name="Google Shape;107;p1"/>
          <p:cNvSpPr txBox="1"/>
          <p:nvPr/>
        </p:nvSpPr>
        <p:spPr>
          <a:xfrm>
            <a:off x="7606377" y="2668850"/>
            <a:ext cx="2818140" cy="137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 с позиции конкретной «заинтересованной стороны» (стейкхолдера) становится «проблемой»: задачей, требующей поиска конкретных решений</a:t>
            </a:r>
            <a:endParaRPr sz="1579"/>
          </a:p>
        </p:txBody>
      </p:sp>
      <p:sp>
        <p:nvSpPr>
          <p:cNvPr id="108" name="Google Shape;108;p1"/>
          <p:cNvSpPr txBox="1"/>
          <p:nvPr/>
        </p:nvSpPr>
        <p:spPr>
          <a:xfrm>
            <a:off x="7606377" y="4572270"/>
            <a:ext cx="2818140" cy="137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403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новой системы пенсионного обеспечения для реалий 21 века – это проблема, которая стоит перед социальными государствами по всему миру.</a:t>
            </a:r>
            <a:endParaRPr sz="1579"/>
          </a:p>
        </p:txBody>
      </p:sp>
    </p:spTree>
    <p:extLst>
      <p:ext uri="{BB962C8B-B14F-4D97-AF65-F5344CB8AC3E}">
        <p14:creationId xmlns:p14="http://schemas.microsoft.com/office/powerpoint/2010/main" val="24852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17cd6a6e9_2_16"/>
          <p:cNvSpPr/>
          <p:nvPr/>
        </p:nvSpPr>
        <p:spPr>
          <a:xfrm>
            <a:off x="5894197" y="2866982"/>
            <a:ext cx="785312" cy="10197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917cd6a6e9_2_16"/>
          <p:cNvSpPr/>
          <p:nvPr/>
        </p:nvSpPr>
        <p:spPr>
          <a:xfrm>
            <a:off x="2870883" y="2866982"/>
            <a:ext cx="785312" cy="101972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917cd6a6e9_2_16"/>
          <p:cNvSpPr txBox="1">
            <a:spLocks noGrp="1"/>
          </p:cNvSpPr>
          <p:nvPr>
            <p:ph type="title"/>
          </p:nvPr>
        </p:nvSpPr>
        <p:spPr>
          <a:xfrm>
            <a:off x="467835" y="738346"/>
            <a:ext cx="9984167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>
                <a:latin typeface="Calibri"/>
                <a:ea typeface="Calibri"/>
                <a:cs typeface="Calibri"/>
                <a:sym typeface="Calibri"/>
              </a:rPr>
              <a:t>Тренды / вызовы / проблемы</a:t>
            </a:r>
            <a:r>
              <a:rPr lang="ru-RU" sz="2806" dirty="0"/>
              <a:t> в контексте Форума АСИ</a:t>
            </a:r>
            <a:endParaRPr dirty="0"/>
          </a:p>
        </p:txBody>
      </p:sp>
      <p:sp>
        <p:nvSpPr>
          <p:cNvPr id="117" name="Google Shape;117;g917cd6a6e9_2_16"/>
          <p:cNvSpPr txBox="1"/>
          <p:nvPr/>
        </p:nvSpPr>
        <p:spPr>
          <a:xfrm>
            <a:off x="890023" y="2007643"/>
            <a:ext cx="79583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ТРЕНД</a:t>
            </a:r>
            <a:endParaRPr sz="1579"/>
          </a:p>
        </p:txBody>
      </p:sp>
      <p:sp>
        <p:nvSpPr>
          <p:cNvPr id="118" name="Google Shape;118;g917cd6a6e9_2_16"/>
          <p:cNvSpPr txBox="1"/>
          <p:nvPr/>
        </p:nvSpPr>
        <p:spPr>
          <a:xfrm>
            <a:off x="4330323" y="2007643"/>
            <a:ext cx="855029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</a:t>
            </a:r>
            <a:endParaRPr sz="1579"/>
          </a:p>
        </p:txBody>
      </p:sp>
      <p:sp>
        <p:nvSpPr>
          <p:cNvPr id="119" name="Google Shape;119;g917cd6a6e9_2_16"/>
          <p:cNvSpPr txBox="1"/>
          <p:nvPr/>
        </p:nvSpPr>
        <p:spPr>
          <a:xfrm>
            <a:off x="8131020" y="2007643"/>
            <a:ext cx="1285175" cy="35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754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ПРОБЛЕМА</a:t>
            </a:r>
            <a:endParaRPr sz="1579"/>
          </a:p>
        </p:txBody>
      </p:sp>
      <p:sp>
        <p:nvSpPr>
          <p:cNvPr id="120" name="Google Shape;120;g917cd6a6e9_2_16"/>
          <p:cNvSpPr txBox="1"/>
          <p:nvPr/>
        </p:nvSpPr>
        <p:spPr>
          <a:xfrm>
            <a:off x="6751464" y="2668847"/>
            <a:ext cx="3498517" cy="137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 проблем (у конкретных “заинтересованных сторон”) и спектр возможных решений - задача для цикла экспертных сессий в Точках кипения АСИ</a:t>
            </a:r>
            <a:endParaRPr sz="1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рамках сессий 7 направлений Форума являются “решениями” или “ответами” на ключевые вызовы для России (и мы приглашаем региональные сообщества в Точках кипения генерировать идеи через эту призму)</a:t>
            </a:r>
            <a:endParaRPr sz="16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917cd6a6e9_2_16"/>
          <p:cNvSpPr txBox="1"/>
          <p:nvPr/>
        </p:nvSpPr>
        <p:spPr>
          <a:xfrm>
            <a:off x="474695" y="2668847"/>
            <a:ext cx="2347779" cy="1376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А. Аналитика по трендам в разрезе 7 больших тем Форума АСИ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Б. Ключевые тренды новой реальности 2020-х: 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964" indent="-300723"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“запускающие” процессы коронакризиса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964" indent="-300723">
              <a:buClr>
                <a:schemeClr val="dk1"/>
              </a:buClr>
              <a:buSzPts val="1800"/>
              <a:buFont typeface="Calibri"/>
              <a:buChar char="●"/>
            </a:pPr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возникающие “новые правила игры”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917cd6a6e9_2_16"/>
          <p:cNvSpPr txBox="1"/>
          <p:nvPr/>
        </p:nvSpPr>
        <p:spPr>
          <a:xfrm>
            <a:off x="3893233" y="2668847"/>
            <a:ext cx="2092059" cy="1592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noAutofit/>
          </a:bodyPr>
          <a:lstStyle/>
          <a:p>
            <a:r>
              <a:rPr lang="ru-RU" sz="1666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ключевых вызовов</a:t>
            </a:r>
            <a:r>
              <a:rPr lang="ru-RU" sz="166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для России 2020х - на пересечении глобальной повестки и актуальных процессов для России</a:t>
            </a:r>
            <a:endParaRPr sz="1491"/>
          </a:p>
        </p:txBody>
      </p:sp>
    </p:spTree>
    <p:extLst>
      <p:ext uri="{BB962C8B-B14F-4D97-AF65-F5344CB8AC3E}">
        <p14:creationId xmlns:p14="http://schemas.microsoft.com/office/powerpoint/2010/main" val="15977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17cd6a6e9_2_131"/>
          <p:cNvSpPr txBox="1">
            <a:spLocks noGrp="1"/>
          </p:cNvSpPr>
          <p:nvPr>
            <p:ph type="title"/>
          </p:nvPr>
        </p:nvSpPr>
        <p:spPr>
          <a:xfrm>
            <a:off x="212651" y="740603"/>
            <a:ext cx="10717619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7 тем (и 3 тематических </a:t>
            </a:r>
            <a:r>
              <a:rPr lang="ru-RU" sz="2806" dirty="0" err="1" smtClean="0"/>
              <a:t>кластерА</a:t>
            </a:r>
            <a:r>
              <a:rPr lang="ru-RU" sz="2806" dirty="0" smtClean="0"/>
              <a:t>) </a:t>
            </a:r>
            <a:r>
              <a:rPr lang="ru-RU" sz="2806" dirty="0"/>
              <a:t>форума АСИ: тренды, которые задают пространство возможностей (1)</a:t>
            </a:r>
            <a:endParaRPr sz="2806" dirty="0"/>
          </a:p>
        </p:txBody>
      </p:sp>
      <p:sp>
        <p:nvSpPr>
          <p:cNvPr id="129" name="Google Shape;129;g917cd6a6e9_2_131"/>
          <p:cNvSpPr txBox="1">
            <a:spLocks noGrp="1"/>
          </p:cNvSpPr>
          <p:nvPr>
            <p:ph type="sldNum" idx="12"/>
          </p:nvPr>
        </p:nvSpPr>
        <p:spPr>
          <a:xfrm>
            <a:off x="8286154" y="772116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5</a:t>
            </a:fld>
            <a:endParaRPr/>
          </a:p>
        </p:txBody>
      </p:sp>
      <p:sp>
        <p:nvSpPr>
          <p:cNvPr id="130" name="Google Shape;130;g917cd6a6e9_2_131"/>
          <p:cNvSpPr txBox="1"/>
          <p:nvPr/>
        </p:nvSpPr>
        <p:spPr>
          <a:xfrm>
            <a:off x="467767" y="1947473"/>
            <a:ext cx="3710828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Новая экономическая политика + Новая технологическая политика + Новые идеи для бизнеса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Переход к “экономике знаний” за счет развития предпринимательской инициативы, связки наука-экономика (в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в НТИ), новых форм финансирования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Цифровизация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как движок развития экономики (в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данные как ресурс)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Реинтеграция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России в мировую экономику (экспорт продуктов с высокой добавленной стоимостью, экспорт ИТ)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Запуск “зеленой” экономики,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за счет развития регионального потенциала в туризме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917cd6a6e9_2_131"/>
          <p:cNvSpPr txBox="1"/>
          <p:nvPr/>
        </p:nvSpPr>
        <p:spPr>
          <a:xfrm>
            <a:off x="4973245" y="1947473"/>
            <a:ext cx="5318282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Новые компетенции + Новая молодежная политика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Трансформация экономики: массовое сокращение рабочих мест “старой экономики” в России и в мире, неадекватность старой модели образования и подготовки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Технологические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компетенты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 и команды для “экономики знаний”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Развитие предпринимательства,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молодежное предпринимательство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Развитие управленческих команд, в 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т.ч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. работа с кризисами и работа с вовлечением множества заинтересованных сторон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Универсальные навыки для жизни (экзистенциальные навыки) - уметь учиться, уметь сотрудничать, саморегулирование, открытость мышления и пр.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Перезагрузка систем образования и подготовки под эту задачу: новые школы, новые модели вузов и колледжей, сети наставников, сетевые модели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45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17cd6a6e9_2_11"/>
          <p:cNvSpPr txBox="1">
            <a:spLocks noGrp="1"/>
          </p:cNvSpPr>
          <p:nvPr>
            <p:ph type="title"/>
          </p:nvPr>
        </p:nvSpPr>
        <p:spPr>
          <a:xfrm>
            <a:off x="308275" y="740603"/>
            <a:ext cx="10224046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7 тем (и 3 тематических кластера) форума АСИ: тренды, которые задают пространство возможностей (2) </a:t>
            </a:r>
            <a:endParaRPr sz="2806" dirty="0"/>
          </a:p>
        </p:txBody>
      </p:sp>
      <p:sp>
        <p:nvSpPr>
          <p:cNvPr id="137" name="Google Shape;137;g917cd6a6e9_2_11"/>
          <p:cNvSpPr txBox="1"/>
          <p:nvPr/>
        </p:nvSpPr>
        <p:spPr>
          <a:xfrm>
            <a:off x="881886" y="5465660"/>
            <a:ext cx="8327196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Развернутый список общих трендов: 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965" u="sng" dirty="0">
                <a:solidFill>
                  <a:schemeClr val="hlink"/>
                </a:solidFill>
                <a:hlinkClick r:id="rId3"/>
              </a:rPr>
              <a:t>https://docs.google.com/spreadsheets/d/1BXhHkzNjt2QtIrsR1bDcfrjqmc5ThNT3io_LH0AiNSY/edit#gid=1909338393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endParaRPr sz="1579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579" dirty="0">
                <a:latin typeface="Calibri"/>
                <a:ea typeface="Calibri"/>
                <a:cs typeface="Calibri"/>
                <a:sym typeface="Calibri"/>
              </a:rPr>
              <a:t>Развернутый список трендов по направлениям форума: </a:t>
            </a:r>
            <a:r>
              <a:rPr lang="ru-RU" sz="965" u="sng" dirty="0">
                <a:solidFill>
                  <a:schemeClr val="hlink"/>
                </a:solidFill>
                <a:hlinkClick r:id="rId4"/>
              </a:rPr>
              <a:t>https://docs.google.com/spreadsheets/d/1_8kHli99Lxv_DMwjXOmP41zhXA8JWtr6d1uZBuFIigc/edit#gid=672994841</a:t>
            </a:r>
            <a:endParaRPr sz="1579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917cd6a6e9_2_11"/>
          <p:cNvSpPr txBox="1">
            <a:spLocks noGrp="1"/>
          </p:cNvSpPr>
          <p:nvPr>
            <p:ph type="sldNum" idx="12"/>
          </p:nvPr>
        </p:nvSpPr>
        <p:spPr>
          <a:xfrm>
            <a:off x="8286154" y="7721166"/>
            <a:ext cx="2405658" cy="320176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fld id="{00000000-1234-1234-1234-123412341234}" type="slidenum">
              <a:rPr lang="ru-RU"/>
              <a:pPr/>
              <a:t>6</a:t>
            </a:fld>
            <a:endParaRPr/>
          </a:p>
        </p:txBody>
      </p:sp>
      <p:sp>
        <p:nvSpPr>
          <p:cNvPr id="139" name="Google Shape;139;g917cd6a6e9_2_11"/>
          <p:cNvSpPr txBox="1"/>
          <p:nvPr/>
        </p:nvSpPr>
        <p:spPr>
          <a:xfrm>
            <a:off x="630831" y="2047790"/>
            <a:ext cx="4440364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Новая городская политика 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“Перезагрузка” модели городов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801929" lvl="1" indent="-295154">
              <a:buSzPts val="1700"/>
              <a:buFont typeface="Calibri"/>
              <a:buChar char="○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Безопасный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801929" lvl="1" indent="-295154">
              <a:buSzPts val="1700"/>
              <a:buFont typeface="Calibri"/>
              <a:buChar char="○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Здоровый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801929" lvl="1" indent="-295154">
              <a:buSzPts val="1700"/>
              <a:buFont typeface="Calibri"/>
              <a:buChar char="○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Мобильный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Смена городской экономики: развитие креативных, инновационных и новых промышленных территорий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Городская экология: “</a:t>
            </a:r>
            <a:r>
              <a:rPr lang="ru-RU" sz="1600" dirty="0" err="1">
                <a:latin typeface="Calibri"/>
                <a:ea typeface="Calibri"/>
                <a:cs typeface="Calibri"/>
                <a:sym typeface="Calibri"/>
              </a:rPr>
              <a:t>природосообразный</a:t>
            </a: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” город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“Экспансия” городского образа жизни - новый формат сельской жизни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917cd6a6e9_2_11"/>
          <p:cNvSpPr txBox="1"/>
          <p:nvPr/>
        </p:nvSpPr>
        <p:spPr>
          <a:xfrm>
            <a:off x="5723254" y="2047790"/>
            <a:ext cx="4089671" cy="9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600" b="1" dirty="0">
                <a:latin typeface="Calibri"/>
                <a:ea typeface="Calibri"/>
                <a:cs typeface="Calibri"/>
                <a:sym typeface="Calibri"/>
              </a:rPr>
              <a:t>Новая социальная политика</a:t>
            </a:r>
            <a:endParaRPr sz="1600" b="1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Инклюзия всех типов – создание равных возможностей доступа и самореализации</a:t>
            </a: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Развитие социальных лифтов, компенсирующих снижение социальной мобильности населения</a:t>
            </a: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Солидарная ответственность государства и граждан в сфере пенсионного обеспечения, здравоохранения, образования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00964" indent="-295154">
              <a:buSzPts val="1700"/>
              <a:buFont typeface="Calibri"/>
              <a:buChar char="●"/>
            </a:pPr>
            <a:r>
              <a:rPr lang="ru-RU" sz="1600" dirty="0">
                <a:latin typeface="Calibri"/>
                <a:ea typeface="Calibri"/>
                <a:cs typeface="Calibri"/>
                <a:sym typeface="Calibri"/>
              </a:rPr>
              <a:t>Социальное развитие через социальное предпринимательство и многосторонние партнерства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470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17cd6a6e9_2_6"/>
          <p:cNvSpPr txBox="1">
            <a:spLocks noGrp="1"/>
          </p:cNvSpPr>
          <p:nvPr>
            <p:ph type="title"/>
          </p:nvPr>
        </p:nvSpPr>
        <p:spPr>
          <a:xfrm>
            <a:off x="735062" y="758843"/>
            <a:ext cx="9221688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r>
              <a:rPr lang="ru-RU" sz="2806" dirty="0"/>
              <a:t>Наступающая COVID-реальность 2020х: запускающие процессы</a:t>
            </a:r>
            <a:endParaRPr sz="2806" dirty="0"/>
          </a:p>
        </p:txBody>
      </p:sp>
      <p:sp>
        <p:nvSpPr>
          <p:cNvPr id="146" name="Google Shape;146;g917cd6a6e9_2_6"/>
          <p:cNvSpPr txBox="1">
            <a:spLocks noGrp="1"/>
          </p:cNvSpPr>
          <p:nvPr>
            <p:ph type="body" idx="1"/>
          </p:nvPr>
        </p:nvSpPr>
        <p:spPr>
          <a:xfrm>
            <a:off x="735062" y="1902960"/>
            <a:ext cx="9221688" cy="3815798"/>
          </a:xfrm>
          <a:prstGeom prst="rect">
            <a:avLst/>
          </a:prstGeom>
        </p:spPr>
        <p:txBody>
          <a:bodyPr spcFirstLastPara="1" wrap="square" lIns="80175" tIns="40077" rIns="80175" bIns="40077" anchor="t" anchorCtr="0">
            <a:noAutofit/>
          </a:bodyPr>
          <a:lstStyle/>
          <a:p>
            <a:pPr indent="-289585">
              <a:buSzPts val="1600"/>
            </a:pPr>
            <a:r>
              <a:rPr lang="ru-RU" sz="2000" b="1" dirty="0"/>
              <a:t>Процессы, впрямую связанные с пандемией</a:t>
            </a:r>
            <a:endParaRPr sz="2000" b="1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Непосредственные </a:t>
            </a:r>
            <a:r>
              <a:rPr lang="ru-RU" sz="1800" i="1" dirty="0"/>
              <a:t>медико-биологические вопросы</a:t>
            </a:r>
            <a:r>
              <a:rPr lang="ru-RU" sz="1800" dirty="0"/>
              <a:t>: минимизация заражения, диагностика, надежность работы системы здравоохранения, поиск вакцины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/>
              <a:t>Работа с общественным мнением </a:t>
            </a:r>
            <a:r>
              <a:rPr lang="ru-RU" sz="1800" dirty="0"/>
              <a:t>и растущим социальным напряжением, сохранение управляемости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/>
              <a:t>Ограничения </a:t>
            </a:r>
            <a:r>
              <a:rPr lang="ru-RU" sz="1800" dirty="0"/>
              <a:t>в путешествиях и перемещениях, временное закрытие бизнесов, нарушение цепочек поставок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Возникающие эффекты - массовые </a:t>
            </a:r>
            <a:r>
              <a:rPr lang="ru-RU" sz="1800" i="1" dirty="0"/>
              <a:t>увольнения </a:t>
            </a:r>
            <a:r>
              <a:rPr lang="ru-RU" sz="1800" dirty="0"/>
              <a:t>(в т.ч. уже ясно, что часть рабочих мест не восстановится после выхода из кризиса), </a:t>
            </a:r>
            <a:br>
              <a:rPr lang="ru-RU" sz="1800" dirty="0"/>
            </a:br>
            <a:r>
              <a:rPr lang="ru-RU" sz="1800" i="1" dirty="0"/>
              <a:t>банкротства </a:t>
            </a:r>
            <a:r>
              <a:rPr lang="ru-RU" sz="1800" dirty="0"/>
              <a:t>бизнесов, </a:t>
            </a:r>
            <a:r>
              <a:rPr lang="ru-RU" sz="1800" i="1" dirty="0"/>
              <a:t>кризис </a:t>
            </a:r>
            <a:r>
              <a:rPr lang="ru-RU" sz="1800" dirty="0"/>
              <a:t>финансово-кредитной системы </a:t>
            </a:r>
            <a:endParaRPr sz="1800" dirty="0"/>
          </a:p>
          <a:p>
            <a:pPr indent="-289585">
              <a:buSzPts val="1600"/>
            </a:pPr>
            <a:r>
              <a:rPr lang="ru-RU" sz="2000" b="1" dirty="0"/>
              <a:t>“Спусковой механизм”</a:t>
            </a:r>
            <a:r>
              <a:rPr lang="ru-RU" sz="2000" dirty="0"/>
              <a:t>: процессы, запускаемые пандемией </a:t>
            </a:r>
            <a:endParaRPr sz="20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/>
              <a:t>Цифровая трансформация </a:t>
            </a:r>
            <a:r>
              <a:rPr lang="ru-RU" sz="1800" dirty="0"/>
              <a:t>бизнесов и государственных (городских) услуг и привыкание людей к удаленной работе и бесконтактному потреблению 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Приход </a:t>
            </a:r>
            <a:r>
              <a:rPr lang="ru-RU" sz="1800" i="1" dirty="0"/>
              <a:t>«надзорного общества»</a:t>
            </a:r>
            <a:r>
              <a:rPr lang="ru-RU" sz="1800" dirty="0"/>
              <a:t> (</a:t>
            </a:r>
            <a:r>
              <a:rPr lang="ru-RU" sz="1800" dirty="0" err="1"/>
              <a:t>surveillance</a:t>
            </a:r>
            <a:r>
              <a:rPr lang="ru-RU" sz="1800" dirty="0"/>
              <a:t> </a:t>
            </a:r>
            <a:r>
              <a:rPr lang="ru-RU" sz="1800" dirty="0" err="1"/>
              <a:t>state</a:t>
            </a:r>
            <a:r>
              <a:rPr lang="ru-RU" sz="1800" dirty="0"/>
              <a:t>), включая тотальный контроль корпораций над цифровым следом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i="1" dirty="0" err="1"/>
              <a:t>Релокализация</a:t>
            </a:r>
            <a:r>
              <a:rPr lang="ru-RU" sz="1800" i="1" dirty="0"/>
              <a:t> </a:t>
            </a:r>
            <a:r>
              <a:rPr lang="ru-RU" sz="1800" dirty="0"/>
              <a:t>(в </a:t>
            </a:r>
            <a:r>
              <a:rPr lang="ru-RU" sz="1800" dirty="0" err="1"/>
              <a:t>т.ч</a:t>
            </a:r>
            <a:r>
              <a:rPr lang="ru-RU" sz="1800" dirty="0"/>
              <a:t>. подстегиваемая 4-й промышленной революцией)</a:t>
            </a:r>
            <a:endParaRPr sz="1800" dirty="0"/>
          </a:p>
          <a:p>
            <a:pPr lvl="1" indent="-289585">
              <a:spcBef>
                <a:spcPts val="0"/>
              </a:spcBef>
              <a:buSzPts val="1600"/>
            </a:pPr>
            <a:r>
              <a:rPr lang="ru-RU" sz="1800" dirty="0"/>
              <a:t>Регионализация или </a:t>
            </a:r>
            <a:r>
              <a:rPr lang="ru-RU" sz="1800" i="1" dirty="0" err="1"/>
              <a:t>Островизация</a:t>
            </a:r>
            <a:endParaRPr sz="1800" i="1" dirty="0"/>
          </a:p>
        </p:txBody>
      </p:sp>
    </p:spTree>
    <p:extLst>
      <p:ext uri="{BB962C8B-B14F-4D97-AF65-F5344CB8AC3E}">
        <p14:creationId xmlns:p14="http://schemas.microsoft.com/office/powerpoint/2010/main" val="183563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17cd6a6e9_2_0"/>
          <p:cNvSpPr txBox="1">
            <a:spLocks noGrp="1"/>
          </p:cNvSpPr>
          <p:nvPr>
            <p:ph type="title"/>
          </p:nvPr>
        </p:nvSpPr>
        <p:spPr>
          <a:xfrm>
            <a:off x="467766" y="430775"/>
            <a:ext cx="10224046" cy="1162577"/>
          </a:xfrm>
          <a:prstGeom prst="rect">
            <a:avLst/>
          </a:prstGeom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>
              <a:buSzPts val="3200"/>
            </a:pPr>
            <a:r>
              <a:rPr lang="ru-RU" sz="2806" dirty="0"/>
              <a:t>Факторы COVID-реальности: тренды 2020-2030+</a:t>
            </a:r>
            <a:endParaRPr sz="2806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81F3E3-6439-4B71-B6AF-31442071B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84" y="1485972"/>
            <a:ext cx="9941443" cy="52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8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735062" y="522154"/>
            <a:ext cx="9221688" cy="11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ctr" anchorCtr="0">
            <a:normAutofit/>
          </a:bodyPr>
          <a:lstStyle/>
          <a:p>
            <a:pPr>
              <a:buSzPts val="3200"/>
            </a:pPr>
            <a:r>
              <a:rPr lang="ru-RU" sz="2806">
                <a:latin typeface="Calibri"/>
                <a:ea typeface="Calibri"/>
                <a:cs typeface="Calibri"/>
                <a:sym typeface="Calibri"/>
              </a:rPr>
              <a:t>Определение вызовов для России</a:t>
            </a:r>
            <a:endParaRPr dirty="0"/>
          </a:p>
        </p:txBody>
      </p:sp>
      <p:sp>
        <p:nvSpPr>
          <p:cNvPr id="162" name="Google Shape;162;p2"/>
          <p:cNvSpPr txBox="1"/>
          <p:nvPr/>
        </p:nvSpPr>
        <p:spPr>
          <a:xfrm>
            <a:off x="2303368" y="3063210"/>
            <a:ext cx="2463676" cy="40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210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Глобальные вызовы</a:t>
            </a:r>
            <a:endParaRPr sz="1579"/>
          </a:p>
        </p:txBody>
      </p:sp>
      <p:sp>
        <p:nvSpPr>
          <p:cNvPr id="163" name="Google Shape;163;p2"/>
          <p:cNvSpPr txBox="1"/>
          <p:nvPr/>
        </p:nvSpPr>
        <p:spPr>
          <a:xfrm>
            <a:off x="1639811" y="2278186"/>
            <a:ext cx="1444342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Экологические</a:t>
            </a:r>
            <a:endParaRPr sz="1579"/>
          </a:p>
        </p:txBody>
      </p:sp>
      <p:sp>
        <p:nvSpPr>
          <p:cNvPr id="164" name="Google Shape;164;p2"/>
          <p:cNvSpPr txBox="1"/>
          <p:nvPr/>
        </p:nvSpPr>
        <p:spPr>
          <a:xfrm>
            <a:off x="1639811" y="2701130"/>
            <a:ext cx="1755572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Социо-культурные</a:t>
            </a:r>
            <a:endParaRPr sz="1579"/>
          </a:p>
        </p:txBody>
      </p:sp>
      <p:sp>
        <p:nvSpPr>
          <p:cNvPr id="165" name="Google Shape;165;p2"/>
          <p:cNvSpPr txBox="1"/>
          <p:nvPr/>
        </p:nvSpPr>
        <p:spPr>
          <a:xfrm>
            <a:off x="3503330" y="2278186"/>
            <a:ext cx="2043388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Техно-экономические</a:t>
            </a:r>
            <a:endParaRPr sz="1579"/>
          </a:p>
        </p:txBody>
      </p:sp>
      <p:sp>
        <p:nvSpPr>
          <p:cNvPr id="166" name="Google Shape;166;p2"/>
          <p:cNvSpPr txBox="1"/>
          <p:nvPr/>
        </p:nvSpPr>
        <p:spPr>
          <a:xfrm>
            <a:off x="3912912" y="2701130"/>
            <a:ext cx="1633764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Геополитические</a:t>
            </a:r>
            <a:endParaRPr sz="1579"/>
          </a:p>
        </p:txBody>
      </p:sp>
      <p:sp>
        <p:nvSpPr>
          <p:cNvPr id="167" name="Google Shape;167;p2"/>
          <p:cNvSpPr txBox="1"/>
          <p:nvPr/>
        </p:nvSpPr>
        <p:spPr>
          <a:xfrm>
            <a:off x="2505093" y="5076983"/>
            <a:ext cx="2060223" cy="40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210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Повестка России</a:t>
            </a:r>
            <a:endParaRPr sz="1579"/>
          </a:p>
        </p:txBody>
      </p:sp>
      <p:sp>
        <p:nvSpPr>
          <p:cNvPr id="168" name="Google Shape;168;p2"/>
          <p:cNvSpPr txBox="1"/>
          <p:nvPr/>
        </p:nvSpPr>
        <p:spPr>
          <a:xfrm>
            <a:off x="1787630" y="5643222"/>
            <a:ext cx="3431400" cy="323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Культурно-исторические особенности</a:t>
            </a:r>
            <a:endParaRPr sz="1579"/>
          </a:p>
        </p:txBody>
      </p:sp>
      <p:sp>
        <p:nvSpPr>
          <p:cNvPr id="169" name="Google Shape;169;p2"/>
          <p:cNvSpPr txBox="1"/>
          <p:nvPr/>
        </p:nvSpPr>
        <p:spPr>
          <a:xfrm>
            <a:off x="2146605" y="6026035"/>
            <a:ext cx="2713451" cy="56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Наличие предпосылок и/или </a:t>
            </a:r>
            <a:b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57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конкуретных преимуществ</a:t>
            </a:r>
            <a:endParaRPr sz="1579"/>
          </a:p>
        </p:txBody>
      </p:sp>
      <p:sp>
        <p:nvSpPr>
          <p:cNvPr id="170" name="Google Shape;170;p2"/>
          <p:cNvSpPr/>
          <p:nvPr/>
        </p:nvSpPr>
        <p:spPr>
          <a:xfrm>
            <a:off x="1345748" y="3876052"/>
            <a:ext cx="4315136" cy="4229370"/>
          </a:xfrm>
          <a:prstGeom prst="arc">
            <a:avLst>
              <a:gd name="adj1" fmla="val 11019252"/>
              <a:gd name="adj2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"/>
          <p:cNvSpPr/>
          <p:nvPr/>
        </p:nvSpPr>
        <p:spPr>
          <a:xfrm rot="10800000" flipH="1">
            <a:off x="1377624" y="657937"/>
            <a:ext cx="4315136" cy="4229370"/>
          </a:xfrm>
          <a:prstGeom prst="arc">
            <a:avLst>
              <a:gd name="adj1" fmla="val 11019252"/>
              <a:gd name="adj2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80175" tIns="40077" rIns="80175" bIns="40077" anchor="ctr" anchorCtr="0">
            <a:noAutofit/>
          </a:bodyPr>
          <a:lstStyle/>
          <a:p>
            <a:pPr algn="ctr"/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2776121" y="3988335"/>
            <a:ext cx="1466704" cy="72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pPr algn="ctr"/>
            <a:r>
              <a:rPr lang="ru-RU" sz="210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Вызовы </a:t>
            </a:r>
            <a:br>
              <a:rPr lang="ru-RU" sz="210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10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России</a:t>
            </a:r>
            <a:endParaRPr sz="1579"/>
          </a:p>
        </p:txBody>
      </p:sp>
      <p:sp>
        <p:nvSpPr>
          <p:cNvPr id="173" name="Google Shape;173;p2"/>
          <p:cNvSpPr txBox="1"/>
          <p:nvPr/>
        </p:nvSpPr>
        <p:spPr>
          <a:xfrm>
            <a:off x="6439491" y="2676485"/>
            <a:ext cx="3672072" cy="137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Исследования ведущих мировых интеллектуальных центров, в т.ч. </a:t>
            </a:r>
            <a:b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Millennium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Всемирный экономический форум, Цели устойчивого развития ООН,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Singularity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Foundation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McKinsey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Institute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KMPG,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Stanford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Catalyst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Lincoln</a:t>
            </a:r>
            <a:r>
              <a:rPr lang="ru-RU" sz="1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21CLab и др.</a:t>
            </a:r>
            <a:endParaRPr sz="1200" dirty="0"/>
          </a:p>
        </p:txBody>
      </p:sp>
      <p:sp>
        <p:nvSpPr>
          <p:cNvPr id="174" name="Google Shape;174;p2"/>
          <p:cNvSpPr txBox="1"/>
          <p:nvPr/>
        </p:nvSpPr>
        <p:spPr>
          <a:xfrm>
            <a:off x="6438441" y="5303263"/>
            <a:ext cx="3597197" cy="81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40077" rIns="80175" bIns="40077" anchor="t" anchorCtr="0">
            <a:spAutoFit/>
          </a:bodyPr>
          <a:lstStyle/>
          <a:p>
            <a: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Исследования ведущих мировых интеллектуальных центров, в т.ч. </a:t>
            </a:r>
            <a:b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ТПП РФ, ЭАЦ РАН. АЦ Правительства РФ, НИУ ВШЭ, ЦСР, МГУ, ЭАЦ РАНХиГС и др.</a:t>
            </a:r>
            <a:endParaRPr sz="1200"/>
          </a:p>
        </p:txBody>
      </p:sp>
      <p:sp>
        <p:nvSpPr>
          <p:cNvPr id="176" name="Google Shape;176;p2"/>
          <p:cNvSpPr txBox="1"/>
          <p:nvPr/>
        </p:nvSpPr>
        <p:spPr>
          <a:xfrm>
            <a:off x="1355112" y="1309790"/>
            <a:ext cx="9221688" cy="56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75" tIns="80175" rIns="80175" bIns="80175" anchor="t" anchorCtr="0">
            <a:noAutofit/>
          </a:bodyPr>
          <a:lstStyle/>
          <a:p>
            <a:r>
              <a:rPr lang="ru-RU" sz="1403" i="1" dirty="0">
                <a:latin typeface="Calibri"/>
                <a:ea typeface="Calibri"/>
                <a:cs typeface="Calibri"/>
                <a:sym typeface="Calibri"/>
              </a:rPr>
              <a:t>“Для России нельзя считать вызовом то, что не является вызовом для человечества”</a:t>
            </a:r>
            <a:endParaRPr sz="1403" i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403" i="1" dirty="0">
                <a:latin typeface="Calibri"/>
                <a:ea typeface="Calibri"/>
                <a:cs typeface="Calibri"/>
                <a:sym typeface="Calibri"/>
              </a:rPr>
              <a:t>“Время </a:t>
            </a:r>
            <a:r>
              <a:rPr lang="ru-RU" sz="1403" i="1" dirty="0" err="1">
                <a:latin typeface="Calibri"/>
                <a:ea typeface="Calibri"/>
                <a:cs typeface="Calibri"/>
                <a:sym typeface="Calibri"/>
              </a:rPr>
              <a:t>внутристрановых</a:t>
            </a:r>
            <a:r>
              <a:rPr lang="ru-RU" sz="1403" i="1" dirty="0">
                <a:latin typeface="Calibri"/>
                <a:ea typeface="Calibri"/>
                <a:cs typeface="Calibri"/>
                <a:sym typeface="Calibri"/>
              </a:rPr>
              <a:t> вызовов прошло - вызовы России как минимум евразийские, но в основном глобальные”</a:t>
            </a:r>
            <a:endParaRPr sz="1403"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4837"/>
      </p:ext>
    </p:extLst>
  </p:cSld>
  <p:clrMapOvr>
    <a:masterClrMapping/>
  </p:clrMapOvr>
</p:sld>
</file>

<file path=ppt/theme/theme1.xml><?xml version="1.0" encoding="utf-8"?>
<a:theme xmlns:a="http://schemas.openxmlformats.org/drawingml/2006/main" name="Страниц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ланк пусто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Бланк с лого и странице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итул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итул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итул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Круглый титул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Круглый титул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66280</TotalTime>
  <Words>3993</Words>
  <Application>Microsoft Office PowerPoint</Application>
  <PresentationFormat>Произвольный</PresentationFormat>
  <Paragraphs>323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Страница</vt:lpstr>
      <vt:lpstr>Бланк пустой</vt:lpstr>
      <vt:lpstr>Бланк с лого и страницей</vt:lpstr>
      <vt:lpstr>Титул 1</vt:lpstr>
      <vt:lpstr>Титул 2</vt:lpstr>
      <vt:lpstr>Титул 3</vt:lpstr>
      <vt:lpstr>Круглый титул 1</vt:lpstr>
      <vt:lpstr>Круглый титул 2</vt:lpstr>
      <vt:lpstr>Глобальные тренды и вызовы для России: пространство генерации “сильных идей”  Вводная презентация</vt:lpstr>
      <vt:lpstr>Контекст ДАННОГО МАТЕРИАЛА</vt:lpstr>
      <vt:lpstr>ОПРЕДЕЛЕНИЯ: Тренды / вызовы / проблемы</vt:lpstr>
      <vt:lpstr>Тренды / вызовы / проблемы в контексте Форума АСИ</vt:lpstr>
      <vt:lpstr>7 тем (и 3 тематических кластерА) форума АСИ: тренды, которые задают пространство возможностей (1)</vt:lpstr>
      <vt:lpstr>7 тем (и 3 тематических кластера) форума АСИ: тренды, которые задают пространство возможностей (2) </vt:lpstr>
      <vt:lpstr>Наступающая COVID-реальность 2020х: запускающие процессы</vt:lpstr>
      <vt:lpstr>Факторы COVID-реальности: тренды 2020-2030+</vt:lpstr>
      <vt:lpstr>Определение вызовов для России</vt:lpstr>
      <vt:lpstr>12 глобальных вызовов для России</vt:lpstr>
      <vt:lpstr>Вызов 1: Изменение отношений человека и природы </vt:lpstr>
      <vt:lpstr>Вызов 2: Еда ДЛЯ ПЛАНЕТЫ</vt:lpstr>
      <vt:lpstr>Вызов 3: Здоровье для активной и качественной жизни</vt:lpstr>
      <vt:lpstr>Вызов 4: Общественное расслоение</vt:lpstr>
      <vt:lpstr>Вызов 5: Научно-технический прогресс</vt:lpstr>
      <vt:lpstr>Вызов 6: Развитие и самореализация</vt:lpstr>
      <vt:lpstr>Вызов 7: Повышение эффективности систем управления</vt:lpstr>
      <vt:lpstr>Вызов 8: Тотальная / сквозная безопасность</vt:lpstr>
      <vt:lpstr>Вызов 9: Изменение модели экономики</vt:lpstr>
      <vt:lpstr>Вызов 10: Вовлеченность</vt:lpstr>
      <vt:lpstr>Вызов 11: Новые фронтиры</vt:lpstr>
      <vt:lpstr>Вызов 12: Деглобализация </vt:lpstr>
      <vt:lpstr>Спасибо!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AFONIN</dc:creator>
  <cp:lastModifiedBy>pavlova_market@mail.ru</cp:lastModifiedBy>
  <cp:revision>1850</cp:revision>
  <cp:lastPrinted>2020-02-23T11:16:54Z</cp:lastPrinted>
  <dcterms:created xsi:type="dcterms:W3CDTF">2017-03-21T10:31:48Z</dcterms:created>
  <dcterms:modified xsi:type="dcterms:W3CDTF">2020-08-25T13:51:12Z</dcterms:modified>
</cp:coreProperties>
</file>