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4" r:id="rId4"/>
  </p:sldMasterIdLst>
  <p:notesMasterIdLst>
    <p:notesMasterId r:id="rId24"/>
  </p:notesMasterIdLst>
  <p:handoutMasterIdLst>
    <p:handoutMasterId r:id="rId25"/>
  </p:handoutMasterIdLst>
  <p:sldIdLst>
    <p:sldId id="256" r:id="rId5"/>
    <p:sldId id="275" r:id="rId6"/>
    <p:sldId id="258" r:id="rId7"/>
    <p:sldId id="276" r:id="rId8"/>
    <p:sldId id="277" r:id="rId9"/>
    <p:sldId id="278" r:id="rId10"/>
    <p:sldId id="279" r:id="rId11"/>
    <p:sldId id="280" r:id="rId12"/>
    <p:sldId id="283" r:id="rId13"/>
    <p:sldId id="281" r:id="rId14"/>
    <p:sldId id="282" r:id="rId15"/>
    <p:sldId id="284" r:id="rId16"/>
    <p:sldId id="285" r:id="rId17"/>
    <p:sldId id="286" r:id="rId18"/>
    <p:sldId id="287" r:id="rId19"/>
    <p:sldId id="288" r:id="rId20"/>
    <p:sldId id="260" r:id="rId21"/>
    <p:sldId id="289" r:id="rId22"/>
    <p:sldId id="274" r:id="rId23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41" autoAdjust="0"/>
  </p:normalViewPr>
  <p:slideViewPr>
    <p:cSldViewPr snapToGrid="0" snapToObjects="1">
      <p:cViewPr varScale="1">
        <p:scale>
          <a:sx n="73" d="100"/>
          <a:sy n="73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32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0.sv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9A589A-46DE-0F49-B460-E7914F3E440D}" type="doc">
      <dgm:prSet loTypeId="urn:microsoft.com/office/officeart/2008/layout/CircularPictureCallout" loCatId="" qsTypeId="urn:microsoft.com/office/officeart/2005/8/quickstyle/simple1" qsCatId="simple" csTypeId="urn:microsoft.com/office/officeart/2005/8/colors/accent2_2" csCatId="accent2" phldr="1"/>
      <dgm:spPr/>
      <dgm:t>
        <a:bodyPr rtlCol="0"/>
        <a:lstStyle/>
        <a:p>
          <a:pPr rtl="0"/>
          <a:endParaRPr lang="en-US"/>
        </a:p>
      </dgm:t>
    </dgm:pt>
    <dgm:pt modelId="{66039115-797B-304C-9FC0-EFABB1F21232}">
      <dgm:prSet custT="1"/>
      <dgm:spPr/>
      <dgm:t>
        <a:bodyPr rtlCol="0"/>
        <a:lstStyle/>
        <a:p>
          <a:pPr rtl="0"/>
          <a:endParaRPr lang="ru-RU" sz="2000" noProof="0" dirty="0"/>
        </a:p>
      </dgm:t>
    </dgm:pt>
    <dgm:pt modelId="{C8EABE8F-1E84-494E-AD8A-32BA419A36E9}" type="parTrans" cxnId="{31C3237C-2299-B649-8C93-587C97AC9999}">
      <dgm:prSet/>
      <dgm:spPr/>
      <dgm:t>
        <a:bodyPr rtlCol="0"/>
        <a:lstStyle/>
        <a:p>
          <a:pPr rtl="0"/>
          <a:endParaRPr lang="ru-RU" noProof="0" dirty="0"/>
        </a:p>
      </dgm:t>
    </dgm:pt>
    <dgm:pt modelId="{D044F6BA-1D90-EC47-8A78-B9796198ECF5}" type="sibTrans" cxnId="{31C3237C-2299-B649-8C93-587C97AC9999}">
      <dgm:prSet/>
      <dgm:spPr>
        <a:noFill/>
        <a:ln w="635">
          <a:solidFill>
            <a:schemeClr val="tx1">
              <a:alpha val="0"/>
            </a:schemeClr>
          </a:solidFill>
        </a:ln>
      </dgm:spPr>
      <dgm:t>
        <a:bodyPr rtlCol="0"/>
        <a:lstStyle/>
        <a:p>
          <a:pPr rtl="0"/>
          <a:endParaRPr lang="ru-RU" noProof="0" dirty="0"/>
        </a:p>
      </dgm:t>
      <dgm:extLst/>
    </dgm:pt>
    <dgm:pt modelId="{15B1A768-2666-4AB4-BDA7-F0E3C4160D59}">
      <dgm:prSet/>
      <dgm:spPr/>
      <dgm:t>
        <a:bodyPr rtlCol="0"/>
        <a:lstStyle/>
        <a:p>
          <a:pPr rtl="0"/>
          <a:endParaRPr lang="ru-RU" noProof="0" dirty="0"/>
        </a:p>
      </dgm:t>
    </dgm:pt>
    <dgm:pt modelId="{72FFCBD4-DD9D-4E06-81E4-54307F97A3F0}" type="sibTrans" cxnId="{08DEC938-538C-403B-80C3-828B96DAFF8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t>
        <a:bodyPr rtlCol="0"/>
        <a:lstStyle/>
        <a:p>
          <a:pPr rtl="0"/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D47033D3-4E41-485A-B515-A02A8C3B404A}" type="parTrans" cxnId="{08DEC938-538C-403B-80C3-828B96DAFF82}">
      <dgm:prSet/>
      <dgm:spPr/>
      <dgm:t>
        <a:bodyPr rtlCol="0"/>
        <a:lstStyle/>
        <a:p>
          <a:pPr rtl="0"/>
          <a:endParaRPr lang="ru-RU" noProof="0" dirty="0"/>
        </a:p>
      </dgm:t>
    </dgm:pt>
    <dgm:pt modelId="{E39563C5-C199-4F5B-A899-8CC0710341A0}">
      <dgm:prSet/>
      <dgm:spPr/>
      <dgm:t>
        <a:bodyPr rtlCol="0"/>
        <a:lstStyle/>
        <a:p>
          <a:pPr rtl="0"/>
          <a:endParaRPr lang="ru-RU" noProof="0" dirty="0"/>
        </a:p>
      </dgm:t>
    </dgm:pt>
    <dgm:pt modelId="{BC971DAC-9BE2-44B2-ABE4-8099C777E9C4}" type="sibTrans" cxnId="{BBAD9FDB-1013-4B11-A9AE-2815527D1B78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t>
        <a:bodyPr rtlCol="0"/>
        <a:lstStyle/>
        <a:p>
          <a:pPr rtl="0"/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descr="Voice"/>
        </a:ext>
      </dgm:extLst>
    </dgm:pt>
    <dgm:pt modelId="{6531EA77-44C5-4E3D-BA04-70C1E49BCD39}" type="parTrans" cxnId="{BBAD9FDB-1013-4B11-A9AE-2815527D1B78}">
      <dgm:prSet/>
      <dgm:spPr/>
      <dgm:t>
        <a:bodyPr rtlCol="0"/>
        <a:lstStyle/>
        <a:p>
          <a:pPr rtl="0"/>
          <a:endParaRPr lang="ru-RU" noProof="0" dirty="0"/>
        </a:p>
      </dgm:t>
    </dgm:pt>
    <dgm:pt modelId="{31CDA5B9-892A-4957-A6C1-CB474EDD26B3}" type="pres">
      <dgm:prSet presAssocID="{489A589A-46DE-0F49-B460-E7914F3E440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18AE322-EE24-4F21-BA38-33A0666D285C}" type="pres">
      <dgm:prSet presAssocID="{489A589A-46DE-0F49-B460-E7914F3E440D}" presName="Name1" presStyleCnt="0"/>
      <dgm:spPr/>
    </dgm:pt>
    <dgm:pt modelId="{7F52993D-99F4-4D8C-A62C-5BFF7578D04D}" type="pres">
      <dgm:prSet presAssocID="{D044F6BA-1D90-EC47-8A78-B9796198ECF5}" presName="picture_1" presStyleCnt="0"/>
      <dgm:spPr/>
    </dgm:pt>
    <dgm:pt modelId="{4B45A233-591B-4AA8-B1F4-FD981D611E73}" type="pres">
      <dgm:prSet presAssocID="{D044F6BA-1D90-EC47-8A78-B9796198ECF5}" presName="pictureRepeatNode" presStyleLbl="alignImgPlace1" presStyleIdx="0" presStyleCnt="3" custLinFactNeighborX="-35688" custLinFactNeighborY="17980"/>
      <dgm:spPr>
        <a:prstGeom prst="smileyFace">
          <a:avLst/>
        </a:prstGeom>
      </dgm:spPr>
      <dgm:t>
        <a:bodyPr/>
        <a:lstStyle/>
        <a:p>
          <a:endParaRPr lang="ru-RU"/>
        </a:p>
      </dgm:t>
    </dgm:pt>
    <dgm:pt modelId="{283005FA-6463-4617-A2CF-7C3C4FCD1B71}" type="pres">
      <dgm:prSet presAssocID="{66039115-797B-304C-9FC0-EFABB1F21232}" presName="text_1" presStyleLbl="node1" presStyleIdx="0" presStyleCnt="0" custScaleY="40894" custLinFactY="32022" custLinFactNeighborX="-8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97887-47F6-4AA2-B555-B4C65C838496}" type="pres">
      <dgm:prSet presAssocID="{BC971DAC-9BE2-44B2-ABE4-8099C777E9C4}" presName="picture_2" presStyleCnt="0"/>
      <dgm:spPr/>
    </dgm:pt>
    <dgm:pt modelId="{5650C73F-166D-441B-B100-602E6E50702D}" type="pres">
      <dgm:prSet presAssocID="{BC971DAC-9BE2-44B2-ABE4-8099C777E9C4}" presName="pictureRepeatNode" presStyleLbl="alignImgPlace1" presStyleIdx="1" presStyleCnt="3" custLinFactY="47444" custLinFactNeighborX="96034" custLinFactNeighborY="100000"/>
      <dgm:spPr/>
      <dgm:t>
        <a:bodyPr/>
        <a:lstStyle/>
        <a:p>
          <a:endParaRPr lang="ru-RU"/>
        </a:p>
      </dgm:t>
    </dgm:pt>
    <dgm:pt modelId="{15357313-1612-4DD3-B23B-A1746EAAD445}" type="pres">
      <dgm:prSet presAssocID="{E39563C5-C199-4F5B-A899-8CC0710341A0}" presName="line_2" presStyleLbl="parChTrans1D1" presStyleIdx="0" presStyleCnt="2" custFlipVert="1" custSzY="45720" custScaleX="48461" custLinFactY="97555" custLinFactNeighborX="11416" custLinFactNeighborY="100000"/>
      <dgm:spPr>
        <a:ln>
          <a:solidFill>
            <a:schemeClr val="accent2">
              <a:shade val="6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ru-RU"/>
        </a:p>
      </dgm:t>
    </dgm:pt>
    <dgm:pt modelId="{0D75AA9B-2817-428A-8919-D9CC568E76EE}" type="pres">
      <dgm:prSet presAssocID="{E39563C5-C199-4F5B-A899-8CC0710341A0}" presName="textparent_2" presStyleLbl="node1" presStyleIdx="0" presStyleCnt="0"/>
      <dgm:spPr/>
    </dgm:pt>
    <dgm:pt modelId="{8590389C-1B78-4161-83D2-B7C475E19097}" type="pres">
      <dgm:prSet presAssocID="{E39563C5-C199-4F5B-A899-8CC0710341A0}" presName="text_2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3E615-6E18-4432-A096-9047769FED28}" type="pres">
      <dgm:prSet presAssocID="{72FFCBD4-DD9D-4E06-81E4-54307F97A3F0}" presName="picture_3" presStyleCnt="0"/>
      <dgm:spPr/>
    </dgm:pt>
    <dgm:pt modelId="{1603A9FB-E8BE-4A12-940B-4A7281FB6C9B}" type="pres">
      <dgm:prSet presAssocID="{72FFCBD4-DD9D-4E06-81E4-54307F97A3F0}" presName="pictureRepeatNode" presStyleLbl="alignImgPlace1" presStyleIdx="2" presStyleCnt="3" custLinFactY="-66181" custLinFactNeighborX="60867" custLinFactNeighborY="-100000"/>
      <dgm:spPr/>
      <dgm:t>
        <a:bodyPr/>
        <a:lstStyle/>
        <a:p>
          <a:endParaRPr lang="ru-RU"/>
        </a:p>
      </dgm:t>
    </dgm:pt>
    <dgm:pt modelId="{33A93E91-1CCE-4DE9-AE34-E4BE1F15F479}" type="pres">
      <dgm:prSet presAssocID="{15B1A768-2666-4AB4-BDA7-F0E3C4160D59}" presName="line_3" presStyleLbl="parChTrans1D1" presStyleIdx="1" presStyleCnt="2" custFlipVert="0" custFlipHor="0" custSzY="88492" custScaleX="1518" custLinFactNeighborX="18391" custLinFactNeighborY="84667"/>
      <dgm:spPr>
        <a:ln>
          <a:solidFill>
            <a:schemeClr val="accent2">
              <a:shade val="6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ru-RU"/>
        </a:p>
      </dgm:t>
    </dgm:pt>
    <dgm:pt modelId="{B4376340-E85F-4877-A559-24C7838C11C2}" type="pres">
      <dgm:prSet presAssocID="{15B1A768-2666-4AB4-BDA7-F0E3C4160D59}" presName="textparent_3" presStyleLbl="node1" presStyleIdx="0" presStyleCnt="0"/>
      <dgm:spPr/>
    </dgm:pt>
    <dgm:pt modelId="{A5E1DD1A-6AA9-444E-BC1A-9868701E30FD}" type="pres">
      <dgm:prSet presAssocID="{15B1A768-2666-4AB4-BDA7-F0E3C4160D59}" presName="text_3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AD9FDB-1013-4B11-A9AE-2815527D1B78}" srcId="{489A589A-46DE-0F49-B460-E7914F3E440D}" destId="{E39563C5-C199-4F5B-A899-8CC0710341A0}" srcOrd="1" destOrd="0" parTransId="{6531EA77-44C5-4E3D-BA04-70C1E49BCD39}" sibTransId="{BC971DAC-9BE2-44B2-ABE4-8099C777E9C4}"/>
    <dgm:cxn modelId="{08DEC938-538C-403B-80C3-828B96DAFF82}" srcId="{489A589A-46DE-0F49-B460-E7914F3E440D}" destId="{15B1A768-2666-4AB4-BDA7-F0E3C4160D59}" srcOrd="2" destOrd="0" parTransId="{D47033D3-4E41-485A-B515-A02A8C3B404A}" sibTransId="{72FFCBD4-DD9D-4E06-81E4-54307F97A3F0}"/>
    <dgm:cxn modelId="{31C3237C-2299-B649-8C93-587C97AC9999}" srcId="{489A589A-46DE-0F49-B460-E7914F3E440D}" destId="{66039115-797B-304C-9FC0-EFABB1F21232}" srcOrd="0" destOrd="0" parTransId="{C8EABE8F-1E84-494E-AD8A-32BA419A36E9}" sibTransId="{D044F6BA-1D90-EC47-8A78-B9796198ECF5}"/>
    <dgm:cxn modelId="{7E6A3AF0-1322-4319-BEBD-2CD61A0A57CA}" type="presOf" srcId="{72FFCBD4-DD9D-4E06-81E4-54307F97A3F0}" destId="{1603A9FB-E8BE-4A12-940B-4A7281FB6C9B}" srcOrd="0" destOrd="0" presId="urn:microsoft.com/office/officeart/2008/layout/CircularPictureCallout"/>
    <dgm:cxn modelId="{929599CE-BA4C-4351-A93E-2209A86F4B40}" type="presOf" srcId="{D044F6BA-1D90-EC47-8A78-B9796198ECF5}" destId="{4B45A233-591B-4AA8-B1F4-FD981D611E73}" srcOrd="0" destOrd="0" presId="urn:microsoft.com/office/officeart/2008/layout/CircularPictureCallout"/>
    <dgm:cxn modelId="{5D586F1E-9216-4416-8E2E-95CFEE7527E3}" type="presOf" srcId="{E39563C5-C199-4F5B-A899-8CC0710341A0}" destId="{8590389C-1B78-4161-83D2-B7C475E19097}" srcOrd="0" destOrd="0" presId="urn:microsoft.com/office/officeart/2008/layout/CircularPictureCallout"/>
    <dgm:cxn modelId="{1A391DE8-FF69-4955-BF1B-228A9577CA7B}" type="presOf" srcId="{66039115-797B-304C-9FC0-EFABB1F21232}" destId="{283005FA-6463-4617-A2CF-7C3C4FCD1B71}" srcOrd="0" destOrd="0" presId="urn:microsoft.com/office/officeart/2008/layout/CircularPictureCallout"/>
    <dgm:cxn modelId="{178E1C52-9097-4E26-B8B0-E893E107C30B}" type="presOf" srcId="{15B1A768-2666-4AB4-BDA7-F0E3C4160D59}" destId="{A5E1DD1A-6AA9-444E-BC1A-9868701E30FD}" srcOrd="0" destOrd="0" presId="urn:microsoft.com/office/officeart/2008/layout/CircularPictureCallout"/>
    <dgm:cxn modelId="{00AE658D-B012-4ADC-BD12-0CA2745E6A2E}" type="presOf" srcId="{489A589A-46DE-0F49-B460-E7914F3E440D}" destId="{31CDA5B9-892A-4957-A6C1-CB474EDD26B3}" srcOrd="0" destOrd="0" presId="urn:microsoft.com/office/officeart/2008/layout/CircularPictureCallout"/>
    <dgm:cxn modelId="{B2E8436E-C6B6-47CF-A2C8-D36E680C87AD}" type="presOf" srcId="{BC971DAC-9BE2-44B2-ABE4-8099C777E9C4}" destId="{5650C73F-166D-441B-B100-602E6E50702D}" srcOrd="0" destOrd="0" presId="urn:microsoft.com/office/officeart/2008/layout/CircularPictureCallout"/>
    <dgm:cxn modelId="{E26EB438-0264-4FD9-871D-96A518667F70}" type="presParOf" srcId="{31CDA5B9-892A-4957-A6C1-CB474EDD26B3}" destId="{B18AE322-EE24-4F21-BA38-33A0666D285C}" srcOrd="0" destOrd="0" presId="urn:microsoft.com/office/officeart/2008/layout/CircularPictureCallout"/>
    <dgm:cxn modelId="{A5DCF62A-B007-40A8-A32A-8A50AC5EE75D}" type="presParOf" srcId="{B18AE322-EE24-4F21-BA38-33A0666D285C}" destId="{7F52993D-99F4-4D8C-A62C-5BFF7578D04D}" srcOrd="0" destOrd="0" presId="urn:microsoft.com/office/officeart/2008/layout/CircularPictureCallout"/>
    <dgm:cxn modelId="{CC0FC3E0-B36D-469A-AF5D-0B7A3398B324}" type="presParOf" srcId="{7F52993D-99F4-4D8C-A62C-5BFF7578D04D}" destId="{4B45A233-591B-4AA8-B1F4-FD981D611E73}" srcOrd="0" destOrd="0" presId="urn:microsoft.com/office/officeart/2008/layout/CircularPictureCallout"/>
    <dgm:cxn modelId="{86AA35B3-C65C-44A8-B04D-42CABFED40AE}" type="presParOf" srcId="{B18AE322-EE24-4F21-BA38-33A0666D285C}" destId="{283005FA-6463-4617-A2CF-7C3C4FCD1B71}" srcOrd="1" destOrd="0" presId="urn:microsoft.com/office/officeart/2008/layout/CircularPictureCallout"/>
    <dgm:cxn modelId="{01A1EEDA-BEDE-40D6-8C19-5A058B7BF758}" type="presParOf" srcId="{B18AE322-EE24-4F21-BA38-33A0666D285C}" destId="{8EE97887-47F6-4AA2-B555-B4C65C838496}" srcOrd="2" destOrd="0" presId="urn:microsoft.com/office/officeart/2008/layout/CircularPictureCallout"/>
    <dgm:cxn modelId="{C69FD08B-EE43-452F-8E13-A272F62B505D}" type="presParOf" srcId="{8EE97887-47F6-4AA2-B555-B4C65C838496}" destId="{5650C73F-166D-441B-B100-602E6E50702D}" srcOrd="0" destOrd="0" presId="urn:microsoft.com/office/officeart/2008/layout/CircularPictureCallout"/>
    <dgm:cxn modelId="{2A9B3137-5164-483E-96C5-A72501DF91B5}" type="presParOf" srcId="{B18AE322-EE24-4F21-BA38-33A0666D285C}" destId="{15357313-1612-4DD3-B23B-A1746EAAD445}" srcOrd="3" destOrd="0" presId="urn:microsoft.com/office/officeart/2008/layout/CircularPictureCallout"/>
    <dgm:cxn modelId="{DBA84E67-93F4-4322-BA31-D91A29732E9A}" type="presParOf" srcId="{B18AE322-EE24-4F21-BA38-33A0666D285C}" destId="{0D75AA9B-2817-428A-8919-D9CC568E76EE}" srcOrd="4" destOrd="0" presId="urn:microsoft.com/office/officeart/2008/layout/CircularPictureCallout"/>
    <dgm:cxn modelId="{377B0756-31CD-445E-9BDE-0083AEB4A175}" type="presParOf" srcId="{0D75AA9B-2817-428A-8919-D9CC568E76EE}" destId="{8590389C-1B78-4161-83D2-B7C475E19097}" srcOrd="0" destOrd="0" presId="urn:microsoft.com/office/officeart/2008/layout/CircularPictureCallout"/>
    <dgm:cxn modelId="{F7F3ABD4-F382-403A-B6D7-D516F46055C3}" type="presParOf" srcId="{B18AE322-EE24-4F21-BA38-33A0666D285C}" destId="{C0C3E615-6E18-4432-A096-9047769FED28}" srcOrd="5" destOrd="0" presId="urn:microsoft.com/office/officeart/2008/layout/CircularPictureCallout"/>
    <dgm:cxn modelId="{3FB14028-7489-412C-95B3-BF85E840E37C}" type="presParOf" srcId="{C0C3E615-6E18-4432-A096-9047769FED28}" destId="{1603A9FB-E8BE-4A12-940B-4A7281FB6C9B}" srcOrd="0" destOrd="0" presId="urn:microsoft.com/office/officeart/2008/layout/CircularPictureCallout"/>
    <dgm:cxn modelId="{317B6CA0-117A-40EE-8140-506835011AEF}" type="presParOf" srcId="{B18AE322-EE24-4F21-BA38-33A0666D285C}" destId="{33A93E91-1CCE-4DE9-AE34-E4BE1F15F479}" srcOrd="6" destOrd="0" presId="urn:microsoft.com/office/officeart/2008/layout/CircularPictureCallout"/>
    <dgm:cxn modelId="{8BF5EF10-1084-4C1A-9CFB-A1B277A95A34}" type="presParOf" srcId="{B18AE322-EE24-4F21-BA38-33A0666D285C}" destId="{B4376340-E85F-4877-A559-24C7838C11C2}" srcOrd="7" destOrd="0" presId="urn:microsoft.com/office/officeart/2008/layout/CircularPictureCallout"/>
    <dgm:cxn modelId="{2CB3F2EF-9A3F-417F-A7D0-A54662E770F8}" type="presParOf" srcId="{B4376340-E85F-4877-A559-24C7838C11C2}" destId="{A5E1DD1A-6AA9-444E-BC1A-9868701E30FD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93E91-1CCE-4DE9-AE34-E4BE1F15F479}">
      <dsp:nvSpPr>
        <dsp:cNvPr id="0" name=""/>
        <dsp:cNvSpPr/>
      </dsp:nvSpPr>
      <dsp:spPr>
        <a:xfrm>
          <a:off x="5656229" y="3732875"/>
          <a:ext cx="59563" cy="88492"/>
        </a:xfrm>
        <a:prstGeom prst="line">
          <a:avLst/>
        </a:pr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57313-1612-4DD3-B23B-A1746EAAD445}">
      <dsp:nvSpPr>
        <dsp:cNvPr id="0" name=""/>
        <dsp:cNvSpPr/>
      </dsp:nvSpPr>
      <dsp:spPr>
        <a:xfrm flipV="1">
          <a:off x="4461555" y="1062417"/>
          <a:ext cx="1901535" cy="45720"/>
        </a:xfrm>
        <a:prstGeom prst="line">
          <a:avLst/>
        </a:pr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5A233-591B-4AA8-B1F4-FD981D611E73}">
      <dsp:nvSpPr>
        <dsp:cNvPr id="0" name=""/>
        <dsp:cNvSpPr/>
      </dsp:nvSpPr>
      <dsp:spPr>
        <a:xfrm>
          <a:off x="0" y="388826"/>
          <a:ext cx="4371974" cy="4371974"/>
        </a:xfrm>
        <a:prstGeom prst="smileyFace">
          <a:avLst/>
        </a:prstGeom>
        <a:noFill/>
        <a:ln w="635" cap="rnd" cmpd="sng" algn="ctr">
          <a:solidFill>
            <a:schemeClr val="tx1"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005FA-6463-4617-A2CF-7C3C4FCD1B71}">
      <dsp:nvSpPr>
        <dsp:cNvPr id="0" name=""/>
        <dsp:cNvSpPr/>
      </dsp:nvSpPr>
      <dsp:spPr>
        <a:xfrm>
          <a:off x="1601099" y="4170801"/>
          <a:ext cx="2798063" cy="589998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b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noProof="0" dirty="0"/>
        </a:p>
      </dsp:txBody>
      <dsp:txXfrm>
        <a:off x="1601099" y="4170801"/>
        <a:ext cx="2798063" cy="589998"/>
      </dsp:txXfrm>
    </dsp:sp>
    <dsp:sp modelId="{5650C73F-166D-441B-B100-602E6E50702D}">
      <dsp:nvSpPr>
        <dsp:cNvPr id="0" name=""/>
        <dsp:cNvSpPr/>
      </dsp:nvSpPr>
      <dsp:spPr>
        <a:xfrm>
          <a:off x="7104457" y="2611743"/>
          <a:ext cx="1639490" cy="163949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90389C-1B78-4161-83D2-B7C475E19097}">
      <dsp:nvSpPr>
        <dsp:cNvPr id="0" name=""/>
        <dsp:cNvSpPr/>
      </dsp:nvSpPr>
      <dsp:spPr>
        <a:xfrm>
          <a:off x="7746044" y="194412"/>
          <a:ext cx="181436" cy="163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0" rIns="247650" bIns="0" numCol="1" spcCol="1270" rtlCol="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noProof="0" dirty="0"/>
        </a:p>
      </dsp:txBody>
      <dsp:txXfrm>
        <a:off x="7746044" y="194412"/>
        <a:ext cx="181436" cy="1639490"/>
      </dsp:txXfrm>
    </dsp:sp>
    <dsp:sp modelId="{1603A9FB-E8BE-4A12-940B-4A7281FB6C9B}">
      <dsp:nvSpPr>
        <dsp:cNvPr id="0" name=""/>
        <dsp:cNvSpPr/>
      </dsp:nvSpPr>
      <dsp:spPr>
        <a:xfrm>
          <a:off x="7104457" y="202375"/>
          <a:ext cx="1639490" cy="163949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E1DD1A-6AA9-444E-BC1A-9868701E30FD}">
      <dsp:nvSpPr>
        <dsp:cNvPr id="0" name=""/>
        <dsp:cNvSpPr/>
      </dsp:nvSpPr>
      <dsp:spPr>
        <a:xfrm>
          <a:off x="7746044" y="2926896"/>
          <a:ext cx="181436" cy="163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0" rIns="247650" bIns="0" numCol="1" spcCol="1270" rtlCol="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noProof="0" dirty="0"/>
        </a:p>
      </dsp:txBody>
      <dsp:txXfrm>
        <a:off x="7746044" y="2926896"/>
        <a:ext cx="181436" cy="1639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6CE4C60-6057-46D6-A5FF-00D8AB8AC8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876A49-CA08-43C3-8865-92E4A66BF7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D0D56-D190-4F12-97EB-E600DA2C7AC1}" type="datetime1">
              <a:rPr lang="ru-RU" smtClean="0"/>
              <a:t>25.11.2020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4604E6-ED3B-49F7-9F62-9D9BF74F1A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FFA4E6-A295-4A8E-B4EE-EEA5D9ABD7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BBA8D-50FB-4097-BAAC-42E682BBB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66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FA3FA-379F-46C9-AE88-86CC6AC3C65B}" type="datetime1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311EE-D3E2-4B2C-886A-E997919853A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8953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kazantsev.ru/vidy-tajm-menedzhmenta-chast-2-prinyatie-reshenij-motivatsiya-obem-zadach-i-struktura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311EE-D3E2-4B2C-886A-E997919853A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123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https://hiterbober.ru/psychology-of-success/tajm-menedzhment-upravlenie-vremenem.html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11EE-D3E2-4B2C-886A-E997919853A6}" type="slidenum">
              <a:rPr lang="ru-RU" noProof="0" smtClean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08576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(https://studfile.net/preview/5623043/page:5/)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https://hiterbober.ru/psychology-of-success/tajm-menedzhment-upravlenie-vremenem.html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11EE-D3E2-4B2C-886A-E997919853A6}" type="slidenum">
              <a:rPr lang="ru-RU" noProof="0" smtClean="0"/>
              <a:t>13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94487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https://blog.calltouch.ru/kak-razvit-vnimanie-podrobnoe-rukovodstvo/?utm_medium=referral&amp;utm_source=blog.calltouch.ru&amp;utm_campaign=%D0%A2%D0%B0%D0%B9%D0%BC-%D0%BC%D0%B5%D0%BD%D0%B5%D0%B4%D0%B6%D0%BC%D0%B5%D0%BD%D1%82:%20%D0%BA%D0%B0%D0%BA%20%D1%83%D0%BF%D1%80%D0%B0%D0%B2%D0%BB%D1%8F%D1%82%D1%8C%20%D0%B2%D1%80%D0%B5%D0%BC%D0%B5%D0%BD%D0%B5%D0%BC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11EE-D3E2-4B2C-886A-E997919853A6}" type="slidenum">
              <a:rPr lang="ru-RU" noProof="0" smtClean="0"/>
              <a:t>14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88663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https://mn-zd.ru/sekrety-tajm-menedzhmenta/poedanie-lyagushek-tri-sposoba/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11EE-D3E2-4B2C-886A-E997919853A6}" type="slidenum">
              <a:rPr lang="ru-RU" noProof="0" smtClean="0"/>
              <a:t>15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6539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https://blog.calltouch.ru/tajm-menedzhment-kak-upravlyat-vremenem/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11EE-D3E2-4B2C-886A-E997919853A6}" type="slidenum">
              <a:rPr lang="ru-RU" noProof="0" smtClean="0"/>
              <a:t>16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63481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https://s-spravki.ru/biznes/upravlenie-vremenem-osnovnye-printsipy-tajm-menedzhmenta.html</a:t>
            </a:r>
            <a:r>
              <a:rPr lang="ru-RU" dirty="0" smtClean="0"/>
              <a:t> - литература</a:t>
            </a:r>
          </a:p>
          <a:p>
            <a:r>
              <a:rPr lang="en-US" dirty="0" smtClean="0"/>
              <a:t>https://5oclick.ru/blog/sesh-lyagushku-kak-vse-uspevat/#:~:text=%D0%A1%D1%8A%D0%B5%D1%88%D1%8C%20%D0%BB%D1%8F%D0%B3%D1%83%D1%88%D0%BA%D1%83%20%E2%80%94%20%D0%BC%D0%B5%D1%82%D0%BE%D0%B4%20%D0%BF%D0%BE%D0%B5%D0%B4%D0%B0%D0%BD%D0%B8%D1%8F%20%D0%BB%D1%8F%D0%B3%D1%83%D1%88%D0%B5%D0%BA,%D1%83%D1%82%D1%80%D0%BE%20%D0%BD%D0%B0%D0%B4%D0%BE%20%D0%BD%D0%B0%D1%87%D0%B8%D0%BD%D0%B0%D1%82%D1%8C%20%D1%81%20%D0%BB%D1%8F%D0%B3%D1%83%D1%88%D0%BA%D0%B8.&amp;text=%D0%95%D1%81%D0%BB%D0%B8%20%D0%BB%D1%8F%D0%B3%D1%83%D1%88%D0%BA%D0%B0%20%D0%B1%D0%BE%D0%BB%D1%8C%D1%88%D0%B0%D1%8F%2C%20%D1%82%D0%BE%20%D0%B4%D0%B5%D0%BB%D0%B8%D1%82%D1%8C,%D0%B8%20%D0%B2%20%D0%B4%D0%B5%D0%BD%D1%8C%20%D0%B2%D1%8B%D0%BF%D0%BE%D0%BB%D0%BD%D1%8F%D1%82%D1%8C%20%D1%87%D0%B0%D1%81%D1%82%D1%8C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311EE-D3E2-4B2C-886A-E997919853A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584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311EE-D3E2-4B2C-886A-E997919853A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126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311EE-D3E2-4B2C-886A-E997919853A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708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https://ru.wikipedia.org/wiki/%D0%A6%D0%B5%D0%BB%D0%B5%D0%BF%D0%BE%D0%BB%D0%B0%D0%B3%D0%B0%D0%BD%D0%B8%D0%B5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11EE-D3E2-4B2C-886A-E997919853A6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90915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(</a:t>
            </a:r>
            <a:r>
              <a:rPr lang="en-US" sz="1200" dirty="0" smtClean="0"/>
              <a:t>http://www.diamond-training.ru/materials/755/47087/</a:t>
            </a:r>
            <a:r>
              <a:rPr lang="ru-RU" sz="1200" dirty="0" smtClean="0"/>
              <a:t>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11EE-D3E2-4B2C-886A-E997919853A6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69867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https://www.insales.ru/blogs/university/taym-menedzhment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(</a:t>
            </a:r>
            <a:r>
              <a:rPr lang="en-US" dirty="0" smtClean="0"/>
              <a:t>https://zen.yandex.ru/media/id/5e83badae42ae3177731aab3/taimmenedjment-chto-eto-takoe--principy-upravleniia-vremenem-kak-vse-uspevat-5ee3d3f758e89267a97aaac9</a:t>
            </a:r>
            <a:r>
              <a:rPr lang="ru-RU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11EE-D3E2-4B2C-886A-E997919853A6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52367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https://goal-life.com/page/method/matrix-Eisenhower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http://www.diamond-training.ru/materials/755/47087/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https://skillbox.ru/media/management/matritsa_eyzenkhauera/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11EE-D3E2-4B2C-886A-E997919853A6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88675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https://mkazantsev.ru/vidy-tajm-menedzhmenta-chast-2-prinyatie-reshenij-motivatsiya-obem-zadach-i-struktura/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11EE-D3E2-4B2C-886A-E997919853A6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31402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http://www.diamond-training.ru/materials/755/47090/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11EE-D3E2-4B2C-886A-E997919853A6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96997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(</a:t>
            </a:r>
            <a:r>
              <a:rPr lang="en-US" b="1" dirty="0" smtClean="0"/>
              <a:t>https://hiterbober.ru/psychology-of-success/tajm-menedzhment-upravlenie-vremenem.html#5</a:t>
            </a:r>
            <a:r>
              <a:rPr lang="ru-RU" b="1" dirty="0" smtClean="0"/>
              <a:t>)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(</a:t>
            </a:r>
            <a:r>
              <a:rPr lang="en-US" dirty="0" smtClean="0"/>
              <a:t>https://ppt-online.org/245017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11EE-D3E2-4B2C-886A-E997919853A6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38497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C1D05881-E268-4858-B78D-B33984B254C5}" type="datetime1">
              <a:rPr lang="ru-RU" noProof="0" smtClean="0"/>
              <a:t>25.11.2020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DDB940-01DC-4AC5-8216-0A8C71B32B7E}" type="datetime1">
              <a:rPr lang="ru-RU" noProof="0" smtClean="0"/>
              <a:t>25.11.2020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F037D2-0595-4316-AE6C-7072C108D198}" type="datetime1">
              <a:rPr lang="ru-RU" noProof="0" smtClean="0"/>
              <a:t>25.11.2020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Надпись 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  <p:sp>
        <p:nvSpPr>
          <p:cNvPr id="14" name="Надпись 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6" name="Заголовок 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Текст 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5B1558-9646-4A23-9775-8BBFAB3F173C}" type="datetime1">
              <a:rPr lang="ru-RU" noProof="0" smtClean="0"/>
              <a:t>25.11.2020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D4D917-35DA-4BED-B3A7-8A3163C0AA32}" type="datetime1">
              <a:rPr lang="ru-RU" noProof="0" smtClean="0"/>
              <a:t>25.11.2020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Надпись 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  <p:sp>
        <p:nvSpPr>
          <p:cNvPr id="14" name="Надпись 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6" name="Заголовок 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Текст 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5FCF15-9560-4A96-9174-05821032194E}" type="datetime1">
              <a:rPr lang="ru-RU" noProof="0" smtClean="0"/>
              <a:t>25.11.2020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Текст 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027AD8-4FCC-482E-8268-5A80B4208CCB}" type="datetime1">
              <a:rPr lang="ru-RU" noProof="0" smtClean="0"/>
              <a:t>25.11.2020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Заголовок 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2AEB38-7064-4DDA-A0B1-3ACB4459D355}" type="datetime1">
              <a:rPr lang="ru-RU" noProof="0" smtClean="0"/>
              <a:t>25.11.2020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E4C558-0B9A-4639-AFB8-A7352334CC2A}" type="datetime1">
              <a:rPr lang="ru-RU" noProof="0" smtClean="0"/>
              <a:t>25.11.2020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0C9481-8FC4-47B7-A3E3-75EF16199800}" type="datetime1">
              <a:rPr lang="ru-RU" noProof="0" smtClean="0"/>
              <a:t>25.11.2020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233BFC-8063-40D9-ACA4-B9FC6D08CAAA}" type="datetime1">
              <a:rPr lang="ru-RU" noProof="0" smtClean="0"/>
              <a:t>25.11.2020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BADB98-46CF-4CE0-BC14-FB6BCDEC249F}" type="datetime1">
              <a:rPr lang="ru-RU" noProof="0" smtClean="0"/>
              <a:t>25.11.2020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D0744F-F4FD-4F94-9584-19B3ACF6B677}" type="datetime1">
              <a:rPr lang="ru-RU" noProof="0" smtClean="0"/>
              <a:t>25.11.2020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 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3D8A4C-A50F-442F-AE56-916345D8E8D0}" type="datetime1">
              <a:rPr lang="ru-RU" noProof="0" smtClean="0"/>
              <a:t>25.11.2020</a:t>
            </a:fld>
            <a:endParaRPr lang="ru-RU" noProof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7CE878-2078-4425-A27B-6F5802C286F2}" type="datetime1">
              <a:rPr lang="ru-RU" noProof="0" smtClean="0"/>
              <a:t>25.11.2020</a:t>
            </a:fld>
            <a:endParaRPr lang="ru-RU" noProof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370006-E2FC-4766-A7E1-5F779DBE0517}" type="datetime1">
              <a:rPr lang="ru-RU" noProof="0" smtClean="0"/>
              <a:t>25.11.2020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7969C3-6696-41A6-A4FB-6F19D5FF6035}" type="datetime1">
              <a:rPr lang="ru-RU" noProof="0" smtClean="0"/>
              <a:t>25.11.2020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485A63DF-07C7-4145-B820-6EFEA62A3C4D}" type="datetime1">
              <a:rPr lang="ru-RU" noProof="0" smtClean="0"/>
              <a:t>25.11.2020</a:t>
            </a:fld>
            <a:endParaRPr lang="ru-RU" noProof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 descr="ночное небо с горами далеко на горизонте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3679" y="1832441"/>
            <a:ext cx="7197726" cy="2421464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000" b="1" cap="none" dirty="0" smtClean="0"/>
              <a:t>Базовые основы Тайм  менеджмента или искусство управления временем</a:t>
            </a:r>
            <a:endParaRPr lang="ru-RU" sz="4000" b="1" cap="none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2527" y="4710247"/>
            <a:ext cx="7197726" cy="1405467"/>
          </a:xfrm>
        </p:spPr>
        <p:txBody>
          <a:bodyPr rtlCol="0">
            <a:normAutofit/>
          </a:bodyPr>
          <a:lstStyle/>
          <a:p>
            <a:pPr algn="l" rtl="0"/>
            <a:r>
              <a:rPr lang="ru-RU" cap="none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Спикер: </a:t>
            </a:r>
            <a:r>
              <a:rPr lang="ru-RU" cap="none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Бугреев</a:t>
            </a:r>
            <a:r>
              <a:rPr lang="ru-RU" cap="none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Дмитрий Иванович</a:t>
            </a:r>
          </a:p>
          <a:p>
            <a:pPr algn="l" rtl="0"/>
            <a:r>
              <a:rPr lang="ru-RU" cap="none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Преподаватель </a:t>
            </a:r>
            <a:r>
              <a:rPr lang="ru-RU" cap="none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ИнФО</a:t>
            </a:r>
            <a:r>
              <a:rPr lang="ru-RU" cap="none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cap="none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Асисстент</a:t>
            </a:r>
            <a:r>
              <a:rPr lang="ru-RU" cap="none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кафедры ИИТ</a:t>
            </a:r>
            <a:endParaRPr lang="ru-RU" cap="non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https://blog.calltouch.ru/wp-content/uploads/2019/02/81d9690e47183ee54a9ef236f9a4-14460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495" y="772230"/>
            <a:ext cx="1664081" cy="166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18534"/>
            <a:ext cx="10131425" cy="1456267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b="1" dirty="0"/>
              <a:t>Принцип приоритетов</a:t>
            </a:r>
            <a:br>
              <a:rPr lang="ru-RU" b="1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8789" y="721217"/>
            <a:ext cx="118228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 smtClean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и чётко определить главную цель – это необходимо и правильно. Но главная задача – это двигаться к достижению данной цели, последовательно выполняя текущие задачи разной степени трудности.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Расставляйте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делам и задачам соответствующие приоритеты. Научитесь ранжировать их и вырабатывать самодисциплину. Самое тяжёлое и отталкивающее занятие лучше поставить впереди всех остальных, либо после небольшого числа микро-задач, для разогрева. Если постоянно переносить его, можно накопить избыточное эмоциональное напряжение и снизить работоспособность</a:t>
            </a:r>
          </a:p>
          <a:p>
            <a:pPr fontAlgn="base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придёт на помощь упомянутый ранее принцип Парето. Это эмпирическое правило встречается при исследовании различных явлений, в частности, социальных, экономических и физических. В общем виде оно обычно формулируется так: «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 усилий дают 80% результата, а остальные 80% усилий — лишь 20% результата»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Многим на интуитивном уровне кажется, что это соотношение верно. В нем и правда можно найти рациональное зерно: нужно лишь правильно найти точку и приложить 20% усилий, и это даст 80% общего успеха.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17" y="3928309"/>
            <a:ext cx="2727346" cy="926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89" y="4977288"/>
            <a:ext cx="7204702" cy="1571183"/>
          </a:xfrm>
          <a:prstGeom prst="rect">
            <a:avLst/>
          </a:prstGeom>
        </p:spPr>
      </p:pic>
      <p:pic>
        <p:nvPicPr>
          <p:cNvPr id="2050" name="Picture 2" descr="Что такое принцип Парето и где он применяется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406" y="4119596"/>
            <a:ext cx="4286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545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333185" cy="948744"/>
          </a:xfrm>
        </p:spPr>
        <p:txBody>
          <a:bodyPr/>
          <a:lstStyle/>
          <a:p>
            <a:r>
              <a:rPr lang="ru-RU" b="1" dirty="0" smtClean="0"/>
              <a:t>Техники </a:t>
            </a:r>
            <a:r>
              <a:rPr lang="ru-RU" b="1" dirty="0" err="1" smtClean="0"/>
              <a:t>Приоритености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4851" y="948744"/>
            <a:ext cx="7536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расстановки приоритетов в ежедневном планировании подойдет простой способ, который называется </a:t>
            </a:r>
            <a:r>
              <a:rPr lang="ru-RU" b="1" dirty="0"/>
              <a:t>«Способ АБВГД</a:t>
            </a:r>
            <a:r>
              <a:rPr lang="ru-RU" b="1" dirty="0" smtClean="0"/>
              <a:t>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82" y="2135637"/>
            <a:ext cx="7536408" cy="15242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482" y="3831556"/>
            <a:ext cx="7536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Первое в списке дело следует выполнять первым. Обычно эта задача самая трудоёмкая и сложная. Иногда человек испытывает страх или ленится начинать день с главной задачи, но секрет в том, что именно от её выполнения зависит эффективность вашей текущей деятельности</a:t>
            </a:r>
            <a:r>
              <a:rPr lang="ru-RU" dirty="0" smtClean="0"/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025" y="2897746"/>
            <a:ext cx="3528812" cy="37614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025" y="722362"/>
            <a:ext cx="3528812" cy="180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5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131425" cy="145626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/>
              <a:t>Реализация и контроль достижения цели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6214" y="682580"/>
            <a:ext cx="1155234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говорил, как важно достигать поставленных целей, в этом пункте расскажу о том, как делать это максимально эффективно.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Умение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фокусироваться на главном, не отвлекаясь на постороннее, — важнейший практический навык, овладев которым, вы решите самые приоритетные задачи продуктивного тайм-менеджмента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 восполняемый ресурс, и самый ценный из всех существующих. Мы можем потратить 10 000 рублей и снова их заработать, но вернуть обратно прожитую секунду мы не в состоянии.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не способны продлить сутки до 25 часов, но можем освободить собственное пространство для тех занятий, которые нам действительно важны.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Чтобы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второстепенные дела не сказывались на вашей личной результативности, необходимо овладеть конкретными техниками управления времени.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Одна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самых действенных техник высвобождения времени – делегирование. Точнее будет сказать, делегирование — это составляющая классического менеджмента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0686" y="1968750"/>
            <a:ext cx="10901968" cy="57954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259" y="4001811"/>
            <a:ext cx="5973009" cy="1609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380" y="4269488"/>
            <a:ext cx="57310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дела можно выполнять в «не-ресурсное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».Речь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идет о той части дня, когда вы находитесь уже не на пике своих умственных и физических сил, например, в конце дня, когда есть усталость.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Также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 примеру, находясь в транспорте или в очереди, можно совмещать ожидание с обучением – прослушивать аудиокниги по профессиональному мастерству или развитию одного из навыков личной эффективности.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Ещё один важный навык для реальной экономии времени: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говорить «нет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313" y="5682635"/>
            <a:ext cx="5934903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3336" y="1414045"/>
            <a:ext cx="7778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u="sng" dirty="0" smtClean="0"/>
              <a:t>Диаграмма </a:t>
            </a:r>
            <a:r>
              <a:rPr lang="ru-RU" u="sng" dirty="0" err="1"/>
              <a:t>Ганта</a:t>
            </a:r>
            <a:r>
              <a:rPr lang="ru-RU" u="sng" dirty="0"/>
              <a:t> </a:t>
            </a:r>
            <a:r>
              <a:rPr lang="ru-RU" dirty="0"/>
              <a:t>- это метод столбчатых диаграмм, разработанный американским специалистом в области менеджмента Генри </a:t>
            </a:r>
            <a:r>
              <a:rPr lang="ru-RU" dirty="0" err="1"/>
              <a:t>Гантом</a:t>
            </a:r>
            <a:r>
              <a:rPr lang="ru-RU" dirty="0"/>
              <a:t>. Он применяется для иллюстрации планов и графиков работы по различным проектам. Состоит диаграмма из полос, которые ориентированы вдоль временной оси, а каждая из них отображает отдельную задачу, входящую в состав проекта. Вертикальная ось – это перечень задач. Помимо этого, на диаграмме можно отмечать различные показатели - проценты, указатели, временные метки и т.д. </a:t>
            </a:r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Применяя </a:t>
            </a:r>
            <a:r>
              <a:rPr lang="ru-RU" dirty="0"/>
              <a:t>диаграмму </a:t>
            </a:r>
            <a:r>
              <a:rPr lang="ru-RU" dirty="0" err="1"/>
              <a:t>Ганта</a:t>
            </a:r>
            <a:r>
              <a:rPr lang="ru-RU" dirty="0"/>
              <a:t>, вы сможете наглядно отследить процесс реализации проекта и эффективность выполняемых действий. Но, в любом случае, этот метод придётся дополнять другими, т.к. диаграмма не синхронизируется с датами, не отображает затраченные ресурсы и сущность производимых действий. Лучше всего применять её для небольших проектов. Сама же диаграмма нередко входит в состав различных приложений для управления проектами в качестве дополнения.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45"/>
            <a:ext cx="5676362" cy="1456267"/>
          </a:xfrm>
        </p:spPr>
        <p:txBody>
          <a:bodyPr/>
          <a:lstStyle/>
          <a:p>
            <a:r>
              <a:rPr lang="ru-RU" b="1" dirty="0" smtClean="0"/>
              <a:t>Методика реализации и достижения цели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9459" y="2144770"/>
            <a:ext cx="3431415" cy="25190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473" y="4787567"/>
            <a:ext cx="4658401" cy="2047896"/>
          </a:xfrm>
          <a:prstGeom prst="rect">
            <a:avLst/>
          </a:prstGeom>
        </p:spPr>
      </p:pic>
      <p:pic>
        <p:nvPicPr>
          <p:cNvPr id="5122" name="Picture 2" descr="Имитация диаграммы Ганта в Microsoft Exc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124" y="144663"/>
            <a:ext cx="37147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0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8585"/>
            <a:ext cx="5058176" cy="897228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b="1" dirty="0" smtClean="0"/>
              <a:t>мотивация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0456" y="888643"/>
            <a:ext cx="115781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	Для начала, лучше всего разобраться в том, что вы собираетесь делать и зачем. Каждая ваша задача, особенно если она важная и сложная, очевидно, является частью общей картины: вашей работы, деловой активности, образа жизни или ценностей. Не нужно всё анализировать досконально, но если возникает серьёзный тупик в конкретной задаче, возможно, стоит посмотреть на ситуацию, в контексте которого она существует. Почему вы не можете или почему вам сложно над ней работать? В связи с чем у вас не получается что-то делать или получается, но плохо и медленно?</a:t>
            </a:r>
            <a:endParaRPr lang="ru-RU" u="sng" dirty="0" smtClean="0"/>
          </a:p>
          <a:p>
            <a:pPr algn="ctr" fontAlgn="base"/>
            <a:r>
              <a:rPr lang="ru-RU" u="sng" dirty="0" smtClean="0"/>
              <a:t>Скромный перечень возможных причин выглядит следующим образом: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ru-RU" dirty="0" smtClean="0"/>
              <a:t>Не </a:t>
            </a:r>
            <a:r>
              <a:rPr lang="ru-RU" dirty="0"/>
              <a:t>считаете это дело важным, оно кажется вам бессмысленным, вы не видите в нём ценности;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ru-RU" dirty="0"/>
              <a:t>Испытываете отрицательные эмоции при его выполнении;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ru-RU" dirty="0"/>
              <a:t>Вам не хватает знаний и ресурсов для его выполнения;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ru-RU" dirty="0"/>
              <a:t>Не хотите делать, но вынуждены;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ru-RU" dirty="0"/>
              <a:t>Вас постоянно отвлекают от работы посторонние;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ru-RU" dirty="0"/>
              <a:t>Всё время возникают задачи, кажущиеся более срочными и не терпящими отлагательств. Либо вам их передают, а вы не можете отказаться, объяснив свою ситуацию</a:t>
            </a:r>
            <a:r>
              <a:rPr lang="ru-RU" dirty="0" smtClean="0"/>
              <a:t>.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892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8585"/>
            <a:ext cx="5058176" cy="8972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b="1" dirty="0" smtClean="0"/>
              <a:t>мотивация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6032" y="740664"/>
            <a:ext cx="7955280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Поедание лягушек: три метода</a:t>
            </a:r>
          </a:p>
          <a:p>
            <a:pPr algn="just"/>
            <a:r>
              <a:rPr lang="ru-RU" sz="1600" dirty="0"/>
              <a:t>Облегчить ситуацию по борьбе с важными, но нежеланными делами, помогут методики тайм-менеджмента. Если один способ работает плохо, нужно просто объединить его с другим и посмотреть, что получится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 algn="just"/>
            <a:endParaRPr lang="en-US" dirty="0" smtClean="0"/>
          </a:p>
          <a:p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№1. Поедание лягушек через контекстное планирование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Выписываем многочисленные и мелкие дела, которые висят над нашими головами как «дамоклов меч».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Делим их по 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контекстам 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бытовые, телефонные, строительные, дачные задачи.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Выделяем время для уничтожения целого рассадника лягушек, но не более часа-двух.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все выбранные дела.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Вычеркиваем огромный пласт проблем из своей жизни.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 способа – экономия времени, так как решаются типовые задачи, и ликвидация целой группы «лягушек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№2. Поедание лягушек и глобальный список дел.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Выгружаем из головы все дела.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 формируем список мелких дел, длительность которых занимает не более 5-15 минут (замена лампочки, оплата коммунальных услуг, мини-уборка, мелкий ремонт).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произвольно выбираем одну задачу и решаем ее.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Вычеркиваем «лягушку» из списка.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Достоинство – быстрое сокращение численности мелких лягушек, которые часто очень напрягают.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11312" y="210312"/>
            <a:ext cx="3886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№3. Поедание лягушек делегированием.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Составляем список дел и делим его по контекстам.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контекст, который можно решить с помощью сторонней силы. Например, дачные дела.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Находим исполнителя.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Решаем задачи чужими руками.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Вычеркиваем всех лягушек.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метода – цена за выполненные работы, так как бесплатно договориться можно только с родственниками и друзьями. И то не со всеми.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 – часто высокая альтернативная выгода (можно заниматься любимыми или прибыльными делами в то время, как едят ваших лягушек), возможность избежать выполнения противных дел.</a:t>
            </a:r>
          </a:p>
          <a:p>
            <a:endParaRPr lang="ru-RU" dirty="0"/>
          </a:p>
        </p:txBody>
      </p:sp>
      <p:pic>
        <p:nvPicPr>
          <p:cNvPr id="1026" name="Picture 2" descr="https://mn-zd.ru/wp-content/uploads/2018/11/%D1%81%D1%8A%D0%B5%D1%81%D1%82%D1%8C-%D0%BB%D1%8F%D0%B3%D1%83%D1%88%D0%BA%D1%832-e15433670685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344" y="4581144"/>
            <a:ext cx="3450017" cy="191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329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9289"/>
            <a:ext cx="7507224" cy="697992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b="1" dirty="0"/>
              <a:t>Рациональный подход к привычкам</a:t>
            </a:r>
            <a:br>
              <a:rPr lang="ru-RU" b="1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91640" y="991958"/>
            <a:ext cx="581558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мнение, что привычка формируется за 21 день. Возможно, эти сроки весьма условны и индивидуальны, они варьируются в зависимости от разных типов деятельности, но рациональная подоплека в таком наблюдении определенно есть. Наверняка среди сложившихся у вас шаблонов есть такие, которые не помогают, а, скорее, даже мешают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fontAlgn="base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Проведите ревизию своих привычек по двум направлениям:</a:t>
            </a:r>
          </a:p>
          <a:p>
            <a:pPr fontAlgn="base"/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Избавьтесь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вредных привычек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Заведите новые полезные привычки.</a:t>
            </a:r>
          </a:p>
          <a:p>
            <a:pPr fontAlgn="base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может и должно включать в себя заботу о собственном здоровье хотя бы потому, что трата времени и денег на лечение впоследствии никак не вписывается в целесообразный тайм-менеджмент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en-US" dirty="0">
                <a:solidFill>
                  <a:schemeClr val="accent5"/>
                </a:solidFill>
              </a:rPr>
              <a:t>Way of life( </a:t>
            </a:r>
            <a:r>
              <a:rPr lang="ru-RU" dirty="0">
                <a:solidFill>
                  <a:schemeClr val="accent5"/>
                </a:solidFill>
              </a:rPr>
              <a:t>вредные привычки</a:t>
            </a:r>
            <a:r>
              <a:rPr lang="en-US" dirty="0" smtClean="0">
                <a:solidFill>
                  <a:schemeClr val="accent5"/>
                </a:solidFill>
              </a:rPr>
              <a:t>)</a:t>
            </a:r>
            <a:r>
              <a:rPr lang="ru-RU" dirty="0" smtClean="0">
                <a:solidFill>
                  <a:schemeClr val="accent5"/>
                </a:solidFill>
              </a:rPr>
              <a:t> – приложение!!!</a:t>
            </a:r>
            <a:endParaRPr lang="ru-RU" sz="15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Приобретите привычку к планированию. Скачайте приложение для учёта и планирования на смартфон или используйте то, что всегда под рукой. Так вы будете помнить о распорядке и выработает дисциплину. Полезно планировать покупки, экономя время, вести семейный бюджет и контролировать персональную эффективность.</a:t>
            </a:r>
          </a:p>
          <a:p>
            <a:pPr fontAlgn="base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для манёвра впечатляет. Например, высвободить время помогает ограничение времени, проводимого  в социальных сетях, за проверкой почты или чтением новостей.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744" y="109728"/>
            <a:ext cx="3668012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9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4488"/>
            <a:ext cx="8554473" cy="1456267"/>
          </a:xfrm>
        </p:spPr>
        <p:txBody>
          <a:bodyPr rtlCol="0"/>
          <a:lstStyle/>
          <a:p>
            <a:pPr marL="571500" indent="-571500" rtl="0">
              <a:buFont typeface="Wingdings" panose="05000000000000000000" pitchFamily="2" charset="2"/>
              <a:buChar char="v"/>
            </a:pPr>
            <a:r>
              <a:rPr lang="ru-RU" dirty="0" smtClean="0"/>
              <a:t>Полезные сервисы и приложения в жизни для управления временем </a:t>
            </a:r>
            <a:endParaRPr lang="ru-RU" dirty="0"/>
          </a:p>
        </p:txBody>
      </p:sp>
      <p:sp>
        <p:nvSpPr>
          <p:cNvPr id="7" name="AutoShape 2" descr="🙂"/>
          <p:cNvSpPr>
            <a:spLocks noChangeAspect="1" noChangeArrowheads="1"/>
          </p:cNvSpPr>
          <p:nvPr/>
        </p:nvSpPr>
        <p:spPr bwMode="auto">
          <a:xfrm>
            <a:off x="1152525" y="844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0312" y="1554480"/>
            <a:ext cx="679399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трех минут.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дело можно сделать за 3 минуты, надо его сделать. Это позволяет избегать снежных комков в будущем и забытых мелочей в тягучем настоящем. Этот тот самый Дьявол, который прячется в мелочах. Потому что мелкие задачи мы, как правило, не заносим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-листы и напрочь о них забываем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сервисы. У меня есть незаменимые сервисы:</a:t>
            </a:r>
          </a:p>
          <a:p>
            <a:r>
              <a:rPr lang="ru-RU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Wunderlist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программа для постановки задач.</a:t>
            </a:r>
          </a:p>
          <a:p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Заметки в телефоне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туда я заношу идеи, любые мысли и все, что может мне пригодиться в будущем. Также списки покупок.</a:t>
            </a:r>
          </a:p>
          <a:p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Гугл календарь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 нем все мои события — встречи, тренировки, походы в салоны красоты, рабочие и семейные события.</a:t>
            </a:r>
          </a:p>
          <a:p>
            <a:r>
              <a:rPr lang="ru-RU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Evernote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блокнот для ссылок и заметок — в нем я храню информацию, тексты, блоги и черновики.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не меньше 8 часов, иначе никакие сервисы и приемы не заменят эффективность бодрого мозга. У сонного человека сильно падает коэффициент полезного действия.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выспавшись, я могу все делать быстро и четко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и вам 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18399" y="1139529"/>
            <a:ext cx="518464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Популярные книги по тайм-менеджменту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Экстремальный тайм-менеджмент»,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Мрочковский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Алексей Толкачев. Читатели хвалят лёгкий стиль повествования, доходчивость, шутки и отмечают реальную способность произведения мотивировать на изменение жизни.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Тайм-драйв: как успевать жить и работать»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Глеб Архангельский. Автор — один из инициаторов тайм-менеджмента в России. Он написал серию книг о планировании и распределении времени, но «Тайм-драйв» считается самой увлекательной. Популярное изложение, практические рекомендации широкому кругу читателей.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максимума»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Брайан Трейси. Книга посвящена не только планированию времени, но и достижению максимальной личной эффективности. Автор учит читателей настраивать подсознание, избегать опасных мыслей и разрушающих эмоций.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Тайм-менеджмент для женщин. Как все успевать», Наталья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Еремич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Произведение переосмысляет принципы управления жизнью с позиции современной женщины, которая стремится совмещать карьеру и семью, сохранив душевное равновесие.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Тайм-менеджмент для системных администраторов»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Томас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Лимончелли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Эта книга ориентирована на конкретных специалистов, но в действительности подойдёт всем, кто вынужден постоянно отвлекаться от глобального проекта ради мелких повседневных задач (вроде помощи с компьютером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9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224" y="202474"/>
            <a:ext cx="6746965" cy="814251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Метод </a:t>
            </a:r>
            <a:r>
              <a:rPr lang="ru-RU" dirty="0" err="1" smtClean="0">
                <a:solidFill>
                  <a:srgbClr val="FFFF00"/>
                </a:solidFill>
              </a:rPr>
              <a:t>Л.Зайверта</a:t>
            </a:r>
            <a:r>
              <a:rPr lang="ru-RU" dirty="0" smtClean="0">
                <a:solidFill>
                  <a:srgbClr val="FFFF00"/>
                </a:solidFill>
              </a:rPr>
              <a:t> (5 пальцев)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09" y="2129276"/>
            <a:ext cx="5219292" cy="4533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9280" y="1016725"/>
            <a:ext cx="627017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Вечером, глядя на свою ладонь, начинаем подводить итоги прошедшего дня. Задаём себе ряд вопросов.</a:t>
            </a:r>
          </a:p>
          <a:p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1- М (мизинец)</a:t>
            </a:r>
            <a:r>
              <a:rPr lang="ru-RU" sz="1600" dirty="0"/>
              <a:t> </a:t>
            </a:r>
            <a:r>
              <a:rPr lang="ru-RU" sz="1600" b="1" dirty="0"/>
              <a:t>Мысли,</a:t>
            </a:r>
            <a:r>
              <a:rPr lang="ru-RU" sz="1600" dirty="0"/>
              <a:t> </a:t>
            </a:r>
            <a:r>
              <a:rPr lang="ru-RU" sz="1600" b="1" dirty="0"/>
              <a:t>знания, </a:t>
            </a:r>
            <a:r>
              <a:rPr lang="ru-RU" sz="1600" b="1" dirty="0" err="1"/>
              <a:t>информация.</a:t>
            </a:r>
            <a:r>
              <a:rPr lang="ru-RU" sz="1600" dirty="0" err="1"/>
              <a:t>Что</a:t>
            </a:r>
            <a:r>
              <a:rPr lang="ru-RU" sz="1600" dirty="0"/>
              <a:t> новое сегодня я узнала? Какие важные знания приобрела? Что, наконец-то,&lt;&lt;отпустила&gt;&gt; из своей жизни навсегда, как окончательно отжившее и потерявшее актуальность. Что тянет из меня энергию и не даёт двигаться дальше. Какие новые идеи и озарения меня посетили сегодня(вы же их записали, верно)?</a:t>
            </a:r>
          </a:p>
          <a:p>
            <a:r>
              <a:rPr lang="ru-RU" sz="1600" dirty="0">
                <a:solidFill>
                  <a:srgbClr val="FFFF00"/>
                </a:solidFill>
              </a:rPr>
              <a:t>2- Б (безымянный) </a:t>
            </a:r>
            <a:r>
              <a:rPr lang="ru-RU" sz="1600" dirty="0"/>
              <a:t>— </a:t>
            </a:r>
            <a:r>
              <a:rPr lang="ru-RU" sz="1600" b="1" dirty="0"/>
              <a:t>Близость к цели</a:t>
            </a:r>
            <a:r>
              <a:rPr lang="ru-RU" sz="1600" dirty="0"/>
              <a:t>. Какие действия, приближающие меня к достижению цели, я сегодня совершила? какие возможности использовала, а какие, быть может, упустила?</a:t>
            </a:r>
          </a:p>
          <a:p>
            <a:r>
              <a:rPr lang="ru-RU" sz="1600" dirty="0">
                <a:solidFill>
                  <a:schemeClr val="accent1"/>
                </a:solidFill>
              </a:rPr>
              <a:t>3- С (средний) </a:t>
            </a:r>
            <a:r>
              <a:rPr lang="ru-RU" sz="1600" dirty="0"/>
              <a:t>— </a:t>
            </a:r>
            <a:r>
              <a:rPr lang="ru-RU" sz="1600" b="1" dirty="0"/>
              <a:t>Состояние.</a:t>
            </a:r>
            <a:r>
              <a:rPr lang="ru-RU" sz="1600" i="1" dirty="0"/>
              <a:t> </a:t>
            </a:r>
            <a:r>
              <a:rPr lang="ru-RU" sz="1600" dirty="0"/>
              <a:t>Какие дела сегодня вам удавались особенно легко? Делались с воодушевлением и &lt;&lt; на одном дыхании&gt;&gt;? Какие , </a:t>
            </a:r>
            <a:r>
              <a:rPr lang="ru-RU" sz="1600" dirty="0" err="1"/>
              <a:t>напротив,приходилось</a:t>
            </a:r>
            <a:r>
              <a:rPr lang="ru-RU" sz="1600" dirty="0"/>
              <a:t> заставлять себя делать? Может вы постоянно откладываете их &lt;&lt;на потом&gt;&gt;? Почему? Спросите себя.</a:t>
            </a:r>
          </a:p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4- У (указательный) </a:t>
            </a:r>
            <a:r>
              <a:rPr lang="ru-RU" sz="1600" dirty="0"/>
              <a:t>— </a:t>
            </a:r>
            <a:r>
              <a:rPr lang="ru-RU" sz="1600" b="1" dirty="0"/>
              <a:t>Услуга, помощь, сотрудничество.</a:t>
            </a:r>
            <a:r>
              <a:rPr lang="ru-RU" sz="1600" dirty="0"/>
              <a:t> Кому я сегодня оказала услугу? Протянула руку помощи? Кого порадовала? Облегчила участь?</a:t>
            </a:r>
          </a:p>
          <a:p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5- Б (большой) </a:t>
            </a:r>
            <a:r>
              <a:rPr lang="ru-RU" sz="1600" dirty="0"/>
              <a:t>— </a:t>
            </a:r>
            <a:r>
              <a:rPr lang="ru-RU" sz="1600" b="1" dirty="0" err="1"/>
              <a:t>Бодрость.</a:t>
            </a:r>
            <a:r>
              <a:rPr lang="ru-RU" sz="1600" dirty="0" err="1"/>
              <a:t>На</a:t>
            </a:r>
            <a:r>
              <a:rPr lang="ru-RU" sz="1600" dirty="0"/>
              <a:t> какие задачи я затратил больше всего энергии, физических сил? Что меня заряжает энергией? Какие действия и отношения&lt;&lt;обесточивают&gt;&gt;?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435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 descr="светлые пятна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73867"/>
            <a:ext cx="7197726" cy="2421464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Спасибо за внимание!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4B64FA72-B055-4AE3-A6FD-8071BD687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95332"/>
            <a:ext cx="7197726" cy="1405467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Берегите свое время! 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96112"/>
            <a:ext cx="112105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―"/>
            </a:pPr>
            <a:r>
              <a:rPr lang="en-US" dirty="0" smtClean="0"/>
              <a:t>	</a:t>
            </a:r>
            <a:r>
              <a:rPr lang="ru-RU" dirty="0" smtClean="0"/>
              <a:t>Тайм-менеджмент —</a:t>
            </a:r>
            <a:r>
              <a:rPr lang="ru-RU" dirty="0"/>
              <a:t> Точнее, комплекс знаний, принципов и техник, направленных на повышение эффективности деятельности. Они помогают успевать больше, тратить меньше времени и добиваться лучших результатов в своей деятельности. Под тайм-менеджментом в узком смысле может подразумеваться организация труда конкретного человека на рабочем месте. Но в более широком контексте это личная продуктивность в самых различных сферах и областях жизни, а также повышение эффективности работы какой-либо организации</a:t>
            </a:r>
            <a:r>
              <a:rPr lang="ru-RU" dirty="0" smtClean="0"/>
              <a:t>.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endParaRPr lang="ru-RU" dirty="0"/>
          </a:p>
          <a:p>
            <a:pPr marL="285750" indent="-285750">
              <a:buFont typeface="Calibri" panose="020F0502020204030204" pitchFamily="34" charset="0"/>
              <a:buChar char="―"/>
            </a:pPr>
            <a:r>
              <a:rPr lang="ru-RU" dirty="0" smtClean="0"/>
              <a:t>В </a:t>
            </a:r>
            <a:r>
              <a:rPr lang="ru-RU" dirty="0"/>
              <a:t>современности тайм-менеджмент стал одной из необходимых практик продуктивных деловых людей. Благодаря информационным технологиям появляется множество инструментов автоматизации нашей работы и высвобождения времени на более важные задачи. Со своей стороны </a:t>
            </a:r>
            <a:r>
              <a:rPr lang="ru-RU" dirty="0" err="1"/>
              <a:t>Calltouch</a:t>
            </a:r>
            <a:r>
              <a:rPr lang="ru-RU" dirty="0"/>
              <a:t> вносит лепту в прогресс, разрабатывая сервисы наподобие </a:t>
            </a:r>
            <a:r>
              <a:rPr lang="ru-RU" b="1" dirty="0"/>
              <a:t>Оптимизатора</a:t>
            </a:r>
            <a:r>
              <a:rPr lang="ru-RU" dirty="0"/>
              <a:t>, который автоматизирует управление рекламными кампаниями, освобождая маркетологов от рутины</a:t>
            </a:r>
            <a:r>
              <a:rPr lang="ru-RU" dirty="0" smtClean="0"/>
              <a:t>.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pPr marL="285750" indent="-285750">
              <a:buFont typeface="Calibri" panose="020F0502020204030204" pitchFamily="34" charset="0"/>
              <a:buChar char="―"/>
            </a:pPr>
            <a:r>
              <a:rPr lang="ru-RU" dirty="0" smtClean="0"/>
              <a:t>Вопрос </a:t>
            </a:r>
            <a:r>
              <a:rPr lang="ru-RU" dirty="0"/>
              <a:t>о том, как распоряжаться своим временем, возникал много веков назад. Даже некоторые высказывания античных философов можно интерпретировать в духе «тайм менеджмента». Например, Сенека в первом из «нравственных писем к </a:t>
            </a:r>
            <a:r>
              <a:rPr lang="ru-RU" dirty="0" err="1"/>
              <a:t>Луцилию</a:t>
            </a:r>
            <a:r>
              <a:rPr lang="ru-RU" dirty="0"/>
              <a:t>» пишет: «Так и поступай, мой </a:t>
            </a:r>
            <a:r>
              <a:rPr lang="ru-RU" dirty="0" err="1"/>
              <a:t>Луцилий</a:t>
            </a:r>
            <a:r>
              <a:rPr lang="ru-RU" dirty="0"/>
              <a:t>! Отвоюй себя для себя самого, береги и копи время, которое прежде у тебя отнимали или крали, которое зря проходило.» </a:t>
            </a:r>
          </a:p>
        </p:txBody>
      </p:sp>
    </p:spTree>
    <p:extLst>
      <p:ext uri="{BB962C8B-B14F-4D97-AF65-F5344CB8AC3E}">
        <p14:creationId xmlns:p14="http://schemas.microsoft.com/office/powerpoint/2010/main" val="23793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9F444-FCBD-B140-9C05-E443FA08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24654"/>
            <a:ext cx="9155429" cy="1456267"/>
          </a:xfrm>
        </p:spPr>
        <p:txBody>
          <a:bodyPr rtlCol="0">
            <a:noAutofit/>
          </a:bodyPr>
          <a:lstStyle/>
          <a:p>
            <a:r>
              <a:rPr lang="ru-RU" sz="1800" dirty="0">
                <a:cs typeface="Mongolian Baiti" panose="03000500000000000000" pitchFamily="66" charset="0"/>
              </a:rPr>
              <a:t>Тайм-менеджмент предлагает систему подходов, призванных бороться с </a:t>
            </a:r>
            <a:r>
              <a:rPr lang="ru-RU" sz="1800" dirty="0" err="1">
                <a:cs typeface="Mongolian Baiti" panose="03000500000000000000" pitchFamily="66" charset="0"/>
              </a:rPr>
              <a:t>прокрастинацией</a:t>
            </a:r>
            <a:r>
              <a:rPr lang="ru-RU" sz="1800" dirty="0">
                <a:cs typeface="Mongolian Baiti" panose="03000500000000000000" pitchFamily="66" charset="0"/>
              </a:rPr>
              <a:t>, личной неэффективностью, беспорядком в работе и личных делах. Он помогает избавиться от стресса в связи с постоянной нехваткой времени.</a:t>
            </a:r>
          </a:p>
        </p:txBody>
      </p:sp>
      <p:graphicFrame>
        <p:nvGraphicFramePr>
          <p:cNvPr id="5" name="Объект 4" descr="Графический элемент SmartArt">
            <a:extLst>
              <a:ext uri="{FF2B5EF4-FFF2-40B4-BE49-F238E27FC236}">
                <a16:creationId xmlns:a16="http://schemas.microsoft.com/office/drawing/2014/main" id="{C983627E-F26C-354F-BF0A-ECCD7E968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647582"/>
              </p:ext>
            </p:extLst>
          </p:nvPr>
        </p:nvGraphicFramePr>
        <p:xfrm>
          <a:off x="628812" y="1685720"/>
          <a:ext cx="8743948" cy="47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 3" descr="спутниковая тарелка на фоне ночного неба">
            <a:extLst>
              <a:ext uri="{FF2B5EF4-FFF2-40B4-BE49-F238E27FC236}">
                <a16:creationId xmlns:a16="http://schemas.microsoft.com/office/drawing/2014/main" id="{D4F2268B-BB87-42FB-B84F-C145C01B497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611" r="16027" b="1"/>
          <a:stretch/>
        </p:blipFill>
        <p:spPr>
          <a:xfrm>
            <a:off x="9171891" y="4377690"/>
            <a:ext cx="3019207" cy="2483855"/>
          </a:xfrm>
          <a:custGeom>
            <a:avLst/>
            <a:gdLst>
              <a:gd name="connsiteX0" fmla="*/ 1663658 w 3039855"/>
              <a:gd name="connsiteY0" fmla="*/ 0 h 2500842"/>
              <a:gd name="connsiteX1" fmla="*/ 2947417 w 3039855"/>
              <a:gd name="connsiteY1" fmla="*/ 605417 h 2500842"/>
              <a:gd name="connsiteX2" fmla="*/ 3039855 w 3039855"/>
              <a:gd name="connsiteY2" fmla="*/ 729032 h 2500842"/>
              <a:gd name="connsiteX3" fmla="*/ 3039855 w 3039855"/>
              <a:gd name="connsiteY3" fmla="*/ 2500842 h 2500842"/>
              <a:gd name="connsiteX4" fmla="*/ 226952 w 3039855"/>
              <a:gd name="connsiteY4" fmla="*/ 2500842 h 2500842"/>
              <a:gd name="connsiteX5" fmla="*/ 155401 w 3039855"/>
              <a:gd name="connsiteY5" fmla="*/ 2366679 h 2500842"/>
              <a:gd name="connsiteX6" fmla="*/ 0 w 3039855"/>
              <a:gd name="connsiteY6" fmla="*/ 1663658 h 2500842"/>
              <a:gd name="connsiteX7" fmla="*/ 1663658 w 3039855"/>
              <a:gd name="connsiteY7" fmla="*/ 0 h 25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pic>
        <p:nvPicPr>
          <p:cNvPr id="7" name="Рисунок 6" descr="абстрактное изображение светлых точек">
            <a:extLst>
              <a:ext uri="{FF2B5EF4-FFF2-40B4-BE49-F238E27FC236}">
                <a16:creationId xmlns:a16="http://schemas.microsoft.com/office/drawing/2014/main" id="{FE6C54C5-D2F4-48F8-B65E-7506F07BCCF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268" r="4773" b="-1"/>
          <a:stretch/>
        </p:blipFill>
        <p:spPr>
          <a:xfrm>
            <a:off x="9090310" y="0"/>
            <a:ext cx="3098031" cy="2583180"/>
          </a:xfrm>
          <a:custGeom>
            <a:avLst/>
            <a:gdLst>
              <a:gd name="connsiteX0" fmla="*/ 303228 w 4638368"/>
              <a:gd name="connsiteY0" fmla="*/ 0 h 3867534"/>
              <a:gd name="connsiteX1" fmla="*/ 4638368 w 4638368"/>
              <a:gd name="connsiteY1" fmla="*/ 0 h 3867534"/>
              <a:gd name="connsiteX2" fmla="*/ 4638368 w 4638368"/>
              <a:gd name="connsiteY2" fmla="*/ 2952747 h 3867534"/>
              <a:gd name="connsiteX3" fmla="*/ 4585825 w 4638368"/>
              <a:gd name="connsiteY3" fmla="*/ 3013864 h 3867534"/>
              <a:gd name="connsiteX4" fmla="*/ 2641346 w 4638368"/>
              <a:gd name="connsiteY4" fmla="*/ 3867534 h 3867534"/>
              <a:gd name="connsiteX5" fmla="*/ 0 w 4638368"/>
              <a:gd name="connsiteY5" fmla="*/ 1226188 h 3867534"/>
              <a:gd name="connsiteX6" fmla="*/ 260466 w 4638368"/>
              <a:gd name="connsiteY6" fmla="*/ 81056 h 38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sp>
        <p:nvSpPr>
          <p:cNvPr id="6" name="TextBox 5"/>
          <p:cNvSpPr txBox="1"/>
          <p:nvPr/>
        </p:nvSpPr>
        <p:spPr>
          <a:xfrm>
            <a:off x="1645920" y="1203658"/>
            <a:ext cx="7349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Bahnschrift Condensed" panose="020B0502040204020203" pitchFamily="34" charset="0"/>
              </a:rPr>
              <a:t>Основные принципы тайм менеджмента:</a:t>
            </a:r>
            <a:endParaRPr lang="ru-RU" sz="3200" b="1" u="sng" dirty="0">
              <a:latin typeface="Bahnschrift Condensed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" y="1685720"/>
            <a:ext cx="77289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b="1" dirty="0" smtClean="0"/>
              <a:t>Целеполагание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b="1" dirty="0"/>
              <a:t>Принцип планирования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b="1" dirty="0"/>
              <a:t>Принцип структурирования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b="1" dirty="0"/>
              <a:t>Принцип </a:t>
            </a:r>
            <a:r>
              <a:rPr lang="ru-RU" sz="2400" b="1" dirty="0" smtClean="0"/>
              <a:t>приоритетов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b="1" dirty="0" smtClean="0"/>
              <a:t>Реализация</a:t>
            </a:r>
            <a:r>
              <a:rPr lang="ru-RU" sz="2400" b="1" dirty="0"/>
              <a:t> </a:t>
            </a:r>
            <a:r>
              <a:rPr lang="ru-RU" sz="2400" b="1" dirty="0" smtClean="0"/>
              <a:t>и </a:t>
            </a:r>
            <a:r>
              <a:rPr lang="ru-RU" sz="2400" b="1" dirty="0"/>
              <a:t>к</a:t>
            </a:r>
            <a:r>
              <a:rPr lang="ru-RU" sz="2400" b="1" dirty="0" smtClean="0"/>
              <a:t>онтроль достижения цели</a:t>
            </a:r>
            <a:endParaRPr lang="en-US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b="1" dirty="0" smtClean="0"/>
              <a:t>Мотивация ( поедание лягушек)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b="1" dirty="0" smtClean="0"/>
              <a:t>Рациональный </a:t>
            </a:r>
            <a:r>
              <a:rPr lang="ru-RU" sz="2400" b="1" dirty="0"/>
              <a:t>подход к привычкам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382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67" y="26504"/>
            <a:ext cx="10131425" cy="1456267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400" b="1" cap="none" dirty="0" smtClean="0">
                <a:latin typeface="+mn-lt"/>
              </a:rPr>
              <a:t>Целеполагание</a:t>
            </a:r>
            <a:endParaRPr lang="ru-RU" sz="4400" b="1" cap="none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967" y="1232452"/>
            <a:ext cx="1148963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процесс выбора одной или нескольких целей с установлением параметров допустимых отклонений для управления процессом осуществления идеи. Часто понимается как практическое осмысление своей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точки зрения формирования (постановки) целей и их реализации (достижения) наиболее экономичными (рентабельными) средствами, как эффективное управление временным ресурсом, обусловленным деятельностью человека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первичная фаза управления, предусматривающая постановку генеральной цели и совокупности целей (дерева целей) в соответствии с назначением (миссией) системы, стратегическими установками и характером решаемых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задач. </a:t>
            </a:r>
          </a:p>
          <a:p>
            <a:pPr algn="ctr"/>
            <a:r>
              <a:rPr lang="ru-RU" sz="2400" b="1" i="1" dirty="0" smtClean="0"/>
              <a:t>МЕТОДИКИ УПРАВЛЕНИЯ ВРЕМЕНЕМ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умение </a:t>
            </a:r>
            <a:r>
              <a:rPr lang="ru-RU" sz="2000" dirty="0"/>
              <a:t>планировать рабочее время с учётом ближних и дальних перспектив, с учётом важности задач;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способность </a:t>
            </a:r>
            <a:r>
              <a:rPr lang="ru-RU" sz="2000" dirty="0"/>
              <a:t>к выявлению оптимальных путей в решении </a:t>
            </a:r>
            <a:r>
              <a:rPr lang="ru-RU" sz="2000" dirty="0" smtClean="0"/>
              <a:t>задач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умение правильно устанавливать цели и достигать их</a:t>
            </a:r>
            <a:r>
              <a:rPr lang="ru-RU" sz="2000" dirty="0" smtClean="0"/>
              <a:t>.</a:t>
            </a:r>
          </a:p>
          <a:p>
            <a:endParaRPr lang="ru-RU" dirty="0"/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целеполагания в производстве и сервисе является увеличение производительности труда и снижение совокупной стоимости владения решением.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2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10" y="-150254"/>
            <a:ext cx="6281670" cy="1103291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Техника целеполагания- </a:t>
            </a:r>
            <a:r>
              <a:rPr lang="en-US" sz="3200" b="1" dirty="0" smtClean="0"/>
              <a:t>SMART</a:t>
            </a:r>
            <a:endParaRPr lang="ru-RU" sz="3200" b="1" dirty="0"/>
          </a:p>
        </p:txBody>
      </p:sp>
      <p:pic>
        <p:nvPicPr>
          <p:cNvPr id="1026" name="Picture 2" descr="Тайм-менеджмент - 7 принципов управления времене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05" y="794118"/>
            <a:ext cx="5426320" cy="382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09862" y="832574"/>
            <a:ext cx="61303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i="1" u="sng" dirty="0">
                <a:solidFill>
                  <a:schemeClr val="accent1"/>
                </a:solidFill>
              </a:rPr>
              <a:t>S </a:t>
            </a:r>
            <a:r>
              <a:rPr lang="ru-RU" sz="1600" i="1" u="sng" dirty="0">
                <a:solidFill>
                  <a:schemeClr val="tx1">
                    <a:lumMod val="75000"/>
                  </a:schemeClr>
                </a:solidFill>
              </a:rPr>
              <a:t>– SPECIFIC. </a:t>
            </a:r>
            <a:r>
              <a:rPr lang="ru-RU" sz="1600" dirty="0"/>
              <a:t>Цель должны быть КОНКРЕТНОЙ. Например, не вообще вести здоровый образ жизни, а: · ходить в бассейн, · не курить, · бегать по утрам и т.п. </a:t>
            </a:r>
            <a:endParaRPr lang="ru-RU" sz="1600" dirty="0" smtClean="0"/>
          </a:p>
          <a:p>
            <a:r>
              <a:rPr lang="ru-RU" sz="1600" dirty="0" smtClean="0">
                <a:solidFill>
                  <a:schemeClr val="accent1"/>
                </a:solidFill>
              </a:rPr>
              <a:t>M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– MEASURABLE. </a:t>
            </a:r>
            <a:r>
              <a:rPr lang="ru-RU" sz="1600" dirty="0" smtClean="0"/>
              <a:t>Цель </a:t>
            </a:r>
            <a:r>
              <a:rPr lang="ru-RU" sz="1600" dirty="0"/>
              <a:t>должна быть ИЗМЕРИМОЙ, то есть иметь измеримый результат. Например, · давление должно быть 120/80, · вес должен быть 60 кг и т.п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</a:t>
            </a:r>
            <a:r>
              <a:rPr lang="ru-RU" sz="1600" dirty="0">
                <a:solidFill>
                  <a:schemeClr val="accent1"/>
                </a:solidFill>
              </a:rPr>
              <a:t>A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 – ACHIEVABLE</a:t>
            </a:r>
            <a:r>
              <a:rPr lang="ru-RU" sz="1600" dirty="0"/>
              <a:t>. Цель должна быть ДОСТИЖИМОЙ. Желательно, чуть выше, чем достигаемая когда-то. Например, если человек уже пробегает за час 10 км, то его ближайшей целью может быть – 12 км/ч. </a:t>
            </a:r>
            <a:endParaRPr lang="ru-RU" sz="1600" dirty="0" smtClean="0"/>
          </a:p>
          <a:p>
            <a:r>
              <a:rPr lang="ru-RU" sz="1600" dirty="0" smtClean="0">
                <a:solidFill>
                  <a:schemeClr val="accent1"/>
                </a:solidFill>
              </a:rPr>
              <a:t>R</a:t>
            </a:r>
            <a:r>
              <a:rPr lang="ru-RU" sz="1600" dirty="0" smtClean="0"/>
              <a:t> </a:t>
            </a:r>
            <a:r>
              <a:rPr lang="ru-RU" sz="1600" dirty="0">
                <a:solidFill>
                  <a:schemeClr val="tx2">
                    <a:lumMod val="90000"/>
                  </a:schemeClr>
                </a:solidFill>
              </a:rPr>
              <a:t>– RELEVANT. </a:t>
            </a:r>
            <a:r>
              <a:rPr lang="ru-RU" sz="1600" dirty="0"/>
              <a:t>Цель должна быть АКТУАЛЬНОЙ. Если поставленная цель не важна и не актуальна, то стимула для верного ее достижения найти не удастся. Например, бег, повышающий выносливость организма, будет актуален при подготовке к соревнованиям. И, наоборот, если результат соревнований не важен, то бег, не являющийся актуальным, большинство людей с удовольствием может заменить на утренний сон</a:t>
            </a:r>
            <a:r>
              <a:rPr lang="ru-RU" sz="1600" dirty="0" smtClean="0"/>
              <a:t>.</a:t>
            </a:r>
          </a:p>
          <a:p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>
                <a:solidFill>
                  <a:schemeClr val="accent1"/>
                </a:solidFill>
              </a:rPr>
              <a:t>T </a:t>
            </a:r>
            <a:r>
              <a:rPr lang="ru-RU" sz="1600" dirty="0">
                <a:solidFill>
                  <a:schemeClr val="tx2">
                    <a:lumMod val="90000"/>
                  </a:schemeClr>
                </a:solidFill>
              </a:rPr>
              <a:t>– TIMED</a:t>
            </a:r>
            <a:r>
              <a:rPr lang="ru-RU" sz="1600" dirty="0"/>
              <a:t>. Цель должна быть ОБОЗРИМА ВО ВРЕМЕНИ. Другими словами, к какому конкретному времени необходимо достигнуть этой цели. Иными словами, цель, поставленная не по технологии SMART, может звучать так: «Повысить продажи</a:t>
            </a:r>
            <a:r>
              <a:rPr lang="ru-RU" sz="1600" dirty="0" smtClean="0"/>
              <a:t>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10" y="4518868"/>
            <a:ext cx="5611968" cy="223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7756"/>
            <a:ext cx="11900079" cy="1456267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эффективного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 времени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7577" y="1120462"/>
            <a:ext cx="116425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определяйте самое важное дело и бросайте на него все ресурсы и возможности. Выполняйте его первым или возвращайтесь к нему в течение дня - главное, чтобы задача была выполнена. Между делом выполняйте задачи менее важные - о них тоже не следует забывать.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правило, самые важные дела - обычно и самые сложные. Или неприятные. Например, надо договариваться об отсрочке платы за аренду или заводить тяжелый разговор с проштрафившимся сотрудником. Вот тут-то поднимает голову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прокрастинация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мы оттягиваем момент, убивая время мелкими делами или вовсе тратя его на ерунду. 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7577" y="3377373"/>
            <a:ext cx="11037195" cy="65682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Возьмите за правило выполнять главное дело первым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увидите, как быстро упадет камень с вашей души. Дальше все пойдет просто как по маслу!</a:t>
            </a:r>
          </a:p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970" y="4259783"/>
            <a:ext cx="2391109" cy="23720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2009" y="4323515"/>
            <a:ext cx="9053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Достигает </a:t>
            </a:r>
            <a:r>
              <a:rPr lang="ru-RU" dirty="0"/>
              <a:t>поставленных целей.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Достигает </a:t>
            </a:r>
            <a:r>
              <a:rPr lang="ru-RU" dirty="0"/>
              <a:t>своих целей немного быстрее чем остальные.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Способен </a:t>
            </a:r>
            <a:r>
              <a:rPr lang="ru-RU" dirty="0"/>
              <a:t>достичь успеха в любой сфере деятельности.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Имеет </a:t>
            </a:r>
            <a:r>
              <a:rPr lang="ru-RU" dirty="0"/>
              <a:t>больше времени на отдых, общение с близкими и друзьями</a:t>
            </a:r>
            <a:r>
              <a:rPr lang="ru-RU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Может </a:t>
            </a:r>
            <a:r>
              <a:rPr lang="ru-RU" dirty="0"/>
              <a:t>выполнять намного больше дел, за определённый промежуток </a:t>
            </a:r>
            <a:r>
              <a:rPr lang="ru-RU" dirty="0" smtClean="0"/>
              <a:t>времени.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Может </a:t>
            </a:r>
            <a:r>
              <a:rPr lang="ru-RU" dirty="0"/>
              <a:t>избавиться от хронической усталости, не подвержен стрессам.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Всегда </a:t>
            </a:r>
            <a:r>
              <a:rPr lang="ru-RU" dirty="0"/>
              <a:t>имеет чёткий план действий.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Обладает </a:t>
            </a:r>
            <a:r>
              <a:rPr lang="ru-RU" dirty="0"/>
              <a:t>чувством внутренней свободы и самостоятельно контролирует свою жизнь.</a:t>
            </a:r>
          </a:p>
        </p:txBody>
      </p:sp>
    </p:spTree>
    <p:extLst>
      <p:ext uri="{BB962C8B-B14F-4D97-AF65-F5344CB8AC3E}">
        <p14:creationId xmlns:p14="http://schemas.microsoft.com/office/powerpoint/2010/main" val="1275081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281" y="-76784"/>
            <a:ext cx="11011460" cy="1456267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эффективного планирования времени</a:t>
            </a:r>
          </a:p>
        </p:txBody>
      </p:sp>
      <p:pic>
        <p:nvPicPr>
          <p:cNvPr id="1026" name="Picture 2" descr="Принцип Эйзенхауэ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80" y="1493949"/>
            <a:ext cx="6948077" cy="520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13714" y="1484805"/>
            <a:ext cx="46330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техника помогает быстро рассортировать список дел, даже если их много. Внешне все выглядит предельно просто — смотрим на список задач и по каждой отвечаем себе на два вопроса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важно?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Да/Нет</a:t>
            </a:r>
          </a:p>
          <a:p>
            <a:pPr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срочно?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Да/Нет</a:t>
            </a:r>
          </a:p>
          <a:p>
            <a:pPr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 лист бумаги и делим его на четыре части. Получаем  четыре квадрата, в которые и заносим ответы на эти два вопроса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033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4445"/>
            <a:ext cx="8458198" cy="1206321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b="1" dirty="0">
                <a:cs typeface="Times New Roman" panose="02020603050405020304" pitchFamily="18" charset="0"/>
              </a:rPr>
              <a:t>Принцип структурирования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7920" y="4314423"/>
            <a:ext cx="117423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незаметно съесть целую коробку конфет? Ешьте по одной. Поступайте так же и с делами: если задача большая и сложная, разделите её на некоторое количество мелких частей и методично разделайтесь с ней. Определите, в какие этапы и сроки она приблизительно должна уложиться, какой порядок и очерёдность следует соблюдать. Да и нужно ли. Большое дело может занять много времени: планирование и декомпозиция на небольшие подзадачи позволит не терять общей картины и не опускать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руки</a:t>
            </a:r>
          </a:p>
          <a:p>
            <a:pPr marL="36000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Изучить арабский язык (огромная задача) знание языка: 1) алфавит, 2) счет, 3) чтение, 4) разговор распределение на год (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канбан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Метод слона в тайм менеджменте поделит одну задачу на мелкие подзадач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00" y="922986"/>
            <a:ext cx="52387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705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4456" y="-202283"/>
            <a:ext cx="5315712" cy="107096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cs typeface="Times New Roman" panose="02020603050405020304" pitchFamily="18" charset="0"/>
              </a:rPr>
              <a:t>Техника структурирования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85912" y="3534013"/>
            <a:ext cx="64780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и в работе. Возьмем, к примеру, такого слона, как научиться работать по технологии продаж. Действительно, нужно учесть все тонкости и премудрости работы на каждом этапе при взаимодействии с клиентом. Так какие же бифштексы мы можем пожарить? Для начала разделим его на этапы и начнем постепенно съедать первый. Причем в нем мы выделим еще элементы и сделаем из них более мелкие бифштексы. 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фразы приветствия, которые нужно выучить раз и навсегда, или невербальный аспект общения с клиентом на данном этапе. Затем приступаем к одному маленькому бифштексу и съедаем его за день. Пускай это будет, например, такая тренировка: Вместо вопроса: «Могу ли я Вам помочь?» задаем вопрос: «Какие украшения Вам нравятся?». И такие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минибифштексы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съедаем каждый день по каждому этапу. Через месяц от нашего слона не будет и следа, а продажи только увеличатся.(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http://www.diamond-training.ru/materials/755/47090/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540303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знаем, что глобальные, большие дела, такие как, написание книги, ремонт в доме, изучение иностранного языка, улучшение своей физической формы, обычно откладываются на потом, так как они кажутся уж очень большими. Как слон... Но путь к достижению своих жизненных целей, а значит,  счастливой жизни лежит через такого слона. Его, как и лягушек, необходимо съедать. За один раз сделать это нам не удастся, поэтому слона необходимо разделить на части, пожарить слоновьи бифштексы, и каждый день съедать по одному такому бифштексу. 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ремонт квартиры – это слон. При мысли о том, что его нужно съесть, пропадает всяческий аппетит. Но если разделить его на части: посчитать затраты на ремонт, измерить площадь комнат, определиться с дизайном, вынести старую мебель и т.д., то съесть такого слона будет намного проще.</a:t>
            </a:r>
          </a:p>
          <a:p>
            <a:endParaRPr lang="ru-RU" dirty="0"/>
          </a:p>
        </p:txBody>
      </p:sp>
      <p:pic>
        <p:nvPicPr>
          <p:cNvPr id="1028" name="Picture 4" descr="http://www.diamond-training.ru/images/article_230715/sm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891" y="665970"/>
            <a:ext cx="4206113" cy="281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iamond-training.ru/images/article_230715/sm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7" y="3534013"/>
            <a:ext cx="5240965" cy="238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" y="5998464"/>
            <a:ext cx="51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Сказать про таблицу!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0575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0F1DF1E-36E3-406C-8CF7-DB13BB6470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10845B-7F19-4A9A-BEE4-BEF0501E1A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5274BF-C111-4B7A-8D90-F7666D37C131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purl.org/dc/terms/"/>
    <ds:schemaRef ds:uri="http://www.w3.org/XML/1998/namespace"/>
    <ds:schemaRef ds:uri="http://schemas.openxmlformats.org/package/2006/metadata/core-properties"/>
    <ds:schemaRef ds:uri="16c05727-aa75-4e4a-9b5f-8a80a116589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Будущее в небесном оформлении</Template>
  <TotalTime>0</TotalTime>
  <Words>1726</Words>
  <Application>Microsoft Office PowerPoint</Application>
  <PresentationFormat>Широкоэкранный</PresentationFormat>
  <Paragraphs>197</Paragraphs>
  <Slides>19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Arial Rounded MT Bold</vt:lpstr>
      <vt:lpstr>Bahnschrift Condensed</vt:lpstr>
      <vt:lpstr>Calibri</vt:lpstr>
      <vt:lpstr>Calibri Light</vt:lpstr>
      <vt:lpstr>Mongolian Baiti</vt:lpstr>
      <vt:lpstr>Times New Roman</vt:lpstr>
      <vt:lpstr>Wingdings</vt:lpstr>
      <vt:lpstr>Небеса</vt:lpstr>
      <vt:lpstr>Базовые основы Тайм  менеджмента или искусство управления временем</vt:lpstr>
      <vt:lpstr>Презентация PowerPoint</vt:lpstr>
      <vt:lpstr>Тайм-менеджмент предлагает систему подходов, призванных бороться с прокрастинацией, личной неэффективностью, беспорядком в работе и личных делах. Он помогает избавиться от стресса в связи с постоянной нехваткой времени.</vt:lpstr>
      <vt:lpstr>Целеполагание</vt:lpstr>
      <vt:lpstr>Техника целеполагания- SMART</vt:lpstr>
      <vt:lpstr>Преимущества эффективного планирования времени </vt:lpstr>
      <vt:lpstr>Техника эффективного планирования времени</vt:lpstr>
      <vt:lpstr>Принцип структурирования </vt:lpstr>
      <vt:lpstr>Техника структурирования</vt:lpstr>
      <vt:lpstr>Принцип приоритетов </vt:lpstr>
      <vt:lpstr>Техники Приоритености</vt:lpstr>
      <vt:lpstr>Реализация и контроль достижения цели </vt:lpstr>
      <vt:lpstr>Методика реализации и достижения цели</vt:lpstr>
      <vt:lpstr>мотивация</vt:lpstr>
      <vt:lpstr>Презентация PowerPoint</vt:lpstr>
      <vt:lpstr>Рациональный подход к привычкам </vt:lpstr>
      <vt:lpstr>Полезные сервисы и приложения в жизни для управления временем </vt:lpstr>
      <vt:lpstr>Метод Л.Зайверта (5 пальцев)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2020-11-03T11:14:01Z</dcterms:created>
  <dcterms:modified xsi:type="dcterms:W3CDTF">2020-11-25T10:56:59Z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