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3" r:id="rId4"/>
    <p:sldId id="294" r:id="rId5"/>
    <p:sldId id="273" r:id="rId6"/>
    <p:sldId id="265" r:id="rId7"/>
    <p:sldId id="266" r:id="rId8"/>
    <p:sldId id="272" r:id="rId9"/>
    <p:sldId id="267" r:id="rId10"/>
    <p:sldId id="268" r:id="rId11"/>
    <p:sldId id="325" r:id="rId12"/>
    <p:sldId id="289" r:id="rId13"/>
    <p:sldId id="326" r:id="rId14"/>
    <p:sldId id="271" r:id="rId15"/>
    <p:sldId id="292" r:id="rId16"/>
    <p:sldId id="320" r:id="rId17"/>
    <p:sldId id="300" r:id="rId18"/>
    <p:sldId id="305" r:id="rId19"/>
    <p:sldId id="304" r:id="rId20"/>
    <p:sldId id="307" r:id="rId21"/>
    <p:sldId id="306" r:id="rId22"/>
    <p:sldId id="281" r:id="rId23"/>
    <p:sldId id="327" r:id="rId24"/>
    <p:sldId id="32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352" autoAdjust="0"/>
  </p:normalViewPr>
  <p:slideViewPr>
    <p:cSldViewPr snapToGrid="0">
      <p:cViewPr varScale="1">
        <p:scale>
          <a:sx n="81" d="100"/>
          <a:sy n="81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96141-EF2A-4CD7-BE52-C30F9C86E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A1ED18-A610-4721-BB03-BD1D6FDCE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27AD0-5AFF-4585-B8CF-0C880137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49305-54DB-4A56-B4B5-6B2F7290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5C367-F518-44DD-B421-3EBA0726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9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C109-6AEF-47C6-A4F3-716E82A1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25D6E8-0244-4F9C-B5DC-24BB5F9E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FDF9E-180D-4E24-976A-038A2ACE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ECAD3-A4AA-480B-A5D7-EE4C9B77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290D2-E9CF-46A2-A6C9-1808DF4F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5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8D87F4-70D7-4515-BE23-E371778BA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F8D0E-E0EC-4C0E-9456-0950E4994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821C-AAA2-4717-B450-DBF353A9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1F2AF-DC5A-4897-B0A8-7CE71AEC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BA2F1-ADE9-4FD1-992C-C7CB25C4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B3A0F-8A74-4B15-AF48-A7296FB5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9D21D-0E5F-410E-AA4B-39CA82D28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51CA1-F5C2-4C03-8382-1D799B8B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6F6EE-98BE-4251-B6CE-E350039E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D87B8-ADA9-46F3-93D3-3A95B6B3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8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ED82B-9266-4F3F-B666-D1C51B6A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DB7F12-E883-42DC-900C-EF614C26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05D88-C62E-400A-AAF0-604CB4B9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B764F-F2B3-41BD-A73E-2D48BC0A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B8E1F-7B9C-41EA-9527-589513A7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CEDE7-BB77-4177-9F0E-EEAEA84E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0DCDC-8B38-41A2-84FA-6C2AE8208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E33717-7ED0-46DE-BA36-F74F18EEB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97006-8345-49B9-B97B-FDC2B926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8E7F2B-2A6E-466D-9B6B-BC1AD5AA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4DD82-339F-4EF3-BE34-4BD5BC7E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3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D7B35-13E6-4A2D-A5BE-D112D1F0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5C2F3-3BE5-472E-ADC9-C59CEDC84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6C9393-6265-4DF5-A049-31C1A851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CF4560-881D-4419-9E93-3E2492149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AE563B-5301-4350-BAD3-96BB12A7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56B9C2-2123-45CA-A705-263E2407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B15A39-81E3-4157-BF72-3A1542CE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1B898E-3831-4F11-A201-F27D043B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9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637E6-CEAB-45F1-87DD-26192DF5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FF065-F8A0-4598-AFA6-35474F08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FCA89-297E-49BA-A63A-4E92022B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20B1E0-D832-4866-AA59-44EB987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4F7BE2-D921-482B-BDC2-C0C540E3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D5B061-0F88-4098-9AA7-8995F4FA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4A058E-366B-4979-B7BD-71593FD4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46F61-D42F-4306-ACC9-EBCBFDEC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3A46B-7D98-4B92-AA97-74E9B232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84AF5-1865-4E92-A8EC-9F8BEA5CB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A3AC8-2540-4587-ADFA-B85A4793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15BFD-973E-4F5B-8C9A-9A6091F1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C0012-89B1-4FF6-859F-FD3C5D44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2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E3C02-F9F4-4577-A88A-8867833F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AB35C0-016A-423D-BF10-CC07547CF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DFD2F7-9892-413C-A7DA-874D3091C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59E85-B84E-4B9A-9E06-0B4D7522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2ADE0-CB45-4CC2-8FCD-4B7848E9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12C77-D423-4607-8F15-833CF957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8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511F9-850A-452E-B1BA-AB4E18C0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5AB8D-0C00-4967-AD9B-56C3291E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582E-E797-4528-9BEB-37AA4FF7B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084A-AE8A-47AD-AA5D-8603C2F3789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FA7E0-95E1-4658-82EE-D085E8665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F624A-E20A-4930-AFF5-DF4EE6C9D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F524-B49A-4165-BFC6-AAE7AC9D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deti.spb.ru/writers_rus/?a_id=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jpeg"/><Relationship Id="rId7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g72.ru/userfiles/picoriginal/img-20180908184119-952.jpg">
            <a:extLst>
              <a:ext uri="{FF2B5EF4-FFF2-40B4-BE49-F238E27FC236}">
                <a16:creationId xmlns:a16="http://schemas.microsoft.com/office/drawing/2014/main" id="{0CA25F73-28F8-46F3-BA72-68964C14F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19391"/>
          <a:stretch/>
        </p:blipFill>
        <p:spPr bwMode="auto">
          <a:xfrm>
            <a:off x="1921943" y="1001247"/>
            <a:ext cx="6756368" cy="2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B0F3F1B-DB04-42B7-AD5F-CEDB9EA5932E}"/>
              </a:ext>
            </a:extLst>
          </p:cNvPr>
          <p:cNvCxnSpPr>
            <a:cxnSpLocks/>
          </p:cNvCxnSpPr>
          <p:nvPr/>
        </p:nvCxnSpPr>
        <p:spPr>
          <a:xfrm>
            <a:off x="1635318" y="853413"/>
            <a:ext cx="7237303" cy="0"/>
          </a:xfrm>
          <a:prstGeom prst="line">
            <a:avLst/>
          </a:prstGeom>
          <a:ln w="28575" cmpd="sng">
            <a:gradFill>
              <a:gsLst>
                <a:gs pos="36000">
                  <a:schemeClr val="bg1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0F60DB-9648-4BDB-A44F-C6523134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382" y="4046220"/>
            <a:ext cx="9936127" cy="1520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Как создать условия для субъектности и включенности каждого студента в образовательный процесс?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B89BE-441B-4466-91F3-0E8C803C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1" y="160571"/>
            <a:ext cx="3306636" cy="626237"/>
          </a:xfrm>
          <a:prstGeom prst="rect">
            <a:avLst/>
          </a:prstGeom>
        </p:spPr>
      </p:pic>
      <p:pic>
        <p:nvPicPr>
          <p:cNvPr id="8" name="Picture 4" descr="https://www.utmn.ru/upload/medialibrary/d74/logo_utmn_mini2_rus.jpg">
            <a:extLst>
              <a:ext uri="{FF2B5EF4-FFF2-40B4-BE49-F238E27FC236}">
                <a16:creationId xmlns:a16="http://schemas.microsoft.com/office/drawing/2014/main" id="{02BFF3C0-D9FA-4C44-A776-BC33050B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4" y="159087"/>
            <a:ext cx="1768934" cy="7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403" y="5597856"/>
            <a:ext cx="9420447" cy="120299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Кукуев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Евгений Анатольевич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наук, доцент кафедры психологии и педагогики детства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мониторинговых исследований РУМЦ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ТюмгУ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01 октября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93618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9676" y="1447125"/>
            <a:ext cx="8826709" cy="273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64" dirty="0"/>
              <a:t>	Принимая человека какой он есть, </a:t>
            </a:r>
          </a:p>
          <a:p>
            <a:pPr algn="ctr"/>
            <a:r>
              <a:rPr lang="ru-RU" sz="2864" dirty="0"/>
              <a:t>	мы делаем его хуже;</a:t>
            </a:r>
            <a:br>
              <a:rPr lang="ru-RU" sz="2864" dirty="0"/>
            </a:br>
            <a:r>
              <a:rPr lang="ru-RU" sz="2864" dirty="0"/>
              <a:t>принимая его таким, каким он должен быть,</a:t>
            </a:r>
            <a:br>
              <a:rPr lang="ru-RU" sz="2864" dirty="0"/>
            </a:br>
            <a:r>
              <a:rPr lang="ru-RU" sz="2864" dirty="0"/>
              <a:t>мы помогаем ему стать таким, </a:t>
            </a:r>
          </a:p>
          <a:p>
            <a:pPr algn="ctr"/>
            <a:r>
              <a:rPr lang="ru-RU" sz="2864" dirty="0"/>
              <a:t>каким он может быть.</a:t>
            </a:r>
          </a:p>
          <a:p>
            <a:pPr algn="r"/>
            <a:r>
              <a:rPr lang="ru-RU" sz="2864" dirty="0"/>
              <a:t>Гете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4545" y="444881"/>
            <a:ext cx="3961854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65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модель</a:t>
            </a:r>
            <a:endParaRPr lang="ru-RU" sz="326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76" y="230515"/>
            <a:ext cx="1305496" cy="787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06" y="444882"/>
            <a:ext cx="3026922" cy="5732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75" y="3790402"/>
            <a:ext cx="5053527" cy="28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9581" y="228436"/>
            <a:ext cx="8470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Narrow" pitchFamily="34" charset="0"/>
              </a:rPr>
              <a:t>Философия </a:t>
            </a:r>
          </a:p>
          <a:p>
            <a:pPr algn="ctr"/>
            <a:r>
              <a:rPr lang="ru-RU" sz="2800" dirty="0">
                <a:latin typeface="Arial Narrow" pitchFamily="34" charset="0"/>
              </a:rPr>
              <a:t>ИНКЛЮЗИИ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4800" y="3232629"/>
            <a:ext cx="242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itchFamily="34" charset="0"/>
              </a:rPr>
              <a:t>ЧЕЛОВЕК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609" y="3211234"/>
            <a:ext cx="3029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itchFamily="34" charset="0"/>
              </a:rPr>
              <a:t>Инвалидность</a:t>
            </a:r>
          </a:p>
          <a:p>
            <a:pPr algn="ctr"/>
            <a:r>
              <a:rPr lang="ru-RU" sz="2800" b="1" dirty="0">
                <a:latin typeface="Arial Narrow" pitchFamily="34" charset="0"/>
              </a:rPr>
              <a:t>Национальность</a:t>
            </a:r>
          </a:p>
          <a:p>
            <a:pPr algn="ctr"/>
            <a:r>
              <a:rPr lang="ru-RU" sz="2800" b="1" dirty="0">
                <a:latin typeface="Arial Narrow" pitchFamily="34" charset="0"/>
              </a:rPr>
              <a:t>…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7" name="Picture 4" descr="E:\work\инклюзия\2017\тобольск\рисунки\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4" y="1525531"/>
            <a:ext cx="4273027" cy="42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C4F9C4-B921-42A2-9832-D97EC3674BF6}"/>
              </a:ext>
            </a:extLst>
          </p:cNvPr>
          <p:cNvSpPr/>
          <p:nvPr/>
        </p:nvSpPr>
        <p:spPr>
          <a:xfrm>
            <a:off x="1449581" y="5805935"/>
            <a:ext cx="8470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Narrow" pitchFamily="34" charset="0"/>
              </a:rPr>
              <a:t>КОГО/ЧТО я вижу в Другом?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13195" y="4435521"/>
            <a:ext cx="63871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Для каждого нового клиента я создаю новую психотерапию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Ирвин Ялом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472" y="1315956"/>
            <a:ext cx="82659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Я сделался настоящим мастером, когда научился говорить „иди сюда“ с 15–20 оттенками, когда научился давать 20 нюансов в постановке лица, фигуры, голоса…</a:t>
            </a:r>
          </a:p>
          <a:p>
            <a:pPr algn="r"/>
            <a:r>
              <a:rPr lang="ru-RU" sz="2800" dirty="0">
                <a:latin typeface="Arial Narrow" pitchFamily="34" charset="0"/>
              </a:rPr>
              <a:t>А.С.Макаренко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575" y="1038957"/>
            <a:ext cx="84707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Единственный, кто поступал разумно, был мой портной. Он снимал с меня мерку заново каждый раз, когда видел меня, в то время как все остальные подходили ко мне со старыми мерками, ожидая, что я им буду соответствовать. </a:t>
            </a:r>
            <a:endParaRPr lang="en-US" sz="2800" dirty="0">
              <a:latin typeface="Arial Narrow" pitchFamily="34" charset="0"/>
            </a:endParaRPr>
          </a:p>
          <a:p>
            <a:pPr algn="r"/>
            <a:r>
              <a:rPr lang="ru-RU" i="1" dirty="0"/>
              <a:t>Бернард Шоу</a:t>
            </a:r>
            <a:r>
              <a:rPr lang="ru-RU" dirty="0"/>
              <a:t> </a:t>
            </a:r>
          </a:p>
        </p:txBody>
      </p:sp>
      <p:pic>
        <p:nvPicPr>
          <p:cNvPr id="1026" name="Picture 2" descr="C:\Documents and Settings\Евгений\Рабочий стол\КПК_11\картинки\ло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17" y="3143819"/>
            <a:ext cx="2133600" cy="2638425"/>
          </a:xfrm>
          <a:prstGeom prst="rect">
            <a:avLst/>
          </a:prstGeom>
          <a:noFill/>
        </p:spPr>
      </p:pic>
      <p:pic>
        <p:nvPicPr>
          <p:cNvPr id="1027" name="Picture 3" descr="C:\Documents and Settings\Евгений\Рабочий стол\КПК_11\картинки\ut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5318" y="3892465"/>
            <a:ext cx="3116097" cy="2337073"/>
          </a:xfrm>
          <a:prstGeom prst="rect">
            <a:avLst/>
          </a:prstGeom>
          <a:noFill/>
        </p:spPr>
      </p:pic>
      <p:pic>
        <p:nvPicPr>
          <p:cNvPr id="1028" name="Picture 4" descr="C:\Documents and Settings\Евгений\Рабочий стол\КПК_11\картинки\lek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4192" y="3002507"/>
            <a:ext cx="4644496" cy="2606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В работу\Презентации\Инклюзия\Инклюзия2\Презентация инклюзия _2017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4" y="-4321"/>
            <a:ext cx="10976832" cy="6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578306-2FA9-4FA1-B3BD-70D48681ED78}"/>
              </a:ext>
            </a:extLst>
          </p:cNvPr>
          <p:cNvSpPr/>
          <p:nvPr/>
        </p:nvSpPr>
        <p:spPr>
          <a:xfrm>
            <a:off x="9489688" y="189571"/>
            <a:ext cx="2308302" cy="1175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2333" y="288938"/>
            <a:ext cx="8118180" cy="11371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defTabSz="823074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66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Образовательная программа педагогического образования: структура и содержание</a:t>
            </a:r>
            <a:endParaRPr lang="ru-RU" sz="3266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2" name="Picture 8" descr="http://image.shutterstock.com/display_pic_with_logo/169/169,1251881840,6/stock-vector-student-with-pencil-and-book-symbol-36340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89" y="4137521"/>
            <a:ext cx="899850" cy="1143049"/>
          </a:xfrm>
          <a:prstGeom prst="rect">
            <a:avLst/>
          </a:prstGeom>
          <a:noFill/>
        </p:spPr>
      </p:pic>
      <p:pic>
        <p:nvPicPr>
          <p:cNvPr id="1034" name="Picture 10" descr="https://image.freepik.com/free-icon/student-graduate_318-29474.jpg"/>
          <p:cNvPicPr>
            <a:picLocks noChangeAspect="1" noChangeArrowheads="1"/>
          </p:cNvPicPr>
          <p:nvPr/>
        </p:nvPicPr>
        <p:blipFill>
          <a:blip r:embed="rId4" cstate="print"/>
          <a:srcRect l="19018"/>
          <a:stretch>
            <a:fillRect/>
          </a:stretch>
        </p:blipFill>
        <p:spPr bwMode="auto">
          <a:xfrm>
            <a:off x="10238380" y="1704492"/>
            <a:ext cx="952094" cy="117570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47900-4F23-44B2-ADEE-F22446E7F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F15E4-7315-4147-A5F8-D316BE9F65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2BF45D-F2BC-4B87-AB70-055467CCB066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6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83" y="0"/>
            <a:ext cx="10973630" cy="6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DEAD90-AEA1-432A-8DDA-2F8BB62DA307}"/>
              </a:ext>
            </a:extLst>
          </p:cNvPr>
          <p:cNvSpPr/>
          <p:nvPr/>
        </p:nvSpPr>
        <p:spPr>
          <a:xfrm>
            <a:off x="9355873" y="211873"/>
            <a:ext cx="2226940" cy="104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33770-CDD8-4D4B-BEA5-7D582783E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84C17-0298-43BB-8D9E-161AA7F7F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C94BF85-83DF-4C0E-9486-A44271E87FFB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C472-6D9D-4426-9D24-412FA77EC69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960" y="211142"/>
            <a:ext cx="7305675" cy="1084261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sz="2600" dirty="0"/>
              <a:t>Источники внутренней мотивации с точки зрения </a:t>
            </a:r>
            <a:br>
              <a:rPr lang="ru-RU" sz="2600" dirty="0"/>
            </a:br>
            <a:r>
              <a:rPr lang="ru-RU" sz="2600" dirty="0"/>
              <a:t>теория </a:t>
            </a:r>
            <a:r>
              <a:rPr lang="ru-RU" sz="2600" dirty="0" err="1"/>
              <a:t>самодетерминации</a:t>
            </a:r>
            <a:br>
              <a:rPr lang="ru-RU" sz="2600" dirty="0"/>
            </a:br>
            <a:r>
              <a:rPr lang="ru-RU" sz="2600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Э.Диси</a:t>
            </a:r>
            <a:r>
              <a:rPr lang="ru-RU" sz="2000" dirty="0"/>
              <a:t> и Р. </a:t>
            </a:r>
            <a:r>
              <a:rPr lang="ru-RU" sz="2000" dirty="0" err="1"/>
              <a:t>Райан</a:t>
            </a:r>
            <a:r>
              <a:rPr lang="ru-RU" sz="2000" dirty="0"/>
              <a:t>)</a:t>
            </a:r>
            <a:r>
              <a:rPr lang="ru-RU" b="0" dirty="0"/>
              <a:t>  </a:t>
            </a:r>
          </a:p>
        </p:txBody>
      </p:sp>
      <p:sp>
        <p:nvSpPr>
          <p:cNvPr id="144388" name="Oval 3"/>
          <p:cNvSpPr>
            <a:spLocks noChangeArrowheads="1"/>
          </p:cNvSpPr>
          <p:nvPr/>
        </p:nvSpPr>
        <p:spPr bwMode="auto">
          <a:xfrm>
            <a:off x="1691640" y="1412876"/>
            <a:ext cx="2376487" cy="2305051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CC"/>
                </a:solidFill>
                <a:latin typeface="Arial Narrow" pitchFamily="34" charset="0"/>
              </a:rPr>
              <a:t>ПОТРЕБНОСТЬ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CC"/>
                </a:solidFill>
                <a:latin typeface="Arial Narrow" pitchFamily="34" charset="0"/>
              </a:rPr>
              <a:t>В АВТОНОМИИ</a:t>
            </a:r>
          </a:p>
        </p:txBody>
      </p:sp>
      <p:sp>
        <p:nvSpPr>
          <p:cNvPr id="144389" name="Oval 4"/>
          <p:cNvSpPr>
            <a:spLocks noChangeArrowheads="1"/>
          </p:cNvSpPr>
          <p:nvPr/>
        </p:nvSpPr>
        <p:spPr bwMode="auto">
          <a:xfrm>
            <a:off x="2772725" y="4005264"/>
            <a:ext cx="2376488" cy="2305051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ПОТРЕБНОСТЬ В </a:t>
            </a: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КОМПЕТЕНТНОСТИ</a:t>
            </a:r>
          </a:p>
          <a:p>
            <a:pPr algn="ctr">
              <a:lnSpc>
                <a:spcPct val="70000"/>
              </a:lnSpc>
            </a:pPr>
            <a:endParaRPr lang="ru-RU" sz="1000" b="1" dirty="0">
              <a:solidFill>
                <a:srgbClr val="000080"/>
              </a:solidFill>
              <a:latin typeface="Arial Narrow" pitchFamily="34" charset="0"/>
            </a:endParaRPr>
          </a:p>
          <a:p>
            <a:pPr algn="ctr">
              <a:lnSpc>
                <a:spcPct val="70000"/>
              </a:lnSpc>
            </a:pPr>
            <a:endParaRPr lang="ru-RU" dirty="0">
              <a:solidFill>
                <a:srgbClr val="000080"/>
              </a:solidFill>
              <a:latin typeface="Arial Narrow" pitchFamily="34" charset="0"/>
            </a:endParaRPr>
          </a:p>
        </p:txBody>
      </p:sp>
      <p:sp>
        <p:nvSpPr>
          <p:cNvPr id="144390" name="Oval 5"/>
          <p:cNvSpPr>
            <a:spLocks noChangeArrowheads="1"/>
          </p:cNvSpPr>
          <p:nvPr/>
        </p:nvSpPr>
        <p:spPr bwMode="auto">
          <a:xfrm>
            <a:off x="6804973" y="4005264"/>
            <a:ext cx="2376488" cy="2305051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ПОТРЕБНОСТЬ </a:t>
            </a: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В ЗНАЧИМЫХ </a:t>
            </a: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МЕЖЛИЧНОСТНЫХ </a:t>
            </a: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0080"/>
                </a:solidFill>
                <a:latin typeface="Arial Narrow" pitchFamily="34" charset="0"/>
              </a:rPr>
              <a:t>ОТНОШЕНИЯХ</a:t>
            </a:r>
          </a:p>
          <a:p>
            <a:pPr algn="ctr">
              <a:lnSpc>
                <a:spcPct val="70000"/>
              </a:lnSpc>
            </a:pPr>
            <a:endParaRPr lang="ru-RU" dirty="0">
              <a:solidFill>
                <a:srgbClr val="000080"/>
              </a:solidFill>
              <a:latin typeface="Arial Narrow" pitchFamily="34" charset="0"/>
            </a:endParaRPr>
          </a:p>
        </p:txBody>
      </p:sp>
      <p:sp>
        <p:nvSpPr>
          <p:cNvPr id="144391" name="Rectangle 6"/>
          <p:cNvSpPr>
            <a:spLocks noChangeArrowheads="1"/>
          </p:cNvSpPr>
          <p:nvPr/>
        </p:nvSpPr>
        <p:spPr bwMode="auto">
          <a:xfrm>
            <a:off x="6373173" y="1484314"/>
            <a:ext cx="3240088" cy="2087563"/>
          </a:xfrm>
          <a:prstGeom prst="rect">
            <a:avLst/>
          </a:prstGeom>
          <a:solidFill>
            <a:srgbClr val="CDFFC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80"/>
                </a:solidFill>
                <a:latin typeface="Arial" pitchFamily="34" charset="0"/>
              </a:rPr>
              <a:t>ВНУТРЕННЯЯ </a:t>
            </a:r>
          </a:p>
          <a:p>
            <a:pPr algn="ctr"/>
            <a:r>
              <a:rPr lang="ru-RU" b="1">
                <a:solidFill>
                  <a:srgbClr val="000080"/>
                </a:solidFill>
                <a:latin typeface="Arial" pitchFamily="34" charset="0"/>
              </a:rPr>
              <a:t>МОТИВАЦИЯ</a:t>
            </a:r>
          </a:p>
        </p:txBody>
      </p:sp>
      <p:cxnSp>
        <p:nvCxnSpPr>
          <p:cNvPr id="144392" name="AutoShape 7"/>
          <p:cNvCxnSpPr>
            <a:cxnSpLocks noChangeShapeType="1"/>
            <a:stCxn id="144388" idx="6"/>
          </p:cNvCxnSpPr>
          <p:nvPr/>
        </p:nvCxnSpPr>
        <p:spPr bwMode="auto">
          <a:xfrm>
            <a:off x="4068123" y="2565409"/>
            <a:ext cx="2305050" cy="349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393" name="AutoShape 8"/>
          <p:cNvCxnSpPr>
            <a:cxnSpLocks noChangeShapeType="1"/>
            <a:stCxn id="144390" idx="0"/>
            <a:endCxn id="144391" idx="2"/>
          </p:cNvCxnSpPr>
          <p:nvPr/>
        </p:nvCxnSpPr>
        <p:spPr bwMode="auto">
          <a:xfrm flipV="1">
            <a:off x="7994011" y="3571875"/>
            <a:ext cx="0" cy="4333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394" name="Line 9"/>
          <p:cNvSpPr>
            <a:spLocks noChangeShapeType="1"/>
          </p:cNvSpPr>
          <p:nvPr/>
        </p:nvSpPr>
        <p:spPr bwMode="auto">
          <a:xfrm flipV="1">
            <a:off x="5076188" y="3644907"/>
            <a:ext cx="1296987" cy="9350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4395" name="Picture 10" descr="de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1" y="1576713"/>
            <a:ext cx="1165228" cy="167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6" name="Picture 11" descr="ry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0" y="1412876"/>
            <a:ext cx="1225271" cy="174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FF9C2-4CB5-4447-A7AC-0525E12CB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7B9581-AD25-4351-84BA-0A41EEF4D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B56B4E7-5DD5-4F7A-9A0C-2F78FA65475A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5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96781"/>
              </p:ext>
            </p:extLst>
          </p:nvPr>
        </p:nvGraphicFramePr>
        <p:xfrm>
          <a:off x="128124" y="1767544"/>
          <a:ext cx="7968191" cy="2194560"/>
        </p:xfrm>
        <a:graphic>
          <a:graphicData uri="http://schemas.openxmlformats.org/drawingml/2006/table">
            <a:tbl>
              <a:tblPr/>
              <a:tblGrid>
                <a:gridCol w="496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Высказывания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Характеристика содержания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Свобода действий.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Хочу не зависеть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 хочу быть самостоятельным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Мне не нужна опека. Я все могу сделать сам.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Это как правила взаимодействия с незрячим, знаете?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не хватать палочку – она моя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не дергать меня – мне можно сказать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не тащить – я могу сам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Стремление к автономности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https://pp.userapi.com/c638320/v638320048/61cbd/5znIrLGY7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/>
          <a:stretch>
            <a:fillRect/>
          </a:stretch>
        </p:blipFill>
        <p:spPr bwMode="auto">
          <a:xfrm>
            <a:off x="249273" y="4500750"/>
            <a:ext cx="1651715" cy="210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3" name="Picture 1" descr="E:\work\инклюзия\панов\лучший студент\фото\квн пермь\mG1lEphB7dk.jpg"/>
          <p:cNvPicPr>
            <a:picLocks noChangeAspect="1" noChangeArrowheads="1"/>
          </p:cNvPicPr>
          <p:nvPr/>
        </p:nvPicPr>
        <p:blipFill>
          <a:blip r:embed="rId3"/>
          <a:srcRect l="31657" t="32681" r="31117"/>
          <a:stretch>
            <a:fillRect/>
          </a:stretch>
        </p:blipFill>
        <p:spPr bwMode="auto">
          <a:xfrm>
            <a:off x="2244805" y="4472646"/>
            <a:ext cx="1545466" cy="2096093"/>
          </a:xfrm>
          <a:prstGeom prst="rect">
            <a:avLst/>
          </a:prstGeom>
          <a:noFill/>
        </p:spPr>
      </p:pic>
      <p:pic>
        <p:nvPicPr>
          <p:cNvPr id="8" name="Picture 2" descr="C:\Users\tol\Desktop\Презентация диплом\Преподаватели\IMG_182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088" y="4500750"/>
            <a:ext cx="2349943" cy="2087533"/>
          </a:xfrm>
          <a:prstGeom prst="rect">
            <a:avLst/>
          </a:prstGeom>
          <a:noFill/>
        </p:spPr>
      </p:pic>
      <p:pic>
        <p:nvPicPr>
          <p:cNvPr id="9" name="Picture 2" descr="C:\Users\user\Desktop\фото фестиваль инклюзивных игр\_MG_52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6827848" y="4568959"/>
            <a:ext cx="2479650" cy="19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ol\Desktop\Презентация диплом\Первое движение\9HXIaRSq5p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2784" y="1767544"/>
            <a:ext cx="2349943" cy="4062411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DF199B-FB9C-4091-86AF-BB52454C5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0CC675-3B45-423B-A27C-A1F5E2A693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9AB6FD4-CE7F-4AA7-8AD5-5604F7B19D84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A2EC37-6FB5-4D90-A87A-868DF5871129}"/>
              </a:ext>
            </a:extLst>
          </p:cNvPr>
          <p:cNvSpPr/>
          <p:nvPr/>
        </p:nvSpPr>
        <p:spPr>
          <a:xfrm>
            <a:off x="431360" y="289261"/>
            <a:ext cx="36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Источники внутренней мотивации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661AD8-F142-44F3-9171-DC9DAC48A552}"/>
              </a:ext>
            </a:extLst>
          </p:cNvPr>
          <p:cNvSpPr/>
          <p:nvPr/>
        </p:nvSpPr>
        <p:spPr>
          <a:xfrm>
            <a:off x="2590493" y="399615"/>
            <a:ext cx="6096000" cy="699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CC"/>
                </a:solidFill>
                <a:latin typeface="Arial Narrow" pitchFamily="34" charset="0"/>
              </a:rPr>
              <a:t>ПОТРЕБНОСТЬ 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CC"/>
                </a:solidFill>
                <a:latin typeface="Arial Narrow" pitchFamily="34" charset="0"/>
              </a:rPr>
              <a:t>В АВТОНОМИИ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557631" y="599614"/>
            <a:ext cx="3178915" cy="1568273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80"/>
                </a:solidFill>
                <a:latin typeface="Arial Narrow" pitchFamily="34" charset="0"/>
              </a:rPr>
              <a:t>ПОТРЕБНОСТЬ В 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80"/>
                </a:solidFill>
                <a:latin typeface="Arial Narrow" pitchFamily="34" charset="0"/>
              </a:rPr>
              <a:t>КОМПЕТЕНТНОСТИ</a:t>
            </a:r>
            <a:endParaRPr lang="ru-RU" sz="2800" dirty="0">
              <a:solidFill>
                <a:srgbClr val="00008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155679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Берестов В.Д.</a:t>
            </a:r>
            <a:endParaRPr lang="ru-RU" dirty="0"/>
          </a:p>
          <a:p>
            <a:r>
              <a:rPr lang="ru-RU" dirty="0"/>
              <a:t>Как хорошо уметь читать!</a:t>
            </a:r>
            <a:br>
              <a:rPr lang="ru-RU" dirty="0"/>
            </a:br>
            <a:r>
              <a:rPr lang="ru-RU" dirty="0"/>
              <a:t>Не надо к маме приставать,</a:t>
            </a:r>
            <a:br>
              <a:rPr lang="ru-RU" dirty="0"/>
            </a:br>
            <a:r>
              <a:rPr lang="ru-RU" dirty="0"/>
              <a:t>Не надо бабушку трясти:</a:t>
            </a:r>
            <a:br>
              <a:rPr lang="ru-RU" dirty="0"/>
            </a:br>
            <a:r>
              <a:rPr lang="ru-RU" dirty="0"/>
              <a:t>"Прочти, пожалуйста, прочти!"</a:t>
            </a:r>
            <a:br>
              <a:rPr lang="ru-RU" dirty="0"/>
            </a:br>
            <a:r>
              <a:rPr lang="ru-RU" dirty="0"/>
              <a:t>Не надо умолять сестрицу:</a:t>
            </a:r>
            <a:br>
              <a:rPr lang="ru-RU" dirty="0"/>
            </a:br>
            <a:r>
              <a:rPr lang="ru-RU" dirty="0"/>
              <a:t>"Ну, прочитай еще страницу".</a:t>
            </a:r>
            <a:br>
              <a:rPr lang="ru-RU" dirty="0"/>
            </a:br>
            <a:r>
              <a:rPr lang="ru-RU" dirty="0"/>
              <a:t>Не надо звать,</a:t>
            </a:r>
            <a:br>
              <a:rPr lang="ru-RU" dirty="0"/>
            </a:br>
            <a:r>
              <a:rPr lang="ru-RU" dirty="0"/>
              <a:t>Не надо ждать,</a:t>
            </a:r>
            <a:br>
              <a:rPr lang="ru-RU" dirty="0"/>
            </a:br>
            <a:r>
              <a:rPr lang="ru-RU" dirty="0"/>
              <a:t>А можно взять</a:t>
            </a:r>
            <a:br>
              <a:rPr lang="ru-RU" dirty="0"/>
            </a:br>
            <a:r>
              <a:rPr lang="ru-RU" dirty="0"/>
              <a:t>И почитать!</a:t>
            </a:r>
          </a:p>
        </p:txBody>
      </p:sp>
      <p:pic>
        <p:nvPicPr>
          <p:cNvPr id="110594" name="Picture 2" descr="E:\work\заводоуковск\01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30" y="20102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5" name="Picture 3" descr="E:\work\заводоуковск\01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5611" y="4869160"/>
            <a:ext cx="5154968" cy="15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2E6D3F-12DF-492C-BA7F-1F1DD7A8D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C0A60D-F07C-4F7D-9D8E-6FF8948C5F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5479833-3624-43C7-8640-F6A288459659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88358A-41A1-47AF-9369-F62835B8E438}"/>
              </a:ext>
            </a:extLst>
          </p:cNvPr>
          <p:cNvSpPr/>
          <p:nvPr/>
        </p:nvSpPr>
        <p:spPr>
          <a:xfrm>
            <a:off x="431360" y="289261"/>
            <a:ext cx="36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Источники внутренней мотивации </a:t>
            </a:r>
          </a:p>
        </p:txBody>
      </p:sp>
    </p:spTree>
    <p:extLst>
      <p:ext uri="{BB962C8B-B14F-4D97-AF65-F5344CB8AC3E}">
        <p14:creationId xmlns:p14="http://schemas.microsoft.com/office/powerpoint/2010/main" val="343012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4">
            <a:extLst>
              <a:ext uri="{FF2B5EF4-FFF2-40B4-BE49-F238E27FC236}">
                <a16:creationId xmlns:a16="http://schemas.microsoft.com/office/drawing/2014/main" id="{D12C0425-426B-42C5-83E3-9040FADAA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42" y="428058"/>
            <a:ext cx="3178915" cy="1568273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80"/>
                </a:solidFill>
                <a:latin typeface="Arial Narrow" pitchFamily="34" charset="0"/>
              </a:rPr>
              <a:t>ПОТРЕБНОСТЬ В 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80"/>
                </a:solidFill>
                <a:latin typeface="Arial Narrow" pitchFamily="34" charset="0"/>
              </a:rPr>
              <a:t>КОМПЕТЕНТНОСТИ</a:t>
            </a:r>
            <a:endParaRPr lang="ru-RU" sz="2800" dirty="0">
              <a:solidFill>
                <a:srgbClr val="000080"/>
              </a:solidFill>
              <a:latin typeface="Arial Narrow" pitchFamily="34" charset="0"/>
            </a:endParaRPr>
          </a:p>
        </p:txBody>
      </p:sp>
      <p:pic>
        <p:nvPicPr>
          <p:cNvPr id="25602" name="Picture 2" descr="E:\work\инклюзия\панов\лучший студент\Documents\курск преодоление 1 м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0929" y="3543991"/>
            <a:ext cx="1371878" cy="1320411"/>
          </a:xfrm>
          <a:prstGeom prst="rect">
            <a:avLst/>
          </a:prstGeom>
          <a:noFill/>
        </p:spPr>
      </p:pic>
      <p:pic>
        <p:nvPicPr>
          <p:cNvPr id="25603" name="Picture 3" descr="E:\work\инклюзия\панов\лучший студент\резюме02\сертификат-первое движение-т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9476" y="5252122"/>
            <a:ext cx="1564574" cy="1474908"/>
          </a:xfrm>
          <a:prstGeom prst="rect">
            <a:avLst/>
          </a:prstGeom>
          <a:noFill/>
        </p:spPr>
      </p:pic>
      <p:pic>
        <p:nvPicPr>
          <p:cNvPr id="25604" name="Picture 4" descr="E:\work\инклюзия\панов\лучший студент\резюме02\диплом-переподготовка-тг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9964" y="4204197"/>
            <a:ext cx="2795569" cy="2635353"/>
          </a:xfrm>
          <a:prstGeom prst="rect">
            <a:avLst/>
          </a:prstGeom>
          <a:noFill/>
        </p:spPr>
      </p:pic>
      <p:pic>
        <p:nvPicPr>
          <p:cNvPr id="25605" name="Picture 5" descr="E:\work\инклюзия\панов\лучший студент\резюме02\сертификат-паруса-дух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785" y="5148744"/>
            <a:ext cx="1637319" cy="1543484"/>
          </a:xfrm>
          <a:prstGeom prst="rect">
            <a:avLst/>
          </a:prstGeom>
          <a:noFill/>
        </p:spPr>
      </p:pic>
      <p:pic>
        <p:nvPicPr>
          <p:cNvPr id="25606" name="Picture 6" descr="E:\work\инклюзия\панов\лучший студент\резюме02\паруса-духа-диплом-чемпион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4805" y="4645635"/>
            <a:ext cx="1122142" cy="2116199"/>
          </a:xfrm>
          <a:prstGeom prst="rect">
            <a:avLst/>
          </a:prstGeom>
          <a:noFill/>
        </p:spPr>
      </p:pic>
      <p:pic>
        <p:nvPicPr>
          <p:cNvPr id="25607" name="Picture 7" descr="E:\work\инклюзия\панов\лучший студент\резюме02\диплом-утро2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1687" y="4680437"/>
            <a:ext cx="1085232" cy="2046593"/>
          </a:xfrm>
          <a:prstGeom prst="rect">
            <a:avLst/>
          </a:prstGeom>
          <a:noFill/>
        </p:spPr>
      </p:pic>
      <p:pic>
        <p:nvPicPr>
          <p:cNvPr id="25608" name="Picture 8" descr="E:\work\инклюзия\панов\лучший студент\резюме02\грамота-областная-во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9965" y="4680437"/>
            <a:ext cx="1089640" cy="2054906"/>
          </a:xfrm>
          <a:prstGeom prst="rect">
            <a:avLst/>
          </a:prstGeom>
          <a:noFill/>
        </p:spPr>
      </p:pic>
      <p:pic>
        <p:nvPicPr>
          <p:cNvPr id="25609" name="Picture 9" descr="E:\work\инклюзия\панов\лучший студент\резюме01\благодарность-перезагруз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2580" y="4683074"/>
            <a:ext cx="1047210" cy="1974889"/>
          </a:xfrm>
          <a:prstGeom prst="rect">
            <a:avLst/>
          </a:prstGeom>
          <a:noFill/>
        </p:spPr>
      </p:pic>
      <p:pic>
        <p:nvPicPr>
          <p:cNvPr id="13" name="Picture 2" descr="C:\Users\tol\Desktop\Презентация диплом\Соц опрос Гдувин\IMG_2070.jpg"/>
          <p:cNvPicPr>
            <a:picLocks noChangeAspect="1" noChangeArrowheads="1"/>
          </p:cNvPicPr>
          <p:nvPr/>
        </p:nvPicPr>
        <p:blipFill rotWithShape="1">
          <a:blip r:embed="rId10" cstate="print"/>
          <a:srcRect b="13420"/>
          <a:stretch/>
        </p:blipFill>
        <p:spPr bwMode="auto">
          <a:xfrm>
            <a:off x="8672509" y="1240290"/>
            <a:ext cx="2749254" cy="211450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93084"/>
              </p:ext>
            </p:extLst>
          </p:nvPr>
        </p:nvGraphicFramePr>
        <p:xfrm>
          <a:off x="431360" y="1765796"/>
          <a:ext cx="7258098" cy="2194560"/>
        </p:xfrm>
        <a:graphic>
          <a:graphicData uri="http://schemas.openxmlformats.org/drawingml/2006/table">
            <a:tbl>
              <a:tblPr/>
              <a:tblGrid>
                <a:gridCol w="497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Высказывания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Характеристика содержания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Знания мне нужны, чтобы я смог нормально жить. Но еще хочу, чтобы и другие незрячие тоже так могли.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Как только что-то узнаю, сразу хочу чтобы об этом узнали и остальные.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Порой преподаватели выдают классную информацию, и я тогда сразу понимаю, в каких случаях мне ее реально не хватало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Стремление к компетентности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B9EE59-EC80-491F-95FD-4EBC03B17C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4265E64-179E-4393-A274-CEAE563494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DA591F-A2BB-49AD-81D7-6DF5ED596A18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53AAEA5-3068-4CF3-9702-2440F6BB5CAB}"/>
              </a:ext>
            </a:extLst>
          </p:cNvPr>
          <p:cNvSpPr/>
          <p:nvPr/>
        </p:nvSpPr>
        <p:spPr>
          <a:xfrm>
            <a:off x="431360" y="289261"/>
            <a:ext cx="36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Источники внутренней мотивации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9331" y="195282"/>
            <a:ext cx="5970187" cy="81970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63"/>
              </a:spcBef>
            </a:pPr>
            <a:r>
              <a:rPr lang="ru-RU" sz="2540" dirty="0">
                <a:latin typeface="Fira Sans Book" panose="020B0503050000020004" pitchFamily="34" charset="0"/>
              </a:rPr>
              <a:t>Между стабильностью и изменениями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37" y="410507"/>
            <a:ext cx="1031854" cy="62253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75068" y="1216385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31" y="449233"/>
            <a:ext cx="803037" cy="51935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463130" y="511434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2" y="960716"/>
            <a:ext cx="4997962" cy="339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89" y="4020058"/>
            <a:ext cx="2837943" cy="2837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52" y="4238915"/>
            <a:ext cx="3365874" cy="25244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864" y="4904802"/>
            <a:ext cx="3062057" cy="87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65" b="1" dirty="0">
                <a:latin typeface="Times New Roman" panose="02020603050405020304" pitchFamily="18" charset="0"/>
                <a:ea typeface="Calibri" panose="020F0502020204030204" pitchFamily="34" charset="0"/>
              </a:rPr>
              <a:t>Homo </a:t>
            </a:r>
            <a:r>
              <a:rPr lang="en-US" sz="3265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mutabilis</a:t>
            </a:r>
            <a:endParaRPr lang="ru-RU" sz="3265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814" dirty="0" err="1"/>
              <a:t>Розеншток-Хюсси</a:t>
            </a:r>
            <a:r>
              <a:rPr lang="ru-RU" sz="1814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6366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426461" y="551058"/>
            <a:ext cx="4928839" cy="2863581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rgbClr val="000080"/>
                </a:solidFill>
                <a:latin typeface="Arial Narrow" pitchFamily="34" charset="0"/>
              </a:rPr>
              <a:t>ПОТРЕБНОСТЬ </a:t>
            </a:r>
          </a:p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rgbClr val="000080"/>
                </a:solidFill>
                <a:latin typeface="Arial Narrow" pitchFamily="34" charset="0"/>
              </a:rPr>
              <a:t>В ЗНАЧИМЫХ </a:t>
            </a:r>
          </a:p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rgbClr val="000080"/>
                </a:solidFill>
                <a:latin typeface="Arial Narrow" pitchFamily="34" charset="0"/>
              </a:rPr>
              <a:t>МЕЖЛИЧНОСТНЫХ </a:t>
            </a:r>
          </a:p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rgbClr val="000080"/>
                </a:solidFill>
                <a:latin typeface="Arial Narrow" pitchFamily="34" charset="0"/>
              </a:rPr>
              <a:t>ОТНОШЕНИЯХ</a:t>
            </a:r>
            <a:endParaRPr lang="ru-RU" sz="3600" dirty="0">
              <a:solidFill>
                <a:srgbClr val="000080"/>
              </a:solidFill>
              <a:latin typeface="Arial Narrow" pitchFamily="34" charset="0"/>
            </a:endParaRPr>
          </a:p>
        </p:txBody>
      </p:sp>
      <p:pic>
        <p:nvPicPr>
          <p:cNvPr id="5" name="Picture 2" descr="E:\тгу\кафедра\2017\28_03\фото\MoriheiUeshi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8" y="561527"/>
            <a:ext cx="2333406" cy="28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тгу\кафедра\2017\28_03\фото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06" y="561527"/>
            <a:ext cx="2803004" cy="36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тгу\кафедра\2017\28_03\фото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2" y="3605723"/>
            <a:ext cx="4248472" cy="31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7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work\инклюзия\панов\инклюзия\панов\IMG_9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937" y="4814102"/>
            <a:ext cx="2240009" cy="1991119"/>
          </a:xfrm>
          <a:prstGeom prst="rect">
            <a:avLst/>
          </a:prstGeom>
          <a:noFill/>
        </p:spPr>
      </p:pic>
      <p:pic>
        <p:nvPicPr>
          <p:cNvPr id="6" name="Picture 2" descr="C:\Users\tol\Desktop\Презентация диплом\Преподаватели\IMG_1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11" y="4821666"/>
            <a:ext cx="2162906" cy="1921382"/>
          </a:xfrm>
          <a:prstGeom prst="rect">
            <a:avLst/>
          </a:prstGeom>
          <a:noFill/>
        </p:spPr>
      </p:pic>
      <p:pic>
        <p:nvPicPr>
          <p:cNvPr id="24579" name="Picture 3" descr="C:\Documents and Settings\Евгений\Рабочий стол\мое\статья\2017\отправленные\москва\со степан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161" y="4847722"/>
            <a:ext cx="2139665" cy="190192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11598"/>
              </p:ext>
            </p:extLst>
          </p:nvPr>
        </p:nvGraphicFramePr>
        <p:xfrm>
          <a:off x="260511" y="2242946"/>
          <a:ext cx="8381684" cy="1920240"/>
        </p:xfrm>
        <a:graphic>
          <a:graphicData uri="http://schemas.openxmlformats.org/drawingml/2006/table">
            <a:tbl>
              <a:tblPr/>
              <a:tblGrid>
                <a:gridCol w="598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Высказывания 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Характеристика содержания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Он (</a:t>
                      </a:r>
                      <a:r>
                        <a:rPr lang="ru-RU" sz="1800" i="1" dirty="0" err="1">
                          <a:latin typeface="Times New Roman"/>
                          <a:ea typeface="Calibri"/>
                          <a:cs typeface="Times New Roman"/>
                        </a:rPr>
                        <a:t>О.Колпащиков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 также потерял зрение – и добился всего сам. Он всемирные конгрессы делает – вот это статус.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Теперь (</a:t>
                      </a: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после мероприятий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 я иду по коридору и меня знают, со мной здороваются. Так то (смеется) не многих студентов директор института называет по имени отчеству.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Связь со значимыми людьми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0" name="Picture 4" descr="C:\Documents and Settings\Евгений\Рабочий стол\мое\статья\2017\отправленные\москва\OlegCEO.jpg"/>
          <p:cNvPicPr>
            <a:picLocks noChangeAspect="1" noChangeArrowheads="1"/>
          </p:cNvPicPr>
          <p:nvPr/>
        </p:nvPicPr>
        <p:blipFill>
          <a:blip r:embed="rId5"/>
          <a:srcRect l="19033" r="17125"/>
          <a:stretch>
            <a:fillRect/>
          </a:stretch>
        </p:blipFill>
        <p:spPr bwMode="auto">
          <a:xfrm>
            <a:off x="9236171" y="1931087"/>
            <a:ext cx="2597404" cy="2543959"/>
          </a:xfrm>
          <a:prstGeom prst="rect">
            <a:avLst/>
          </a:prstGeom>
          <a:noFill/>
        </p:spPr>
      </p:pic>
      <p:pic>
        <p:nvPicPr>
          <p:cNvPr id="24581" name="Picture 5" descr="E:\work\инклюзия\панов\лучший студент\фото\утро2015\8j-nCo6YTp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291" y="4759492"/>
            <a:ext cx="2302885" cy="2045729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DF41F1-6D73-4BEE-B0E4-E01F41DDA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19" y="376674"/>
            <a:ext cx="1031854" cy="622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6620E6-7049-434A-8FD0-9A2DD79198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5" y="428264"/>
            <a:ext cx="803037" cy="51935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011EDC6-410B-4F71-AD91-668DFB5D8720}"/>
              </a:ext>
            </a:extLst>
          </p:cNvPr>
          <p:cNvCxnSpPr/>
          <p:nvPr/>
        </p:nvCxnSpPr>
        <p:spPr>
          <a:xfrm>
            <a:off x="10643839" y="549928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77E7AB-2BAD-4BBC-AFF2-081D1C292270}"/>
              </a:ext>
            </a:extLst>
          </p:cNvPr>
          <p:cNvSpPr/>
          <p:nvPr/>
        </p:nvSpPr>
        <p:spPr>
          <a:xfrm>
            <a:off x="431360" y="289261"/>
            <a:ext cx="36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Источники внутренней мотивации </a:t>
            </a: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8AB3D41B-C095-4B42-8E0D-09530CDE9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915" y="723662"/>
            <a:ext cx="4928839" cy="1171693"/>
          </a:xfrm>
          <a:prstGeom prst="ellipse">
            <a:avLst/>
          </a:prstGeom>
          <a:solidFill>
            <a:srgbClr val="EBFFEB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80"/>
                </a:solidFill>
                <a:latin typeface="Arial Narrow" pitchFamily="34" charset="0"/>
              </a:rPr>
              <a:t>ПОТРЕБНОСТЬ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80"/>
                </a:solidFill>
                <a:latin typeface="Arial Narrow" pitchFamily="34" charset="0"/>
              </a:rPr>
              <a:t>В ЗНАЧИМЫХ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80"/>
                </a:solidFill>
                <a:latin typeface="Arial Narrow" pitchFamily="34" charset="0"/>
              </a:rPr>
              <a:t>МЕЖЛИЧНОСТНЫХ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000080"/>
                </a:solidFill>
                <a:latin typeface="Arial Narrow" pitchFamily="34" charset="0"/>
              </a:rPr>
              <a:t>ОТНОШЕНИЯХ</a:t>
            </a:r>
            <a:endParaRPr lang="ru-RU" sz="2000" dirty="0">
              <a:solidFill>
                <a:srgbClr val="00008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383286" y="260649"/>
            <a:ext cx="3354669" cy="7697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84" dirty="0"/>
              <a:t>педагог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58976" y="5949282"/>
            <a:ext cx="2345718" cy="6480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84" dirty="0"/>
              <a:t>студент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97299" y="3140970"/>
            <a:ext cx="1987629" cy="6480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84" dirty="0"/>
              <a:t>ФГОС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81077" y="2996954"/>
            <a:ext cx="2151301" cy="4680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14" dirty="0" err="1"/>
              <a:t>Профессиограмма</a:t>
            </a:r>
            <a:endParaRPr lang="ru-RU" sz="1814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43276" y="2996954"/>
            <a:ext cx="1344074" cy="936103"/>
          </a:xfrm>
          <a:prstGeom prst="rect">
            <a:avLst/>
          </a:prstGeom>
        </p:spPr>
        <p:txBody>
          <a:bodyPr vert="horz" lIns="101891" tIns="50946" rIns="101891" bIns="5094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988" b="1" dirty="0"/>
              <a:t>ОП</a:t>
            </a:r>
          </a:p>
        </p:txBody>
      </p:sp>
      <p:cxnSp>
        <p:nvCxnSpPr>
          <p:cNvPr id="11" name="Прямая соединительная линия 10"/>
          <p:cNvCxnSpPr>
            <a:stCxn id="7" idx="3"/>
            <a:endCxn id="5" idx="2"/>
          </p:cNvCxnSpPr>
          <p:nvPr/>
        </p:nvCxnSpPr>
        <p:spPr>
          <a:xfrm flipV="1">
            <a:off x="2984928" y="1030364"/>
            <a:ext cx="3075692" cy="243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  <a:endCxn id="8" idx="1"/>
          </p:cNvCxnSpPr>
          <p:nvPr/>
        </p:nvCxnSpPr>
        <p:spPr>
          <a:xfrm>
            <a:off x="6060621" y="1030363"/>
            <a:ext cx="3220456" cy="220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1"/>
            <a:endCxn id="6" idx="0"/>
          </p:cNvCxnSpPr>
          <p:nvPr/>
        </p:nvCxnSpPr>
        <p:spPr>
          <a:xfrm flipH="1">
            <a:off x="6231835" y="3230980"/>
            <a:ext cx="3049241" cy="271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6" idx="0"/>
          </p:cNvCxnSpPr>
          <p:nvPr/>
        </p:nvCxnSpPr>
        <p:spPr>
          <a:xfrm>
            <a:off x="2984928" y="3465005"/>
            <a:ext cx="3246907" cy="24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2"/>
          <p:cNvSpPr txBox="1">
            <a:spLocks/>
          </p:cNvSpPr>
          <p:nvPr/>
        </p:nvSpPr>
        <p:spPr>
          <a:xfrm rot="19195256">
            <a:off x="2701465" y="1668652"/>
            <a:ext cx="1987629" cy="5217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68" dirty="0" err="1"/>
              <a:t>Проф.обяз-ть</a:t>
            </a:r>
            <a:endParaRPr lang="ru-RU" sz="2268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 rot="2560525">
            <a:off x="2579319" y="4653127"/>
            <a:ext cx="1987629" cy="528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68" dirty="0"/>
              <a:t>обучение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 rot="2560525">
            <a:off x="7341526" y="1688062"/>
            <a:ext cx="1987629" cy="528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68" dirty="0" err="1"/>
              <a:t>Проф.долг</a:t>
            </a:r>
            <a:endParaRPr lang="ru-RU" sz="2268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 rot="18694726">
            <a:off x="7516219" y="4767907"/>
            <a:ext cx="2104530" cy="6345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91" tIns="50946" rIns="101891" bIns="50946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68" dirty="0" err="1"/>
              <a:t>Проф.становление</a:t>
            </a:r>
            <a:endParaRPr lang="ru-RU" sz="2268" dirty="0"/>
          </a:p>
        </p:txBody>
      </p:sp>
      <p:sp>
        <p:nvSpPr>
          <p:cNvPr id="41" name="Левая круглая скобка 40"/>
          <p:cNvSpPr/>
          <p:nvPr/>
        </p:nvSpPr>
        <p:spPr>
          <a:xfrm>
            <a:off x="5318232" y="1952448"/>
            <a:ext cx="345674" cy="2965064"/>
          </a:xfrm>
          <a:prstGeom prst="leftBracket">
            <a:avLst>
              <a:gd name="adj" fmla="val 11337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91" tIns="50946" rIns="101891" bIns="50946" rtlCol="0" anchor="ctr"/>
          <a:lstStyle/>
          <a:p>
            <a:pPr algn="ctr"/>
            <a:endParaRPr lang="ru-RU" sz="1633"/>
          </a:p>
        </p:txBody>
      </p:sp>
      <p:sp>
        <p:nvSpPr>
          <p:cNvPr id="43" name="Левая круглая скобка 42"/>
          <p:cNvSpPr/>
          <p:nvPr/>
        </p:nvSpPr>
        <p:spPr>
          <a:xfrm>
            <a:off x="6447403" y="1943726"/>
            <a:ext cx="345674" cy="2965064"/>
          </a:xfrm>
          <a:prstGeom prst="leftBracket">
            <a:avLst>
              <a:gd name="adj" fmla="val 113376"/>
            </a:avLst>
          </a:prstGeom>
          <a:ln>
            <a:headEnd type="arrow" w="med" len="med"/>
            <a:tailEnd type="arrow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91" tIns="50946" rIns="101891" bIns="50946" rtlCol="0" anchor="ctr"/>
          <a:lstStyle/>
          <a:p>
            <a:pPr algn="ctr"/>
            <a:endParaRPr lang="ru-RU" sz="1633"/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4657276" y="1821229"/>
            <a:ext cx="437888" cy="3287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wordArtVert" lIns="101891" tIns="50946" rIns="101891" bIns="5094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33" kern="100" spc="-557" dirty="0"/>
              <a:t>преподаватель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7040811" y="1844825"/>
            <a:ext cx="437888" cy="3287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wordArtVert" lIns="101891" tIns="50946" rIns="101891" bIns="5094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14" kern="100" spc="-557" dirty="0"/>
              <a:t>мастер</a:t>
            </a:r>
          </a:p>
        </p:txBody>
      </p:sp>
    </p:spTree>
    <p:extLst>
      <p:ext uri="{BB962C8B-B14F-4D97-AF65-F5344CB8AC3E}">
        <p14:creationId xmlns:p14="http://schemas.microsoft.com/office/powerpoint/2010/main" val="312754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56F45-9ADE-4F22-8BFA-34808F504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: вправо 3" descr="культура">
            <a:extLst>
              <a:ext uri="{FF2B5EF4-FFF2-40B4-BE49-F238E27FC236}">
                <a16:creationId xmlns:a16="http://schemas.microsoft.com/office/drawing/2014/main" id="{C08EDEDE-D389-44D6-A595-877608952FC4}"/>
              </a:ext>
            </a:extLst>
          </p:cNvPr>
          <p:cNvSpPr/>
          <p:nvPr/>
        </p:nvSpPr>
        <p:spPr>
          <a:xfrm>
            <a:off x="4702328" y="5664530"/>
            <a:ext cx="3769035" cy="1221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1"/>
                </a:solidFill>
              </a:rPr>
              <a:t>Культура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полезности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47C761-2466-4213-8BE0-59C14E900B0B}"/>
              </a:ext>
            </a:extLst>
          </p:cNvPr>
          <p:cNvSpPr/>
          <p:nvPr/>
        </p:nvSpPr>
        <p:spPr>
          <a:xfrm>
            <a:off x="106878" y="4310892"/>
            <a:ext cx="7552706" cy="1603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находимся</a:t>
            </a:r>
            <a:r>
              <a:rPr lang="en-US" sz="2400" dirty="0"/>
              <a:t> в </a:t>
            </a:r>
            <a:r>
              <a:rPr lang="en-US" sz="2400" dirty="0" err="1"/>
              <a:t>начале</a:t>
            </a:r>
            <a:r>
              <a:rPr lang="en-US" sz="2400" dirty="0"/>
              <a:t> </a:t>
            </a:r>
            <a:r>
              <a:rPr lang="en-US" sz="2400" dirty="0" err="1"/>
              <a:t>длинного</a:t>
            </a:r>
            <a:r>
              <a:rPr lang="en-US" sz="2400" dirty="0"/>
              <a:t> </a:t>
            </a:r>
            <a:r>
              <a:rPr lang="en-US" sz="2400" dirty="0" err="1"/>
              <a:t>пути</a:t>
            </a:r>
            <a:r>
              <a:rPr lang="en-US" sz="2400" dirty="0"/>
              <a:t> – </a:t>
            </a:r>
            <a:r>
              <a:rPr lang="en-US" sz="2400" dirty="0" err="1"/>
              <a:t>перехода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b="1" dirty="0" err="1"/>
              <a:t>культуры</a:t>
            </a:r>
            <a:r>
              <a:rPr lang="en-US" sz="2400" b="1" dirty="0"/>
              <a:t> </a:t>
            </a:r>
            <a:r>
              <a:rPr lang="en-US" sz="2400" b="1" dirty="0" err="1"/>
              <a:t>полезности</a:t>
            </a:r>
            <a:r>
              <a:rPr lang="en-US" sz="2400" dirty="0"/>
              <a:t> к </a:t>
            </a:r>
            <a:r>
              <a:rPr lang="en-US" sz="2400" b="1" dirty="0" err="1"/>
              <a:t>культуре</a:t>
            </a:r>
            <a:r>
              <a:rPr lang="en-US" sz="2400" b="1" dirty="0"/>
              <a:t> </a:t>
            </a:r>
            <a:r>
              <a:rPr lang="en-US" sz="2400" b="1" dirty="0" err="1"/>
              <a:t>достоинства</a:t>
            </a:r>
            <a:r>
              <a:rPr lang="en-US" sz="2400" dirty="0"/>
              <a:t>, </a:t>
            </a:r>
            <a:r>
              <a:rPr lang="en-US" sz="2400" dirty="0" err="1"/>
              <a:t>где</a:t>
            </a:r>
            <a:r>
              <a:rPr lang="en-US" sz="2400" dirty="0"/>
              <a:t> </a:t>
            </a:r>
            <a:r>
              <a:rPr lang="en-US" sz="2400" dirty="0" err="1"/>
              <a:t>ведущей</a:t>
            </a:r>
            <a:r>
              <a:rPr lang="en-US" sz="2400" dirty="0"/>
              <a:t> </a:t>
            </a:r>
            <a:r>
              <a:rPr lang="en-US" sz="2400" dirty="0" err="1"/>
              <a:t>ценностью</a:t>
            </a:r>
            <a:r>
              <a:rPr lang="en-US" sz="2400" dirty="0"/>
              <a:t> </a:t>
            </a:r>
            <a:r>
              <a:rPr lang="en-US" sz="2400" dirty="0" err="1"/>
              <a:t>является</a:t>
            </a:r>
            <a:r>
              <a:rPr lang="en-US" sz="2400" dirty="0"/>
              <a:t> </a:t>
            </a:r>
            <a:r>
              <a:rPr lang="en-US" sz="2400" dirty="0" err="1"/>
              <a:t>ценность</a:t>
            </a:r>
            <a:r>
              <a:rPr lang="en-US" sz="2400" dirty="0"/>
              <a:t> </a:t>
            </a:r>
            <a:r>
              <a:rPr lang="en-US" sz="2400" dirty="0" err="1"/>
              <a:t>личности</a:t>
            </a:r>
            <a:r>
              <a:rPr lang="en-US" sz="2400" dirty="0"/>
              <a:t> </a:t>
            </a:r>
            <a:r>
              <a:rPr lang="en-US" sz="2400" dirty="0" err="1"/>
              <a:t>независимо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того</a:t>
            </a:r>
            <a:r>
              <a:rPr lang="en-US" sz="2400" dirty="0"/>
              <a:t>, </a:t>
            </a:r>
            <a:r>
              <a:rPr lang="en-US" sz="2400" dirty="0" err="1"/>
              <a:t>можно</a:t>
            </a:r>
            <a:r>
              <a:rPr lang="en-US" sz="2400" dirty="0"/>
              <a:t> </a:t>
            </a:r>
            <a:r>
              <a:rPr lang="en-US" sz="2400" dirty="0" err="1"/>
              <a:t>ли</a:t>
            </a:r>
            <a:r>
              <a:rPr lang="en-US" sz="2400" dirty="0"/>
              <a:t> </a:t>
            </a:r>
            <a:r>
              <a:rPr lang="en-US" sz="2400" dirty="0" err="1"/>
              <a:t>что-либо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нее</a:t>
            </a:r>
            <a:r>
              <a:rPr lang="en-US" sz="2400" dirty="0"/>
              <a:t> </a:t>
            </a:r>
            <a:r>
              <a:rPr lang="en-US" sz="2400" dirty="0" err="1"/>
              <a:t>получить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выполнения</a:t>
            </a:r>
            <a:r>
              <a:rPr lang="en-US" sz="2400" dirty="0"/>
              <a:t> </a:t>
            </a:r>
            <a:r>
              <a:rPr lang="en-US" sz="2400" dirty="0" err="1"/>
              <a:t>того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иного</a:t>
            </a:r>
            <a:r>
              <a:rPr lang="en-US" sz="2400" dirty="0"/>
              <a:t> </a:t>
            </a:r>
            <a:r>
              <a:rPr lang="en-US" sz="2400" dirty="0" err="1"/>
              <a:t>дела</a:t>
            </a:r>
            <a:r>
              <a:rPr lang="en-US" sz="2400" dirty="0"/>
              <a:t>.</a:t>
            </a:r>
          </a:p>
        </p:txBody>
      </p:sp>
      <p:sp>
        <p:nvSpPr>
          <p:cNvPr id="5" name="Стрелка: вправо 4" descr="культура">
            <a:extLst>
              <a:ext uri="{FF2B5EF4-FFF2-40B4-BE49-F238E27FC236}">
                <a16:creationId xmlns:a16="http://schemas.microsoft.com/office/drawing/2014/main" id="{60E568A9-6ACB-4043-8123-E063B51AE8EC}"/>
              </a:ext>
            </a:extLst>
          </p:cNvPr>
          <p:cNvSpPr/>
          <p:nvPr/>
        </p:nvSpPr>
        <p:spPr>
          <a:xfrm flipH="1">
            <a:off x="7474043" y="4020168"/>
            <a:ext cx="4535817" cy="2387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dirty="0"/>
              <a:t>Культура достоинства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C8D3AE-C369-45DA-80DA-654FB7B6C52E}"/>
              </a:ext>
            </a:extLst>
          </p:cNvPr>
          <p:cNvSpPr/>
          <p:nvPr/>
        </p:nvSpPr>
        <p:spPr>
          <a:xfrm>
            <a:off x="9457227" y="6236833"/>
            <a:ext cx="229659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А.Г.Асмолов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551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g72.ru/userfiles/picoriginal/img-20180908184119-952.jpg">
            <a:extLst>
              <a:ext uri="{FF2B5EF4-FFF2-40B4-BE49-F238E27FC236}">
                <a16:creationId xmlns:a16="http://schemas.microsoft.com/office/drawing/2014/main" id="{0CA25F73-28F8-46F3-BA72-68964C14F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19391"/>
          <a:stretch/>
        </p:blipFill>
        <p:spPr bwMode="auto">
          <a:xfrm>
            <a:off x="1921943" y="1001247"/>
            <a:ext cx="6756368" cy="2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B0F3F1B-DB04-42B7-AD5F-CEDB9EA5932E}"/>
              </a:ext>
            </a:extLst>
          </p:cNvPr>
          <p:cNvCxnSpPr>
            <a:cxnSpLocks/>
          </p:cNvCxnSpPr>
          <p:nvPr/>
        </p:nvCxnSpPr>
        <p:spPr>
          <a:xfrm>
            <a:off x="1635318" y="853413"/>
            <a:ext cx="7237303" cy="0"/>
          </a:xfrm>
          <a:prstGeom prst="line">
            <a:avLst/>
          </a:prstGeom>
          <a:ln w="28575" cmpd="sng">
            <a:gradFill>
              <a:gsLst>
                <a:gs pos="36000">
                  <a:schemeClr val="bg1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40F60DB-9648-4BDB-A44F-C6523134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382" y="4046220"/>
            <a:ext cx="9936127" cy="1520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Как создать условия для субъектности и включенности каждого студента в образовательный процесс?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B89BE-441B-4466-91F3-0E8C803C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1" y="160571"/>
            <a:ext cx="3306636" cy="626237"/>
          </a:xfrm>
          <a:prstGeom prst="rect">
            <a:avLst/>
          </a:prstGeom>
        </p:spPr>
      </p:pic>
      <p:pic>
        <p:nvPicPr>
          <p:cNvPr id="8" name="Picture 4" descr="https://www.utmn.ru/upload/medialibrary/d74/logo_utmn_mini2_rus.jpg">
            <a:extLst>
              <a:ext uri="{FF2B5EF4-FFF2-40B4-BE49-F238E27FC236}">
                <a16:creationId xmlns:a16="http://schemas.microsoft.com/office/drawing/2014/main" id="{02BFF3C0-D9FA-4C44-A776-BC33050B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4" y="159087"/>
            <a:ext cx="1768934" cy="7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403" y="5597856"/>
            <a:ext cx="9420447" cy="120299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Кукуев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Евгений Анатольевич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наук, доцент кафедры психологии и педагогики детства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мониторинговых исследований РУМЦ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ТюмгУ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01 октября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101125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823511" y="103900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Между прошлым и будущим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37" y="410507"/>
            <a:ext cx="1031854" cy="62253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75068" y="1032084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31" y="449233"/>
            <a:ext cx="803037" cy="51935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463130" y="511434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снимок экрана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3BEF66-BC12-468A-B8AA-6586BD68B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5" r="13264" b="22791"/>
          <a:stretch/>
        </p:blipFill>
        <p:spPr>
          <a:xfrm>
            <a:off x="415635" y="1932709"/>
            <a:ext cx="10574866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52CE35-9E10-4727-9BC5-55D67DAC3AB3}"/>
              </a:ext>
            </a:extLst>
          </p:cNvPr>
          <p:cNvSpPr/>
          <p:nvPr/>
        </p:nvSpPr>
        <p:spPr>
          <a:xfrm>
            <a:off x="0" y="447584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совершать усилие, чтобы оставаться живым</a:t>
            </a:r>
          </a:p>
          <a:p>
            <a:pPr indent="450215" algn="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М.Мамардашвили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34355F-2381-42A7-A10C-3807D993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02" y="332509"/>
            <a:ext cx="2540000" cy="3810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31795E-25C6-46CC-BD19-2D5CC414605F}"/>
              </a:ext>
            </a:extLst>
          </p:cNvPr>
          <p:cNvSpPr/>
          <p:nvPr/>
        </p:nvSpPr>
        <p:spPr>
          <a:xfrm>
            <a:off x="4053981" y="935609"/>
            <a:ext cx="5369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…знаешь ли, приходится бежать со всех ног, чтобы только остаться на том же месте…</a:t>
            </a:r>
          </a:p>
          <a:p>
            <a:pPr algn="r"/>
            <a:r>
              <a:rPr lang="ru-RU" sz="2800" dirty="0"/>
              <a:t>Л. Кэрролл</a:t>
            </a:r>
          </a:p>
        </p:txBody>
      </p:sp>
      <p:pic>
        <p:nvPicPr>
          <p:cNvPr id="7" name="Picture 2" descr="E:\work\инклюзия\2017\тобольск\рисунки\images.jpg">
            <a:extLst>
              <a:ext uri="{FF2B5EF4-FFF2-40B4-BE49-F238E27FC236}">
                <a16:creationId xmlns:a16="http://schemas.microsoft.com/office/drawing/2014/main" id="{447BB54D-9CFA-4356-AD15-309E7BCB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57" y="464705"/>
            <a:ext cx="1710900" cy="22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87A57B-7DEC-4BDD-8B40-D676B3DA8C5F}"/>
              </a:ext>
            </a:extLst>
          </p:cNvPr>
          <p:cNvSpPr/>
          <p:nvPr/>
        </p:nvSpPr>
        <p:spPr>
          <a:xfrm>
            <a:off x="6096000" y="3061148"/>
            <a:ext cx="5952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Нельзя войти в одну и ту же реку дважды</a:t>
            </a:r>
          </a:p>
          <a:p>
            <a:pPr algn="r"/>
            <a:r>
              <a:rPr lang="ru-RU" sz="2800" dirty="0"/>
              <a:t>Гераклит</a:t>
            </a:r>
          </a:p>
        </p:txBody>
      </p:sp>
      <p:pic>
        <p:nvPicPr>
          <p:cNvPr id="9" name="Picture 3" descr="E:\work\инклюзия\2017\тобольск\рисунки\скачанные файлы.jpg">
            <a:extLst>
              <a:ext uri="{FF2B5EF4-FFF2-40B4-BE49-F238E27FC236}">
                <a16:creationId xmlns:a16="http://schemas.microsoft.com/office/drawing/2014/main" id="{31FE82A1-1EA4-4919-81DD-6EAE54E3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35" y="3562646"/>
            <a:ext cx="1719541" cy="21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BC9E9F-1007-45B3-9FCC-11B8BB039BB3}"/>
              </a:ext>
            </a:extLst>
          </p:cNvPr>
          <p:cNvSpPr/>
          <p:nvPr/>
        </p:nvSpPr>
        <p:spPr>
          <a:xfrm>
            <a:off x="7416849" y="5922391"/>
            <a:ext cx="4452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Всё течёт, всё меняется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788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27431" y="213342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Между медициной и образованием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37" y="410507"/>
            <a:ext cx="1031854" cy="62253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46589" y="824622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31" y="449233"/>
            <a:ext cx="803037" cy="51935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463130" y="511434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D:\Disk D\тгу\РУМЦ\2019\мероприятия\калилинград\алехин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 bwMode="auto">
          <a:xfrm>
            <a:off x="367992" y="1115122"/>
            <a:ext cx="11006249" cy="562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5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48" y="849197"/>
            <a:ext cx="6546705" cy="1064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4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Медицинская модель инвалидности</a:t>
            </a:r>
            <a:endParaRPr lang="en-GB" b="1" spc="4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86736" y="2216647"/>
            <a:ext cx="4061381" cy="545559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759" y="1361"/>
              <a:ext cx="227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инвалид, ущербный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186736" y="2845861"/>
            <a:ext cx="4061381" cy="545559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30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калека, немощный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86736" y="3578744"/>
            <a:ext cx="4061381" cy="545559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345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страдающий от…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5186736" y="4184920"/>
            <a:ext cx="4061381" cy="545559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873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больной, увечный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186736" y="4791097"/>
            <a:ext cx="4061381" cy="545559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757" y="3401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неполноценный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19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4355" y="2054861"/>
            <a:ext cx="6081700" cy="405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9" dirty="0"/>
              <a:t>	</a:t>
            </a:r>
            <a:r>
              <a:rPr lang="ru-RU" sz="2228" dirty="0"/>
              <a:t>Быть </a:t>
            </a:r>
            <a:r>
              <a:rPr lang="ru-RU" sz="2228" dirty="0" err="1"/>
              <a:t>дебилом</a:t>
            </a:r>
            <a:r>
              <a:rPr lang="ru-RU" sz="2228" dirty="0"/>
              <a:t> не так уж и трудно. Все смотрят мимо тебя, не замечают. Ты не человек, ничто. Но иногда из-за природной доброты или по профессиональной необходимости собеседник выясняет, что внутри ты такой же, как и все. В одно мгновение безразличие сменяется восхищением, восхищение – глухим отчаянием перед реальностью.</a:t>
            </a:r>
            <a:endParaRPr lang="ru-RU" sz="1909" dirty="0"/>
          </a:p>
          <a:p>
            <a:pPr algn="r"/>
            <a:br>
              <a:rPr lang="ru-RU" sz="1909" dirty="0"/>
            </a:br>
            <a:r>
              <a:rPr lang="ru-RU" sz="1909" b="1" dirty="0"/>
              <a:t> Рубен Давид Гонсалес </a:t>
            </a:r>
            <a:r>
              <a:rPr lang="ru-RU" sz="1909" b="1" dirty="0" err="1"/>
              <a:t>Гальего</a:t>
            </a:r>
            <a:r>
              <a:rPr lang="ru-RU" sz="1909" b="1" dirty="0"/>
              <a:t> </a:t>
            </a:r>
          </a:p>
          <a:p>
            <a:pPr algn="r"/>
            <a:r>
              <a:rPr lang="ru-RU" sz="1909" b="1" dirty="0"/>
              <a:t>«Белое на черном»</a:t>
            </a:r>
          </a:p>
        </p:txBody>
      </p:sp>
      <p:pic>
        <p:nvPicPr>
          <p:cNvPr id="5" name="Picture 2" descr="C:\Documents and Settings\Евгений\Рабочий стол\мое\статья\2017\отправленные\москва\руб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055" y="1916084"/>
            <a:ext cx="2695509" cy="2513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7330" y="971579"/>
            <a:ext cx="3329758" cy="48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Медицинская модель</a:t>
            </a:r>
            <a:endParaRPr lang="ru-RU" sz="2546" dirty="0"/>
          </a:p>
        </p:txBody>
      </p:sp>
    </p:spTree>
    <p:extLst>
      <p:ext uri="{BB962C8B-B14F-4D97-AF65-F5344CB8AC3E}">
        <p14:creationId xmlns:p14="http://schemas.microsoft.com/office/powerpoint/2010/main" val="4991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69331" y="195282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Между медициной и образованием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37" y="410507"/>
            <a:ext cx="1031854" cy="62253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85136" y="820211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31" y="449233"/>
            <a:ext cx="803037" cy="51935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463130" y="511434"/>
            <a:ext cx="0" cy="4492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14445" y="1224009"/>
            <a:ext cx="802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Вероятно, человечество победит раньше или позже и слепоту, и глухоту, и слабоумие. Но гораздо раньше оно победит их социально и педагогически, чем </a:t>
            </a:r>
            <a:r>
              <a:rPr lang="ru-RU" sz="2800" dirty="0" err="1"/>
              <a:t>медицински</a:t>
            </a:r>
            <a:r>
              <a:rPr lang="ru-RU" sz="2800" dirty="0"/>
              <a:t> и биологически.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" y="1112499"/>
            <a:ext cx="2599839" cy="1716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16" y="4979750"/>
            <a:ext cx="3277309" cy="1720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63" y="3590263"/>
            <a:ext cx="2073382" cy="3110073"/>
          </a:xfrm>
          <a:prstGeom prst="rect">
            <a:avLst/>
          </a:prstGeom>
        </p:spPr>
      </p:pic>
      <p:pic>
        <p:nvPicPr>
          <p:cNvPr id="16" name="Picture 2" descr="Ð¢Ð¸ÑÐ»Ð¾ÑÐ»ÐµÑÐ¿Ð»ÐµÐµÑ Ð¿Ð¾ÑÑÐ°ÑÐ¸Ð²Ð½ÑÐ¹ Smart Bee">
            <a:extLst>
              <a:ext uri="{FF2B5EF4-FFF2-40B4-BE49-F238E27FC236}">
                <a16:creationId xmlns:a16="http://schemas.microsoft.com/office/drawing/2014/main" id="{B871AB00-9E13-4E2A-B473-B4640662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60" y="3294013"/>
            <a:ext cx="1771503" cy="1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756D52-298F-48E8-A154-08E7C285DB8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7116" y="3113643"/>
            <a:ext cx="2406971" cy="1423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Reading man">
            <a:extLst>
              <a:ext uri="{FF2B5EF4-FFF2-40B4-BE49-F238E27FC236}">
                <a16:creationId xmlns:a16="http://schemas.microsoft.com/office/drawing/2014/main" id="{4747692F-6E08-4241-9EF7-D5F7CF2A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15" y="4807932"/>
            <a:ext cx="2596403" cy="2064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D3B403-8C32-4BD2-9CC1-47EFD8194D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5528" t="4495" r="4961" b="3746"/>
          <a:stretch/>
        </p:blipFill>
        <p:spPr>
          <a:xfrm rot="21220527">
            <a:off x="4176625" y="3416032"/>
            <a:ext cx="2288879" cy="13320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B570F8-C0C1-4277-8660-50C495A3F5B7}"/>
              </a:ext>
            </a:extLst>
          </p:cNvPr>
          <p:cNvSpPr/>
          <p:nvPr/>
        </p:nvSpPr>
        <p:spPr>
          <a:xfrm>
            <a:off x="781578" y="2915987"/>
            <a:ext cx="2431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err="1"/>
              <a:t>Л.С.Выготский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8761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48" y="849197"/>
            <a:ext cx="6546705" cy="1064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4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социальная модель инвалидности</a:t>
            </a:r>
            <a:endParaRPr lang="en-GB" b="1" spc="4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95619" y="2245697"/>
            <a:ext cx="5245380" cy="549347"/>
            <a:chOff x="1289" y="1367"/>
            <a:chExt cx="2983" cy="435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89" y="137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723" y="1367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ситуационная помощь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7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508443" y="2903065"/>
            <a:ext cx="5879910" cy="903317"/>
            <a:chOff x="1296" y="1824"/>
            <a:chExt cx="2976" cy="71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16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реабилитация, абилитация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pPr lvl="0"/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5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982630" y="3558963"/>
            <a:ext cx="5386723" cy="928207"/>
            <a:chOff x="1296" y="2304"/>
            <a:chExt cx="2976" cy="735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 dirty="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345"/>
              <a:ext cx="2287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 самоизоляция, </a:t>
              </a:r>
              <a:r>
                <a:rPr lang="ru-RU" sz="2546" b="1" dirty="0" err="1">
                  <a:solidFill>
                    <a:srgbClr val="000000"/>
                  </a:solidFill>
                </a:rPr>
                <a:t>гиперопека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4557997" y="4172198"/>
            <a:ext cx="4811355" cy="545559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873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 err="1">
                  <a:solidFill>
                    <a:srgbClr val="000000"/>
                  </a:solidFill>
                </a:rPr>
                <a:t>тьютор</a:t>
              </a:r>
              <a:r>
                <a:rPr lang="ru-RU" sz="2546" b="1" dirty="0">
                  <a:solidFill>
                    <a:srgbClr val="000000"/>
                  </a:solidFill>
                </a:rPr>
                <a:t>, адаптация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9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138890" y="4750237"/>
            <a:ext cx="4219299" cy="545559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757" y="3401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толерантность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1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5</a:t>
              </a:r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642203" y="5344289"/>
            <a:ext cx="4746148" cy="903317"/>
            <a:chOff x="1296" y="1824"/>
            <a:chExt cx="2976" cy="716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16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инклюзия, интеграция 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9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909" dirty="0"/>
                <a:t>6</a:t>
              </a:r>
              <a:endParaRPr lang="en-US" sz="1909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45328" y="1141213"/>
            <a:ext cx="2190023" cy="76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77" dirty="0" err="1"/>
              <a:t>П.Хант</a:t>
            </a:r>
            <a:r>
              <a:rPr lang="ru-RU" sz="2177" dirty="0"/>
              <a:t> (1966)</a:t>
            </a:r>
          </a:p>
          <a:p>
            <a:r>
              <a:rPr lang="ru-RU" sz="2177" dirty="0" err="1"/>
              <a:t>Х.Сильвер</a:t>
            </a:r>
            <a:r>
              <a:rPr lang="ru-RU" sz="2177" dirty="0"/>
              <a:t> (1994)</a:t>
            </a:r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1489730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838</Words>
  <Application>Microsoft Office PowerPoint</Application>
  <PresentationFormat>Широкоэкранный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Fira Sans Book</vt:lpstr>
      <vt:lpstr>Fira Sans ExtraLight</vt:lpstr>
      <vt:lpstr>Times New Roman</vt:lpstr>
      <vt:lpstr>Тема Office</vt:lpstr>
      <vt:lpstr>Как создать условия для субъектности и включенности каждого студента в образовательный процесс?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Медицинская модель инвалидности</vt:lpstr>
      <vt:lpstr>Презентация PowerPoint</vt:lpstr>
      <vt:lpstr>Презентация PowerPoint</vt:lpstr>
      <vt:lpstr>социальная модель инвалидности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внутренней мотивации с точки зрения  теория самодетерминации  (Э.Диси и Р. Райан)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условия для субъектности и включенности каждого студента в образовательный процесс?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условия для субъектности и включенности каждого студента в образовательный процесс?</dc:title>
  <dc:creator>Кукуев Евгений Анатольевич</dc:creator>
  <cp:lastModifiedBy>Кукуев Евгений Анатольевич</cp:lastModifiedBy>
  <cp:revision>4</cp:revision>
  <dcterms:created xsi:type="dcterms:W3CDTF">2020-09-23T12:08:07Z</dcterms:created>
  <dcterms:modified xsi:type="dcterms:W3CDTF">2020-09-30T16:01:36Z</dcterms:modified>
</cp:coreProperties>
</file>