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471" r:id="rId5"/>
    <p:sldId id="362" r:id="rId6"/>
    <p:sldId id="290" r:id="rId7"/>
    <p:sldId id="433" r:id="rId8"/>
    <p:sldId id="450" r:id="rId9"/>
    <p:sldId id="465" r:id="rId10"/>
    <p:sldId id="453" r:id="rId11"/>
    <p:sldId id="456" r:id="rId12"/>
    <p:sldId id="472" r:id="rId13"/>
    <p:sldId id="473" r:id="rId14"/>
    <p:sldId id="474" r:id="rId15"/>
    <p:sldId id="476" r:id="rId16"/>
    <p:sldId id="477" r:id="rId17"/>
    <p:sldId id="478" r:id="rId18"/>
    <p:sldId id="479" r:id="rId19"/>
    <p:sldId id="480" r:id="rId20"/>
    <p:sldId id="481" r:id="rId21"/>
    <p:sldId id="502" r:id="rId22"/>
    <p:sldId id="482" r:id="rId23"/>
    <p:sldId id="483" r:id="rId24"/>
    <p:sldId id="484" r:id="rId25"/>
    <p:sldId id="485" r:id="rId26"/>
    <p:sldId id="486" r:id="rId27"/>
    <p:sldId id="487" r:id="rId28"/>
    <p:sldId id="488" r:id="rId29"/>
    <p:sldId id="489" r:id="rId30"/>
    <p:sldId id="496" r:id="rId31"/>
    <p:sldId id="497" r:id="rId3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981"/>
    <a:srgbClr val="00C100"/>
    <a:srgbClr val="FFE806"/>
    <a:srgbClr val="FF2BCD"/>
    <a:srgbClr val="E0F0F3"/>
    <a:srgbClr val="D5D5F9"/>
    <a:srgbClr val="ECFC75"/>
    <a:srgbClr val="E9D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632" y="48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11B6DCF9-8A96-A748-B0C8-31EFE578F966}" type="datetime1">
              <a:rPr lang="en-US"/>
              <a:pPr>
                <a:defRPr/>
              </a:pPr>
              <a:t>6/25/19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C7C201E5-3BAB-2542-AB63-AF6200CF9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1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033C284-22B2-9E4C-AEF0-76F8BE4ADE1E}" type="slidenum">
              <a:rPr lang="en-US" smtClean="0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D20D5E2-2F0F-964A-8955-10DE6149BC13}" type="slidenum">
              <a:rPr lang="en-US" sz="1300">
                <a:cs typeface="Arial" charset="0"/>
              </a:rPr>
              <a:pPr eaLnBrk="1" hangingPunct="1"/>
              <a:t>13</a:t>
            </a:fld>
            <a:endParaRPr lang="en-US" sz="130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4E28C35-3843-2F44-91B4-44DD2D127E80}" type="slidenum">
              <a:rPr lang="en-US" sz="1300">
                <a:cs typeface="Arial" charset="0"/>
              </a:rPr>
              <a:pPr eaLnBrk="1" hangingPunct="1"/>
              <a:t>17</a:t>
            </a:fld>
            <a:endParaRPr lang="en-US" sz="1300">
              <a:cs typeface="Arial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ru-R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425178-C8A6-C84F-9F82-001091962152}" type="slidenum">
              <a:rPr lang="en-US">
                <a:ea typeface="Arial" charset="0"/>
                <a:cs typeface="Arial" charset="0"/>
              </a:rPr>
              <a:pPr/>
              <a:t>3</a:t>
            </a:fld>
            <a:endParaRPr lang="en-US">
              <a:ea typeface="Arial" charset="0"/>
              <a:cs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1958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023A67D-F711-C845-A879-63EBB0AB7190}" type="slidenum">
              <a:rPr lang="en-US" sz="1300">
                <a:cs typeface="Arial" charset="0"/>
              </a:rPr>
              <a:pPr algn="r" eaLnBrk="1" hangingPunct="1"/>
              <a:t>7</a:t>
            </a:fld>
            <a:endParaRPr lang="en-US" sz="1300">
              <a:cs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ru-R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 txBox="1">
            <a:spLocks noGrp="1" noChangeArrowheads="1"/>
          </p:cNvSpPr>
          <p:nvPr/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61" tIns="48331" rIns="96661" bIns="48331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F3310E4-73B9-164C-9B04-24A1EEDF9AE2}" type="slidenum">
              <a:rPr lang="en-US" sz="1300">
                <a:cs typeface="Arial" charset="0"/>
              </a:rPr>
              <a:pPr algn="r" eaLnBrk="1" hangingPunct="1"/>
              <a:t>12</a:t>
            </a:fld>
            <a:endParaRPr lang="en-US" sz="1300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>
              <a:latin typeface="Arial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BB9AF-6FD3-494A-9950-728B3B664F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8A7F9-DD94-4C49-A170-E2DEC72B7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B4456-09BD-4241-BD5E-8F0A97446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BFAE1-BBC8-F84E-9A89-DC4423814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98633-DBBC-4848-9D88-47089D9F7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1A499-E14D-1F48-818D-50C82D65D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08461-219A-AA40-B7A3-151325141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C7995-4BD1-924C-8B51-8AF6C83CB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E295F-B2E5-284F-AD7D-06D25598C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197" descr="meprotek%20logo_Smal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6083300"/>
            <a:ext cx="1257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3791E-66C9-834A-AE81-9734DAE0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4E218-9D46-9C4B-B46F-BE5795D6D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fld id="{3CE7CCBF-E8F0-A44D-9F40-00ADCABCE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65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65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65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5.wmf"/><Relationship Id="rId14" Type="http://schemas.openxmlformats.org/officeDocument/2006/relationships/image" Target="../media/image96.wmf"/><Relationship Id="rId15" Type="http://schemas.openxmlformats.org/officeDocument/2006/relationships/image" Target="../media/image97.wmf"/><Relationship Id="rId16" Type="http://schemas.openxmlformats.org/officeDocument/2006/relationships/image" Target="../media/image98.wmf"/><Relationship Id="rId17" Type="http://schemas.openxmlformats.org/officeDocument/2006/relationships/image" Target="../media/image99.wmf"/><Relationship Id="rId18" Type="http://schemas.openxmlformats.org/officeDocument/2006/relationships/image" Target="../media/image100.wmf"/><Relationship Id="rId19" Type="http://schemas.openxmlformats.org/officeDocument/2006/relationships/image" Target="../media/image101.wmf"/><Relationship Id="rId63" Type="http://schemas.openxmlformats.org/officeDocument/2006/relationships/image" Target="../media/image145.wmf"/><Relationship Id="rId64" Type="http://schemas.openxmlformats.org/officeDocument/2006/relationships/image" Target="../media/image146.wmf"/><Relationship Id="rId65" Type="http://schemas.openxmlformats.org/officeDocument/2006/relationships/image" Target="../media/image147.wmf"/><Relationship Id="rId66" Type="http://schemas.openxmlformats.org/officeDocument/2006/relationships/image" Target="../media/image148.wmf"/><Relationship Id="rId67" Type="http://schemas.openxmlformats.org/officeDocument/2006/relationships/image" Target="../media/image149.wmf"/><Relationship Id="rId68" Type="http://schemas.openxmlformats.org/officeDocument/2006/relationships/image" Target="../media/image150.wmf"/><Relationship Id="rId69" Type="http://schemas.openxmlformats.org/officeDocument/2006/relationships/image" Target="../media/image151.wmf"/><Relationship Id="rId50" Type="http://schemas.openxmlformats.org/officeDocument/2006/relationships/image" Target="../media/image132.wmf"/><Relationship Id="rId51" Type="http://schemas.openxmlformats.org/officeDocument/2006/relationships/image" Target="../media/image133.wmf"/><Relationship Id="rId52" Type="http://schemas.openxmlformats.org/officeDocument/2006/relationships/image" Target="../media/image134.wmf"/><Relationship Id="rId53" Type="http://schemas.openxmlformats.org/officeDocument/2006/relationships/image" Target="../media/image135.wmf"/><Relationship Id="rId54" Type="http://schemas.openxmlformats.org/officeDocument/2006/relationships/image" Target="../media/image136.wmf"/><Relationship Id="rId55" Type="http://schemas.openxmlformats.org/officeDocument/2006/relationships/image" Target="../media/image137.wmf"/><Relationship Id="rId56" Type="http://schemas.openxmlformats.org/officeDocument/2006/relationships/image" Target="../media/image138.wmf"/><Relationship Id="rId57" Type="http://schemas.openxmlformats.org/officeDocument/2006/relationships/image" Target="../media/image139.wmf"/><Relationship Id="rId58" Type="http://schemas.openxmlformats.org/officeDocument/2006/relationships/image" Target="../media/image140.wmf"/><Relationship Id="rId59" Type="http://schemas.openxmlformats.org/officeDocument/2006/relationships/image" Target="../media/image141.wmf"/><Relationship Id="rId40" Type="http://schemas.openxmlformats.org/officeDocument/2006/relationships/image" Target="../media/image122.wmf"/><Relationship Id="rId41" Type="http://schemas.openxmlformats.org/officeDocument/2006/relationships/image" Target="../media/image123.wmf"/><Relationship Id="rId42" Type="http://schemas.openxmlformats.org/officeDocument/2006/relationships/image" Target="../media/image124.wmf"/><Relationship Id="rId43" Type="http://schemas.openxmlformats.org/officeDocument/2006/relationships/image" Target="../media/image125.wmf"/><Relationship Id="rId44" Type="http://schemas.openxmlformats.org/officeDocument/2006/relationships/image" Target="../media/image126.wmf"/><Relationship Id="rId45" Type="http://schemas.openxmlformats.org/officeDocument/2006/relationships/image" Target="../media/image127.wmf"/><Relationship Id="rId46" Type="http://schemas.openxmlformats.org/officeDocument/2006/relationships/image" Target="../media/image128.wmf"/><Relationship Id="rId47" Type="http://schemas.openxmlformats.org/officeDocument/2006/relationships/image" Target="../media/image129.wmf"/><Relationship Id="rId48" Type="http://schemas.openxmlformats.org/officeDocument/2006/relationships/image" Target="../media/image130.wmf"/><Relationship Id="rId49" Type="http://schemas.openxmlformats.org/officeDocument/2006/relationships/image" Target="../media/image131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6" Type="http://schemas.openxmlformats.org/officeDocument/2006/relationships/image" Target="../media/image88.wmf"/><Relationship Id="rId7" Type="http://schemas.openxmlformats.org/officeDocument/2006/relationships/image" Target="../media/image89.wmf"/><Relationship Id="rId8" Type="http://schemas.openxmlformats.org/officeDocument/2006/relationships/image" Target="../media/image90.wmf"/><Relationship Id="rId9" Type="http://schemas.openxmlformats.org/officeDocument/2006/relationships/image" Target="../media/image91.wmf"/><Relationship Id="rId30" Type="http://schemas.openxmlformats.org/officeDocument/2006/relationships/image" Target="../media/image112.wmf"/><Relationship Id="rId31" Type="http://schemas.openxmlformats.org/officeDocument/2006/relationships/image" Target="../media/image113.wmf"/><Relationship Id="rId32" Type="http://schemas.openxmlformats.org/officeDocument/2006/relationships/image" Target="../media/image114.wmf"/><Relationship Id="rId33" Type="http://schemas.openxmlformats.org/officeDocument/2006/relationships/image" Target="../media/image115.wmf"/><Relationship Id="rId34" Type="http://schemas.openxmlformats.org/officeDocument/2006/relationships/image" Target="../media/image116.wmf"/><Relationship Id="rId35" Type="http://schemas.openxmlformats.org/officeDocument/2006/relationships/image" Target="../media/image117.wmf"/><Relationship Id="rId36" Type="http://schemas.openxmlformats.org/officeDocument/2006/relationships/image" Target="../media/image118.wmf"/><Relationship Id="rId37" Type="http://schemas.openxmlformats.org/officeDocument/2006/relationships/image" Target="../media/image119.wmf"/><Relationship Id="rId38" Type="http://schemas.openxmlformats.org/officeDocument/2006/relationships/image" Target="../media/image120.wmf"/><Relationship Id="rId39" Type="http://schemas.openxmlformats.org/officeDocument/2006/relationships/image" Target="../media/image121.wmf"/><Relationship Id="rId80" Type="http://schemas.openxmlformats.org/officeDocument/2006/relationships/image" Target="../media/image79.jpeg"/><Relationship Id="rId81" Type="http://schemas.openxmlformats.org/officeDocument/2006/relationships/image" Target="../media/image80.jpeg"/><Relationship Id="rId70" Type="http://schemas.openxmlformats.org/officeDocument/2006/relationships/image" Target="../media/image152.wmf"/><Relationship Id="rId71" Type="http://schemas.openxmlformats.org/officeDocument/2006/relationships/image" Target="../media/image153.wmf"/><Relationship Id="rId72" Type="http://schemas.openxmlformats.org/officeDocument/2006/relationships/image" Target="../media/image154.wmf"/><Relationship Id="rId20" Type="http://schemas.openxmlformats.org/officeDocument/2006/relationships/image" Target="../media/image102.wmf"/><Relationship Id="rId21" Type="http://schemas.openxmlformats.org/officeDocument/2006/relationships/image" Target="../media/image103.wmf"/><Relationship Id="rId22" Type="http://schemas.openxmlformats.org/officeDocument/2006/relationships/image" Target="../media/image104.wmf"/><Relationship Id="rId23" Type="http://schemas.openxmlformats.org/officeDocument/2006/relationships/image" Target="../media/image105.wmf"/><Relationship Id="rId24" Type="http://schemas.openxmlformats.org/officeDocument/2006/relationships/image" Target="../media/image106.wmf"/><Relationship Id="rId25" Type="http://schemas.openxmlformats.org/officeDocument/2006/relationships/image" Target="../media/image107.wmf"/><Relationship Id="rId26" Type="http://schemas.openxmlformats.org/officeDocument/2006/relationships/image" Target="../media/image108.wmf"/><Relationship Id="rId27" Type="http://schemas.openxmlformats.org/officeDocument/2006/relationships/image" Target="../media/image109.wmf"/><Relationship Id="rId28" Type="http://schemas.openxmlformats.org/officeDocument/2006/relationships/image" Target="../media/image110.wmf"/><Relationship Id="rId29" Type="http://schemas.openxmlformats.org/officeDocument/2006/relationships/image" Target="../media/image111.wmf"/><Relationship Id="rId73" Type="http://schemas.openxmlformats.org/officeDocument/2006/relationships/image" Target="../media/image155.wmf"/><Relationship Id="rId74" Type="http://schemas.openxmlformats.org/officeDocument/2006/relationships/image" Target="../media/image156.wmf"/><Relationship Id="rId75" Type="http://schemas.openxmlformats.org/officeDocument/2006/relationships/image" Target="../media/image157.wmf"/><Relationship Id="rId76" Type="http://schemas.openxmlformats.org/officeDocument/2006/relationships/image" Target="../media/image158.wmf"/><Relationship Id="rId77" Type="http://schemas.openxmlformats.org/officeDocument/2006/relationships/image" Target="../media/image159.wmf"/><Relationship Id="rId78" Type="http://schemas.openxmlformats.org/officeDocument/2006/relationships/image" Target="../media/image160.wmf"/><Relationship Id="rId79" Type="http://schemas.openxmlformats.org/officeDocument/2006/relationships/image" Target="../media/image161.wmf"/><Relationship Id="rId60" Type="http://schemas.openxmlformats.org/officeDocument/2006/relationships/image" Target="../media/image142.wmf"/><Relationship Id="rId61" Type="http://schemas.openxmlformats.org/officeDocument/2006/relationships/image" Target="../media/image143.wmf"/><Relationship Id="rId62" Type="http://schemas.openxmlformats.org/officeDocument/2006/relationships/image" Target="../media/image144.wmf"/><Relationship Id="rId10" Type="http://schemas.openxmlformats.org/officeDocument/2006/relationships/image" Target="../media/image92.wmf"/><Relationship Id="rId11" Type="http://schemas.openxmlformats.org/officeDocument/2006/relationships/image" Target="../media/image93.wmf"/><Relationship Id="rId12" Type="http://schemas.openxmlformats.org/officeDocument/2006/relationships/image" Target="../media/image9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16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???" TargetMode="External"/><Relationship Id="rId5" Type="http://schemas.openxmlformats.org/officeDocument/2006/relationships/image" Target="../media/image163.png"/><Relationship Id="rId6" Type="http://schemas.openxmlformats.org/officeDocument/2006/relationships/image" Target="../media/image80.jpeg"/><Relationship Id="rId7" Type="http://schemas.openxmlformats.org/officeDocument/2006/relationships/image" Target="../media/image8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4.png"/><Relationship Id="rId3" Type="http://schemas.openxmlformats.org/officeDocument/2006/relationships/image" Target="../media/image16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4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wmf"/><Relationship Id="rId14" Type="http://schemas.openxmlformats.org/officeDocument/2006/relationships/image" Target="../media/image13.wmf"/><Relationship Id="rId15" Type="http://schemas.openxmlformats.org/officeDocument/2006/relationships/image" Target="../media/image14.wmf"/><Relationship Id="rId16" Type="http://schemas.openxmlformats.org/officeDocument/2006/relationships/image" Target="../media/image15.wmf"/><Relationship Id="rId17" Type="http://schemas.openxmlformats.org/officeDocument/2006/relationships/image" Target="../media/image16.wmf"/><Relationship Id="rId18" Type="http://schemas.openxmlformats.org/officeDocument/2006/relationships/image" Target="../media/image17.wmf"/><Relationship Id="rId19" Type="http://schemas.openxmlformats.org/officeDocument/2006/relationships/image" Target="../media/image18.wmf"/><Relationship Id="rId63" Type="http://schemas.openxmlformats.org/officeDocument/2006/relationships/image" Target="../media/image62.wmf"/><Relationship Id="rId64" Type="http://schemas.openxmlformats.org/officeDocument/2006/relationships/image" Target="../media/image63.wmf"/><Relationship Id="rId65" Type="http://schemas.openxmlformats.org/officeDocument/2006/relationships/image" Target="../media/image64.wmf"/><Relationship Id="rId66" Type="http://schemas.openxmlformats.org/officeDocument/2006/relationships/image" Target="../media/image65.wmf"/><Relationship Id="rId67" Type="http://schemas.openxmlformats.org/officeDocument/2006/relationships/image" Target="../media/image66.wmf"/><Relationship Id="rId68" Type="http://schemas.openxmlformats.org/officeDocument/2006/relationships/image" Target="../media/image67.wmf"/><Relationship Id="rId69" Type="http://schemas.openxmlformats.org/officeDocument/2006/relationships/image" Target="../media/image68.wmf"/><Relationship Id="rId50" Type="http://schemas.openxmlformats.org/officeDocument/2006/relationships/image" Target="../media/image49.wmf"/><Relationship Id="rId51" Type="http://schemas.openxmlformats.org/officeDocument/2006/relationships/image" Target="../media/image50.wmf"/><Relationship Id="rId52" Type="http://schemas.openxmlformats.org/officeDocument/2006/relationships/image" Target="../media/image51.wmf"/><Relationship Id="rId53" Type="http://schemas.openxmlformats.org/officeDocument/2006/relationships/image" Target="../media/image52.wmf"/><Relationship Id="rId54" Type="http://schemas.openxmlformats.org/officeDocument/2006/relationships/image" Target="../media/image53.wmf"/><Relationship Id="rId55" Type="http://schemas.openxmlformats.org/officeDocument/2006/relationships/image" Target="../media/image54.wmf"/><Relationship Id="rId56" Type="http://schemas.openxmlformats.org/officeDocument/2006/relationships/image" Target="../media/image55.wmf"/><Relationship Id="rId57" Type="http://schemas.openxmlformats.org/officeDocument/2006/relationships/image" Target="../media/image56.wmf"/><Relationship Id="rId58" Type="http://schemas.openxmlformats.org/officeDocument/2006/relationships/image" Target="../media/image57.wmf"/><Relationship Id="rId59" Type="http://schemas.openxmlformats.org/officeDocument/2006/relationships/image" Target="../media/image58.wmf"/><Relationship Id="rId40" Type="http://schemas.openxmlformats.org/officeDocument/2006/relationships/image" Target="../media/image39.wmf"/><Relationship Id="rId41" Type="http://schemas.openxmlformats.org/officeDocument/2006/relationships/image" Target="../media/image40.wmf"/><Relationship Id="rId42" Type="http://schemas.openxmlformats.org/officeDocument/2006/relationships/image" Target="../media/image41.wmf"/><Relationship Id="rId43" Type="http://schemas.openxmlformats.org/officeDocument/2006/relationships/image" Target="../media/image42.wmf"/><Relationship Id="rId44" Type="http://schemas.openxmlformats.org/officeDocument/2006/relationships/image" Target="../media/image43.wmf"/><Relationship Id="rId45" Type="http://schemas.openxmlformats.org/officeDocument/2006/relationships/image" Target="../media/image44.wmf"/><Relationship Id="rId46" Type="http://schemas.openxmlformats.org/officeDocument/2006/relationships/image" Target="../media/image45.wmf"/><Relationship Id="rId47" Type="http://schemas.openxmlformats.org/officeDocument/2006/relationships/image" Target="../media/image46.wmf"/><Relationship Id="rId48" Type="http://schemas.openxmlformats.org/officeDocument/2006/relationships/image" Target="../media/image47.wmf"/><Relationship Id="rId49" Type="http://schemas.openxmlformats.org/officeDocument/2006/relationships/image" Target="../media/image48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wmf"/><Relationship Id="rId4" Type="http://schemas.openxmlformats.org/officeDocument/2006/relationships/image" Target="../media/image3.wmf"/><Relationship Id="rId5" Type="http://schemas.openxmlformats.org/officeDocument/2006/relationships/image" Target="../media/image4.wmf"/><Relationship Id="rId6" Type="http://schemas.openxmlformats.org/officeDocument/2006/relationships/image" Target="../media/image5.wmf"/><Relationship Id="rId7" Type="http://schemas.openxmlformats.org/officeDocument/2006/relationships/image" Target="../media/image6.wmf"/><Relationship Id="rId8" Type="http://schemas.openxmlformats.org/officeDocument/2006/relationships/image" Target="../media/image7.wmf"/><Relationship Id="rId9" Type="http://schemas.openxmlformats.org/officeDocument/2006/relationships/image" Target="../media/image8.wmf"/><Relationship Id="rId30" Type="http://schemas.openxmlformats.org/officeDocument/2006/relationships/image" Target="../media/image29.wmf"/><Relationship Id="rId31" Type="http://schemas.openxmlformats.org/officeDocument/2006/relationships/image" Target="../media/image30.wmf"/><Relationship Id="rId32" Type="http://schemas.openxmlformats.org/officeDocument/2006/relationships/image" Target="../media/image31.wmf"/><Relationship Id="rId33" Type="http://schemas.openxmlformats.org/officeDocument/2006/relationships/image" Target="../media/image32.wmf"/><Relationship Id="rId34" Type="http://schemas.openxmlformats.org/officeDocument/2006/relationships/image" Target="../media/image33.wmf"/><Relationship Id="rId35" Type="http://schemas.openxmlformats.org/officeDocument/2006/relationships/image" Target="../media/image34.wmf"/><Relationship Id="rId36" Type="http://schemas.openxmlformats.org/officeDocument/2006/relationships/image" Target="../media/image35.wmf"/><Relationship Id="rId37" Type="http://schemas.openxmlformats.org/officeDocument/2006/relationships/image" Target="../media/image36.wmf"/><Relationship Id="rId38" Type="http://schemas.openxmlformats.org/officeDocument/2006/relationships/image" Target="../media/image37.wmf"/><Relationship Id="rId39" Type="http://schemas.openxmlformats.org/officeDocument/2006/relationships/image" Target="../media/image38.wmf"/><Relationship Id="rId80" Type="http://schemas.openxmlformats.org/officeDocument/2006/relationships/image" Target="../media/image79.jpeg"/><Relationship Id="rId81" Type="http://schemas.openxmlformats.org/officeDocument/2006/relationships/image" Target="../media/image80.jpeg"/><Relationship Id="rId70" Type="http://schemas.openxmlformats.org/officeDocument/2006/relationships/image" Target="../media/image69.wmf"/><Relationship Id="rId71" Type="http://schemas.openxmlformats.org/officeDocument/2006/relationships/image" Target="../media/image70.wmf"/><Relationship Id="rId72" Type="http://schemas.openxmlformats.org/officeDocument/2006/relationships/image" Target="../media/image71.wmf"/><Relationship Id="rId20" Type="http://schemas.openxmlformats.org/officeDocument/2006/relationships/image" Target="../media/image19.wmf"/><Relationship Id="rId21" Type="http://schemas.openxmlformats.org/officeDocument/2006/relationships/image" Target="../media/image20.wmf"/><Relationship Id="rId22" Type="http://schemas.openxmlformats.org/officeDocument/2006/relationships/image" Target="../media/image21.wmf"/><Relationship Id="rId23" Type="http://schemas.openxmlformats.org/officeDocument/2006/relationships/image" Target="../media/image22.wmf"/><Relationship Id="rId24" Type="http://schemas.openxmlformats.org/officeDocument/2006/relationships/image" Target="../media/image23.wmf"/><Relationship Id="rId25" Type="http://schemas.openxmlformats.org/officeDocument/2006/relationships/image" Target="../media/image24.wmf"/><Relationship Id="rId26" Type="http://schemas.openxmlformats.org/officeDocument/2006/relationships/image" Target="../media/image25.wmf"/><Relationship Id="rId27" Type="http://schemas.openxmlformats.org/officeDocument/2006/relationships/image" Target="../media/image26.wmf"/><Relationship Id="rId28" Type="http://schemas.openxmlformats.org/officeDocument/2006/relationships/image" Target="../media/image27.wmf"/><Relationship Id="rId29" Type="http://schemas.openxmlformats.org/officeDocument/2006/relationships/image" Target="../media/image28.wmf"/><Relationship Id="rId73" Type="http://schemas.openxmlformats.org/officeDocument/2006/relationships/image" Target="../media/image72.wmf"/><Relationship Id="rId74" Type="http://schemas.openxmlformats.org/officeDocument/2006/relationships/image" Target="../media/image73.wmf"/><Relationship Id="rId75" Type="http://schemas.openxmlformats.org/officeDocument/2006/relationships/image" Target="../media/image74.wmf"/><Relationship Id="rId76" Type="http://schemas.openxmlformats.org/officeDocument/2006/relationships/image" Target="../media/image75.wmf"/><Relationship Id="rId77" Type="http://schemas.openxmlformats.org/officeDocument/2006/relationships/image" Target="../media/image76.wmf"/><Relationship Id="rId78" Type="http://schemas.openxmlformats.org/officeDocument/2006/relationships/image" Target="../media/image77.wmf"/><Relationship Id="rId79" Type="http://schemas.openxmlformats.org/officeDocument/2006/relationships/image" Target="../media/image78.wmf"/><Relationship Id="rId60" Type="http://schemas.openxmlformats.org/officeDocument/2006/relationships/image" Target="../media/image59.wmf"/><Relationship Id="rId61" Type="http://schemas.openxmlformats.org/officeDocument/2006/relationships/image" Target="../media/image60.wmf"/><Relationship Id="rId62" Type="http://schemas.openxmlformats.org/officeDocument/2006/relationships/image" Target="../media/image61.wmf"/><Relationship Id="rId10" Type="http://schemas.openxmlformats.org/officeDocument/2006/relationships/image" Target="../media/image9.wmf"/><Relationship Id="rId11" Type="http://schemas.openxmlformats.org/officeDocument/2006/relationships/image" Target="../media/image10.wmf"/><Relationship Id="rId12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3.png"/><Relationship Id="rId5" Type="http://schemas.openxmlformats.org/officeDocument/2006/relationships/image" Target="../media/image80.jpeg"/><Relationship Id="rId6" Type="http://schemas.openxmlformats.org/officeDocument/2006/relationships/oleObject" Target="???" TargetMode="External"/><Relationship Id="rId7" Type="http://schemas.openxmlformats.org/officeDocument/2006/relationships/image" Target="../media/image8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4" Type="http://schemas.openxmlformats.org/officeDocument/2006/relationships/image" Target="../media/image8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E295F-B2E5-284F-AD7D-06D25598C8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621810"/>
            <a:ext cx="8382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200" dirty="0" smtClean="0"/>
              <a:t>Membrane Proteins (MP</a:t>
            </a:r>
            <a:r>
              <a:rPr lang="en-US" sz="1200" smtClean="0"/>
              <a:t>) are those </a:t>
            </a:r>
            <a:r>
              <a:rPr lang="en-US" sz="1200" dirty="0" smtClean="0"/>
              <a:t>that have more than one </a:t>
            </a:r>
            <a:r>
              <a:rPr lang="en-US" sz="1200" dirty="0" err="1" smtClean="0"/>
              <a:t>transmembrane</a:t>
            </a:r>
            <a:r>
              <a:rPr lang="en-US" sz="1200" dirty="0" smtClean="0"/>
              <a:t> segment (TM). 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GPCRs, Ion channels and Transporters are usual representatives of MPs. 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MPs usually have 2, 3,4, 6, 7 and 12 </a:t>
            </a:r>
            <a:r>
              <a:rPr lang="en-US" sz="1200" dirty="0" err="1" smtClean="0"/>
              <a:t>transmembrane</a:t>
            </a:r>
            <a:r>
              <a:rPr lang="en-US" sz="1200" dirty="0" smtClean="0"/>
              <a:t> segments.  7 TM proteins are GPCRS. 12 TM membrane proteins are  usually transporters.  2,3,4,6 TM proteins usually are ion channels composed of a few similar monomers. 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MPs can exists in a stable shape only inside lipid membrane, or, temporality in soft detergents. 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Among soft detergents useful for MP purification in a native conformation are: Cymal-5, </a:t>
            </a:r>
            <a:r>
              <a:rPr lang="en-US" sz="1200" dirty="0" err="1" smtClean="0"/>
              <a:t>Dodecylmaltoside</a:t>
            </a:r>
            <a:r>
              <a:rPr lang="en-US" sz="1200" dirty="0" smtClean="0"/>
              <a:t>, Triton-100, CHAPS, CHAPSO, and Maleic acid, as you have mention. 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All MPs have very short extracellular loops, usually around  5-25 amino </a:t>
            </a:r>
            <a:r>
              <a:rPr lang="en-US" sz="1200" dirty="0" err="1" smtClean="0"/>
              <a:t>aicids</a:t>
            </a:r>
            <a:r>
              <a:rPr lang="en-US" sz="1200" dirty="0" smtClean="0"/>
              <a:t> long.  These loops do not retain their native conformation if expressed separately. </a:t>
            </a:r>
          </a:p>
          <a:p>
            <a:pPr marL="228600" indent="-228600">
              <a:buAutoNum type="arabicPeriod"/>
            </a:pPr>
            <a:r>
              <a:rPr lang="en-US" sz="1200" dirty="0" smtClean="0"/>
              <a:t>Meanwhile, single spanning membrane proteins (all CD molecules, for example) have very big, few hundreds long extracellular domain that has native </a:t>
            </a:r>
            <a:r>
              <a:rPr lang="en-US" sz="1200" dirty="0" err="1" smtClean="0"/>
              <a:t>conformatio</a:t>
            </a:r>
            <a:r>
              <a:rPr lang="en-US" sz="1200" dirty="0" smtClean="0"/>
              <a:t> and folding independent on membrane </a:t>
            </a:r>
            <a:r>
              <a:rPr lang="en-US" sz="1200" dirty="0" err="1" smtClean="0"/>
              <a:t>existance</a:t>
            </a:r>
            <a:r>
              <a:rPr lang="en-US" sz="1200" dirty="0" smtClean="0"/>
              <a:t>. These TMs needs the membrane only for anchoring to it.   </a:t>
            </a:r>
            <a:r>
              <a:rPr lang="en-US" sz="1200" dirty="0" err="1" smtClean="0"/>
              <a:t>Onviously</a:t>
            </a:r>
            <a:r>
              <a:rPr lang="en-US" sz="1200" dirty="0" smtClean="0"/>
              <a:t>, you can express grams of this proteins </a:t>
            </a:r>
            <a:r>
              <a:rPr lang="en-US" sz="1200" dirty="0" err="1" smtClean="0"/>
              <a:t>easyly</a:t>
            </a:r>
            <a:r>
              <a:rPr lang="en-US" sz="1200" dirty="0" smtClean="0"/>
              <a:t> as Fc-fusion proteins, or just with His-tag/ 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9600"/>
            <a:ext cx="54495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few words about membrane proteins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5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1"/>
          <p:cNvSpPr txBox="1">
            <a:spLocks noChangeArrowheads="1"/>
          </p:cNvSpPr>
          <p:nvPr/>
        </p:nvSpPr>
        <p:spPr bwMode="auto">
          <a:xfrm>
            <a:off x="1066800" y="762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990000"/>
                </a:solidFill>
              </a:rPr>
              <a:t>MAB Drug Discovery Collaborations</a:t>
            </a:r>
          </a:p>
        </p:txBody>
      </p:sp>
      <p:graphicFrame>
        <p:nvGraphicFramePr>
          <p:cNvPr id="11312" name="Group 48"/>
          <p:cNvGraphicFramePr>
            <a:graphicFrameLocks noGrp="1"/>
          </p:cNvGraphicFramePr>
          <p:nvPr/>
        </p:nvGraphicFramePr>
        <p:xfrm>
          <a:off x="381000" y="762000"/>
          <a:ext cx="8458199" cy="5588000"/>
        </p:xfrm>
        <a:graphic>
          <a:graphicData uri="http://schemas.openxmlformats.org/drawingml/2006/table">
            <a:tbl>
              <a:tblPr/>
              <a:tblGrid>
                <a:gridCol w="412868"/>
                <a:gridCol w="4159132"/>
                <a:gridCol w="1066800"/>
                <a:gridCol w="1066800"/>
                <a:gridCol w="1752599"/>
              </a:tblGrid>
              <a:tr h="6401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Partner Company 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Year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#, Projects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Status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1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Cambridge Antibody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Technologies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(CAT)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Delivered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5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Astra Zeneca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Delivered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5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ESBAtech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2008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Delivered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5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Cystic Fibrosis Therapeutics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Found.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(CFFT)                                                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2009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Compl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.,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Ph.I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5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5.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Merck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Serono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2009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Delivered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6580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DebioPharm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2010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Delivered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918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7.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R-Pharm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2011-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Ongoing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5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8.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MinObr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/IBP/R-Pharm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2014-17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Ongoing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5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8.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Generium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2017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51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9.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Biomirex/NIH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2012-16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Delivered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2305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10.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Univ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of Saskatoon, McGill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Univ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 (Canada), Case Western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Reserve, Biomirex (USA)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2012-ongoing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Ongoing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sp>
        <p:nvSpPr>
          <p:cNvPr id="29778" name="Rectangle 14"/>
          <p:cNvSpPr>
            <a:spLocks noChangeArrowheads="1"/>
          </p:cNvSpPr>
          <p:nvPr/>
        </p:nvSpPr>
        <p:spPr bwMode="auto">
          <a:xfrm>
            <a:off x="381000" y="762000"/>
            <a:ext cx="8458200" cy="5562600"/>
          </a:xfrm>
          <a:prstGeom prst="rect">
            <a:avLst/>
          </a:prstGeom>
          <a:noFill/>
          <a:ln w="25400">
            <a:solidFill>
              <a:srgbClr val="00009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2721396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1"/>
          <p:cNvSpPr txBox="1">
            <a:spLocks noChangeArrowheads="1"/>
          </p:cNvSpPr>
          <p:nvPr/>
        </p:nvSpPr>
        <p:spPr bwMode="auto">
          <a:xfrm>
            <a:off x="685800" y="457200"/>
            <a:ext cx="81534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solidFill>
                  <a:srgbClr val="990000"/>
                </a:solidFill>
              </a:rPr>
              <a:t>      Past Experience/Sucess</a:t>
            </a:r>
          </a:p>
          <a:p>
            <a:pPr eaLnBrk="1" hangingPunct="1">
              <a:spcBef>
                <a:spcPct val="50000"/>
              </a:spcBef>
            </a:pPr>
            <a:endParaRPr lang="en-US" sz="4000">
              <a:solidFill>
                <a:srgbClr val="99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0"/>
                </a:solidFill>
              </a:rPr>
              <a:t>Nivolumab (Opdivo</a:t>
            </a:r>
            <a:r>
              <a:rPr lang="en-US" sz="3200" baseline="30000">
                <a:solidFill>
                  <a:srgbClr val="000090"/>
                </a:solidFill>
              </a:rPr>
              <a:t>TM</a:t>
            </a:r>
            <a:r>
              <a:rPr lang="en-US" sz="3200">
                <a:solidFill>
                  <a:srgbClr val="000090"/>
                </a:solidFill>
              </a:rPr>
              <a:t>) </a:t>
            </a:r>
            <a:r>
              <a:rPr lang="mr-IN" sz="3200">
                <a:solidFill>
                  <a:srgbClr val="000090"/>
                </a:solidFill>
              </a:rPr>
              <a:t>–</a:t>
            </a:r>
            <a:r>
              <a:rPr lang="en-US" sz="3200">
                <a:solidFill>
                  <a:srgbClr val="000090"/>
                </a:solidFill>
              </a:rPr>
              <a:t> one of the leading blockbuster MAB drugs has been initiated/executed by the team where T.M. worked/headed at Medarex (Bristol-Myers Squibb).  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90"/>
                </a:solidFill>
              </a:rPr>
              <a:t>RTH258 (Brolicuzimab) is expected on market in 2018  (Novartis)</a:t>
            </a:r>
          </a:p>
        </p:txBody>
      </p:sp>
    </p:spTree>
    <p:extLst>
      <p:ext uri="{BB962C8B-B14F-4D97-AF65-F5344CB8AC3E}">
        <p14:creationId xmlns:p14="http://schemas.microsoft.com/office/powerpoint/2010/main" val="17614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Group 1663"/>
          <p:cNvGrpSpPr>
            <a:grpSpLocks/>
          </p:cNvGrpSpPr>
          <p:nvPr/>
        </p:nvGrpSpPr>
        <p:grpSpPr bwMode="auto">
          <a:xfrm>
            <a:off x="1219200" y="200025"/>
            <a:ext cx="8610600" cy="6018213"/>
            <a:chOff x="457200" y="200025"/>
            <a:chExt cx="8610600" cy="6018213"/>
          </a:xfrm>
        </p:grpSpPr>
        <p:sp>
          <p:nvSpPr>
            <p:cNvPr id="34823" name="Rectangle 2"/>
            <p:cNvSpPr>
              <a:spLocks noChangeArrowheads="1"/>
            </p:cNvSpPr>
            <p:nvPr/>
          </p:nvSpPr>
          <p:spPr bwMode="auto">
            <a:xfrm>
              <a:off x="457200" y="200025"/>
              <a:ext cx="8610600" cy="942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>
                  <a:solidFill>
                    <a:srgbClr val="800000"/>
                  </a:solidFill>
                  <a:cs typeface="Arial" charset="0"/>
                </a:rPr>
                <a:t>Target Presentation: Magnetic ProteoLiposome (MPL)</a:t>
              </a:r>
            </a:p>
          </p:txBody>
        </p:sp>
        <p:sp>
          <p:nvSpPr>
            <p:cNvPr id="34824" name="Rectangle 3"/>
            <p:cNvSpPr>
              <a:spLocks noChangeArrowheads="1"/>
            </p:cNvSpPr>
            <p:nvPr/>
          </p:nvSpPr>
          <p:spPr bwMode="auto">
            <a:xfrm>
              <a:off x="5291538" y="2123397"/>
              <a:ext cx="784640" cy="1158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34825" name="Group 4"/>
            <p:cNvGrpSpPr>
              <a:grpSpLocks/>
            </p:cNvGrpSpPr>
            <p:nvPr/>
          </p:nvGrpSpPr>
          <p:grpSpPr bwMode="auto">
            <a:xfrm>
              <a:off x="5156362" y="3105418"/>
              <a:ext cx="3149438" cy="3112820"/>
              <a:chOff x="3674" y="2198"/>
              <a:chExt cx="1385" cy="1324"/>
            </a:xfrm>
          </p:grpSpPr>
          <p:sp>
            <p:nvSpPr>
              <p:cNvPr id="35011" name="Oval 5"/>
              <p:cNvSpPr>
                <a:spLocks noChangeArrowheads="1"/>
              </p:cNvSpPr>
              <p:nvPr/>
            </p:nvSpPr>
            <p:spPr bwMode="auto">
              <a:xfrm>
                <a:off x="3781" y="2292"/>
                <a:ext cx="1199" cy="1157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C9C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12" name="Oval 6"/>
              <p:cNvSpPr>
                <a:spLocks noChangeArrowheads="1"/>
              </p:cNvSpPr>
              <p:nvPr/>
            </p:nvSpPr>
            <p:spPr bwMode="auto">
              <a:xfrm rot="2100000">
                <a:off x="3872" y="2430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13" name="Oval 7"/>
              <p:cNvSpPr>
                <a:spLocks noChangeArrowheads="1"/>
              </p:cNvSpPr>
              <p:nvPr/>
            </p:nvSpPr>
            <p:spPr bwMode="auto">
              <a:xfrm rot="2100000">
                <a:off x="3902" y="2401"/>
                <a:ext cx="40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14" name="Oval 8"/>
              <p:cNvSpPr>
                <a:spLocks noChangeArrowheads="1"/>
              </p:cNvSpPr>
              <p:nvPr/>
            </p:nvSpPr>
            <p:spPr bwMode="auto">
              <a:xfrm rot="2100000">
                <a:off x="3934" y="2372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15" name="Oval 9"/>
              <p:cNvSpPr>
                <a:spLocks noChangeArrowheads="1"/>
              </p:cNvSpPr>
              <p:nvPr/>
            </p:nvSpPr>
            <p:spPr bwMode="auto">
              <a:xfrm rot="2100000">
                <a:off x="3967" y="2346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16" name="Oval 10"/>
              <p:cNvSpPr>
                <a:spLocks noChangeArrowheads="1"/>
              </p:cNvSpPr>
              <p:nvPr/>
            </p:nvSpPr>
            <p:spPr bwMode="auto">
              <a:xfrm rot="2100000">
                <a:off x="3845" y="2462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17" name="Oval 11"/>
              <p:cNvSpPr>
                <a:spLocks noChangeArrowheads="1"/>
              </p:cNvSpPr>
              <p:nvPr/>
            </p:nvSpPr>
            <p:spPr bwMode="auto">
              <a:xfrm rot="2100000">
                <a:off x="3819" y="2497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18" name="Oval 12"/>
              <p:cNvSpPr>
                <a:spLocks noChangeArrowheads="1"/>
              </p:cNvSpPr>
              <p:nvPr/>
            </p:nvSpPr>
            <p:spPr bwMode="auto">
              <a:xfrm rot="2100000">
                <a:off x="3789" y="2530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19" name="Oval 13"/>
              <p:cNvSpPr>
                <a:spLocks noChangeArrowheads="1"/>
              </p:cNvSpPr>
              <p:nvPr/>
            </p:nvSpPr>
            <p:spPr bwMode="auto">
              <a:xfrm rot="2100000">
                <a:off x="4003" y="2320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20" name="Oval 14"/>
              <p:cNvSpPr>
                <a:spLocks noChangeArrowheads="1"/>
              </p:cNvSpPr>
              <p:nvPr/>
            </p:nvSpPr>
            <p:spPr bwMode="auto">
              <a:xfrm rot="5700000">
                <a:off x="4508" y="2233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21" name="Oval 15"/>
              <p:cNvSpPr>
                <a:spLocks noChangeArrowheads="1"/>
              </p:cNvSpPr>
              <p:nvPr/>
            </p:nvSpPr>
            <p:spPr bwMode="auto">
              <a:xfrm rot="5700000">
                <a:off x="4551" y="2243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22" name="Oval 16"/>
              <p:cNvSpPr>
                <a:spLocks noChangeArrowheads="1"/>
              </p:cNvSpPr>
              <p:nvPr/>
            </p:nvSpPr>
            <p:spPr bwMode="auto">
              <a:xfrm rot="5700000">
                <a:off x="4588" y="2260"/>
                <a:ext cx="40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23" name="Oval 17"/>
              <p:cNvSpPr>
                <a:spLocks noChangeArrowheads="1"/>
              </p:cNvSpPr>
              <p:nvPr/>
            </p:nvSpPr>
            <p:spPr bwMode="auto">
              <a:xfrm rot="5700000">
                <a:off x="4625" y="2278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24" name="Oval 18"/>
              <p:cNvSpPr>
                <a:spLocks noChangeArrowheads="1"/>
              </p:cNvSpPr>
              <p:nvPr/>
            </p:nvSpPr>
            <p:spPr bwMode="auto">
              <a:xfrm rot="5700000">
                <a:off x="4461" y="2230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25" name="Oval 19"/>
              <p:cNvSpPr>
                <a:spLocks noChangeArrowheads="1"/>
              </p:cNvSpPr>
              <p:nvPr/>
            </p:nvSpPr>
            <p:spPr bwMode="auto">
              <a:xfrm rot="5700000">
                <a:off x="4419" y="2224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26" name="Oval 20"/>
              <p:cNvSpPr>
                <a:spLocks noChangeArrowheads="1"/>
              </p:cNvSpPr>
              <p:nvPr/>
            </p:nvSpPr>
            <p:spPr bwMode="auto">
              <a:xfrm rot="5700000">
                <a:off x="4378" y="2222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27" name="Oval 21"/>
              <p:cNvSpPr>
                <a:spLocks noChangeArrowheads="1"/>
              </p:cNvSpPr>
              <p:nvPr/>
            </p:nvSpPr>
            <p:spPr bwMode="auto">
              <a:xfrm rot="5700000">
                <a:off x="4664" y="2296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28" name="Oval 22"/>
              <p:cNvSpPr>
                <a:spLocks noChangeArrowheads="1"/>
              </p:cNvSpPr>
              <p:nvPr/>
            </p:nvSpPr>
            <p:spPr bwMode="auto">
              <a:xfrm rot="3960000">
                <a:off x="4161" y="2249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29" name="Oval 23"/>
              <p:cNvSpPr>
                <a:spLocks noChangeArrowheads="1"/>
              </p:cNvSpPr>
              <p:nvPr/>
            </p:nvSpPr>
            <p:spPr bwMode="auto">
              <a:xfrm rot="3960000">
                <a:off x="4202" y="2237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30" name="Oval 24"/>
              <p:cNvSpPr>
                <a:spLocks noChangeArrowheads="1"/>
              </p:cNvSpPr>
              <p:nvPr/>
            </p:nvSpPr>
            <p:spPr bwMode="auto">
              <a:xfrm rot="3960000">
                <a:off x="4246" y="2229"/>
                <a:ext cx="41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31" name="Oval 25"/>
              <p:cNvSpPr>
                <a:spLocks noChangeArrowheads="1"/>
              </p:cNvSpPr>
              <p:nvPr/>
            </p:nvSpPr>
            <p:spPr bwMode="auto">
              <a:xfrm rot="3960000">
                <a:off x="4283" y="2222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32" name="Oval 26"/>
              <p:cNvSpPr>
                <a:spLocks noChangeArrowheads="1"/>
              </p:cNvSpPr>
              <p:nvPr/>
            </p:nvSpPr>
            <p:spPr bwMode="auto">
              <a:xfrm rot="3960000">
                <a:off x="4120" y="2261"/>
                <a:ext cx="40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33" name="Oval 27"/>
              <p:cNvSpPr>
                <a:spLocks noChangeArrowheads="1"/>
              </p:cNvSpPr>
              <p:nvPr/>
            </p:nvSpPr>
            <p:spPr bwMode="auto">
              <a:xfrm rot="3960000">
                <a:off x="4080" y="2280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34" name="Oval 28"/>
              <p:cNvSpPr>
                <a:spLocks noChangeArrowheads="1"/>
              </p:cNvSpPr>
              <p:nvPr/>
            </p:nvSpPr>
            <p:spPr bwMode="auto">
              <a:xfrm rot="3960000">
                <a:off x="4042" y="2300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35" name="Oval 29"/>
              <p:cNvSpPr>
                <a:spLocks noChangeArrowheads="1"/>
              </p:cNvSpPr>
              <p:nvPr/>
            </p:nvSpPr>
            <p:spPr bwMode="auto">
              <a:xfrm rot="3960000">
                <a:off x="4329" y="2222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36" name="Oval 30"/>
              <p:cNvSpPr>
                <a:spLocks noChangeArrowheads="1"/>
              </p:cNvSpPr>
              <p:nvPr/>
            </p:nvSpPr>
            <p:spPr bwMode="auto">
              <a:xfrm rot="120000">
                <a:off x="3709" y="2783"/>
                <a:ext cx="43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37" name="Oval 31"/>
              <p:cNvSpPr>
                <a:spLocks noChangeArrowheads="1"/>
              </p:cNvSpPr>
              <p:nvPr/>
            </p:nvSpPr>
            <p:spPr bwMode="auto">
              <a:xfrm rot="120000">
                <a:off x="3714" y="2742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38" name="Oval 32"/>
              <p:cNvSpPr>
                <a:spLocks noChangeArrowheads="1"/>
              </p:cNvSpPr>
              <p:nvPr/>
            </p:nvSpPr>
            <p:spPr bwMode="auto">
              <a:xfrm rot="120000">
                <a:off x="3723" y="2698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39" name="Oval 33"/>
              <p:cNvSpPr>
                <a:spLocks noChangeArrowheads="1"/>
              </p:cNvSpPr>
              <p:nvPr/>
            </p:nvSpPr>
            <p:spPr bwMode="auto">
              <a:xfrm rot="120000">
                <a:off x="3734" y="2657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40" name="Oval 34"/>
              <p:cNvSpPr>
                <a:spLocks noChangeArrowheads="1"/>
              </p:cNvSpPr>
              <p:nvPr/>
            </p:nvSpPr>
            <p:spPr bwMode="auto">
              <a:xfrm rot="120000">
                <a:off x="3708" y="2829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41" name="Oval 35"/>
              <p:cNvSpPr>
                <a:spLocks noChangeArrowheads="1"/>
              </p:cNvSpPr>
              <p:nvPr/>
            </p:nvSpPr>
            <p:spPr bwMode="auto">
              <a:xfrm rot="120000">
                <a:off x="3708" y="2874"/>
                <a:ext cx="40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42" name="Oval 36"/>
              <p:cNvSpPr>
                <a:spLocks noChangeArrowheads="1"/>
              </p:cNvSpPr>
              <p:nvPr/>
            </p:nvSpPr>
            <p:spPr bwMode="auto">
              <a:xfrm rot="120000">
                <a:off x="3709" y="2916"/>
                <a:ext cx="43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43" name="Oval 37"/>
              <p:cNvSpPr>
                <a:spLocks noChangeArrowheads="1"/>
              </p:cNvSpPr>
              <p:nvPr/>
            </p:nvSpPr>
            <p:spPr bwMode="auto">
              <a:xfrm rot="120000">
                <a:off x="3745" y="2613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44" name="Oval 38"/>
              <p:cNvSpPr>
                <a:spLocks noChangeArrowheads="1"/>
              </p:cNvSpPr>
              <p:nvPr/>
            </p:nvSpPr>
            <p:spPr bwMode="auto">
              <a:xfrm rot="-9360000">
                <a:off x="4869" y="3213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45" name="Oval 39"/>
              <p:cNvSpPr>
                <a:spLocks noChangeArrowheads="1"/>
              </p:cNvSpPr>
              <p:nvPr/>
            </p:nvSpPr>
            <p:spPr bwMode="auto">
              <a:xfrm rot="-9360000">
                <a:off x="4844" y="3248"/>
                <a:ext cx="41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46" name="Oval 40"/>
              <p:cNvSpPr>
                <a:spLocks noChangeArrowheads="1"/>
              </p:cNvSpPr>
              <p:nvPr/>
            </p:nvSpPr>
            <p:spPr bwMode="auto">
              <a:xfrm rot="-1980000">
                <a:off x="3776" y="3125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47" name="Oval 41"/>
              <p:cNvSpPr>
                <a:spLocks noChangeArrowheads="1"/>
              </p:cNvSpPr>
              <p:nvPr/>
            </p:nvSpPr>
            <p:spPr bwMode="auto">
              <a:xfrm rot="-1980000">
                <a:off x="3756" y="3084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48" name="Oval 42"/>
              <p:cNvSpPr>
                <a:spLocks noChangeArrowheads="1"/>
              </p:cNvSpPr>
              <p:nvPr/>
            </p:nvSpPr>
            <p:spPr bwMode="auto">
              <a:xfrm rot="-1980000">
                <a:off x="3743" y="3043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49" name="Oval 43"/>
              <p:cNvSpPr>
                <a:spLocks noChangeArrowheads="1"/>
              </p:cNvSpPr>
              <p:nvPr/>
            </p:nvSpPr>
            <p:spPr bwMode="auto">
              <a:xfrm rot="-1980000">
                <a:off x="3729" y="3002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50" name="Oval 44"/>
              <p:cNvSpPr>
                <a:spLocks noChangeArrowheads="1"/>
              </p:cNvSpPr>
              <p:nvPr/>
            </p:nvSpPr>
            <p:spPr bwMode="auto">
              <a:xfrm rot="-1980000">
                <a:off x="3853" y="3239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51" name="Oval 45"/>
              <p:cNvSpPr>
                <a:spLocks noChangeArrowheads="1"/>
              </p:cNvSpPr>
              <p:nvPr/>
            </p:nvSpPr>
            <p:spPr bwMode="auto">
              <a:xfrm rot="-1980000">
                <a:off x="3717" y="2959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52" name="Oval 46"/>
              <p:cNvSpPr>
                <a:spLocks noChangeArrowheads="1"/>
              </p:cNvSpPr>
              <p:nvPr/>
            </p:nvSpPr>
            <p:spPr bwMode="auto">
              <a:xfrm rot="-3900000">
                <a:off x="4029" y="3380"/>
                <a:ext cx="40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53" name="Oval 47"/>
              <p:cNvSpPr>
                <a:spLocks noChangeArrowheads="1"/>
              </p:cNvSpPr>
              <p:nvPr/>
            </p:nvSpPr>
            <p:spPr bwMode="auto">
              <a:xfrm rot="-3900000">
                <a:off x="3989" y="3357"/>
                <a:ext cx="39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54" name="Oval 48"/>
              <p:cNvSpPr>
                <a:spLocks noChangeArrowheads="1"/>
              </p:cNvSpPr>
              <p:nvPr/>
            </p:nvSpPr>
            <p:spPr bwMode="auto">
              <a:xfrm rot="-3900000">
                <a:off x="3952" y="3333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55" name="Oval 49"/>
              <p:cNvSpPr>
                <a:spLocks noChangeArrowheads="1"/>
              </p:cNvSpPr>
              <p:nvPr/>
            </p:nvSpPr>
            <p:spPr bwMode="auto">
              <a:xfrm rot="-3900000">
                <a:off x="3917" y="3302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56" name="Oval 50"/>
              <p:cNvSpPr>
                <a:spLocks noChangeArrowheads="1"/>
              </p:cNvSpPr>
              <p:nvPr/>
            </p:nvSpPr>
            <p:spPr bwMode="auto">
              <a:xfrm rot="-3900000">
                <a:off x="4071" y="3406"/>
                <a:ext cx="41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57" name="Oval 51"/>
              <p:cNvSpPr>
                <a:spLocks noChangeArrowheads="1"/>
              </p:cNvSpPr>
              <p:nvPr/>
            </p:nvSpPr>
            <p:spPr bwMode="auto">
              <a:xfrm rot="-3900000">
                <a:off x="4113" y="3421"/>
                <a:ext cx="41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58" name="Oval 52"/>
              <p:cNvSpPr>
                <a:spLocks noChangeArrowheads="1"/>
              </p:cNvSpPr>
              <p:nvPr/>
            </p:nvSpPr>
            <p:spPr bwMode="auto">
              <a:xfrm rot="-3900000">
                <a:off x="4157" y="3435"/>
                <a:ext cx="40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59" name="Oval 53"/>
              <p:cNvSpPr>
                <a:spLocks noChangeArrowheads="1"/>
              </p:cNvSpPr>
              <p:nvPr/>
            </p:nvSpPr>
            <p:spPr bwMode="auto">
              <a:xfrm rot="-3900000">
                <a:off x="3885" y="3273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60" name="Oval 54"/>
              <p:cNvSpPr>
                <a:spLocks noChangeArrowheads="1"/>
              </p:cNvSpPr>
              <p:nvPr/>
            </p:nvSpPr>
            <p:spPr bwMode="auto">
              <a:xfrm rot="-5760000">
                <a:off x="4377" y="3471"/>
                <a:ext cx="42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61" name="Oval 55"/>
              <p:cNvSpPr>
                <a:spLocks noChangeArrowheads="1"/>
              </p:cNvSpPr>
              <p:nvPr/>
            </p:nvSpPr>
            <p:spPr bwMode="auto">
              <a:xfrm rot="-5760000">
                <a:off x="4333" y="3471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62" name="Oval 56"/>
              <p:cNvSpPr>
                <a:spLocks noChangeArrowheads="1"/>
              </p:cNvSpPr>
              <p:nvPr/>
            </p:nvSpPr>
            <p:spPr bwMode="auto">
              <a:xfrm rot="-5760000">
                <a:off x="4288" y="3468"/>
                <a:ext cx="39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63" name="Oval 57"/>
              <p:cNvSpPr>
                <a:spLocks noChangeArrowheads="1"/>
              </p:cNvSpPr>
              <p:nvPr/>
            </p:nvSpPr>
            <p:spPr bwMode="auto">
              <a:xfrm rot="-5760000">
                <a:off x="4242" y="3460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64" name="Oval 58"/>
              <p:cNvSpPr>
                <a:spLocks noChangeArrowheads="1"/>
              </p:cNvSpPr>
              <p:nvPr/>
            </p:nvSpPr>
            <p:spPr bwMode="auto">
              <a:xfrm rot="-5760000">
                <a:off x="4421" y="3466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65" name="Oval 59"/>
              <p:cNvSpPr>
                <a:spLocks noChangeArrowheads="1"/>
              </p:cNvSpPr>
              <p:nvPr/>
            </p:nvSpPr>
            <p:spPr bwMode="auto">
              <a:xfrm rot="-5760000">
                <a:off x="4464" y="3460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66" name="Oval 60"/>
              <p:cNvSpPr>
                <a:spLocks noChangeArrowheads="1"/>
              </p:cNvSpPr>
              <p:nvPr/>
            </p:nvSpPr>
            <p:spPr bwMode="auto">
              <a:xfrm rot="-5760000">
                <a:off x="4508" y="3450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67" name="Oval 61"/>
              <p:cNvSpPr>
                <a:spLocks noChangeArrowheads="1"/>
              </p:cNvSpPr>
              <p:nvPr/>
            </p:nvSpPr>
            <p:spPr bwMode="auto">
              <a:xfrm rot="-5760000">
                <a:off x="4198" y="3451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68" name="Oval 62"/>
              <p:cNvSpPr>
                <a:spLocks noChangeArrowheads="1"/>
              </p:cNvSpPr>
              <p:nvPr/>
            </p:nvSpPr>
            <p:spPr bwMode="auto">
              <a:xfrm rot="-7380000">
                <a:off x="4712" y="3365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69" name="Oval 63"/>
              <p:cNvSpPr>
                <a:spLocks noChangeArrowheads="1"/>
              </p:cNvSpPr>
              <p:nvPr/>
            </p:nvSpPr>
            <p:spPr bwMode="auto">
              <a:xfrm rot="-7380000">
                <a:off x="4673" y="3386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70" name="Oval 64"/>
              <p:cNvSpPr>
                <a:spLocks noChangeArrowheads="1"/>
              </p:cNvSpPr>
              <p:nvPr/>
            </p:nvSpPr>
            <p:spPr bwMode="auto">
              <a:xfrm rot="-7380000">
                <a:off x="4633" y="3409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71" name="Oval 65"/>
              <p:cNvSpPr>
                <a:spLocks noChangeArrowheads="1"/>
              </p:cNvSpPr>
              <p:nvPr/>
            </p:nvSpPr>
            <p:spPr bwMode="auto">
              <a:xfrm rot="-7380000">
                <a:off x="4596" y="3424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72" name="Oval 66"/>
              <p:cNvSpPr>
                <a:spLocks noChangeArrowheads="1"/>
              </p:cNvSpPr>
              <p:nvPr/>
            </p:nvSpPr>
            <p:spPr bwMode="auto">
              <a:xfrm rot="-7380000">
                <a:off x="4750" y="3335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73" name="Oval 67"/>
              <p:cNvSpPr>
                <a:spLocks noChangeArrowheads="1"/>
              </p:cNvSpPr>
              <p:nvPr/>
            </p:nvSpPr>
            <p:spPr bwMode="auto">
              <a:xfrm rot="-7380000">
                <a:off x="4783" y="3308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74" name="Oval 68"/>
              <p:cNvSpPr>
                <a:spLocks noChangeArrowheads="1"/>
              </p:cNvSpPr>
              <p:nvPr/>
            </p:nvSpPr>
            <p:spPr bwMode="auto">
              <a:xfrm rot="-7380000">
                <a:off x="4814" y="3279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75" name="Oval 69"/>
              <p:cNvSpPr>
                <a:spLocks noChangeArrowheads="1"/>
              </p:cNvSpPr>
              <p:nvPr/>
            </p:nvSpPr>
            <p:spPr bwMode="auto">
              <a:xfrm rot="-7380000">
                <a:off x="4552" y="3439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76" name="Oval 70"/>
              <p:cNvSpPr>
                <a:spLocks noChangeArrowheads="1"/>
              </p:cNvSpPr>
              <p:nvPr/>
            </p:nvSpPr>
            <p:spPr bwMode="auto">
              <a:xfrm rot="5700000">
                <a:off x="4137" y="227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77" name="Oval 71"/>
              <p:cNvSpPr>
                <a:spLocks noChangeArrowheads="1"/>
              </p:cNvSpPr>
              <p:nvPr/>
            </p:nvSpPr>
            <p:spPr bwMode="auto">
              <a:xfrm rot="5160000">
                <a:off x="4698" y="2322"/>
                <a:ext cx="51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78" name="Oval 72"/>
              <p:cNvSpPr>
                <a:spLocks noChangeArrowheads="1"/>
              </p:cNvSpPr>
              <p:nvPr/>
            </p:nvSpPr>
            <p:spPr bwMode="auto">
              <a:xfrm rot="5160000">
                <a:off x="4729" y="234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79" name="Oval 73"/>
              <p:cNvSpPr>
                <a:spLocks noChangeArrowheads="1"/>
              </p:cNvSpPr>
              <p:nvPr/>
            </p:nvSpPr>
            <p:spPr bwMode="auto">
              <a:xfrm rot="5160000">
                <a:off x="3861" y="3126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80" name="Oval 74"/>
              <p:cNvSpPr>
                <a:spLocks noChangeArrowheads="1"/>
              </p:cNvSpPr>
              <p:nvPr/>
            </p:nvSpPr>
            <p:spPr bwMode="auto">
              <a:xfrm rot="5160000">
                <a:off x="3897" y="3137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pic>
            <p:nvPicPr>
              <p:cNvPr id="35081" name="Picture 75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4" y="2251"/>
                <a:ext cx="72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82" name="Picture 76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7" y="2238"/>
                <a:ext cx="72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83" name="Picture 77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8" y="2243"/>
                <a:ext cx="74" cy="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84" name="Picture 78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7" y="2218"/>
                <a:ext cx="61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85" name="Freeform 79"/>
              <p:cNvSpPr>
                <a:spLocks/>
              </p:cNvSpPr>
              <p:nvPr/>
            </p:nvSpPr>
            <p:spPr bwMode="auto">
              <a:xfrm>
                <a:off x="4492" y="2331"/>
                <a:ext cx="34" cy="27"/>
              </a:xfrm>
              <a:custGeom>
                <a:avLst/>
                <a:gdLst>
                  <a:gd name="T0" fmla="*/ 0 w 80"/>
                  <a:gd name="T1" fmla="*/ 0 h 67"/>
                  <a:gd name="T2" fmla="*/ 0 w 80"/>
                  <a:gd name="T3" fmla="*/ 0 h 67"/>
                  <a:gd name="T4" fmla="*/ 0 w 80"/>
                  <a:gd name="T5" fmla="*/ 0 h 67"/>
                  <a:gd name="T6" fmla="*/ 0 w 80"/>
                  <a:gd name="T7" fmla="*/ 0 h 67"/>
                  <a:gd name="T8" fmla="*/ 0 w 80"/>
                  <a:gd name="T9" fmla="*/ 0 h 67"/>
                  <a:gd name="T10" fmla="*/ 0 w 80"/>
                  <a:gd name="T11" fmla="*/ 0 h 67"/>
                  <a:gd name="T12" fmla="*/ 0 w 80"/>
                  <a:gd name="T13" fmla="*/ 0 h 67"/>
                  <a:gd name="T14" fmla="*/ 0 w 80"/>
                  <a:gd name="T15" fmla="*/ 0 h 67"/>
                  <a:gd name="T16" fmla="*/ 0 w 80"/>
                  <a:gd name="T17" fmla="*/ 0 h 67"/>
                  <a:gd name="T18" fmla="*/ 0 w 80"/>
                  <a:gd name="T19" fmla="*/ 0 h 67"/>
                  <a:gd name="T20" fmla="*/ 0 w 80"/>
                  <a:gd name="T21" fmla="*/ 0 h 67"/>
                  <a:gd name="T22" fmla="*/ 0 w 80"/>
                  <a:gd name="T23" fmla="*/ 0 h 67"/>
                  <a:gd name="T24" fmla="*/ 0 w 80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67"/>
                  <a:gd name="T41" fmla="*/ 80 w 8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67">
                    <a:moveTo>
                      <a:pt x="79" y="36"/>
                    </a:moveTo>
                    <a:lnTo>
                      <a:pt x="74" y="42"/>
                    </a:lnTo>
                    <a:lnTo>
                      <a:pt x="69" y="49"/>
                    </a:lnTo>
                    <a:lnTo>
                      <a:pt x="64" y="56"/>
                    </a:lnTo>
                    <a:lnTo>
                      <a:pt x="59" y="63"/>
                    </a:lnTo>
                    <a:lnTo>
                      <a:pt x="49" y="66"/>
                    </a:lnTo>
                    <a:lnTo>
                      <a:pt x="35" y="66"/>
                    </a:lnTo>
                    <a:lnTo>
                      <a:pt x="25" y="64"/>
                    </a:lnTo>
                    <a:lnTo>
                      <a:pt x="20" y="63"/>
                    </a:lnTo>
                    <a:lnTo>
                      <a:pt x="5" y="49"/>
                    </a:lnTo>
                    <a:lnTo>
                      <a:pt x="0" y="36"/>
                    </a:lnTo>
                    <a:lnTo>
                      <a:pt x="0" y="19"/>
                    </a:lnTo>
                    <a:lnTo>
                      <a:pt x="5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086" name="Picture 80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4" y="2209"/>
                <a:ext cx="61" cy="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87" name="Picture 81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7" y="2226"/>
                <a:ext cx="80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88" name="Picture 82"/>
              <p:cNvPicPr>
                <a:picLocks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5" y="2204"/>
                <a:ext cx="8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089" name="Freeform 83"/>
              <p:cNvSpPr>
                <a:spLocks/>
              </p:cNvSpPr>
              <p:nvPr/>
            </p:nvSpPr>
            <p:spPr bwMode="auto">
              <a:xfrm>
                <a:off x="4468" y="2292"/>
                <a:ext cx="36" cy="34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0 w 83"/>
                  <a:gd name="T5" fmla="*/ 0 h 84"/>
                  <a:gd name="T6" fmla="*/ 0 w 83"/>
                  <a:gd name="T7" fmla="*/ 0 h 84"/>
                  <a:gd name="T8" fmla="*/ 0 w 83"/>
                  <a:gd name="T9" fmla="*/ 0 h 84"/>
                  <a:gd name="T10" fmla="*/ 0 w 83"/>
                  <a:gd name="T11" fmla="*/ 0 h 84"/>
                  <a:gd name="T12" fmla="*/ 0 w 83"/>
                  <a:gd name="T13" fmla="*/ 0 h 84"/>
                  <a:gd name="T14" fmla="*/ 0 w 83"/>
                  <a:gd name="T15" fmla="*/ 0 h 84"/>
                  <a:gd name="T16" fmla="*/ 0 w 83"/>
                  <a:gd name="T17" fmla="*/ 0 h 84"/>
                  <a:gd name="T18" fmla="*/ 0 w 83"/>
                  <a:gd name="T19" fmla="*/ 0 h 84"/>
                  <a:gd name="T20" fmla="*/ 0 w 83"/>
                  <a:gd name="T21" fmla="*/ 0 h 84"/>
                  <a:gd name="T22" fmla="*/ 0 w 83"/>
                  <a:gd name="T23" fmla="*/ 0 h 84"/>
                  <a:gd name="T24" fmla="*/ 0 w 83"/>
                  <a:gd name="T25" fmla="*/ 0 h 84"/>
                  <a:gd name="T26" fmla="*/ 0 w 83"/>
                  <a:gd name="T27" fmla="*/ 0 h 84"/>
                  <a:gd name="T28" fmla="*/ 0 w 83"/>
                  <a:gd name="T29" fmla="*/ 0 h 84"/>
                  <a:gd name="T30" fmla="*/ 0 w 83"/>
                  <a:gd name="T31" fmla="*/ 0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84"/>
                  <a:gd name="T50" fmla="*/ 83 w 83"/>
                  <a:gd name="T51" fmla="*/ 84 h 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84">
                    <a:moveTo>
                      <a:pt x="0" y="52"/>
                    </a:moveTo>
                    <a:lnTo>
                      <a:pt x="0" y="63"/>
                    </a:lnTo>
                    <a:lnTo>
                      <a:pt x="0" y="70"/>
                    </a:lnTo>
                    <a:lnTo>
                      <a:pt x="5" y="75"/>
                    </a:lnTo>
                    <a:lnTo>
                      <a:pt x="9" y="80"/>
                    </a:lnTo>
                    <a:lnTo>
                      <a:pt x="24" y="81"/>
                    </a:lnTo>
                    <a:lnTo>
                      <a:pt x="43" y="83"/>
                    </a:lnTo>
                    <a:lnTo>
                      <a:pt x="58" y="72"/>
                    </a:lnTo>
                    <a:lnTo>
                      <a:pt x="72" y="60"/>
                    </a:lnTo>
                    <a:lnTo>
                      <a:pt x="77" y="42"/>
                    </a:lnTo>
                    <a:lnTo>
                      <a:pt x="82" y="33"/>
                    </a:lnTo>
                    <a:lnTo>
                      <a:pt x="82" y="21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7" y="2"/>
                    </a:lnTo>
                    <a:lnTo>
                      <a:pt x="63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0" name="Freeform 84"/>
              <p:cNvSpPr>
                <a:spLocks/>
              </p:cNvSpPr>
              <p:nvPr/>
            </p:nvSpPr>
            <p:spPr bwMode="auto">
              <a:xfrm>
                <a:off x="4527" y="2300"/>
                <a:ext cx="32" cy="22"/>
              </a:xfrm>
              <a:custGeom>
                <a:avLst/>
                <a:gdLst>
                  <a:gd name="T0" fmla="*/ 0 w 77"/>
                  <a:gd name="T1" fmla="*/ 0 h 55"/>
                  <a:gd name="T2" fmla="*/ 0 w 77"/>
                  <a:gd name="T3" fmla="*/ 0 h 55"/>
                  <a:gd name="T4" fmla="*/ 0 w 77"/>
                  <a:gd name="T5" fmla="*/ 0 h 55"/>
                  <a:gd name="T6" fmla="*/ 0 w 77"/>
                  <a:gd name="T7" fmla="*/ 0 h 55"/>
                  <a:gd name="T8" fmla="*/ 0 w 77"/>
                  <a:gd name="T9" fmla="*/ 0 h 55"/>
                  <a:gd name="T10" fmla="*/ 0 w 77"/>
                  <a:gd name="T11" fmla="*/ 0 h 55"/>
                  <a:gd name="T12" fmla="*/ 0 w 77"/>
                  <a:gd name="T13" fmla="*/ 0 h 55"/>
                  <a:gd name="T14" fmla="*/ 0 w 77"/>
                  <a:gd name="T15" fmla="*/ 0 h 55"/>
                  <a:gd name="T16" fmla="*/ 0 w 77"/>
                  <a:gd name="T17" fmla="*/ 0 h 55"/>
                  <a:gd name="T18" fmla="*/ 0 w 77"/>
                  <a:gd name="T19" fmla="*/ 0 h 55"/>
                  <a:gd name="T20" fmla="*/ 0 w 77"/>
                  <a:gd name="T21" fmla="*/ 0 h 55"/>
                  <a:gd name="T22" fmla="*/ 0 w 77"/>
                  <a:gd name="T23" fmla="*/ 0 h 55"/>
                  <a:gd name="T24" fmla="*/ 0 w 77"/>
                  <a:gd name="T25" fmla="*/ 0 h 55"/>
                  <a:gd name="T26" fmla="*/ 0 w 77"/>
                  <a:gd name="T27" fmla="*/ 0 h 55"/>
                  <a:gd name="T28" fmla="*/ 0 w 77"/>
                  <a:gd name="T29" fmla="*/ 0 h 55"/>
                  <a:gd name="T30" fmla="*/ 0 w 77"/>
                  <a:gd name="T31" fmla="*/ 0 h 55"/>
                  <a:gd name="T32" fmla="*/ 0 w 77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55"/>
                  <a:gd name="T53" fmla="*/ 77 w 77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55">
                    <a:moveTo>
                      <a:pt x="10" y="0"/>
                    </a:moveTo>
                    <a:lnTo>
                      <a:pt x="10" y="5"/>
                    </a:lnTo>
                    <a:lnTo>
                      <a:pt x="5" y="10"/>
                    </a:lnTo>
                    <a:lnTo>
                      <a:pt x="0" y="17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10" y="33"/>
                    </a:lnTo>
                    <a:lnTo>
                      <a:pt x="20" y="41"/>
                    </a:lnTo>
                    <a:lnTo>
                      <a:pt x="26" y="45"/>
                    </a:lnTo>
                    <a:lnTo>
                      <a:pt x="31" y="48"/>
                    </a:lnTo>
                    <a:lnTo>
                      <a:pt x="41" y="53"/>
                    </a:lnTo>
                    <a:lnTo>
                      <a:pt x="56" y="54"/>
                    </a:lnTo>
                    <a:lnTo>
                      <a:pt x="61" y="51"/>
                    </a:lnTo>
                    <a:lnTo>
                      <a:pt x="66" y="45"/>
                    </a:lnTo>
                    <a:lnTo>
                      <a:pt x="76" y="39"/>
                    </a:lnTo>
                    <a:lnTo>
                      <a:pt x="76" y="37"/>
                    </a:lnTo>
                    <a:lnTo>
                      <a:pt x="76" y="36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85"/>
              <p:cNvSpPr>
                <a:spLocks/>
              </p:cNvSpPr>
              <p:nvPr/>
            </p:nvSpPr>
            <p:spPr bwMode="auto">
              <a:xfrm>
                <a:off x="4523" y="2335"/>
                <a:ext cx="58" cy="47"/>
              </a:xfrm>
              <a:custGeom>
                <a:avLst/>
                <a:gdLst>
                  <a:gd name="T0" fmla="*/ 0 w 139"/>
                  <a:gd name="T1" fmla="*/ 0 h 116"/>
                  <a:gd name="T2" fmla="*/ 0 w 139"/>
                  <a:gd name="T3" fmla="*/ 0 h 116"/>
                  <a:gd name="T4" fmla="*/ 0 w 139"/>
                  <a:gd name="T5" fmla="*/ 0 h 116"/>
                  <a:gd name="T6" fmla="*/ 0 w 139"/>
                  <a:gd name="T7" fmla="*/ 0 h 116"/>
                  <a:gd name="T8" fmla="*/ 0 w 139"/>
                  <a:gd name="T9" fmla="*/ 0 h 116"/>
                  <a:gd name="T10" fmla="*/ 0 w 139"/>
                  <a:gd name="T11" fmla="*/ 0 h 116"/>
                  <a:gd name="T12" fmla="*/ 0 w 139"/>
                  <a:gd name="T13" fmla="*/ 0 h 116"/>
                  <a:gd name="T14" fmla="*/ 0 w 139"/>
                  <a:gd name="T15" fmla="*/ 0 h 116"/>
                  <a:gd name="T16" fmla="*/ 0 w 139"/>
                  <a:gd name="T17" fmla="*/ 0 h 116"/>
                  <a:gd name="T18" fmla="*/ 0 w 139"/>
                  <a:gd name="T19" fmla="*/ 0 h 116"/>
                  <a:gd name="T20" fmla="*/ 0 w 139"/>
                  <a:gd name="T21" fmla="*/ 0 h 116"/>
                  <a:gd name="T22" fmla="*/ 0 w 139"/>
                  <a:gd name="T23" fmla="*/ 0 h 116"/>
                  <a:gd name="T24" fmla="*/ 0 w 139"/>
                  <a:gd name="T25" fmla="*/ 0 h 116"/>
                  <a:gd name="T26" fmla="*/ 0 w 139"/>
                  <a:gd name="T27" fmla="*/ 0 h 116"/>
                  <a:gd name="T28" fmla="*/ 0 w 139"/>
                  <a:gd name="T29" fmla="*/ 0 h 116"/>
                  <a:gd name="T30" fmla="*/ 0 w 139"/>
                  <a:gd name="T31" fmla="*/ 0 h 116"/>
                  <a:gd name="T32" fmla="*/ 0 w 139"/>
                  <a:gd name="T33" fmla="*/ 0 h 116"/>
                  <a:gd name="T34" fmla="*/ 0 w 139"/>
                  <a:gd name="T35" fmla="*/ 0 h 116"/>
                  <a:gd name="T36" fmla="*/ 0 w 139"/>
                  <a:gd name="T37" fmla="*/ 0 h 116"/>
                  <a:gd name="T38" fmla="*/ 0 w 139"/>
                  <a:gd name="T39" fmla="*/ 0 h 116"/>
                  <a:gd name="T40" fmla="*/ 0 w 139"/>
                  <a:gd name="T41" fmla="*/ 0 h 116"/>
                  <a:gd name="T42" fmla="*/ 0 w 139"/>
                  <a:gd name="T43" fmla="*/ 0 h 116"/>
                  <a:gd name="T44" fmla="*/ 0 w 139"/>
                  <a:gd name="T45" fmla="*/ 0 h 116"/>
                  <a:gd name="T46" fmla="*/ 0 w 139"/>
                  <a:gd name="T47" fmla="*/ 0 h 116"/>
                  <a:gd name="T48" fmla="*/ 0 w 139"/>
                  <a:gd name="T49" fmla="*/ 0 h 116"/>
                  <a:gd name="T50" fmla="*/ 0 w 139"/>
                  <a:gd name="T51" fmla="*/ 0 h 116"/>
                  <a:gd name="T52" fmla="*/ 0 w 139"/>
                  <a:gd name="T53" fmla="*/ 0 h 116"/>
                  <a:gd name="T54" fmla="*/ 0 w 139"/>
                  <a:gd name="T55" fmla="*/ 0 h 116"/>
                  <a:gd name="T56" fmla="*/ 0 w 139"/>
                  <a:gd name="T57" fmla="*/ 0 h 116"/>
                  <a:gd name="T58" fmla="*/ 0 w 139"/>
                  <a:gd name="T59" fmla="*/ 0 h 116"/>
                  <a:gd name="T60" fmla="*/ 0 w 139"/>
                  <a:gd name="T61" fmla="*/ 0 h 1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9"/>
                  <a:gd name="T94" fmla="*/ 0 h 116"/>
                  <a:gd name="T95" fmla="*/ 139 w 139"/>
                  <a:gd name="T96" fmla="*/ 116 h 11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9" h="116">
                    <a:moveTo>
                      <a:pt x="87" y="0"/>
                    </a:moveTo>
                    <a:lnTo>
                      <a:pt x="56" y="5"/>
                    </a:lnTo>
                    <a:lnTo>
                      <a:pt x="51" y="7"/>
                    </a:lnTo>
                    <a:lnTo>
                      <a:pt x="46" y="9"/>
                    </a:lnTo>
                    <a:lnTo>
                      <a:pt x="30" y="17"/>
                    </a:lnTo>
                    <a:lnTo>
                      <a:pt x="20" y="25"/>
                    </a:lnTo>
                    <a:lnTo>
                      <a:pt x="10" y="30"/>
                    </a:lnTo>
                    <a:lnTo>
                      <a:pt x="5" y="34"/>
                    </a:lnTo>
                    <a:lnTo>
                      <a:pt x="5" y="50"/>
                    </a:lnTo>
                    <a:lnTo>
                      <a:pt x="0" y="66"/>
                    </a:lnTo>
                    <a:lnTo>
                      <a:pt x="5" y="78"/>
                    </a:lnTo>
                    <a:lnTo>
                      <a:pt x="15" y="91"/>
                    </a:lnTo>
                    <a:lnTo>
                      <a:pt x="20" y="96"/>
                    </a:lnTo>
                    <a:lnTo>
                      <a:pt x="25" y="101"/>
                    </a:lnTo>
                    <a:lnTo>
                      <a:pt x="30" y="105"/>
                    </a:lnTo>
                    <a:lnTo>
                      <a:pt x="30" y="107"/>
                    </a:lnTo>
                    <a:lnTo>
                      <a:pt x="51" y="114"/>
                    </a:lnTo>
                    <a:lnTo>
                      <a:pt x="61" y="115"/>
                    </a:lnTo>
                    <a:lnTo>
                      <a:pt x="71" y="114"/>
                    </a:lnTo>
                    <a:lnTo>
                      <a:pt x="87" y="105"/>
                    </a:lnTo>
                    <a:lnTo>
                      <a:pt x="97" y="101"/>
                    </a:lnTo>
                    <a:lnTo>
                      <a:pt x="97" y="98"/>
                    </a:lnTo>
                    <a:lnTo>
                      <a:pt x="97" y="96"/>
                    </a:lnTo>
                    <a:lnTo>
                      <a:pt x="92" y="96"/>
                    </a:lnTo>
                    <a:lnTo>
                      <a:pt x="97" y="96"/>
                    </a:lnTo>
                    <a:lnTo>
                      <a:pt x="107" y="94"/>
                    </a:lnTo>
                    <a:lnTo>
                      <a:pt x="112" y="91"/>
                    </a:lnTo>
                    <a:lnTo>
                      <a:pt x="112" y="87"/>
                    </a:lnTo>
                    <a:lnTo>
                      <a:pt x="123" y="83"/>
                    </a:lnTo>
                    <a:lnTo>
                      <a:pt x="128" y="83"/>
                    </a:lnTo>
                    <a:lnTo>
                      <a:pt x="138" y="83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AutoShape 86"/>
              <p:cNvSpPr>
                <a:spLocks noChangeArrowheads="1"/>
              </p:cNvSpPr>
              <p:nvPr/>
            </p:nvSpPr>
            <p:spPr bwMode="auto">
              <a:xfrm rot="1320000">
                <a:off x="4768" y="3063"/>
                <a:ext cx="29" cy="23"/>
              </a:xfrm>
              <a:prstGeom prst="triangle">
                <a:avLst>
                  <a:gd name="adj" fmla="val 49991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93" name="Freeform 87"/>
              <p:cNvSpPr>
                <a:spLocks/>
              </p:cNvSpPr>
              <p:nvPr/>
            </p:nvSpPr>
            <p:spPr bwMode="auto">
              <a:xfrm>
                <a:off x="4597" y="2214"/>
                <a:ext cx="12" cy="21"/>
              </a:xfrm>
              <a:custGeom>
                <a:avLst/>
                <a:gdLst>
                  <a:gd name="T0" fmla="*/ 0 w 32"/>
                  <a:gd name="T1" fmla="*/ 0 h 52"/>
                  <a:gd name="T2" fmla="*/ 0 w 32"/>
                  <a:gd name="T3" fmla="*/ 0 h 52"/>
                  <a:gd name="T4" fmla="*/ 0 w 32"/>
                  <a:gd name="T5" fmla="*/ 0 h 52"/>
                  <a:gd name="T6" fmla="*/ 0 w 32"/>
                  <a:gd name="T7" fmla="*/ 0 h 52"/>
                  <a:gd name="T8" fmla="*/ 0 w 32"/>
                  <a:gd name="T9" fmla="*/ 0 h 52"/>
                  <a:gd name="T10" fmla="*/ 0 w 32"/>
                  <a:gd name="T11" fmla="*/ 0 h 52"/>
                  <a:gd name="T12" fmla="*/ 0 w 32"/>
                  <a:gd name="T13" fmla="*/ 0 h 52"/>
                  <a:gd name="T14" fmla="*/ 0 w 32"/>
                  <a:gd name="T15" fmla="*/ 0 h 52"/>
                  <a:gd name="T16" fmla="*/ 0 w 32"/>
                  <a:gd name="T17" fmla="*/ 0 h 52"/>
                  <a:gd name="T18" fmla="*/ 0 w 32"/>
                  <a:gd name="T19" fmla="*/ 0 h 52"/>
                  <a:gd name="T20" fmla="*/ 0 w 32"/>
                  <a:gd name="T21" fmla="*/ 0 h 52"/>
                  <a:gd name="T22" fmla="*/ 0 w 32"/>
                  <a:gd name="T23" fmla="*/ 0 h 52"/>
                  <a:gd name="T24" fmla="*/ 0 w 32"/>
                  <a:gd name="T25" fmla="*/ 0 h 52"/>
                  <a:gd name="T26" fmla="*/ 0 w 32"/>
                  <a:gd name="T27" fmla="*/ 0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2"/>
                  <a:gd name="T44" fmla="*/ 32 w 32"/>
                  <a:gd name="T45" fmla="*/ 52 h 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2">
                    <a:moveTo>
                      <a:pt x="15" y="51"/>
                    </a:moveTo>
                    <a:lnTo>
                      <a:pt x="10" y="47"/>
                    </a:lnTo>
                    <a:lnTo>
                      <a:pt x="5" y="4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5" y="22"/>
                    </a:lnTo>
                    <a:lnTo>
                      <a:pt x="5" y="16"/>
                    </a:lnTo>
                    <a:lnTo>
                      <a:pt x="10" y="9"/>
                    </a:lnTo>
                    <a:lnTo>
                      <a:pt x="15" y="4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1" y="4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4" name="Freeform 88"/>
              <p:cNvSpPr>
                <a:spLocks/>
              </p:cNvSpPr>
              <p:nvPr/>
            </p:nvSpPr>
            <p:spPr bwMode="auto">
              <a:xfrm>
                <a:off x="4536" y="2198"/>
                <a:ext cx="23" cy="19"/>
              </a:xfrm>
              <a:custGeom>
                <a:avLst/>
                <a:gdLst>
                  <a:gd name="T0" fmla="*/ 0 w 57"/>
                  <a:gd name="T1" fmla="*/ 0 h 45"/>
                  <a:gd name="T2" fmla="*/ 0 w 57"/>
                  <a:gd name="T3" fmla="*/ 0 h 45"/>
                  <a:gd name="T4" fmla="*/ 0 w 57"/>
                  <a:gd name="T5" fmla="*/ 0 h 45"/>
                  <a:gd name="T6" fmla="*/ 0 w 57"/>
                  <a:gd name="T7" fmla="*/ 0 h 45"/>
                  <a:gd name="T8" fmla="*/ 0 w 57"/>
                  <a:gd name="T9" fmla="*/ 0 h 45"/>
                  <a:gd name="T10" fmla="*/ 0 w 57"/>
                  <a:gd name="T11" fmla="*/ 0 h 45"/>
                  <a:gd name="T12" fmla="*/ 0 w 57"/>
                  <a:gd name="T13" fmla="*/ 0 h 45"/>
                  <a:gd name="T14" fmla="*/ 0 w 57"/>
                  <a:gd name="T15" fmla="*/ 0 h 45"/>
                  <a:gd name="T16" fmla="*/ 0 w 57"/>
                  <a:gd name="T17" fmla="*/ 0 h 45"/>
                  <a:gd name="T18" fmla="*/ 0 w 57"/>
                  <a:gd name="T19" fmla="*/ 0 h 45"/>
                  <a:gd name="T20" fmla="*/ 0 w 57"/>
                  <a:gd name="T21" fmla="*/ 0 h 45"/>
                  <a:gd name="T22" fmla="*/ 0 w 57"/>
                  <a:gd name="T23" fmla="*/ 0 h 45"/>
                  <a:gd name="T24" fmla="*/ 0 w 57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"/>
                  <a:gd name="T40" fmla="*/ 0 h 45"/>
                  <a:gd name="T41" fmla="*/ 57 w 57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" h="45">
                    <a:moveTo>
                      <a:pt x="56" y="44"/>
                    </a:moveTo>
                    <a:lnTo>
                      <a:pt x="56" y="38"/>
                    </a:lnTo>
                    <a:lnTo>
                      <a:pt x="56" y="30"/>
                    </a:lnTo>
                    <a:lnTo>
                      <a:pt x="56" y="22"/>
                    </a:lnTo>
                    <a:lnTo>
                      <a:pt x="56" y="17"/>
                    </a:lnTo>
                    <a:lnTo>
                      <a:pt x="51" y="11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6" y="4"/>
                    </a:lnTo>
                    <a:lnTo>
                      <a:pt x="15" y="11"/>
                    </a:lnTo>
                    <a:lnTo>
                      <a:pt x="5" y="20"/>
                    </a:lnTo>
                    <a:lnTo>
                      <a:pt x="0" y="33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5" name="Oval 89"/>
              <p:cNvSpPr>
                <a:spLocks noChangeArrowheads="1"/>
              </p:cNvSpPr>
              <p:nvPr/>
            </p:nvSpPr>
            <p:spPr bwMode="auto">
              <a:xfrm rot="5160000">
                <a:off x="3959" y="237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pic>
            <p:nvPicPr>
              <p:cNvPr id="35096" name="Picture 90"/>
              <p:cNvPicPr>
                <a:picLocks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20" y="3144"/>
                <a:ext cx="10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97" name="Picture 91"/>
              <p:cNvPicPr>
                <a:picLocks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35" y="3167"/>
                <a:ext cx="107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98" name="Picture 92"/>
              <p:cNvPicPr>
                <a:picLocks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9" y="3134"/>
                <a:ext cx="108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099" name="Picture 9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6" y="3192"/>
                <a:ext cx="103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100" name="Freeform 94"/>
              <p:cNvSpPr>
                <a:spLocks/>
              </p:cNvSpPr>
              <p:nvPr/>
            </p:nvSpPr>
            <p:spPr bwMode="auto">
              <a:xfrm>
                <a:off x="3907" y="3155"/>
                <a:ext cx="30" cy="34"/>
              </a:xfrm>
              <a:custGeom>
                <a:avLst/>
                <a:gdLst>
                  <a:gd name="T0" fmla="*/ 0 w 68"/>
                  <a:gd name="T1" fmla="*/ 0 h 80"/>
                  <a:gd name="T2" fmla="*/ 0 w 68"/>
                  <a:gd name="T3" fmla="*/ 0 h 80"/>
                  <a:gd name="T4" fmla="*/ 0 w 68"/>
                  <a:gd name="T5" fmla="*/ 0 h 80"/>
                  <a:gd name="T6" fmla="*/ 0 w 68"/>
                  <a:gd name="T7" fmla="*/ 0 h 80"/>
                  <a:gd name="T8" fmla="*/ 0 w 68"/>
                  <a:gd name="T9" fmla="*/ 0 h 80"/>
                  <a:gd name="T10" fmla="*/ 0 w 68"/>
                  <a:gd name="T11" fmla="*/ 0 h 80"/>
                  <a:gd name="T12" fmla="*/ 0 w 68"/>
                  <a:gd name="T13" fmla="*/ 0 h 80"/>
                  <a:gd name="T14" fmla="*/ 0 w 68"/>
                  <a:gd name="T15" fmla="*/ 0 h 80"/>
                  <a:gd name="T16" fmla="*/ 0 w 68"/>
                  <a:gd name="T17" fmla="*/ 0 h 80"/>
                  <a:gd name="T18" fmla="*/ 0 w 68"/>
                  <a:gd name="T19" fmla="*/ 0 h 80"/>
                  <a:gd name="T20" fmla="*/ 0 w 68"/>
                  <a:gd name="T21" fmla="*/ 0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80"/>
                  <a:gd name="T35" fmla="*/ 68 w 6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80">
                    <a:moveTo>
                      <a:pt x="0" y="15"/>
                    </a:moveTo>
                    <a:lnTo>
                      <a:pt x="16" y="10"/>
                    </a:lnTo>
                    <a:lnTo>
                      <a:pt x="29" y="0"/>
                    </a:lnTo>
                    <a:lnTo>
                      <a:pt x="43" y="5"/>
                    </a:lnTo>
                    <a:lnTo>
                      <a:pt x="53" y="10"/>
                    </a:lnTo>
                    <a:lnTo>
                      <a:pt x="61" y="15"/>
                    </a:lnTo>
                    <a:lnTo>
                      <a:pt x="64" y="20"/>
                    </a:lnTo>
                    <a:lnTo>
                      <a:pt x="67" y="40"/>
                    </a:lnTo>
                    <a:lnTo>
                      <a:pt x="64" y="54"/>
                    </a:lnTo>
                    <a:lnTo>
                      <a:pt x="53" y="64"/>
                    </a:lnTo>
                    <a:lnTo>
                      <a:pt x="37" y="79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101" name="Picture 95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6" y="3172"/>
                <a:ext cx="102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02" name="Picture 96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75" y="3152"/>
                <a:ext cx="11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03" name="Picture 97"/>
              <p:cNvPicPr>
                <a:picLocks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" y="3197"/>
                <a:ext cx="111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104" name="Freeform 98"/>
              <p:cNvSpPr>
                <a:spLocks/>
              </p:cNvSpPr>
              <p:nvPr/>
            </p:nvSpPr>
            <p:spPr bwMode="auto">
              <a:xfrm>
                <a:off x="3898" y="3193"/>
                <a:ext cx="39" cy="25"/>
              </a:xfrm>
              <a:custGeom>
                <a:avLst/>
                <a:gdLst>
                  <a:gd name="T0" fmla="*/ 0 w 93"/>
                  <a:gd name="T1" fmla="*/ 0 h 61"/>
                  <a:gd name="T2" fmla="*/ 0 w 93"/>
                  <a:gd name="T3" fmla="*/ 0 h 61"/>
                  <a:gd name="T4" fmla="*/ 0 w 93"/>
                  <a:gd name="T5" fmla="*/ 0 h 61"/>
                  <a:gd name="T6" fmla="*/ 0 w 93"/>
                  <a:gd name="T7" fmla="*/ 0 h 61"/>
                  <a:gd name="T8" fmla="*/ 0 w 93"/>
                  <a:gd name="T9" fmla="*/ 0 h 61"/>
                  <a:gd name="T10" fmla="*/ 0 w 93"/>
                  <a:gd name="T11" fmla="*/ 0 h 61"/>
                  <a:gd name="T12" fmla="*/ 0 w 93"/>
                  <a:gd name="T13" fmla="*/ 0 h 61"/>
                  <a:gd name="T14" fmla="*/ 0 w 93"/>
                  <a:gd name="T15" fmla="*/ 0 h 61"/>
                  <a:gd name="T16" fmla="*/ 0 w 93"/>
                  <a:gd name="T17" fmla="*/ 0 h 61"/>
                  <a:gd name="T18" fmla="*/ 0 w 93"/>
                  <a:gd name="T19" fmla="*/ 0 h 61"/>
                  <a:gd name="T20" fmla="*/ 0 w 93"/>
                  <a:gd name="T21" fmla="*/ 0 h 61"/>
                  <a:gd name="T22" fmla="*/ 0 w 93"/>
                  <a:gd name="T23" fmla="*/ 0 h 61"/>
                  <a:gd name="T24" fmla="*/ 0 w 93"/>
                  <a:gd name="T25" fmla="*/ 0 h 61"/>
                  <a:gd name="T26" fmla="*/ 0 w 93"/>
                  <a:gd name="T27" fmla="*/ 0 h 61"/>
                  <a:gd name="T28" fmla="*/ 0 w 93"/>
                  <a:gd name="T29" fmla="*/ 0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61"/>
                  <a:gd name="T47" fmla="*/ 93 w 93"/>
                  <a:gd name="T48" fmla="*/ 61 h 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61">
                    <a:moveTo>
                      <a:pt x="81" y="50"/>
                    </a:moveTo>
                    <a:lnTo>
                      <a:pt x="89" y="40"/>
                    </a:lnTo>
                    <a:lnTo>
                      <a:pt x="92" y="35"/>
                    </a:lnTo>
                    <a:lnTo>
                      <a:pt x="92" y="25"/>
                    </a:lnTo>
                    <a:lnTo>
                      <a:pt x="89" y="20"/>
                    </a:lnTo>
                    <a:lnTo>
                      <a:pt x="81" y="10"/>
                    </a:lnTo>
                    <a:lnTo>
                      <a:pt x="65" y="0"/>
                    </a:lnTo>
                    <a:lnTo>
                      <a:pt x="46" y="0"/>
                    </a:lnTo>
                    <a:lnTo>
                      <a:pt x="32" y="10"/>
                    </a:lnTo>
                    <a:lnTo>
                      <a:pt x="19" y="20"/>
                    </a:lnTo>
                    <a:lnTo>
                      <a:pt x="3" y="35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3" y="55"/>
                    </a:lnTo>
                    <a:lnTo>
                      <a:pt x="3" y="6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5" name="Freeform 99"/>
              <p:cNvSpPr>
                <a:spLocks/>
              </p:cNvSpPr>
              <p:nvPr/>
            </p:nvSpPr>
            <p:spPr bwMode="auto">
              <a:xfrm>
                <a:off x="3861" y="3166"/>
                <a:ext cx="23" cy="28"/>
              </a:xfrm>
              <a:custGeom>
                <a:avLst/>
                <a:gdLst>
                  <a:gd name="T0" fmla="*/ 0 w 51"/>
                  <a:gd name="T1" fmla="*/ 0 h 70"/>
                  <a:gd name="T2" fmla="*/ 0 w 51"/>
                  <a:gd name="T3" fmla="*/ 0 h 70"/>
                  <a:gd name="T4" fmla="*/ 0 w 51"/>
                  <a:gd name="T5" fmla="*/ 0 h 70"/>
                  <a:gd name="T6" fmla="*/ 0 w 51"/>
                  <a:gd name="T7" fmla="*/ 0 h 70"/>
                  <a:gd name="T8" fmla="*/ 0 w 51"/>
                  <a:gd name="T9" fmla="*/ 0 h 70"/>
                  <a:gd name="T10" fmla="*/ 0 w 51"/>
                  <a:gd name="T11" fmla="*/ 0 h 70"/>
                  <a:gd name="T12" fmla="*/ 0 w 51"/>
                  <a:gd name="T13" fmla="*/ 0 h 70"/>
                  <a:gd name="T14" fmla="*/ 0 w 51"/>
                  <a:gd name="T15" fmla="*/ 0 h 70"/>
                  <a:gd name="T16" fmla="*/ 0 w 51"/>
                  <a:gd name="T17" fmla="*/ 0 h 70"/>
                  <a:gd name="T18" fmla="*/ 0 w 51"/>
                  <a:gd name="T19" fmla="*/ 0 h 70"/>
                  <a:gd name="T20" fmla="*/ 0 w 51"/>
                  <a:gd name="T21" fmla="*/ 0 h 70"/>
                  <a:gd name="T22" fmla="*/ 0 w 51"/>
                  <a:gd name="T23" fmla="*/ 0 h 70"/>
                  <a:gd name="T24" fmla="*/ 0 w 51"/>
                  <a:gd name="T25" fmla="*/ 0 h 70"/>
                  <a:gd name="T26" fmla="*/ 0 w 51"/>
                  <a:gd name="T27" fmla="*/ 0 h 70"/>
                  <a:gd name="T28" fmla="*/ 0 w 51"/>
                  <a:gd name="T29" fmla="*/ 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70"/>
                  <a:gd name="T47" fmla="*/ 51 w 51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70">
                    <a:moveTo>
                      <a:pt x="30" y="69"/>
                    </a:moveTo>
                    <a:lnTo>
                      <a:pt x="42" y="64"/>
                    </a:lnTo>
                    <a:lnTo>
                      <a:pt x="47" y="59"/>
                    </a:lnTo>
                    <a:lnTo>
                      <a:pt x="50" y="54"/>
                    </a:lnTo>
                    <a:lnTo>
                      <a:pt x="50" y="49"/>
                    </a:lnTo>
                    <a:lnTo>
                      <a:pt x="50" y="44"/>
                    </a:lnTo>
                    <a:lnTo>
                      <a:pt x="45" y="30"/>
                    </a:lnTo>
                    <a:lnTo>
                      <a:pt x="45" y="25"/>
                    </a:lnTo>
                    <a:lnTo>
                      <a:pt x="42" y="20"/>
                    </a:lnTo>
                    <a:lnTo>
                      <a:pt x="35" y="1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Freeform 100"/>
              <p:cNvSpPr>
                <a:spLocks/>
              </p:cNvSpPr>
              <p:nvPr/>
            </p:nvSpPr>
            <p:spPr bwMode="auto">
              <a:xfrm>
                <a:off x="3873" y="3113"/>
                <a:ext cx="47" cy="45"/>
              </a:xfrm>
              <a:custGeom>
                <a:avLst/>
                <a:gdLst>
                  <a:gd name="T0" fmla="*/ 0 w 113"/>
                  <a:gd name="T1" fmla="*/ 0 h 111"/>
                  <a:gd name="T2" fmla="*/ 0 w 113"/>
                  <a:gd name="T3" fmla="*/ 0 h 111"/>
                  <a:gd name="T4" fmla="*/ 0 w 113"/>
                  <a:gd name="T5" fmla="*/ 0 h 111"/>
                  <a:gd name="T6" fmla="*/ 0 w 113"/>
                  <a:gd name="T7" fmla="*/ 0 h 111"/>
                  <a:gd name="T8" fmla="*/ 0 w 113"/>
                  <a:gd name="T9" fmla="*/ 0 h 111"/>
                  <a:gd name="T10" fmla="*/ 0 w 113"/>
                  <a:gd name="T11" fmla="*/ 0 h 111"/>
                  <a:gd name="T12" fmla="*/ 0 w 113"/>
                  <a:gd name="T13" fmla="*/ 0 h 111"/>
                  <a:gd name="T14" fmla="*/ 0 w 113"/>
                  <a:gd name="T15" fmla="*/ 0 h 111"/>
                  <a:gd name="T16" fmla="*/ 0 w 113"/>
                  <a:gd name="T17" fmla="*/ 0 h 111"/>
                  <a:gd name="T18" fmla="*/ 0 w 113"/>
                  <a:gd name="T19" fmla="*/ 0 h 111"/>
                  <a:gd name="T20" fmla="*/ 0 w 113"/>
                  <a:gd name="T21" fmla="*/ 0 h 111"/>
                  <a:gd name="T22" fmla="*/ 0 w 113"/>
                  <a:gd name="T23" fmla="*/ 0 h 111"/>
                  <a:gd name="T24" fmla="*/ 0 w 113"/>
                  <a:gd name="T25" fmla="*/ 0 h 111"/>
                  <a:gd name="T26" fmla="*/ 0 w 113"/>
                  <a:gd name="T27" fmla="*/ 0 h 111"/>
                  <a:gd name="T28" fmla="*/ 0 w 113"/>
                  <a:gd name="T29" fmla="*/ 0 h 111"/>
                  <a:gd name="T30" fmla="*/ 0 w 113"/>
                  <a:gd name="T31" fmla="*/ 0 h 111"/>
                  <a:gd name="T32" fmla="*/ 0 w 113"/>
                  <a:gd name="T33" fmla="*/ 0 h 111"/>
                  <a:gd name="T34" fmla="*/ 0 w 113"/>
                  <a:gd name="T35" fmla="*/ 0 h 111"/>
                  <a:gd name="T36" fmla="*/ 0 w 113"/>
                  <a:gd name="T37" fmla="*/ 0 h 111"/>
                  <a:gd name="T38" fmla="*/ 0 w 113"/>
                  <a:gd name="T39" fmla="*/ 0 h 111"/>
                  <a:gd name="T40" fmla="*/ 0 w 113"/>
                  <a:gd name="T41" fmla="*/ 0 h 111"/>
                  <a:gd name="T42" fmla="*/ 0 w 113"/>
                  <a:gd name="T43" fmla="*/ 0 h 111"/>
                  <a:gd name="T44" fmla="*/ 0 w 113"/>
                  <a:gd name="T45" fmla="*/ 0 h 111"/>
                  <a:gd name="T46" fmla="*/ 0 w 113"/>
                  <a:gd name="T47" fmla="*/ 0 h 111"/>
                  <a:gd name="T48" fmla="*/ 0 w 113"/>
                  <a:gd name="T49" fmla="*/ 0 h 111"/>
                  <a:gd name="T50" fmla="*/ 0 w 113"/>
                  <a:gd name="T51" fmla="*/ 0 h 111"/>
                  <a:gd name="T52" fmla="*/ 0 w 113"/>
                  <a:gd name="T53" fmla="*/ 0 h 111"/>
                  <a:gd name="T54" fmla="*/ 0 w 113"/>
                  <a:gd name="T55" fmla="*/ 0 h 111"/>
                  <a:gd name="T56" fmla="*/ 0 w 113"/>
                  <a:gd name="T57" fmla="*/ 0 h 111"/>
                  <a:gd name="T58" fmla="*/ 0 w 113"/>
                  <a:gd name="T59" fmla="*/ 0 h 111"/>
                  <a:gd name="T60" fmla="*/ 0 w 113"/>
                  <a:gd name="T61" fmla="*/ 0 h 111"/>
                  <a:gd name="T62" fmla="*/ 0 w 113"/>
                  <a:gd name="T63" fmla="*/ 0 h 111"/>
                  <a:gd name="T64" fmla="*/ 0 w 113"/>
                  <a:gd name="T65" fmla="*/ 0 h 111"/>
                  <a:gd name="T66" fmla="*/ 0 w 113"/>
                  <a:gd name="T67" fmla="*/ 0 h 1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3"/>
                  <a:gd name="T103" fmla="*/ 0 h 111"/>
                  <a:gd name="T104" fmla="*/ 113 w 113"/>
                  <a:gd name="T105" fmla="*/ 111 h 1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3" h="111">
                    <a:moveTo>
                      <a:pt x="0" y="96"/>
                    </a:moveTo>
                    <a:lnTo>
                      <a:pt x="13" y="100"/>
                    </a:lnTo>
                    <a:lnTo>
                      <a:pt x="26" y="105"/>
                    </a:lnTo>
                    <a:lnTo>
                      <a:pt x="34" y="110"/>
                    </a:lnTo>
                    <a:lnTo>
                      <a:pt x="39" y="110"/>
                    </a:lnTo>
                    <a:lnTo>
                      <a:pt x="55" y="110"/>
                    </a:lnTo>
                    <a:lnTo>
                      <a:pt x="68" y="110"/>
                    </a:lnTo>
                    <a:lnTo>
                      <a:pt x="78" y="110"/>
                    </a:lnTo>
                    <a:lnTo>
                      <a:pt x="81" y="105"/>
                    </a:lnTo>
                    <a:lnTo>
                      <a:pt x="84" y="105"/>
                    </a:lnTo>
                    <a:lnTo>
                      <a:pt x="97" y="96"/>
                    </a:lnTo>
                    <a:lnTo>
                      <a:pt x="105" y="91"/>
                    </a:lnTo>
                    <a:lnTo>
                      <a:pt x="110" y="86"/>
                    </a:lnTo>
                    <a:lnTo>
                      <a:pt x="112" y="81"/>
                    </a:lnTo>
                    <a:lnTo>
                      <a:pt x="112" y="72"/>
                    </a:lnTo>
                    <a:lnTo>
                      <a:pt x="110" y="57"/>
                    </a:lnTo>
                    <a:lnTo>
                      <a:pt x="107" y="43"/>
                    </a:lnTo>
                    <a:lnTo>
                      <a:pt x="105" y="38"/>
                    </a:lnTo>
                    <a:lnTo>
                      <a:pt x="105" y="33"/>
                    </a:lnTo>
                    <a:lnTo>
                      <a:pt x="94" y="24"/>
                    </a:lnTo>
                    <a:lnTo>
                      <a:pt x="89" y="19"/>
                    </a:lnTo>
                    <a:lnTo>
                      <a:pt x="81" y="14"/>
                    </a:lnTo>
                    <a:lnTo>
                      <a:pt x="71" y="14"/>
                    </a:lnTo>
                    <a:lnTo>
                      <a:pt x="63" y="9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47" y="14"/>
                    </a:lnTo>
                    <a:lnTo>
                      <a:pt x="37" y="9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6" y="5"/>
                    </a:lnTo>
                    <a:lnTo>
                      <a:pt x="8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7" name="Freeform 101"/>
              <p:cNvSpPr>
                <a:spLocks/>
              </p:cNvSpPr>
              <p:nvPr/>
            </p:nvSpPr>
            <p:spPr bwMode="auto">
              <a:xfrm>
                <a:off x="3765" y="3211"/>
                <a:ext cx="18" cy="18"/>
              </a:xfrm>
              <a:custGeom>
                <a:avLst/>
                <a:gdLst>
                  <a:gd name="T0" fmla="*/ 0 w 45"/>
                  <a:gd name="T1" fmla="*/ 0 h 42"/>
                  <a:gd name="T2" fmla="*/ 0 w 45"/>
                  <a:gd name="T3" fmla="*/ 0 h 42"/>
                  <a:gd name="T4" fmla="*/ 0 w 45"/>
                  <a:gd name="T5" fmla="*/ 0 h 42"/>
                  <a:gd name="T6" fmla="*/ 0 w 45"/>
                  <a:gd name="T7" fmla="*/ 0 h 42"/>
                  <a:gd name="T8" fmla="*/ 0 w 45"/>
                  <a:gd name="T9" fmla="*/ 0 h 42"/>
                  <a:gd name="T10" fmla="*/ 0 w 45"/>
                  <a:gd name="T11" fmla="*/ 0 h 42"/>
                  <a:gd name="T12" fmla="*/ 0 w 45"/>
                  <a:gd name="T13" fmla="*/ 0 h 42"/>
                  <a:gd name="T14" fmla="*/ 0 w 45"/>
                  <a:gd name="T15" fmla="*/ 0 h 42"/>
                  <a:gd name="T16" fmla="*/ 0 w 45"/>
                  <a:gd name="T17" fmla="*/ 0 h 42"/>
                  <a:gd name="T18" fmla="*/ 0 w 45"/>
                  <a:gd name="T19" fmla="*/ 0 h 42"/>
                  <a:gd name="T20" fmla="*/ 0 w 45"/>
                  <a:gd name="T21" fmla="*/ 0 h 42"/>
                  <a:gd name="T22" fmla="*/ 0 w 45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42"/>
                  <a:gd name="T38" fmla="*/ 45 w 45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42">
                    <a:moveTo>
                      <a:pt x="42" y="0"/>
                    </a:moveTo>
                    <a:lnTo>
                      <a:pt x="44" y="10"/>
                    </a:lnTo>
                    <a:lnTo>
                      <a:pt x="44" y="15"/>
                    </a:lnTo>
                    <a:lnTo>
                      <a:pt x="44" y="21"/>
                    </a:lnTo>
                    <a:lnTo>
                      <a:pt x="38" y="26"/>
                    </a:lnTo>
                    <a:lnTo>
                      <a:pt x="35" y="26"/>
                    </a:lnTo>
                    <a:lnTo>
                      <a:pt x="31" y="31"/>
                    </a:lnTo>
                    <a:lnTo>
                      <a:pt x="17" y="36"/>
                    </a:lnTo>
                    <a:lnTo>
                      <a:pt x="10" y="36"/>
                    </a:lnTo>
                    <a:lnTo>
                      <a:pt x="4" y="41"/>
                    </a:lnTo>
                    <a:lnTo>
                      <a:pt x="0" y="36"/>
                    </a:lnTo>
                    <a:lnTo>
                      <a:pt x="0" y="31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8" name="Freeform 102"/>
              <p:cNvSpPr>
                <a:spLocks/>
              </p:cNvSpPr>
              <p:nvPr/>
            </p:nvSpPr>
            <p:spPr bwMode="auto">
              <a:xfrm>
                <a:off x="3798" y="3248"/>
                <a:ext cx="24" cy="19"/>
              </a:xfrm>
              <a:custGeom>
                <a:avLst/>
                <a:gdLst>
                  <a:gd name="T0" fmla="*/ 0 w 57"/>
                  <a:gd name="T1" fmla="*/ 0 h 48"/>
                  <a:gd name="T2" fmla="*/ 0 w 57"/>
                  <a:gd name="T3" fmla="*/ 0 h 48"/>
                  <a:gd name="T4" fmla="*/ 0 w 57"/>
                  <a:gd name="T5" fmla="*/ 0 h 48"/>
                  <a:gd name="T6" fmla="*/ 0 w 57"/>
                  <a:gd name="T7" fmla="*/ 0 h 48"/>
                  <a:gd name="T8" fmla="*/ 0 w 57"/>
                  <a:gd name="T9" fmla="*/ 0 h 48"/>
                  <a:gd name="T10" fmla="*/ 0 w 57"/>
                  <a:gd name="T11" fmla="*/ 0 h 48"/>
                  <a:gd name="T12" fmla="*/ 0 w 57"/>
                  <a:gd name="T13" fmla="*/ 0 h 48"/>
                  <a:gd name="T14" fmla="*/ 0 w 57"/>
                  <a:gd name="T15" fmla="*/ 0 h 48"/>
                  <a:gd name="T16" fmla="*/ 0 w 57"/>
                  <a:gd name="T17" fmla="*/ 0 h 48"/>
                  <a:gd name="T18" fmla="*/ 0 w 57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48"/>
                  <a:gd name="T32" fmla="*/ 57 w 57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48">
                    <a:moveTo>
                      <a:pt x="16" y="0"/>
                    </a:moveTo>
                    <a:lnTo>
                      <a:pt x="11" y="5"/>
                    </a:lnTo>
                    <a:lnTo>
                      <a:pt x="7" y="10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3" y="31"/>
                    </a:lnTo>
                    <a:lnTo>
                      <a:pt x="5" y="36"/>
                    </a:lnTo>
                    <a:lnTo>
                      <a:pt x="7" y="47"/>
                    </a:lnTo>
                    <a:lnTo>
                      <a:pt x="32" y="47"/>
                    </a:lnTo>
                    <a:lnTo>
                      <a:pt x="56" y="36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109" name="Picture 103"/>
              <p:cNvPicPr>
                <a:picLocks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7" y="2802"/>
                <a:ext cx="113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10" name="Picture 104"/>
              <p:cNvPicPr>
                <a:picLocks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20" y="2829"/>
                <a:ext cx="114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11" name="Picture 105"/>
              <p:cNvPicPr>
                <a:picLocks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2" y="2774"/>
                <a:ext cx="115" cy="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12" name="Picture 106"/>
              <p:cNvPicPr>
                <a:picLocks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8" y="2862"/>
                <a:ext cx="111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113" name="Freeform 107"/>
              <p:cNvSpPr>
                <a:spLocks/>
              </p:cNvSpPr>
              <p:nvPr/>
            </p:nvSpPr>
            <p:spPr bwMode="auto">
              <a:xfrm>
                <a:off x="3816" y="2834"/>
                <a:ext cx="25" cy="31"/>
              </a:xfrm>
              <a:custGeom>
                <a:avLst/>
                <a:gdLst>
                  <a:gd name="T0" fmla="*/ 0 w 62"/>
                  <a:gd name="T1" fmla="*/ 0 h 77"/>
                  <a:gd name="T2" fmla="*/ 0 w 62"/>
                  <a:gd name="T3" fmla="*/ 0 h 77"/>
                  <a:gd name="T4" fmla="*/ 0 w 62"/>
                  <a:gd name="T5" fmla="*/ 0 h 77"/>
                  <a:gd name="T6" fmla="*/ 0 w 62"/>
                  <a:gd name="T7" fmla="*/ 0 h 77"/>
                  <a:gd name="T8" fmla="*/ 0 w 62"/>
                  <a:gd name="T9" fmla="*/ 0 h 77"/>
                  <a:gd name="T10" fmla="*/ 0 w 62"/>
                  <a:gd name="T11" fmla="*/ 0 h 77"/>
                  <a:gd name="T12" fmla="*/ 0 w 62"/>
                  <a:gd name="T13" fmla="*/ 0 h 77"/>
                  <a:gd name="T14" fmla="*/ 0 w 62"/>
                  <a:gd name="T15" fmla="*/ 0 h 77"/>
                  <a:gd name="T16" fmla="*/ 0 w 62"/>
                  <a:gd name="T17" fmla="*/ 0 h 77"/>
                  <a:gd name="T18" fmla="*/ 0 w 62"/>
                  <a:gd name="T19" fmla="*/ 0 h 77"/>
                  <a:gd name="T20" fmla="*/ 0 w 62"/>
                  <a:gd name="T21" fmla="*/ 0 h 77"/>
                  <a:gd name="T22" fmla="*/ 0 w 62"/>
                  <a:gd name="T23" fmla="*/ 0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77"/>
                  <a:gd name="T38" fmla="*/ 62 w 62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77">
                    <a:moveTo>
                      <a:pt x="18" y="0"/>
                    </a:moveTo>
                    <a:lnTo>
                      <a:pt x="35" y="7"/>
                    </a:lnTo>
                    <a:lnTo>
                      <a:pt x="42" y="11"/>
                    </a:lnTo>
                    <a:lnTo>
                      <a:pt x="49" y="14"/>
                    </a:lnTo>
                    <a:lnTo>
                      <a:pt x="56" y="22"/>
                    </a:lnTo>
                    <a:lnTo>
                      <a:pt x="59" y="36"/>
                    </a:lnTo>
                    <a:lnTo>
                      <a:pt x="61" y="47"/>
                    </a:lnTo>
                    <a:lnTo>
                      <a:pt x="61" y="51"/>
                    </a:lnTo>
                    <a:lnTo>
                      <a:pt x="49" y="65"/>
                    </a:lnTo>
                    <a:lnTo>
                      <a:pt x="35" y="73"/>
                    </a:lnTo>
                    <a:lnTo>
                      <a:pt x="18" y="76"/>
                    </a:lnTo>
                    <a:lnTo>
                      <a:pt x="0" y="73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114" name="Picture 108"/>
              <p:cNvPicPr>
                <a:picLocks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7" y="2814"/>
                <a:ext cx="111" cy="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15" name="Picture 109"/>
              <p:cNvPicPr>
                <a:picLocks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5" y="2769"/>
                <a:ext cx="113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116" name="Picture 110"/>
              <p:cNvPicPr>
                <a:picLocks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" y="2827"/>
                <a:ext cx="113" cy="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117" name="Freeform 111"/>
              <p:cNvSpPr>
                <a:spLocks/>
              </p:cNvSpPr>
              <p:nvPr/>
            </p:nvSpPr>
            <p:spPr bwMode="auto">
              <a:xfrm>
                <a:off x="3778" y="2861"/>
                <a:ext cx="37" cy="28"/>
              </a:xfrm>
              <a:custGeom>
                <a:avLst/>
                <a:gdLst>
                  <a:gd name="T0" fmla="*/ 0 w 90"/>
                  <a:gd name="T1" fmla="*/ 0 h 68"/>
                  <a:gd name="T2" fmla="*/ 0 w 90"/>
                  <a:gd name="T3" fmla="*/ 0 h 68"/>
                  <a:gd name="T4" fmla="*/ 0 w 90"/>
                  <a:gd name="T5" fmla="*/ 0 h 68"/>
                  <a:gd name="T6" fmla="*/ 0 w 90"/>
                  <a:gd name="T7" fmla="*/ 0 h 68"/>
                  <a:gd name="T8" fmla="*/ 0 w 90"/>
                  <a:gd name="T9" fmla="*/ 0 h 68"/>
                  <a:gd name="T10" fmla="*/ 0 w 90"/>
                  <a:gd name="T11" fmla="*/ 0 h 68"/>
                  <a:gd name="T12" fmla="*/ 0 w 90"/>
                  <a:gd name="T13" fmla="*/ 0 h 68"/>
                  <a:gd name="T14" fmla="*/ 0 w 90"/>
                  <a:gd name="T15" fmla="*/ 0 h 68"/>
                  <a:gd name="T16" fmla="*/ 0 w 90"/>
                  <a:gd name="T17" fmla="*/ 0 h 68"/>
                  <a:gd name="T18" fmla="*/ 0 w 90"/>
                  <a:gd name="T19" fmla="*/ 0 h 68"/>
                  <a:gd name="T20" fmla="*/ 0 w 90"/>
                  <a:gd name="T21" fmla="*/ 0 h 68"/>
                  <a:gd name="T22" fmla="*/ 0 w 90"/>
                  <a:gd name="T23" fmla="*/ 0 h 68"/>
                  <a:gd name="T24" fmla="*/ 0 w 90"/>
                  <a:gd name="T25" fmla="*/ 0 h 68"/>
                  <a:gd name="T26" fmla="*/ 0 w 90"/>
                  <a:gd name="T27" fmla="*/ 0 h 68"/>
                  <a:gd name="T28" fmla="*/ 0 w 90"/>
                  <a:gd name="T29" fmla="*/ 0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"/>
                  <a:gd name="T46" fmla="*/ 0 h 68"/>
                  <a:gd name="T47" fmla="*/ 90 w 90"/>
                  <a:gd name="T48" fmla="*/ 68 h 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" h="68">
                    <a:moveTo>
                      <a:pt x="64" y="67"/>
                    </a:moveTo>
                    <a:lnTo>
                      <a:pt x="75" y="67"/>
                    </a:lnTo>
                    <a:lnTo>
                      <a:pt x="82" y="63"/>
                    </a:lnTo>
                    <a:lnTo>
                      <a:pt x="87" y="60"/>
                    </a:lnTo>
                    <a:lnTo>
                      <a:pt x="89" y="52"/>
                    </a:lnTo>
                    <a:lnTo>
                      <a:pt x="89" y="41"/>
                    </a:lnTo>
                    <a:lnTo>
                      <a:pt x="87" y="22"/>
                    </a:lnTo>
                    <a:lnTo>
                      <a:pt x="71" y="11"/>
                    </a:lnTo>
                    <a:lnTo>
                      <a:pt x="57" y="4"/>
                    </a:lnTo>
                    <a:lnTo>
                      <a:pt x="41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7" y="11"/>
                    </a:lnTo>
                    <a:lnTo>
                      <a:pt x="3" y="15"/>
                    </a:lnTo>
                    <a:lnTo>
                      <a:pt x="0" y="18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8" name="Freeform 112"/>
              <p:cNvSpPr>
                <a:spLocks/>
              </p:cNvSpPr>
              <p:nvPr/>
            </p:nvSpPr>
            <p:spPr bwMode="auto">
              <a:xfrm>
                <a:off x="3778" y="2810"/>
                <a:ext cx="19" cy="29"/>
              </a:xfrm>
              <a:custGeom>
                <a:avLst/>
                <a:gdLst>
                  <a:gd name="T0" fmla="*/ 0 w 47"/>
                  <a:gd name="T1" fmla="*/ 0 h 71"/>
                  <a:gd name="T2" fmla="*/ 0 w 47"/>
                  <a:gd name="T3" fmla="*/ 0 h 71"/>
                  <a:gd name="T4" fmla="*/ 0 w 47"/>
                  <a:gd name="T5" fmla="*/ 0 h 71"/>
                  <a:gd name="T6" fmla="*/ 0 w 47"/>
                  <a:gd name="T7" fmla="*/ 0 h 71"/>
                  <a:gd name="T8" fmla="*/ 0 w 47"/>
                  <a:gd name="T9" fmla="*/ 0 h 71"/>
                  <a:gd name="T10" fmla="*/ 0 w 47"/>
                  <a:gd name="T11" fmla="*/ 0 h 71"/>
                  <a:gd name="T12" fmla="*/ 0 w 47"/>
                  <a:gd name="T13" fmla="*/ 0 h 71"/>
                  <a:gd name="T14" fmla="*/ 0 w 47"/>
                  <a:gd name="T15" fmla="*/ 0 h 71"/>
                  <a:gd name="T16" fmla="*/ 0 w 47"/>
                  <a:gd name="T17" fmla="*/ 0 h 71"/>
                  <a:gd name="T18" fmla="*/ 0 w 47"/>
                  <a:gd name="T19" fmla="*/ 0 h 71"/>
                  <a:gd name="T20" fmla="*/ 0 w 47"/>
                  <a:gd name="T21" fmla="*/ 0 h 71"/>
                  <a:gd name="T22" fmla="*/ 0 w 47"/>
                  <a:gd name="T23" fmla="*/ 0 h 71"/>
                  <a:gd name="T24" fmla="*/ 0 w 47"/>
                  <a:gd name="T25" fmla="*/ 0 h 71"/>
                  <a:gd name="T26" fmla="*/ 0 w 47"/>
                  <a:gd name="T27" fmla="*/ 0 h 71"/>
                  <a:gd name="T28" fmla="*/ 0 w 47"/>
                  <a:gd name="T29" fmla="*/ 0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71"/>
                  <a:gd name="T47" fmla="*/ 47 w 47"/>
                  <a:gd name="T48" fmla="*/ 71 h 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71">
                    <a:moveTo>
                      <a:pt x="0" y="63"/>
                    </a:moveTo>
                    <a:lnTo>
                      <a:pt x="6" y="63"/>
                    </a:lnTo>
                    <a:lnTo>
                      <a:pt x="13" y="67"/>
                    </a:lnTo>
                    <a:lnTo>
                      <a:pt x="19" y="70"/>
                    </a:lnTo>
                    <a:lnTo>
                      <a:pt x="26" y="67"/>
                    </a:lnTo>
                    <a:lnTo>
                      <a:pt x="33" y="56"/>
                    </a:lnTo>
                    <a:lnTo>
                      <a:pt x="37" y="46"/>
                    </a:lnTo>
                    <a:lnTo>
                      <a:pt x="41" y="39"/>
                    </a:lnTo>
                    <a:lnTo>
                      <a:pt x="44" y="35"/>
                    </a:lnTo>
                    <a:lnTo>
                      <a:pt x="46" y="24"/>
                    </a:lnTo>
                    <a:lnTo>
                      <a:pt x="46" y="14"/>
                    </a:lnTo>
                    <a:lnTo>
                      <a:pt x="39" y="10"/>
                    </a:lnTo>
                    <a:lnTo>
                      <a:pt x="33" y="3"/>
                    </a:lnTo>
                    <a:lnTo>
                      <a:pt x="24" y="0"/>
                    </a:lnTo>
                    <a:lnTo>
                      <a:pt x="22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9" name="Freeform 113"/>
              <p:cNvSpPr>
                <a:spLocks/>
              </p:cNvSpPr>
              <p:nvPr/>
            </p:nvSpPr>
            <p:spPr bwMode="auto">
              <a:xfrm>
                <a:off x="3808" y="2781"/>
                <a:ext cx="48" cy="53"/>
              </a:xfrm>
              <a:custGeom>
                <a:avLst/>
                <a:gdLst>
                  <a:gd name="T0" fmla="*/ 0 w 120"/>
                  <a:gd name="T1" fmla="*/ 0 h 131"/>
                  <a:gd name="T2" fmla="*/ 0 w 120"/>
                  <a:gd name="T3" fmla="*/ 0 h 131"/>
                  <a:gd name="T4" fmla="*/ 0 w 120"/>
                  <a:gd name="T5" fmla="*/ 0 h 131"/>
                  <a:gd name="T6" fmla="*/ 0 w 120"/>
                  <a:gd name="T7" fmla="*/ 0 h 131"/>
                  <a:gd name="T8" fmla="*/ 0 w 120"/>
                  <a:gd name="T9" fmla="*/ 0 h 131"/>
                  <a:gd name="T10" fmla="*/ 0 w 120"/>
                  <a:gd name="T11" fmla="*/ 0 h 131"/>
                  <a:gd name="T12" fmla="*/ 0 w 120"/>
                  <a:gd name="T13" fmla="*/ 0 h 131"/>
                  <a:gd name="T14" fmla="*/ 0 w 120"/>
                  <a:gd name="T15" fmla="*/ 0 h 131"/>
                  <a:gd name="T16" fmla="*/ 0 w 120"/>
                  <a:gd name="T17" fmla="*/ 0 h 131"/>
                  <a:gd name="T18" fmla="*/ 0 w 120"/>
                  <a:gd name="T19" fmla="*/ 0 h 131"/>
                  <a:gd name="T20" fmla="*/ 0 w 120"/>
                  <a:gd name="T21" fmla="*/ 0 h 131"/>
                  <a:gd name="T22" fmla="*/ 0 w 120"/>
                  <a:gd name="T23" fmla="*/ 0 h 131"/>
                  <a:gd name="T24" fmla="*/ 0 w 120"/>
                  <a:gd name="T25" fmla="*/ 0 h 131"/>
                  <a:gd name="T26" fmla="*/ 0 w 120"/>
                  <a:gd name="T27" fmla="*/ 0 h 131"/>
                  <a:gd name="T28" fmla="*/ 0 w 120"/>
                  <a:gd name="T29" fmla="*/ 0 h 131"/>
                  <a:gd name="T30" fmla="*/ 0 w 120"/>
                  <a:gd name="T31" fmla="*/ 0 h 131"/>
                  <a:gd name="T32" fmla="*/ 0 w 120"/>
                  <a:gd name="T33" fmla="*/ 0 h 131"/>
                  <a:gd name="T34" fmla="*/ 0 w 120"/>
                  <a:gd name="T35" fmla="*/ 0 h 131"/>
                  <a:gd name="T36" fmla="*/ 0 w 120"/>
                  <a:gd name="T37" fmla="*/ 0 h 131"/>
                  <a:gd name="T38" fmla="*/ 0 w 120"/>
                  <a:gd name="T39" fmla="*/ 0 h 131"/>
                  <a:gd name="T40" fmla="*/ 0 w 120"/>
                  <a:gd name="T41" fmla="*/ 0 h 131"/>
                  <a:gd name="T42" fmla="*/ 0 w 120"/>
                  <a:gd name="T43" fmla="*/ 0 h 131"/>
                  <a:gd name="T44" fmla="*/ 0 w 120"/>
                  <a:gd name="T45" fmla="*/ 0 h 131"/>
                  <a:gd name="T46" fmla="*/ 0 w 120"/>
                  <a:gd name="T47" fmla="*/ 0 h 131"/>
                  <a:gd name="T48" fmla="*/ 0 w 120"/>
                  <a:gd name="T49" fmla="*/ 0 h 131"/>
                  <a:gd name="T50" fmla="*/ 0 w 120"/>
                  <a:gd name="T51" fmla="*/ 0 h 131"/>
                  <a:gd name="T52" fmla="*/ 0 w 120"/>
                  <a:gd name="T53" fmla="*/ 0 h 131"/>
                  <a:gd name="T54" fmla="*/ 0 w 120"/>
                  <a:gd name="T55" fmla="*/ 0 h 131"/>
                  <a:gd name="T56" fmla="*/ 0 w 120"/>
                  <a:gd name="T57" fmla="*/ 0 h 131"/>
                  <a:gd name="T58" fmla="*/ 0 w 120"/>
                  <a:gd name="T59" fmla="*/ 0 h 131"/>
                  <a:gd name="T60" fmla="*/ 0 w 120"/>
                  <a:gd name="T61" fmla="*/ 0 h 131"/>
                  <a:gd name="T62" fmla="*/ 0 w 120"/>
                  <a:gd name="T63" fmla="*/ 0 h 131"/>
                  <a:gd name="T64" fmla="*/ 0 w 120"/>
                  <a:gd name="T65" fmla="*/ 0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"/>
                  <a:gd name="T100" fmla="*/ 0 h 131"/>
                  <a:gd name="T101" fmla="*/ 120 w 120"/>
                  <a:gd name="T102" fmla="*/ 131 h 1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" h="131">
                    <a:moveTo>
                      <a:pt x="0" y="60"/>
                    </a:moveTo>
                    <a:lnTo>
                      <a:pt x="7" y="74"/>
                    </a:lnTo>
                    <a:lnTo>
                      <a:pt x="12" y="85"/>
                    </a:lnTo>
                    <a:lnTo>
                      <a:pt x="15" y="92"/>
                    </a:lnTo>
                    <a:lnTo>
                      <a:pt x="17" y="99"/>
                    </a:lnTo>
                    <a:lnTo>
                      <a:pt x="29" y="106"/>
                    </a:lnTo>
                    <a:lnTo>
                      <a:pt x="39" y="116"/>
                    </a:lnTo>
                    <a:lnTo>
                      <a:pt x="46" y="123"/>
                    </a:lnTo>
                    <a:lnTo>
                      <a:pt x="51" y="127"/>
                    </a:lnTo>
                    <a:lnTo>
                      <a:pt x="68" y="130"/>
                    </a:lnTo>
                    <a:lnTo>
                      <a:pt x="75" y="130"/>
                    </a:lnTo>
                    <a:lnTo>
                      <a:pt x="85" y="130"/>
                    </a:lnTo>
                    <a:lnTo>
                      <a:pt x="95" y="123"/>
                    </a:lnTo>
                    <a:lnTo>
                      <a:pt x="105" y="109"/>
                    </a:lnTo>
                    <a:lnTo>
                      <a:pt x="109" y="106"/>
                    </a:lnTo>
                    <a:lnTo>
                      <a:pt x="112" y="99"/>
                    </a:lnTo>
                    <a:lnTo>
                      <a:pt x="117" y="95"/>
                    </a:lnTo>
                    <a:lnTo>
                      <a:pt x="117" y="92"/>
                    </a:lnTo>
                    <a:lnTo>
                      <a:pt x="117" y="85"/>
                    </a:lnTo>
                    <a:lnTo>
                      <a:pt x="119" y="74"/>
                    </a:lnTo>
                    <a:lnTo>
                      <a:pt x="119" y="63"/>
                    </a:lnTo>
                    <a:lnTo>
                      <a:pt x="114" y="56"/>
                    </a:lnTo>
                    <a:lnTo>
                      <a:pt x="105" y="42"/>
                    </a:lnTo>
                    <a:lnTo>
                      <a:pt x="97" y="35"/>
                    </a:lnTo>
                    <a:lnTo>
                      <a:pt x="95" y="32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2" y="35"/>
                    </a:lnTo>
                    <a:lnTo>
                      <a:pt x="88" y="25"/>
                    </a:lnTo>
                    <a:lnTo>
                      <a:pt x="80" y="21"/>
                    </a:lnTo>
                    <a:lnTo>
                      <a:pt x="75" y="14"/>
                    </a:lnTo>
                    <a:lnTo>
                      <a:pt x="75" y="11"/>
                    </a:lnTo>
                    <a:lnTo>
                      <a:pt x="73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0" name="Freeform 114"/>
              <p:cNvSpPr>
                <a:spLocks/>
              </p:cNvSpPr>
              <p:nvPr/>
            </p:nvSpPr>
            <p:spPr bwMode="auto">
              <a:xfrm>
                <a:off x="3675" y="2781"/>
                <a:ext cx="25" cy="8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0 h 21"/>
                  <a:gd name="T4" fmla="*/ 0 w 54"/>
                  <a:gd name="T5" fmla="*/ 0 h 21"/>
                  <a:gd name="T6" fmla="*/ 0 w 54"/>
                  <a:gd name="T7" fmla="*/ 0 h 21"/>
                  <a:gd name="T8" fmla="*/ 0 w 54"/>
                  <a:gd name="T9" fmla="*/ 0 h 21"/>
                  <a:gd name="T10" fmla="*/ 0 w 54"/>
                  <a:gd name="T11" fmla="*/ 0 h 21"/>
                  <a:gd name="T12" fmla="*/ 0 w 54"/>
                  <a:gd name="T13" fmla="*/ 0 h 21"/>
                  <a:gd name="T14" fmla="*/ 0 w 54"/>
                  <a:gd name="T15" fmla="*/ 0 h 21"/>
                  <a:gd name="T16" fmla="*/ 0 w 54"/>
                  <a:gd name="T17" fmla="*/ 0 h 21"/>
                  <a:gd name="T18" fmla="*/ 0 w 54"/>
                  <a:gd name="T19" fmla="*/ 0 h 21"/>
                  <a:gd name="T20" fmla="*/ 0 w 54"/>
                  <a:gd name="T21" fmla="*/ 0 h 21"/>
                  <a:gd name="T22" fmla="*/ 0 w 54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21"/>
                  <a:gd name="T38" fmla="*/ 54 w 54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21">
                    <a:moveTo>
                      <a:pt x="53" y="6"/>
                    </a:moveTo>
                    <a:lnTo>
                      <a:pt x="51" y="13"/>
                    </a:lnTo>
                    <a:lnTo>
                      <a:pt x="48" y="16"/>
                    </a:lnTo>
                    <a:lnTo>
                      <a:pt x="42" y="20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26" y="20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1" name="Freeform 115"/>
              <p:cNvSpPr>
                <a:spLocks/>
              </p:cNvSpPr>
              <p:nvPr/>
            </p:nvSpPr>
            <p:spPr bwMode="auto">
              <a:xfrm>
                <a:off x="3674" y="2825"/>
                <a:ext cx="16" cy="22"/>
              </a:xfrm>
              <a:custGeom>
                <a:avLst/>
                <a:gdLst>
                  <a:gd name="T0" fmla="*/ 0 w 40"/>
                  <a:gd name="T1" fmla="*/ 0 h 55"/>
                  <a:gd name="T2" fmla="*/ 0 w 40"/>
                  <a:gd name="T3" fmla="*/ 0 h 55"/>
                  <a:gd name="T4" fmla="*/ 0 w 40"/>
                  <a:gd name="T5" fmla="*/ 0 h 55"/>
                  <a:gd name="T6" fmla="*/ 0 w 40"/>
                  <a:gd name="T7" fmla="*/ 0 h 55"/>
                  <a:gd name="T8" fmla="*/ 0 w 40"/>
                  <a:gd name="T9" fmla="*/ 0 h 55"/>
                  <a:gd name="T10" fmla="*/ 0 w 40"/>
                  <a:gd name="T11" fmla="*/ 0 h 55"/>
                  <a:gd name="T12" fmla="*/ 0 w 40"/>
                  <a:gd name="T13" fmla="*/ 0 h 55"/>
                  <a:gd name="T14" fmla="*/ 0 w 40"/>
                  <a:gd name="T15" fmla="*/ 0 h 55"/>
                  <a:gd name="T16" fmla="*/ 0 w 40"/>
                  <a:gd name="T17" fmla="*/ 0 h 55"/>
                  <a:gd name="T18" fmla="*/ 0 w 40"/>
                  <a:gd name="T19" fmla="*/ 0 h 55"/>
                  <a:gd name="T20" fmla="*/ 0 w 40"/>
                  <a:gd name="T21" fmla="*/ 0 h 55"/>
                  <a:gd name="T22" fmla="*/ 0 w 40"/>
                  <a:gd name="T23" fmla="*/ 0 h 55"/>
                  <a:gd name="T24" fmla="*/ 0 w 40"/>
                  <a:gd name="T25" fmla="*/ 0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5"/>
                  <a:gd name="T41" fmla="*/ 40 w 40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5">
                    <a:moveTo>
                      <a:pt x="39" y="0"/>
                    </a:move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7" y="36"/>
                    </a:lnTo>
                    <a:lnTo>
                      <a:pt x="16" y="47"/>
                    </a:lnTo>
                    <a:lnTo>
                      <a:pt x="27" y="50"/>
                    </a:lnTo>
                    <a:lnTo>
                      <a:pt x="39" y="54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122" name="Group 116"/>
              <p:cNvGrpSpPr>
                <a:grpSpLocks/>
              </p:cNvGrpSpPr>
              <p:nvPr/>
            </p:nvGrpSpPr>
            <p:grpSpPr bwMode="auto">
              <a:xfrm>
                <a:off x="4684" y="3219"/>
                <a:ext cx="176" cy="198"/>
                <a:chOff x="3456" y="3143"/>
                <a:chExt cx="420" cy="480"/>
              </a:xfrm>
            </p:grpSpPr>
            <p:pic>
              <p:nvPicPr>
                <p:cNvPr id="58987" name="Picture 117"/>
                <p:cNvPicPr>
                  <a:picLocks noChangeArrowheads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29" y="3200"/>
                  <a:ext cx="21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988" name="Picture 118"/>
                <p:cNvPicPr>
                  <a:picLocks noChangeArrowheads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85" y="3162"/>
                  <a:ext cx="212" cy="2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989" name="Picture 119"/>
                <p:cNvPicPr>
                  <a:picLocks noChangeArrowheads="1"/>
                </p:cNvPicPr>
                <p:nvPr/>
              </p:nvPicPr>
              <p:blipFill>
                <a:blip r:embed="rId2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5" y="3274"/>
                  <a:ext cx="213" cy="2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990" name="Picture 120"/>
                <p:cNvPicPr>
                  <a:picLocks noChangeArrowheads="1"/>
                </p:cNvPicPr>
                <p:nvPr/>
              </p:nvPicPr>
              <p:blipFill>
                <a:blip r:embed="rId2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42" y="3143"/>
                  <a:ext cx="2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991" name="Freeform 121"/>
                <p:cNvSpPr>
                  <a:spLocks/>
                </p:cNvSpPr>
                <p:nvPr/>
              </p:nvSpPr>
              <p:spPr bwMode="auto">
                <a:xfrm>
                  <a:off x="3557" y="3176"/>
                  <a:ext cx="77" cy="68"/>
                </a:xfrm>
                <a:custGeom>
                  <a:avLst/>
                  <a:gdLst>
                    <a:gd name="T0" fmla="*/ 12 w 77"/>
                    <a:gd name="T1" fmla="*/ 67 h 68"/>
                    <a:gd name="T2" fmla="*/ 6 w 77"/>
                    <a:gd name="T3" fmla="*/ 51 h 68"/>
                    <a:gd name="T4" fmla="*/ 0 w 77"/>
                    <a:gd name="T5" fmla="*/ 36 h 68"/>
                    <a:gd name="T6" fmla="*/ 0 w 77"/>
                    <a:gd name="T7" fmla="*/ 25 h 68"/>
                    <a:gd name="T8" fmla="*/ 6 w 77"/>
                    <a:gd name="T9" fmla="*/ 10 h 68"/>
                    <a:gd name="T10" fmla="*/ 12 w 77"/>
                    <a:gd name="T11" fmla="*/ 5 h 68"/>
                    <a:gd name="T12" fmla="*/ 18 w 77"/>
                    <a:gd name="T13" fmla="*/ 0 h 68"/>
                    <a:gd name="T14" fmla="*/ 35 w 77"/>
                    <a:gd name="T15" fmla="*/ 0 h 68"/>
                    <a:gd name="T16" fmla="*/ 47 w 77"/>
                    <a:gd name="T17" fmla="*/ 0 h 68"/>
                    <a:gd name="T18" fmla="*/ 64 w 77"/>
                    <a:gd name="T19" fmla="*/ 10 h 68"/>
                    <a:gd name="T20" fmla="*/ 76 w 77"/>
                    <a:gd name="T21" fmla="*/ 25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7"/>
                    <a:gd name="T34" fmla="*/ 0 h 68"/>
                    <a:gd name="T35" fmla="*/ 77 w 77"/>
                    <a:gd name="T36" fmla="*/ 68 h 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7" h="68">
                      <a:moveTo>
                        <a:pt x="12" y="67"/>
                      </a:moveTo>
                      <a:lnTo>
                        <a:pt x="6" y="51"/>
                      </a:lnTo>
                      <a:lnTo>
                        <a:pt x="0" y="36"/>
                      </a:lnTo>
                      <a:lnTo>
                        <a:pt x="0" y="25"/>
                      </a:lnTo>
                      <a:lnTo>
                        <a:pt x="6" y="10"/>
                      </a:lnTo>
                      <a:lnTo>
                        <a:pt x="12" y="5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64" y="10"/>
                      </a:lnTo>
                      <a:lnTo>
                        <a:pt x="76" y="25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58992" name="Picture 122"/>
                <p:cNvPicPr>
                  <a:picLocks noChangeArrowheads="1"/>
                </p:cNvPicPr>
                <p:nvPr/>
              </p:nvPicPr>
              <p:blipFill>
                <a:blip r:embed="rId2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97" y="3266"/>
                  <a:ext cx="2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993" name="Picture 123"/>
                <p:cNvPicPr>
                  <a:picLocks noChangeArrowheads="1"/>
                </p:cNvPicPr>
                <p:nvPr/>
              </p:nvPicPr>
              <p:blipFill>
                <a:blip r:embed="rId2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50" y="3299"/>
                  <a:ext cx="194" cy="2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994" name="Picture 124"/>
                <p:cNvPicPr>
                  <a:picLocks noChangeArrowheads="1"/>
                </p:cNvPicPr>
                <p:nvPr/>
              </p:nvPicPr>
              <p:blipFill>
                <a:blip r:embed="rId3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62" y="3208"/>
                  <a:ext cx="194" cy="2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995" name="Freeform 125"/>
                <p:cNvSpPr>
                  <a:spLocks/>
                </p:cNvSpPr>
                <p:nvPr/>
              </p:nvSpPr>
              <p:spPr bwMode="auto">
                <a:xfrm>
                  <a:off x="3649" y="3166"/>
                  <a:ext cx="60" cy="95"/>
                </a:xfrm>
                <a:custGeom>
                  <a:avLst/>
                  <a:gdLst>
                    <a:gd name="T0" fmla="*/ 41 w 60"/>
                    <a:gd name="T1" fmla="*/ 10 h 95"/>
                    <a:gd name="T2" fmla="*/ 29 w 60"/>
                    <a:gd name="T3" fmla="*/ 0 h 95"/>
                    <a:gd name="T4" fmla="*/ 17 w 60"/>
                    <a:gd name="T5" fmla="*/ 5 h 95"/>
                    <a:gd name="T6" fmla="*/ 6 w 60"/>
                    <a:gd name="T7" fmla="*/ 15 h 95"/>
                    <a:gd name="T8" fmla="*/ 0 w 60"/>
                    <a:gd name="T9" fmla="*/ 31 h 95"/>
                    <a:gd name="T10" fmla="*/ 6 w 60"/>
                    <a:gd name="T11" fmla="*/ 62 h 95"/>
                    <a:gd name="T12" fmla="*/ 17 w 60"/>
                    <a:gd name="T13" fmla="*/ 78 h 95"/>
                    <a:gd name="T14" fmla="*/ 29 w 60"/>
                    <a:gd name="T15" fmla="*/ 94 h 95"/>
                    <a:gd name="T16" fmla="*/ 41 w 60"/>
                    <a:gd name="T17" fmla="*/ 94 h 95"/>
                    <a:gd name="T18" fmla="*/ 47 w 60"/>
                    <a:gd name="T19" fmla="*/ 94 h 95"/>
                    <a:gd name="T20" fmla="*/ 59 w 60"/>
                    <a:gd name="T21" fmla="*/ 89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0"/>
                    <a:gd name="T34" fmla="*/ 0 h 95"/>
                    <a:gd name="T35" fmla="*/ 60 w 60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0" h="95">
                      <a:moveTo>
                        <a:pt x="41" y="10"/>
                      </a:moveTo>
                      <a:lnTo>
                        <a:pt x="29" y="0"/>
                      </a:lnTo>
                      <a:lnTo>
                        <a:pt x="17" y="5"/>
                      </a:lnTo>
                      <a:lnTo>
                        <a:pt x="6" y="15"/>
                      </a:lnTo>
                      <a:lnTo>
                        <a:pt x="0" y="31"/>
                      </a:lnTo>
                      <a:lnTo>
                        <a:pt x="6" y="62"/>
                      </a:lnTo>
                      <a:lnTo>
                        <a:pt x="17" y="78"/>
                      </a:lnTo>
                      <a:lnTo>
                        <a:pt x="29" y="94"/>
                      </a:lnTo>
                      <a:lnTo>
                        <a:pt x="41" y="94"/>
                      </a:lnTo>
                      <a:lnTo>
                        <a:pt x="47" y="94"/>
                      </a:lnTo>
                      <a:lnTo>
                        <a:pt x="59" y="89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96" name="Freeform 126"/>
                <p:cNvSpPr>
                  <a:spLocks/>
                </p:cNvSpPr>
                <p:nvPr/>
              </p:nvSpPr>
              <p:spPr bwMode="auto">
                <a:xfrm>
                  <a:off x="3587" y="3296"/>
                  <a:ext cx="65" cy="55"/>
                </a:xfrm>
                <a:custGeom>
                  <a:avLst/>
                  <a:gdLst>
                    <a:gd name="T0" fmla="*/ 64 w 65"/>
                    <a:gd name="T1" fmla="*/ 22 h 55"/>
                    <a:gd name="T2" fmla="*/ 58 w 65"/>
                    <a:gd name="T3" fmla="*/ 11 h 55"/>
                    <a:gd name="T4" fmla="*/ 52 w 65"/>
                    <a:gd name="T5" fmla="*/ 6 h 55"/>
                    <a:gd name="T6" fmla="*/ 46 w 65"/>
                    <a:gd name="T7" fmla="*/ 0 h 55"/>
                    <a:gd name="T8" fmla="*/ 35 w 65"/>
                    <a:gd name="T9" fmla="*/ 6 h 55"/>
                    <a:gd name="T10" fmla="*/ 23 w 65"/>
                    <a:gd name="T11" fmla="*/ 6 h 55"/>
                    <a:gd name="T12" fmla="*/ 17 w 65"/>
                    <a:gd name="T13" fmla="*/ 11 h 55"/>
                    <a:gd name="T14" fmla="*/ 11 w 65"/>
                    <a:gd name="T15" fmla="*/ 11 h 55"/>
                    <a:gd name="T16" fmla="*/ 6 w 65"/>
                    <a:gd name="T17" fmla="*/ 16 h 55"/>
                    <a:gd name="T18" fmla="*/ 0 w 65"/>
                    <a:gd name="T19" fmla="*/ 27 h 55"/>
                    <a:gd name="T20" fmla="*/ 0 w 65"/>
                    <a:gd name="T21" fmla="*/ 33 h 55"/>
                    <a:gd name="T22" fmla="*/ 0 w 65"/>
                    <a:gd name="T23" fmla="*/ 43 h 55"/>
                    <a:gd name="T24" fmla="*/ 6 w 65"/>
                    <a:gd name="T25" fmla="*/ 49 h 55"/>
                    <a:gd name="T26" fmla="*/ 6 w 65"/>
                    <a:gd name="T27" fmla="*/ 54 h 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5"/>
                    <a:gd name="T43" fmla="*/ 0 h 55"/>
                    <a:gd name="T44" fmla="*/ 65 w 65"/>
                    <a:gd name="T45" fmla="*/ 55 h 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5" h="55">
                      <a:moveTo>
                        <a:pt x="64" y="22"/>
                      </a:moveTo>
                      <a:lnTo>
                        <a:pt x="58" y="11"/>
                      </a:lnTo>
                      <a:lnTo>
                        <a:pt x="52" y="6"/>
                      </a:lnTo>
                      <a:lnTo>
                        <a:pt x="46" y="0"/>
                      </a:lnTo>
                      <a:lnTo>
                        <a:pt x="35" y="6"/>
                      </a:lnTo>
                      <a:lnTo>
                        <a:pt x="23" y="6"/>
                      </a:lnTo>
                      <a:lnTo>
                        <a:pt x="17" y="11"/>
                      </a:lnTo>
                      <a:lnTo>
                        <a:pt x="11" y="11"/>
                      </a:lnTo>
                      <a:lnTo>
                        <a:pt x="6" y="16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6" y="49"/>
                      </a:lnTo>
                      <a:lnTo>
                        <a:pt x="6" y="54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97" name="Freeform 127"/>
                <p:cNvSpPr>
                  <a:spLocks/>
                </p:cNvSpPr>
                <p:nvPr/>
              </p:nvSpPr>
              <p:spPr bwMode="auto">
                <a:xfrm>
                  <a:off x="3456" y="3211"/>
                  <a:ext cx="109" cy="113"/>
                </a:xfrm>
                <a:custGeom>
                  <a:avLst/>
                  <a:gdLst>
                    <a:gd name="T0" fmla="*/ 97 w 109"/>
                    <a:gd name="T1" fmla="*/ 112 h 113"/>
                    <a:gd name="T2" fmla="*/ 102 w 109"/>
                    <a:gd name="T3" fmla="*/ 101 h 113"/>
                    <a:gd name="T4" fmla="*/ 102 w 109"/>
                    <a:gd name="T5" fmla="*/ 85 h 113"/>
                    <a:gd name="T6" fmla="*/ 108 w 109"/>
                    <a:gd name="T7" fmla="*/ 75 h 113"/>
                    <a:gd name="T8" fmla="*/ 108 w 109"/>
                    <a:gd name="T9" fmla="*/ 69 h 113"/>
                    <a:gd name="T10" fmla="*/ 108 w 109"/>
                    <a:gd name="T11" fmla="*/ 59 h 113"/>
                    <a:gd name="T12" fmla="*/ 102 w 109"/>
                    <a:gd name="T13" fmla="*/ 43 h 113"/>
                    <a:gd name="T14" fmla="*/ 102 w 109"/>
                    <a:gd name="T15" fmla="*/ 32 h 113"/>
                    <a:gd name="T16" fmla="*/ 102 w 109"/>
                    <a:gd name="T17" fmla="*/ 27 h 113"/>
                    <a:gd name="T18" fmla="*/ 91 w 109"/>
                    <a:gd name="T19" fmla="*/ 16 h 113"/>
                    <a:gd name="T20" fmla="*/ 79 w 109"/>
                    <a:gd name="T21" fmla="*/ 6 h 113"/>
                    <a:gd name="T22" fmla="*/ 68 w 109"/>
                    <a:gd name="T23" fmla="*/ 0 h 113"/>
                    <a:gd name="T24" fmla="*/ 51 w 109"/>
                    <a:gd name="T25" fmla="*/ 0 h 113"/>
                    <a:gd name="T26" fmla="*/ 40 w 109"/>
                    <a:gd name="T27" fmla="*/ 6 h 113"/>
                    <a:gd name="T28" fmla="*/ 34 w 109"/>
                    <a:gd name="T29" fmla="*/ 11 h 113"/>
                    <a:gd name="T30" fmla="*/ 28 w 109"/>
                    <a:gd name="T31" fmla="*/ 11 h 113"/>
                    <a:gd name="T32" fmla="*/ 17 w 109"/>
                    <a:gd name="T33" fmla="*/ 22 h 113"/>
                    <a:gd name="T34" fmla="*/ 5 w 109"/>
                    <a:gd name="T35" fmla="*/ 38 h 113"/>
                    <a:gd name="T36" fmla="*/ 5 w 109"/>
                    <a:gd name="T37" fmla="*/ 59 h 113"/>
                    <a:gd name="T38" fmla="*/ 5 w 109"/>
                    <a:gd name="T39" fmla="*/ 64 h 113"/>
                    <a:gd name="T40" fmla="*/ 5 w 109"/>
                    <a:gd name="T41" fmla="*/ 69 h 113"/>
                    <a:gd name="T42" fmla="*/ 11 w 109"/>
                    <a:gd name="T43" fmla="*/ 69 h 113"/>
                    <a:gd name="T44" fmla="*/ 5 w 109"/>
                    <a:gd name="T45" fmla="*/ 80 h 113"/>
                    <a:gd name="T46" fmla="*/ 5 w 109"/>
                    <a:gd name="T47" fmla="*/ 91 h 113"/>
                    <a:gd name="T48" fmla="*/ 5 w 109"/>
                    <a:gd name="T49" fmla="*/ 96 h 113"/>
                    <a:gd name="T50" fmla="*/ 0 w 109"/>
                    <a:gd name="T51" fmla="*/ 107 h 11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9"/>
                    <a:gd name="T79" fmla="*/ 0 h 113"/>
                    <a:gd name="T80" fmla="*/ 109 w 109"/>
                    <a:gd name="T81" fmla="*/ 113 h 11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9" h="113">
                      <a:moveTo>
                        <a:pt x="97" y="112"/>
                      </a:moveTo>
                      <a:lnTo>
                        <a:pt x="102" y="101"/>
                      </a:lnTo>
                      <a:lnTo>
                        <a:pt x="102" y="85"/>
                      </a:lnTo>
                      <a:lnTo>
                        <a:pt x="108" y="75"/>
                      </a:lnTo>
                      <a:lnTo>
                        <a:pt x="108" y="69"/>
                      </a:lnTo>
                      <a:lnTo>
                        <a:pt x="108" y="59"/>
                      </a:lnTo>
                      <a:lnTo>
                        <a:pt x="102" y="43"/>
                      </a:lnTo>
                      <a:lnTo>
                        <a:pt x="102" y="32"/>
                      </a:lnTo>
                      <a:lnTo>
                        <a:pt x="102" y="27"/>
                      </a:lnTo>
                      <a:lnTo>
                        <a:pt x="91" y="16"/>
                      </a:lnTo>
                      <a:lnTo>
                        <a:pt x="79" y="6"/>
                      </a:lnTo>
                      <a:lnTo>
                        <a:pt x="68" y="0"/>
                      </a:lnTo>
                      <a:lnTo>
                        <a:pt x="51" y="0"/>
                      </a:lnTo>
                      <a:lnTo>
                        <a:pt x="40" y="6"/>
                      </a:lnTo>
                      <a:lnTo>
                        <a:pt x="34" y="11"/>
                      </a:lnTo>
                      <a:lnTo>
                        <a:pt x="28" y="11"/>
                      </a:lnTo>
                      <a:lnTo>
                        <a:pt x="17" y="22"/>
                      </a:lnTo>
                      <a:lnTo>
                        <a:pt x="5" y="38"/>
                      </a:lnTo>
                      <a:lnTo>
                        <a:pt x="5" y="59"/>
                      </a:lnTo>
                      <a:lnTo>
                        <a:pt x="5" y="64"/>
                      </a:lnTo>
                      <a:lnTo>
                        <a:pt x="5" y="69"/>
                      </a:lnTo>
                      <a:lnTo>
                        <a:pt x="11" y="69"/>
                      </a:lnTo>
                      <a:lnTo>
                        <a:pt x="5" y="80"/>
                      </a:lnTo>
                      <a:lnTo>
                        <a:pt x="5" y="91"/>
                      </a:lnTo>
                      <a:lnTo>
                        <a:pt x="5" y="96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98" name="AutoShape 128"/>
                <p:cNvSpPr>
                  <a:spLocks noChangeArrowheads="1"/>
                </p:cNvSpPr>
                <p:nvPr/>
              </p:nvSpPr>
              <p:spPr bwMode="auto">
                <a:xfrm rot="8640000">
                  <a:off x="3732" y="3570"/>
                  <a:ext cx="65" cy="53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8999" name="Freeform 129"/>
                <p:cNvSpPr>
                  <a:spLocks/>
                </p:cNvSpPr>
                <p:nvPr/>
              </p:nvSpPr>
              <p:spPr bwMode="auto">
                <a:xfrm>
                  <a:off x="3709" y="3535"/>
                  <a:ext cx="37" cy="41"/>
                </a:xfrm>
                <a:custGeom>
                  <a:avLst/>
                  <a:gdLst>
                    <a:gd name="T0" fmla="*/ 0 w 37"/>
                    <a:gd name="T1" fmla="*/ 0 h 41"/>
                    <a:gd name="T2" fmla="*/ 12 w 37"/>
                    <a:gd name="T3" fmla="*/ 0 h 41"/>
                    <a:gd name="T4" fmla="*/ 18 w 37"/>
                    <a:gd name="T5" fmla="*/ 0 h 41"/>
                    <a:gd name="T6" fmla="*/ 24 w 37"/>
                    <a:gd name="T7" fmla="*/ 6 h 41"/>
                    <a:gd name="T8" fmla="*/ 30 w 37"/>
                    <a:gd name="T9" fmla="*/ 12 h 41"/>
                    <a:gd name="T10" fmla="*/ 36 w 37"/>
                    <a:gd name="T11" fmla="*/ 23 h 41"/>
                    <a:gd name="T12" fmla="*/ 36 w 37"/>
                    <a:gd name="T13" fmla="*/ 40 h 41"/>
                    <a:gd name="T14" fmla="*/ 30 w 37"/>
                    <a:gd name="T15" fmla="*/ 40 h 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41"/>
                    <a:gd name="T26" fmla="*/ 37 w 37"/>
                    <a:gd name="T27" fmla="*/ 41 h 4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41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30" y="12"/>
                      </a:lnTo>
                      <a:lnTo>
                        <a:pt x="36" y="23"/>
                      </a:lnTo>
                      <a:lnTo>
                        <a:pt x="36" y="40"/>
                      </a:lnTo>
                      <a:lnTo>
                        <a:pt x="30" y="4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00" name="Freeform 130"/>
                <p:cNvSpPr>
                  <a:spLocks/>
                </p:cNvSpPr>
                <p:nvPr/>
              </p:nvSpPr>
              <p:spPr bwMode="auto">
                <a:xfrm>
                  <a:off x="3788" y="3435"/>
                  <a:ext cx="50" cy="57"/>
                </a:xfrm>
                <a:custGeom>
                  <a:avLst/>
                  <a:gdLst>
                    <a:gd name="T0" fmla="*/ 0 w 50"/>
                    <a:gd name="T1" fmla="*/ 39 h 57"/>
                    <a:gd name="T2" fmla="*/ 12 w 50"/>
                    <a:gd name="T3" fmla="*/ 50 h 57"/>
                    <a:gd name="T4" fmla="*/ 24 w 50"/>
                    <a:gd name="T5" fmla="*/ 56 h 57"/>
                    <a:gd name="T6" fmla="*/ 43 w 50"/>
                    <a:gd name="T7" fmla="*/ 56 h 57"/>
                    <a:gd name="T8" fmla="*/ 49 w 50"/>
                    <a:gd name="T9" fmla="*/ 50 h 57"/>
                    <a:gd name="T10" fmla="*/ 49 w 50"/>
                    <a:gd name="T11" fmla="*/ 22 h 57"/>
                    <a:gd name="T12" fmla="*/ 37 w 50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57"/>
                    <a:gd name="T23" fmla="*/ 50 w 50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57">
                      <a:moveTo>
                        <a:pt x="0" y="39"/>
                      </a:moveTo>
                      <a:lnTo>
                        <a:pt x="12" y="50"/>
                      </a:lnTo>
                      <a:lnTo>
                        <a:pt x="24" y="56"/>
                      </a:lnTo>
                      <a:lnTo>
                        <a:pt x="43" y="56"/>
                      </a:lnTo>
                      <a:lnTo>
                        <a:pt x="49" y="50"/>
                      </a:lnTo>
                      <a:lnTo>
                        <a:pt x="49" y="22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5123" name="Oval 131"/>
              <p:cNvSpPr>
                <a:spLocks noChangeArrowheads="1"/>
              </p:cNvSpPr>
              <p:nvPr/>
            </p:nvSpPr>
            <p:spPr bwMode="auto">
              <a:xfrm rot="2100000">
                <a:off x="3763" y="2572"/>
                <a:ext cx="43" cy="3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24" name="Oval 132"/>
              <p:cNvSpPr>
                <a:spLocks noChangeArrowheads="1"/>
              </p:cNvSpPr>
              <p:nvPr/>
            </p:nvSpPr>
            <p:spPr bwMode="auto">
              <a:xfrm rot="5160000">
                <a:off x="4001" y="2345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25" name="Oval 133"/>
              <p:cNvSpPr>
                <a:spLocks noChangeArrowheads="1"/>
              </p:cNvSpPr>
              <p:nvPr/>
            </p:nvSpPr>
            <p:spPr bwMode="auto">
              <a:xfrm rot="5160000">
                <a:off x="4092" y="2300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26" name="Oval 134"/>
              <p:cNvSpPr>
                <a:spLocks noChangeArrowheads="1"/>
              </p:cNvSpPr>
              <p:nvPr/>
            </p:nvSpPr>
            <p:spPr bwMode="auto">
              <a:xfrm rot="5160000">
                <a:off x="4044" y="232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27" name="Oval 135"/>
              <p:cNvSpPr>
                <a:spLocks noChangeArrowheads="1"/>
              </p:cNvSpPr>
              <p:nvPr/>
            </p:nvSpPr>
            <p:spPr bwMode="auto">
              <a:xfrm rot="5160000">
                <a:off x="4184" y="2263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28" name="Oval 136"/>
              <p:cNvSpPr>
                <a:spLocks noChangeArrowheads="1"/>
              </p:cNvSpPr>
              <p:nvPr/>
            </p:nvSpPr>
            <p:spPr bwMode="auto">
              <a:xfrm rot="5160000">
                <a:off x="3926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29" name="Oval 137"/>
              <p:cNvSpPr>
                <a:spLocks noChangeArrowheads="1"/>
              </p:cNvSpPr>
              <p:nvPr/>
            </p:nvSpPr>
            <p:spPr bwMode="auto">
              <a:xfrm rot="5160000">
                <a:off x="3896" y="2433"/>
                <a:ext cx="50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30" name="Oval 138"/>
              <p:cNvSpPr>
                <a:spLocks noChangeArrowheads="1"/>
              </p:cNvSpPr>
              <p:nvPr/>
            </p:nvSpPr>
            <p:spPr bwMode="auto">
              <a:xfrm rot="5160000">
                <a:off x="3866" y="2465"/>
                <a:ext cx="50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31" name="Oval 139"/>
              <p:cNvSpPr>
                <a:spLocks noChangeArrowheads="1"/>
              </p:cNvSpPr>
              <p:nvPr/>
            </p:nvSpPr>
            <p:spPr bwMode="auto">
              <a:xfrm rot="5160000">
                <a:off x="3840" y="2500"/>
                <a:ext cx="51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32" name="Oval 140"/>
              <p:cNvSpPr>
                <a:spLocks noChangeArrowheads="1"/>
              </p:cNvSpPr>
              <p:nvPr/>
            </p:nvSpPr>
            <p:spPr bwMode="auto">
              <a:xfrm rot="5160000">
                <a:off x="3813" y="2539"/>
                <a:ext cx="50" cy="4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33" name="Oval 141"/>
              <p:cNvSpPr>
                <a:spLocks noChangeArrowheads="1"/>
              </p:cNvSpPr>
              <p:nvPr/>
            </p:nvSpPr>
            <p:spPr bwMode="auto">
              <a:xfrm rot="5160000">
                <a:off x="3783" y="2576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34" name="Oval 142"/>
              <p:cNvSpPr>
                <a:spLocks noChangeArrowheads="1"/>
              </p:cNvSpPr>
              <p:nvPr/>
            </p:nvSpPr>
            <p:spPr bwMode="auto">
              <a:xfrm rot="5160000">
                <a:off x="3768" y="2617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35" name="Oval 143"/>
              <p:cNvSpPr>
                <a:spLocks noChangeArrowheads="1"/>
              </p:cNvSpPr>
              <p:nvPr/>
            </p:nvSpPr>
            <p:spPr bwMode="auto">
              <a:xfrm rot="5160000">
                <a:off x="3762" y="2663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36" name="Oval 144"/>
              <p:cNvSpPr>
                <a:spLocks noChangeArrowheads="1"/>
              </p:cNvSpPr>
              <p:nvPr/>
            </p:nvSpPr>
            <p:spPr bwMode="auto">
              <a:xfrm rot="5160000">
                <a:off x="3751" y="2701"/>
                <a:ext cx="49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37" name="Oval 145"/>
              <p:cNvSpPr>
                <a:spLocks noChangeArrowheads="1"/>
              </p:cNvSpPr>
              <p:nvPr/>
            </p:nvSpPr>
            <p:spPr bwMode="auto">
              <a:xfrm rot="5160000">
                <a:off x="3740" y="2742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38" name="Oval 146"/>
              <p:cNvSpPr>
                <a:spLocks noChangeArrowheads="1"/>
              </p:cNvSpPr>
              <p:nvPr/>
            </p:nvSpPr>
            <p:spPr bwMode="auto">
              <a:xfrm rot="5160000">
                <a:off x="4379" y="2242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39" name="Oval 147"/>
              <p:cNvSpPr>
                <a:spLocks noChangeArrowheads="1"/>
              </p:cNvSpPr>
              <p:nvPr/>
            </p:nvSpPr>
            <p:spPr bwMode="auto">
              <a:xfrm rot="5160000">
                <a:off x="3728" y="2790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40" name="Oval 148"/>
              <p:cNvSpPr>
                <a:spLocks noChangeArrowheads="1"/>
              </p:cNvSpPr>
              <p:nvPr/>
            </p:nvSpPr>
            <p:spPr bwMode="auto">
              <a:xfrm rot="5160000">
                <a:off x="3735" y="283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41" name="Oval 149"/>
              <p:cNvSpPr>
                <a:spLocks noChangeArrowheads="1"/>
              </p:cNvSpPr>
              <p:nvPr/>
            </p:nvSpPr>
            <p:spPr bwMode="auto">
              <a:xfrm rot="5160000">
                <a:off x="3735" y="2882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42" name="Oval 150"/>
              <p:cNvSpPr>
                <a:spLocks noChangeArrowheads="1"/>
              </p:cNvSpPr>
              <p:nvPr/>
            </p:nvSpPr>
            <p:spPr bwMode="auto">
              <a:xfrm rot="5160000">
                <a:off x="3740" y="2929"/>
                <a:ext cx="50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43" name="Oval 151"/>
              <p:cNvSpPr>
                <a:spLocks noChangeArrowheads="1"/>
              </p:cNvSpPr>
              <p:nvPr/>
            </p:nvSpPr>
            <p:spPr bwMode="auto">
              <a:xfrm rot="5160000">
                <a:off x="3745" y="2973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44" name="Oval 152"/>
              <p:cNvSpPr>
                <a:spLocks noChangeArrowheads="1"/>
              </p:cNvSpPr>
              <p:nvPr/>
            </p:nvSpPr>
            <p:spPr bwMode="auto">
              <a:xfrm rot="5160000">
                <a:off x="3761" y="3021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45" name="Oval 153"/>
              <p:cNvSpPr>
                <a:spLocks noChangeArrowheads="1"/>
              </p:cNvSpPr>
              <p:nvPr/>
            </p:nvSpPr>
            <p:spPr bwMode="auto">
              <a:xfrm rot="5160000">
                <a:off x="3778" y="3064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46" name="Oval 154"/>
              <p:cNvSpPr>
                <a:spLocks noChangeArrowheads="1"/>
              </p:cNvSpPr>
              <p:nvPr/>
            </p:nvSpPr>
            <p:spPr bwMode="auto">
              <a:xfrm rot="5160000">
                <a:off x="3799" y="3106"/>
                <a:ext cx="47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47" name="Oval 155"/>
              <p:cNvSpPr>
                <a:spLocks noChangeArrowheads="1"/>
              </p:cNvSpPr>
              <p:nvPr/>
            </p:nvSpPr>
            <p:spPr bwMode="auto">
              <a:xfrm rot="5160000">
                <a:off x="3873" y="3218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48" name="Oval 156"/>
              <p:cNvSpPr>
                <a:spLocks noChangeArrowheads="1"/>
              </p:cNvSpPr>
              <p:nvPr/>
            </p:nvSpPr>
            <p:spPr bwMode="auto">
              <a:xfrm rot="5160000">
                <a:off x="3905" y="3253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49" name="Oval 157"/>
              <p:cNvSpPr>
                <a:spLocks noChangeArrowheads="1"/>
              </p:cNvSpPr>
              <p:nvPr/>
            </p:nvSpPr>
            <p:spPr bwMode="auto">
              <a:xfrm rot="5160000">
                <a:off x="3944" y="3286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50" name="Oval 158"/>
              <p:cNvSpPr>
                <a:spLocks noChangeArrowheads="1"/>
              </p:cNvSpPr>
              <p:nvPr/>
            </p:nvSpPr>
            <p:spPr bwMode="auto">
              <a:xfrm rot="5160000">
                <a:off x="3980" y="3321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51" name="Oval 159"/>
              <p:cNvSpPr>
                <a:spLocks noChangeArrowheads="1"/>
              </p:cNvSpPr>
              <p:nvPr/>
            </p:nvSpPr>
            <p:spPr bwMode="auto">
              <a:xfrm rot="5160000">
                <a:off x="4021" y="335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52" name="Oval 160"/>
              <p:cNvSpPr>
                <a:spLocks noChangeArrowheads="1"/>
              </p:cNvSpPr>
              <p:nvPr/>
            </p:nvSpPr>
            <p:spPr bwMode="auto">
              <a:xfrm rot="5160000">
                <a:off x="4062" y="3375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53" name="Oval 161"/>
              <p:cNvSpPr>
                <a:spLocks noChangeArrowheads="1"/>
              </p:cNvSpPr>
              <p:nvPr/>
            </p:nvSpPr>
            <p:spPr bwMode="auto">
              <a:xfrm rot="5160000">
                <a:off x="4105" y="3395"/>
                <a:ext cx="51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54" name="Oval 162"/>
              <p:cNvSpPr>
                <a:spLocks noChangeArrowheads="1"/>
              </p:cNvSpPr>
              <p:nvPr/>
            </p:nvSpPr>
            <p:spPr bwMode="auto">
              <a:xfrm rot="5160000">
                <a:off x="4147" y="3410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55" name="Oval 163"/>
              <p:cNvSpPr>
                <a:spLocks noChangeArrowheads="1"/>
              </p:cNvSpPr>
              <p:nvPr/>
            </p:nvSpPr>
            <p:spPr bwMode="auto">
              <a:xfrm rot="5160000">
                <a:off x="4194" y="3427"/>
                <a:ext cx="50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56" name="Oval 164"/>
              <p:cNvSpPr>
                <a:spLocks noChangeArrowheads="1"/>
              </p:cNvSpPr>
              <p:nvPr/>
            </p:nvSpPr>
            <p:spPr bwMode="auto">
              <a:xfrm rot="5160000">
                <a:off x="4235" y="3439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57" name="Oval 165"/>
              <p:cNvSpPr>
                <a:spLocks noChangeArrowheads="1"/>
              </p:cNvSpPr>
              <p:nvPr/>
            </p:nvSpPr>
            <p:spPr bwMode="auto">
              <a:xfrm rot="5160000">
                <a:off x="4286" y="3447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58" name="Oval 166"/>
              <p:cNvSpPr>
                <a:spLocks noChangeArrowheads="1"/>
              </p:cNvSpPr>
              <p:nvPr/>
            </p:nvSpPr>
            <p:spPr bwMode="auto">
              <a:xfrm rot="5160000">
                <a:off x="4621" y="3381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59" name="Oval 167"/>
              <p:cNvSpPr>
                <a:spLocks noChangeArrowheads="1"/>
              </p:cNvSpPr>
              <p:nvPr/>
            </p:nvSpPr>
            <p:spPr bwMode="auto">
              <a:xfrm rot="5160000">
                <a:off x="4664" y="3359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60" name="Oval 168"/>
              <p:cNvSpPr>
                <a:spLocks noChangeArrowheads="1"/>
              </p:cNvSpPr>
              <p:nvPr/>
            </p:nvSpPr>
            <p:spPr bwMode="auto">
              <a:xfrm rot="5160000">
                <a:off x="4706" y="333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61" name="Oval 169"/>
              <p:cNvSpPr>
                <a:spLocks noChangeArrowheads="1"/>
              </p:cNvSpPr>
              <p:nvPr/>
            </p:nvSpPr>
            <p:spPr bwMode="auto">
              <a:xfrm rot="5160000">
                <a:off x="4575" y="3406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62" name="Oval 170"/>
              <p:cNvSpPr>
                <a:spLocks noChangeArrowheads="1"/>
              </p:cNvSpPr>
              <p:nvPr/>
            </p:nvSpPr>
            <p:spPr bwMode="auto">
              <a:xfrm rot="5160000">
                <a:off x="4525" y="3418"/>
                <a:ext cx="51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63" name="Oval 171"/>
              <p:cNvSpPr>
                <a:spLocks noChangeArrowheads="1"/>
              </p:cNvSpPr>
              <p:nvPr/>
            </p:nvSpPr>
            <p:spPr bwMode="auto">
              <a:xfrm rot="5160000">
                <a:off x="4478" y="343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64" name="Oval 172"/>
              <p:cNvSpPr>
                <a:spLocks noChangeArrowheads="1"/>
              </p:cNvSpPr>
              <p:nvPr/>
            </p:nvSpPr>
            <p:spPr bwMode="auto">
              <a:xfrm rot="5160000">
                <a:off x="4430" y="3444"/>
                <a:ext cx="51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65" name="Oval 173"/>
              <p:cNvSpPr>
                <a:spLocks noChangeArrowheads="1"/>
              </p:cNvSpPr>
              <p:nvPr/>
            </p:nvSpPr>
            <p:spPr bwMode="auto">
              <a:xfrm rot="5160000">
                <a:off x="4385" y="3447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66" name="Oval 174"/>
              <p:cNvSpPr>
                <a:spLocks noChangeArrowheads="1"/>
              </p:cNvSpPr>
              <p:nvPr/>
            </p:nvSpPr>
            <p:spPr bwMode="auto">
              <a:xfrm rot="5160000">
                <a:off x="4337" y="3447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67" name="Oval 175"/>
              <p:cNvSpPr>
                <a:spLocks noChangeArrowheads="1"/>
              </p:cNvSpPr>
              <p:nvPr/>
            </p:nvSpPr>
            <p:spPr bwMode="auto">
              <a:xfrm rot="5160000">
                <a:off x="4748" y="3303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68" name="Oval 176"/>
              <p:cNvSpPr>
                <a:spLocks noChangeArrowheads="1"/>
              </p:cNvSpPr>
              <p:nvPr/>
            </p:nvSpPr>
            <p:spPr bwMode="auto">
              <a:xfrm rot="5160000">
                <a:off x="4784" y="3272"/>
                <a:ext cx="51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69" name="Oval 177"/>
              <p:cNvSpPr>
                <a:spLocks noChangeArrowheads="1"/>
              </p:cNvSpPr>
              <p:nvPr/>
            </p:nvSpPr>
            <p:spPr bwMode="auto">
              <a:xfrm rot="5160000">
                <a:off x="4818" y="323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70" name="Oval 178"/>
              <p:cNvSpPr>
                <a:spLocks noChangeArrowheads="1"/>
              </p:cNvSpPr>
              <p:nvPr/>
            </p:nvSpPr>
            <p:spPr bwMode="auto">
              <a:xfrm rot="5160000">
                <a:off x="4849" y="3195"/>
                <a:ext cx="50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71" name="Oval 179"/>
              <p:cNvSpPr>
                <a:spLocks noChangeArrowheads="1"/>
              </p:cNvSpPr>
              <p:nvPr/>
            </p:nvSpPr>
            <p:spPr bwMode="auto">
              <a:xfrm rot="7680000">
                <a:off x="4831" y="2429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72" name="Oval 180"/>
              <p:cNvSpPr>
                <a:spLocks noChangeArrowheads="1"/>
              </p:cNvSpPr>
              <p:nvPr/>
            </p:nvSpPr>
            <p:spPr bwMode="auto">
              <a:xfrm rot="7680000">
                <a:off x="4859" y="2463"/>
                <a:ext cx="42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73" name="Oval 181"/>
              <p:cNvSpPr>
                <a:spLocks noChangeArrowheads="1"/>
              </p:cNvSpPr>
              <p:nvPr/>
            </p:nvSpPr>
            <p:spPr bwMode="auto">
              <a:xfrm rot="7680000">
                <a:off x="4771" y="2371"/>
                <a:ext cx="41" cy="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74" name="Oval 182"/>
              <p:cNvSpPr>
                <a:spLocks noChangeArrowheads="1"/>
              </p:cNvSpPr>
              <p:nvPr/>
            </p:nvSpPr>
            <p:spPr bwMode="auto">
              <a:xfrm rot="7680000">
                <a:off x="4800" y="2399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75" name="Oval 183"/>
              <p:cNvSpPr>
                <a:spLocks noChangeArrowheads="1"/>
              </p:cNvSpPr>
              <p:nvPr/>
            </p:nvSpPr>
            <p:spPr bwMode="auto">
              <a:xfrm rot="7680000">
                <a:off x="4886" y="2500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76" name="Oval 184"/>
              <p:cNvSpPr>
                <a:spLocks noChangeArrowheads="1"/>
              </p:cNvSpPr>
              <p:nvPr/>
            </p:nvSpPr>
            <p:spPr bwMode="auto">
              <a:xfrm rot="-9360000">
                <a:off x="4933" y="3101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77" name="Oval 185"/>
              <p:cNvSpPr>
                <a:spLocks noChangeArrowheads="1"/>
              </p:cNvSpPr>
              <p:nvPr/>
            </p:nvSpPr>
            <p:spPr bwMode="auto">
              <a:xfrm rot="-9360000">
                <a:off x="4914" y="3140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78" name="Oval 186"/>
              <p:cNvSpPr>
                <a:spLocks noChangeArrowheads="1"/>
              </p:cNvSpPr>
              <p:nvPr/>
            </p:nvSpPr>
            <p:spPr bwMode="auto">
              <a:xfrm rot="-9360000">
                <a:off x="4893" y="3176"/>
                <a:ext cx="41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79" name="Oval 187"/>
              <p:cNvSpPr>
                <a:spLocks noChangeArrowheads="1"/>
              </p:cNvSpPr>
              <p:nvPr/>
            </p:nvSpPr>
            <p:spPr bwMode="auto">
              <a:xfrm rot="-9360000">
                <a:off x="4950" y="3065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80" name="Oval 188"/>
              <p:cNvSpPr>
                <a:spLocks noChangeArrowheads="1"/>
              </p:cNvSpPr>
              <p:nvPr/>
            </p:nvSpPr>
            <p:spPr bwMode="auto">
              <a:xfrm rot="-9360000">
                <a:off x="4965" y="3026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81" name="Oval 189"/>
              <p:cNvSpPr>
                <a:spLocks noChangeArrowheads="1"/>
              </p:cNvSpPr>
              <p:nvPr/>
            </p:nvSpPr>
            <p:spPr bwMode="auto">
              <a:xfrm rot="-9360000">
                <a:off x="4977" y="2986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82" name="Oval 190"/>
              <p:cNvSpPr>
                <a:spLocks noChangeArrowheads="1"/>
              </p:cNvSpPr>
              <p:nvPr/>
            </p:nvSpPr>
            <p:spPr bwMode="auto">
              <a:xfrm rot="10140000">
                <a:off x="4987" y="2768"/>
                <a:ext cx="39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83" name="Oval 191"/>
              <p:cNvSpPr>
                <a:spLocks noChangeArrowheads="1"/>
              </p:cNvSpPr>
              <p:nvPr/>
            </p:nvSpPr>
            <p:spPr bwMode="auto">
              <a:xfrm rot="10140000">
                <a:off x="4992" y="2810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84" name="Oval 192"/>
              <p:cNvSpPr>
                <a:spLocks noChangeArrowheads="1"/>
              </p:cNvSpPr>
              <p:nvPr/>
            </p:nvSpPr>
            <p:spPr bwMode="auto">
              <a:xfrm rot="10140000">
                <a:off x="4990" y="2855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85" name="Oval 193"/>
              <p:cNvSpPr>
                <a:spLocks noChangeArrowheads="1"/>
              </p:cNvSpPr>
              <p:nvPr/>
            </p:nvSpPr>
            <p:spPr bwMode="auto">
              <a:xfrm rot="10140000">
                <a:off x="4989" y="2896"/>
                <a:ext cx="41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86" name="Oval 194"/>
              <p:cNvSpPr>
                <a:spLocks noChangeArrowheads="1"/>
              </p:cNvSpPr>
              <p:nvPr/>
            </p:nvSpPr>
            <p:spPr bwMode="auto">
              <a:xfrm rot="10140000">
                <a:off x="4979" y="2729"/>
                <a:ext cx="42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87" name="Oval 195"/>
              <p:cNvSpPr>
                <a:spLocks noChangeArrowheads="1"/>
              </p:cNvSpPr>
              <p:nvPr/>
            </p:nvSpPr>
            <p:spPr bwMode="auto">
              <a:xfrm rot="10140000">
                <a:off x="4973" y="2688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88" name="Oval 196"/>
              <p:cNvSpPr>
                <a:spLocks noChangeArrowheads="1"/>
              </p:cNvSpPr>
              <p:nvPr/>
            </p:nvSpPr>
            <p:spPr bwMode="auto">
              <a:xfrm rot="10140000">
                <a:off x="4960" y="2646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89" name="Oval 197"/>
              <p:cNvSpPr>
                <a:spLocks noChangeArrowheads="1"/>
              </p:cNvSpPr>
              <p:nvPr/>
            </p:nvSpPr>
            <p:spPr bwMode="auto">
              <a:xfrm rot="10140000">
                <a:off x="4984" y="2943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90" name="Oval 198"/>
              <p:cNvSpPr>
                <a:spLocks noChangeArrowheads="1"/>
              </p:cNvSpPr>
              <p:nvPr/>
            </p:nvSpPr>
            <p:spPr bwMode="auto">
              <a:xfrm rot="7680000">
                <a:off x="4909" y="2532"/>
                <a:ext cx="41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91" name="Oval 199"/>
              <p:cNvSpPr>
                <a:spLocks noChangeArrowheads="1"/>
              </p:cNvSpPr>
              <p:nvPr/>
            </p:nvSpPr>
            <p:spPr bwMode="auto">
              <a:xfrm rot="7680000">
                <a:off x="4929" y="2569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92" name="Oval 200"/>
              <p:cNvSpPr>
                <a:spLocks noChangeArrowheads="1"/>
              </p:cNvSpPr>
              <p:nvPr/>
            </p:nvSpPr>
            <p:spPr bwMode="auto">
              <a:xfrm rot="7680000">
                <a:off x="4946" y="2605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93" name="Oval 201"/>
              <p:cNvSpPr>
                <a:spLocks noChangeArrowheads="1"/>
              </p:cNvSpPr>
              <p:nvPr/>
            </p:nvSpPr>
            <p:spPr bwMode="auto">
              <a:xfrm rot="5160000">
                <a:off x="4681" y="2340"/>
                <a:ext cx="50" cy="4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94" name="Oval 202"/>
              <p:cNvSpPr>
                <a:spLocks noChangeArrowheads="1"/>
              </p:cNvSpPr>
              <p:nvPr/>
            </p:nvSpPr>
            <p:spPr bwMode="auto">
              <a:xfrm rot="5160000">
                <a:off x="4645" y="2315"/>
                <a:ext cx="50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95" name="Oval 203"/>
              <p:cNvSpPr>
                <a:spLocks noChangeArrowheads="1"/>
              </p:cNvSpPr>
              <p:nvPr/>
            </p:nvSpPr>
            <p:spPr bwMode="auto">
              <a:xfrm rot="5160000">
                <a:off x="4768" y="2406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96" name="Oval 204"/>
              <p:cNvSpPr>
                <a:spLocks noChangeArrowheads="1"/>
              </p:cNvSpPr>
              <p:nvPr/>
            </p:nvSpPr>
            <p:spPr bwMode="auto">
              <a:xfrm rot="5160000">
                <a:off x="4803" y="2437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97" name="Oval 205"/>
              <p:cNvSpPr>
                <a:spLocks noChangeArrowheads="1"/>
              </p:cNvSpPr>
              <p:nvPr/>
            </p:nvSpPr>
            <p:spPr bwMode="auto">
              <a:xfrm rot="5160000">
                <a:off x="4832" y="2470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98" name="Oval 206"/>
              <p:cNvSpPr>
                <a:spLocks noChangeArrowheads="1"/>
              </p:cNvSpPr>
              <p:nvPr/>
            </p:nvSpPr>
            <p:spPr bwMode="auto">
              <a:xfrm rot="5160000">
                <a:off x="4863" y="2504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199" name="Oval 207"/>
              <p:cNvSpPr>
                <a:spLocks noChangeArrowheads="1"/>
              </p:cNvSpPr>
              <p:nvPr/>
            </p:nvSpPr>
            <p:spPr bwMode="auto">
              <a:xfrm rot="5160000">
                <a:off x="4892" y="2547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00" name="Oval 208"/>
              <p:cNvSpPr>
                <a:spLocks noChangeArrowheads="1"/>
              </p:cNvSpPr>
              <p:nvPr/>
            </p:nvSpPr>
            <p:spPr bwMode="auto">
              <a:xfrm rot="5160000">
                <a:off x="4913" y="2594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01" name="Oval 209"/>
              <p:cNvSpPr>
                <a:spLocks noChangeArrowheads="1"/>
              </p:cNvSpPr>
              <p:nvPr/>
            </p:nvSpPr>
            <p:spPr bwMode="auto">
              <a:xfrm rot="5160000">
                <a:off x="4926" y="2642"/>
                <a:ext cx="51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02" name="Oval 210"/>
              <p:cNvSpPr>
                <a:spLocks noChangeArrowheads="1"/>
              </p:cNvSpPr>
              <p:nvPr/>
            </p:nvSpPr>
            <p:spPr bwMode="auto">
              <a:xfrm rot="5160000">
                <a:off x="4944" y="2685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03" name="Oval 211"/>
              <p:cNvSpPr>
                <a:spLocks noChangeArrowheads="1"/>
              </p:cNvSpPr>
              <p:nvPr/>
            </p:nvSpPr>
            <p:spPr bwMode="auto">
              <a:xfrm rot="5160000">
                <a:off x="4960" y="272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04" name="Oval 212"/>
              <p:cNvSpPr>
                <a:spLocks noChangeArrowheads="1"/>
              </p:cNvSpPr>
              <p:nvPr/>
            </p:nvSpPr>
            <p:spPr bwMode="auto">
              <a:xfrm rot="5160000">
                <a:off x="4967" y="2775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05" name="Oval 213"/>
              <p:cNvSpPr>
                <a:spLocks noChangeArrowheads="1"/>
              </p:cNvSpPr>
              <p:nvPr/>
            </p:nvSpPr>
            <p:spPr bwMode="auto">
              <a:xfrm rot="5160000">
                <a:off x="4919" y="3068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06" name="Oval 214"/>
              <p:cNvSpPr>
                <a:spLocks noChangeArrowheads="1"/>
              </p:cNvSpPr>
              <p:nvPr/>
            </p:nvSpPr>
            <p:spPr bwMode="auto">
              <a:xfrm rot="5160000">
                <a:off x="4969" y="2821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07" name="Oval 215"/>
              <p:cNvSpPr>
                <a:spLocks noChangeArrowheads="1"/>
              </p:cNvSpPr>
              <p:nvPr/>
            </p:nvSpPr>
            <p:spPr bwMode="auto">
              <a:xfrm rot="5160000">
                <a:off x="4940" y="3025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08" name="Oval 216"/>
              <p:cNvSpPr>
                <a:spLocks noChangeArrowheads="1"/>
              </p:cNvSpPr>
              <p:nvPr/>
            </p:nvSpPr>
            <p:spPr bwMode="auto">
              <a:xfrm rot="5160000">
                <a:off x="4875" y="3155"/>
                <a:ext cx="51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09" name="Oval 217"/>
              <p:cNvSpPr>
                <a:spLocks noChangeArrowheads="1"/>
              </p:cNvSpPr>
              <p:nvPr/>
            </p:nvSpPr>
            <p:spPr bwMode="auto">
              <a:xfrm rot="5160000">
                <a:off x="4897" y="3115"/>
                <a:ext cx="51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10" name="Oval 218"/>
              <p:cNvSpPr>
                <a:spLocks noChangeArrowheads="1"/>
              </p:cNvSpPr>
              <p:nvPr/>
            </p:nvSpPr>
            <p:spPr bwMode="auto">
              <a:xfrm rot="5160000">
                <a:off x="4284" y="2249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11" name="Oval 219"/>
              <p:cNvSpPr>
                <a:spLocks noChangeArrowheads="1"/>
              </p:cNvSpPr>
              <p:nvPr/>
            </p:nvSpPr>
            <p:spPr bwMode="auto">
              <a:xfrm rot="5160000">
                <a:off x="4327" y="2241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12" name="Oval 220"/>
              <p:cNvSpPr>
                <a:spLocks noChangeArrowheads="1"/>
              </p:cNvSpPr>
              <p:nvPr/>
            </p:nvSpPr>
            <p:spPr bwMode="auto">
              <a:xfrm rot="5160000">
                <a:off x="4124" y="2401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13" name="Oval 221"/>
              <p:cNvSpPr>
                <a:spLocks noChangeArrowheads="1"/>
              </p:cNvSpPr>
              <p:nvPr/>
            </p:nvSpPr>
            <p:spPr bwMode="auto">
              <a:xfrm rot="5160000">
                <a:off x="4084" y="2428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14" name="Oval 222"/>
              <p:cNvSpPr>
                <a:spLocks noChangeArrowheads="1"/>
              </p:cNvSpPr>
              <p:nvPr/>
            </p:nvSpPr>
            <p:spPr bwMode="auto">
              <a:xfrm rot="5160000">
                <a:off x="4474" y="2257"/>
                <a:ext cx="52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15" name="Oval 223"/>
              <p:cNvSpPr>
                <a:spLocks noChangeArrowheads="1"/>
              </p:cNvSpPr>
              <p:nvPr/>
            </p:nvSpPr>
            <p:spPr bwMode="auto">
              <a:xfrm rot="5160000">
                <a:off x="4521" y="2267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16" name="Oval 224"/>
              <p:cNvSpPr>
                <a:spLocks noChangeArrowheads="1"/>
              </p:cNvSpPr>
              <p:nvPr/>
            </p:nvSpPr>
            <p:spPr bwMode="auto">
              <a:xfrm rot="5160000">
                <a:off x="4562" y="2282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17" name="Oval 225"/>
              <p:cNvSpPr>
                <a:spLocks noChangeArrowheads="1"/>
              </p:cNvSpPr>
              <p:nvPr/>
            </p:nvSpPr>
            <p:spPr bwMode="auto">
              <a:xfrm rot="5160000">
                <a:off x="4605" y="2300"/>
                <a:ext cx="48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18" name="Oval 226"/>
              <p:cNvSpPr>
                <a:spLocks noChangeArrowheads="1"/>
              </p:cNvSpPr>
              <p:nvPr/>
            </p:nvSpPr>
            <p:spPr bwMode="auto">
              <a:xfrm rot="5160000">
                <a:off x="4426" y="2249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19" name="Oval 227"/>
              <p:cNvSpPr>
                <a:spLocks noChangeArrowheads="1"/>
              </p:cNvSpPr>
              <p:nvPr/>
            </p:nvSpPr>
            <p:spPr bwMode="auto">
              <a:xfrm rot="5160000">
                <a:off x="4727" y="23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20" name="Oval 228"/>
              <p:cNvSpPr>
                <a:spLocks noChangeArrowheads="1"/>
              </p:cNvSpPr>
              <p:nvPr/>
            </p:nvSpPr>
            <p:spPr bwMode="auto">
              <a:xfrm rot="5160000">
                <a:off x="4233" y="2253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21" name="Oval 229"/>
              <p:cNvSpPr>
                <a:spLocks noChangeArrowheads="1"/>
              </p:cNvSpPr>
              <p:nvPr/>
            </p:nvSpPr>
            <p:spPr bwMode="auto">
              <a:xfrm rot="5160000">
                <a:off x="4957" y="2980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22" name="Oval 230"/>
              <p:cNvSpPr>
                <a:spLocks noChangeArrowheads="1"/>
              </p:cNvSpPr>
              <p:nvPr/>
            </p:nvSpPr>
            <p:spPr bwMode="auto">
              <a:xfrm rot="5160000">
                <a:off x="4963" y="2930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223" name="Oval 231"/>
              <p:cNvSpPr>
                <a:spLocks noChangeArrowheads="1"/>
              </p:cNvSpPr>
              <p:nvPr/>
            </p:nvSpPr>
            <p:spPr bwMode="auto">
              <a:xfrm rot="5160000">
                <a:off x="4970" y="2879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35224" name="Group 232"/>
              <p:cNvGrpSpPr>
                <a:grpSpLocks/>
              </p:cNvGrpSpPr>
              <p:nvPr/>
            </p:nvGrpSpPr>
            <p:grpSpPr bwMode="auto">
              <a:xfrm>
                <a:off x="4132" y="2311"/>
                <a:ext cx="52" cy="88"/>
                <a:chOff x="2136" y="937"/>
                <a:chExt cx="122" cy="212"/>
              </a:xfrm>
            </p:grpSpPr>
            <p:sp>
              <p:nvSpPr>
                <p:cNvPr id="58984" name="Freeform 233"/>
                <p:cNvSpPr>
                  <a:spLocks/>
                </p:cNvSpPr>
                <p:nvPr/>
              </p:nvSpPr>
              <p:spPr bwMode="auto">
                <a:xfrm>
                  <a:off x="2172" y="1047"/>
                  <a:ext cx="22" cy="102"/>
                </a:xfrm>
                <a:custGeom>
                  <a:avLst/>
                  <a:gdLst>
                    <a:gd name="T0" fmla="*/ 0 w 22"/>
                    <a:gd name="T1" fmla="*/ 0 h 102"/>
                    <a:gd name="T2" fmla="*/ 0 w 22"/>
                    <a:gd name="T3" fmla="*/ 26 h 102"/>
                    <a:gd name="T4" fmla="*/ 0 w 22"/>
                    <a:gd name="T5" fmla="*/ 37 h 102"/>
                    <a:gd name="T6" fmla="*/ 4 w 22"/>
                    <a:gd name="T7" fmla="*/ 46 h 102"/>
                    <a:gd name="T8" fmla="*/ 7 w 22"/>
                    <a:gd name="T9" fmla="*/ 53 h 102"/>
                    <a:gd name="T10" fmla="*/ 14 w 22"/>
                    <a:gd name="T11" fmla="*/ 61 h 102"/>
                    <a:gd name="T12" fmla="*/ 18 w 22"/>
                    <a:gd name="T13" fmla="*/ 66 h 102"/>
                    <a:gd name="T14" fmla="*/ 21 w 22"/>
                    <a:gd name="T15" fmla="*/ 72 h 102"/>
                    <a:gd name="T16" fmla="*/ 21 w 22"/>
                    <a:gd name="T17" fmla="*/ 79 h 102"/>
                    <a:gd name="T18" fmla="*/ 21 w 22"/>
                    <a:gd name="T19" fmla="*/ 86 h 102"/>
                    <a:gd name="T20" fmla="*/ 11 w 22"/>
                    <a:gd name="T21" fmla="*/ 101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102"/>
                    <a:gd name="T35" fmla="*/ 22 w 22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102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4" y="46"/>
                      </a:lnTo>
                      <a:lnTo>
                        <a:pt x="7" y="53"/>
                      </a:lnTo>
                      <a:lnTo>
                        <a:pt x="14" y="61"/>
                      </a:lnTo>
                      <a:lnTo>
                        <a:pt x="18" y="66"/>
                      </a:lnTo>
                      <a:lnTo>
                        <a:pt x="21" y="72"/>
                      </a:lnTo>
                      <a:lnTo>
                        <a:pt x="21" y="79"/>
                      </a:lnTo>
                      <a:lnTo>
                        <a:pt x="21" y="86"/>
                      </a:lnTo>
                      <a:lnTo>
                        <a:pt x="11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85" name="Freeform 234"/>
                <p:cNvSpPr>
                  <a:spLocks/>
                </p:cNvSpPr>
                <p:nvPr/>
              </p:nvSpPr>
              <p:spPr bwMode="auto">
                <a:xfrm>
                  <a:off x="2236" y="1040"/>
                  <a:ext cx="22" cy="101"/>
                </a:xfrm>
                <a:custGeom>
                  <a:avLst/>
                  <a:gdLst>
                    <a:gd name="T0" fmla="*/ 0 w 22"/>
                    <a:gd name="T1" fmla="*/ 0 h 101"/>
                    <a:gd name="T2" fmla="*/ 0 w 22"/>
                    <a:gd name="T3" fmla="*/ 23 h 101"/>
                    <a:gd name="T4" fmla="*/ 3 w 22"/>
                    <a:gd name="T5" fmla="*/ 45 h 101"/>
                    <a:gd name="T6" fmla="*/ 11 w 22"/>
                    <a:gd name="T7" fmla="*/ 53 h 101"/>
                    <a:gd name="T8" fmla="*/ 14 w 22"/>
                    <a:gd name="T9" fmla="*/ 58 h 101"/>
                    <a:gd name="T10" fmla="*/ 21 w 22"/>
                    <a:gd name="T11" fmla="*/ 65 h 101"/>
                    <a:gd name="T12" fmla="*/ 21 w 22"/>
                    <a:gd name="T13" fmla="*/ 71 h 101"/>
                    <a:gd name="T14" fmla="*/ 21 w 22"/>
                    <a:gd name="T15" fmla="*/ 78 h 101"/>
                    <a:gd name="T16" fmla="*/ 21 w 22"/>
                    <a:gd name="T17" fmla="*/ 86 h 101"/>
                    <a:gd name="T18" fmla="*/ 11 w 22"/>
                    <a:gd name="T19" fmla="*/ 100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01"/>
                    <a:gd name="T32" fmla="*/ 22 w 22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01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3" y="45"/>
                      </a:lnTo>
                      <a:lnTo>
                        <a:pt x="11" y="53"/>
                      </a:lnTo>
                      <a:lnTo>
                        <a:pt x="14" y="58"/>
                      </a:lnTo>
                      <a:lnTo>
                        <a:pt x="21" y="65"/>
                      </a:lnTo>
                      <a:lnTo>
                        <a:pt x="21" y="71"/>
                      </a:lnTo>
                      <a:lnTo>
                        <a:pt x="21" y="78"/>
                      </a:lnTo>
                      <a:lnTo>
                        <a:pt x="21" y="86"/>
                      </a:lnTo>
                      <a:lnTo>
                        <a:pt x="11" y="10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86" name="Oval 235"/>
                <p:cNvSpPr>
                  <a:spLocks noChangeArrowheads="1"/>
                </p:cNvSpPr>
                <p:nvPr/>
              </p:nvSpPr>
              <p:spPr bwMode="auto">
                <a:xfrm rot="5160000">
                  <a:off x="2135" y="93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25" name="Group 236"/>
              <p:cNvGrpSpPr>
                <a:grpSpLocks/>
              </p:cNvGrpSpPr>
              <p:nvPr/>
            </p:nvGrpSpPr>
            <p:grpSpPr bwMode="auto">
              <a:xfrm>
                <a:off x="4180" y="2297"/>
                <a:ext cx="50" cy="87"/>
                <a:chOff x="2250" y="901"/>
                <a:chExt cx="122" cy="212"/>
              </a:xfrm>
            </p:grpSpPr>
            <p:sp>
              <p:nvSpPr>
                <p:cNvPr id="58981" name="Freeform 237"/>
                <p:cNvSpPr>
                  <a:spLocks/>
                </p:cNvSpPr>
                <p:nvPr/>
              </p:nvSpPr>
              <p:spPr bwMode="auto">
                <a:xfrm>
                  <a:off x="2289" y="1011"/>
                  <a:ext cx="19" cy="102"/>
                </a:xfrm>
                <a:custGeom>
                  <a:avLst/>
                  <a:gdLst>
                    <a:gd name="T0" fmla="*/ 0 w 19"/>
                    <a:gd name="T1" fmla="*/ 0 h 102"/>
                    <a:gd name="T2" fmla="*/ 0 w 19"/>
                    <a:gd name="T3" fmla="*/ 25 h 102"/>
                    <a:gd name="T4" fmla="*/ 4 w 19"/>
                    <a:gd name="T5" fmla="*/ 46 h 102"/>
                    <a:gd name="T6" fmla="*/ 7 w 19"/>
                    <a:gd name="T7" fmla="*/ 55 h 102"/>
                    <a:gd name="T8" fmla="*/ 11 w 19"/>
                    <a:gd name="T9" fmla="*/ 60 h 102"/>
                    <a:gd name="T10" fmla="*/ 18 w 19"/>
                    <a:gd name="T11" fmla="*/ 67 h 102"/>
                    <a:gd name="T12" fmla="*/ 18 w 19"/>
                    <a:gd name="T13" fmla="*/ 73 h 102"/>
                    <a:gd name="T14" fmla="*/ 18 w 19"/>
                    <a:gd name="T15" fmla="*/ 80 h 102"/>
                    <a:gd name="T16" fmla="*/ 18 w 19"/>
                    <a:gd name="T17" fmla="*/ 87 h 102"/>
                    <a:gd name="T18" fmla="*/ 7 w 19"/>
                    <a:gd name="T19" fmla="*/ 101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2"/>
                    <a:gd name="T32" fmla="*/ 19 w 19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2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4" y="46"/>
                      </a:lnTo>
                      <a:lnTo>
                        <a:pt x="7" y="55"/>
                      </a:lnTo>
                      <a:lnTo>
                        <a:pt x="11" y="60"/>
                      </a:lnTo>
                      <a:lnTo>
                        <a:pt x="18" y="67"/>
                      </a:lnTo>
                      <a:lnTo>
                        <a:pt x="18" y="73"/>
                      </a:lnTo>
                      <a:lnTo>
                        <a:pt x="18" y="80"/>
                      </a:lnTo>
                      <a:lnTo>
                        <a:pt x="18" y="87"/>
                      </a:lnTo>
                      <a:lnTo>
                        <a:pt x="7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82" name="Freeform 238"/>
                <p:cNvSpPr>
                  <a:spLocks/>
                </p:cNvSpPr>
                <p:nvPr/>
              </p:nvSpPr>
              <p:spPr bwMode="auto">
                <a:xfrm>
                  <a:off x="2352" y="1003"/>
                  <a:ext cx="20" cy="102"/>
                </a:xfrm>
                <a:custGeom>
                  <a:avLst/>
                  <a:gdLst>
                    <a:gd name="T0" fmla="*/ 0 w 20"/>
                    <a:gd name="T1" fmla="*/ 0 h 102"/>
                    <a:gd name="T2" fmla="*/ 0 w 20"/>
                    <a:gd name="T3" fmla="*/ 25 h 102"/>
                    <a:gd name="T4" fmla="*/ 0 w 20"/>
                    <a:gd name="T5" fmla="*/ 36 h 102"/>
                    <a:gd name="T6" fmla="*/ 4 w 20"/>
                    <a:gd name="T7" fmla="*/ 46 h 102"/>
                    <a:gd name="T8" fmla="*/ 8 w 20"/>
                    <a:gd name="T9" fmla="*/ 53 h 102"/>
                    <a:gd name="T10" fmla="*/ 12 w 20"/>
                    <a:gd name="T11" fmla="*/ 61 h 102"/>
                    <a:gd name="T12" fmla="*/ 19 w 20"/>
                    <a:gd name="T13" fmla="*/ 66 h 102"/>
                    <a:gd name="T14" fmla="*/ 19 w 20"/>
                    <a:gd name="T15" fmla="*/ 71 h 102"/>
                    <a:gd name="T16" fmla="*/ 19 w 20"/>
                    <a:gd name="T17" fmla="*/ 78 h 102"/>
                    <a:gd name="T18" fmla="*/ 19 w 20"/>
                    <a:gd name="T19" fmla="*/ 87 h 102"/>
                    <a:gd name="T20" fmla="*/ 8 w 20"/>
                    <a:gd name="T21" fmla="*/ 101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102"/>
                    <a:gd name="T35" fmla="*/ 20 w 20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102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0" y="36"/>
                      </a:lnTo>
                      <a:lnTo>
                        <a:pt x="4" y="46"/>
                      </a:lnTo>
                      <a:lnTo>
                        <a:pt x="8" y="53"/>
                      </a:lnTo>
                      <a:lnTo>
                        <a:pt x="12" y="61"/>
                      </a:lnTo>
                      <a:lnTo>
                        <a:pt x="19" y="66"/>
                      </a:lnTo>
                      <a:lnTo>
                        <a:pt x="19" y="71"/>
                      </a:lnTo>
                      <a:lnTo>
                        <a:pt x="19" y="78"/>
                      </a:lnTo>
                      <a:lnTo>
                        <a:pt x="19" y="87"/>
                      </a:lnTo>
                      <a:lnTo>
                        <a:pt x="8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83" name="Oval 239"/>
                <p:cNvSpPr>
                  <a:spLocks noChangeArrowheads="1"/>
                </p:cNvSpPr>
                <p:nvPr/>
              </p:nvSpPr>
              <p:spPr bwMode="auto">
                <a:xfrm rot="5160000">
                  <a:off x="2249" y="90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26" name="Group 240"/>
              <p:cNvGrpSpPr>
                <a:grpSpLocks/>
              </p:cNvGrpSpPr>
              <p:nvPr/>
            </p:nvGrpSpPr>
            <p:grpSpPr bwMode="auto">
              <a:xfrm>
                <a:off x="4230" y="2287"/>
                <a:ext cx="51" cy="86"/>
                <a:chOff x="2370" y="877"/>
                <a:chExt cx="122" cy="212"/>
              </a:xfrm>
            </p:grpSpPr>
            <p:sp>
              <p:nvSpPr>
                <p:cNvPr id="58978" name="Freeform 241"/>
                <p:cNvSpPr>
                  <a:spLocks/>
                </p:cNvSpPr>
                <p:nvPr/>
              </p:nvSpPr>
              <p:spPr bwMode="auto">
                <a:xfrm>
                  <a:off x="2408" y="987"/>
                  <a:ext cx="20" cy="102"/>
                </a:xfrm>
                <a:custGeom>
                  <a:avLst/>
                  <a:gdLst>
                    <a:gd name="T0" fmla="*/ 0 w 20"/>
                    <a:gd name="T1" fmla="*/ 0 h 102"/>
                    <a:gd name="T2" fmla="*/ 0 w 20"/>
                    <a:gd name="T3" fmla="*/ 25 h 102"/>
                    <a:gd name="T4" fmla="*/ 4 w 20"/>
                    <a:gd name="T5" fmla="*/ 45 h 102"/>
                    <a:gd name="T6" fmla="*/ 7 w 20"/>
                    <a:gd name="T7" fmla="*/ 54 h 102"/>
                    <a:gd name="T8" fmla="*/ 11 w 20"/>
                    <a:gd name="T9" fmla="*/ 59 h 102"/>
                    <a:gd name="T10" fmla="*/ 19 w 20"/>
                    <a:gd name="T11" fmla="*/ 66 h 102"/>
                    <a:gd name="T12" fmla="*/ 19 w 20"/>
                    <a:gd name="T13" fmla="*/ 72 h 102"/>
                    <a:gd name="T14" fmla="*/ 19 w 20"/>
                    <a:gd name="T15" fmla="*/ 79 h 102"/>
                    <a:gd name="T16" fmla="*/ 19 w 20"/>
                    <a:gd name="T17" fmla="*/ 86 h 102"/>
                    <a:gd name="T18" fmla="*/ 7 w 20"/>
                    <a:gd name="T19" fmla="*/ 101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02"/>
                    <a:gd name="T32" fmla="*/ 20 w 20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02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4" y="45"/>
                      </a:lnTo>
                      <a:lnTo>
                        <a:pt x="7" y="54"/>
                      </a:lnTo>
                      <a:lnTo>
                        <a:pt x="11" y="59"/>
                      </a:lnTo>
                      <a:lnTo>
                        <a:pt x="19" y="66"/>
                      </a:lnTo>
                      <a:lnTo>
                        <a:pt x="19" y="72"/>
                      </a:lnTo>
                      <a:lnTo>
                        <a:pt x="19" y="79"/>
                      </a:lnTo>
                      <a:lnTo>
                        <a:pt x="19" y="86"/>
                      </a:lnTo>
                      <a:lnTo>
                        <a:pt x="7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79" name="Freeform 242"/>
                <p:cNvSpPr>
                  <a:spLocks/>
                </p:cNvSpPr>
                <p:nvPr/>
              </p:nvSpPr>
              <p:spPr bwMode="auto">
                <a:xfrm>
                  <a:off x="2471" y="980"/>
                  <a:ext cx="21" cy="101"/>
                </a:xfrm>
                <a:custGeom>
                  <a:avLst/>
                  <a:gdLst>
                    <a:gd name="T0" fmla="*/ 0 w 21"/>
                    <a:gd name="T1" fmla="*/ 0 h 101"/>
                    <a:gd name="T2" fmla="*/ 0 w 21"/>
                    <a:gd name="T3" fmla="*/ 24 h 101"/>
                    <a:gd name="T4" fmla="*/ 0 w 21"/>
                    <a:gd name="T5" fmla="*/ 34 h 101"/>
                    <a:gd name="T6" fmla="*/ 4 w 21"/>
                    <a:gd name="T7" fmla="*/ 45 h 101"/>
                    <a:gd name="T8" fmla="*/ 8 w 21"/>
                    <a:gd name="T9" fmla="*/ 54 h 101"/>
                    <a:gd name="T10" fmla="*/ 12 w 21"/>
                    <a:gd name="T11" fmla="*/ 59 h 101"/>
                    <a:gd name="T12" fmla="*/ 20 w 21"/>
                    <a:gd name="T13" fmla="*/ 66 h 101"/>
                    <a:gd name="T14" fmla="*/ 20 w 21"/>
                    <a:gd name="T15" fmla="*/ 71 h 101"/>
                    <a:gd name="T16" fmla="*/ 20 w 21"/>
                    <a:gd name="T17" fmla="*/ 78 h 101"/>
                    <a:gd name="T18" fmla="*/ 20 w 21"/>
                    <a:gd name="T19" fmla="*/ 85 h 101"/>
                    <a:gd name="T20" fmla="*/ 8 w 21"/>
                    <a:gd name="T21" fmla="*/ 100 h 1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101"/>
                    <a:gd name="T35" fmla="*/ 21 w 21"/>
                    <a:gd name="T36" fmla="*/ 101 h 10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101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4" y="45"/>
                      </a:lnTo>
                      <a:lnTo>
                        <a:pt x="8" y="54"/>
                      </a:lnTo>
                      <a:lnTo>
                        <a:pt x="12" y="59"/>
                      </a:lnTo>
                      <a:lnTo>
                        <a:pt x="20" y="66"/>
                      </a:lnTo>
                      <a:lnTo>
                        <a:pt x="20" y="71"/>
                      </a:lnTo>
                      <a:lnTo>
                        <a:pt x="20" y="78"/>
                      </a:lnTo>
                      <a:lnTo>
                        <a:pt x="20" y="85"/>
                      </a:lnTo>
                      <a:lnTo>
                        <a:pt x="8" y="10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80" name="Oval 243"/>
                <p:cNvSpPr>
                  <a:spLocks noChangeArrowheads="1"/>
                </p:cNvSpPr>
                <p:nvPr/>
              </p:nvSpPr>
              <p:spPr bwMode="auto">
                <a:xfrm rot="5160000">
                  <a:off x="2369" y="8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27" name="Group 244"/>
              <p:cNvGrpSpPr>
                <a:grpSpLocks/>
              </p:cNvGrpSpPr>
              <p:nvPr/>
            </p:nvGrpSpPr>
            <p:grpSpPr bwMode="auto">
              <a:xfrm>
                <a:off x="4280" y="2279"/>
                <a:ext cx="54" cy="87"/>
                <a:chOff x="2490" y="859"/>
                <a:chExt cx="126" cy="212"/>
              </a:xfrm>
            </p:grpSpPr>
            <p:sp>
              <p:nvSpPr>
                <p:cNvPr id="58975" name="Freeform 245"/>
                <p:cNvSpPr>
                  <a:spLocks/>
                </p:cNvSpPr>
                <p:nvPr/>
              </p:nvSpPr>
              <p:spPr bwMode="auto">
                <a:xfrm>
                  <a:off x="2527" y="969"/>
                  <a:ext cx="25" cy="102"/>
                </a:xfrm>
                <a:custGeom>
                  <a:avLst/>
                  <a:gdLst>
                    <a:gd name="T0" fmla="*/ 0 w 25"/>
                    <a:gd name="T1" fmla="*/ 0 h 102"/>
                    <a:gd name="T2" fmla="*/ 0 w 25"/>
                    <a:gd name="T3" fmla="*/ 26 h 102"/>
                    <a:gd name="T4" fmla="*/ 0 w 25"/>
                    <a:gd name="T5" fmla="*/ 36 h 102"/>
                    <a:gd name="T6" fmla="*/ 4 w 25"/>
                    <a:gd name="T7" fmla="*/ 46 h 102"/>
                    <a:gd name="T8" fmla="*/ 8 w 25"/>
                    <a:gd name="T9" fmla="*/ 55 h 102"/>
                    <a:gd name="T10" fmla="*/ 16 w 25"/>
                    <a:gd name="T11" fmla="*/ 60 h 102"/>
                    <a:gd name="T12" fmla="*/ 24 w 25"/>
                    <a:gd name="T13" fmla="*/ 72 h 102"/>
                    <a:gd name="T14" fmla="*/ 20 w 25"/>
                    <a:gd name="T15" fmla="*/ 86 h 102"/>
                    <a:gd name="T16" fmla="*/ 12 w 25"/>
                    <a:gd name="T17" fmla="*/ 101 h 1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102"/>
                    <a:gd name="T29" fmla="*/ 25 w 25"/>
                    <a:gd name="T30" fmla="*/ 102 h 1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102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36"/>
                      </a:lnTo>
                      <a:lnTo>
                        <a:pt x="4" y="46"/>
                      </a:lnTo>
                      <a:lnTo>
                        <a:pt x="8" y="55"/>
                      </a:lnTo>
                      <a:lnTo>
                        <a:pt x="16" y="60"/>
                      </a:lnTo>
                      <a:lnTo>
                        <a:pt x="24" y="72"/>
                      </a:lnTo>
                      <a:lnTo>
                        <a:pt x="20" y="86"/>
                      </a:lnTo>
                      <a:lnTo>
                        <a:pt x="12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76" name="Freeform 246"/>
                <p:cNvSpPr>
                  <a:spLocks/>
                </p:cNvSpPr>
                <p:nvPr/>
              </p:nvSpPr>
              <p:spPr bwMode="auto">
                <a:xfrm>
                  <a:off x="2590" y="960"/>
                  <a:ext cx="26" cy="103"/>
                </a:xfrm>
                <a:custGeom>
                  <a:avLst/>
                  <a:gdLst>
                    <a:gd name="T0" fmla="*/ 0 w 26"/>
                    <a:gd name="T1" fmla="*/ 0 h 103"/>
                    <a:gd name="T2" fmla="*/ 0 w 26"/>
                    <a:gd name="T3" fmla="*/ 26 h 103"/>
                    <a:gd name="T4" fmla="*/ 4 w 26"/>
                    <a:gd name="T5" fmla="*/ 48 h 103"/>
                    <a:gd name="T6" fmla="*/ 8 w 26"/>
                    <a:gd name="T7" fmla="*/ 56 h 103"/>
                    <a:gd name="T8" fmla="*/ 17 w 26"/>
                    <a:gd name="T9" fmla="*/ 61 h 103"/>
                    <a:gd name="T10" fmla="*/ 25 w 26"/>
                    <a:gd name="T11" fmla="*/ 73 h 103"/>
                    <a:gd name="T12" fmla="*/ 21 w 26"/>
                    <a:gd name="T13" fmla="*/ 87 h 103"/>
                    <a:gd name="T14" fmla="*/ 12 w 26"/>
                    <a:gd name="T15" fmla="*/ 102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03"/>
                    <a:gd name="T26" fmla="*/ 26 w 26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03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4" y="48"/>
                      </a:lnTo>
                      <a:lnTo>
                        <a:pt x="8" y="56"/>
                      </a:lnTo>
                      <a:lnTo>
                        <a:pt x="17" y="61"/>
                      </a:lnTo>
                      <a:lnTo>
                        <a:pt x="25" y="73"/>
                      </a:lnTo>
                      <a:lnTo>
                        <a:pt x="21" y="87"/>
                      </a:lnTo>
                      <a:lnTo>
                        <a:pt x="12" y="10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77" name="Oval 247"/>
                <p:cNvSpPr>
                  <a:spLocks noChangeArrowheads="1"/>
                </p:cNvSpPr>
                <p:nvPr/>
              </p:nvSpPr>
              <p:spPr bwMode="auto">
                <a:xfrm rot="5160000">
                  <a:off x="2489" y="86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28" name="Group 248"/>
              <p:cNvGrpSpPr>
                <a:grpSpLocks/>
              </p:cNvGrpSpPr>
              <p:nvPr/>
            </p:nvGrpSpPr>
            <p:grpSpPr bwMode="auto">
              <a:xfrm>
                <a:off x="4083" y="2335"/>
                <a:ext cx="66" cy="85"/>
                <a:chOff x="2018" y="994"/>
                <a:chExt cx="160" cy="208"/>
              </a:xfrm>
            </p:grpSpPr>
            <p:sp>
              <p:nvSpPr>
                <p:cNvPr id="58972" name="Freeform 249"/>
                <p:cNvSpPr>
                  <a:spLocks/>
                </p:cNvSpPr>
                <p:nvPr/>
              </p:nvSpPr>
              <p:spPr bwMode="auto">
                <a:xfrm>
                  <a:off x="2074" y="1109"/>
                  <a:ext cx="46" cy="93"/>
                </a:xfrm>
                <a:custGeom>
                  <a:avLst/>
                  <a:gdLst>
                    <a:gd name="T0" fmla="*/ 0 w 46"/>
                    <a:gd name="T1" fmla="*/ 0 h 93"/>
                    <a:gd name="T2" fmla="*/ 7 w 46"/>
                    <a:gd name="T3" fmla="*/ 23 h 93"/>
                    <a:gd name="T4" fmla="*/ 14 w 46"/>
                    <a:gd name="T5" fmla="*/ 34 h 93"/>
                    <a:gd name="T6" fmla="*/ 17 w 46"/>
                    <a:gd name="T7" fmla="*/ 42 h 93"/>
                    <a:gd name="T8" fmla="*/ 24 w 46"/>
                    <a:gd name="T9" fmla="*/ 48 h 93"/>
                    <a:gd name="T10" fmla="*/ 31 w 46"/>
                    <a:gd name="T11" fmla="*/ 52 h 93"/>
                    <a:gd name="T12" fmla="*/ 38 w 46"/>
                    <a:gd name="T13" fmla="*/ 56 h 93"/>
                    <a:gd name="T14" fmla="*/ 45 w 46"/>
                    <a:gd name="T15" fmla="*/ 59 h 93"/>
                    <a:gd name="T16" fmla="*/ 45 w 46"/>
                    <a:gd name="T17" fmla="*/ 75 h 93"/>
                    <a:gd name="T18" fmla="*/ 41 w 46"/>
                    <a:gd name="T19" fmla="*/ 92 h 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6"/>
                    <a:gd name="T31" fmla="*/ 0 h 93"/>
                    <a:gd name="T32" fmla="*/ 46 w 46"/>
                    <a:gd name="T33" fmla="*/ 93 h 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6" h="93">
                      <a:moveTo>
                        <a:pt x="0" y="0"/>
                      </a:moveTo>
                      <a:lnTo>
                        <a:pt x="7" y="23"/>
                      </a:lnTo>
                      <a:lnTo>
                        <a:pt x="14" y="34"/>
                      </a:lnTo>
                      <a:lnTo>
                        <a:pt x="17" y="42"/>
                      </a:lnTo>
                      <a:lnTo>
                        <a:pt x="24" y="48"/>
                      </a:lnTo>
                      <a:lnTo>
                        <a:pt x="31" y="52"/>
                      </a:lnTo>
                      <a:lnTo>
                        <a:pt x="38" y="56"/>
                      </a:lnTo>
                      <a:lnTo>
                        <a:pt x="45" y="59"/>
                      </a:lnTo>
                      <a:lnTo>
                        <a:pt x="45" y="75"/>
                      </a:lnTo>
                      <a:lnTo>
                        <a:pt x="41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73" name="Freeform 250"/>
                <p:cNvSpPr>
                  <a:spLocks/>
                </p:cNvSpPr>
                <p:nvPr/>
              </p:nvSpPr>
              <p:spPr bwMode="auto">
                <a:xfrm>
                  <a:off x="2131" y="1080"/>
                  <a:ext cx="47" cy="93"/>
                </a:xfrm>
                <a:custGeom>
                  <a:avLst/>
                  <a:gdLst>
                    <a:gd name="T0" fmla="*/ 0 w 47"/>
                    <a:gd name="T1" fmla="*/ 0 h 93"/>
                    <a:gd name="T2" fmla="*/ 7 w 47"/>
                    <a:gd name="T3" fmla="*/ 23 h 93"/>
                    <a:gd name="T4" fmla="*/ 14 w 47"/>
                    <a:gd name="T5" fmla="*/ 34 h 93"/>
                    <a:gd name="T6" fmla="*/ 18 w 47"/>
                    <a:gd name="T7" fmla="*/ 41 h 93"/>
                    <a:gd name="T8" fmla="*/ 25 w 47"/>
                    <a:gd name="T9" fmla="*/ 49 h 93"/>
                    <a:gd name="T10" fmla="*/ 32 w 47"/>
                    <a:gd name="T11" fmla="*/ 53 h 93"/>
                    <a:gd name="T12" fmla="*/ 39 w 47"/>
                    <a:gd name="T13" fmla="*/ 56 h 93"/>
                    <a:gd name="T14" fmla="*/ 46 w 47"/>
                    <a:gd name="T15" fmla="*/ 60 h 93"/>
                    <a:gd name="T16" fmla="*/ 46 w 47"/>
                    <a:gd name="T17" fmla="*/ 75 h 93"/>
                    <a:gd name="T18" fmla="*/ 42 w 47"/>
                    <a:gd name="T19" fmla="*/ 92 h 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7"/>
                    <a:gd name="T31" fmla="*/ 0 h 93"/>
                    <a:gd name="T32" fmla="*/ 47 w 47"/>
                    <a:gd name="T33" fmla="*/ 93 h 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7" h="93">
                      <a:moveTo>
                        <a:pt x="0" y="0"/>
                      </a:moveTo>
                      <a:lnTo>
                        <a:pt x="7" y="23"/>
                      </a:lnTo>
                      <a:lnTo>
                        <a:pt x="14" y="34"/>
                      </a:lnTo>
                      <a:lnTo>
                        <a:pt x="18" y="41"/>
                      </a:lnTo>
                      <a:lnTo>
                        <a:pt x="25" y="49"/>
                      </a:lnTo>
                      <a:lnTo>
                        <a:pt x="32" y="53"/>
                      </a:lnTo>
                      <a:lnTo>
                        <a:pt x="39" y="56"/>
                      </a:lnTo>
                      <a:lnTo>
                        <a:pt x="46" y="60"/>
                      </a:lnTo>
                      <a:lnTo>
                        <a:pt x="46" y="75"/>
                      </a:lnTo>
                      <a:lnTo>
                        <a:pt x="42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74" name="Oval 251"/>
                <p:cNvSpPr>
                  <a:spLocks noChangeArrowheads="1"/>
                </p:cNvSpPr>
                <p:nvPr/>
              </p:nvSpPr>
              <p:spPr bwMode="auto">
                <a:xfrm rot="4020000">
                  <a:off x="2017" y="99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29" name="Group 252"/>
              <p:cNvGrpSpPr>
                <a:grpSpLocks/>
              </p:cNvGrpSpPr>
              <p:nvPr/>
            </p:nvGrpSpPr>
            <p:grpSpPr bwMode="auto">
              <a:xfrm>
                <a:off x="4041" y="2355"/>
                <a:ext cx="66" cy="86"/>
                <a:chOff x="1918" y="1042"/>
                <a:chExt cx="157" cy="210"/>
              </a:xfrm>
            </p:grpSpPr>
            <p:sp>
              <p:nvSpPr>
                <p:cNvPr id="58969" name="Freeform 253"/>
                <p:cNvSpPr>
                  <a:spLocks/>
                </p:cNvSpPr>
                <p:nvPr/>
              </p:nvSpPr>
              <p:spPr bwMode="auto">
                <a:xfrm>
                  <a:off x="1971" y="1157"/>
                  <a:ext cx="46" cy="95"/>
                </a:xfrm>
                <a:custGeom>
                  <a:avLst/>
                  <a:gdLst>
                    <a:gd name="T0" fmla="*/ 0 w 46"/>
                    <a:gd name="T1" fmla="*/ 0 h 95"/>
                    <a:gd name="T2" fmla="*/ 9 w 46"/>
                    <a:gd name="T3" fmla="*/ 24 h 95"/>
                    <a:gd name="T4" fmla="*/ 12 w 46"/>
                    <a:gd name="T5" fmla="*/ 34 h 95"/>
                    <a:gd name="T6" fmla="*/ 19 w 46"/>
                    <a:gd name="T7" fmla="*/ 42 h 95"/>
                    <a:gd name="T8" fmla="*/ 25 w 46"/>
                    <a:gd name="T9" fmla="*/ 48 h 95"/>
                    <a:gd name="T10" fmla="*/ 32 w 46"/>
                    <a:gd name="T11" fmla="*/ 52 h 95"/>
                    <a:gd name="T12" fmla="*/ 38 w 46"/>
                    <a:gd name="T13" fmla="*/ 56 h 95"/>
                    <a:gd name="T14" fmla="*/ 42 w 46"/>
                    <a:gd name="T15" fmla="*/ 62 h 95"/>
                    <a:gd name="T16" fmla="*/ 45 w 46"/>
                    <a:gd name="T17" fmla="*/ 68 h 95"/>
                    <a:gd name="T18" fmla="*/ 45 w 46"/>
                    <a:gd name="T19" fmla="*/ 76 h 95"/>
                    <a:gd name="T20" fmla="*/ 42 w 46"/>
                    <a:gd name="T21" fmla="*/ 94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"/>
                    <a:gd name="T34" fmla="*/ 0 h 95"/>
                    <a:gd name="T35" fmla="*/ 46 w 46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" h="95">
                      <a:moveTo>
                        <a:pt x="0" y="0"/>
                      </a:moveTo>
                      <a:lnTo>
                        <a:pt x="9" y="24"/>
                      </a:lnTo>
                      <a:lnTo>
                        <a:pt x="12" y="34"/>
                      </a:lnTo>
                      <a:lnTo>
                        <a:pt x="19" y="42"/>
                      </a:lnTo>
                      <a:lnTo>
                        <a:pt x="25" y="48"/>
                      </a:lnTo>
                      <a:lnTo>
                        <a:pt x="32" y="52"/>
                      </a:lnTo>
                      <a:lnTo>
                        <a:pt x="38" y="56"/>
                      </a:lnTo>
                      <a:lnTo>
                        <a:pt x="42" y="62"/>
                      </a:lnTo>
                      <a:lnTo>
                        <a:pt x="45" y="68"/>
                      </a:lnTo>
                      <a:lnTo>
                        <a:pt x="45" y="76"/>
                      </a:lnTo>
                      <a:lnTo>
                        <a:pt x="42" y="9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70" name="Freeform 254"/>
                <p:cNvSpPr>
                  <a:spLocks/>
                </p:cNvSpPr>
                <p:nvPr/>
              </p:nvSpPr>
              <p:spPr bwMode="auto">
                <a:xfrm>
                  <a:off x="2030" y="1128"/>
                  <a:ext cx="45" cy="95"/>
                </a:xfrm>
                <a:custGeom>
                  <a:avLst/>
                  <a:gdLst>
                    <a:gd name="T0" fmla="*/ 0 w 45"/>
                    <a:gd name="T1" fmla="*/ 0 h 95"/>
                    <a:gd name="T2" fmla="*/ 7 w 45"/>
                    <a:gd name="T3" fmla="*/ 25 h 95"/>
                    <a:gd name="T4" fmla="*/ 14 w 45"/>
                    <a:gd name="T5" fmla="*/ 35 h 95"/>
                    <a:gd name="T6" fmla="*/ 17 w 45"/>
                    <a:gd name="T7" fmla="*/ 43 h 95"/>
                    <a:gd name="T8" fmla="*/ 24 w 45"/>
                    <a:gd name="T9" fmla="*/ 51 h 95"/>
                    <a:gd name="T10" fmla="*/ 30 w 45"/>
                    <a:gd name="T11" fmla="*/ 55 h 95"/>
                    <a:gd name="T12" fmla="*/ 37 w 45"/>
                    <a:gd name="T13" fmla="*/ 59 h 95"/>
                    <a:gd name="T14" fmla="*/ 40 w 45"/>
                    <a:gd name="T15" fmla="*/ 63 h 95"/>
                    <a:gd name="T16" fmla="*/ 44 w 45"/>
                    <a:gd name="T17" fmla="*/ 69 h 95"/>
                    <a:gd name="T18" fmla="*/ 44 w 45"/>
                    <a:gd name="T19" fmla="*/ 76 h 95"/>
                    <a:gd name="T20" fmla="*/ 40 w 45"/>
                    <a:gd name="T21" fmla="*/ 94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95"/>
                    <a:gd name="T35" fmla="*/ 45 w 45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95">
                      <a:moveTo>
                        <a:pt x="0" y="0"/>
                      </a:moveTo>
                      <a:lnTo>
                        <a:pt x="7" y="25"/>
                      </a:lnTo>
                      <a:lnTo>
                        <a:pt x="14" y="35"/>
                      </a:lnTo>
                      <a:lnTo>
                        <a:pt x="17" y="43"/>
                      </a:lnTo>
                      <a:lnTo>
                        <a:pt x="24" y="51"/>
                      </a:lnTo>
                      <a:lnTo>
                        <a:pt x="30" y="55"/>
                      </a:lnTo>
                      <a:lnTo>
                        <a:pt x="37" y="59"/>
                      </a:lnTo>
                      <a:lnTo>
                        <a:pt x="40" y="63"/>
                      </a:lnTo>
                      <a:lnTo>
                        <a:pt x="44" y="69"/>
                      </a:lnTo>
                      <a:lnTo>
                        <a:pt x="44" y="76"/>
                      </a:lnTo>
                      <a:lnTo>
                        <a:pt x="40" y="9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71" name="Oval 255"/>
                <p:cNvSpPr>
                  <a:spLocks noChangeArrowheads="1"/>
                </p:cNvSpPr>
                <p:nvPr/>
              </p:nvSpPr>
              <p:spPr bwMode="auto">
                <a:xfrm rot="4140000">
                  <a:off x="1917" y="104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30" name="Group 256"/>
              <p:cNvGrpSpPr>
                <a:grpSpLocks/>
              </p:cNvGrpSpPr>
              <p:nvPr/>
            </p:nvGrpSpPr>
            <p:grpSpPr bwMode="auto">
              <a:xfrm>
                <a:off x="4007" y="2382"/>
                <a:ext cx="64" cy="88"/>
                <a:chOff x="1836" y="1107"/>
                <a:chExt cx="152" cy="212"/>
              </a:xfrm>
            </p:grpSpPr>
            <p:sp>
              <p:nvSpPr>
                <p:cNvPr id="58966" name="Freeform 257"/>
                <p:cNvSpPr>
                  <a:spLocks/>
                </p:cNvSpPr>
                <p:nvPr/>
              </p:nvSpPr>
              <p:spPr bwMode="auto">
                <a:xfrm>
                  <a:off x="1887" y="1221"/>
                  <a:ext cx="41" cy="98"/>
                </a:xfrm>
                <a:custGeom>
                  <a:avLst/>
                  <a:gdLst>
                    <a:gd name="T0" fmla="*/ 0 w 41"/>
                    <a:gd name="T1" fmla="*/ 0 h 98"/>
                    <a:gd name="T2" fmla="*/ 6 w 41"/>
                    <a:gd name="T3" fmla="*/ 23 h 98"/>
                    <a:gd name="T4" fmla="*/ 15 w 41"/>
                    <a:gd name="T5" fmla="*/ 42 h 98"/>
                    <a:gd name="T6" fmla="*/ 21 w 41"/>
                    <a:gd name="T7" fmla="*/ 51 h 98"/>
                    <a:gd name="T8" fmla="*/ 28 w 41"/>
                    <a:gd name="T9" fmla="*/ 55 h 98"/>
                    <a:gd name="T10" fmla="*/ 37 w 41"/>
                    <a:gd name="T11" fmla="*/ 59 h 98"/>
                    <a:gd name="T12" fmla="*/ 40 w 41"/>
                    <a:gd name="T13" fmla="*/ 63 h 98"/>
                    <a:gd name="T14" fmla="*/ 40 w 41"/>
                    <a:gd name="T15" fmla="*/ 70 h 98"/>
                    <a:gd name="T16" fmla="*/ 40 w 41"/>
                    <a:gd name="T17" fmla="*/ 78 h 98"/>
                    <a:gd name="T18" fmla="*/ 34 w 41"/>
                    <a:gd name="T19" fmla="*/ 97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"/>
                    <a:gd name="T31" fmla="*/ 0 h 98"/>
                    <a:gd name="T32" fmla="*/ 41 w 41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" h="98">
                      <a:moveTo>
                        <a:pt x="0" y="0"/>
                      </a:moveTo>
                      <a:lnTo>
                        <a:pt x="6" y="23"/>
                      </a:lnTo>
                      <a:lnTo>
                        <a:pt x="15" y="42"/>
                      </a:lnTo>
                      <a:lnTo>
                        <a:pt x="21" y="51"/>
                      </a:lnTo>
                      <a:lnTo>
                        <a:pt x="28" y="55"/>
                      </a:lnTo>
                      <a:lnTo>
                        <a:pt x="37" y="59"/>
                      </a:lnTo>
                      <a:lnTo>
                        <a:pt x="40" y="63"/>
                      </a:lnTo>
                      <a:lnTo>
                        <a:pt x="40" y="70"/>
                      </a:lnTo>
                      <a:lnTo>
                        <a:pt x="40" y="78"/>
                      </a:lnTo>
                      <a:lnTo>
                        <a:pt x="34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67" name="Freeform 258"/>
                <p:cNvSpPr>
                  <a:spLocks/>
                </p:cNvSpPr>
                <p:nvPr/>
              </p:nvSpPr>
              <p:spPr bwMode="auto">
                <a:xfrm>
                  <a:off x="1945" y="1197"/>
                  <a:ext cx="43" cy="98"/>
                </a:xfrm>
                <a:custGeom>
                  <a:avLst/>
                  <a:gdLst>
                    <a:gd name="T0" fmla="*/ 0 w 43"/>
                    <a:gd name="T1" fmla="*/ 0 h 98"/>
                    <a:gd name="T2" fmla="*/ 10 w 43"/>
                    <a:gd name="T3" fmla="*/ 25 h 98"/>
                    <a:gd name="T4" fmla="*/ 13 w 43"/>
                    <a:gd name="T5" fmla="*/ 35 h 98"/>
                    <a:gd name="T6" fmla="*/ 16 w 43"/>
                    <a:gd name="T7" fmla="*/ 43 h 98"/>
                    <a:gd name="T8" fmla="*/ 23 w 43"/>
                    <a:gd name="T9" fmla="*/ 49 h 98"/>
                    <a:gd name="T10" fmla="*/ 29 w 43"/>
                    <a:gd name="T11" fmla="*/ 54 h 98"/>
                    <a:gd name="T12" fmla="*/ 39 w 43"/>
                    <a:gd name="T13" fmla="*/ 58 h 98"/>
                    <a:gd name="T14" fmla="*/ 42 w 43"/>
                    <a:gd name="T15" fmla="*/ 64 h 98"/>
                    <a:gd name="T16" fmla="*/ 42 w 43"/>
                    <a:gd name="T17" fmla="*/ 70 h 98"/>
                    <a:gd name="T18" fmla="*/ 42 w 43"/>
                    <a:gd name="T19" fmla="*/ 78 h 98"/>
                    <a:gd name="T20" fmla="*/ 35 w 43"/>
                    <a:gd name="T21" fmla="*/ 97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"/>
                    <a:gd name="T34" fmla="*/ 0 h 98"/>
                    <a:gd name="T35" fmla="*/ 43 w 43"/>
                    <a:gd name="T36" fmla="*/ 98 h 9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" h="98">
                      <a:moveTo>
                        <a:pt x="0" y="0"/>
                      </a:moveTo>
                      <a:lnTo>
                        <a:pt x="10" y="25"/>
                      </a:lnTo>
                      <a:lnTo>
                        <a:pt x="13" y="35"/>
                      </a:lnTo>
                      <a:lnTo>
                        <a:pt x="16" y="43"/>
                      </a:lnTo>
                      <a:lnTo>
                        <a:pt x="23" y="49"/>
                      </a:lnTo>
                      <a:lnTo>
                        <a:pt x="29" y="54"/>
                      </a:lnTo>
                      <a:lnTo>
                        <a:pt x="39" y="58"/>
                      </a:lnTo>
                      <a:lnTo>
                        <a:pt x="42" y="64"/>
                      </a:lnTo>
                      <a:lnTo>
                        <a:pt x="42" y="70"/>
                      </a:lnTo>
                      <a:lnTo>
                        <a:pt x="42" y="78"/>
                      </a:lnTo>
                      <a:lnTo>
                        <a:pt x="35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68" name="Oval 259"/>
                <p:cNvSpPr>
                  <a:spLocks noChangeArrowheads="1"/>
                </p:cNvSpPr>
                <p:nvPr/>
              </p:nvSpPr>
              <p:spPr bwMode="auto">
                <a:xfrm rot="4320000">
                  <a:off x="1835" y="110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31" name="Group 260"/>
              <p:cNvGrpSpPr>
                <a:grpSpLocks/>
              </p:cNvGrpSpPr>
              <p:nvPr/>
            </p:nvGrpSpPr>
            <p:grpSpPr bwMode="auto">
              <a:xfrm>
                <a:off x="4328" y="2274"/>
                <a:ext cx="52" cy="88"/>
                <a:chOff x="2604" y="847"/>
                <a:chExt cx="126" cy="212"/>
              </a:xfrm>
            </p:grpSpPr>
            <p:sp>
              <p:nvSpPr>
                <p:cNvPr id="58963" name="Freeform 261"/>
                <p:cNvSpPr>
                  <a:spLocks/>
                </p:cNvSpPr>
                <p:nvPr/>
              </p:nvSpPr>
              <p:spPr bwMode="auto">
                <a:xfrm>
                  <a:off x="2639" y="957"/>
                  <a:ext cx="27" cy="102"/>
                </a:xfrm>
                <a:custGeom>
                  <a:avLst/>
                  <a:gdLst>
                    <a:gd name="T0" fmla="*/ 0 w 27"/>
                    <a:gd name="T1" fmla="*/ 0 h 102"/>
                    <a:gd name="T2" fmla="*/ 0 w 27"/>
                    <a:gd name="T3" fmla="*/ 25 h 102"/>
                    <a:gd name="T4" fmla="*/ 0 w 27"/>
                    <a:gd name="T5" fmla="*/ 35 h 102"/>
                    <a:gd name="T6" fmla="*/ 5 w 27"/>
                    <a:gd name="T7" fmla="*/ 45 h 102"/>
                    <a:gd name="T8" fmla="*/ 9 w 27"/>
                    <a:gd name="T9" fmla="*/ 54 h 102"/>
                    <a:gd name="T10" fmla="*/ 17 w 27"/>
                    <a:gd name="T11" fmla="*/ 59 h 102"/>
                    <a:gd name="T12" fmla="*/ 22 w 27"/>
                    <a:gd name="T13" fmla="*/ 66 h 102"/>
                    <a:gd name="T14" fmla="*/ 26 w 27"/>
                    <a:gd name="T15" fmla="*/ 72 h 102"/>
                    <a:gd name="T16" fmla="*/ 22 w 27"/>
                    <a:gd name="T17" fmla="*/ 86 h 102"/>
                    <a:gd name="T18" fmla="*/ 13 w 27"/>
                    <a:gd name="T19" fmla="*/ 101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102"/>
                    <a:gd name="T32" fmla="*/ 27 w 27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102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5" y="45"/>
                      </a:lnTo>
                      <a:lnTo>
                        <a:pt x="9" y="54"/>
                      </a:lnTo>
                      <a:lnTo>
                        <a:pt x="17" y="59"/>
                      </a:lnTo>
                      <a:lnTo>
                        <a:pt x="22" y="66"/>
                      </a:lnTo>
                      <a:lnTo>
                        <a:pt x="26" y="72"/>
                      </a:lnTo>
                      <a:lnTo>
                        <a:pt x="22" y="86"/>
                      </a:lnTo>
                      <a:lnTo>
                        <a:pt x="13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64" name="Freeform 262"/>
                <p:cNvSpPr>
                  <a:spLocks/>
                </p:cNvSpPr>
                <p:nvPr/>
              </p:nvSpPr>
              <p:spPr bwMode="auto">
                <a:xfrm>
                  <a:off x="2707" y="949"/>
                  <a:ext cx="23" cy="102"/>
                </a:xfrm>
                <a:custGeom>
                  <a:avLst/>
                  <a:gdLst>
                    <a:gd name="T0" fmla="*/ 0 w 23"/>
                    <a:gd name="T1" fmla="*/ 0 h 102"/>
                    <a:gd name="T2" fmla="*/ 0 w 23"/>
                    <a:gd name="T3" fmla="*/ 26 h 102"/>
                    <a:gd name="T4" fmla="*/ 0 w 23"/>
                    <a:gd name="T5" fmla="*/ 36 h 102"/>
                    <a:gd name="T6" fmla="*/ 0 w 23"/>
                    <a:gd name="T7" fmla="*/ 46 h 102"/>
                    <a:gd name="T8" fmla="*/ 5 w 23"/>
                    <a:gd name="T9" fmla="*/ 54 h 102"/>
                    <a:gd name="T10" fmla="*/ 13 w 23"/>
                    <a:gd name="T11" fmla="*/ 59 h 102"/>
                    <a:gd name="T12" fmla="*/ 18 w 23"/>
                    <a:gd name="T13" fmla="*/ 66 h 102"/>
                    <a:gd name="T14" fmla="*/ 22 w 23"/>
                    <a:gd name="T15" fmla="*/ 73 h 102"/>
                    <a:gd name="T16" fmla="*/ 18 w 23"/>
                    <a:gd name="T17" fmla="*/ 86 h 102"/>
                    <a:gd name="T18" fmla="*/ 9 w 23"/>
                    <a:gd name="T19" fmla="*/ 101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102"/>
                    <a:gd name="T32" fmla="*/ 23 w 23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102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5" y="54"/>
                      </a:lnTo>
                      <a:lnTo>
                        <a:pt x="13" y="59"/>
                      </a:lnTo>
                      <a:lnTo>
                        <a:pt x="18" y="66"/>
                      </a:lnTo>
                      <a:lnTo>
                        <a:pt x="22" y="73"/>
                      </a:lnTo>
                      <a:lnTo>
                        <a:pt x="18" y="86"/>
                      </a:lnTo>
                      <a:lnTo>
                        <a:pt x="9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65" name="Oval 263"/>
                <p:cNvSpPr>
                  <a:spLocks noChangeArrowheads="1"/>
                </p:cNvSpPr>
                <p:nvPr/>
              </p:nvSpPr>
              <p:spPr bwMode="auto">
                <a:xfrm rot="5160000">
                  <a:off x="2603" y="84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32" name="Group 264"/>
              <p:cNvGrpSpPr>
                <a:grpSpLocks/>
              </p:cNvGrpSpPr>
              <p:nvPr/>
            </p:nvGrpSpPr>
            <p:grpSpPr bwMode="auto">
              <a:xfrm>
                <a:off x="4378" y="2269"/>
                <a:ext cx="48" cy="86"/>
                <a:chOff x="2723" y="834"/>
                <a:chExt cx="118" cy="210"/>
              </a:xfrm>
            </p:grpSpPr>
            <p:sp>
              <p:nvSpPr>
                <p:cNvPr id="58960" name="Freeform 265"/>
                <p:cNvSpPr>
                  <a:spLocks/>
                </p:cNvSpPr>
                <p:nvPr/>
              </p:nvSpPr>
              <p:spPr bwMode="auto">
                <a:xfrm>
                  <a:off x="2751" y="941"/>
                  <a:ext cx="19" cy="103"/>
                </a:xfrm>
                <a:custGeom>
                  <a:avLst/>
                  <a:gdLst>
                    <a:gd name="T0" fmla="*/ 5 w 19"/>
                    <a:gd name="T1" fmla="*/ 0 h 103"/>
                    <a:gd name="T2" fmla="*/ 0 w 19"/>
                    <a:gd name="T3" fmla="*/ 27 h 103"/>
                    <a:gd name="T4" fmla="*/ 0 w 19"/>
                    <a:gd name="T5" fmla="*/ 37 h 103"/>
                    <a:gd name="T6" fmla="*/ 0 w 19"/>
                    <a:gd name="T7" fmla="*/ 47 h 103"/>
                    <a:gd name="T8" fmla="*/ 5 w 19"/>
                    <a:gd name="T9" fmla="*/ 56 h 103"/>
                    <a:gd name="T10" fmla="*/ 9 w 19"/>
                    <a:gd name="T11" fmla="*/ 62 h 103"/>
                    <a:gd name="T12" fmla="*/ 18 w 19"/>
                    <a:gd name="T13" fmla="*/ 69 h 103"/>
                    <a:gd name="T14" fmla="*/ 18 w 19"/>
                    <a:gd name="T15" fmla="*/ 76 h 103"/>
                    <a:gd name="T16" fmla="*/ 14 w 19"/>
                    <a:gd name="T17" fmla="*/ 89 h 103"/>
                    <a:gd name="T18" fmla="*/ 0 w 19"/>
                    <a:gd name="T19" fmla="*/ 102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3"/>
                    <a:gd name="T32" fmla="*/ 19 w 19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3">
                      <a:moveTo>
                        <a:pt x="5" y="0"/>
                      </a:moveTo>
                      <a:lnTo>
                        <a:pt x="0" y="27"/>
                      </a:lnTo>
                      <a:lnTo>
                        <a:pt x="0" y="37"/>
                      </a:lnTo>
                      <a:lnTo>
                        <a:pt x="0" y="47"/>
                      </a:lnTo>
                      <a:lnTo>
                        <a:pt x="5" y="56"/>
                      </a:lnTo>
                      <a:lnTo>
                        <a:pt x="9" y="62"/>
                      </a:lnTo>
                      <a:lnTo>
                        <a:pt x="18" y="69"/>
                      </a:lnTo>
                      <a:lnTo>
                        <a:pt x="18" y="76"/>
                      </a:lnTo>
                      <a:lnTo>
                        <a:pt x="14" y="89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61" name="Freeform 266"/>
                <p:cNvSpPr>
                  <a:spLocks/>
                </p:cNvSpPr>
                <p:nvPr/>
              </p:nvSpPr>
              <p:spPr bwMode="auto">
                <a:xfrm>
                  <a:off x="2816" y="940"/>
                  <a:ext cx="19" cy="103"/>
                </a:xfrm>
                <a:custGeom>
                  <a:avLst/>
                  <a:gdLst>
                    <a:gd name="T0" fmla="*/ 4 w 19"/>
                    <a:gd name="T1" fmla="*/ 0 h 103"/>
                    <a:gd name="T2" fmla="*/ 0 w 19"/>
                    <a:gd name="T3" fmla="*/ 27 h 103"/>
                    <a:gd name="T4" fmla="*/ 0 w 19"/>
                    <a:gd name="T5" fmla="*/ 37 h 103"/>
                    <a:gd name="T6" fmla="*/ 0 w 19"/>
                    <a:gd name="T7" fmla="*/ 47 h 103"/>
                    <a:gd name="T8" fmla="*/ 4 w 19"/>
                    <a:gd name="T9" fmla="*/ 56 h 103"/>
                    <a:gd name="T10" fmla="*/ 9 w 19"/>
                    <a:gd name="T11" fmla="*/ 62 h 103"/>
                    <a:gd name="T12" fmla="*/ 18 w 19"/>
                    <a:gd name="T13" fmla="*/ 69 h 103"/>
                    <a:gd name="T14" fmla="*/ 18 w 19"/>
                    <a:gd name="T15" fmla="*/ 76 h 103"/>
                    <a:gd name="T16" fmla="*/ 13 w 19"/>
                    <a:gd name="T17" fmla="*/ 89 h 103"/>
                    <a:gd name="T18" fmla="*/ 0 w 19"/>
                    <a:gd name="T19" fmla="*/ 102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3"/>
                    <a:gd name="T32" fmla="*/ 19 w 19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3">
                      <a:moveTo>
                        <a:pt x="4" y="0"/>
                      </a:moveTo>
                      <a:lnTo>
                        <a:pt x="0" y="27"/>
                      </a:lnTo>
                      <a:lnTo>
                        <a:pt x="0" y="37"/>
                      </a:lnTo>
                      <a:lnTo>
                        <a:pt x="0" y="47"/>
                      </a:lnTo>
                      <a:lnTo>
                        <a:pt x="4" y="56"/>
                      </a:lnTo>
                      <a:lnTo>
                        <a:pt x="9" y="62"/>
                      </a:lnTo>
                      <a:lnTo>
                        <a:pt x="18" y="69"/>
                      </a:lnTo>
                      <a:lnTo>
                        <a:pt x="18" y="76"/>
                      </a:lnTo>
                      <a:lnTo>
                        <a:pt x="13" y="89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62" name="Oval 267"/>
                <p:cNvSpPr>
                  <a:spLocks noChangeArrowheads="1"/>
                </p:cNvSpPr>
                <p:nvPr/>
              </p:nvSpPr>
              <p:spPr bwMode="auto">
                <a:xfrm rot="5580000">
                  <a:off x="2722" y="83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33" name="Group 268"/>
              <p:cNvGrpSpPr>
                <a:grpSpLocks/>
              </p:cNvGrpSpPr>
              <p:nvPr/>
            </p:nvGrpSpPr>
            <p:grpSpPr bwMode="auto">
              <a:xfrm>
                <a:off x="4428" y="2275"/>
                <a:ext cx="51" cy="89"/>
                <a:chOff x="2842" y="848"/>
                <a:chExt cx="124" cy="214"/>
              </a:xfrm>
            </p:grpSpPr>
            <p:sp>
              <p:nvSpPr>
                <p:cNvPr id="58957" name="Freeform 269"/>
                <p:cNvSpPr>
                  <a:spLocks/>
                </p:cNvSpPr>
                <p:nvPr/>
              </p:nvSpPr>
              <p:spPr bwMode="auto">
                <a:xfrm>
                  <a:off x="2842" y="946"/>
                  <a:ext cx="29" cy="100"/>
                </a:xfrm>
                <a:custGeom>
                  <a:avLst/>
                  <a:gdLst>
                    <a:gd name="T0" fmla="*/ 28 w 29"/>
                    <a:gd name="T1" fmla="*/ 0 h 100"/>
                    <a:gd name="T2" fmla="*/ 19 w 29"/>
                    <a:gd name="T3" fmla="*/ 24 h 100"/>
                    <a:gd name="T4" fmla="*/ 14 w 29"/>
                    <a:gd name="T5" fmla="*/ 46 h 100"/>
                    <a:gd name="T6" fmla="*/ 19 w 29"/>
                    <a:gd name="T7" fmla="*/ 62 h 100"/>
                    <a:gd name="T8" fmla="*/ 23 w 29"/>
                    <a:gd name="T9" fmla="*/ 76 h 100"/>
                    <a:gd name="T10" fmla="*/ 14 w 29"/>
                    <a:gd name="T11" fmla="*/ 88 h 100"/>
                    <a:gd name="T12" fmla="*/ 0 w 29"/>
                    <a:gd name="T13" fmla="*/ 99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100"/>
                    <a:gd name="T23" fmla="*/ 29 w 29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100">
                      <a:moveTo>
                        <a:pt x="28" y="0"/>
                      </a:moveTo>
                      <a:lnTo>
                        <a:pt x="19" y="24"/>
                      </a:lnTo>
                      <a:lnTo>
                        <a:pt x="14" y="46"/>
                      </a:lnTo>
                      <a:lnTo>
                        <a:pt x="19" y="62"/>
                      </a:lnTo>
                      <a:lnTo>
                        <a:pt x="23" y="76"/>
                      </a:lnTo>
                      <a:lnTo>
                        <a:pt x="14" y="88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58" name="Freeform 270"/>
                <p:cNvSpPr>
                  <a:spLocks/>
                </p:cNvSpPr>
                <p:nvPr/>
              </p:nvSpPr>
              <p:spPr bwMode="auto">
                <a:xfrm>
                  <a:off x="2904" y="963"/>
                  <a:ext cx="29" cy="99"/>
                </a:xfrm>
                <a:custGeom>
                  <a:avLst/>
                  <a:gdLst>
                    <a:gd name="T0" fmla="*/ 28 w 29"/>
                    <a:gd name="T1" fmla="*/ 0 h 99"/>
                    <a:gd name="T2" fmla="*/ 19 w 29"/>
                    <a:gd name="T3" fmla="*/ 23 h 99"/>
                    <a:gd name="T4" fmla="*/ 14 w 29"/>
                    <a:gd name="T5" fmla="*/ 46 h 99"/>
                    <a:gd name="T6" fmla="*/ 19 w 29"/>
                    <a:gd name="T7" fmla="*/ 63 h 99"/>
                    <a:gd name="T8" fmla="*/ 23 w 29"/>
                    <a:gd name="T9" fmla="*/ 74 h 99"/>
                    <a:gd name="T10" fmla="*/ 14 w 29"/>
                    <a:gd name="T11" fmla="*/ 88 h 99"/>
                    <a:gd name="T12" fmla="*/ 0 w 29"/>
                    <a:gd name="T13" fmla="*/ 98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99"/>
                    <a:gd name="T23" fmla="*/ 29 w 29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99">
                      <a:moveTo>
                        <a:pt x="28" y="0"/>
                      </a:moveTo>
                      <a:lnTo>
                        <a:pt x="19" y="23"/>
                      </a:lnTo>
                      <a:lnTo>
                        <a:pt x="14" y="46"/>
                      </a:lnTo>
                      <a:lnTo>
                        <a:pt x="19" y="63"/>
                      </a:lnTo>
                      <a:lnTo>
                        <a:pt x="23" y="74"/>
                      </a:lnTo>
                      <a:lnTo>
                        <a:pt x="14" y="88"/>
                      </a:lnTo>
                      <a:lnTo>
                        <a:pt x="0" y="9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59" name="Oval 271"/>
                <p:cNvSpPr>
                  <a:spLocks noChangeArrowheads="1"/>
                </p:cNvSpPr>
                <p:nvPr/>
              </p:nvSpPr>
              <p:spPr bwMode="auto">
                <a:xfrm rot="6420000">
                  <a:off x="2847" y="8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34" name="Group 272"/>
              <p:cNvGrpSpPr>
                <a:grpSpLocks/>
              </p:cNvGrpSpPr>
              <p:nvPr/>
            </p:nvGrpSpPr>
            <p:grpSpPr bwMode="auto">
              <a:xfrm>
                <a:off x="3972" y="2404"/>
                <a:ext cx="69" cy="85"/>
                <a:chOff x="1752" y="1163"/>
                <a:chExt cx="166" cy="207"/>
              </a:xfrm>
            </p:grpSpPr>
            <p:sp>
              <p:nvSpPr>
                <p:cNvPr id="58954" name="Freeform 273"/>
                <p:cNvSpPr>
                  <a:spLocks/>
                </p:cNvSpPr>
                <p:nvPr/>
              </p:nvSpPr>
              <p:spPr bwMode="auto">
                <a:xfrm>
                  <a:off x="1810" y="1277"/>
                  <a:ext cx="52" cy="93"/>
                </a:xfrm>
                <a:custGeom>
                  <a:avLst/>
                  <a:gdLst>
                    <a:gd name="T0" fmla="*/ 0 w 52"/>
                    <a:gd name="T1" fmla="*/ 0 h 93"/>
                    <a:gd name="T2" fmla="*/ 9 w 52"/>
                    <a:gd name="T3" fmla="*/ 24 h 93"/>
                    <a:gd name="T4" fmla="*/ 15 w 52"/>
                    <a:gd name="T5" fmla="*/ 33 h 93"/>
                    <a:gd name="T6" fmla="*/ 21 w 52"/>
                    <a:gd name="T7" fmla="*/ 42 h 93"/>
                    <a:gd name="T8" fmla="*/ 30 w 52"/>
                    <a:gd name="T9" fmla="*/ 46 h 93"/>
                    <a:gd name="T10" fmla="*/ 36 w 52"/>
                    <a:gd name="T11" fmla="*/ 50 h 93"/>
                    <a:gd name="T12" fmla="*/ 45 w 52"/>
                    <a:gd name="T13" fmla="*/ 53 h 93"/>
                    <a:gd name="T14" fmla="*/ 48 w 52"/>
                    <a:gd name="T15" fmla="*/ 57 h 93"/>
                    <a:gd name="T16" fmla="*/ 51 w 52"/>
                    <a:gd name="T17" fmla="*/ 64 h 93"/>
                    <a:gd name="T18" fmla="*/ 51 w 52"/>
                    <a:gd name="T19" fmla="*/ 72 h 93"/>
                    <a:gd name="T20" fmla="*/ 48 w 52"/>
                    <a:gd name="T21" fmla="*/ 92 h 9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"/>
                    <a:gd name="T34" fmla="*/ 0 h 93"/>
                    <a:gd name="T35" fmla="*/ 52 w 52"/>
                    <a:gd name="T36" fmla="*/ 93 h 9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" h="93">
                      <a:moveTo>
                        <a:pt x="0" y="0"/>
                      </a:moveTo>
                      <a:lnTo>
                        <a:pt x="9" y="24"/>
                      </a:lnTo>
                      <a:lnTo>
                        <a:pt x="15" y="33"/>
                      </a:lnTo>
                      <a:lnTo>
                        <a:pt x="21" y="42"/>
                      </a:lnTo>
                      <a:lnTo>
                        <a:pt x="30" y="46"/>
                      </a:lnTo>
                      <a:lnTo>
                        <a:pt x="36" y="50"/>
                      </a:lnTo>
                      <a:lnTo>
                        <a:pt x="45" y="53"/>
                      </a:lnTo>
                      <a:lnTo>
                        <a:pt x="48" y="57"/>
                      </a:lnTo>
                      <a:lnTo>
                        <a:pt x="51" y="64"/>
                      </a:lnTo>
                      <a:lnTo>
                        <a:pt x="51" y="72"/>
                      </a:lnTo>
                      <a:lnTo>
                        <a:pt x="48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55" name="Freeform 274"/>
                <p:cNvSpPr>
                  <a:spLocks/>
                </p:cNvSpPr>
                <p:nvPr/>
              </p:nvSpPr>
              <p:spPr bwMode="auto">
                <a:xfrm>
                  <a:off x="1865" y="1245"/>
                  <a:ext cx="53" cy="93"/>
                </a:xfrm>
                <a:custGeom>
                  <a:avLst/>
                  <a:gdLst>
                    <a:gd name="T0" fmla="*/ 0 w 53"/>
                    <a:gd name="T1" fmla="*/ 0 h 93"/>
                    <a:gd name="T2" fmla="*/ 12 w 53"/>
                    <a:gd name="T3" fmla="*/ 24 h 93"/>
                    <a:gd name="T4" fmla="*/ 18 w 53"/>
                    <a:gd name="T5" fmla="*/ 32 h 93"/>
                    <a:gd name="T6" fmla="*/ 24 w 53"/>
                    <a:gd name="T7" fmla="*/ 41 h 93"/>
                    <a:gd name="T8" fmla="*/ 30 w 53"/>
                    <a:gd name="T9" fmla="*/ 47 h 93"/>
                    <a:gd name="T10" fmla="*/ 37 w 53"/>
                    <a:gd name="T11" fmla="*/ 49 h 93"/>
                    <a:gd name="T12" fmla="*/ 46 w 53"/>
                    <a:gd name="T13" fmla="*/ 53 h 93"/>
                    <a:gd name="T14" fmla="*/ 49 w 53"/>
                    <a:gd name="T15" fmla="*/ 58 h 93"/>
                    <a:gd name="T16" fmla="*/ 52 w 53"/>
                    <a:gd name="T17" fmla="*/ 64 h 93"/>
                    <a:gd name="T18" fmla="*/ 52 w 53"/>
                    <a:gd name="T19" fmla="*/ 73 h 93"/>
                    <a:gd name="T20" fmla="*/ 49 w 53"/>
                    <a:gd name="T21" fmla="*/ 92 h 9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3"/>
                    <a:gd name="T34" fmla="*/ 0 h 93"/>
                    <a:gd name="T35" fmla="*/ 53 w 53"/>
                    <a:gd name="T36" fmla="*/ 93 h 9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3" h="93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18" y="32"/>
                      </a:lnTo>
                      <a:lnTo>
                        <a:pt x="24" y="41"/>
                      </a:lnTo>
                      <a:lnTo>
                        <a:pt x="30" y="47"/>
                      </a:lnTo>
                      <a:lnTo>
                        <a:pt x="37" y="49"/>
                      </a:lnTo>
                      <a:lnTo>
                        <a:pt x="46" y="53"/>
                      </a:lnTo>
                      <a:lnTo>
                        <a:pt x="49" y="58"/>
                      </a:lnTo>
                      <a:lnTo>
                        <a:pt x="52" y="64"/>
                      </a:lnTo>
                      <a:lnTo>
                        <a:pt x="52" y="73"/>
                      </a:lnTo>
                      <a:lnTo>
                        <a:pt x="49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56" name="Oval 275"/>
                <p:cNvSpPr>
                  <a:spLocks noChangeArrowheads="1"/>
                </p:cNvSpPr>
                <p:nvPr/>
              </p:nvSpPr>
              <p:spPr bwMode="auto">
                <a:xfrm rot="3780000">
                  <a:off x="1751" y="116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35" name="Group 276"/>
              <p:cNvGrpSpPr>
                <a:grpSpLocks/>
              </p:cNvGrpSpPr>
              <p:nvPr/>
            </p:nvGrpSpPr>
            <p:grpSpPr bwMode="auto">
              <a:xfrm>
                <a:off x="3936" y="2440"/>
                <a:ext cx="77" cy="78"/>
                <a:chOff x="1665" y="1247"/>
                <a:chExt cx="187" cy="192"/>
              </a:xfrm>
            </p:grpSpPr>
            <p:sp>
              <p:nvSpPr>
                <p:cNvPr id="58951" name="Freeform 277"/>
                <p:cNvSpPr>
                  <a:spLocks/>
                </p:cNvSpPr>
                <p:nvPr/>
              </p:nvSpPr>
              <p:spPr bwMode="auto">
                <a:xfrm>
                  <a:off x="1735" y="1362"/>
                  <a:ext cx="70" cy="77"/>
                </a:xfrm>
                <a:custGeom>
                  <a:avLst/>
                  <a:gdLst>
                    <a:gd name="T0" fmla="*/ 0 w 70"/>
                    <a:gd name="T1" fmla="*/ 0 h 77"/>
                    <a:gd name="T2" fmla="*/ 14 w 70"/>
                    <a:gd name="T3" fmla="*/ 18 h 77"/>
                    <a:gd name="T4" fmla="*/ 23 w 70"/>
                    <a:gd name="T5" fmla="*/ 25 h 77"/>
                    <a:gd name="T6" fmla="*/ 29 w 70"/>
                    <a:gd name="T7" fmla="*/ 32 h 77"/>
                    <a:gd name="T8" fmla="*/ 37 w 70"/>
                    <a:gd name="T9" fmla="*/ 37 h 77"/>
                    <a:gd name="T10" fmla="*/ 46 w 70"/>
                    <a:gd name="T11" fmla="*/ 39 h 77"/>
                    <a:gd name="T12" fmla="*/ 55 w 70"/>
                    <a:gd name="T13" fmla="*/ 41 h 77"/>
                    <a:gd name="T14" fmla="*/ 60 w 70"/>
                    <a:gd name="T15" fmla="*/ 44 h 77"/>
                    <a:gd name="T16" fmla="*/ 66 w 70"/>
                    <a:gd name="T17" fmla="*/ 58 h 77"/>
                    <a:gd name="T18" fmla="*/ 69 w 70"/>
                    <a:gd name="T19" fmla="*/ 76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0"/>
                    <a:gd name="T31" fmla="*/ 0 h 77"/>
                    <a:gd name="T32" fmla="*/ 70 w 70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0" h="77">
                      <a:moveTo>
                        <a:pt x="0" y="0"/>
                      </a:moveTo>
                      <a:lnTo>
                        <a:pt x="14" y="18"/>
                      </a:lnTo>
                      <a:lnTo>
                        <a:pt x="23" y="25"/>
                      </a:lnTo>
                      <a:lnTo>
                        <a:pt x="29" y="32"/>
                      </a:lnTo>
                      <a:lnTo>
                        <a:pt x="37" y="37"/>
                      </a:lnTo>
                      <a:lnTo>
                        <a:pt x="46" y="39"/>
                      </a:lnTo>
                      <a:lnTo>
                        <a:pt x="55" y="41"/>
                      </a:lnTo>
                      <a:lnTo>
                        <a:pt x="60" y="44"/>
                      </a:lnTo>
                      <a:lnTo>
                        <a:pt x="66" y="58"/>
                      </a:lnTo>
                      <a:lnTo>
                        <a:pt x="69" y="7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52" name="Freeform 278"/>
                <p:cNvSpPr>
                  <a:spLocks/>
                </p:cNvSpPr>
                <p:nvPr/>
              </p:nvSpPr>
              <p:spPr bwMode="auto">
                <a:xfrm>
                  <a:off x="1783" y="1315"/>
                  <a:ext cx="69" cy="79"/>
                </a:xfrm>
                <a:custGeom>
                  <a:avLst/>
                  <a:gdLst>
                    <a:gd name="T0" fmla="*/ 0 w 69"/>
                    <a:gd name="T1" fmla="*/ 0 h 79"/>
                    <a:gd name="T2" fmla="*/ 15 w 69"/>
                    <a:gd name="T3" fmla="*/ 20 h 79"/>
                    <a:gd name="T4" fmla="*/ 21 w 69"/>
                    <a:gd name="T5" fmla="*/ 29 h 79"/>
                    <a:gd name="T6" fmla="*/ 29 w 69"/>
                    <a:gd name="T7" fmla="*/ 36 h 79"/>
                    <a:gd name="T8" fmla="*/ 38 w 69"/>
                    <a:gd name="T9" fmla="*/ 40 h 79"/>
                    <a:gd name="T10" fmla="*/ 47 w 69"/>
                    <a:gd name="T11" fmla="*/ 42 h 79"/>
                    <a:gd name="T12" fmla="*/ 53 w 69"/>
                    <a:gd name="T13" fmla="*/ 42 h 79"/>
                    <a:gd name="T14" fmla="*/ 59 w 69"/>
                    <a:gd name="T15" fmla="*/ 47 h 79"/>
                    <a:gd name="T16" fmla="*/ 62 w 69"/>
                    <a:gd name="T17" fmla="*/ 51 h 79"/>
                    <a:gd name="T18" fmla="*/ 65 w 69"/>
                    <a:gd name="T19" fmla="*/ 60 h 79"/>
                    <a:gd name="T20" fmla="*/ 68 w 69"/>
                    <a:gd name="T21" fmla="*/ 78 h 7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79"/>
                    <a:gd name="T35" fmla="*/ 69 w 69"/>
                    <a:gd name="T36" fmla="*/ 79 h 7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79">
                      <a:moveTo>
                        <a:pt x="0" y="0"/>
                      </a:moveTo>
                      <a:lnTo>
                        <a:pt x="15" y="20"/>
                      </a:lnTo>
                      <a:lnTo>
                        <a:pt x="21" y="29"/>
                      </a:lnTo>
                      <a:lnTo>
                        <a:pt x="29" y="36"/>
                      </a:lnTo>
                      <a:lnTo>
                        <a:pt x="38" y="40"/>
                      </a:lnTo>
                      <a:lnTo>
                        <a:pt x="47" y="42"/>
                      </a:lnTo>
                      <a:lnTo>
                        <a:pt x="53" y="42"/>
                      </a:lnTo>
                      <a:lnTo>
                        <a:pt x="59" y="47"/>
                      </a:lnTo>
                      <a:lnTo>
                        <a:pt x="62" y="51"/>
                      </a:lnTo>
                      <a:lnTo>
                        <a:pt x="65" y="60"/>
                      </a:lnTo>
                      <a:lnTo>
                        <a:pt x="68" y="7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53" name="Oval 279"/>
                <p:cNvSpPr>
                  <a:spLocks noChangeArrowheads="1"/>
                </p:cNvSpPr>
                <p:nvPr/>
              </p:nvSpPr>
              <p:spPr bwMode="auto">
                <a:xfrm rot="3000000">
                  <a:off x="1664" y="124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36" name="Group 280"/>
              <p:cNvGrpSpPr>
                <a:grpSpLocks/>
              </p:cNvGrpSpPr>
              <p:nvPr/>
            </p:nvGrpSpPr>
            <p:grpSpPr bwMode="auto">
              <a:xfrm>
                <a:off x="3902" y="2471"/>
                <a:ext cx="81" cy="77"/>
                <a:chOff x="1584" y="1328"/>
                <a:chExt cx="195" cy="185"/>
              </a:xfrm>
            </p:grpSpPr>
            <p:sp>
              <p:nvSpPr>
                <p:cNvPr id="58948" name="Freeform 281"/>
                <p:cNvSpPr>
                  <a:spLocks/>
                </p:cNvSpPr>
                <p:nvPr/>
              </p:nvSpPr>
              <p:spPr bwMode="auto">
                <a:xfrm>
                  <a:off x="1659" y="1439"/>
                  <a:ext cx="76" cy="74"/>
                </a:xfrm>
                <a:custGeom>
                  <a:avLst/>
                  <a:gdLst>
                    <a:gd name="T0" fmla="*/ 0 w 76"/>
                    <a:gd name="T1" fmla="*/ 0 h 74"/>
                    <a:gd name="T2" fmla="*/ 17 w 76"/>
                    <a:gd name="T3" fmla="*/ 20 h 74"/>
                    <a:gd name="T4" fmla="*/ 25 w 76"/>
                    <a:gd name="T5" fmla="*/ 27 h 74"/>
                    <a:gd name="T6" fmla="*/ 33 w 76"/>
                    <a:gd name="T7" fmla="*/ 32 h 74"/>
                    <a:gd name="T8" fmla="*/ 42 w 76"/>
                    <a:gd name="T9" fmla="*/ 37 h 74"/>
                    <a:gd name="T10" fmla="*/ 50 w 76"/>
                    <a:gd name="T11" fmla="*/ 37 h 74"/>
                    <a:gd name="T12" fmla="*/ 58 w 76"/>
                    <a:gd name="T13" fmla="*/ 39 h 74"/>
                    <a:gd name="T14" fmla="*/ 64 w 76"/>
                    <a:gd name="T15" fmla="*/ 42 h 74"/>
                    <a:gd name="T16" fmla="*/ 67 w 76"/>
                    <a:gd name="T17" fmla="*/ 46 h 74"/>
                    <a:gd name="T18" fmla="*/ 69 w 76"/>
                    <a:gd name="T19" fmla="*/ 54 h 74"/>
                    <a:gd name="T20" fmla="*/ 75 w 76"/>
                    <a:gd name="T21" fmla="*/ 73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6"/>
                    <a:gd name="T34" fmla="*/ 0 h 74"/>
                    <a:gd name="T35" fmla="*/ 76 w 76"/>
                    <a:gd name="T36" fmla="*/ 74 h 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6" h="74">
                      <a:moveTo>
                        <a:pt x="0" y="0"/>
                      </a:moveTo>
                      <a:lnTo>
                        <a:pt x="17" y="20"/>
                      </a:lnTo>
                      <a:lnTo>
                        <a:pt x="25" y="27"/>
                      </a:lnTo>
                      <a:lnTo>
                        <a:pt x="33" y="32"/>
                      </a:lnTo>
                      <a:lnTo>
                        <a:pt x="42" y="37"/>
                      </a:lnTo>
                      <a:lnTo>
                        <a:pt x="50" y="37"/>
                      </a:lnTo>
                      <a:lnTo>
                        <a:pt x="58" y="39"/>
                      </a:lnTo>
                      <a:lnTo>
                        <a:pt x="64" y="42"/>
                      </a:lnTo>
                      <a:lnTo>
                        <a:pt x="67" y="46"/>
                      </a:lnTo>
                      <a:lnTo>
                        <a:pt x="69" y="54"/>
                      </a:lnTo>
                      <a:lnTo>
                        <a:pt x="75" y="7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49" name="Freeform 282"/>
                <p:cNvSpPr>
                  <a:spLocks/>
                </p:cNvSpPr>
                <p:nvPr/>
              </p:nvSpPr>
              <p:spPr bwMode="auto">
                <a:xfrm>
                  <a:off x="1704" y="1391"/>
                  <a:ext cx="75" cy="74"/>
                </a:xfrm>
                <a:custGeom>
                  <a:avLst/>
                  <a:gdLst>
                    <a:gd name="T0" fmla="*/ 0 w 75"/>
                    <a:gd name="T1" fmla="*/ 0 h 74"/>
                    <a:gd name="T2" fmla="*/ 17 w 75"/>
                    <a:gd name="T3" fmla="*/ 19 h 74"/>
                    <a:gd name="T4" fmla="*/ 31 w 75"/>
                    <a:gd name="T5" fmla="*/ 33 h 74"/>
                    <a:gd name="T6" fmla="*/ 40 w 75"/>
                    <a:gd name="T7" fmla="*/ 36 h 74"/>
                    <a:gd name="T8" fmla="*/ 48 w 75"/>
                    <a:gd name="T9" fmla="*/ 38 h 74"/>
                    <a:gd name="T10" fmla="*/ 57 w 75"/>
                    <a:gd name="T11" fmla="*/ 38 h 74"/>
                    <a:gd name="T12" fmla="*/ 63 w 75"/>
                    <a:gd name="T13" fmla="*/ 40 h 74"/>
                    <a:gd name="T14" fmla="*/ 68 w 75"/>
                    <a:gd name="T15" fmla="*/ 54 h 74"/>
                    <a:gd name="T16" fmla="*/ 74 w 75"/>
                    <a:gd name="T17" fmla="*/ 73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5"/>
                    <a:gd name="T28" fmla="*/ 0 h 74"/>
                    <a:gd name="T29" fmla="*/ 75 w 75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5" h="74">
                      <a:moveTo>
                        <a:pt x="0" y="0"/>
                      </a:moveTo>
                      <a:lnTo>
                        <a:pt x="17" y="19"/>
                      </a:lnTo>
                      <a:lnTo>
                        <a:pt x="31" y="33"/>
                      </a:lnTo>
                      <a:lnTo>
                        <a:pt x="40" y="36"/>
                      </a:lnTo>
                      <a:lnTo>
                        <a:pt x="48" y="38"/>
                      </a:lnTo>
                      <a:lnTo>
                        <a:pt x="57" y="38"/>
                      </a:lnTo>
                      <a:lnTo>
                        <a:pt x="63" y="40"/>
                      </a:lnTo>
                      <a:lnTo>
                        <a:pt x="68" y="54"/>
                      </a:lnTo>
                      <a:lnTo>
                        <a:pt x="74" y="7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50" name="Oval 283"/>
                <p:cNvSpPr>
                  <a:spLocks noChangeArrowheads="1"/>
                </p:cNvSpPr>
                <p:nvPr/>
              </p:nvSpPr>
              <p:spPr bwMode="auto">
                <a:xfrm rot="2760000">
                  <a:off x="1583" y="13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37" name="Group 284"/>
              <p:cNvGrpSpPr>
                <a:grpSpLocks/>
              </p:cNvGrpSpPr>
              <p:nvPr/>
            </p:nvGrpSpPr>
            <p:grpSpPr bwMode="auto">
              <a:xfrm>
                <a:off x="3861" y="2509"/>
                <a:ext cx="86" cy="71"/>
                <a:chOff x="1489" y="1417"/>
                <a:chExt cx="205" cy="171"/>
              </a:xfrm>
            </p:grpSpPr>
            <p:sp>
              <p:nvSpPr>
                <p:cNvPr id="58945" name="Freeform 285"/>
                <p:cNvSpPr>
                  <a:spLocks/>
                </p:cNvSpPr>
                <p:nvPr/>
              </p:nvSpPr>
              <p:spPr bwMode="auto">
                <a:xfrm>
                  <a:off x="1573" y="1526"/>
                  <a:ext cx="83" cy="62"/>
                </a:xfrm>
                <a:custGeom>
                  <a:avLst/>
                  <a:gdLst>
                    <a:gd name="T0" fmla="*/ 0 w 83"/>
                    <a:gd name="T1" fmla="*/ 0 h 62"/>
                    <a:gd name="T2" fmla="*/ 18 w 83"/>
                    <a:gd name="T3" fmla="*/ 15 h 62"/>
                    <a:gd name="T4" fmla="*/ 26 w 83"/>
                    <a:gd name="T5" fmla="*/ 23 h 62"/>
                    <a:gd name="T6" fmla="*/ 34 w 83"/>
                    <a:gd name="T7" fmla="*/ 28 h 62"/>
                    <a:gd name="T8" fmla="*/ 45 w 83"/>
                    <a:gd name="T9" fmla="*/ 31 h 62"/>
                    <a:gd name="T10" fmla="*/ 53 w 83"/>
                    <a:gd name="T11" fmla="*/ 31 h 62"/>
                    <a:gd name="T12" fmla="*/ 61 w 83"/>
                    <a:gd name="T13" fmla="*/ 28 h 62"/>
                    <a:gd name="T14" fmla="*/ 66 w 83"/>
                    <a:gd name="T15" fmla="*/ 31 h 62"/>
                    <a:gd name="T16" fmla="*/ 71 w 83"/>
                    <a:gd name="T17" fmla="*/ 36 h 62"/>
                    <a:gd name="T18" fmla="*/ 74 w 83"/>
                    <a:gd name="T19" fmla="*/ 43 h 62"/>
                    <a:gd name="T20" fmla="*/ 82 w 83"/>
                    <a:gd name="T21" fmla="*/ 61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62"/>
                    <a:gd name="T35" fmla="*/ 83 w 83"/>
                    <a:gd name="T36" fmla="*/ 62 h 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62">
                      <a:moveTo>
                        <a:pt x="0" y="0"/>
                      </a:moveTo>
                      <a:lnTo>
                        <a:pt x="18" y="15"/>
                      </a:lnTo>
                      <a:lnTo>
                        <a:pt x="26" y="23"/>
                      </a:lnTo>
                      <a:lnTo>
                        <a:pt x="34" y="28"/>
                      </a:lnTo>
                      <a:lnTo>
                        <a:pt x="45" y="31"/>
                      </a:lnTo>
                      <a:lnTo>
                        <a:pt x="53" y="31"/>
                      </a:lnTo>
                      <a:lnTo>
                        <a:pt x="61" y="28"/>
                      </a:lnTo>
                      <a:lnTo>
                        <a:pt x="66" y="31"/>
                      </a:lnTo>
                      <a:lnTo>
                        <a:pt x="71" y="36"/>
                      </a:lnTo>
                      <a:lnTo>
                        <a:pt x="74" y="43"/>
                      </a:lnTo>
                      <a:lnTo>
                        <a:pt x="82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46" name="Freeform 286"/>
                <p:cNvSpPr>
                  <a:spLocks/>
                </p:cNvSpPr>
                <p:nvPr/>
              </p:nvSpPr>
              <p:spPr bwMode="auto">
                <a:xfrm>
                  <a:off x="1609" y="1473"/>
                  <a:ext cx="85" cy="62"/>
                </a:xfrm>
                <a:custGeom>
                  <a:avLst/>
                  <a:gdLst>
                    <a:gd name="T0" fmla="*/ 0 w 85"/>
                    <a:gd name="T1" fmla="*/ 0 h 62"/>
                    <a:gd name="T2" fmla="*/ 19 w 85"/>
                    <a:gd name="T3" fmla="*/ 14 h 62"/>
                    <a:gd name="T4" fmla="*/ 30 w 85"/>
                    <a:gd name="T5" fmla="*/ 22 h 62"/>
                    <a:gd name="T6" fmla="*/ 38 w 85"/>
                    <a:gd name="T7" fmla="*/ 27 h 62"/>
                    <a:gd name="T8" fmla="*/ 46 w 85"/>
                    <a:gd name="T9" fmla="*/ 29 h 62"/>
                    <a:gd name="T10" fmla="*/ 54 w 85"/>
                    <a:gd name="T11" fmla="*/ 29 h 62"/>
                    <a:gd name="T12" fmla="*/ 62 w 85"/>
                    <a:gd name="T13" fmla="*/ 29 h 62"/>
                    <a:gd name="T14" fmla="*/ 68 w 85"/>
                    <a:gd name="T15" fmla="*/ 32 h 62"/>
                    <a:gd name="T16" fmla="*/ 73 w 85"/>
                    <a:gd name="T17" fmla="*/ 36 h 62"/>
                    <a:gd name="T18" fmla="*/ 76 w 85"/>
                    <a:gd name="T19" fmla="*/ 44 h 62"/>
                    <a:gd name="T20" fmla="*/ 84 w 85"/>
                    <a:gd name="T21" fmla="*/ 61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5"/>
                    <a:gd name="T34" fmla="*/ 0 h 62"/>
                    <a:gd name="T35" fmla="*/ 85 w 85"/>
                    <a:gd name="T36" fmla="*/ 62 h 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5" h="62">
                      <a:moveTo>
                        <a:pt x="0" y="0"/>
                      </a:moveTo>
                      <a:lnTo>
                        <a:pt x="19" y="14"/>
                      </a:lnTo>
                      <a:lnTo>
                        <a:pt x="30" y="22"/>
                      </a:lnTo>
                      <a:lnTo>
                        <a:pt x="38" y="27"/>
                      </a:lnTo>
                      <a:lnTo>
                        <a:pt x="46" y="29"/>
                      </a:lnTo>
                      <a:lnTo>
                        <a:pt x="54" y="29"/>
                      </a:lnTo>
                      <a:lnTo>
                        <a:pt x="62" y="29"/>
                      </a:lnTo>
                      <a:lnTo>
                        <a:pt x="68" y="32"/>
                      </a:lnTo>
                      <a:lnTo>
                        <a:pt x="73" y="36"/>
                      </a:lnTo>
                      <a:lnTo>
                        <a:pt x="76" y="44"/>
                      </a:lnTo>
                      <a:lnTo>
                        <a:pt x="84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47" name="Oval 287"/>
                <p:cNvSpPr>
                  <a:spLocks noChangeArrowheads="1"/>
                </p:cNvSpPr>
                <p:nvPr/>
              </p:nvSpPr>
              <p:spPr bwMode="auto">
                <a:xfrm rot="2340000">
                  <a:off x="1489" y="141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38" name="Group 288"/>
              <p:cNvGrpSpPr>
                <a:grpSpLocks/>
              </p:cNvGrpSpPr>
              <p:nvPr/>
            </p:nvGrpSpPr>
            <p:grpSpPr bwMode="auto">
              <a:xfrm>
                <a:off x="3843" y="2547"/>
                <a:ext cx="88" cy="66"/>
                <a:chOff x="1445" y="1510"/>
                <a:chExt cx="209" cy="162"/>
              </a:xfrm>
            </p:grpSpPr>
            <p:sp>
              <p:nvSpPr>
                <p:cNvPr id="58942" name="Freeform 289"/>
                <p:cNvSpPr>
                  <a:spLocks/>
                </p:cNvSpPr>
                <p:nvPr/>
              </p:nvSpPr>
              <p:spPr bwMode="auto">
                <a:xfrm>
                  <a:off x="1532" y="1615"/>
                  <a:ext cx="89" cy="57"/>
                </a:xfrm>
                <a:custGeom>
                  <a:avLst/>
                  <a:gdLst>
                    <a:gd name="T0" fmla="*/ 0 w 89"/>
                    <a:gd name="T1" fmla="*/ 0 h 57"/>
                    <a:gd name="T2" fmla="*/ 21 w 89"/>
                    <a:gd name="T3" fmla="*/ 16 h 57"/>
                    <a:gd name="T4" fmla="*/ 28 w 89"/>
                    <a:gd name="T5" fmla="*/ 21 h 57"/>
                    <a:gd name="T6" fmla="*/ 39 w 89"/>
                    <a:gd name="T7" fmla="*/ 24 h 57"/>
                    <a:gd name="T8" fmla="*/ 47 w 89"/>
                    <a:gd name="T9" fmla="*/ 27 h 57"/>
                    <a:gd name="T10" fmla="*/ 54 w 89"/>
                    <a:gd name="T11" fmla="*/ 27 h 57"/>
                    <a:gd name="T12" fmla="*/ 62 w 89"/>
                    <a:gd name="T13" fmla="*/ 24 h 57"/>
                    <a:gd name="T14" fmla="*/ 70 w 89"/>
                    <a:gd name="T15" fmla="*/ 27 h 57"/>
                    <a:gd name="T16" fmla="*/ 80 w 89"/>
                    <a:gd name="T17" fmla="*/ 37 h 57"/>
                    <a:gd name="T18" fmla="*/ 88 w 89"/>
                    <a:gd name="T19" fmla="*/ 56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57"/>
                    <a:gd name="T32" fmla="*/ 89 w 89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57">
                      <a:moveTo>
                        <a:pt x="0" y="0"/>
                      </a:moveTo>
                      <a:lnTo>
                        <a:pt x="21" y="16"/>
                      </a:lnTo>
                      <a:lnTo>
                        <a:pt x="28" y="21"/>
                      </a:lnTo>
                      <a:lnTo>
                        <a:pt x="39" y="24"/>
                      </a:lnTo>
                      <a:lnTo>
                        <a:pt x="47" y="27"/>
                      </a:lnTo>
                      <a:lnTo>
                        <a:pt x="54" y="27"/>
                      </a:lnTo>
                      <a:lnTo>
                        <a:pt x="62" y="24"/>
                      </a:lnTo>
                      <a:lnTo>
                        <a:pt x="70" y="27"/>
                      </a:lnTo>
                      <a:lnTo>
                        <a:pt x="80" y="37"/>
                      </a:lnTo>
                      <a:lnTo>
                        <a:pt x="88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43" name="Freeform 290"/>
                <p:cNvSpPr>
                  <a:spLocks/>
                </p:cNvSpPr>
                <p:nvPr/>
              </p:nvSpPr>
              <p:spPr bwMode="auto">
                <a:xfrm>
                  <a:off x="1563" y="1561"/>
                  <a:ext cx="91" cy="55"/>
                </a:xfrm>
                <a:custGeom>
                  <a:avLst/>
                  <a:gdLst>
                    <a:gd name="T0" fmla="*/ 0 w 91"/>
                    <a:gd name="T1" fmla="*/ 0 h 55"/>
                    <a:gd name="T2" fmla="*/ 21 w 91"/>
                    <a:gd name="T3" fmla="*/ 13 h 55"/>
                    <a:gd name="T4" fmla="*/ 40 w 91"/>
                    <a:gd name="T5" fmla="*/ 23 h 55"/>
                    <a:gd name="T6" fmla="*/ 50 w 91"/>
                    <a:gd name="T7" fmla="*/ 26 h 55"/>
                    <a:gd name="T8" fmla="*/ 58 w 91"/>
                    <a:gd name="T9" fmla="*/ 26 h 55"/>
                    <a:gd name="T10" fmla="*/ 66 w 91"/>
                    <a:gd name="T11" fmla="*/ 23 h 55"/>
                    <a:gd name="T12" fmla="*/ 71 w 91"/>
                    <a:gd name="T13" fmla="*/ 26 h 55"/>
                    <a:gd name="T14" fmla="*/ 82 w 91"/>
                    <a:gd name="T15" fmla="*/ 36 h 55"/>
                    <a:gd name="T16" fmla="*/ 90 w 91"/>
                    <a:gd name="T17" fmla="*/ 54 h 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5"/>
                    <a:gd name="T29" fmla="*/ 91 w 91"/>
                    <a:gd name="T30" fmla="*/ 55 h 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5">
                      <a:moveTo>
                        <a:pt x="0" y="0"/>
                      </a:moveTo>
                      <a:lnTo>
                        <a:pt x="21" y="13"/>
                      </a:lnTo>
                      <a:lnTo>
                        <a:pt x="40" y="23"/>
                      </a:lnTo>
                      <a:lnTo>
                        <a:pt x="50" y="26"/>
                      </a:lnTo>
                      <a:lnTo>
                        <a:pt x="58" y="26"/>
                      </a:lnTo>
                      <a:lnTo>
                        <a:pt x="66" y="23"/>
                      </a:lnTo>
                      <a:lnTo>
                        <a:pt x="71" y="26"/>
                      </a:lnTo>
                      <a:lnTo>
                        <a:pt x="82" y="36"/>
                      </a:lnTo>
                      <a:lnTo>
                        <a:pt x="90" y="5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44" name="Oval 291"/>
                <p:cNvSpPr>
                  <a:spLocks noChangeArrowheads="1"/>
                </p:cNvSpPr>
                <p:nvPr/>
              </p:nvSpPr>
              <p:spPr bwMode="auto">
                <a:xfrm rot="2040000">
                  <a:off x="1445" y="151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39" name="Group 292"/>
              <p:cNvGrpSpPr>
                <a:grpSpLocks/>
              </p:cNvGrpSpPr>
              <p:nvPr/>
            </p:nvGrpSpPr>
            <p:grpSpPr bwMode="auto">
              <a:xfrm>
                <a:off x="3816" y="2590"/>
                <a:ext cx="88" cy="64"/>
                <a:chOff x="1378" y="1614"/>
                <a:chExt cx="211" cy="155"/>
              </a:xfrm>
            </p:grpSpPr>
            <p:sp>
              <p:nvSpPr>
                <p:cNvPr id="58939" name="Freeform 293"/>
                <p:cNvSpPr>
                  <a:spLocks/>
                </p:cNvSpPr>
                <p:nvPr/>
              </p:nvSpPr>
              <p:spPr bwMode="auto">
                <a:xfrm>
                  <a:off x="1467" y="1720"/>
                  <a:ext cx="93" cy="49"/>
                </a:xfrm>
                <a:custGeom>
                  <a:avLst/>
                  <a:gdLst>
                    <a:gd name="T0" fmla="*/ 0 w 93"/>
                    <a:gd name="T1" fmla="*/ 0 h 49"/>
                    <a:gd name="T2" fmla="*/ 22 w 93"/>
                    <a:gd name="T3" fmla="*/ 11 h 49"/>
                    <a:gd name="T4" fmla="*/ 42 w 93"/>
                    <a:gd name="T5" fmla="*/ 20 h 49"/>
                    <a:gd name="T6" fmla="*/ 50 w 93"/>
                    <a:gd name="T7" fmla="*/ 23 h 49"/>
                    <a:gd name="T8" fmla="*/ 57 w 93"/>
                    <a:gd name="T9" fmla="*/ 20 h 49"/>
                    <a:gd name="T10" fmla="*/ 65 w 93"/>
                    <a:gd name="T11" fmla="*/ 20 h 49"/>
                    <a:gd name="T12" fmla="*/ 72 w 93"/>
                    <a:gd name="T13" fmla="*/ 20 h 49"/>
                    <a:gd name="T14" fmla="*/ 82 w 93"/>
                    <a:gd name="T15" fmla="*/ 31 h 49"/>
                    <a:gd name="T16" fmla="*/ 92 w 93"/>
                    <a:gd name="T17" fmla="*/ 48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3"/>
                    <a:gd name="T28" fmla="*/ 0 h 49"/>
                    <a:gd name="T29" fmla="*/ 93 w 93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3" h="49">
                      <a:moveTo>
                        <a:pt x="0" y="0"/>
                      </a:moveTo>
                      <a:lnTo>
                        <a:pt x="22" y="11"/>
                      </a:lnTo>
                      <a:lnTo>
                        <a:pt x="42" y="20"/>
                      </a:lnTo>
                      <a:lnTo>
                        <a:pt x="50" y="23"/>
                      </a:lnTo>
                      <a:lnTo>
                        <a:pt x="57" y="20"/>
                      </a:lnTo>
                      <a:lnTo>
                        <a:pt x="65" y="20"/>
                      </a:lnTo>
                      <a:lnTo>
                        <a:pt x="72" y="20"/>
                      </a:lnTo>
                      <a:lnTo>
                        <a:pt x="82" y="31"/>
                      </a:lnTo>
                      <a:lnTo>
                        <a:pt x="92" y="4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40" name="Freeform 294"/>
                <p:cNvSpPr>
                  <a:spLocks/>
                </p:cNvSpPr>
                <p:nvPr/>
              </p:nvSpPr>
              <p:spPr bwMode="auto">
                <a:xfrm>
                  <a:off x="1497" y="1661"/>
                  <a:ext cx="92" cy="50"/>
                </a:xfrm>
                <a:custGeom>
                  <a:avLst/>
                  <a:gdLst>
                    <a:gd name="T0" fmla="*/ 0 w 92"/>
                    <a:gd name="T1" fmla="*/ 0 h 50"/>
                    <a:gd name="T2" fmla="*/ 20 w 92"/>
                    <a:gd name="T3" fmla="*/ 13 h 50"/>
                    <a:gd name="T4" fmla="*/ 30 w 92"/>
                    <a:gd name="T5" fmla="*/ 19 h 50"/>
                    <a:gd name="T6" fmla="*/ 40 w 92"/>
                    <a:gd name="T7" fmla="*/ 22 h 50"/>
                    <a:gd name="T8" fmla="*/ 50 w 92"/>
                    <a:gd name="T9" fmla="*/ 22 h 50"/>
                    <a:gd name="T10" fmla="*/ 58 w 92"/>
                    <a:gd name="T11" fmla="*/ 22 h 50"/>
                    <a:gd name="T12" fmla="*/ 66 w 92"/>
                    <a:gd name="T13" fmla="*/ 19 h 50"/>
                    <a:gd name="T14" fmla="*/ 71 w 92"/>
                    <a:gd name="T15" fmla="*/ 22 h 50"/>
                    <a:gd name="T16" fmla="*/ 81 w 92"/>
                    <a:gd name="T17" fmla="*/ 33 h 50"/>
                    <a:gd name="T18" fmla="*/ 91 w 92"/>
                    <a:gd name="T19" fmla="*/ 49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2"/>
                    <a:gd name="T31" fmla="*/ 0 h 50"/>
                    <a:gd name="T32" fmla="*/ 92 w 92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2" h="50">
                      <a:moveTo>
                        <a:pt x="0" y="0"/>
                      </a:moveTo>
                      <a:lnTo>
                        <a:pt x="20" y="13"/>
                      </a:lnTo>
                      <a:lnTo>
                        <a:pt x="30" y="19"/>
                      </a:lnTo>
                      <a:lnTo>
                        <a:pt x="40" y="22"/>
                      </a:lnTo>
                      <a:lnTo>
                        <a:pt x="50" y="22"/>
                      </a:lnTo>
                      <a:lnTo>
                        <a:pt x="58" y="22"/>
                      </a:lnTo>
                      <a:lnTo>
                        <a:pt x="66" y="19"/>
                      </a:lnTo>
                      <a:lnTo>
                        <a:pt x="71" y="22"/>
                      </a:lnTo>
                      <a:lnTo>
                        <a:pt x="81" y="33"/>
                      </a:lnTo>
                      <a:lnTo>
                        <a:pt x="91" y="4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41" name="Oval 295"/>
                <p:cNvSpPr>
                  <a:spLocks noChangeArrowheads="1"/>
                </p:cNvSpPr>
                <p:nvPr/>
              </p:nvSpPr>
              <p:spPr bwMode="auto">
                <a:xfrm rot="1800000">
                  <a:off x="1378" y="161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40" name="Group 296"/>
              <p:cNvGrpSpPr>
                <a:grpSpLocks/>
              </p:cNvGrpSpPr>
              <p:nvPr/>
            </p:nvGrpSpPr>
            <p:grpSpPr bwMode="auto">
              <a:xfrm>
                <a:off x="3806" y="2637"/>
                <a:ext cx="87" cy="64"/>
                <a:chOff x="1353" y="1729"/>
                <a:chExt cx="212" cy="154"/>
              </a:xfrm>
            </p:grpSpPr>
            <p:sp>
              <p:nvSpPr>
                <p:cNvPr id="58936" name="Freeform 297"/>
                <p:cNvSpPr>
                  <a:spLocks/>
                </p:cNvSpPr>
                <p:nvPr/>
              </p:nvSpPr>
              <p:spPr bwMode="auto">
                <a:xfrm>
                  <a:off x="1444" y="1834"/>
                  <a:ext cx="92" cy="49"/>
                </a:xfrm>
                <a:custGeom>
                  <a:avLst/>
                  <a:gdLst>
                    <a:gd name="T0" fmla="*/ 0 w 92"/>
                    <a:gd name="T1" fmla="*/ 0 h 49"/>
                    <a:gd name="T2" fmla="*/ 20 w 92"/>
                    <a:gd name="T3" fmla="*/ 12 h 49"/>
                    <a:gd name="T4" fmla="*/ 39 w 92"/>
                    <a:gd name="T5" fmla="*/ 21 h 49"/>
                    <a:gd name="T6" fmla="*/ 49 w 92"/>
                    <a:gd name="T7" fmla="*/ 21 h 49"/>
                    <a:gd name="T8" fmla="*/ 57 w 92"/>
                    <a:gd name="T9" fmla="*/ 21 h 49"/>
                    <a:gd name="T10" fmla="*/ 64 w 92"/>
                    <a:gd name="T11" fmla="*/ 18 h 49"/>
                    <a:gd name="T12" fmla="*/ 71 w 92"/>
                    <a:gd name="T13" fmla="*/ 21 h 49"/>
                    <a:gd name="T14" fmla="*/ 76 w 92"/>
                    <a:gd name="T15" fmla="*/ 24 h 49"/>
                    <a:gd name="T16" fmla="*/ 81 w 92"/>
                    <a:gd name="T17" fmla="*/ 30 h 49"/>
                    <a:gd name="T18" fmla="*/ 91 w 92"/>
                    <a:gd name="T19" fmla="*/ 48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2"/>
                    <a:gd name="T31" fmla="*/ 0 h 49"/>
                    <a:gd name="T32" fmla="*/ 92 w 92"/>
                    <a:gd name="T33" fmla="*/ 49 h 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2" h="49">
                      <a:moveTo>
                        <a:pt x="0" y="0"/>
                      </a:moveTo>
                      <a:lnTo>
                        <a:pt x="20" y="12"/>
                      </a:lnTo>
                      <a:lnTo>
                        <a:pt x="39" y="21"/>
                      </a:lnTo>
                      <a:lnTo>
                        <a:pt x="49" y="21"/>
                      </a:lnTo>
                      <a:lnTo>
                        <a:pt x="57" y="21"/>
                      </a:lnTo>
                      <a:lnTo>
                        <a:pt x="64" y="18"/>
                      </a:lnTo>
                      <a:lnTo>
                        <a:pt x="71" y="21"/>
                      </a:lnTo>
                      <a:lnTo>
                        <a:pt x="76" y="24"/>
                      </a:lnTo>
                      <a:lnTo>
                        <a:pt x="81" y="30"/>
                      </a:lnTo>
                      <a:lnTo>
                        <a:pt x="91" y="4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37" name="Freeform 298"/>
                <p:cNvSpPr>
                  <a:spLocks/>
                </p:cNvSpPr>
                <p:nvPr/>
              </p:nvSpPr>
              <p:spPr bwMode="auto">
                <a:xfrm>
                  <a:off x="1471" y="1774"/>
                  <a:ext cx="94" cy="51"/>
                </a:xfrm>
                <a:custGeom>
                  <a:avLst/>
                  <a:gdLst>
                    <a:gd name="T0" fmla="*/ 0 w 94"/>
                    <a:gd name="T1" fmla="*/ 0 h 51"/>
                    <a:gd name="T2" fmla="*/ 23 w 94"/>
                    <a:gd name="T3" fmla="*/ 15 h 51"/>
                    <a:gd name="T4" fmla="*/ 33 w 94"/>
                    <a:gd name="T5" fmla="*/ 21 h 51"/>
                    <a:gd name="T6" fmla="*/ 43 w 94"/>
                    <a:gd name="T7" fmla="*/ 24 h 51"/>
                    <a:gd name="T8" fmla="*/ 50 w 94"/>
                    <a:gd name="T9" fmla="*/ 24 h 51"/>
                    <a:gd name="T10" fmla="*/ 58 w 94"/>
                    <a:gd name="T11" fmla="*/ 24 h 51"/>
                    <a:gd name="T12" fmla="*/ 65 w 94"/>
                    <a:gd name="T13" fmla="*/ 21 h 51"/>
                    <a:gd name="T14" fmla="*/ 73 w 94"/>
                    <a:gd name="T15" fmla="*/ 21 h 51"/>
                    <a:gd name="T16" fmla="*/ 83 w 94"/>
                    <a:gd name="T17" fmla="*/ 32 h 51"/>
                    <a:gd name="T18" fmla="*/ 93 w 94"/>
                    <a:gd name="T19" fmla="*/ 50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4"/>
                    <a:gd name="T31" fmla="*/ 0 h 51"/>
                    <a:gd name="T32" fmla="*/ 94 w 94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4" h="51">
                      <a:moveTo>
                        <a:pt x="0" y="0"/>
                      </a:moveTo>
                      <a:lnTo>
                        <a:pt x="23" y="15"/>
                      </a:lnTo>
                      <a:lnTo>
                        <a:pt x="33" y="21"/>
                      </a:lnTo>
                      <a:lnTo>
                        <a:pt x="43" y="24"/>
                      </a:lnTo>
                      <a:lnTo>
                        <a:pt x="50" y="24"/>
                      </a:lnTo>
                      <a:lnTo>
                        <a:pt x="58" y="24"/>
                      </a:lnTo>
                      <a:lnTo>
                        <a:pt x="65" y="21"/>
                      </a:lnTo>
                      <a:lnTo>
                        <a:pt x="73" y="21"/>
                      </a:lnTo>
                      <a:lnTo>
                        <a:pt x="83" y="32"/>
                      </a:lnTo>
                      <a:lnTo>
                        <a:pt x="93" y="5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38" name="Oval 299"/>
                <p:cNvSpPr>
                  <a:spLocks noChangeArrowheads="1"/>
                </p:cNvSpPr>
                <p:nvPr/>
              </p:nvSpPr>
              <p:spPr bwMode="auto">
                <a:xfrm rot="1800000">
                  <a:off x="1353" y="17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41" name="Group 300"/>
              <p:cNvGrpSpPr>
                <a:grpSpLocks/>
              </p:cNvGrpSpPr>
              <p:nvPr/>
            </p:nvGrpSpPr>
            <p:grpSpPr bwMode="auto">
              <a:xfrm>
                <a:off x="3791" y="2685"/>
                <a:ext cx="87" cy="62"/>
                <a:chOff x="1317" y="1844"/>
                <a:chExt cx="211" cy="151"/>
              </a:xfrm>
            </p:grpSpPr>
            <p:sp>
              <p:nvSpPr>
                <p:cNvPr id="58933" name="Freeform 301"/>
                <p:cNvSpPr>
                  <a:spLocks/>
                </p:cNvSpPr>
                <p:nvPr/>
              </p:nvSpPr>
              <p:spPr bwMode="auto">
                <a:xfrm>
                  <a:off x="1409" y="1946"/>
                  <a:ext cx="92" cy="49"/>
                </a:xfrm>
                <a:custGeom>
                  <a:avLst/>
                  <a:gdLst>
                    <a:gd name="T0" fmla="*/ 0 w 92"/>
                    <a:gd name="T1" fmla="*/ 0 h 49"/>
                    <a:gd name="T2" fmla="*/ 21 w 92"/>
                    <a:gd name="T3" fmla="*/ 13 h 49"/>
                    <a:gd name="T4" fmla="*/ 41 w 92"/>
                    <a:gd name="T5" fmla="*/ 22 h 49"/>
                    <a:gd name="T6" fmla="*/ 50 w 92"/>
                    <a:gd name="T7" fmla="*/ 22 h 49"/>
                    <a:gd name="T8" fmla="*/ 57 w 92"/>
                    <a:gd name="T9" fmla="*/ 22 h 49"/>
                    <a:gd name="T10" fmla="*/ 65 w 92"/>
                    <a:gd name="T11" fmla="*/ 19 h 49"/>
                    <a:gd name="T12" fmla="*/ 72 w 92"/>
                    <a:gd name="T13" fmla="*/ 22 h 49"/>
                    <a:gd name="T14" fmla="*/ 81 w 92"/>
                    <a:gd name="T15" fmla="*/ 32 h 49"/>
                    <a:gd name="T16" fmla="*/ 91 w 92"/>
                    <a:gd name="T17" fmla="*/ 48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49"/>
                    <a:gd name="T29" fmla="*/ 92 w 92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49">
                      <a:moveTo>
                        <a:pt x="0" y="0"/>
                      </a:moveTo>
                      <a:lnTo>
                        <a:pt x="21" y="13"/>
                      </a:lnTo>
                      <a:lnTo>
                        <a:pt x="41" y="22"/>
                      </a:lnTo>
                      <a:lnTo>
                        <a:pt x="50" y="22"/>
                      </a:lnTo>
                      <a:lnTo>
                        <a:pt x="57" y="22"/>
                      </a:lnTo>
                      <a:lnTo>
                        <a:pt x="65" y="19"/>
                      </a:lnTo>
                      <a:lnTo>
                        <a:pt x="72" y="22"/>
                      </a:lnTo>
                      <a:lnTo>
                        <a:pt x="81" y="32"/>
                      </a:lnTo>
                      <a:lnTo>
                        <a:pt x="91" y="4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34" name="Freeform 302"/>
                <p:cNvSpPr>
                  <a:spLocks/>
                </p:cNvSpPr>
                <p:nvPr/>
              </p:nvSpPr>
              <p:spPr bwMode="auto">
                <a:xfrm>
                  <a:off x="1434" y="1889"/>
                  <a:ext cx="94" cy="47"/>
                </a:xfrm>
                <a:custGeom>
                  <a:avLst/>
                  <a:gdLst>
                    <a:gd name="T0" fmla="*/ 0 w 94"/>
                    <a:gd name="T1" fmla="*/ 0 h 47"/>
                    <a:gd name="T2" fmla="*/ 22 w 94"/>
                    <a:gd name="T3" fmla="*/ 12 h 47"/>
                    <a:gd name="T4" fmla="*/ 42 w 94"/>
                    <a:gd name="T5" fmla="*/ 21 h 47"/>
                    <a:gd name="T6" fmla="*/ 51 w 94"/>
                    <a:gd name="T7" fmla="*/ 21 h 47"/>
                    <a:gd name="T8" fmla="*/ 59 w 94"/>
                    <a:gd name="T9" fmla="*/ 21 h 47"/>
                    <a:gd name="T10" fmla="*/ 66 w 94"/>
                    <a:gd name="T11" fmla="*/ 18 h 47"/>
                    <a:gd name="T12" fmla="*/ 73 w 94"/>
                    <a:gd name="T13" fmla="*/ 18 h 47"/>
                    <a:gd name="T14" fmla="*/ 83 w 94"/>
                    <a:gd name="T15" fmla="*/ 31 h 47"/>
                    <a:gd name="T16" fmla="*/ 93 w 94"/>
                    <a:gd name="T17" fmla="*/ 46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47"/>
                    <a:gd name="T29" fmla="*/ 94 w 94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47">
                      <a:moveTo>
                        <a:pt x="0" y="0"/>
                      </a:moveTo>
                      <a:lnTo>
                        <a:pt x="22" y="12"/>
                      </a:lnTo>
                      <a:lnTo>
                        <a:pt x="42" y="21"/>
                      </a:lnTo>
                      <a:lnTo>
                        <a:pt x="51" y="21"/>
                      </a:lnTo>
                      <a:lnTo>
                        <a:pt x="59" y="21"/>
                      </a:lnTo>
                      <a:lnTo>
                        <a:pt x="66" y="18"/>
                      </a:lnTo>
                      <a:lnTo>
                        <a:pt x="73" y="18"/>
                      </a:lnTo>
                      <a:lnTo>
                        <a:pt x="83" y="31"/>
                      </a:lnTo>
                      <a:lnTo>
                        <a:pt x="93" y="4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35" name="Oval 303"/>
                <p:cNvSpPr>
                  <a:spLocks noChangeArrowheads="1"/>
                </p:cNvSpPr>
                <p:nvPr/>
              </p:nvSpPr>
              <p:spPr bwMode="auto">
                <a:xfrm rot="1680000">
                  <a:off x="1317" y="184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42" name="Group 304"/>
              <p:cNvGrpSpPr>
                <a:grpSpLocks/>
              </p:cNvGrpSpPr>
              <p:nvPr/>
            </p:nvGrpSpPr>
            <p:grpSpPr bwMode="auto">
              <a:xfrm>
                <a:off x="3774" y="2732"/>
                <a:ext cx="89" cy="49"/>
                <a:chOff x="1276" y="1958"/>
                <a:chExt cx="216" cy="118"/>
              </a:xfrm>
            </p:grpSpPr>
            <p:sp>
              <p:nvSpPr>
                <p:cNvPr id="58930" name="Freeform 305"/>
                <p:cNvSpPr>
                  <a:spLocks/>
                </p:cNvSpPr>
                <p:nvPr/>
              </p:nvSpPr>
              <p:spPr bwMode="auto">
                <a:xfrm>
                  <a:off x="1379" y="2050"/>
                  <a:ext cx="103" cy="21"/>
                </a:xfrm>
                <a:custGeom>
                  <a:avLst/>
                  <a:gdLst>
                    <a:gd name="T0" fmla="*/ 0 w 103"/>
                    <a:gd name="T1" fmla="*/ 0 h 21"/>
                    <a:gd name="T2" fmla="*/ 24 w 103"/>
                    <a:gd name="T3" fmla="*/ 7 h 21"/>
                    <a:gd name="T4" fmla="*/ 45 w 103"/>
                    <a:gd name="T5" fmla="*/ 10 h 21"/>
                    <a:gd name="T6" fmla="*/ 55 w 103"/>
                    <a:gd name="T7" fmla="*/ 7 h 21"/>
                    <a:gd name="T8" fmla="*/ 62 w 103"/>
                    <a:gd name="T9" fmla="*/ 3 h 21"/>
                    <a:gd name="T10" fmla="*/ 69 w 103"/>
                    <a:gd name="T11" fmla="*/ 0 h 21"/>
                    <a:gd name="T12" fmla="*/ 76 w 103"/>
                    <a:gd name="T13" fmla="*/ 0 h 21"/>
                    <a:gd name="T14" fmla="*/ 81 w 103"/>
                    <a:gd name="T15" fmla="*/ 3 h 21"/>
                    <a:gd name="T16" fmla="*/ 88 w 103"/>
                    <a:gd name="T17" fmla="*/ 7 h 21"/>
                    <a:gd name="T18" fmla="*/ 102 w 103"/>
                    <a:gd name="T19" fmla="*/ 2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1"/>
                    <a:gd name="T32" fmla="*/ 103 w 103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1">
                      <a:moveTo>
                        <a:pt x="0" y="0"/>
                      </a:moveTo>
                      <a:lnTo>
                        <a:pt x="24" y="7"/>
                      </a:lnTo>
                      <a:lnTo>
                        <a:pt x="45" y="10"/>
                      </a:lnTo>
                      <a:lnTo>
                        <a:pt x="55" y="7"/>
                      </a:lnTo>
                      <a:lnTo>
                        <a:pt x="62" y="3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1" y="3"/>
                      </a:lnTo>
                      <a:lnTo>
                        <a:pt x="88" y="7"/>
                      </a:lnTo>
                      <a:lnTo>
                        <a:pt x="102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31" name="Freeform 306"/>
                <p:cNvSpPr>
                  <a:spLocks/>
                </p:cNvSpPr>
                <p:nvPr/>
              </p:nvSpPr>
              <p:spPr bwMode="auto">
                <a:xfrm>
                  <a:off x="1388" y="1984"/>
                  <a:ext cx="104" cy="23"/>
                </a:xfrm>
                <a:custGeom>
                  <a:avLst/>
                  <a:gdLst>
                    <a:gd name="T0" fmla="*/ 0 w 104"/>
                    <a:gd name="T1" fmla="*/ 3 h 23"/>
                    <a:gd name="T2" fmla="*/ 24 w 104"/>
                    <a:gd name="T3" fmla="*/ 9 h 23"/>
                    <a:gd name="T4" fmla="*/ 46 w 104"/>
                    <a:gd name="T5" fmla="*/ 12 h 23"/>
                    <a:gd name="T6" fmla="*/ 55 w 104"/>
                    <a:gd name="T7" fmla="*/ 9 h 23"/>
                    <a:gd name="T8" fmla="*/ 62 w 104"/>
                    <a:gd name="T9" fmla="*/ 6 h 23"/>
                    <a:gd name="T10" fmla="*/ 70 w 104"/>
                    <a:gd name="T11" fmla="*/ 3 h 23"/>
                    <a:gd name="T12" fmla="*/ 77 w 104"/>
                    <a:gd name="T13" fmla="*/ 0 h 23"/>
                    <a:gd name="T14" fmla="*/ 89 w 104"/>
                    <a:gd name="T15" fmla="*/ 9 h 23"/>
                    <a:gd name="T16" fmla="*/ 103 w 104"/>
                    <a:gd name="T17" fmla="*/ 2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3"/>
                    <a:gd name="T29" fmla="*/ 104 w 104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3">
                      <a:moveTo>
                        <a:pt x="0" y="3"/>
                      </a:moveTo>
                      <a:lnTo>
                        <a:pt x="24" y="9"/>
                      </a:lnTo>
                      <a:lnTo>
                        <a:pt x="46" y="12"/>
                      </a:lnTo>
                      <a:lnTo>
                        <a:pt x="55" y="9"/>
                      </a:lnTo>
                      <a:lnTo>
                        <a:pt x="62" y="6"/>
                      </a:lnTo>
                      <a:lnTo>
                        <a:pt x="70" y="3"/>
                      </a:lnTo>
                      <a:lnTo>
                        <a:pt x="77" y="0"/>
                      </a:lnTo>
                      <a:lnTo>
                        <a:pt x="89" y="9"/>
                      </a:lnTo>
                      <a:lnTo>
                        <a:pt x="103" y="2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32" name="Oval 307"/>
                <p:cNvSpPr>
                  <a:spLocks noChangeArrowheads="1"/>
                </p:cNvSpPr>
                <p:nvPr/>
              </p:nvSpPr>
              <p:spPr bwMode="auto">
                <a:xfrm rot="720000">
                  <a:off x="1276" y="195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43" name="Group 308"/>
              <p:cNvGrpSpPr>
                <a:grpSpLocks/>
              </p:cNvGrpSpPr>
              <p:nvPr/>
            </p:nvGrpSpPr>
            <p:grpSpPr bwMode="auto">
              <a:xfrm>
                <a:off x="3755" y="2781"/>
                <a:ext cx="90" cy="54"/>
                <a:chOff x="1234" y="2079"/>
                <a:chExt cx="214" cy="131"/>
              </a:xfrm>
            </p:grpSpPr>
            <p:sp>
              <p:nvSpPr>
                <p:cNvPr id="58927" name="Freeform 309"/>
                <p:cNvSpPr>
                  <a:spLocks/>
                </p:cNvSpPr>
                <p:nvPr/>
              </p:nvSpPr>
              <p:spPr bwMode="auto">
                <a:xfrm>
                  <a:off x="1345" y="2142"/>
                  <a:ext cx="103" cy="29"/>
                </a:xfrm>
                <a:custGeom>
                  <a:avLst/>
                  <a:gdLst>
                    <a:gd name="T0" fmla="*/ 0 w 103"/>
                    <a:gd name="T1" fmla="*/ 28 h 29"/>
                    <a:gd name="T2" fmla="*/ 26 w 103"/>
                    <a:gd name="T3" fmla="*/ 25 h 29"/>
                    <a:gd name="T4" fmla="*/ 37 w 103"/>
                    <a:gd name="T5" fmla="*/ 21 h 29"/>
                    <a:gd name="T6" fmla="*/ 46 w 103"/>
                    <a:gd name="T7" fmla="*/ 18 h 29"/>
                    <a:gd name="T8" fmla="*/ 53 w 103"/>
                    <a:gd name="T9" fmla="*/ 14 h 29"/>
                    <a:gd name="T10" fmla="*/ 58 w 103"/>
                    <a:gd name="T11" fmla="*/ 7 h 29"/>
                    <a:gd name="T12" fmla="*/ 63 w 103"/>
                    <a:gd name="T13" fmla="*/ 4 h 29"/>
                    <a:gd name="T14" fmla="*/ 70 w 103"/>
                    <a:gd name="T15" fmla="*/ 0 h 29"/>
                    <a:gd name="T16" fmla="*/ 77 w 103"/>
                    <a:gd name="T17" fmla="*/ 0 h 29"/>
                    <a:gd name="T18" fmla="*/ 86 w 103"/>
                    <a:gd name="T19" fmla="*/ 0 h 29"/>
                    <a:gd name="T20" fmla="*/ 102 w 103"/>
                    <a:gd name="T21" fmla="*/ 11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29"/>
                    <a:gd name="T35" fmla="*/ 103 w 103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29">
                      <a:moveTo>
                        <a:pt x="0" y="28"/>
                      </a:moveTo>
                      <a:lnTo>
                        <a:pt x="26" y="25"/>
                      </a:lnTo>
                      <a:lnTo>
                        <a:pt x="37" y="21"/>
                      </a:lnTo>
                      <a:lnTo>
                        <a:pt x="46" y="18"/>
                      </a:lnTo>
                      <a:lnTo>
                        <a:pt x="53" y="14"/>
                      </a:lnTo>
                      <a:lnTo>
                        <a:pt x="58" y="7"/>
                      </a:lnTo>
                      <a:lnTo>
                        <a:pt x="63" y="4"/>
                      </a:lnTo>
                      <a:lnTo>
                        <a:pt x="70" y="0"/>
                      </a:lnTo>
                      <a:lnTo>
                        <a:pt x="77" y="0"/>
                      </a:lnTo>
                      <a:lnTo>
                        <a:pt x="86" y="0"/>
                      </a:lnTo>
                      <a:lnTo>
                        <a:pt x="102" y="1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28" name="Freeform 310"/>
                <p:cNvSpPr>
                  <a:spLocks/>
                </p:cNvSpPr>
                <p:nvPr/>
              </p:nvSpPr>
              <p:spPr bwMode="auto">
                <a:xfrm>
                  <a:off x="1334" y="2079"/>
                  <a:ext cx="102" cy="28"/>
                </a:xfrm>
                <a:custGeom>
                  <a:avLst/>
                  <a:gdLst>
                    <a:gd name="T0" fmla="*/ 0 w 102"/>
                    <a:gd name="T1" fmla="*/ 27 h 28"/>
                    <a:gd name="T2" fmla="*/ 23 w 102"/>
                    <a:gd name="T3" fmla="*/ 24 h 28"/>
                    <a:gd name="T4" fmla="*/ 46 w 102"/>
                    <a:gd name="T5" fmla="*/ 17 h 28"/>
                    <a:gd name="T6" fmla="*/ 53 w 102"/>
                    <a:gd name="T7" fmla="*/ 14 h 28"/>
                    <a:gd name="T8" fmla="*/ 57 w 102"/>
                    <a:gd name="T9" fmla="*/ 7 h 28"/>
                    <a:gd name="T10" fmla="*/ 62 w 102"/>
                    <a:gd name="T11" fmla="*/ 3 h 28"/>
                    <a:gd name="T12" fmla="*/ 69 w 102"/>
                    <a:gd name="T13" fmla="*/ 0 h 28"/>
                    <a:gd name="T14" fmla="*/ 76 w 102"/>
                    <a:gd name="T15" fmla="*/ 0 h 28"/>
                    <a:gd name="T16" fmla="*/ 85 w 102"/>
                    <a:gd name="T17" fmla="*/ 0 h 28"/>
                    <a:gd name="T18" fmla="*/ 101 w 102"/>
                    <a:gd name="T19" fmla="*/ 7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8"/>
                    <a:gd name="T32" fmla="*/ 102 w 102"/>
                    <a:gd name="T33" fmla="*/ 28 h 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8">
                      <a:moveTo>
                        <a:pt x="0" y="27"/>
                      </a:moveTo>
                      <a:lnTo>
                        <a:pt x="23" y="24"/>
                      </a:lnTo>
                      <a:lnTo>
                        <a:pt x="46" y="17"/>
                      </a:lnTo>
                      <a:lnTo>
                        <a:pt x="53" y="14"/>
                      </a:lnTo>
                      <a:lnTo>
                        <a:pt x="57" y="7"/>
                      </a:lnTo>
                      <a:lnTo>
                        <a:pt x="62" y="3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5" y="0"/>
                      </a:lnTo>
                      <a:lnTo>
                        <a:pt x="101" y="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29" name="Oval 311"/>
                <p:cNvSpPr>
                  <a:spLocks noChangeArrowheads="1"/>
                </p:cNvSpPr>
                <p:nvPr/>
              </p:nvSpPr>
              <p:spPr bwMode="auto">
                <a:xfrm rot="-480000">
                  <a:off x="1234" y="209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44" name="Group 312"/>
              <p:cNvGrpSpPr>
                <a:grpSpLocks/>
              </p:cNvGrpSpPr>
              <p:nvPr/>
            </p:nvGrpSpPr>
            <p:grpSpPr bwMode="auto">
              <a:xfrm>
                <a:off x="3763" y="2821"/>
                <a:ext cx="90" cy="54"/>
                <a:chOff x="1252" y="2176"/>
                <a:chExt cx="214" cy="132"/>
              </a:xfrm>
            </p:grpSpPr>
            <p:sp>
              <p:nvSpPr>
                <p:cNvPr id="58924" name="Freeform 313"/>
                <p:cNvSpPr>
                  <a:spLocks/>
                </p:cNvSpPr>
                <p:nvPr/>
              </p:nvSpPr>
              <p:spPr bwMode="auto">
                <a:xfrm>
                  <a:off x="1362" y="2239"/>
                  <a:ext cx="104" cy="30"/>
                </a:xfrm>
                <a:custGeom>
                  <a:avLst/>
                  <a:gdLst>
                    <a:gd name="T0" fmla="*/ 0 w 104"/>
                    <a:gd name="T1" fmla="*/ 29 h 30"/>
                    <a:gd name="T2" fmla="*/ 26 w 104"/>
                    <a:gd name="T3" fmla="*/ 25 h 30"/>
                    <a:gd name="T4" fmla="*/ 47 w 104"/>
                    <a:gd name="T5" fmla="*/ 22 h 30"/>
                    <a:gd name="T6" fmla="*/ 54 w 104"/>
                    <a:gd name="T7" fmla="*/ 14 h 30"/>
                    <a:gd name="T8" fmla="*/ 61 w 104"/>
                    <a:gd name="T9" fmla="*/ 11 h 30"/>
                    <a:gd name="T10" fmla="*/ 70 w 104"/>
                    <a:gd name="T11" fmla="*/ 0 h 30"/>
                    <a:gd name="T12" fmla="*/ 87 w 104"/>
                    <a:gd name="T13" fmla="*/ 4 h 30"/>
                    <a:gd name="T14" fmla="*/ 103 w 104"/>
                    <a:gd name="T15" fmla="*/ 11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30"/>
                    <a:gd name="T26" fmla="*/ 104 w 104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30">
                      <a:moveTo>
                        <a:pt x="0" y="29"/>
                      </a:moveTo>
                      <a:lnTo>
                        <a:pt x="26" y="25"/>
                      </a:lnTo>
                      <a:lnTo>
                        <a:pt x="47" y="22"/>
                      </a:lnTo>
                      <a:lnTo>
                        <a:pt x="54" y="14"/>
                      </a:lnTo>
                      <a:lnTo>
                        <a:pt x="61" y="11"/>
                      </a:lnTo>
                      <a:lnTo>
                        <a:pt x="70" y="0"/>
                      </a:lnTo>
                      <a:lnTo>
                        <a:pt x="87" y="4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25" name="Freeform 314"/>
                <p:cNvSpPr>
                  <a:spLocks/>
                </p:cNvSpPr>
                <p:nvPr/>
              </p:nvSpPr>
              <p:spPr bwMode="auto">
                <a:xfrm>
                  <a:off x="1351" y="2176"/>
                  <a:ext cx="103" cy="29"/>
                </a:xfrm>
                <a:custGeom>
                  <a:avLst/>
                  <a:gdLst>
                    <a:gd name="T0" fmla="*/ 0 w 103"/>
                    <a:gd name="T1" fmla="*/ 28 h 29"/>
                    <a:gd name="T2" fmla="*/ 25 w 103"/>
                    <a:gd name="T3" fmla="*/ 24 h 29"/>
                    <a:gd name="T4" fmla="*/ 37 w 103"/>
                    <a:gd name="T5" fmla="*/ 21 h 29"/>
                    <a:gd name="T6" fmla="*/ 46 w 103"/>
                    <a:gd name="T7" fmla="*/ 17 h 29"/>
                    <a:gd name="T8" fmla="*/ 53 w 103"/>
                    <a:gd name="T9" fmla="*/ 14 h 29"/>
                    <a:gd name="T10" fmla="*/ 58 w 103"/>
                    <a:gd name="T11" fmla="*/ 7 h 29"/>
                    <a:gd name="T12" fmla="*/ 62 w 103"/>
                    <a:gd name="T13" fmla="*/ 3 h 29"/>
                    <a:gd name="T14" fmla="*/ 69 w 103"/>
                    <a:gd name="T15" fmla="*/ 0 h 29"/>
                    <a:gd name="T16" fmla="*/ 76 w 103"/>
                    <a:gd name="T17" fmla="*/ 0 h 29"/>
                    <a:gd name="T18" fmla="*/ 86 w 103"/>
                    <a:gd name="T19" fmla="*/ 0 h 29"/>
                    <a:gd name="T20" fmla="*/ 102 w 103"/>
                    <a:gd name="T21" fmla="*/ 10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29"/>
                    <a:gd name="T35" fmla="*/ 103 w 103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29">
                      <a:moveTo>
                        <a:pt x="0" y="28"/>
                      </a:moveTo>
                      <a:lnTo>
                        <a:pt x="25" y="24"/>
                      </a:lnTo>
                      <a:lnTo>
                        <a:pt x="37" y="21"/>
                      </a:lnTo>
                      <a:lnTo>
                        <a:pt x="46" y="17"/>
                      </a:lnTo>
                      <a:lnTo>
                        <a:pt x="53" y="14"/>
                      </a:lnTo>
                      <a:lnTo>
                        <a:pt x="58" y="7"/>
                      </a:lnTo>
                      <a:lnTo>
                        <a:pt x="62" y="3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lnTo>
                        <a:pt x="102" y="1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26" name="Oval 315"/>
                <p:cNvSpPr>
                  <a:spLocks noChangeArrowheads="1"/>
                </p:cNvSpPr>
                <p:nvPr/>
              </p:nvSpPr>
              <p:spPr bwMode="auto">
                <a:xfrm rot="-480000">
                  <a:off x="1252" y="219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45" name="Group 316"/>
              <p:cNvGrpSpPr>
                <a:grpSpLocks/>
              </p:cNvGrpSpPr>
              <p:nvPr/>
            </p:nvGrpSpPr>
            <p:grpSpPr bwMode="auto">
              <a:xfrm>
                <a:off x="3768" y="2865"/>
                <a:ext cx="90" cy="55"/>
                <a:chOff x="1264" y="2282"/>
                <a:chExt cx="214" cy="134"/>
              </a:xfrm>
            </p:grpSpPr>
            <p:sp>
              <p:nvSpPr>
                <p:cNvPr id="58921" name="Freeform 317"/>
                <p:cNvSpPr>
                  <a:spLocks/>
                </p:cNvSpPr>
                <p:nvPr/>
              </p:nvSpPr>
              <p:spPr bwMode="auto">
                <a:xfrm>
                  <a:off x="1375" y="2349"/>
                  <a:ext cx="103" cy="28"/>
                </a:xfrm>
                <a:custGeom>
                  <a:avLst/>
                  <a:gdLst>
                    <a:gd name="T0" fmla="*/ 0 w 103"/>
                    <a:gd name="T1" fmla="*/ 27 h 28"/>
                    <a:gd name="T2" fmla="*/ 24 w 103"/>
                    <a:gd name="T3" fmla="*/ 23 h 28"/>
                    <a:gd name="T4" fmla="*/ 45 w 103"/>
                    <a:gd name="T5" fmla="*/ 19 h 28"/>
                    <a:gd name="T6" fmla="*/ 52 w 103"/>
                    <a:gd name="T7" fmla="*/ 12 h 28"/>
                    <a:gd name="T8" fmla="*/ 59 w 103"/>
                    <a:gd name="T9" fmla="*/ 8 h 28"/>
                    <a:gd name="T10" fmla="*/ 64 w 103"/>
                    <a:gd name="T11" fmla="*/ 4 h 28"/>
                    <a:gd name="T12" fmla="*/ 69 w 103"/>
                    <a:gd name="T13" fmla="*/ 0 h 28"/>
                    <a:gd name="T14" fmla="*/ 76 w 103"/>
                    <a:gd name="T15" fmla="*/ 0 h 28"/>
                    <a:gd name="T16" fmla="*/ 85 w 103"/>
                    <a:gd name="T17" fmla="*/ 0 h 28"/>
                    <a:gd name="T18" fmla="*/ 102 w 103"/>
                    <a:gd name="T19" fmla="*/ 8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8"/>
                    <a:gd name="T32" fmla="*/ 103 w 103"/>
                    <a:gd name="T33" fmla="*/ 28 h 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8">
                      <a:moveTo>
                        <a:pt x="0" y="27"/>
                      </a:moveTo>
                      <a:lnTo>
                        <a:pt x="24" y="23"/>
                      </a:lnTo>
                      <a:lnTo>
                        <a:pt x="45" y="19"/>
                      </a:lnTo>
                      <a:lnTo>
                        <a:pt x="52" y="12"/>
                      </a:lnTo>
                      <a:lnTo>
                        <a:pt x="59" y="8"/>
                      </a:lnTo>
                      <a:lnTo>
                        <a:pt x="64" y="4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5" y="0"/>
                      </a:lnTo>
                      <a:lnTo>
                        <a:pt x="102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22" name="Freeform 318"/>
                <p:cNvSpPr>
                  <a:spLocks/>
                </p:cNvSpPr>
                <p:nvPr/>
              </p:nvSpPr>
              <p:spPr bwMode="auto">
                <a:xfrm>
                  <a:off x="1362" y="2282"/>
                  <a:ext cx="104" cy="31"/>
                </a:xfrm>
                <a:custGeom>
                  <a:avLst/>
                  <a:gdLst>
                    <a:gd name="T0" fmla="*/ 0 w 104"/>
                    <a:gd name="T1" fmla="*/ 30 h 31"/>
                    <a:gd name="T2" fmla="*/ 26 w 104"/>
                    <a:gd name="T3" fmla="*/ 26 h 31"/>
                    <a:gd name="T4" fmla="*/ 47 w 104"/>
                    <a:gd name="T5" fmla="*/ 23 h 31"/>
                    <a:gd name="T6" fmla="*/ 54 w 104"/>
                    <a:gd name="T7" fmla="*/ 15 h 31"/>
                    <a:gd name="T8" fmla="*/ 61 w 104"/>
                    <a:gd name="T9" fmla="*/ 12 h 31"/>
                    <a:gd name="T10" fmla="*/ 70 w 104"/>
                    <a:gd name="T11" fmla="*/ 0 h 31"/>
                    <a:gd name="T12" fmla="*/ 87 w 104"/>
                    <a:gd name="T13" fmla="*/ 4 h 31"/>
                    <a:gd name="T14" fmla="*/ 103 w 104"/>
                    <a:gd name="T15" fmla="*/ 12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31"/>
                    <a:gd name="T26" fmla="*/ 104 w 104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31">
                      <a:moveTo>
                        <a:pt x="0" y="30"/>
                      </a:moveTo>
                      <a:lnTo>
                        <a:pt x="26" y="26"/>
                      </a:lnTo>
                      <a:lnTo>
                        <a:pt x="47" y="23"/>
                      </a:lnTo>
                      <a:lnTo>
                        <a:pt x="54" y="15"/>
                      </a:lnTo>
                      <a:lnTo>
                        <a:pt x="61" y="12"/>
                      </a:lnTo>
                      <a:lnTo>
                        <a:pt x="70" y="0"/>
                      </a:lnTo>
                      <a:lnTo>
                        <a:pt x="87" y="4"/>
                      </a:lnTo>
                      <a:lnTo>
                        <a:pt x="103" y="1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23" name="Oval 319"/>
                <p:cNvSpPr>
                  <a:spLocks noChangeArrowheads="1"/>
                </p:cNvSpPr>
                <p:nvPr/>
              </p:nvSpPr>
              <p:spPr bwMode="auto">
                <a:xfrm rot="-480000">
                  <a:off x="1264" y="229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46" name="Group 320"/>
              <p:cNvGrpSpPr>
                <a:grpSpLocks/>
              </p:cNvGrpSpPr>
              <p:nvPr/>
            </p:nvGrpSpPr>
            <p:grpSpPr bwMode="auto">
              <a:xfrm>
                <a:off x="3770" y="2909"/>
                <a:ext cx="90" cy="52"/>
                <a:chOff x="1270" y="2387"/>
                <a:chExt cx="214" cy="131"/>
              </a:xfrm>
            </p:grpSpPr>
            <p:sp>
              <p:nvSpPr>
                <p:cNvPr id="58918" name="Freeform 321"/>
                <p:cNvSpPr>
                  <a:spLocks/>
                </p:cNvSpPr>
                <p:nvPr/>
              </p:nvSpPr>
              <p:spPr bwMode="auto">
                <a:xfrm>
                  <a:off x="1381" y="2450"/>
                  <a:ext cx="103" cy="29"/>
                </a:xfrm>
                <a:custGeom>
                  <a:avLst/>
                  <a:gdLst>
                    <a:gd name="T0" fmla="*/ 0 w 103"/>
                    <a:gd name="T1" fmla="*/ 28 h 29"/>
                    <a:gd name="T2" fmla="*/ 24 w 103"/>
                    <a:gd name="T3" fmla="*/ 24 h 29"/>
                    <a:gd name="T4" fmla="*/ 45 w 103"/>
                    <a:gd name="T5" fmla="*/ 20 h 29"/>
                    <a:gd name="T6" fmla="*/ 52 w 103"/>
                    <a:gd name="T7" fmla="*/ 12 h 29"/>
                    <a:gd name="T8" fmla="*/ 59 w 103"/>
                    <a:gd name="T9" fmla="*/ 8 h 29"/>
                    <a:gd name="T10" fmla="*/ 64 w 103"/>
                    <a:gd name="T11" fmla="*/ 4 h 29"/>
                    <a:gd name="T12" fmla="*/ 71 w 103"/>
                    <a:gd name="T13" fmla="*/ 0 h 29"/>
                    <a:gd name="T14" fmla="*/ 78 w 103"/>
                    <a:gd name="T15" fmla="*/ 0 h 29"/>
                    <a:gd name="T16" fmla="*/ 85 w 103"/>
                    <a:gd name="T17" fmla="*/ 0 h 29"/>
                    <a:gd name="T18" fmla="*/ 102 w 103"/>
                    <a:gd name="T19" fmla="*/ 8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9"/>
                    <a:gd name="T32" fmla="*/ 103 w 103"/>
                    <a:gd name="T33" fmla="*/ 29 h 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9">
                      <a:moveTo>
                        <a:pt x="0" y="28"/>
                      </a:moveTo>
                      <a:lnTo>
                        <a:pt x="24" y="24"/>
                      </a:lnTo>
                      <a:lnTo>
                        <a:pt x="45" y="20"/>
                      </a:lnTo>
                      <a:lnTo>
                        <a:pt x="52" y="12"/>
                      </a:lnTo>
                      <a:lnTo>
                        <a:pt x="59" y="8"/>
                      </a:lnTo>
                      <a:lnTo>
                        <a:pt x="64" y="4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102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19" name="Freeform 322"/>
                <p:cNvSpPr>
                  <a:spLocks/>
                </p:cNvSpPr>
                <p:nvPr/>
              </p:nvSpPr>
              <p:spPr bwMode="auto">
                <a:xfrm>
                  <a:off x="1370" y="2387"/>
                  <a:ext cx="102" cy="28"/>
                </a:xfrm>
                <a:custGeom>
                  <a:avLst/>
                  <a:gdLst>
                    <a:gd name="T0" fmla="*/ 0 w 102"/>
                    <a:gd name="T1" fmla="*/ 27 h 28"/>
                    <a:gd name="T2" fmla="*/ 23 w 102"/>
                    <a:gd name="T3" fmla="*/ 23 h 28"/>
                    <a:gd name="T4" fmla="*/ 45 w 102"/>
                    <a:gd name="T5" fmla="*/ 19 h 28"/>
                    <a:gd name="T6" fmla="*/ 52 w 102"/>
                    <a:gd name="T7" fmla="*/ 12 h 28"/>
                    <a:gd name="T8" fmla="*/ 59 w 102"/>
                    <a:gd name="T9" fmla="*/ 8 h 28"/>
                    <a:gd name="T10" fmla="*/ 63 w 102"/>
                    <a:gd name="T11" fmla="*/ 4 h 28"/>
                    <a:gd name="T12" fmla="*/ 68 w 102"/>
                    <a:gd name="T13" fmla="*/ 0 h 28"/>
                    <a:gd name="T14" fmla="*/ 75 w 102"/>
                    <a:gd name="T15" fmla="*/ 0 h 28"/>
                    <a:gd name="T16" fmla="*/ 85 w 102"/>
                    <a:gd name="T17" fmla="*/ 0 h 28"/>
                    <a:gd name="T18" fmla="*/ 101 w 102"/>
                    <a:gd name="T19" fmla="*/ 8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8"/>
                    <a:gd name="T32" fmla="*/ 102 w 102"/>
                    <a:gd name="T33" fmla="*/ 28 h 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8">
                      <a:moveTo>
                        <a:pt x="0" y="27"/>
                      </a:moveTo>
                      <a:lnTo>
                        <a:pt x="23" y="23"/>
                      </a:lnTo>
                      <a:lnTo>
                        <a:pt x="45" y="19"/>
                      </a:lnTo>
                      <a:lnTo>
                        <a:pt x="52" y="12"/>
                      </a:lnTo>
                      <a:lnTo>
                        <a:pt x="59" y="8"/>
                      </a:lnTo>
                      <a:lnTo>
                        <a:pt x="63" y="4"/>
                      </a:lnTo>
                      <a:lnTo>
                        <a:pt x="68" y="0"/>
                      </a:lnTo>
                      <a:lnTo>
                        <a:pt x="75" y="0"/>
                      </a:lnTo>
                      <a:lnTo>
                        <a:pt x="85" y="0"/>
                      </a:lnTo>
                      <a:lnTo>
                        <a:pt x="101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20" name="Oval 323"/>
                <p:cNvSpPr>
                  <a:spLocks noChangeArrowheads="1"/>
                </p:cNvSpPr>
                <p:nvPr/>
              </p:nvSpPr>
              <p:spPr bwMode="auto">
                <a:xfrm rot="-480000">
                  <a:off x="1270" y="240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47" name="Group 324"/>
              <p:cNvGrpSpPr>
                <a:grpSpLocks/>
              </p:cNvGrpSpPr>
              <p:nvPr/>
            </p:nvGrpSpPr>
            <p:grpSpPr bwMode="auto">
              <a:xfrm>
                <a:off x="3778" y="2953"/>
                <a:ext cx="90" cy="55"/>
                <a:chOff x="1288" y="2500"/>
                <a:chExt cx="214" cy="132"/>
              </a:xfrm>
            </p:grpSpPr>
            <p:sp>
              <p:nvSpPr>
                <p:cNvPr id="58915" name="Freeform 325"/>
                <p:cNvSpPr>
                  <a:spLocks/>
                </p:cNvSpPr>
                <p:nvPr/>
              </p:nvSpPr>
              <p:spPr bwMode="auto">
                <a:xfrm>
                  <a:off x="1400" y="2563"/>
                  <a:ext cx="102" cy="30"/>
                </a:xfrm>
                <a:custGeom>
                  <a:avLst/>
                  <a:gdLst>
                    <a:gd name="T0" fmla="*/ 0 w 102"/>
                    <a:gd name="T1" fmla="*/ 29 h 30"/>
                    <a:gd name="T2" fmla="*/ 24 w 102"/>
                    <a:gd name="T3" fmla="*/ 25 h 30"/>
                    <a:gd name="T4" fmla="*/ 46 w 102"/>
                    <a:gd name="T5" fmla="*/ 21 h 30"/>
                    <a:gd name="T6" fmla="*/ 53 w 102"/>
                    <a:gd name="T7" fmla="*/ 17 h 30"/>
                    <a:gd name="T8" fmla="*/ 58 w 102"/>
                    <a:gd name="T9" fmla="*/ 8 h 30"/>
                    <a:gd name="T10" fmla="*/ 63 w 102"/>
                    <a:gd name="T11" fmla="*/ 4 h 30"/>
                    <a:gd name="T12" fmla="*/ 70 w 102"/>
                    <a:gd name="T13" fmla="*/ 0 h 30"/>
                    <a:gd name="T14" fmla="*/ 84 w 102"/>
                    <a:gd name="T15" fmla="*/ 4 h 30"/>
                    <a:gd name="T16" fmla="*/ 101 w 102"/>
                    <a:gd name="T17" fmla="*/ 8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30"/>
                    <a:gd name="T29" fmla="*/ 102 w 102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30">
                      <a:moveTo>
                        <a:pt x="0" y="29"/>
                      </a:moveTo>
                      <a:lnTo>
                        <a:pt x="24" y="25"/>
                      </a:lnTo>
                      <a:lnTo>
                        <a:pt x="46" y="21"/>
                      </a:lnTo>
                      <a:lnTo>
                        <a:pt x="53" y="17"/>
                      </a:lnTo>
                      <a:lnTo>
                        <a:pt x="58" y="8"/>
                      </a:lnTo>
                      <a:lnTo>
                        <a:pt x="63" y="4"/>
                      </a:lnTo>
                      <a:lnTo>
                        <a:pt x="70" y="0"/>
                      </a:lnTo>
                      <a:lnTo>
                        <a:pt x="84" y="4"/>
                      </a:lnTo>
                      <a:lnTo>
                        <a:pt x="101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16" name="Freeform 326"/>
                <p:cNvSpPr>
                  <a:spLocks/>
                </p:cNvSpPr>
                <p:nvPr/>
              </p:nvSpPr>
              <p:spPr bwMode="auto">
                <a:xfrm>
                  <a:off x="1387" y="2500"/>
                  <a:ext cx="103" cy="29"/>
                </a:xfrm>
                <a:custGeom>
                  <a:avLst/>
                  <a:gdLst>
                    <a:gd name="T0" fmla="*/ 0 w 103"/>
                    <a:gd name="T1" fmla="*/ 28 h 29"/>
                    <a:gd name="T2" fmla="*/ 23 w 103"/>
                    <a:gd name="T3" fmla="*/ 24 h 29"/>
                    <a:gd name="T4" fmla="*/ 45 w 103"/>
                    <a:gd name="T5" fmla="*/ 20 h 29"/>
                    <a:gd name="T6" fmla="*/ 52 w 103"/>
                    <a:gd name="T7" fmla="*/ 16 h 29"/>
                    <a:gd name="T8" fmla="*/ 59 w 103"/>
                    <a:gd name="T9" fmla="*/ 8 h 29"/>
                    <a:gd name="T10" fmla="*/ 64 w 103"/>
                    <a:gd name="T11" fmla="*/ 4 h 29"/>
                    <a:gd name="T12" fmla="*/ 71 w 103"/>
                    <a:gd name="T13" fmla="*/ 0 h 29"/>
                    <a:gd name="T14" fmla="*/ 85 w 103"/>
                    <a:gd name="T15" fmla="*/ 4 h 29"/>
                    <a:gd name="T16" fmla="*/ 102 w 103"/>
                    <a:gd name="T17" fmla="*/ 8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9"/>
                    <a:gd name="T29" fmla="*/ 103 w 103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9">
                      <a:moveTo>
                        <a:pt x="0" y="28"/>
                      </a:moveTo>
                      <a:lnTo>
                        <a:pt x="23" y="24"/>
                      </a:lnTo>
                      <a:lnTo>
                        <a:pt x="45" y="20"/>
                      </a:lnTo>
                      <a:lnTo>
                        <a:pt x="52" y="16"/>
                      </a:lnTo>
                      <a:lnTo>
                        <a:pt x="59" y="8"/>
                      </a:lnTo>
                      <a:lnTo>
                        <a:pt x="64" y="4"/>
                      </a:lnTo>
                      <a:lnTo>
                        <a:pt x="71" y="0"/>
                      </a:lnTo>
                      <a:lnTo>
                        <a:pt x="85" y="4"/>
                      </a:lnTo>
                      <a:lnTo>
                        <a:pt x="102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17" name="Oval 327"/>
                <p:cNvSpPr>
                  <a:spLocks noChangeArrowheads="1"/>
                </p:cNvSpPr>
                <p:nvPr/>
              </p:nvSpPr>
              <p:spPr bwMode="auto">
                <a:xfrm rot="-480000">
                  <a:off x="1288" y="251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48" name="Group 328"/>
              <p:cNvGrpSpPr>
                <a:grpSpLocks/>
              </p:cNvGrpSpPr>
              <p:nvPr/>
            </p:nvGrpSpPr>
            <p:grpSpPr bwMode="auto">
              <a:xfrm>
                <a:off x="3791" y="3000"/>
                <a:ext cx="90" cy="55"/>
                <a:chOff x="1318" y="2612"/>
                <a:chExt cx="214" cy="134"/>
              </a:xfrm>
            </p:grpSpPr>
            <p:sp>
              <p:nvSpPr>
                <p:cNvPr id="58912" name="Freeform 329"/>
                <p:cNvSpPr>
                  <a:spLocks/>
                </p:cNvSpPr>
                <p:nvPr/>
              </p:nvSpPr>
              <p:spPr bwMode="auto">
                <a:xfrm>
                  <a:off x="1428" y="2680"/>
                  <a:ext cx="104" cy="27"/>
                </a:xfrm>
                <a:custGeom>
                  <a:avLst/>
                  <a:gdLst>
                    <a:gd name="T0" fmla="*/ 0 w 104"/>
                    <a:gd name="T1" fmla="*/ 26 h 27"/>
                    <a:gd name="T2" fmla="*/ 25 w 104"/>
                    <a:gd name="T3" fmla="*/ 22 h 27"/>
                    <a:gd name="T4" fmla="*/ 47 w 104"/>
                    <a:gd name="T5" fmla="*/ 17 h 27"/>
                    <a:gd name="T6" fmla="*/ 54 w 104"/>
                    <a:gd name="T7" fmla="*/ 13 h 27"/>
                    <a:gd name="T8" fmla="*/ 59 w 104"/>
                    <a:gd name="T9" fmla="*/ 9 h 27"/>
                    <a:gd name="T10" fmla="*/ 64 w 104"/>
                    <a:gd name="T11" fmla="*/ 4 h 27"/>
                    <a:gd name="T12" fmla="*/ 71 w 104"/>
                    <a:gd name="T13" fmla="*/ 0 h 27"/>
                    <a:gd name="T14" fmla="*/ 86 w 104"/>
                    <a:gd name="T15" fmla="*/ 0 h 27"/>
                    <a:gd name="T16" fmla="*/ 103 w 104"/>
                    <a:gd name="T17" fmla="*/ 9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7"/>
                    <a:gd name="T29" fmla="*/ 104 w 104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7">
                      <a:moveTo>
                        <a:pt x="0" y="26"/>
                      </a:moveTo>
                      <a:lnTo>
                        <a:pt x="25" y="22"/>
                      </a:lnTo>
                      <a:lnTo>
                        <a:pt x="47" y="17"/>
                      </a:lnTo>
                      <a:lnTo>
                        <a:pt x="54" y="13"/>
                      </a:lnTo>
                      <a:lnTo>
                        <a:pt x="59" y="9"/>
                      </a:lnTo>
                      <a:lnTo>
                        <a:pt x="64" y="4"/>
                      </a:lnTo>
                      <a:lnTo>
                        <a:pt x="71" y="0"/>
                      </a:lnTo>
                      <a:lnTo>
                        <a:pt x="86" y="0"/>
                      </a:lnTo>
                      <a:lnTo>
                        <a:pt x="103" y="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13" name="Freeform 330"/>
                <p:cNvSpPr>
                  <a:spLocks/>
                </p:cNvSpPr>
                <p:nvPr/>
              </p:nvSpPr>
              <p:spPr bwMode="auto">
                <a:xfrm>
                  <a:off x="1417" y="2612"/>
                  <a:ext cx="103" cy="31"/>
                </a:xfrm>
                <a:custGeom>
                  <a:avLst/>
                  <a:gdLst>
                    <a:gd name="T0" fmla="*/ 0 w 103"/>
                    <a:gd name="T1" fmla="*/ 30 h 31"/>
                    <a:gd name="T2" fmla="*/ 24 w 103"/>
                    <a:gd name="T3" fmla="*/ 26 h 31"/>
                    <a:gd name="T4" fmla="*/ 46 w 103"/>
                    <a:gd name="T5" fmla="*/ 22 h 31"/>
                    <a:gd name="T6" fmla="*/ 58 w 103"/>
                    <a:gd name="T7" fmla="*/ 13 h 31"/>
                    <a:gd name="T8" fmla="*/ 70 w 103"/>
                    <a:gd name="T9" fmla="*/ 0 h 31"/>
                    <a:gd name="T10" fmla="*/ 85 w 103"/>
                    <a:gd name="T11" fmla="*/ 5 h 31"/>
                    <a:gd name="T12" fmla="*/ 102 w 103"/>
                    <a:gd name="T13" fmla="*/ 13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31"/>
                    <a:gd name="T23" fmla="*/ 103 w 103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31">
                      <a:moveTo>
                        <a:pt x="0" y="30"/>
                      </a:moveTo>
                      <a:lnTo>
                        <a:pt x="24" y="26"/>
                      </a:lnTo>
                      <a:lnTo>
                        <a:pt x="46" y="22"/>
                      </a:lnTo>
                      <a:lnTo>
                        <a:pt x="58" y="13"/>
                      </a:lnTo>
                      <a:lnTo>
                        <a:pt x="70" y="0"/>
                      </a:lnTo>
                      <a:lnTo>
                        <a:pt x="85" y="5"/>
                      </a:lnTo>
                      <a:lnTo>
                        <a:pt x="102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14" name="Oval 331"/>
                <p:cNvSpPr>
                  <a:spLocks noChangeArrowheads="1"/>
                </p:cNvSpPr>
                <p:nvPr/>
              </p:nvSpPr>
              <p:spPr bwMode="auto">
                <a:xfrm rot="-480000">
                  <a:off x="1318" y="26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49" name="Group 332"/>
              <p:cNvGrpSpPr>
                <a:grpSpLocks/>
              </p:cNvGrpSpPr>
              <p:nvPr/>
            </p:nvGrpSpPr>
            <p:grpSpPr bwMode="auto">
              <a:xfrm>
                <a:off x="3808" y="3043"/>
                <a:ext cx="90" cy="59"/>
                <a:chOff x="1361" y="2716"/>
                <a:chExt cx="213" cy="144"/>
              </a:xfrm>
            </p:grpSpPr>
            <p:sp>
              <p:nvSpPr>
                <p:cNvPr id="58909" name="Freeform 333"/>
                <p:cNvSpPr>
                  <a:spLocks/>
                </p:cNvSpPr>
                <p:nvPr/>
              </p:nvSpPr>
              <p:spPr bwMode="auto">
                <a:xfrm>
                  <a:off x="1475" y="2776"/>
                  <a:ext cx="99" cy="37"/>
                </a:xfrm>
                <a:custGeom>
                  <a:avLst/>
                  <a:gdLst>
                    <a:gd name="T0" fmla="*/ 0 w 99"/>
                    <a:gd name="T1" fmla="*/ 36 h 37"/>
                    <a:gd name="T2" fmla="*/ 22 w 99"/>
                    <a:gd name="T3" fmla="*/ 32 h 37"/>
                    <a:gd name="T4" fmla="*/ 45 w 99"/>
                    <a:gd name="T5" fmla="*/ 23 h 37"/>
                    <a:gd name="T6" fmla="*/ 53 w 99"/>
                    <a:gd name="T7" fmla="*/ 18 h 37"/>
                    <a:gd name="T8" fmla="*/ 55 w 99"/>
                    <a:gd name="T9" fmla="*/ 9 h 37"/>
                    <a:gd name="T10" fmla="*/ 60 w 99"/>
                    <a:gd name="T11" fmla="*/ 5 h 37"/>
                    <a:gd name="T12" fmla="*/ 65 w 99"/>
                    <a:gd name="T13" fmla="*/ 0 h 37"/>
                    <a:gd name="T14" fmla="*/ 80 w 99"/>
                    <a:gd name="T15" fmla="*/ 0 h 37"/>
                    <a:gd name="T16" fmla="*/ 98 w 99"/>
                    <a:gd name="T17" fmla="*/ 5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7"/>
                    <a:gd name="T29" fmla="*/ 99 w 99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7">
                      <a:moveTo>
                        <a:pt x="0" y="36"/>
                      </a:moveTo>
                      <a:lnTo>
                        <a:pt x="22" y="32"/>
                      </a:lnTo>
                      <a:lnTo>
                        <a:pt x="45" y="23"/>
                      </a:lnTo>
                      <a:lnTo>
                        <a:pt x="53" y="18"/>
                      </a:lnTo>
                      <a:lnTo>
                        <a:pt x="55" y="9"/>
                      </a:lnTo>
                      <a:lnTo>
                        <a:pt x="60" y="5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8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10" name="Freeform 334"/>
                <p:cNvSpPr>
                  <a:spLocks/>
                </p:cNvSpPr>
                <p:nvPr/>
              </p:nvSpPr>
              <p:spPr bwMode="auto">
                <a:xfrm>
                  <a:off x="1453" y="2716"/>
                  <a:ext cx="100" cy="36"/>
                </a:xfrm>
                <a:custGeom>
                  <a:avLst/>
                  <a:gdLst>
                    <a:gd name="T0" fmla="*/ 0 w 100"/>
                    <a:gd name="T1" fmla="*/ 35 h 36"/>
                    <a:gd name="T2" fmla="*/ 25 w 100"/>
                    <a:gd name="T3" fmla="*/ 31 h 36"/>
                    <a:gd name="T4" fmla="*/ 37 w 100"/>
                    <a:gd name="T5" fmla="*/ 26 h 36"/>
                    <a:gd name="T6" fmla="*/ 44 w 100"/>
                    <a:gd name="T7" fmla="*/ 22 h 36"/>
                    <a:gd name="T8" fmla="*/ 52 w 100"/>
                    <a:gd name="T9" fmla="*/ 13 h 36"/>
                    <a:gd name="T10" fmla="*/ 57 w 100"/>
                    <a:gd name="T11" fmla="*/ 9 h 36"/>
                    <a:gd name="T12" fmla="*/ 62 w 100"/>
                    <a:gd name="T13" fmla="*/ 4 h 36"/>
                    <a:gd name="T14" fmla="*/ 67 w 100"/>
                    <a:gd name="T15" fmla="*/ 0 h 36"/>
                    <a:gd name="T16" fmla="*/ 82 w 100"/>
                    <a:gd name="T17" fmla="*/ 0 h 36"/>
                    <a:gd name="T18" fmla="*/ 99 w 100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36"/>
                    <a:gd name="T32" fmla="*/ 100 w 100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36">
                      <a:moveTo>
                        <a:pt x="0" y="35"/>
                      </a:moveTo>
                      <a:lnTo>
                        <a:pt x="25" y="31"/>
                      </a:lnTo>
                      <a:lnTo>
                        <a:pt x="37" y="26"/>
                      </a:lnTo>
                      <a:lnTo>
                        <a:pt x="44" y="22"/>
                      </a:lnTo>
                      <a:lnTo>
                        <a:pt x="52" y="13"/>
                      </a:lnTo>
                      <a:lnTo>
                        <a:pt x="57" y="9"/>
                      </a:lnTo>
                      <a:lnTo>
                        <a:pt x="62" y="4"/>
                      </a:lnTo>
                      <a:lnTo>
                        <a:pt x="67" y="0"/>
                      </a:lnTo>
                      <a:lnTo>
                        <a:pt x="82" y="0"/>
                      </a:lnTo>
                      <a:lnTo>
                        <a:pt x="99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11" name="Oval 335"/>
                <p:cNvSpPr>
                  <a:spLocks noChangeArrowheads="1"/>
                </p:cNvSpPr>
                <p:nvPr/>
              </p:nvSpPr>
              <p:spPr bwMode="auto">
                <a:xfrm rot="-900000">
                  <a:off x="1361" y="274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50" name="Group 336"/>
              <p:cNvGrpSpPr>
                <a:grpSpLocks/>
              </p:cNvGrpSpPr>
              <p:nvPr/>
            </p:nvGrpSpPr>
            <p:grpSpPr bwMode="auto">
              <a:xfrm>
                <a:off x="3819" y="3079"/>
                <a:ext cx="87" cy="64"/>
                <a:chOff x="1386" y="2807"/>
                <a:chExt cx="211" cy="152"/>
              </a:xfrm>
            </p:grpSpPr>
            <p:sp>
              <p:nvSpPr>
                <p:cNvPr id="58906" name="Freeform 337"/>
                <p:cNvSpPr>
                  <a:spLocks/>
                </p:cNvSpPr>
                <p:nvPr/>
              </p:nvSpPr>
              <p:spPr bwMode="auto">
                <a:xfrm>
                  <a:off x="1499" y="2865"/>
                  <a:ext cx="98" cy="43"/>
                </a:xfrm>
                <a:custGeom>
                  <a:avLst/>
                  <a:gdLst>
                    <a:gd name="T0" fmla="*/ 0 w 98"/>
                    <a:gd name="T1" fmla="*/ 42 h 43"/>
                    <a:gd name="T2" fmla="*/ 25 w 98"/>
                    <a:gd name="T3" fmla="*/ 33 h 43"/>
                    <a:gd name="T4" fmla="*/ 43 w 98"/>
                    <a:gd name="T5" fmla="*/ 23 h 43"/>
                    <a:gd name="T6" fmla="*/ 51 w 98"/>
                    <a:gd name="T7" fmla="*/ 19 h 43"/>
                    <a:gd name="T8" fmla="*/ 56 w 98"/>
                    <a:gd name="T9" fmla="*/ 14 h 43"/>
                    <a:gd name="T10" fmla="*/ 59 w 98"/>
                    <a:gd name="T11" fmla="*/ 5 h 43"/>
                    <a:gd name="T12" fmla="*/ 64 w 98"/>
                    <a:gd name="T13" fmla="*/ 0 h 43"/>
                    <a:gd name="T14" fmla="*/ 79 w 98"/>
                    <a:gd name="T15" fmla="*/ 0 h 43"/>
                    <a:gd name="T16" fmla="*/ 97 w 98"/>
                    <a:gd name="T17" fmla="*/ 5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3"/>
                    <a:gd name="T29" fmla="*/ 98 w 98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3">
                      <a:moveTo>
                        <a:pt x="0" y="42"/>
                      </a:moveTo>
                      <a:lnTo>
                        <a:pt x="25" y="33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4"/>
                      </a:lnTo>
                      <a:lnTo>
                        <a:pt x="59" y="5"/>
                      </a:lnTo>
                      <a:lnTo>
                        <a:pt x="64" y="0"/>
                      </a:lnTo>
                      <a:lnTo>
                        <a:pt x="79" y="0"/>
                      </a:lnTo>
                      <a:lnTo>
                        <a:pt x="97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07" name="Freeform 338"/>
                <p:cNvSpPr>
                  <a:spLocks/>
                </p:cNvSpPr>
                <p:nvPr/>
              </p:nvSpPr>
              <p:spPr bwMode="auto">
                <a:xfrm>
                  <a:off x="1475" y="2807"/>
                  <a:ext cx="96" cy="42"/>
                </a:xfrm>
                <a:custGeom>
                  <a:avLst/>
                  <a:gdLst>
                    <a:gd name="T0" fmla="*/ 0 w 96"/>
                    <a:gd name="T1" fmla="*/ 41 h 42"/>
                    <a:gd name="T2" fmla="*/ 25 w 96"/>
                    <a:gd name="T3" fmla="*/ 32 h 42"/>
                    <a:gd name="T4" fmla="*/ 42 w 96"/>
                    <a:gd name="T5" fmla="*/ 23 h 42"/>
                    <a:gd name="T6" fmla="*/ 50 w 96"/>
                    <a:gd name="T7" fmla="*/ 18 h 42"/>
                    <a:gd name="T8" fmla="*/ 52 w 96"/>
                    <a:gd name="T9" fmla="*/ 9 h 42"/>
                    <a:gd name="T10" fmla="*/ 57 w 96"/>
                    <a:gd name="T11" fmla="*/ 5 h 42"/>
                    <a:gd name="T12" fmla="*/ 62 w 96"/>
                    <a:gd name="T13" fmla="*/ 0 h 42"/>
                    <a:gd name="T14" fmla="*/ 77 w 96"/>
                    <a:gd name="T15" fmla="*/ 0 h 42"/>
                    <a:gd name="T16" fmla="*/ 95 w 96"/>
                    <a:gd name="T17" fmla="*/ 0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6"/>
                    <a:gd name="T28" fmla="*/ 0 h 42"/>
                    <a:gd name="T29" fmla="*/ 96 w 96"/>
                    <a:gd name="T30" fmla="*/ 42 h 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6" h="42">
                      <a:moveTo>
                        <a:pt x="0" y="41"/>
                      </a:moveTo>
                      <a:lnTo>
                        <a:pt x="25" y="32"/>
                      </a:lnTo>
                      <a:lnTo>
                        <a:pt x="42" y="23"/>
                      </a:lnTo>
                      <a:lnTo>
                        <a:pt x="50" y="18"/>
                      </a:lnTo>
                      <a:lnTo>
                        <a:pt x="52" y="9"/>
                      </a:lnTo>
                      <a:lnTo>
                        <a:pt x="57" y="5"/>
                      </a:lnTo>
                      <a:lnTo>
                        <a:pt x="62" y="0"/>
                      </a:lnTo>
                      <a:lnTo>
                        <a:pt x="77" y="0"/>
                      </a:lnTo>
                      <a:lnTo>
                        <a:pt x="9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08" name="Oval 339"/>
                <p:cNvSpPr>
                  <a:spLocks noChangeArrowheads="1"/>
                </p:cNvSpPr>
                <p:nvPr/>
              </p:nvSpPr>
              <p:spPr bwMode="auto">
                <a:xfrm rot="-1200000">
                  <a:off x="1386" y="284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51" name="Group 340"/>
              <p:cNvGrpSpPr>
                <a:grpSpLocks/>
              </p:cNvGrpSpPr>
              <p:nvPr/>
            </p:nvGrpSpPr>
            <p:grpSpPr bwMode="auto">
              <a:xfrm>
                <a:off x="3913" y="3197"/>
                <a:ext cx="80" cy="79"/>
                <a:chOff x="1613" y="3090"/>
                <a:chExt cx="190" cy="190"/>
              </a:xfrm>
            </p:grpSpPr>
            <p:sp>
              <p:nvSpPr>
                <p:cNvPr id="58903" name="Freeform 341"/>
                <p:cNvSpPr>
                  <a:spLocks/>
                </p:cNvSpPr>
                <p:nvPr/>
              </p:nvSpPr>
              <p:spPr bwMode="auto">
                <a:xfrm>
                  <a:off x="1724" y="3136"/>
                  <a:ext cx="79" cy="73"/>
                </a:xfrm>
                <a:custGeom>
                  <a:avLst/>
                  <a:gdLst>
                    <a:gd name="T0" fmla="*/ 0 w 79"/>
                    <a:gd name="T1" fmla="*/ 72 h 73"/>
                    <a:gd name="T2" fmla="*/ 20 w 79"/>
                    <a:gd name="T3" fmla="*/ 57 h 73"/>
                    <a:gd name="T4" fmla="*/ 29 w 79"/>
                    <a:gd name="T5" fmla="*/ 51 h 73"/>
                    <a:gd name="T6" fmla="*/ 35 w 79"/>
                    <a:gd name="T7" fmla="*/ 41 h 73"/>
                    <a:gd name="T8" fmla="*/ 41 w 79"/>
                    <a:gd name="T9" fmla="*/ 31 h 73"/>
                    <a:gd name="T10" fmla="*/ 41 w 79"/>
                    <a:gd name="T11" fmla="*/ 26 h 73"/>
                    <a:gd name="T12" fmla="*/ 43 w 79"/>
                    <a:gd name="T13" fmla="*/ 16 h 73"/>
                    <a:gd name="T14" fmla="*/ 46 w 79"/>
                    <a:gd name="T15" fmla="*/ 10 h 73"/>
                    <a:gd name="T16" fmla="*/ 58 w 79"/>
                    <a:gd name="T17" fmla="*/ 5 h 73"/>
                    <a:gd name="T18" fmla="*/ 78 w 79"/>
                    <a:gd name="T19" fmla="*/ 0 h 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9"/>
                    <a:gd name="T31" fmla="*/ 0 h 73"/>
                    <a:gd name="T32" fmla="*/ 79 w 79"/>
                    <a:gd name="T33" fmla="*/ 73 h 7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9" h="73">
                      <a:moveTo>
                        <a:pt x="0" y="72"/>
                      </a:moveTo>
                      <a:lnTo>
                        <a:pt x="20" y="57"/>
                      </a:lnTo>
                      <a:lnTo>
                        <a:pt x="29" y="51"/>
                      </a:lnTo>
                      <a:lnTo>
                        <a:pt x="35" y="41"/>
                      </a:lnTo>
                      <a:lnTo>
                        <a:pt x="41" y="31"/>
                      </a:lnTo>
                      <a:lnTo>
                        <a:pt x="41" y="26"/>
                      </a:lnTo>
                      <a:lnTo>
                        <a:pt x="43" y="16"/>
                      </a:lnTo>
                      <a:lnTo>
                        <a:pt x="46" y="10"/>
                      </a:lnTo>
                      <a:lnTo>
                        <a:pt x="58" y="5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04" name="Freeform 342"/>
                <p:cNvSpPr>
                  <a:spLocks/>
                </p:cNvSpPr>
                <p:nvPr/>
              </p:nvSpPr>
              <p:spPr bwMode="auto">
                <a:xfrm>
                  <a:off x="1681" y="3090"/>
                  <a:ext cx="77" cy="72"/>
                </a:xfrm>
                <a:custGeom>
                  <a:avLst/>
                  <a:gdLst>
                    <a:gd name="T0" fmla="*/ 0 w 77"/>
                    <a:gd name="T1" fmla="*/ 71 h 72"/>
                    <a:gd name="T2" fmla="*/ 20 w 77"/>
                    <a:gd name="T3" fmla="*/ 56 h 72"/>
                    <a:gd name="T4" fmla="*/ 34 w 77"/>
                    <a:gd name="T5" fmla="*/ 41 h 72"/>
                    <a:gd name="T6" fmla="*/ 37 w 77"/>
                    <a:gd name="T7" fmla="*/ 31 h 72"/>
                    <a:gd name="T8" fmla="*/ 39 w 77"/>
                    <a:gd name="T9" fmla="*/ 25 h 72"/>
                    <a:gd name="T10" fmla="*/ 39 w 77"/>
                    <a:gd name="T11" fmla="*/ 15 h 72"/>
                    <a:gd name="T12" fmla="*/ 42 w 77"/>
                    <a:gd name="T13" fmla="*/ 10 h 72"/>
                    <a:gd name="T14" fmla="*/ 56 w 77"/>
                    <a:gd name="T15" fmla="*/ 5 h 72"/>
                    <a:gd name="T16" fmla="*/ 76 w 77"/>
                    <a:gd name="T17" fmla="*/ 0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7"/>
                    <a:gd name="T28" fmla="*/ 0 h 72"/>
                    <a:gd name="T29" fmla="*/ 77 w 77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7" h="72">
                      <a:moveTo>
                        <a:pt x="0" y="71"/>
                      </a:moveTo>
                      <a:lnTo>
                        <a:pt x="20" y="56"/>
                      </a:lnTo>
                      <a:lnTo>
                        <a:pt x="34" y="41"/>
                      </a:lnTo>
                      <a:lnTo>
                        <a:pt x="37" y="31"/>
                      </a:lnTo>
                      <a:lnTo>
                        <a:pt x="39" y="25"/>
                      </a:lnTo>
                      <a:lnTo>
                        <a:pt x="39" y="15"/>
                      </a:lnTo>
                      <a:lnTo>
                        <a:pt x="42" y="10"/>
                      </a:lnTo>
                      <a:lnTo>
                        <a:pt x="56" y="5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05" name="Oval 343"/>
                <p:cNvSpPr>
                  <a:spLocks noChangeArrowheads="1"/>
                </p:cNvSpPr>
                <p:nvPr/>
              </p:nvSpPr>
              <p:spPr bwMode="auto">
                <a:xfrm rot="-2400000">
                  <a:off x="1613" y="316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52" name="Group 344"/>
              <p:cNvGrpSpPr>
                <a:grpSpLocks/>
              </p:cNvGrpSpPr>
              <p:nvPr/>
            </p:nvGrpSpPr>
            <p:grpSpPr bwMode="auto">
              <a:xfrm>
                <a:off x="3949" y="3233"/>
                <a:ext cx="82" cy="76"/>
                <a:chOff x="1699" y="3178"/>
                <a:chExt cx="194" cy="184"/>
              </a:xfrm>
            </p:grpSpPr>
            <p:sp>
              <p:nvSpPr>
                <p:cNvPr id="58900" name="Freeform 345"/>
                <p:cNvSpPr>
                  <a:spLocks/>
                </p:cNvSpPr>
                <p:nvPr/>
              </p:nvSpPr>
              <p:spPr bwMode="auto">
                <a:xfrm>
                  <a:off x="1813" y="3225"/>
                  <a:ext cx="80" cy="69"/>
                </a:xfrm>
                <a:custGeom>
                  <a:avLst/>
                  <a:gdLst>
                    <a:gd name="T0" fmla="*/ 0 w 80"/>
                    <a:gd name="T1" fmla="*/ 68 h 69"/>
                    <a:gd name="T2" fmla="*/ 21 w 80"/>
                    <a:gd name="T3" fmla="*/ 52 h 69"/>
                    <a:gd name="T4" fmla="*/ 34 w 80"/>
                    <a:gd name="T5" fmla="*/ 36 h 69"/>
                    <a:gd name="T6" fmla="*/ 40 w 80"/>
                    <a:gd name="T7" fmla="*/ 31 h 69"/>
                    <a:gd name="T8" fmla="*/ 40 w 80"/>
                    <a:gd name="T9" fmla="*/ 21 h 69"/>
                    <a:gd name="T10" fmla="*/ 43 w 80"/>
                    <a:gd name="T11" fmla="*/ 15 h 69"/>
                    <a:gd name="T12" fmla="*/ 46 w 80"/>
                    <a:gd name="T13" fmla="*/ 10 h 69"/>
                    <a:gd name="T14" fmla="*/ 58 w 80"/>
                    <a:gd name="T15" fmla="*/ 0 h 69"/>
                    <a:gd name="T16" fmla="*/ 79 w 80"/>
                    <a:gd name="T17" fmla="*/ 0 h 6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69"/>
                    <a:gd name="T29" fmla="*/ 80 w 80"/>
                    <a:gd name="T30" fmla="*/ 69 h 6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69">
                      <a:moveTo>
                        <a:pt x="0" y="68"/>
                      </a:moveTo>
                      <a:lnTo>
                        <a:pt x="21" y="52"/>
                      </a:lnTo>
                      <a:lnTo>
                        <a:pt x="34" y="36"/>
                      </a:lnTo>
                      <a:lnTo>
                        <a:pt x="40" y="31"/>
                      </a:lnTo>
                      <a:lnTo>
                        <a:pt x="40" y="21"/>
                      </a:lnTo>
                      <a:lnTo>
                        <a:pt x="43" y="15"/>
                      </a:lnTo>
                      <a:lnTo>
                        <a:pt x="46" y="10"/>
                      </a:lnTo>
                      <a:lnTo>
                        <a:pt x="58" y="0"/>
                      </a:lnTo>
                      <a:lnTo>
                        <a:pt x="7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01" name="Freeform 346"/>
                <p:cNvSpPr>
                  <a:spLocks/>
                </p:cNvSpPr>
                <p:nvPr/>
              </p:nvSpPr>
              <p:spPr bwMode="auto">
                <a:xfrm>
                  <a:off x="1769" y="3178"/>
                  <a:ext cx="81" cy="68"/>
                </a:xfrm>
                <a:custGeom>
                  <a:avLst/>
                  <a:gdLst>
                    <a:gd name="T0" fmla="*/ 0 w 81"/>
                    <a:gd name="T1" fmla="*/ 67 h 68"/>
                    <a:gd name="T2" fmla="*/ 21 w 81"/>
                    <a:gd name="T3" fmla="*/ 51 h 68"/>
                    <a:gd name="T4" fmla="*/ 30 w 81"/>
                    <a:gd name="T5" fmla="*/ 46 h 68"/>
                    <a:gd name="T6" fmla="*/ 36 w 81"/>
                    <a:gd name="T7" fmla="*/ 36 h 68"/>
                    <a:gd name="T8" fmla="*/ 42 w 81"/>
                    <a:gd name="T9" fmla="*/ 31 h 68"/>
                    <a:gd name="T10" fmla="*/ 42 w 81"/>
                    <a:gd name="T11" fmla="*/ 20 h 68"/>
                    <a:gd name="T12" fmla="*/ 44 w 81"/>
                    <a:gd name="T13" fmla="*/ 15 h 68"/>
                    <a:gd name="T14" fmla="*/ 47 w 81"/>
                    <a:gd name="T15" fmla="*/ 5 h 68"/>
                    <a:gd name="T16" fmla="*/ 59 w 81"/>
                    <a:gd name="T17" fmla="*/ 0 h 68"/>
                    <a:gd name="T18" fmla="*/ 80 w 81"/>
                    <a:gd name="T19" fmla="*/ 0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1"/>
                    <a:gd name="T31" fmla="*/ 0 h 68"/>
                    <a:gd name="T32" fmla="*/ 81 w 81"/>
                    <a:gd name="T33" fmla="*/ 68 h 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1" h="68">
                      <a:moveTo>
                        <a:pt x="0" y="67"/>
                      </a:moveTo>
                      <a:lnTo>
                        <a:pt x="21" y="51"/>
                      </a:lnTo>
                      <a:lnTo>
                        <a:pt x="30" y="46"/>
                      </a:lnTo>
                      <a:lnTo>
                        <a:pt x="36" y="36"/>
                      </a:lnTo>
                      <a:lnTo>
                        <a:pt x="42" y="31"/>
                      </a:lnTo>
                      <a:lnTo>
                        <a:pt x="42" y="20"/>
                      </a:lnTo>
                      <a:lnTo>
                        <a:pt x="44" y="15"/>
                      </a:lnTo>
                      <a:lnTo>
                        <a:pt x="47" y="5"/>
                      </a:lnTo>
                      <a:lnTo>
                        <a:pt x="59" y="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02" name="Oval 347"/>
                <p:cNvSpPr>
                  <a:spLocks noChangeArrowheads="1"/>
                </p:cNvSpPr>
                <p:nvPr/>
              </p:nvSpPr>
              <p:spPr bwMode="auto">
                <a:xfrm rot="-2280000">
                  <a:off x="1699" y="324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53" name="Group 348"/>
              <p:cNvGrpSpPr>
                <a:grpSpLocks/>
              </p:cNvGrpSpPr>
              <p:nvPr/>
            </p:nvGrpSpPr>
            <p:grpSpPr bwMode="auto">
              <a:xfrm>
                <a:off x="3991" y="3263"/>
                <a:ext cx="71" cy="84"/>
                <a:chOff x="1796" y="3252"/>
                <a:chExt cx="170" cy="203"/>
              </a:xfrm>
            </p:grpSpPr>
            <p:sp>
              <p:nvSpPr>
                <p:cNvPr id="58897" name="Freeform 349"/>
                <p:cNvSpPr>
                  <a:spLocks/>
                </p:cNvSpPr>
                <p:nvPr/>
              </p:nvSpPr>
              <p:spPr bwMode="auto">
                <a:xfrm>
                  <a:off x="1905" y="3287"/>
                  <a:ext cx="61" cy="87"/>
                </a:xfrm>
                <a:custGeom>
                  <a:avLst/>
                  <a:gdLst>
                    <a:gd name="T0" fmla="*/ 0 w 61"/>
                    <a:gd name="T1" fmla="*/ 86 h 87"/>
                    <a:gd name="T2" fmla="*/ 16 w 61"/>
                    <a:gd name="T3" fmla="*/ 64 h 87"/>
                    <a:gd name="T4" fmla="*/ 29 w 61"/>
                    <a:gd name="T5" fmla="*/ 48 h 87"/>
                    <a:gd name="T6" fmla="*/ 29 w 61"/>
                    <a:gd name="T7" fmla="*/ 43 h 87"/>
                    <a:gd name="T8" fmla="*/ 29 w 61"/>
                    <a:gd name="T9" fmla="*/ 32 h 87"/>
                    <a:gd name="T10" fmla="*/ 29 w 61"/>
                    <a:gd name="T11" fmla="*/ 27 h 87"/>
                    <a:gd name="T12" fmla="*/ 32 w 61"/>
                    <a:gd name="T13" fmla="*/ 16 h 87"/>
                    <a:gd name="T14" fmla="*/ 35 w 61"/>
                    <a:gd name="T15" fmla="*/ 10 h 87"/>
                    <a:gd name="T16" fmla="*/ 41 w 61"/>
                    <a:gd name="T17" fmla="*/ 10 h 87"/>
                    <a:gd name="T18" fmla="*/ 60 w 61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87"/>
                    <a:gd name="T32" fmla="*/ 61 w 61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87">
                      <a:moveTo>
                        <a:pt x="0" y="86"/>
                      </a:moveTo>
                      <a:lnTo>
                        <a:pt x="16" y="64"/>
                      </a:lnTo>
                      <a:lnTo>
                        <a:pt x="29" y="48"/>
                      </a:lnTo>
                      <a:lnTo>
                        <a:pt x="29" y="43"/>
                      </a:lnTo>
                      <a:lnTo>
                        <a:pt x="29" y="32"/>
                      </a:lnTo>
                      <a:lnTo>
                        <a:pt x="29" y="27"/>
                      </a:lnTo>
                      <a:lnTo>
                        <a:pt x="32" y="16"/>
                      </a:lnTo>
                      <a:lnTo>
                        <a:pt x="35" y="10"/>
                      </a:lnTo>
                      <a:lnTo>
                        <a:pt x="41" y="1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98" name="Freeform 350"/>
                <p:cNvSpPr>
                  <a:spLocks/>
                </p:cNvSpPr>
                <p:nvPr/>
              </p:nvSpPr>
              <p:spPr bwMode="auto">
                <a:xfrm>
                  <a:off x="1850" y="3252"/>
                  <a:ext cx="62" cy="86"/>
                </a:xfrm>
                <a:custGeom>
                  <a:avLst/>
                  <a:gdLst>
                    <a:gd name="T0" fmla="*/ 0 w 62"/>
                    <a:gd name="T1" fmla="*/ 85 h 86"/>
                    <a:gd name="T2" fmla="*/ 18 w 62"/>
                    <a:gd name="T3" fmla="*/ 64 h 86"/>
                    <a:gd name="T4" fmla="*/ 24 w 62"/>
                    <a:gd name="T5" fmla="*/ 58 h 86"/>
                    <a:gd name="T6" fmla="*/ 27 w 62"/>
                    <a:gd name="T7" fmla="*/ 48 h 86"/>
                    <a:gd name="T8" fmla="*/ 30 w 62"/>
                    <a:gd name="T9" fmla="*/ 37 h 86"/>
                    <a:gd name="T10" fmla="*/ 30 w 62"/>
                    <a:gd name="T11" fmla="*/ 32 h 86"/>
                    <a:gd name="T12" fmla="*/ 30 w 62"/>
                    <a:gd name="T13" fmla="*/ 21 h 86"/>
                    <a:gd name="T14" fmla="*/ 33 w 62"/>
                    <a:gd name="T15" fmla="*/ 16 h 86"/>
                    <a:gd name="T16" fmla="*/ 37 w 62"/>
                    <a:gd name="T17" fmla="*/ 10 h 86"/>
                    <a:gd name="T18" fmla="*/ 43 w 62"/>
                    <a:gd name="T19" fmla="*/ 10 h 86"/>
                    <a:gd name="T20" fmla="*/ 61 w 62"/>
                    <a:gd name="T21" fmla="*/ 0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2"/>
                    <a:gd name="T34" fmla="*/ 0 h 86"/>
                    <a:gd name="T35" fmla="*/ 62 w 62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2" h="86">
                      <a:moveTo>
                        <a:pt x="0" y="85"/>
                      </a:moveTo>
                      <a:lnTo>
                        <a:pt x="18" y="64"/>
                      </a:lnTo>
                      <a:lnTo>
                        <a:pt x="24" y="58"/>
                      </a:lnTo>
                      <a:lnTo>
                        <a:pt x="27" y="48"/>
                      </a:lnTo>
                      <a:lnTo>
                        <a:pt x="30" y="37"/>
                      </a:lnTo>
                      <a:lnTo>
                        <a:pt x="30" y="32"/>
                      </a:lnTo>
                      <a:lnTo>
                        <a:pt x="30" y="21"/>
                      </a:lnTo>
                      <a:lnTo>
                        <a:pt x="33" y="16"/>
                      </a:lnTo>
                      <a:lnTo>
                        <a:pt x="37" y="10"/>
                      </a:lnTo>
                      <a:lnTo>
                        <a:pt x="43" y="10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99" name="Oval 351"/>
                <p:cNvSpPr>
                  <a:spLocks noChangeArrowheads="1"/>
                </p:cNvSpPr>
                <p:nvPr/>
              </p:nvSpPr>
              <p:spPr bwMode="auto">
                <a:xfrm rot="-3120000">
                  <a:off x="1795" y="333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54" name="Group 352"/>
              <p:cNvGrpSpPr>
                <a:grpSpLocks/>
              </p:cNvGrpSpPr>
              <p:nvPr/>
            </p:nvGrpSpPr>
            <p:grpSpPr bwMode="auto">
              <a:xfrm>
                <a:off x="4033" y="3295"/>
                <a:ext cx="71" cy="81"/>
                <a:chOff x="1896" y="3327"/>
                <a:chExt cx="170" cy="200"/>
              </a:xfrm>
            </p:grpSpPr>
            <p:sp>
              <p:nvSpPr>
                <p:cNvPr id="58894" name="Freeform 353"/>
                <p:cNvSpPr>
                  <a:spLocks/>
                </p:cNvSpPr>
                <p:nvPr/>
              </p:nvSpPr>
              <p:spPr bwMode="auto">
                <a:xfrm>
                  <a:off x="2006" y="3362"/>
                  <a:ext cx="60" cy="84"/>
                </a:xfrm>
                <a:custGeom>
                  <a:avLst/>
                  <a:gdLst>
                    <a:gd name="T0" fmla="*/ 0 w 60"/>
                    <a:gd name="T1" fmla="*/ 83 h 84"/>
                    <a:gd name="T2" fmla="*/ 13 w 60"/>
                    <a:gd name="T3" fmla="*/ 61 h 84"/>
                    <a:gd name="T4" fmla="*/ 26 w 60"/>
                    <a:gd name="T5" fmla="*/ 44 h 84"/>
                    <a:gd name="T6" fmla="*/ 29 w 60"/>
                    <a:gd name="T7" fmla="*/ 39 h 84"/>
                    <a:gd name="T8" fmla="*/ 29 w 60"/>
                    <a:gd name="T9" fmla="*/ 28 h 84"/>
                    <a:gd name="T10" fmla="*/ 26 w 60"/>
                    <a:gd name="T11" fmla="*/ 22 h 84"/>
                    <a:gd name="T12" fmla="*/ 29 w 60"/>
                    <a:gd name="T13" fmla="*/ 11 h 84"/>
                    <a:gd name="T14" fmla="*/ 42 w 60"/>
                    <a:gd name="T15" fmla="*/ 6 h 84"/>
                    <a:gd name="T16" fmla="*/ 59 w 60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84"/>
                    <a:gd name="T29" fmla="*/ 60 w 60"/>
                    <a:gd name="T30" fmla="*/ 84 h 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84">
                      <a:moveTo>
                        <a:pt x="0" y="83"/>
                      </a:moveTo>
                      <a:lnTo>
                        <a:pt x="13" y="61"/>
                      </a:lnTo>
                      <a:lnTo>
                        <a:pt x="26" y="44"/>
                      </a:lnTo>
                      <a:lnTo>
                        <a:pt x="29" y="39"/>
                      </a:lnTo>
                      <a:lnTo>
                        <a:pt x="29" y="28"/>
                      </a:lnTo>
                      <a:lnTo>
                        <a:pt x="26" y="22"/>
                      </a:lnTo>
                      <a:lnTo>
                        <a:pt x="29" y="11"/>
                      </a:lnTo>
                      <a:lnTo>
                        <a:pt x="42" y="6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95" name="Freeform 354"/>
                <p:cNvSpPr>
                  <a:spLocks/>
                </p:cNvSpPr>
                <p:nvPr/>
              </p:nvSpPr>
              <p:spPr bwMode="auto">
                <a:xfrm>
                  <a:off x="1950" y="3327"/>
                  <a:ext cx="62" cy="83"/>
                </a:xfrm>
                <a:custGeom>
                  <a:avLst/>
                  <a:gdLst>
                    <a:gd name="T0" fmla="*/ 0 w 62"/>
                    <a:gd name="T1" fmla="*/ 82 h 83"/>
                    <a:gd name="T2" fmla="*/ 16 w 62"/>
                    <a:gd name="T3" fmla="*/ 60 h 83"/>
                    <a:gd name="T4" fmla="*/ 29 w 62"/>
                    <a:gd name="T5" fmla="*/ 44 h 83"/>
                    <a:gd name="T6" fmla="*/ 29 w 62"/>
                    <a:gd name="T7" fmla="*/ 38 h 83"/>
                    <a:gd name="T8" fmla="*/ 29 w 62"/>
                    <a:gd name="T9" fmla="*/ 27 h 83"/>
                    <a:gd name="T10" fmla="*/ 29 w 62"/>
                    <a:gd name="T11" fmla="*/ 22 h 83"/>
                    <a:gd name="T12" fmla="*/ 32 w 62"/>
                    <a:gd name="T13" fmla="*/ 11 h 83"/>
                    <a:gd name="T14" fmla="*/ 45 w 62"/>
                    <a:gd name="T15" fmla="*/ 6 h 83"/>
                    <a:gd name="T16" fmla="*/ 61 w 62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83"/>
                    <a:gd name="T29" fmla="*/ 62 w 62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83">
                      <a:moveTo>
                        <a:pt x="0" y="82"/>
                      </a:moveTo>
                      <a:lnTo>
                        <a:pt x="16" y="60"/>
                      </a:lnTo>
                      <a:lnTo>
                        <a:pt x="29" y="44"/>
                      </a:lnTo>
                      <a:lnTo>
                        <a:pt x="29" y="38"/>
                      </a:lnTo>
                      <a:lnTo>
                        <a:pt x="29" y="27"/>
                      </a:lnTo>
                      <a:lnTo>
                        <a:pt x="29" y="22"/>
                      </a:lnTo>
                      <a:lnTo>
                        <a:pt x="32" y="11"/>
                      </a:lnTo>
                      <a:lnTo>
                        <a:pt x="45" y="6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96" name="Oval 355"/>
                <p:cNvSpPr>
                  <a:spLocks noChangeArrowheads="1"/>
                </p:cNvSpPr>
                <p:nvPr/>
              </p:nvSpPr>
              <p:spPr bwMode="auto">
                <a:xfrm rot="-3120000">
                  <a:off x="1895" y="340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55" name="Group 356"/>
              <p:cNvGrpSpPr>
                <a:grpSpLocks/>
              </p:cNvGrpSpPr>
              <p:nvPr/>
            </p:nvGrpSpPr>
            <p:grpSpPr bwMode="auto">
              <a:xfrm>
                <a:off x="4075" y="3318"/>
                <a:ext cx="72" cy="83"/>
                <a:chOff x="2000" y="3384"/>
                <a:chExt cx="171" cy="202"/>
              </a:xfrm>
            </p:grpSpPr>
            <p:sp>
              <p:nvSpPr>
                <p:cNvPr id="58891" name="Freeform 357"/>
                <p:cNvSpPr>
                  <a:spLocks/>
                </p:cNvSpPr>
                <p:nvPr/>
              </p:nvSpPr>
              <p:spPr bwMode="auto">
                <a:xfrm>
                  <a:off x="2108" y="3421"/>
                  <a:ext cx="63" cy="85"/>
                </a:xfrm>
                <a:custGeom>
                  <a:avLst/>
                  <a:gdLst>
                    <a:gd name="T0" fmla="*/ 0 w 63"/>
                    <a:gd name="T1" fmla="*/ 84 h 85"/>
                    <a:gd name="T2" fmla="*/ 13 w 63"/>
                    <a:gd name="T3" fmla="*/ 67 h 85"/>
                    <a:gd name="T4" fmla="*/ 27 w 63"/>
                    <a:gd name="T5" fmla="*/ 45 h 85"/>
                    <a:gd name="T6" fmla="*/ 31 w 63"/>
                    <a:gd name="T7" fmla="*/ 39 h 85"/>
                    <a:gd name="T8" fmla="*/ 31 w 63"/>
                    <a:gd name="T9" fmla="*/ 28 h 85"/>
                    <a:gd name="T10" fmla="*/ 31 w 63"/>
                    <a:gd name="T11" fmla="*/ 22 h 85"/>
                    <a:gd name="T12" fmla="*/ 31 w 63"/>
                    <a:gd name="T13" fmla="*/ 17 h 85"/>
                    <a:gd name="T14" fmla="*/ 45 w 63"/>
                    <a:gd name="T15" fmla="*/ 5 h 85"/>
                    <a:gd name="T16" fmla="*/ 62 w 63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85"/>
                    <a:gd name="T29" fmla="*/ 63 w 63"/>
                    <a:gd name="T30" fmla="*/ 85 h 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85">
                      <a:moveTo>
                        <a:pt x="0" y="84"/>
                      </a:moveTo>
                      <a:lnTo>
                        <a:pt x="13" y="67"/>
                      </a:lnTo>
                      <a:lnTo>
                        <a:pt x="27" y="45"/>
                      </a:lnTo>
                      <a:lnTo>
                        <a:pt x="31" y="39"/>
                      </a:lnTo>
                      <a:lnTo>
                        <a:pt x="31" y="28"/>
                      </a:lnTo>
                      <a:lnTo>
                        <a:pt x="31" y="22"/>
                      </a:lnTo>
                      <a:lnTo>
                        <a:pt x="31" y="17"/>
                      </a:lnTo>
                      <a:lnTo>
                        <a:pt x="45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92" name="Freeform 358"/>
                <p:cNvSpPr>
                  <a:spLocks/>
                </p:cNvSpPr>
                <p:nvPr/>
              </p:nvSpPr>
              <p:spPr bwMode="auto">
                <a:xfrm>
                  <a:off x="2057" y="3384"/>
                  <a:ext cx="62" cy="84"/>
                </a:xfrm>
                <a:custGeom>
                  <a:avLst/>
                  <a:gdLst>
                    <a:gd name="T0" fmla="*/ 0 w 62"/>
                    <a:gd name="T1" fmla="*/ 83 h 84"/>
                    <a:gd name="T2" fmla="*/ 14 w 62"/>
                    <a:gd name="T3" fmla="*/ 66 h 84"/>
                    <a:gd name="T4" fmla="*/ 27 w 62"/>
                    <a:gd name="T5" fmla="*/ 44 h 84"/>
                    <a:gd name="T6" fmla="*/ 31 w 62"/>
                    <a:gd name="T7" fmla="*/ 28 h 84"/>
                    <a:gd name="T8" fmla="*/ 31 w 62"/>
                    <a:gd name="T9" fmla="*/ 16 h 84"/>
                    <a:gd name="T10" fmla="*/ 44 w 62"/>
                    <a:gd name="T11" fmla="*/ 5 h 84"/>
                    <a:gd name="T12" fmla="*/ 61 w 62"/>
                    <a:gd name="T13" fmla="*/ 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84"/>
                    <a:gd name="T23" fmla="*/ 62 w 62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84">
                      <a:moveTo>
                        <a:pt x="0" y="83"/>
                      </a:moveTo>
                      <a:lnTo>
                        <a:pt x="14" y="66"/>
                      </a:lnTo>
                      <a:lnTo>
                        <a:pt x="27" y="44"/>
                      </a:lnTo>
                      <a:lnTo>
                        <a:pt x="31" y="28"/>
                      </a:lnTo>
                      <a:lnTo>
                        <a:pt x="31" y="16"/>
                      </a:lnTo>
                      <a:lnTo>
                        <a:pt x="44" y="5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93" name="Oval 359"/>
                <p:cNvSpPr>
                  <a:spLocks noChangeArrowheads="1"/>
                </p:cNvSpPr>
                <p:nvPr/>
              </p:nvSpPr>
              <p:spPr bwMode="auto">
                <a:xfrm rot="-3060000">
                  <a:off x="1999" y="346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56" name="Group 360"/>
              <p:cNvGrpSpPr>
                <a:grpSpLocks/>
              </p:cNvGrpSpPr>
              <p:nvPr/>
            </p:nvGrpSpPr>
            <p:grpSpPr bwMode="auto">
              <a:xfrm>
                <a:off x="4479" y="2278"/>
                <a:ext cx="52" cy="88"/>
                <a:chOff x="2967" y="854"/>
                <a:chExt cx="125" cy="214"/>
              </a:xfrm>
            </p:grpSpPr>
            <p:sp>
              <p:nvSpPr>
                <p:cNvPr id="58888" name="Freeform 361"/>
                <p:cNvSpPr>
                  <a:spLocks/>
                </p:cNvSpPr>
                <p:nvPr/>
              </p:nvSpPr>
              <p:spPr bwMode="auto">
                <a:xfrm>
                  <a:off x="2967" y="954"/>
                  <a:ext cx="30" cy="98"/>
                </a:xfrm>
                <a:custGeom>
                  <a:avLst/>
                  <a:gdLst>
                    <a:gd name="T0" fmla="*/ 29 w 30"/>
                    <a:gd name="T1" fmla="*/ 0 h 98"/>
                    <a:gd name="T2" fmla="*/ 19 w 30"/>
                    <a:gd name="T3" fmla="*/ 23 h 98"/>
                    <a:gd name="T4" fmla="*/ 15 w 30"/>
                    <a:gd name="T5" fmla="*/ 33 h 98"/>
                    <a:gd name="T6" fmla="*/ 15 w 30"/>
                    <a:gd name="T7" fmla="*/ 43 h 98"/>
                    <a:gd name="T8" fmla="*/ 19 w 30"/>
                    <a:gd name="T9" fmla="*/ 60 h 98"/>
                    <a:gd name="T10" fmla="*/ 24 w 30"/>
                    <a:gd name="T11" fmla="*/ 74 h 98"/>
                    <a:gd name="T12" fmla="*/ 15 w 30"/>
                    <a:gd name="T13" fmla="*/ 87 h 98"/>
                    <a:gd name="T14" fmla="*/ 0 w 30"/>
                    <a:gd name="T15" fmla="*/ 97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98"/>
                    <a:gd name="T26" fmla="*/ 30 w 30"/>
                    <a:gd name="T27" fmla="*/ 98 h 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98">
                      <a:moveTo>
                        <a:pt x="29" y="0"/>
                      </a:moveTo>
                      <a:lnTo>
                        <a:pt x="19" y="23"/>
                      </a:lnTo>
                      <a:lnTo>
                        <a:pt x="15" y="33"/>
                      </a:lnTo>
                      <a:lnTo>
                        <a:pt x="15" y="43"/>
                      </a:lnTo>
                      <a:lnTo>
                        <a:pt x="19" y="60"/>
                      </a:lnTo>
                      <a:lnTo>
                        <a:pt x="24" y="74"/>
                      </a:lnTo>
                      <a:lnTo>
                        <a:pt x="15" y="87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9" name="Freeform 362"/>
                <p:cNvSpPr>
                  <a:spLocks/>
                </p:cNvSpPr>
                <p:nvPr/>
              </p:nvSpPr>
              <p:spPr bwMode="auto">
                <a:xfrm>
                  <a:off x="3029" y="970"/>
                  <a:ext cx="30" cy="98"/>
                </a:xfrm>
                <a:custGeom>
                  <a:avLst/>
                  <a:gdLst>
                    <a:gd name="T0" fmla="*/ 29 w 30"/>
                    <a:gd name="T1" fmla="*/ 0 h 98"/>
                    <a:gd name="T2" fmla="*/ 19 w 30"/>
                    <a:gd name="T3" fmla="*/ 22 h 98"/>
                    <a:gd name="T4" fmla="*/ 14 w 30"/>
                    <a:gd name="T5" fmla="*/ 44 h 98"/>
                    <a:gd name="T6" fmla="*/ 19 w 30"/>
                    <a:gd name="T7" fmla="*/ 61 h 98"/>
                    <a:gd name="T8" fmla="*/ 24 w 30"/>
                    <a:gd name="T9" fmla="*/ 73 h 98"/>
                    <a:gd name="T10" fmla="*/ 14 w 30"/>
                    <a:gd name="T11" fmla="*/ 87 h 98"/>
                    <a:gd name="T12" fmla="*/ 0 w 30"/>
                    <a:gd name="T13" fmla="*/ 97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98"/>
                    <a:gd name="T23" fmla="*/ 30 w 30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98">
                      <a:moveTo>
                        <a:pt x="29" y="0"/>
                      </a:moveTo>
                      <a:lnTo>
                        <a:pt x="19" y="22"/>
                      </a:lnTo>
                      <a:lnTo>
                        <a:pt x="14" y="44"/>
                      </a:lnTo>
                      <a:lnTo>
                        <a:pt x="19" y="61"/>
                      </a:lnTo>
                      <a:lnTo>
                        <a:pt x="24" y="73"/>
                      </a:lnTo>
                      <a:lnTo>
                        <a:pt x="14" y="87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90" name="Oval 363"/>
                <p:cNvSpPr>
                  <a:spLocks noChangeArrowheads="1"/>
                </p:cNvSpPr>
                <p:nvPr/>
              </p:nvSpPr>
              <p:spPr bwMode="auto">
                <a:xfrm rot="6420000">
                  <a:off x="2973" y="85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57" name="Group 364"/>
              <p:cNvGrpSpPr>
                <a:grpSpLocks/>
              </p:cNvGrpSpPr>
              <p:nvPr/>
            </p:nvGrpSpPr>
            <p:grpSpPr bwMode="auto">
              <a:xfrm>
                <a:off x="4521" y="2289"/>
                <a:ext cx="62" cy="86"/>
                <a:chOff x="3065" y="881"/>
                <a:chExt cx="148" cy="211"/>
              </a:xfrm>
            </p:grpSpPr>
            <p:sp>
              <p:nvSpPr>
                <p:cNvPr id="58885" name="Freeform 365"/>
                <p:cNvSpPr>
                  <a:spLocks/>
                </p:cNvSpPr>
                <p:nvPr/>
              </p:nvSpPr>
              <p:spPr bwMode="auto">
                <a:xfrm>
                  <a:off x="3065" y="973"/>
                  <a:ext cx="46" cy="93"/>
                </a:xfrm>
                <a:custGeom>
                  <a:avLst/>
                  <a:gdLst>
                    <a:gd name="T0" fmla="*/ 45 w 46"/>
                    <a:gd name="T1" fmla="*/ 0 h 93"/>
                    <a:gd name="T2" fmla="*/ 30 w 46"/>
                    <a:gd name="T3" fmla="*/ 22 h 93"/>
                    <a:gd name="T4" fmla="*/ 25 w 46"/>
                    <a:gd name="T5" fmla="*/ 43 h 93"/>
                    <a:gd name="T6" fmla="*/ 25 w 46"/>
                    <a:gd name="T7" fmla="*/ 51 h 93"/>
                    <a:gd name="T8" fmla="*/ 25 w 46"/>
                    <a:gd name="T9" fmla="*/ 60 h 93"/>
                    <a:gd name="T10" fmla="*/ 25 w 46"/>
                    <a:gd name="T11" fmla="*/ 67 h 93"/>
                    <a:gd name="T12" fmla="*/ 25 w 46"/>
                    <a:gd name="T13" fmla="*/ 74 h 93"/>
                    <a:gd name="T14" fmla="*/ 25 w 46"/>
                    <a:gd name="T15" fmla="*/ 79 h 93"/>
                    <a:gd name="T16" fmla="*/ 15 w 46"/>
                    <a:gd name="T17" fmla="*/ 84 h 93"/>
                    <a:gd name="T18" fmla="*/ 0 w 46"/>
                    <a:gd name="T19" fmla="*/ 92 h 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6"/>
                    <a:gd name="T31" fmla="*/ 0 h 93"/>
                    <a:gd name="T32" fmla="*/ 46 w 46"/>
                    <a:gd name="T33" fmla="*/ 93 h 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6" h="93">
                      <a:moveTo>
                        <a:pt x="45" y="0"/>
                      </a:moveTo>
                      <a:lnTo>
                        <a:pt x="30" y="22"/>
                      </a:lnTo>
                      <a:lnTo>
                        <a:pt x="25" y="43"/>
                      </a:lnTo>
                      <a:lnTo>
                        <a:pt x="25" y="51"/>
                      </a:lnTo>
                      <a:lnTo>
                        <a:pt x="25" y="60"/>
                      </a:lnTo>
                      <a:lnTo>
                        <a:pt x="25" y="67"/>
                      </a:lnTo>
                      <a:lnTo>
                        <a:pt x="25" y="74"/>
                      </a:lnTo>
                      <a:lnTo>
                        <a:pt x="25" y="79"/>
                      </a:lnTo>
                      <a:lnTo>
                        <a:pt x="15" y="84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6" name="Freeform 366"/>
                <p:cNvSpPr>
                  <a:spLocks/>
                </p:cNvSpPr>
                <p:nvPr/>
              </p:nvSpPr>
              <p:spPr bwMode="auto">
                <a:xfrm>
                  <a:off x="3124" y="999"/>
                  <a:ext cx="47" cy="93"/>
                </a:xfrm>
                <a:custGeom>
                  <a:avLst/>
                  <a:gdLst>
                    <a:gd name="T0" fmla="*/ 46 w 47"/>
                    <a:gd name="T1" fmla="*/ 0 h 93"/>
                    <a:gd name="T2" fmla="*/ 31 w 47"/>
                    <a:gd name="T3" fmla="*/ 22 h 93"/>
                    <a:gd name="T4" fmla="*/ 26 w 47"/>
                    <a:gd name="T5" fmla="*/ 42 h 93"/>
                    <a:gd name="T6" fmla="*/ 26 w 47"/>
                    <a:gd name="T7" fmla="*/ 50 h 93"/>
                    <a:gd name="T8" fmla="*/ 26 w 47"/>
                    <a:gd name="T9" fmla="*/ 59 h 93"/>
                    <a:gd name="T10" fmla="*/ 26 w 47"/>
                    <a:gd name="T11" fmla="*/ 66 h 93"/>
                    <a:gd name="T12" fmla="*/ 26 w 47"/>
                    <a:gd name="T13" fmla="*/ 73 h 93"/>
                    <a:gd name="T14" fmla="*/ 26 w 47"/>
                    <a:gd name="T15" fmla="*/ 78 h 93"/>
                    <a:gd name="T16" fmla="*/ 16 w 47"/>
                    <a:gd name="T17" fmla="*/ 84 h 93"/>
                    <a:gd name="T18" fmla="*/ 0 w 47"/>
                    <a:gd name="T19" fmla="*/ 92 h 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7"/>
                    <a:gd name="T31" fmla="*/ 0 h 93"/>
                    <a:gd name="T32" fmla="*/ 47 w 47"/>
                    <a:gd name="T33" fmla="*/ 93 h 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7" h="93">
                      <a:moveTo>
                        <a:pt x="46" y="0"/>
                      </a:moveTo>
                      <a:lnTo>
                        <a:pt x="31" y="22"/>
                      </a:lnTo>
                      <a:lnTo>
                        <a:pt x="26" y="42"/>
                      </a:lnTo>
                      <a:lnTo>
                        <a:pt x="26" y="50"/>
                      </a:lnTo>
                      <a:lnTo>
                        <a:pt x="26" y="59"/>
                      </a:lnTo>
                      <a:lnTo>
                        <a:pt x="26" y="66"/>
                      </a:lnTo>
                      <a:lnTo>
                        <a:pt x="26" y="73"/>
                      </a:lnTo>
                      <a:lnTo>
                        <a:pt x="26" y="78"/>
                      </a:lnTo>
                      <a:lnTo>
                        <a:pt x="16" y="84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7" name="Oval 367"/>
                <p:cNvSpPr>
                  <a:spLocks noChangeArrowheads="1"/>
                </p:cNvSpPr>
                <p:nvPr/>
              </p:nvSpPr>
              <p:spPr bwMode="auto">
                <a:xfrm rot="7020000">
                  <a:off x="3094" y="88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58" name="Group 368"/>
              <p:cNvGrpSpPr>
                <a:grpSpLocks/>
              </p:cNvGrpSpPr>
              <p:nvPr/>
            </p:nvGrpSpPr>
            <p:grpSpPr bwMode="auto">
              <a:xfrm>
                <a:off x="4558" y="2308"/>
                <a:ext cx="71" cy="83"/>
                <a:chOff x="3153" y="929"/>
                <a:chExt cx="171" cy="201"/>
              </a:xfrm>
            </p:grpSpPr>
            <p:sp>
              <p:nvSpPr>
                <p:cNvPr id="58882" name="Freeform 369"/>
                <p:cNvSpPr>
                  <a:spLocks/>
                </p:cNvSpPr>
                <p:nvPr/>
              </p:nvSpPr>
              <p:spPr bwMode="auto">
                <a:xfrm>
                  <a:off x="3153" y="1010"/>
                  <a:ext cx="63" cy="81"/>
                </a:xfrm>
                <a:custGeom>
                  <a:avLst/>
                  <a:gdLst>
                    <a:gd name="T0" fmla="*/ 62 w 63"/>
                    <a:gd name="T1" fmla="*/ 0 h 81"/>
                    <a:gd name="T2" fmla="*/ 47 w 63"/>
                    <a:gd name="T3" fmla="*/ 19 h 81"/>
                    <a:gd name="T4" fmla="*/ 31 w 63"/>
                    <a:gd name="T5" fmla="*/ 37 h 81"/>
                    <a:gd name="T6" fmla="*/ 31 w 63"/>
                    <a:gd name="T7" fmla="*/ 54 h 81"/>
                    <a:gd name="T8" fmla="*/ 26 w 63"/>
                    <a:gd name="T9" fmla="*/ 66 h 81"/>
                    <a:gd name="T10" fmla="*/ 21 w 63"/>
                    <a:gd name="T11" fmla="*/ 72 h 81"/>
                    <a:gd name="T12" fmla="*/ 16 w 63"/>
                    <a:gd name="T13" fmla="*/ 75 h 81"/>
                    <a:gd name="T14" fmla="*/ 0 w 63"/>
                    <a:gd name="T15" fmla="*/ 8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3"/>
                    <a:gd name="T25" fmla="*/ 0 h 81"/>
                    <a:gd name="T26" fmla="*/ 63 w 63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3" h="81">
                      <a:moveTo>
                        <a:pt x="62" y="0"/>
                      </a:moveTo>
                      <a:lnTo>
                        <a:pt x="47" y="19"/>
                      </a:lnTo>
                      <a:lnTo>
                        <a:pt x="31" y="37"/>
                      </a:lnTo>
                      <a:lnTo>
                        <a:pt x="31" y="54"/>
                      </a:lnTo>
                      <a:lnTo>
                        <a:pt x="26" y="66"/>
                      </a:lnTo>
                      <a:lnTo>
                        <a:pt x="21" y="72"/>
                      </a:lnTo>
                      <a:lnTo>
                        <a:pt x="16" y="75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3" name="Freeform 370"/>
                <p:cNvSpPr>
                  <a:spLocks/>
                </p:cNvSpPr>
                <p:nvPr/>
              </p:nvSpPr>
              <p:spPr bwMode="auto">
                <a:xfrm>
                  <a:off x="3204" y="1050"/>
                  <a:ext cx="64" cy="80"/>
                </a:xfrm>
                <a:custGeom>
                  <a:avLst/>
                  <a:gdLst>
                    <a:gd name="T0" fmla="*/ 63 w 64"/>
                    <a:gd name="T1" fmla="*/ 0 h 80"/>
                    <a:gd name="T2" fmla="*/ 47 w 64"/>
                    <a:gd name="T3" fmla="*/ 18 h 80"/>
                    <a:gd name="T4" fmla="*/ 32 w 64"/>
                    <a:gd name="T5" fmla="*/ 36 h 80"/>
                    <a:gd name="T6" fmla="*/ 32 w 64"/>
                    <a:gd name="T7" fmla="*/ 52 h 80"/>
                    <a:gd name="T8" fmla="*/ 26 w 64"/>
                    <a:gd name="T9" fmla="*/ 61 h 80"/>
                    <a:gd name="T10" fmla="*/ 26 w 64"/>
                    <a:gd name="T11" fmla="*/ 67 h 80"/>
                    <a:gd name="T12" fmla="*/ 21 w 64"/>
                    <a:gd name="T13" fmla="*/ 72 h 80"/>
                    <a:gd name="T14" fmla="*/ 16 w 64"/>
                    <a:gd name="T15" fmla="*/ 74 h 80"/>
                    <a:gd name="T16" fmla="*/ 0 w 64"/>
                    <a:gd name="T17" fmla="*/ 79 h 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80"/>
                    <a:gd name="T29" fmla="*/ 64 w 64"/>
                    <a:gd name="T30" fmla="*/ 80 h 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80">
                      <a:moveTo>
                        <a:pt x="63" y="0"/>
                      </a:moveTo>
                      <a:lnTo>
                        <a:pt x="47" y="18"/>
                      </a:lnTo>
                      <a:lnTo>
                        <a:pt x="32" y="36"/>
                      </a:lnTo>
                      <a:lnTo>
                        <a:pt x="32" y="52"/>
                      </a:lnTo>
                      <a:lnTo>
                        <a:pt x="26" y="61"/>
                      </a:lnTo>
                      <a:lnTo>
                        <a:pt x="26" y="67"/>
                      </a:lnTo>
                      <a:lnTo>
                        <a:pt x="21" y="72"/>
                      </a:lnTo>
                      <a:lnTo>
                        <a:pt x="16" y="74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4" name="Oval 371"/>
                <p:cNvSpPr>
                  <a:spLocks noChangeArrowheads="1"/>
                </p:cNvSpPr>
                <p:nvPr/>
              </p:nvSpPr>
              <p:spPr bwMode="auto">
                <a:xfrm rot="7800000">
                  <a:off x="3205" y="93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59" name="Group 372"/>
              <p:cNvGrpSpPr>
                <a:grpSpLocks/>
              </p:cNvGrpSpPr>
              <p:nvPr/>
            </p:nvGrpSpPr>
            <p:grpSpPr bwMode="auto">
              <a:xfrm>
                <a:off x="4604" y="2331"/>
                <a:ext cx="72" cy="82"/>
                <a:chOff x="3265" y="983"/>
                <a:chExt cx="173" cy="201"/>
              </a:xfrm>
            </p:grpSpPr>
            <p:sp>
              <p:nvSpPr>
                <p:cNvPr id="58879" name="Freeform 373"/>
                <p:cNvSpPr>
                  <a:spLocks/>
                </p:cNvSpPr>
                <p:nvPr/>
              </p:nvSpPr>
              <p:spPr bwMode="auto">
                <a:xfrm>
                  <a:off x="3265" y="1064"/>
                  <a:ext cx="65" cy="82"/>
                </a:xfrm>
                <a:custGeom>
                  <a:avLst/>
                  <a:gdLst>
                    <a:gd name="T0" fmla="*/ 64 w 65"/>
                    <a:gd name="T1" fmla="*/ 0 h 82"/>
                    <a:gd name="T2" fmla="*/ 48 w 65"/>
                    <a:gd name="T3" fmla="*/ 19 h 82"/>
                    <a:gd name="T4" fmla="*/ 32 w 65"/>
                    <a:gd name="T5" fmla="*/ 37 h 82"/>
                    <a:gd name="T6" fmla="*/ 32 w 65"/>
                    <a:gd name="T7" fmla="*/ 46 h 82"/>
                    <a:gd name="T8" fmla="*/ 32 w 65"/>
                    <a:gd name="T9" fmla="*/ 54 h 82"/>
                    <a:gd name="T10" fmla="*/ 32 w 65"/>
                    <a:gd name="T11" fmla="*/ 63 h 82"/>
                    <a:gd name="T12" fmla="*/ 32 w 65"/>
                    <a:gd name="T13" fmla="*/ 68 h 82"/>
                    <a:gd name="T14" fmla="*/ 27 w 65"/>
                    <a:gd name="T15" fmla="*/ 74 h 82"/>
                    <a:gd name="T16" fmla="*/ 16 w 65"/>
                    <a:gd name="T17" fmla="*/ 76 h 82"/>
                    <a:gd name="T18" fmla="*/ 0 w 65"/>
                    <a:gd name="T19" fmla="*/ 81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"/>
                    <a:gd name="T31" fmla="*/ 0 h 82"/>
                    <a:gd name="T32" fmla="*/ 65 w 65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" h="82">
                      <a:moveTo>
                        <a:pt x="64" y="0"/>
                      </a:moveTo>
                      <a:lnTo>
                        <a:pt x="48" y="19"/>
                      </a:lnTo>
                      <a:lnTo>
                        <a:pt x="32" y="37"/>
                      </a:lnTo>
                      <a:lnTo>
                        <a:pt x="32" y="46"/>
                      </a:lnTo>
                      <a:lnTo>
                        <a:pt x="32" y="54"/>
                      </a:lnTo>
                      <a:lnTo>
                        <a:pt x="32" y="63"/>
                      </a:lnTo>
                      <a:lnTo>
                        <a:pt x="32" y="68"/>
                      </a:lnTo>
                      <a:lnTo>
                        <a:pt x="27" y="74"/>
                      </a:lnTo>
                      <a:lnTo>
                        <a:pt x="16" y="76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0" name="Freeform 374"/>
                <p:cNvSpPr>
                  <a:spLocks/>
                </p:cNvSpPr>
                <p:nvPr/>
              </p:nvSpPr>
              <p:spPr bwMode="auto">
                <a:xfrm>
                  <a:off x="3316" y="1103"/>
                  <a:ext cx="66" cy="81"/>
                </a:xfrm>
                <a:custGeom>
                  <a:avLst/>
                  <a:gdLst>
                    <a:gd name="T0" fmla="*/ 65 w 66"/>
                    <a:gd name="T1" fmla="*/ 0 h 81"/>
                    <a:gd name="T2" fmla="*/ 49 w 66"/>
                    <a:gd name="T3" fmla="*/ 19 h 81"/>
                    <a:gd name="T4" fmla="*/ 33 w 66"/>
                    <a:gd name="T5" fmla="*/ 36 h 81"/>
                    <a:gd name="T6" fmla="*/ 33 w 66"/>
                    <a:gd name="T7" fmla="*/ 54 h 81"/>
                    <a:gd name="T8" fmla="*/ 33 w 66"/>
                    <a:gd name="T9" fmla="*/ 67 h 81"/>
                    <a:gd name="T10" fmla="*/ 27 w 66"/>
                    <a:gd name="T11" fmla="*/ 73 h 81"/>
                    <a:gd name="T12" fmla="*/ 16 w 66"/>
                    <a:gd name="T13" fmla="*/ 74 h 81"/>
                    <a:gd name="T14" fmla="*/ 0 w 66"/>
                    <a:gd name="T15" fmla="*/ 8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"/>
                    <a:gd name="T25" fmla="*/ 0 h 81"/>
                    <a:gd name="T26" fmla="*/ 66 w 66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" h="81">
                      <a:moveTo>
                        <a:pt x="65" y="0"/>
                      </a:moveTo>
                      <a:lnTo>
                        <a:pt x="49" y="19"/>
                      </a:lnTo>
                      <a:lnTo>
                        <a:pt x="33" y="36"/>
                      </a:lnTo>
                      <a:lnTo>
                        <a:pt x="33" y="54"/>
                      </a:lnTo>
                      <a:lnTo>
                        <a:pt x="33" y="67"/>
                      </a:lnTo>
                      <a:lnTo>
                        <a:pt x="27" y="73"/>
                      </a:lnTo>
                      <a:lnTo>
                        <a:pt x="16" y="74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81" name="Oval 375"/>
                <p:cNvSpPr>
                  <a:spLocks noChangeArrowheads="1"/>
                </p:cNvSpPr>
                <p:nvPr/>
              </p:nvSpPr>
              <p:spPr bwMode="auto">
                <a:xfrm rot="7800000">
                  <a:off x="3319" y="98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60" name="Group 376"/>
              <p:cNvGrpSpPr>
                <a:grpSpLocks/>
              </p:cNvGrpSpPr>
              <p:nvPr/>
            </p:nvGrpSpPr>
            <p:grpSpPr bwMode="auto">
              <a:xfrm>
                <a:off x="4651" y="2352"/>
                <a:ext cx="71" cy="84"/>
                <a:chOff x="3377" y="1036"/>
                <a:chExt cx="168" cy="203"/>
              </a:xfrm>
            </p:grpSpPr>
            <p:sp>
              <p:nvSpPr>
                <p:cNvPr id="58876" name="Freeform 377"/>
                <p:cNvSpPr>
                  <a:spLocks/>
                </p:cNvSpPr>
                <p:nvPr/>
              </p:nvSpPr>
              <p:spPr bwMode="auto">
                <a:xfrm>
                  <a:off x="3377" y="1119"/>
                  <a:ext cx="61" cy="82"/>
                </a:xfrm>
                <a:custGeom>
                  <a:avLst/>
                  <a:gdLst>
                    <a:gd name="T0" fmla="*/ 60 w 61"/>
                    <a:gd name="T1" fmla="*/ 0 h 82"/>
                    <a:gd name="T2" fmla="*/ 44 w 61"/>
                    <a:gd name="T3" fmla="*/ 20 h 82"/>
                    <a:gd name="T4" fmla="*/ 33 w 61"/>
                    <a:gd name="T5" fmla="*/ 37 h 82"/>
                    <a:gd name="T6" fmla="*/ 33 w 61"/>
                    <a:gd name="T7" fmla="*/ 54 h 82"/>
                    <a:gd name="T8" fmla="*/ 27 w 61"/>
                    <a:gd name="T9" fmla="*/ 68 h 82"/>
                    <a:gd name="T10" fmla="*/ 22 w 61"/>
                    <a:gd name="T11" fmla="*/ 73 h 82"/>
                    <a:gd name="T12" fmla="*/ 16 w 61"/>
                    <a:gd name="T13" fmla="*/ 75 h 82"/>
                    <a:gd name="T14" fmla="*/ 0 w 61"/>
                    <a:gd name="T15" fmla="*/ 81 h 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1"/>
                    <a:gd name="T25" fmla="*/ 0 h 82"/>
                    <a:gd name="T26" fmla="*/ 61 w 61"/>
                    <a:gd name="T27" fmla="*/ 82 h 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1" h="82">
                      <a:moveTo>
                        <a:pt x="60" y="0"/>
                      </a:moveTo>
                      <a:lnTo>
                        <a:pt x="44" y="20"/>
                      </a:lnTo>
                      <a:lnTo>
                        <a:pt x="33" y="37"/>
                      </a:lnTo>
                      <a:lnTo>
                        <a:pt x="33" y="54"/>
                      </a:lnTo>
                      <a:lnTo>
                        <a:pt x="27" y="68"/>
                      </a:lnTo>
                      <a:lnTo>
                        <a:pt x="22" y="73"/>
                      </a:lnTo>
                      <a:lnTo>
                        <a:pt x="16" y="75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77" name="Freeform 378"/>
                <p:cNvSpPr>
                  <a:spLocks/>
                </p:cNvSpPr>
                <p:nvPr/>
              </p:nvSpPr>
              <p:spPr bwMode="auto">
                <a:xfrm>
                  <a:off x="3429" y="1157"/>
                  <a:ext cx="62" cy="82"/>
                </a:xfrm>
                <a:custGeom>
                  <a:avLst/>
                  <a:gdLst>
                    <a:gd name="T0" fmla="*/ 61 w 62"/>
                    <a:gd name="T1" fmla="*/ 0 h 82"/>
                    <a:gd name="T2" fmla="*/ 44 w 62"/>
                    <a:gd name="T3" fmla="*/ 18 h 82"/>
                    <a:gd name="T4" fmla="*/ 33 w 62"/>
                    <a:gd name="T5" fmla="*/ 35 h 82"/>
                    <a:gd name="T6" fmla="*/ 33 w 62"/>
                    <a:gd name="T7" fmla="*/ 53 h 82"/>
                    <a:gd name="T8" fmla="*/ 27 w 62"/>
                    <a:gd name="T9" fmla="*/ 67 h 82"/>
                    <a:gd name="T10" fmla="*/ 22 w 62"/>
                    <a:gd name="T11" fmla="*/ 73 h 82"/>
                    <a:gd name="T12" fmla="*/ 16 w 62"/>
                    <a:gd name="T13" fmla="*/ 75 h 82"/>
                    <a:gd name="T14" fmla="*/ 0 w 62"/>
                    <a:gd name="T15" fmla="*/ 81 h 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"/>
                    <a:gd name="T25" fmla="*/ 0 h 82"/>
                    <a:gd name="T26" fmla="*/ 62 w 62"/>
                    <a:gd name="T27" fmla="*/ 82 h 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" h="82">
                      <a:moveTo>
                        <a:pt x="61" y="0"/>
                      </a:moveTo>
                      <a:lnTo>
                        <a:pt x="44" y="18"/>
                      </a:lnTo>
                      <a:lnTo>
                        <a:pt x="33" y="35"/>
                      </a:lnTo>
                      <a:lnTo>
                        <a:pt x="33" y="53"/>
                      </a:lnTo>
                      <a:lnTo>
                        <a:pt x="27" y="67"/>
                      </a:lnTo>
                      <a:lnTo>
                        <a:pt x="22" y="73"/>
                      </a:lnTo>
                      <a:lnTo>
                        <a:pt x="16" y="75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78" name="Oval 379"/>
                <p:cNvSpPr>
                  <a:spLocks noChangeArrowheads="1"/>
                </p:cNvSpPr>
                <p:nvPr/>
              </p:nvSpPr>
              <p:spPr bwMode="auto">
                <a:xfrm rot="7740000">
                  <a:off x="3426" y="103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61" name="Group 380"/>
              <p:cNvGrpSpPr>
                <a:grpSpLocks/>
              </p:cNvGrpSpPr>
              <p:nvPr/>
            </p:nvGrpSpPr>
            <p:grpSpPr bwMode="auto">
              <a:xfrm>
                <a:off x="4681" y="2375"/>
                <a:ext cx="79" cy="77"/>
                <a:chOff x="3447" y="1093"/>
                <a:chExt cx="191" cy="185"/>
              </a:xfrm>
            </p:grpSpPr>
            <p:sp>
              <p:nvSpPr>
                <p:cNvPr id="58873" name="Freeform 381"/>
                <p:cNvSpPr>
                  <a:spLocks/>
                </p:cNvSpPr>
                <p:nvPr/>
              </p:nvSpPr>
              <p:spPr bwMode="auto">
                <a:xfrm>
                  <a:off x="3447" y="1162"/>
                  <a:ext cx="80" cy="66"/>
                </a:xfrm>
                <a:custGeom>
                  <a:avLst/>
                  <a:gdLst>
                    <a:gd name="T0" fmla="*/ 79 w 80"/>
                    <a:gd name="T1" fmla="*/ 0 h 66"/>
                    <a:gd name="T2" fmla="*/ 56 w 80"/>
                    <a:gd name="T3" fmla="*/ 16 h 66"/>
                    <a:gd name="T4" fmla="*/ 40 w 80"/>
                    <a:gd name="T5" fmla="*/ 30 h 66"/>
                    <a:gd name="T6" fmla="*/ 34 w 80"/>
                    <a:gd name="T7" fmla="*/ 45 h 66"/>
                    <a:gd name="T8" fmla="*/ 34 w 80"/>
                    <a:gd name="T9" fmla="*/ 53 h 66"/>
                    <a:gd name="T10" fmla="*/ 28 w 80"/>
                    <a:gd name="T11" fmla="*/ 59 h 66"/>
                    <a:gd name="T12" fmla="*/ 23 w 80"/>
                    <a:gd name="T13" fmla="*/ 63 h 66"/>
                    <a:gd name="T14" fmla="*/ 17 w 80"/>
                    <a:gd name="T15" fmla="*/ 65 h 66"/>
                    <a:gd name="T16" fmla="*/ 0 w 80"/>
                    <a:gd name="T17" fmla="*/ 65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66"/>
                    <a:gd name="T29" fmla="*/ 80 w 80"/>
                    <a:gd name="T30" fmla="*/ 66 h 6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66">
                      <a:moveTo>
                        <a:pt x="79" y="0"/>
                      </a:moveTo>
                      <a:lnTo>
                        <a:pt x="56" y="16"/>
                      </a:lnTo>
                      <a:lnTo>
                        <a:pt x="40" y="30"/>
                      </a:lnTo>
                      <a:lnTo>
                        <a:pt x="34" y="45"/>
                      </a:lnTo>
                      <a:lnTo>
                        <a:pt x="34" y="53"/>
                      </a:lnTo>
                      <a:lnTo>
                        <a:pt x="28" y="59"/>
                      </a:lnTo>
                      <a:lnTo>
                        <a:pt x="23" y="63"/>
                      </a:lnTo>
                      <a:lnTo>
                        <a:pt x="17" y="65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74" name="Freeform 382"/>
                <p:cNvSpPr>
                  <a:spLocks/>
                </p:cNvSpPr>
                <p:nvPr/>
              </p:nvSpPr>
              <p:spPr bwMode="auto">
                <a:xfrm>
                  <a:off x="3489" y="1210"/>
                  <a:ext cx="81" cy="68"/>
                </a:xfrm>
                <a:custGeom>
                  <a:avLst/>
                  <a:gdLst>
                    <a:gd name="T0" fmla="*/ 80 w 81"/>
                    <a:gd name="T1" fmla="*/ 0 h 68"/>
                    <a:gd name="T2" fmla="*/ 57 w 81"/>
                    <a:gd name="T3" fmla="*/ 14 h 68"/>
                    <a:gd name="T4" fmla="*/ 46 w 81"/>
                    <a:gd name="T5" fmla="*/ 28 h 68"/>
                    <a:gd name="T6" fmla="*/ 40 w 81"/>
                    <a:gd name="T7" fmla="*/ 36 h 68"/>
                    <a:gd name="T8" fmla="*/ 40 w 81"/>
                    <a:gd name="T9" fmla="*/ 47 h 68"/>
                    <a:gd name="T10" fmla="*/ 34 w 81"/>
                    <a:gd name="T11" fmla="*/ 53 h 68"/>
                    <a:gd name="T12" fmla="*/ 34 w 81"/>
                    <a:gd name="T13" fmla="*/ 59 h 68"/>
                    <a:gd name="T14" fmla="*/ 29 w 81"/>
                    <a:gd name="T15" fmla="*/ 63 h 68"/>
                    <a:gd name="T16" fmla="*/ 17 w 81"/>
                    <a:gd name="T17" fmla="*/ 65 h 68"/>
                    <a:gd name="T18" fmla="*/ 0 w 81"/>
                    <a:gd name="T19" fmla="*/ 67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1"/>
                    <a:gd name="T31" fmla="*/ 0 h 68"/>
                    <a:gd name="T32" fmla="*/ 81 w 81"/>
                    <a:gd name="T33" fmla="*/ 68 h 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1" h="68">
                      <a:moveTo>
                        <a:pt x="80" y="0"/>
                      </a:moveTo>
                      <a:lnTo>
                        <a:pt x="57" y="14"/>
                      </a:lnTo>
                      <a:lnTo>
                        <a:pt x="46" y="28"/>
                      </a:lnTo>
                      <a:lnTo>
                        <a:pt x="40" y="36"/>
                      </a:lnTo>
                      <a:lnTo>
                        <a:pt x="40" y="47"/>
                      </a:lnTo>
                      <a:lnTo>
                        <a:pt x="34" y="53"/>
                      </a:lnTo>
                      <a:lnTo>
                        <a:pt x="34" y="59"/>
                      </a:lnTo>
                      <a:lnTo>
                        <a:pt x="29" y="63"/>
                      </a:lnTo>
                      <a:lnTo>
                        <a:pt x="17" y="65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75" name="Oval 383"/>
                <p:cNvSpPr>
                  <a:spLocks noChangeArrowheads="1"/>
                </p:cNvSpPr>
                <p:nvPr/>
              </p:nvSpPr>
              <p:spPr bwMode="auto">
                <a:xfrm rot="8520000">
                  <a:off x="3518" y="109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62" name="Group 384"/>
              <p:cNvGrpSpPr>
                <a:grpSpLocks/>
              </p:cNvGrpSpPr>
              <p:nvPr/>
            </p:nvGrpSpPr>
            <p:grpSpPr bwMode="auto">
              <a:xfrm>
                <a:off x="4716" y="2405"/>
                <a:ext cx="78" cy="78"/>
                <a:chOff x="3534" y="1164"/>
                <a:chExt cx="187" cy="188"/>
              </a:xfrm>
            </p:grpSpPr>
            <p:sp>
              <p:nvSpPr>
                <p:cNvPr id="58870" name="Freeform 385"/>
                <p:cNvSpPr>
                  <a:spLocks/>
                </p:cNvSpPr>
                <p:nvPr/>
              </p:nvSpPr>
              <p:spPr bwMode="auto">
                <a:xfrm>
                  <a:off x="3534" y="1234"/>
                  <a:ext cx="76" cy="72"/>
                </a:xfrm>
                <a:custGeom>
                  <a:avLst/>
                  <a:gdLst>
                    <a:gd name="T0" fmla="*/ 75 w 76"/>
                    <a:gd name="T1" fmla="*/ 0 h 72"/>
                    <a:gd name="T2" fmla="*/ 52 w 76"/>
                    <a:gd name="T3" fmla="*/ 17 h 72"/>
                    <a:gd name="T4" fmla="*/ 40 w 76"/>
                    <a:gd name="T5" fmla="*/ 31 h 72"/>
                    <a:gd name="T6" fmla="*/ 35 w 76"/>
                    <a:gd name="T7" fmla="*/ 48 h 72"/>
                    <a:gd name="T8" fmla="*/ 35 w 76"/>
                    <a:gd name="T9" fmla="*/ 54 h 72"/>
                    <a:gd name="T10" fmla="*/ 29 w 76"/>
                    <a:gd name="T11" fmla="*/ 61 h 72"/>
                    <a:gd name="T12" fmla="*/ 23 w 76"/>
                    <a:gd name="T13" fmla="*/ 65 h 72"/>
                    <a:gd name="T14" fmla="*/ 17 w 76"/>
                    <a:gd name="T15" fmla="*/ 69 h 72"/>
                    <a:gd name="T16" fmla="*/ 0 w 76"/>
                    <a:gd name="T17" fmla="*/ 71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"/>
                    <a:gd name="T28" fmla="*/ 0 h 72"/>
                    <a:gd name="T29" fmla="*/ 76 w 76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" h="72">
                      <a:moveTo>
                        <a:pt x="75" y="0"/>
                      </a:moveTo>
                      <a:lnTo>
                        <a:pt x="52" y="17"/>
                      </a:lnTo>
                      <a:lnTo>
                        <a:pt x="40" y="31"/>
                      </a:lnTo>
                      <a:lnTo>
                        <a:pt x="35" y="48"/>
                      </a:lnTo>
                      <a:lnTo>
                        <a:pt x="35" y="54"/>
                      </a:lnTo>
                      <a:lnTo>
                        <a:pt x="29" y="61"/>
                      </a:lnTo>
                      <a:lnTo>
                        <a:pt x="23" y="65"/>
                      </a:lnTo>
                      <a:lnTo>
                        <a:pt x="17" y="69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71" name="Freeform 386"/>
                <p:cNvSpPr>
                  <a:spLocks/>
                </p:cNvSpPr>
                <p:nvPr/>
              </p:nvSpPr>
              <p:spPr bwMode="auto">
                <a:xfrm>
                  <a:off x="3577" y="1282"/>
                  <a:ext cx="77" cy="70"/>
                </a:xfrm>
                <a:custGeom>
                  <a:avLst/>
                  <a:gdLst>
                    <a:gd name="T0" fmla="*/ 76 w 77"/>
                    <a:gd name="T1" fmla="*/ 0 h 70"/>
                    <a:gd name="T2" fmla="*/ 53 w 77"/>
                    <a:gd name="T3" fmla="*/ 15 h 70"/>
                    <a:gd name="T4" fmla="*/ 41 w 77"/>
                    <a:gd name="T5" fmla="*/ 28 h 70"/>
                    <a:gd name="T6" fmla="*/ 35 w 77"/>
                    <a:gd name="T7" fmla="*/ 47 h 70"/>
                    <a:gd name="T8" fmla="*/ 35 w 77"/>
                    <a:gd name="T9" fmla="*/ 54 h 70"/>
                    <a:gd name="T10" fmla="*/ 29 w 77"/>
                    <a:gd name="T11" fmla="*/ 58 h 70"/>
                    <a:gd name="T12" fmla="*/ 23 w 77"/>
                    <a:gd name="T13" fmla="*/ 63 h 70"/>
                    <a:gd name="T14" fmla="*/ 18 w 77"/>
                    <a:gd name="T15" fmla="*/ 67 h 70"/>
                    <a:gd name="T16" fmla="*/ 0 w 77"/>
                    <a:gd name="T17" fmla="*/ 69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7"/>
                    <a:gd name="T28" fmla="*/ 0 h 70"/>
                    <a:gd name="T29" fmla="*/ 77 w 77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7" h="70">
                      <a:moveTo>
                        <a:pt x="76" y="0"/>
                      </a:moveTo>
                      <a:lnTo>
                        <a:pt x="53" y="15"/>
                      </a:lnTo>
                      <a:lnTo>
                        <a:pt x="41" y="28"/>
                      </a:lnTo>
                      <a:lnTo>
                        <a:pt x="35" y="47"/>
                      </a:lnTo>
                      <a:lnTo>
                        <a:pt x="35" y="54"/>
                      </a:lnTo>
                      <a:lnTo>
                        <a:pt x="29" y="58"/>
                      </a:lnTo>
                      <a:lnTo>
                        <a:pt x="23" y="63"/>
                      </a:lnTo>
                      <a:lnTo>
                        <a:pt x="18" y="67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72" name="Oval 387"/>
                <p:cNvSpPr>
                  <a:spLocks noChangeArrowheads="1"/>
                </p:cNvSpPr>
                <p:nvPr/>
              </p:nvSpPr>
              <p:spPr bwMode="auto">
                <a:xfrm rot="8400000">
                  <a:off x="3601" y="116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63" name="Group 388"/>
              <p:cNvGrpSpPr>
                <a:grpSpLocks/>
              </p:cNvGrpSpPr>
              <p:nvPr/>
            </p:nvGrpSpPr>
            <p:grpSpPr bwMode="auto">
              <a:xfrm>
                <a:off x="4751" y="2434"/>
                <a:ext cx="85" cy="71"/>
                <a:chOff x="3619" y="1236"/>
                <a:chExt cx="202" cy="172"/>
              </a:xfrm>
            </p:grpSpPr>
            <p:sp>
              <p:nvSpPr>
                <p:cNvPr id="58867" name="Freeform 389"/>
                <p:cNvSpPr>
                  <a:spLocks/>
                </p:cNvSpPr>
                <p:nvPr/>
              </p:nvSpPr>
              <p:spPr bwMode="auto">
                <a:xfrm>
                  <a:off x="3619" y="1296"/>
                  <a:ext cx="90" cy="58"/>
                </a:xfrm>
                <a:custGeom>
                  <a:avLst/>
                  <a:gdLst>
                    <a:gd name="T0" fmla="*/ 89 w 90"/>
                    <a:gd name="T1" fmla="*/ 0 h 58"/>
                    <a:gd name="T2" fmla="*/ 65 w 90"/>
                    <a:gd name="T3" fmla="*/ 13 h 58"/>
                    <a:gd name="T4" fmla="*/ 47 w 90"/>
                    <a:gd name="T5" fmla="*/ 26 h 58"/>
                    <a:gd name="T6" fmla="*/ 42 w 90"/>
                    <a:gd name="T7" fmla="*/ 33 h 58"/>
                    <a:gd name="T8" fmla="*/ 42 w 90"/>
                    <a:gd name="T9" fmla="*/ 39 h 58"/>
                    <a:gd name="T10" fmla="*/ 42 w 90"/>
                    <a:gd name="T11" fmla="*/ 48 h 58"/>
                    <a:gd name="T12" fmla="*/ 36 w 90"/>
                    <a:gd name="T13" fmla="*/ 52 h 58"/>
                    <a:gd name="T14" fmla="*/ 30 w 90"/>
                    <a:gd name="T15" fmla="*/ 57 h 58"/>
                    <a:gd name="T16" fmla="*/ 18 w 90"/>
                    <a:gd name="T17" fmla="*/ 57 h 58"/>
                    <a:gd name="T18" fmla="*/ 0 w 90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0"/>
                    <a:gd name="T31" fmla="*/ 0 h 58"/>
                    <a:gd name="T32" fmla="*/ 90 w 90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0" h="58">
                      <a:moveTo>
                        <a:pt x="89" y="0"/>
                      </a:moveTo>
                      <a:lnTo>
                        <a:pt x="65" y="13"/>
                      </a:lnTo>
                      <a:lnTo>
                        <a:pt x="47" y="26"/>
                      </a:lnTo>
                      <a:lnTo>
                        <a:pt x="42" y="33"/>
                      </a:lnTo>
                      <a:lnTo>
                        <a:pt x="42" y="39"/>
                      </a:lnTo>
                      <a:lnTo>
                        <a:pt x="42" y="48"/>
                      </a:lnTo>
                      <a:lnTo>
                        <a:pt x="36" y="52"/>
                      </a:lnTo>
                      <a:lnTo>
                        <a:pt x="30" y="57"/>
                      </a:lnTo>
                      <a:lnTo>
                        <a:pt x="18" y="5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68" name="Freeform 390"/>
                <p:cNvSpPr>
                  <a:spLocks/>
                </p:cNvSpPr>
                <p:nvPr/>
              </p:nvSpPr>
              <p:spPr bwMode="auto">
                <a:xfrm>
                  <a:off x="3654" y="1350"/>
                  <a:ext cx="91" cy="58"/>
                </a:xfrm>
                <a:custGeom>
                  <a:avLst/>
                  <a:gdLst>
                    <a:gd name="T0" fmla="*/ 90 w 91"/>
                    <a:gd name="T1" fmla="*/ 0 h 58"/>
                    <a:gd name="T2" fmla="*/ 66 w 91"/>
                    <a:gd name="T3" fmla="*/ 14 h 58"/>
                    <a:gd name="T4" fmla="*/ 48 w 91"/>
                    <a:gd name="T5" fmla="*/ 25 h 58"/>
                    <a:gd name="T6" fmla="*/ 42 w 91"/>
                    <a:gd name="T7" fmla="*/ 41 h 58"/>
                    <a:gd name="T8" fmla="*/ 42 w 91"/>
                    <a:gd name="T9" fmla="*/ 48 h 58"/>
                    <a:gd name="T10" fmla="*/ 36 w 91"/>
                    <a:gd name="T11" fmla="*/ 52 h 58"/>
                    <a:gd name="T12" fmla="*/ 30 w 91"/>
                    <a:gd name="T13" fmla="*/ 57 h 58"/>
                    <a:gd name="T14" fmla="*/ 18 w 91"/>
                    <a:gd name="T15" fmla="*/ 57 h 58"/>
                    <a:gd name="T16" fmla="*/ 0 w 91"/>
                    <a:gd name="T17" fmla="*/ 57 h 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8"/>
                    <a:gd name="T29" fmla="*/ 91 w 91"/>
                    <a:gd name="T30" fmla="*/ 58 h 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8">
                      <a:moveTo>
                        <a:pt x="90" y="0"/>
                      </a:moveTo>
                      <a:lnTo>
                        <a:pt x="66" y="14"/>
                      </a:lnTo>
                      <a:lnTo>
                        <a:pt x="48" y="25"/>
                      </a:lnTo>
                      <a:lnTo>
                        <a:pt x="42" y="41"/>
                      </a:lnTo>
                      <a:lnTo>
                        <a:pt x="42" y="48"/>
                      </a:lnTo>
                      <a:lnTo>
                        <a:pt x="36" y="52"/>
                      </a:lnTo>
                      <a:lnTo>
                        <a:pt x="30" y="57"/>
                      </a:lnTo>
                      <a:lnTo>
                        <a:pt x="18" y="5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69" name="Oval 391"/>
                <p:cNvSpPr>
                  <a:spLocks noChangeArrowheads="1"/>
                </p:cNvSpPr>
                <p:nvPr/>
              </p:nvSpPr>
              <p:spPr bwMode="auto">
                <a:xfrm rot="9000000">
                  <a:off x="3701" y="123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64" name="Group 392"/>
              <p:cNvGrpSpPr>
                <a:grpSpLocks/>
              </p:cNvGrpSpPr>
              <p:nvPr/>
            </p:nvGrpSpPr>
            <p:grpSpPr bwMode="auto">
              <a:xfrm>
                <a:off x="4779" y="2471"/>
                <a:ext cx="87" cy="60"/>
                <a:chOff x="3683" y="1326"/>
                <a:chExt cx="209" cy="145"/>
              </a:xfrm>
            </p:grpSpPr>
            <p:sp>
              <p:nvSpPr>
                <p:cNvPr id="58864" name="Freeform 393"/>
                <p:cNvSpPr>
                  <a:spLocks/>
                </p:cNvSpPr>
                <p:nvPr/>
              </p:nvSpPr>
              <p:spPr bwMode="auto">
                <a:xfrm>
                  <a:off x="3683" y="1373"/>
                  <a:ext cx="98" cy="37"/>
                </a:xfrm>
                <a:custGeom>
                  <a:avLst/>
                  <a:gdLst>
                    <a:gd name="T0" fmla="*/ 97 w 98"/>
                    <a:gd name="T1" fmla="*/ 0 h 37"/>
                    <a:gd name="T2" fmla="*/ 73 w 98"/>
                    <a:gd name="T3" fmla="*/ 4 h 37"/>
                    <a:gd name="T4" fmla="*/ 55 w 98"/>
                    <a:gd name="T5" fmla="*/ 11 h 37"/>
                    <a:gd name="T6" fmla="*/ 49 w 98"/>
                    <a:gd name="T7" fmla="*/ 18 h 37"/>
                    <a:gd name="T8" fmla="*/ 43 w 98"/>
                    <a:gd name="T9" fmla="*/ 24 h 37"/>
                    <a:gd name="T10" fmla="*/ 37 w 98"/>
                    <a:gd name="T11" fmla="*/ 31 h 37"/>
                    <a:gd name="T12" fmla="*/ 30 w 98"/>
                    <a:gd name="T13" fmla="*/ 36 h 37"/>
                    <a:gd name="T14" fmla="*/ 24 w 98"/>
                    <a:gd name="T15" fmla="*/ 36 h 37"/>
                    <a:gd name="T16" fmla="*/ 12 w 98"/>
                    <a:gd name="T17" fmla="*/ 33 h 37"/>
                    <a:gd name="T18" fmla="*/ 0 w 98"/>
                    <a:gd name="T19" fmla="*/ 29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8"/>
                    <a:gd name="T31" fmla="*/ 0 h 37"/>
                    <a:gd name="T32" fmla="*/ 98 w 98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8" h="37">
                      <a:moveTo>
                        <a:pt x="97" y="0"/>
                      </a:moveTo>
                      <a:lnTo>
                        <a:pt x="73" y="4"/>
                      </a:lnTo>
                      <a:lnTo>
                        <a:pt x="55" y="11"/>
                      </a:lnTo>
                      <a:lnTo>
                        <a:pt x="49" y="18"/>
                      </a:lnTo>
                      <a:lnTo>
                        <a:pt x="43" y="24"/>
                      </a:lnTo>
                      <a:lnTo>
                        <a:pt x="37" y="31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12" y="33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65" name="Freeform 394"/>
                <p:cNvSpPr>
                  <a:spLocks/>
                </p:cNvSpPr>
                <p:nvPr/>
              </p:nvSpPr>
              <p:spPr bwMode="auto">
                <a:xfrm>
                  <a:off x="3703" y="1434"/>
                  <a:ext cx="98" cy="37"/>
                </a:xfrm>
                <a:custGeom>
                  <a:avLst/>
                  <a:gdLst>
                    <a:gd name="T0" fmla="*/ 97 w 98"/>
                    <a:gd name="T1" fmla="*/ 0 h 37"/>
                    <a:gd name="T2" fmla="*/ 73 w 98"/>
                    <a:gd name="T3" fmla="*/ 5 h 37"/>
                    <a:gd name="T4" fmla="*/ 54 w 98"/>
                    <a:gd name="T5" fmla="*/ 12 h 37"/>
                    <a:gd name="T6" fmla="*/ 42 w 98"/>
                    <a:gd name="T7" fmla="*/ 24 h 37"/>
                    <a:gd name="T8" fmla="*/ 36 w 98"/>
                    <a:gd name="T9" fmla="*/ 31 h 37"/>
                    <a:gd name="T10" fmla="*/ 30 w 98"/>
                    <a:gd name="T11" fmla="*/ 36 h 37"/>
                    <a:gd name="T12" fmla="*/ 24 w 98"/>
                    <a:gd name="T13" fmla="*/ 36 h 37"/>
                    <a:gd name="T14" fmla="*/ 18 w 98"/>
                    <a:gd name="T15" fmla="*/ 33 h 37"/>
                    <a:gd name="T16" fmla="*/ 0 w 98"/>
                    <a:gd name="T17" fmla="*/ 29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37"/>
                    <a:gd name="T29" fmla="*/ 98 w 98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37">
                      <a:moveTo>
                        <a:pt x="97" y="0"/>
                      </a:moveTo>
                      <a:lnTo>
                        <a:pt x="73" y="5"/>
                      </a:lnTo>
                      <a:lnTo>
                        <a:pt x="54" y="12"/>
                      </a:lnTo>
                      <a:lnTo>
                        <a:pt x="42" y="24"/>
                      </a:lnTo>
                      <a:lnTo>
                        <a:pt x="36" y="31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18" y="33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66" name="Oval 395"/>
                <p:cNvSpPr>
                  <a:spLocks noChangeArrowheads="1"/>
                </p:cNvSpPr>
                <p:nvPr/>
              </p:nvSpPr>
              <p:spPr bwMode="auto">
                <a:xfrm rot="9960000">
                  <a:off x="3772" y="132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65" name="Group 396"/>
              <p:cNvGrpSpPr>
                <a:grpSpLocks/>
              </p:cNvGrpSpPr>
              <p:nvPr/>
            </p:nvGrpSpPr>
            <p:grpSpPr bwMode="auto">
              <a:xfrm>
                <a:off x="4814" y="2512"/>
                <a:ext cx="86" cy="57"/>
                <a:chOff x="3766" y="1425"/>
                <a:chExt cx="211" cy="137"/>
              </a:xfrm>
            </p:grpSpPr>
            <p:sp>
              <p:nvSpPr>
                <p:cNvPr id="58861" name="Freeform 397"/>
                <p:cNvSpPr>
                  <a:spLocks/>
                </p:cNvSpPr>
                <p:nvPr/>
              </p:nvSpPr>
              <p:spPr bwMode="auto">
                <a:xfrm>
                  <a:off x="3766" y="1467"/>
                  <a:ext cx="100" cy="33"/>
                </a:xfrm>
                <a:custGeom>
                  <a:avLst/>
                  <a:gdLst>
                    <a:gd name="T0" fmla="*/ 99 w 100"/>
                    <a:gd name="T1" fmla="*/ 0 h 33"/>
                    <a:gd name="T2" fmla="*/ 74 w 100"/>
                    <a:gd name="T3" fmla="*/ 5 h 33"/>
                    <a:gd name="T4" fmla="*/ 56 w 100"/>
                    <a:gd name="T5" fmla="*/ 10 h 33"/>
                    <a:gd name="T6" fmla="*/ 43 w 100"/>
                    <a:gd name="T7" fmla="*/ 22 h 33"/>
                    <a:gd name="T8" fmla="*/ 37 w 100"/>
                    <a:gd name="T9" fmla="*/ 29 h 33"/>
                    <a:gd name="T10" fmla="*/ 31 w 100"/>
                    <a:gd name="T11" fmla="*/ 32 h 33"/>
                    <a:gd name="T12" fmla="*/ 25 w 100"/>
                    <a:gd name="T13" fmla="*/ 32 h 33"/>
                    <a:gd name="T14" fmla="*/ 19 w 100"/>
                    <a:gd name="T15" fmla="*/ 32 h 33"/>
                    <a:gd name="T16" fmla="*/ 0 w 100"/>
                    <a:gd name="T17" fmla="*/ 22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33"/>
                    <a:gd name="T29" fmla="*/ 100 w 100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33">
                      <a:moveTo>
                        <a:pt x="99" y="0"/>
                      </a:moveTo>
                      <a:lnTo>
                        <a:pt x="74" y="5"/>
                      </a:lnTo>
                      <a:lnTo>
                        <a:pt x="56" y="10"/>
                      </a:lnTo>
                      <a:lnTo>
                        <a:pt x="43" y="22"/>
                      </a:lnTo>
                      <a:lnTo>
                        <a:pt x="37" y="29"/>
                      </a:lnTo>
                      <a:lnTo>
                        <a:pt x="31" y="32"/>
                      </a:lnTo>
                      <a:lnTo>
                        <a:pt x="25" y="32"/>
                      </a:lnTo>
                      <a:lnTo>
                        <a:pt x="19" y="3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62" name="Freeform 398"/>
                <p:cNvSpPr>
                  <a:spLocks/>
                </p:cNvSpPr>
                <p:nvPr/>
              </p:nvSpPr>
              <p:spPr bwMode="auto">
                <a:xfrm>
                  <a:off x="3782" y="1531"/>
                  <a:ext cx="100" cy="31"/>
                </a:xfrm>
                <a:custGeom>
                  <a:avLst/>
                  <a:gdLst>
                    <a:gd name="T0" fmla="*/ 99 w 100"/>
                    <a:gd name="T1" fmla="*/ 0 h 31"/>
                    <a:gd name="T2" fmla="*/ 74 w 100"/>
                    <a:gd name="T3" fmla="*/ 3 h 31"/>
                    <a:gd name="T4" fmla="*/ 56 w 100"/>
                    <a:gd name="T5" fmla="*/ 8 h 31"/>
                    <a:gd name="T6" fmla="*/ 43 w 100"/>
                    <a:gd name="T7" fmla="*/ 20 h 31"/>
                    <a:gd name="T8" fmla="*/ 37 w 100"/>
                    <a:gd name="T9" fmla="*/ 28 h 31"/>
                    <a:gd name="T10" fmla="*/ 31 w 100"/>
                    <a:gd name="T11" fmla="*/ 30 h 31"/>
                    <a:gd name="T12" fmla="*/ 24 w 100"/>
                    <a:gd name="T13" fmla="*/ 30 h 31"/>
                    <a:gd name="T14" fmla="*/ 18 w 100"/>
                    <a:gd name="T15" fmla="*/ 30 h 31"/>
                    <a:gd name="T16" fmla="*/ 0 w 100"/>
                    <a:gd name="T17" fmla="*/ 23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31"/>
                    <a:gd name="T29" fmla="*/ 100 w 100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31">
                      <a:moveTo>
                        <a:pt x="99" y="0"/>
                      </a:moveTo>
                      <a:lnTo>
                        <a:pt x="74" y="3"/>
                      </a:lnTo>
                      <a:lnTo>
                        <a:pt x="56" y="8"/>
                      </a:lnTo>
                      <a:lnTo>
                        <a:pt x="43" y="20"/>
                      </a:lnTo>
                      <a:lnTo>
                        <a:pt x="37" y="28"/>
                      </a:lnTo>
                      <a:lnTo>
                        <a:pt x="31" y="30"/>
                      </a:lnTo>
                      <a:lnTo>
                        <a:pt x="24" y="30"/>
                      </a:lnTo>
                      <a:lnTo>
                        <a:pt x="18" y="3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63" name="Oval 399"/>
                <p:cNvSpPr>
                  <a:spLocks noChangeArrowheads="1"/>
                </p:cNvSpPr>
                <p:nvPr/>
              </p:nvSpPr>
              <p:spPr bwMode="auto">
                <a:xfrm rot="10200000">
                  <a:off x="3857" y="142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66" name="Group 400"/>
              <p:cNvGrpSpPr>
                <a:grpSpLocks/>
              </p:cNvGrpSpPr>
              <p:nvPr/>
            </p:nvGrpSpPr>
            <p:grpSpPr bwMode="auto">
              <a:xfrm>
                <a:off x="4840" y="2559"/>
                <a:ext cx="90" cy="58"/>
                <a:chOff x="3830" y="1539"/>
                <a:chExt cx="213" cy="138"/>
              </a:xfrm>
            </p:grpSpPr>
            <p:sp>
              <p:nvSpPr>
                <p:cNvPr id="58858" name="Freeform 401"/>
                <p:cNvSpPr>
                  <a:spLocks/>
                </p:cNvSpPr>
                <p:nvPr/>
              </p:nvSpPr>
              <p:spPr bwMode="auto">
                <a:xfrm>
                  <a:off x="3830" y="1582"/>
                  <a:ext cx="102" cy="32"/>
                </a:xfrm>
                <a:custGeom>
                  <a:avLst/>
                  <a:gdLst>
                    <a:gd name="T0" fmla="*/ 101 w 102"/>
                    <a:gd name="T1" fmla="*/ 0 h 32"/>
                    <a:gd name="T2" fmla="*/ 76 w 102"/>
                    <a:gd name="T3" fmla="*/ 3 h 32"/>
                    <a:gd name="T4" fmla="*/ 57 w 102"/>
                    <a:gd name="T5" fmla="*/ 8 h 32"/>
                    <a:gd name="T6" fmla="*/ 44 w 102"/>
                    <a:gd name="T7" fmla="*/ 21 h 32"/>
                    <a:gd name="T8" fmla="*/ 38 w 102"/>
                    <a:gd name="T9" fmla="*/ 29 h 32"/>
                    <a:gd name="T10" fmla="*/ 32 w 102"/>
                    <a:gd name="T11" fmla="*/ 31 h 32"/>
                    <a:gd name="T12" fmla="*/ 26 w 102"/>
                    <a:gd name="T13" fmla="*/ 31 h 32"/>
                    <a:gd name="T14" fmla="*/ 19 w 102"/>
                    <a:gd name="T15" fmla="*/ 29 h 32"/>
                    <a:gd name="T16" fmla="*/ 0 w 102"/>
                    <a:gd name="T17" fmla="*/ 21 h 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32"/>
                    <a:gd name="T29" fmla="*/ 102 w 102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32">
                      <a:moveTo>
                        <a:pt x="101" y="0"/>
                      </a:moveTo>
                      <a:lnTo>
                        <a:pt x="76" y="3"/>
                      </a:lnTo>
                      <a:lnTo>
                        <a:pt x="57" y="8"/>
                      </a:lnTo>
                      <a:lnTo>
                        <a:pt x="44" y="21"/>
                      </a:lnTo>
                      <a:lnTo>
                        <a:pt x="38" y="29"/>
                      </a:lnTo>
                      <a:lnTo>
                        <a:pt x="32" y="31"/>
                      </a:lnTo>
                      <a:lnTo>
                        <a:pt x="26" y="31"/>
                      </a:lnTo>
                      <a:lnTo>
                        <a:pt x="19" y="29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59" name="Freeform 402"/>
                <p:cNvSpPr>
                  <a:spLocks/>
                </p:cNvSpPr>
                <p:nvPr/>
              </p:nvSpPr>
              <p:spPr bwMode="auto">
                <a:xfrm>
                  <a:off x="3846" y="1644"/>
                  <a:ext cx="102" cy="33"/>
                </a:xfrm>
                <a:custGeom>
                  <a:avLst/>
                  <a:gdLst>
                    <a:gd name="T0" fmla="*/ 101 w 102"/>
                    <a:gd name="T1" fmla="*/ 0 h 33"/>
                    <a:gd name="T2" fmla="*/ 76 w 102"/>
                    <a:gd name="T3" fmla="*/ 5 h 33"/>
                    <a:gd name="T4" fmla="*/ 57 w 102"/>
                    <a:gd name="T5" fmla="*/ 11 h 33"/>
                    <a:gd name="T6" fmla="*/ 50 w 102"/>
                    <a:gd name="T7" fmla="*/ 16 h 33"/>
                    <a:gd name="T8" fmla="*/ 44 w 102"/>
                    <a:gd name="T9" fmla="*/ 22 h 33"/>
                    <a:gd name="T10" fmla="*/ 38 w 102"/>
                    <a:gd name="T11" fmla="*/ 30 h 33"/>
                    <a:gd name="T12" fmla="*/ 32 w 102"/>
                    <a:gd name="T13" fmla="*/ 32 h 33"/>
                    <a:gd name="T14" fmla="*/ 25 w 102"/>
                    <a:gd name="T15" fmla="*/ 32 h 33"/>
                    <a:gd name="T16" fmla="*/ 19 w 102"/>
                    <a:gd name="T17" fmla="*/ 30 h 33"/>
                    <a:gd name="T18" fmla="*/ 0 w 102"/>
                    <a:gd name="T19" fmla="*/ 24 h 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33"/>
                    <a:gd name="T32" fmla="*/ 102 w 102"/>
                    <a:gd name="T33" fmla="*/ 33 h 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33">
                      <a:moveTo>
                        <a:pt x="101" y="0"/>
                      </a:moveTo>
                      <a:lnTo>
                        <a:pt x="76" y="5"/>
                      </a:lnTo>
                      <a:lnTo>
                        <a:pt x="57" y="11"/>
                      </a:lnTo>
                      <a:lnTo>
                        <a:pt x="50" y="16"/>
                      </a:lnTo>
                      <a:lnTo>
                        <a:pt x="44" y="22"/>
                      </a:lnTo>
                      <a:lnTo>
                        <a:pt x="38" y="30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19" y="30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60" name="Oval 403"/>
                <p:cNvSpPr>
                  <a:spLocks noChangeArrowheads="1"/>
                </p:cNvSpPr>
                <p:nvPr/>
              </p:nvSpPr>
              <p:spPr bwMode="auto">
                <a:xfrm rot="10140000">
                  <a:off x="3923" y="153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67" name="Group 404"/>
              <p:cNvGrpSpPr>
                <a:grpSpLocks/>
              </p:cNvGrpSpPr>
              <p:nvPr/>
            </p:nvGrpSpPr>
            <p:grpSpPr bwMode="auto">
              <a:xfrm>
                <a:off x="4862" y="2603"/>
                <a:ext cx="91" cy="60"/>
                <a:chOff x="3882" y="1644"/>
                <a:chExt cx="214" cy="146"/>
              </a:xfrm>
            </p:grpSpPr>
            <p:sp>
              <p:nvSpPr>
                <p:cNvPr id="58855" name="Freeform 405"/>
                <p:cNvSpPr>
                  <a:spLocks/>
                </p:cNvSpPr>
                <p:nvPr/>
              </p:nvSpPr>
              <p:spPr bwMode="auto">
                <a:xfrm>
                  <a:off x="3882" y="1691"/>
                  <a:ext cx="103" cy="37"/>
                </a:xfrm>
                <a:custGeom>
                  <a:avLst/>
                  <a:gdLst>
                    <a:gd name="T0" fmla="*/ 102 w 103"/>
                    <a:gd name="T1" fmla="*/ 0 h 37"/>
                    <a:gd name="T2" fmla="*/ 77 w 103"/>
                    <a:gd name="T3" fmla="*/ 6 h 37"/>
                    <a:gd name="T4" fmla="*/ 57 w 103"/>
                    <a:gd name="T5" fmla="*/ 11 h 37"/>
                    <a:gd name="T6" fmla="*/ 51 w 103"/>
                    <a:gd name="T7" fmla="*/ 17 h 37"/>
                    <a:gd name="T8" fmla="*/ 45 w 103"/>
                    <a:gd name="T9" fmla="*/ 25 h 37"/>
                    <a:gd name="T10" fmla="*/ 38 w 103"/>
                    <a:gd name="T11" fmla="*/ 31 h 37"/>
                    <a:gd name="T12" fmla="*/ 32 w 103"/>
                    <a:gd name="T13" fmla="*/ 36 h 37"/>
                    <a:gd name="T14" fmla="*/ 26 w 103"/>
                    <a:gd name="T15" fmla="*/ 36 h 37"/>
                    <a:gd name="T16" fmla="*/ 19 w 103"/>
                    <a:gd name="T17" fmla="*/ 36 h 37"/>
                    <a:gd name="T18" fmla="*/ 0 w 103"/>
                    <a:gd name="T19" fmla="*/ 28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37"/>
                    <a:gd name="T32" fmla="*/ 103 w 103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37">
                      <a:moveTo>
                        <a:pt x="102" y="0"/>
                      </a:moveTo>
                      <a:lnTo>
                        <a:pt x="77" y="6"/>
                      </a:lnTo>
                      <a:lnTo>
                        <a:pt x="57" y="11"/>
                      </a:lnTo>
                      <a:lnTo>
                        <a:pt x="51" y="17"/>
                      </a:lnTo>
                      <a:lnTo>
                        <a:pt x="45" y="25"/>
                      </a:lnTo>
                      <a:lnTo>
                        <a:pt x="38" y="31"/>
                      </a:lnTo>
                      <a:lnTo>
                        <a:pt x="32" y="36"/>
                      </a:lnTo>
                      <a:lnTo>
                        <a:pt x="26" y="36"/>
                      </a:lnTo>
                      <a:lnTo>
                        <a:pt x="19" y="36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56" name="Freeform 406"/>
                <p:cNvSpPr>
                  <a:spLocks/>
                </p:cNvSpPr>
                <p:nvPr/>
              </p:nvSpPr>
              <p:spPr bwMode="auto">
                <a:xfrm>
                  <a:off x="3908" y="1752"/>
                  <a:ext cx="97" cy="38"/>
                </a:xfrm>
                <a:custGeom>
                  <a:avLst/>
                  <a:gdLst>
                    <a:gd name="T0" fmla="*/ 96 w 97"/>
                    <a:gd name="T1" fmla="*/ 0 h 38"/>
                    <a:gd name="T2" fmla="*/ 70 w 97"/>
                    <a:gd name="T3" fmla="*/ 6 h 38"/>
                    <a:gd name="T4" fmla="*/ 51 w 97"/>
                    <a:gd name="T5" fmla="*/ 14 h 38"/>
                    <a:gd name="T6" fmla="*/ 45 w 97"/>
                    <a:gd name="T7" fmla="*/ 20 h 38"/>
                    <a:gd name="T8" fmla="*/ 38 w 97"/>
                    <a:gd name="T9" fmla="*/ 26 h 38"/>
                    <a:gd name="T10" fmla="*/ 32 w 97"/>
                    <a:gd name="T11" fmla="*/ 34 h 38"/>
                    <a:gd name="T12" fmla="*/ 26 w 97"/>
                    <a:gd name="T13" fmla="*/ 37 h 38"/>
                    <a:gd name="T14" fmla="*/ 19 w 97"/>
                    <a:gd name="T15" fmla="*/ 37 h 38"/>
                    <a:gd name="T16" fmla="*/ 13 w 97"/>
                    <a:gd name="T17" fmla="*/ 37 h 38"/>
                    <a:gd name="T18" fmla="*/ 0 w 97"/>
                    <a:gd name="T19" fmla="*/ 3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7"/>
                    <a:gd name="T31" fmla="*/ 0 h 38"/>
                    <a:gd name="T32" fmla="*/ 97 w 97"/>
                    <a:gd name="T33" fmla="*/ 38 h 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7" h="38">
                      <a:moveTo>
                        <a:pt x="96" y="0"/>
                      </a:moveTo>
                      <a:lnTo>
                        <a:pt x="70" y="6"/>
                      </a:lnTo>
                      <a:lnTo>
                        <a:pt x="51" y="14"/>
                      </a:lnTo>
                      <a:lnTo>
                        <a:pt x="45" y="20"/>
                      </a:lnTo>
                      <a:lnTo>
                        <a:pt x="38" y="26"/>
                      </a:lnTo>
                      <a:lnTo>
                        <a:pt x="32" y="34"/>
                      </a:lnTo>
                      <a:lnTo>
                        <a:pt x="26" y="37"/>
                      </a:lnTo>
                      <a:lnTo>
                        <a:pt x="19" y="37"/>
                      </a:lnTo>
                      <a:lnTo>
                        <a:pt x="13" y="37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57" name="Oval 407"/>
                <p:cNvSpPr>
                  <a:spLocks noChangeArrowheads="1"/>
                </p:cNvSpPr>
                <p:nvPr/>
              </p:nvSpPr>
              <p:spPr bwMode="auto">
                <a:xfrm rot="9900000">
                  <a:off x="3976" y="164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68" name="Group 408"/>
              <p:cNvGrpSpPr>
                <a:grpSpLocks/>
              </p:cNvGrpSpPr>
              <p:nvPr/>
            </p:nvGrpSpPr>
            <p:grpSpPr bwMode="auto">
              <a:xfrm>
                <a:off x="4881" y="2648"/>
                <a:ext cx="87" cy="63"/>
                <a:chOff x="3927" y="1754"/>
                <a:chExt cx="210" cy="155"/>
              </a:xfrm>
            </p:grpSpPr>
            <p:sp>
              <p:nvSpPr>
                <p:cNvPr id="58852" name="Freeform 409"/>
                <p:cNvSpPr>
                  <a:spLocks/>
                </p:cNvSpPr>
                <p:nvPr/>
              </p:nvSpPr>
              <p:spPr bwMode="auto">
                <a:xfrm>
                  <a:off x="3927" y="1804"/>
                  <a:ext cx="98" cy="45"/>
                </a:xfrm>
                <a:custGeom>
                  <a:avLst/>
                  <a:gdLst>
                    <a:gd name="T0" fmla="*/ 97 w 98"/>
                    <a:gd name="T1" fmla="*/ 0 h 45"/>
                    <a:gd name="T2" fmla="*/ 71 w 98"/>
                    <a:gd name="T3" fmla="*/ 8 h 45"/>
                    <a:gd name="T4" fmla="*/ 52 w 98"/>
                    <a:gd name="T5" fmla="*/ 17 h 45"/>
                    <a:gd name="T6" fmla="*/ 39 w 98"/>
                    <a:gd name="T7" fmla="*/ 32 h 45"/>
                    <a:gd name="T8" fmla="*/ 39 w 98"/>
                    <a:gd name="T9" fmla="*/ 38 h 45"/>
                    <a:gd name="T10" fmla="*/ 33 w 98"/>
                    <a:gd name="T11" fmla="*/ 41 h 45"/>
                    <a:gd name="T12" fmla="*/ 26 w 98"/>
                    <a:gd name="T13" fmla="*/ 44 h 45"/>
                    <a:gd name="T14" fmla="*/ 20 w 98"/>
                    <a:gd name="T15" fmla="*/ 44 h 45"/>
                    <a:gd name="T16" fmla="*/ 0 w 98"/>
                    <a:gd name="T17" fmla="*/ 38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5"/>
                    <a:gd name="T29" fmla="*/ 98 w 98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5">
                      <a:moveTo>
                        <a:pt x="97" y="0"/>
                      </a:moveTo>
                      <a:lnTo>
                        <a:pt x="71" y="8"/>
                      </a:lnTo>
                      <a:lnTo>
                        <a:pt x="52" y="17"/>
                      </a:lnTo>
                      <a:lnTo>
                        <a:pt x="39" y="32"/>
                      </a:lnTo>
                      <a:lnTo>
                        <a:pt x="39" y="38"/>
                      </a:lnTo>
                      <a:lnTo>
                        <a:pt x="33" y="41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53" name="Freeform 410"/>
                <p:cNvSpPr>
                  <a:spLocks/>
                </p:cNvSpPr>
                <p:nvPr/>
              </p:nvSpPr>
              <p:spPr bwMode="auto">
                <a:xfrm>
                  <a:off x="3953" y="1865"/>
                  <a:ext cx="98" cy="44"/>
                </a:xfrm>
                <a:custGeom>
                  <a:avLst/>
                  <a:gdLst>
                    <a:gd name="T0" fmla="*/ 97 w 98"/>
                    <a:gd name="T1" fmla="*/ 0 h 44"/>
                    <a:gd name="T2" fmla="*/ 71 w 98"/>
                    <a:gd name="T3" fmla="*/ 9 h 44"/>
                    <a:gd name="T4" fmla="*/ 52 w 98"/>
                    <a:gd name="T5" fmla="*/ 18 h 44"/>
                    <a:gd name="T6" fmla="*/ 45 w 98"/>
                    <a:gd name="T7" fmla="*/ 31 h 44"/>
                    <a:gd name="T8" fmla="*/ 39 w 98"/>
                    <a:gd name="T9" fmla="*/ 37 h 44"/>
                    <a:gd name="T10" fmla="*/ 32 w 98"/>
                    <a:gd name="T11" fmla="*/ 40 h 44"/>
                    <a:gd name="T12" fmla="*/ 26 w 98"/>
                    <a:gd name="T13" fmla="*/ 43 h 44"/>
                    <a:gd name="T14" fmla="*/ 19 w 98"/>
                    <a:gd name="T15" fmla="*/ 43 h 44"/>
                    <a:gd name="T16" fmla="*/ 0 w 98"/>
                    <a:gd name="T17" fmla="*/ 37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4"/>
                    <a:gd name="T29" fmla="*/ 98 w 98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4">
                      <a:moveTo>
                        <a:pt x="97" y="0"/>
                      </a:moveTo>
                      <a:lnTo>
                        <a:pt x="71" y="9"/>
                      </a:lnTo>
                      <a:lnTo>
                        <a:pt x="52" y="18"/>
                      </a:lnTo>
                      <a:lnTo>
                        <a:pt x="45" y="31"/>
                      </a:lnTo>
                      <a:lnTo>
                        <a:pt x="39" y="37"/>
                      </a:lnTo>
                      <a:lnTo>
                        <a:pt x="32" y="40"/>
                      </a:lnTo>
                      <a:lnTo>
                        <a:pt x="26" y="43"/>
                      </a:lnTo>
                      <a:lnTo>
                        <a:pt x="19" y="43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54" name="Oval 411"/>
                <p:cNvSpPr>
                  <a:spLocks noChangeArrowheads="1"/>
                </p:cNvSpPr>
                <p:nvPr/>
              </p:nvSpPr>
              <p:spPr bwMode="auto">
                <a:xfrm rot="9600000">
                  <a:off x="4017" y="175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69" name="Group 412"/>
              <p:cNvGrpSpPr>
                <a:grpSpLocks/>
              </p:cNvGrpSpPr>
              <p:nvPr/>
            </p:nvGrpSpPr>
            <p:grpSpPr bwMode="auto">
              <a:xfrm>
                <a:off x="4893" y="2694"/>
                <a:ext cx="88" cy="64"/>
                <a:chOff x="3957" y="1868"/>
                <a:chExt cx="210" cy="155"/>
              </a:xfrm>
            </p:grpSpPr>
            <p:sp>
              <p:nvSpPr>
                <p:cNvPr id="58849" name="Freeform 413"/>
                <p:cNvSpPr>
                  <a:spLocks/>
                </p:cNvSpPr>
                <p:nvPr/>
              </p:nvSpPr>
              <p:spPr bwMode="auto">
                <a:xfrm>
                  <a:off x="3957" y="1918"/>
                  <a:ext cx="98" cy="45"/>
                </a:xfrm>
                <a:custGeom>
                  <a:avLst/>
                  <a:gdLst>
                    <a:gd name="T0" fmla="*/ 97 w 98"/>
                    <a:gd name="T1" fmla="*/ 0 h 45"/>
                    <a:gd name="T2" fmla="*/ 71 w 98"/>
                    <a:gd name="T3" fmla="*/ 9 h 45"/>
                    <a:gd name="T4" fmla="*/ 52 w 98"/>
                    <a:gd name="T5" fmla="*/ 19 h 45"/>
                    <a:gd name="T6" fmla="*/ 45 w 98"/>
                    <a:gd name="T7" fmla="*/ 31 h 45"/>
                    <a:gd name="T8" fmla="*/ 39 w 98"/>
                    <a:gd name="T9" fmla="*/ 38 h 45"/>
                    <a:gd name="T10" fmla="*/ 32 w 98"/>
                    <a:gd name="T11" fmla="*/ 41 h 45"/>
                    <a:gd name="T12" fmla="*/ 26 w 98"/>
                    <a:gd name="T13" fmla="*/ 44 h 45"/>
                    <a:gd name="T14" fmla="*/ 19 w 98"/>
                    <a:gd name="T15" fmla="*/ 44 h 45"/>
                    <a:gd name="T16" fmla="*/ 0 w 98"/>
                    <a:gd name="T17" fmla="*/ 38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5"/>
                    <a:gd name="T29" fmla="*/ 98 w 98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5">
                      <a:moveTo>
                        <a:pt x="97" y="0"/>
                      </a:moveTo>
                      <a:lnTo>
                        <a:pt x="71" y="9"/>
                      </a:lnTo>
                      <a:lnTo>
                        <a:pt x="52" y="19"/>
                      </a:lnTo>
                      <a:lnTo>
                        <a:pt x="45" y="31"/>
                      </a:lnTo>
                      <a:lnTo>
                        <a:pt x="39" y="38"/>
                      </a:lnTo>
                      <a:lnTo>
                        <a:pt x="32" y="41"/>
                      </a:lnTo>
                      <a:lnTo>
                        <a:pt x="26" y="44"/>
                      </a:lnTo>
                      <a:lnTo>
                        <a:pt x="19" y="44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50" name="Freeform 414"/>
                <p:cNvSpPr>
                  <a:spLocks/>
                </p:cNvSpPr>
                <p:nvPr/>
              </p:nvSpPr>
              <p:spPr bwMode="auto">
                <a:xfrm>
                  <a:off x="3982" y="1980"/>
                  <a:ext cx="99" cy="43"/>
                </a:xfrm>
                <a:custGeom>
                  <a:avLst/>
                  <a:gdLst>
                    <a:gd name="T0" fmla="*/ 98 w 99"/>
                    <a:gd name="T1" fmla="*/ 0 h 43"/>
                    <a:gd name="T2" fmla="*/ 72 w 99"/>
                    <a:gd name="T3" fmla="*/ 6 h 43"/>
                    <a:gd name="T4" fmla="*/ 52 w 99"/>
                    <a:gd name="T5" fmla="*/ 16 h 43"/>
                    <a:gd name="T6" fmla="*/ 46 w 99"/>
                    <a:gd name="T7" fmla="*/ 22 h 43"/>
                    <a:gd name="T8" fmla="*/ 46 w 99"/>
                    <a:gd name="T9" fmla="*/ 29 h 43"/>
                    <a:gd name="T10" fmla="*/ 39 w 99"/>
                    <a:gd name="T11" fmla="*/ 35 h 43"/>
                    <a:gd name="T12" fmla="*/ 33 w 99"/>
                    <a:gd name="T13" fmla="*/ 39 h 43"/>
                    <a:gd name="T14" fmla="*/ 26 w 99"/>
                    <a:gd name="T15" fmla="*/ 42 h 43"/>
                    <a:gd name="T16" fmla="*/ 20 w 99"/>
                    <a:gd name="T17" fmla="*/ 42 h 43"/>
                    <a:gd name="T18" fmla="*/ 0 w 99"/>
                    <a:gd name="T19" fmla="*/ 39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9"/>
                    <a:gd name="T31" fmla="*/ 0 h 43"/>
                    <a:gd name="T32" fmla="*/ 99 w 99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9" h="43">
                      <a:moveTo>
                        <a:pt x="98" y="0"/>
                      </a:moveTo>
                      <a:lnTo>
                        <a:pt x="72" y="6"/>
                      </a:lnTo>
                      <a:lnTo>
                        <a:pt x="52" y="16"/>
                      </a:lnTo>
                      <a:lnTo>
                        <a:pt x="46" y="22"/>
                      </a:lnTo>
                      <a:lnTo>
                        <a:pt x="46" y="29"/>
                      </a:lnTo>
                      <a:lnTo>
                        <a:pt x="39" y="35"/>
                      </a:lnTo>
                      <a:lnTo>
                        <a:pt x="33" y="39"/>
                      </a:lnTo>
                      <a:lnTo>
                        <a:pt x="26" y="42"/>
                      </a:lnTo>
                      <a:lnTo>
                        <a:pt x="20" y="42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51" name="Oval 415"/>
                <p:cNvSpPr>
                  <a:spLocks noChangeArrowheads="1"/>
                </p:cNvSpPr>
                <p:nvPr/>
              </p:nvSpPr>
              <p:spPr bwMode="auto">
                <a:xfrm rot="9600000">
                  <a:off x="4047" y="186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70" name="Group 416"/>
              <p:cNvGrpSpPr>
                <a:grpSpLocks/>
              </p:cNvGrpSpPr>
              <p:nvPr/>
            </p:nvGrpSpPr>
            <p:grpSpPr bwMode="auto">
              <a:xfrm>
                <a:off x="4914" y="2838"/>
                <a:ext cx="88" cy="48"/>
                <a:chOff x="4006" y="2217"/>
                <a:chExt cx="211" cy="118"/>
              </a:xfrm>
            </p:grpSpPr>
            <p:sp>
              <p:nvSpPr>
                <p:cNvPr id="58846" name="Freeform 417"/>
                <p:cNvSpPr>
                  <a:spLocks/>
                </p:cNvSpPr>
                <p:nvPr/>
              </p:nvSpPr>
              <p:spPr bwMode="auto">
                <a:xfrm>
                  <a:off x="4007" y="2242"/>
                  <a:ext cx="106" cy="19"/>
                </a:xfrm>
                <a:custGeom>
                  <a:avLst/>
                  <a:gdLst>
                    <a:gd name="T0" fmla="*/ 105 w 106"/>
                    <a:gd name="T1" fmla="*/ 4 h 19"/>
                    <a:gd name="T2" fmla="*/ 79 w 106"/>
                    <a:gd name="T3" fmla="*/ 4 h 19"/>
                    <a:gd name="T4" fmla="*/ 59 w 106"/>
                    <a:gd name="T5" fmla="*/ 4 h 19"/>
                    <a:gd name="T6" fmla="*/ 52 w 106"/>
                    <a:gd name="T7" fmla="*/ 7 h 19"/>
                    <a:gd name="T8" fmla="*/ 46 w 106"/>
                    <a:gd name="T9" fmla="*/ 11 h 19"/>
                    <a:gd name="T10" fmla="*/ 39 w 106"/>
                    <a:gd name="T11" fmla="*/ 14 h 19"/>
                    <a:gd name="T12" fmla="*/ 33 w 106"/>
                    <a:gd name="T13" fmla="*/ 18 h 19"/>
                    <a:gd name="T14" fmla="*/ 19 w 106"/>
                    <a:gd name="T15" fmla="*/ 14 h 19"/>
                    <a:gd name="T16" fmla="*/ 0 w 106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19"/>
                    <a:gd name="T29" fmla="*/ 106 w 106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19">
                      <a:moveTo>
                        <a:pt x="105" y="4"/>
                      </a:moveTo>
                      <a:lnTo>
                        <a:pt x="79" y="4"/>
                      </a:lnTo>
                      <a:lnTo>
                        <a:pt x="59" y="4"/>
                      </a:lnTo>
                      <a:lnTo>
                        <a:pt x="52" y="7"/>
                      </a:lnTo>
                      <a:lnTo>
                        <a:pt x="46" y="11"/>
                      </a:lnTo>
                      <a:lnTo>
                        <a:pt x="39" y="14"/>
                      </a:lnTo>
                      <a:lnTo>
                        <a:pt x="33" y="18"/>
                      </a:lnTo>
                      <a:lnTo>
                        <a:pt x="19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47" name="Freeform 418"/>
                <p:cNvSpPr>
                  <a:spLocks/>
                </p:cNvSpPr>
                <p:nvPr/>
              </p:nvSpPr>
              <p:spPr bwMode="auto">
                <a:xfrm>
                  <a:off x="4006" y="2306"/>
                  <a:ext cx="106" cy="20"/>
                </a:xfrm>
                <a:custGeom>
                  <a:avLst/>
                  <a:gdLst>
                    <a:gd name="T0" fmla="*/ 105 w 106"/>
                    <a:gd name="T1" fmla="*/ 8 h 20"/>
                    <a:gd name="T2" fmla="*/ 79 w 106"/>
                    <a:gd name="T3" fmla="*/ 4 h 20"/>
                    <a:gd name="T4" fmla="*/ 59 w 106"/>
                    <a:gd name="T5" fmla="*/ 4 h 20"/>
                    <a:gd name="T6" fmla="*/ 46 w 106"/>
                    <a:gd name="T7" fmla="*/ 12 h 20"/>
                    <a:gd name="T8" fmla="*/ 39 w 106"/>
                    <a:gd name="T9" fmla="*/ 19 h 20"/>
                    <a:gd name="T10" fmla="*/ 33 w 106"/>
                    <a:gd name="T11" fmla="*/ 19 h 20"/>
                    <a:gd name="T12" fmla="*/ 19 w 106"/>
                    <a:gd name="T13" fmla="*/ 15 h 20"/>
                    <a:gd name="T14" fmla="*/ 0 w 106"/>
                    <a:gd name="T15" fmla="*/ 0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6"/>
                    <a:gd name="T25" fmla="*/ 0 h 20"/>
                    <a:gd name="T26" fmla="*/ 106 w 106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6" h="20">
                      <a:moveTo>
                        <a:pt x="105" y="8"/>
                      </a:moveTo>
                      <a:lnTo>
                        <a:pt x="79" y="4"/>
                      </a:lnTo>
                      <a:lnTo>
                        <a:pt x="59" y="4"/>
                      </a:lnTo>
                      <a:lnTo>
                        <a:pt x="46" y="12"/>
                      </a:lnTo>
                      <a:lnTo>
                        <a:pt x="39" y="19"/>
                      </a:lnTo>
                      <a:lnTo>
                        <a:pt x="33" y="19"/>
                      </a:lnTo>
                      <a:lnTo>
                        <a:pt x="19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48" name="Oval 419"/>
                <p:cNvSpPr>
                  <a:spLocks noChangeArrowheads="1"/>
                </p:cNvSpPr>
                <p:nvPr/>
              </p:nvSpPr>
              <p:spPr bwMode="auto">
                <a:xfrm rot="-10560000">
                  <a:off x="4097" y="221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71" name="Group 420"/>
              <p:cNvGrpSpPr>
                <a:grpSpLocks/>
              </p:cNvGrpSpPr>
              <p:nvPr/>
            </p:nvGrpSpPr>
            <p:grpSpPr bwMode="auto">
              <a:xfrm>
                <a:off x="4920" y="2876"/>
                <a:ext cx="87" cy="60"/>
                <a:chOff x="4022" y="2311"/>
                <a:chExt cx="209" cy="143"/>
              </a:xfrm>
            </p:grpSpPr>
            <p:sp>
              <p:nvSpPr>
                <p:cNvPr id="58843" name="Freeform 421"/>
                <p:cNvSpPr>
                  <a:spLocks/>
                </p:cNvSpPr>
                <p:nvPr/>
              </p:nvSpPr>
              <p:spPr bwMode="auto">
                <a:xfrm>
                  <a:off x="4046" y="2311"/>
                  <a:ext cx="94" cy="42"/>
                </a:xfrm>
                <a:custGeom>
                  <a:avLst/>
                  <a:gdLst>
                    <a:gd name="T0" fmla="*/ 93 w 94"/>
                    <a:gd name="T1" fmla="*/ 41 h 42"/>
                    <a:gd name="T2" fmla="*/ 73 w 94"/>
                    <a:gd name="T3" fmla="*/ 26 h 42"/>
                    <a:gd name="T4" fmla="*/ 53 w 94"/>
                    <a:gd name="T5" fmla="*/ 18 h 42"/>
                    <a:gd name="T6" fmla="*/ 33 w 94"/>
                    <a:gd name="T7" fmla="*/ 22 h 42"/>
                    <a:gd name="T8" fmla="*/ 27 w 94"/>
                    <a:gd name="T9" fmla="*/ 22 h 42"/>
                    <a:gd name="T10" fmla="*/ 20 w 94"/>
                    <a:gd name="T11" fmla="*/ 22 h 42"/>
                    <a:gd name="T12" fmla="*/ 7 w 94"/>
                    <a:gd name="T13" fmla="*/ 11 h 42"/>
                    <a:gd name="T14" fmla="*/ 0 w 94"/>
                    <a:gd name="T15" fmla="*/ 0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4"/>
                    <a:gd name="T25" fmla="*/ 0 h 42"/>
                    <a:gd name="T26" fmla="*/ 94 w 94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4" h="42">
                      <a:moveTo>
                        <a:pt x="93" y="41"/>
                      </a:moveTo>
                      <a:lnTo>
                        <a:pt x="73" y="26"/>
                      </a:lnTo>
                      <a:lnTo>
                        <a:pt x="53" y="18"/>
                      </a:lnTo>
                      <a:lnTo>
                        <a:pt x="33" y="22"/>
                      </a:lnTo>
                      <a:lnTo>
                        <a:pt x="27" y="22"/>
                      </a:lnTo>
                      <a:lnTo>
                        <a:pt x="20" y="22"/>
                      </a:lnTo>
                      <a:lnTo>
                        <a:pt x="7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44" name="Freeform 422"/>
                <p:cNvSpPr>
                  <a:spLocks/>
                </p:cNvSpPr>
                <p:nvPr/>
              </p:nvSpPr>
              <p:spPr bwMode="auto">
                <a:xfrm>
                  <a:off x="4022" y="2370"/>
                  <a:ext cx="93" cy="43"/>
                </a:xfrm>
                <a:custGeom>
                  <a:avLst/>
                  <a:gdLst>
                    <a:gd name="T0" fmla="*/ 92 w 93"/>
                    <a:gd name="T1" fmla="*/ 42 h 43"/>
                    <a:gd name="T2" fmla="*/ 72 w 93"/>
                    <a:gd name="T3" fmla="*/ 27 h 43"/>
                    <a:gd name="T4" fmla="*/ 46 w 93"/>
                    <a:gd name="T5" fmla="*/ 23 h 43"/>
                    <a:gd name="T6" fmla="*/ 39 w 93"/>
                    <a:gd name="T7" fmla="*/ 23 h 43"/>
                    <a:gd name="T8" fmla="*/ 33 w 93"/>
                    <a:gd name="T9" fmla="*/ 23 h 43"/>
                    <a:gd name="T10" fmla="*/ 26 w 93"/>
                    <a:gd name="T11" fmla="*/ 23 h 43"/>
                    <a:gd name="T12" fmla="*/ 20 w 93"/>
                    <a:gd name="T13" fmla="*/ 23 h 43"/>
                    <a:gd name="T14" fmla="*/ 13 w 93"/>
                    <a:gd name="T15" fmla="*/ 23 h 43"/>
                    <a:gd name="T16" fmla="*/ 6 w 93"/>
                    <a:gd name="T17" fmla="*/ 15 h 43"/>
                    <a:gd name="T18" fmla="*/ 0 w 93"/>
                    <a:gd name="T19" fmla="*/ 0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43"/>
                    <a:gd name="T32" fmla="*/ 93 w 93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43">
                      <a:moveTo>
                        <a:pt x="92" y="42"/>
                      </a:moveTo>
                      <a:lnTo>
                        <a:pt x="72" y="27"/>
                      </a:lnTo>
                      <a:lnTo>
                        <a:pt x="46" y="23"/>
                      </a:lnTo>
                      <a:lnTo>
                        <a:pt x="39" y="23"/>
                      </a:lnTo>
                      <a:lnTo>
                        <a:pt x="33" y="23"/>
                      </a:lnTo>
                      <a:lnTo>
                        <a:pt x="26" y="23"/>
                      </a:lnTo>
                      <a:lnTo>
                        <a:pt x="20" y="23"/>
                      </a:lnTo>
                      <a:lnTo>
                        <a:pt x="13" y="23"/>
                      </a:lnTo>
                      <a:lnTo>
                        <a:pt x="6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45" name="Oval 423"/>
                <p:cNvSpPr>
                  <a:spLocks noChangeArrowheads="1"/>
                </p:cNvSpPr>
                <p:nvPr/>
              </p:nvSpPr>
              <p:spPr bwMode="auto">
                <a:xfrm rot="-9240000">
                  <a:off x="4111" y="233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72" name="Group 424"/>
              <p:cNvGrpSpPr>
                <a:grpSpLocks/>
              </p:cNvGrpSpPr>
              <p:nvPr/>
            </p:nvGrpSpPr>
            <p:grpSpPr bwMode="auto">
              <a:xfrm>
                <a:off x="4911" y="2928"/>
                <a:ext cx="89" cy="52"/>
                <a:chOff x="4000" y="2437"/>
                <a:chExt cx="213" cy="130"/>
              </a:xfrm>
            </p:grpSpPr>
            <p:sp>
              <p:nvSpPr>
                <p:cNvPr id="58840" name="Freeform 425"/>
                <p:cNvSpPr>
                  <a:spLocks/>
                </p:cNvSpPr>
                <p:nvPr/>
              </p:nvSpPr>
              <p:spPr bwMode="auto">
                <a:xfrm>
                  <a:off x="4017" y="2437"/>
                  <a:ext cx="100" cy="33"/>
                </a:xfrm>
                <a:custGeom>
                  <a:avLst/>
                  <a:gdLst>
                    <a:gd name="T0" fmla="*/ 99 w 100"/>
                    <a:gd name="T1" fmla="*/ 32 h 33"/>
                    <a:gd name="T2" fmla="*/ 79 w 100"/>
                    <a:gd name="T3" fmla="*/ 20 h 33"/>
                    <a:gd name="T4" fmla="*/ 53 w 100"/>
                    <a:gd name="T5" fmla="*/ 16 h 33"/>
                    <a:gd name="T6" fmla="*/ 40 w 100"/>
                    <a:gd name="T7" fmla="*/ 20 h 33"/>
                    <a:gd name="T8" fmla="*/ 27 w 100"/>
                    <a:gd name="T9" fmla="*/ 24 h 33"/>
                    <a:gd name="T10" fmla="*/ 13 w 100"/>
                    <a:gd name="T11" fmla="*/ 12 h 33"/>
                    <a:gd name="T12" fmla="*/ 0 w 100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33"/>
                    <a:gd name="T23" fmla="*/ 100 w 100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33">
                      <a:moveTo>
                        <a:pt x="99" y="32"/>
                      </a:moveTo>
                      <a:lnTo>
                        <a:pt x="79" y="20"/>
                      </a:lnTo>
                      <a:lnTo>
                        <a:pt x="53" y="16"/>
                      </a:lnTo>
                      <a:lnTo>
                        <a:pt x="40" y="20"/>
                      </a:lnTo>
                      <a:lnTo>
                        <a:pt x="27" y="24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41" name="Freeform 426"/>
                <p:cNvSpPr>
                  <a:spLocks/>
                </p:cNvSpPr>
                <p:nvPr/>
              </p:nvSpPr>
              <p:spPr bwMode="auto">
                <a:xfrm>
                  <a:off x="4000" y="2498"/>
                  <a:ext cx="99" cy="33"/>
                </a:xfrm>
                <a:custGeom>
                  <a:avLst/>
                  <a:gdLst>
                    <a:gd name="T0" fmla="*/ 98 w 99"/>
                    <a:gd name="T1" fmla="*/ 32 h 33"/>
                    <a:gd name="T2" fmla="*/ 78 w 99"/>
                    <a:gd name="T3" fmla="*/ 24 h 33"/>
                    <a:gd name="T4" fmla="*/ 52 w 99"/>
                    <a:gd name="T5" fmla="*/ 16 h 33"/>
                    <a:gd name="T6" fmla="*/ 39 w 99"/>
                    <a:gd name="T7" fmla="*/ 20 h 33"/>
                    <a:gd name="T8" fmla="*/ 26 w 99"/>
                    <a:gd name="T9" fmla="*/ 24 h 33"/>
                    <a:gd name="T10" fmla="*/ 13 w 99"/>
                    <a:gd name="T11" fmla="*/ 16 h 33"/>
                    <a:gd name="T12" fmla="*/ 0 w 99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"/>
                    <a:gd name="T22" fmla="*/ 0 h 33"/>
                    <a:gd name="T23" fmla="*/ 99 w 99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" h="33">
                      <a:moveTo>
                        <a:pt x="98" y="32"/>
                      </a:moveTo>
                      <a:lnTo>
                        <a:pt x="78" y="24"/>
                      </a:lnTo>
                      <a:lnTo>
                        <a:pt x="52" y="16"/>
                      </a:lnTo>
                      <a:lnTo>
                        <a:pt x="39" y="20"/>
                      </a:lnTo>
                      <a:lnTo>
                        <a:pt x="26" y="24"/>
                      </a:lnTo>
                      <a:lnTo>
                        <a:pt x="1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42" name="Oval 427"/>
                <p:cNvSpPr>
                  <a:spLocks noChangeArrowheads="1"/>
                </p:cNvSpPr>
                <p:nvPr/>
              </p:nvSpPr>
              <p:spPr bwMode="auto">
                <a:xfrm rot="-9600000">
                  <a:off x="4093" y="24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273" name="Group 428"/>
              <p:cNvGrpSpPr>
                <a:grpSpLocks/>
              </p:cNvGrpSpPr>
              <p:nvPr/>
            </p:nvGrpSpPr>
            <p:grpSpPr bwMode="auto">
              <a:xfrm>
                <a:off x="3876" y="2358"/>
                <a:ext cx="176" cy="189"/>
                <a:chOff x="1535" y="1074"/>
                <a:chExt cx="421" cy="460"/>
              </a:xfrm>
            </p:grpSpPr>
            <p:pic>
              <p:nvPicPr>
                <p:cNvPr id="58826" name="Picture 429"/>
                <p:cNvPicPr>
                  <a:picLocks noChangeArrowheads="1"/>
                </p:cNvPicPr>
                <p:nvPr/>
              </p:nvPicPr>
              <p:blipFill>
                <a:blip r:embed="rId3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97" y="1151"/>
                  <a:ext cx="24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827" name="Picture 430"/>
                <p:cNvPicPr>
                  <a:picLocks noChangeArrowheads="1"/>
                </p:cNvPicPr>
                <p:nvPr/>
              </p:nvPicPr>
              <p:blipFill>
                <a:blip r:embed="rId3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44" y="1102"/>
                  <a:ext cx="243" cy="2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828" name="Picture 431"/>
                <p:cNvPicPr>
                  <a:picLocks noChangeArrowheads="1"/>
                </p:cNvPicPr>
                <p:nvPr/>
              </p:nvPicPr>
              <p:blipFill>
                <a:blip r:embed="rId3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89" y="1229"/>
                  <a:ext cx="242" cy="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829" name="Picture 432"/>
                <p:cNvPicPr>
                  <a:picLocks noChangeArrowheads="1"/>
                </p:cNvPicPr>
                <p:nvPr/>
              </p:nvPicPr>
              <p:blipFill>
                <a:blip r:embed="rId3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7" y="1074"/>
                  <a:ext cx="258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830" name="Freeform 433"/>
                <p:cNvSpPr>
                  <a:spLocks/>
                </p:cNvSpPr>
                <p:nvPr/>
              </p:nvSpPr>
              <p:spPr bwMode="auto">
                <a:xfrm>
                  <a:off x="1618" y="1124"/>
                  <a:ext cx="74" cy="72"/>
                </a:xfrm>
                <a:custGeom>
                  <a:avLst/>
                  <a:gdLst>
                    <a:gd name="T0" fmla="*/ 19 w 74"/>
                    <a:gd name="T1" fmla="*/ 71 h 72"/>
                    <a:gd name="T2" fmla="*/ 8 w 74"/>
                    <a:gd name="T3" fmla="*/ 58 h 72"/>
                    <a:gd name="T4" fmla="*/ 3 w 74"/>
                    <a:gd name="T5" fmla="*/ 52 h 72"/>
                    <a:gd name="T6" fmla="*/ 0 w 74"/>
                    <a:gd name="T7" fmla="*/ 44 h 72"/>
                    <a:gd name="T8" fmla="*/ 0 w 74"/>
                    <a:gd name="T9" fmla="*/ 35 h 72"/>
                    <a:gd name="T10" fmla="*/ 3 w 74"/>
                    <a:gd name="T11" fmla="*/ 21 h 72"/>
                    <a:gd name="T12" fmla="*/ 5 w 74"/>
                    <a:gd name="T13" fmla="*/ 12 h 72"/>
                    <a:gd name="T14" fmla="*/ 8 w 74"/>
                    <a:gd name="T15" fmla="*/ 10 h 72"/>
                    <a:gd name="T16" fmla="*/ 8 w 74"/>
                    <a:gd name="T17" fmla="*/ 8 h 72"/>
                    <a:gd name="T18" fmla="*/ 19 w 74"/>
                    <a:gd name="T19" fmla="*/ 4 h 72"/>
                    <a:gd name="T20" fmla="*/ 27 w 74"/>
                    <a:gd name="T21" fmla="*/ 0 h 72"/>
                    <a:gd name="T22" fmla="*/ 41 w 74"/>
                    <a:gd name="T23" fmla="*/ 0 h 72"/>
                    <a:gd name="T24" fmla="*/ 57 w 74"/>
                    <a:gd name="T25" fmla="*/ 8 h 72"/>
                    <a:gd name="T26" fmla="*/ 73 w 74"/>
                    <a:gd name="T27" fmla="*/ 19 h 7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4"/>
                    <a:gd name="T43" fmla="*/ 0 h 72"/>
                    <a:gd name="T44" fmla="*/ 74 w 74"/>
                    <a:gd name="T45" fmla="*/ 72 h 7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4" h="72">
                      <a:moveTo>
                        <a:pt x="19" y="71"/>
                      </a:moveTo>
                      <a:lnTo>
                        <a:pt x="8" y="58"/>
                      </a:lnTo>
                      <a:lnTo>
                        <a:pt x="3" y="52"/>
                      </a:lnTo>
                      <a:lnTo>
                        <a:pt x="0" y="44"/>
                      </a:lnTo>
                      <a:lnTo>
                        <a:pt x="0" y="35"/>
                      </a:lnTo>
                      <a:lnTo>
                        <a:pt x="3" y="21"/>
                      </a:lnTo>
                      <a:lnTo>
                        <a:pt x="5" y="12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19" y="4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7" y="8"/>
                      </a:lnTo>
                      <a:lnTo>
                        <a:pt x="73" y="19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58831" name="Picture 434"/>
                <p:cNvPicPr>
                  <a:picLocks noChangeArrowheads="1"/>
                </p:cNvPicPr>
                <p:nvPr/>
              </p:nvPicPr>
              <p:blipFill>
                <a:blip r:embed="rId3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78" y="1203"/>
                  <a:ext cx="258" cy="2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832" name="Picture 435"/>
                <p:cNvPicPr>
                  <a:picLocks noChangeArrowheads="1"/>
                </p:cNvPicPr>
                <p:nvPr/>
              </p:nvPicPr>
              <p:blipFill>
                <a:blip r:embed="rId3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38" y="1243"/>
                  <a:ext cx="228" cy="2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833" name="Picture 436"/>
                <p:cNvPicPr>
                  <a:picLocks noChangeArrowheads="1"/>
                </p:cNvPicPr>
                <p:nvPr/>
              </p:nvPicPr>
              <p:blipFill>
                <a:blip r:embed="rId3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28" y="1131"/>
                  <a:ext cx="228" cy="2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834" name="Freeform 437"/>
                <p:cNvSpPr>
                  <a:spLocks/>
                </p:cNvSpPr>
                <p:nvPr/>
              </p:nvSpPr>
              <p:spPr bwMode="auto">
                <a:xfrm>
                  <a:off x="1701" y="1101"/>
                  <a:ext cx="75" cy="87"/>
                </a:xfrm>
                <a:custGeom>
                  <a:avLst/>
                  <a:gdLst>
                    <a:gd name="T0" fmla="*/ 43 w 75"/>
                    <a:gd name="T1" fmla="*/ 6 h 87"/>
                    <a:gd name="T2" fmla="*/ 34 w 75"/>
                    <a:gd name="T3" fmla="*/ 2 h 87"/>
                    <a:gd name="T4" fmla="*/ 26 w 75"/>
                    <a:gd name="T5" fmla="*/ 0 h 87"/>
                    <a:gd name="T6" fmla="*/ 20 w 75"/>
                    <a:gd name="T7" fmla="*/ 2 h 87"/>
                    <a:gd name="T8" fmla="*/ 14 w 75"/>
                    <a:gd name="T9" fmla="*/ 6 h 87"/>
                    <a:gd name="T10" fmla="*/ 9 w 75"/>
                    <a:gd name="T11" fmla="*/ 18 h 87"/>
                    <a:gd name="T12" fmla="*/ 0 w 75"/>
                    <a:gd name="T13" fmla="*/ 35 h 87"/>
                    <a:gd name="T14" fmla="*/ 9 w 75"/>
                    <a:gd name="T15" fmla="*/ 52 h 87"/>
                    <a:gd name="T16" fmla="*/ 17 w 75"/>
                    <a:gd name="T17" fmla="*/ 65 h 87"/>
                    <a:gd name="T18" fmla="*/ 31 w 75"/>
                    <a:gd name="T19" fmla="*/ 77 h 87"/>
                    <a:gd name="T20" fmla="*/ 48 w 75"/>
                    <a:gd name="T21" fmla="*/ 86 h 87"/>
                    <a:gd name="T22" fmla="*/ 57 w 75"/>
                    <a:gd name="T23" fmla="*/ 86 h 87"/>
                    <a:gd name="T24" fmla="*/ 65 w 75"/>
                    <a:gd name="T25" fmla="*/ 84 h 87"/>
                    <a:gd name="T26" fmla="*/ 71 w 75"/>
                    <a:gd name="T27" fmla="*/ 81 h 87"/>
                    <a:gd name="T28" fmla="*/ 74 w 75"/>
                    <a:gd name="T29" fmla="*/ 79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5"/>
                    <a:gd name="T46" fmla="*/ 0 h 87"/>
                    <a:gd name="T47" fmla="*/ 75 w 75"/>
                    <a:gd name="T48" fmla="*/ 87 h 8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5" h="87">
                      <a:moveTo>
                        <a:pt x="43" y="6"/>
                      </a:moveTo>
                      <a:lnTo>
                        <a:pt x="34" y="2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4" y="6"/>
                      </a:lnTo>
                      <a:lnTo>
                        <a:pt x="9" y="18"/>
                      </a:lnTo>
                      <a:lnTo>
                        <a:pt x="0" y="35"/>
                      </a:lnTo>
                      <a:lnTo>
                        <a:pt x="9" y="52"/>
                      </a:lnTo>
                      <a:lnTo>
                        <a:pt x="17" y="65"/>
                      </a:lnTo>
                      <a:lnTo>
                        <a:pt x="31" y="77"/>
                      </a:lnTo>
                      <a:lnTo>
                        <a:pt x="48" y="86"/>
                      </a:lnTo>
                      <a:lnTo>
                        <a:pt x="57" y="86"/>
                      </a:lnTo>
                      <a:lnTo>
                        <a:pt x="65" y="84"/>
                      </a:lnTo>
                      <a:lnTo>
                        <a:pt x="71" y="81"/>
                      </a:lnTo>
                      <a:lnTo>
                        <a:pt x="74" y="79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35" name="Freeform 438"/>
                <p:cNvSpPr>
                  <a:spLocks/>
                </p:cNvSpPr>
                <p:nvPr/>
              </p:nvSpPr>
              <p:spPr bwMode="auto">
                <a:xfrm>
                  <a:off x="1669" y="1234"/>
                  <a:ext cx="65" cy="63"/>
                </a:xfrm>
                <a:custGeom>
                  <a:avLst/>
                  <a:gdLst>
                    <a:gd name="T0" fmla="*/ 64 w 65"/>
                    <a:gd name="T1" fmla="*/ 16 h 63"/>
                    <a:gd name="T2" fmla="*/ 61 w 65"/>
                    <a:gd name="T3" fmla="*/ 12 h 63"/>
                    <a:gd name="T4" fmla="*/ 56 w 65"/>
                    <a:gd name="T5" fmla="*/ 6 h 63"/>
                    <a:gd name="T6" fmla="*/ 50 w 65"/>
                    <a:gd name="T7" fmla="*/ 2 h 63"/>
                    <a:gd name="T8" fmla="*/ 45 w 65"/>
                    <a:gd name="T9" fmla="*/ 0 h 63"/>
                    <a:gd name="T10" fmla="*/ 33 w 65"/>
                    <a:gd name="T11" fmla="*/ 6 h 63"/>
                    <a:gd name="T12" fmla="*/ 22 w 65"/>
                    <a:gd name="T13" fmla="*/ 10 h 63"/>
                    <a:gd name="T14" fmla="*/ 17 w 65"/>
                    <a:gd name="T15" fmla="*/ 14 h 63"/>
                    <a:gd name="T16" fmla="*/ 14 w 65"/>
                    <a:gd name="T17" fmla="*/ 16 h 63"/>
                    <a:gd name="T18" fmla="*/ 11 w 65"/>
                    <a:gd name="T19" fmla="*/ 16 h 63"/>
                    <a:gd name="T20" fmla="*/ 6 w 65"/>
                    <a:gd name="T21" fmla="*/ 27 h 63"/>
                    <a:gd name="T22" fmla="*/ 0 w 65"/>
                    <a:gd name="T23" fmla="*/ 35 h 63"/>
                    <a:gd name="T24" fmla="*/ 3 w 65"/>
                    <a:gd name="T25" fmla="*/ 43 h 63"/>
                    <a:gd name="T26" fmla="*/ 6 w 65"/>
                    <a:gd name="T27" fmla="*/ 52 h 63"/>
                    <a:gd name="T28" fmla="*/ 9 w 65"/>
                    <a:gd name="T29" fmla="*/ 60 h 63"/>
                    <a:gd name="T30" fmla="*/ 11 w 65"/>
                    <a:gd name="T31" fmla="*/ 62 h 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"/>
                    <a:gd name="T49" fmla="*/ 0 h 63"/>
                    <a:gd name="T50" fmla="*/ 65 w 65"/>
                    <a:gd name="T51" fmla="*/ 63 h 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" h="63">
                      <a:moveTo>
                        <a:pt x="64" y="16"/>
                      </a:moveTo>
                      <a:lnTo>
                        <a:pt x="61" y="12"/>
                      </a:lnTo>
                      <a:lnTo>
                        <a:pt x="56" y="6"/>
                      </a:lnTo>
                      <a:lnTo>
                        <a:pt x="50" y="2"/>
                      </a:lnTo>
                      <a:lnTo>
                        <a:pt x="45" y="0"/>
                      </a:lnTo>
                      <a:lnTo>
                        <a:pt x="33" y="6"/>
                      </a:lnTo>
                      <a:lnTo>
                        <a:pt x="22" y="10"/>
                      </a:lnTo>
                      <a:lnTo>
                        <a:pt x="17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6" y="27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6" y="52"/>
                      </a:lnTo>
                      <a:lnTo>
                        <a:pt x="9" y="60"/>
                      </a:lnTo>
                      <a:lnTo>
                        <a:pt x="11" y="62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36" name="Freeform 439"/>
                <p:cNvSpPr>
                  <a:spLocks/>
                </p:cNvSpPr>
                <p:nvPr/>
              </p:nvSpPr>
              <p:spPr bwMode="auto">
                <a:xfrm>
                  <a:off x="1535" y="1175"/>
                  <a:ext cx="106" cy="121"/>
                </a:xfrm>
                <a:custGeom>
                  <a:avLst/>
                  <a:gdLst>
                    <a:gd name="T0" fmla="*/ 100 w 106"/>
                    <a:gd name="T1" fmla="*/ 103 h 121"/>
                    <a:gd name="T2" fmla="*/ 102 w 106"/>
                    <a:gd name="T3" fmla="*/ 89 h 121"/>
                    <a:gd name="T4" fmla="*/ 102 w 106"/>
                    <a:gd name="T5" fmla="*/ 74 h 121"/>
                    <a:gd name="T6" fmla="*/ 105 w 106"/>
                    <a:gd name="T7" fmla="*/ 66 h 121"/>
                    <a:gd name="T8" fmla="*/ 105 w 106"/>
                    <a:gd name="T9" fmla="*/ 64 h 121"/>
                    <a:gd name="T10" fmla="*/ 105 w 106"/>
                    <a:gd name="T11" fmla="*/ 62 h 121"/>
                    <a:gd name="T12" fmla="*/ 100 w 106"/>
                    <a:gd name="T13" fmla="*/ 47 h 121"/>
                    <a:gd name="T14" fmla="*/ 97 w 106"/>
                    <a:gd name="T15" fmla="*/ 33 h 121"/>
                    <a:gd name="T16" fmla="*/ 95 w 106"/>
                    <a:gd name="T17" fmla="*/ 25 h 121"/>
                    <a:gd name="T18" fmla="*/ 92 w 106"/>
                    <a:gd name="T19" fmla="*/ 23 h 121"/>
                    <a:gd name="T20" fmla="*/ 92 w 106"/>
                    <a:gd name="T21" fmla="*/ 21 h 121"/>
                    <a:gd name="T22" fmla="*/ 79 w 106"/>
                    <a:gd name="T23" fmla="*/ 8 h 121"/>
                    <a:gd name="T24" fmla="*/ 71 w 106"/>
                    <a:gd name="T25" fmla="*/ 4 h 121"/>
                    <a:gd name="T26" fmla="*/ 63 w 106"/>
                    <a:gd name="T27" fmla="*/ 0 h 121"/>
                    <a:gd name="T28" fmla="*/ 58 w 106"/>
                    <a:gd name="T29" fmla="*/ 0 h 121"/>
                    <a:gd name="T30" fmla="*/ 50 w 106"/>
                    <a:gd name="T31" fmla="*/ 0 h 121"/>
                    <a:gd name="T32" fmla="*/ 37 w 106"/>
                    <a:gd name="T33" fmla="*/ 6 h 121"/>
                    <a:gd name="T34" fmla="*/ 32 w 106"/>
                    <a:gd name="T35" fmla="*/ 8 h 121"/>
                    <a:gd name="T36" fmla="*/ 24 w 106"/>
                    <a:gd name="T37" fmla="*/ 12 h 121"/>
                    <a:gd name="T38" fmla="*/ 18 w 106"/>
                    <a:gd name="T39" fmla="*/ 14 h 121"/>
                    <a:gd name="T40" fmla="*/ 16 w 106"/>
                    <a:gd name="T41" fmla="*/ 16 h 121"/>
                    <a:gd name="T42" fmla="*/ 11 w 106"/>
                    <a:gd name="T43" fmla="*/ 25 h 121"/>
                    <a:gd name="T44" fmla="*/ 5 w 106"/>
                    <a:gd name="T45" fmla="*/ 31 h 121"/>
                    <a:gd name="T46" fmla="*/ 0 w 106"/>
                    <a:gd name="T47" fmla="*/ 39 h 121"/>
                    <a:gd name="T48" fmla="*/ 0 w 106"/>
                    <a:gd name="T49" fmla="*/ 47 h 121"/>
                    <a:gd name="T50" fmla="*/ 3 w 106"/>
                    <a:gd name="T51" fmla="*/ 58 h 121"/>
                    <a:gd name="T52" fmla="*/ 3 w 106"/>
                    <a:gd name="T53" fmla="*/ 66 h 121"/>
                    <a:gd name="T54" fmla="*/ 5 w 106"/>
                    <a:gd name="T55" fmla="*/ 72 h 121"/>
                    <a:gd name="T56" fmla="*/ 5 w 106"/>
                    <a:gd name="T57" fmla="*/ 76 h 121"/>
                    <a:gd name="T58" fmla="*/ 8 w 106"/>
                    <a:gd name="T59" fmla="*/ 79 h 121"/>
                    <a:gd name="T60" fmla="*/ 8 w 106"/>
                    <a:gd name="T61" fmla="*/ 76 h 121"/>
                    <a:gd name="T62" fmla="*/ 8 w 106"/>
                    <a:gd name="T63" fmla="*/ 74 h 121"/>
                    <a:gd name="T64" fmla="*/ 8 w 106"/>
                    <a:gd name="T65" fmla="*/ 79 h 121"/>
                    <a:gd name="T66" fmla="*/ 8 w 106"/>
                    <a:gd name="T67" fmla="*/ 83 h 121"/>
                    <a:gd name="T68" fmla="*/ 8 w 106"/>
                    <a:gd name="T69" fmla="*/ 89 h 121"/>
                    <a:gd name="T70" fmla="*/ 11 w 106"/>
                    <a:gd name="T71" fmla="*/ 97 h 121"/>
                    <a:gd name="T72" fmla="*/ 13 w 106"/>
                    <a:gd name="T73" fmla="*/ 103 h 121"/>
                    <a:gd name="T74" fmla="*/ 11 w 106"/>
                    <a:gd name="T75" fmla="*/ 110 h 121"/>
                    <a:gd name="T76" fmla="*/ 8 w 106"/>
                    <a:gd name="T77" fmla="*/ 120 h 1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6"/>
                    <a:gd name="T118" fmla="*/ 0 h 121"/>
                    <a:gd name="T119" fmla="*/ 106 w 106"/>
                    <a:gd name="T120" fmla="*/ 121 h 1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6" h="121">
                      <a:moveTo>
                        <a:pt x="100" y="103"/>
                      </a:moveTo>
                      <a:lnTo>
                        <a:pt x="102" y="89"/>
                      </a:lnTo>
                      <a:lnTo>
                        <a:pt x="102" y="74"/>
                      </a:lnTo>
                      <a:lnTo>
                        <a:pt x="105" y="66"/>
                      </a:lnTo>
                      <a:lnTo>
                        <a:pt x="105" y="64"/>
                      </a:lnTo>
                      <a:lnTo>
                        <a:pt x="105" y="62"/>
                      </a:lnTo>
                      <a:lnTo>
                        <a:pt x="100" y="47"/>
                      </a:lnTo>
                      <a:lnTo>
                        <a:pt x="97" y="33"/>
                      </a:lnTo>
                      <a:lnTo>
                        <a:pt x="95" y="25"/>
                      </a:lnTo>
                      <a:lnTo>
                        <a:pt x="92" y="23"/>
                      </a:lnTo>
                      <a:lnTo>
                        <a:pt x="92" y="21"/>
                      </a:lnTo>
                      <a:lnTo>
                        <a:pt x="79" y="8"/>
                      </a:lnTo>
                      <a:lnTo>
                        <a:pt x="71" y="4"/>
                      </a:lnTo>
                      <a:lnTo>
                        <a:pt x="63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37" y="6"/>
                      </a:lnTo>
                      <a:lnTo>
                        <a:pt x="32" y="8"/>
                      </a:lnTo>
                      <a:lnTo>
                        <a:pt x="24" y="12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1" y="25"/>
                      </a:lnTo>
                      <a:lnTo>
                        <a:pt x="5" y="31"/>
                      </a:lnTo>
                      <a:lnTo>
                        <a:pt x="0" y="39"/>
                      </a:lnTo>
                      <a:lnTo>
                        <a:pt x="0" y="47"/>
                      </a:lnTo>
                      <a:lnTo>
                        <a:pt x="3" y="58"/>
                      </a:lnTo>
                      <a:lnTo>
                        <a:pt x="3" y="66"/>
                      </a:lnTo>
                      <a:lnTo>
                        <a:pt x="5" y="72"/>
                      </a:lnTo>
                      <a:lnTo>
                        <a:pt x="5" y="76"/>
                      </a:lnTo>
                      <a:lnTo>
                        <a:pt x="8" y="79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8" y="79"/>
                      </a:lnTo>
                      <a:lnTo>
                        <a:pt x="8" y="83"/>
                      </a:lnTo>
                      <a:lnTo>
                        <a:pt x="8" y="89"/>
                      </a:lnTo>
                      <a:lnTo>
                        <a:pt x="11" y="97"/>
                      </a:lnTo>
                      <a:lnTo>
                        <a:pt x="13" y="103"/>
                      </a:lnTo>
                      <a:lnTo>
                        <a:pt x="11" y="110"/>
                      </a:lnTo>
                      <a:lnTo>
                        <a:pt x="8" y="12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37" name="AutoShape 440"/>
                <p:cNvSpPr>
                  <a:spLocks noChangeArrowheads="1"/>
                </p:cNvSpPr>
                <p:nvPr/>
              </p:nvSpPr>
              <p:spPr bwMode="auto">
                <a:xfrm rot="7920000">
                  <a:off x="1868" y="1475"/>
                  <a:ext cx="65" cy="53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8838" name="Freeform 441"/>
                <p:cNvSpPr>
                  <a:spLocks/>
                </p:cNvSpPr>
                <p:nvPr/>
              </p:nvSpPr>
              <p:spPr bwMode="auto">
                <a:xfrm>
                  <a:off x="1830" y="1451"/>
                  <a:ext cx="49" cy="37"/>
                </a:xfrm>
                <a:custGeom>
                  <a:avLst/>
                  <a:gdLst>
                    <a:gd name="T0" fmla="*/ 0 w 49"/>
                    <a:gd name="T1" fmla="*/ 5 h 37"/>
                    <a:gd name="T2" fmla="*/ 12 w 49"/>
                    <a:gd name="T3" fmla="*/ 0 h 37"/>
                    <a:gd name="T4" fmla="*/ 18 w 49"/>
                    <a:gd name="T5" fmla="*/ 0 h 37"/>
                    <a:gd name="T6" fmla="*/ 27 w 49"/>
                    <a:gd name="T7" fmla="*/ 2 h 37"/>
                    <a:gd name="T8" fmla="*/ 27 w 49"/>
                    <a:gd name="T9" fmla="*/ 5 h 37"/>
                    <a:gd name="T10" fmla="*/ 33 w 49"/>
                    <a:gd name="T11" fmla="*/ 9 h 37"/>
                    <a:gd name="T12" fmla="*/ 42 w 49"/>
                    <a:gd name="T13" fmla="*/ 21 h 37"/>
                    <a:gd name="T14" fmla="*/ 48 w 49"/>
                    <a:gd name="T15" fmla="*/ 31 h 37"/>
                    <a:gd name="T16" fmla="*/ 48 w 49"/>
                    <a:gd name="T17" fmla="*/ 36 h 37"/>
                    <a:gd name="T18" fmla="*/ 42 w 49"/>
                    <a:gd name="T19" fmla="*/ 36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"/>
                    <a:gd name="T31" fmla="*/ 0 h 37"/>
                    <a:gd name="T32" fmla="*/ 49 w 49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" h="37">
                      <a:moveTo>
                        <a:pt x="0" y="5"/>
                      </a:move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33" y="9"/>
                      </a:lnTo>
                      <a:lnTo>
                        <a:pt x="42" y="21"/>
                      </a:lnTo>
                      <a:lnTo>
                        <a:pt x="48" y="31"/>
                      </a:lnTo>
                      <a:lnTo>
                        <a:pt x="48" y="36"/>
                      </a:lnTo>
                      <a:lnTo>
                        <a:pt x="42" y="36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39" name="Freeform 442"/>
                <p:cNvSpPr>
                  <a:spLocks/>
                </p:cNvSpPr>
                <p:nvPr/>
              </p:nvSpPr>
              <p:spPr bwMode="auto">
                <a:xfrm>
                  <a:off x="1900" y="1333"/>
                  <a:ext cx="48" cy="57"/>
                </a:xfrm>
                <a:custGeom>
                  <a:avLst/>
                  <a:gdLst>
                    <a:gd name="T0" fmla="*/ 0 w 48"/>
                    <a:gd name="T1" fmla="*/ 47 h 57"/>
                    <a:gd name="T2" fmla="*/ 13 w 48"/>
                    <a:gd name="T3" fmla="*/ 54 h 57"/>
                    <a:gd name="T4" fmla="*/ 19 w 48"/>
                    <a:gd name="T5" fmla="*/ 56 h 57"/>
                    <a:gd name="T6" fmla="*/ 25 w 48"/>
                    <a:gd name="T7" fmla="*/ 56 h 57"/>
                    <a:gd name="T8" fmla="*/ 31 w 48"/>
                    <a:gd name="T9" fmla="*/ 54 h 57"/>
                    <a:gd name="T10" fmla="*/ 41 w 48"/>
                    <a:gd name="T11" fmla="*/ 49 h 57"/>
                    <a:gd name="T12" fmla="*/ 44 w 48"/>
                    <a:gd name="T13" fmla="*/ 47 h 57"/>
                    <a:gd name="T14" fmla="*/ 47 w 48"/>
                    <a:gd name="T15" fmla="*/ 45 h 57"/>
                    <a:gd name="T16" fmla="*/ 47 w 48"/>
                    <a:gd name="T17" fmla="*/ 31 h 57"/>
                    <a:gd name="T18" fmla="*/ 44 w 48"/>
                    <a:gd name="T19" fmla="*/ 20 h 57"/>
                    <a:gd name="T20" fmla="*/ 34 w 48"/>
                    <a:gd name="T21" fmla="*/ 9 h 57"/>
                    <a:gd name="T22" fmla="*/ 25 w 48"/>
                    <a:gd name="T23" fmla="*/ 0 h 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"/>
                    <a:gd name="T37" fmla="*/ 0 h 57"/>
                    <a:gd name="T38" fmla="*/ 48 w 48"/>
                    <a:gd name="T39" fmla="*/ 57 h 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" h="57">
                      <a:moveTo>
                        <a:pt x="0" y="47"/>
                      </a:moveTo>
                      <a:lnTo>
                        <a:pt x="13" y="54"/>
                      </a:lnTo>
                      <a:lnTo>
                        <a:pt x="19" y="56"/>
                      </a:lnTo>
                      <a:lnTo>
                        <a:pt x="25" y="56"/>
                      </a:lnTo>
                      <a:lnTo>
                        <a:pt x="31" y="54"/>
                      </a:lnTo>
                      <a:lnTo>
                        <a:pt x="41" y="49"/>
                      </a:lnTo>
                      <a:lnTo>
                        <a:pt x="44" y="47"/>
                      </a:lnTo>
                      <a:lnTo>
                        <a:pt x="47" y="45"/>
                      </a:lnTo>
                      <a:lnTo>
                        <a:pt x="47" y="31"/>
                      </a:lnTo>
                      <a:lnTo>
                        <a:pt x="44" y="20"/>
                      </a:lnTo>
                      <a:lnTo>
                        <a:pt x="34" y="9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5274" name="Picture 443"/>
              <p:cNvPicPr>
                <a:picLocks noChangeArrowheads="1"/>
              </p:cNvPicPr>
              <p:nvPr/>
            </p:nvPicPr>
            <p:blipFill>
              <a:blip r:embed="rId3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4" y="2769"/>
                <a:ext cx="86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75" name="Picture 444"/>
              <p:cNvPicPr>
                <a:picLocks noChangeArrowheads="1"/>
              </p:cNvPicPr>
              <p:nvPr/>
            </p:nvPicPr>
            <p:blipFill>
              <a:blip r:embed="rId3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0" y="2747"/>
                <a:ext cx="84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76" name="Picture 445"/>
              <p:cNvPicPr>
                <a:picLocks noChangeArrowheads="1"/>
              </p:cNvPicPr>
              <p:nvPr/>
            </p:nvPicPr>
            <p:blipFill>
              <a:blip r:embed="rId4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" y="2786"/>
                <a:ext cx="86" cy="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77" name="Picture 446"/>
              <p:cNvPicPr>
                <a:picLocks noChangeArrowheads="1"/>
              </p:cNvPicPr>
              <p:nvPr/>
            </p:nvPicPr>
            <p:blipFill>
              <a:blip r:embed="rId4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8" y="2717"/>
                <a:ext cx="85" cy="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78" name="Freeform 447"/>
              <p:cNvSpPr>
                <a:spLocks/>
              </p:cNvSpPr>
              <p:nvPr/>
            </p:nvSpPr>
            <p:spPr bwMode="auto">
              <a:xfrm>
                <a:off x="4927" y="2776"/>
                <a:ext cx="19" cy="24"/>
              </a:xfrm>
              <a:custGeom>
                <a:avLst/>
                <a:gdLst>
                  <a:gd name="T0" fmla="*/ 0 w 47"/>
                  <a:gd name="T1" fmla="*/ 0 h 60"/>
                  <a:gd name="T2" fmla="*/ 0 w 47"/>
                  <a:gd name="T3" fmla="*/ 0 h 60"/>
                  <a:gd name="T4" fmla="*/ 0 w 47"/>
                  <a:gd name="T5" fmla="*/ 0 h 60"/>
                  <a:gd name="T6" fmla="*/ 0 w 47"/>
                  <a:gd name="T7" fmla="*/ 0 h 60"/>
                  <a:gd name="T8" fmla="*/ 0 w 47"/>
                  <a:gd name="T9" fmla="*/ 0 h 60"/>
                  <a:gd name="T10" fmla="*/ 0 w 47"/>
                  <a:gd name="T11" fmla="*/ 0 h 60"/>
                  <a:gd name="T12" fmla="*/ 0 w 47"/>
                  <a:gd name="T13" fmla="*/ 0 h 60"/>
                  <a:gd name="T14" fmla="*/ 0 w 47"/>
                  <a:gd name="T15" fmla="*/ 0 h 60"/>
                  <a:gd name="T16" fmla="*/ 0 w 47"/>
                  <a:gd name="T17" fmla="*/ 0 h 60"/>
                  <a:gd name="T18" fmla="*/ 0 w 47"/>
                  <a:gd name="T19" fmla="*/ 0 h 60"/>
                  <a:gd name="T20" fmla="*/ 0 w 47"/>
                  <a:gd name="T21" fmla="*/ 0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60"/>
                  <a:gd name="T35" fmla="*/ 47 w 47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60">
                    <a:moveTo>
                      <a:pt x="46" y="59"/>
                    </a:moveTo>
                    <a:lnTo>
                      <a:pt x="33" y="59"/>
                    </a:lnTo>
                    <a:lnTo>
                      <a:pt x="20" y="59"/>
                    </a:lnTo>
                    <a:lnTo>
                      <a:pt x="13" y="55"/>
                    </a:lnTo>
                    <a:lnTo>
                      <a:pt x="6" y="45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6" y="10"/>
                    </a:lnTo>
                    <a:lnTo>
                      <a:pt x="20" y="4"/>
                    </a:lnTo>
                    <a:lnTo>
                      <a:pt x="33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279" name="Picture 448"/>
              <p:cNvPicPr>
                <a:picLocks noChangeArrowheads="1"/>
              </p:cNvPicPr>
              <p:nvPr/>
            </p:nvPicPr>
            <p:blipFill>
              <a:blip r:embed="rId4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0" y="2749"/>
                <a:ext cx="83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80" name="Picture 449"/>
              <p:cNvPicPr>
                <a:picLocks noChangeArrowheads="1"/>
              </p:cNvPicPr>
              <p:nvPr/>
            </p:nvPicPr>
            <p:blipFill>
              <a:blip r:embed="rId4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5" y="2782"/>
                <a:ext cx="85" cy="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81" name="Picture 450"/>
              <p:cNvPicPr>
                <a:picLocks noChangeArrowheads="1"/>
              </p:cNvPicPr>
              <p:nvPr/>
            </p:nvPicPr>
            <p:blipFill>
              <a:blip r:embed="rId4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1" y="2736"/>
                <a:ext cx="84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82" name="Freeform 451"/>
              <p:cNvSpPr>
                <a:spLocks/>
              </p:cNvSpPr>
              <p:nvPr/>
            </p:nvSpPr>
            <p:spPr bwMode="auto">
              <a:xfrm>
                <a:off x="4933" y="2753"/>
                <a:ext cx="31" cy="20"/>
              </a:xfrm>
              <a:custGeom>
                <a:avLst/>
                <a:gdLst>
                  <a:gd name="T0" fmla="*/ 0 w 74"/>
                  <a:gd name="T1" fmla="*/ 0 h 48"/>
                  <a:gd name="T2" fmla="*/ 0 w 74"/>
                  <a:gd name="T3" fmla="*/ 0 h 48"/>
                  <a:gd name="T4" fmla="*/ 0 w 74"/>
                  <a:gd name="T5" fmla="*/ 0 h 48"/>
                  <a:gd name="T6" fmla="*/ 0 w 74"/>
                  <a:gd name="T7" fmla="*/ 0 h 48"/>
                  <a:gd name="T8" fmla="*/ 0 w 74"/>
                  <a:gd name="T9" fmla="*/ 0 h 48"/>
                  <a:gd name="T10" fmla="*/ 0 w 74"/>
                  <a:gd name="T11" fmla="*/ 0 h 48"/>
                  <a:gd name="T12" fmla="*/ 0 w 74"/>
                  <a:gd name="T13" fmla="*/ 0 h 48"/>
                  <a:gd name="T14" fmla="*/ 0 w 74"/>
                  <a:gd name="T15" fmla="*/ 0 h 48"/>
                  <a:gd name="T16" fmla="*/ 0 w 74"/>
                  <a:gd name="T17" fmla="*/ 0 h 48"/>
                  <a:gd name="T18" fmla="*/ 0 w 74"/>
                  <a:gd name="T19" fmla="*/ 0 h 48"/>
                  <a:gd name="T20" fmla="*/ 0 w 74"/>
                  <a:gd name="T21" fmla="*/ 0 h 48"/>
                  <a:gd name="T22" fmla="*/ 0 w 74"/>
                  <a:gd name="T23" fmla="*/ 0 h 48"/>
                  <a:gd name="T24" fmla="*/ 0 w 74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48"/>
                  <a:gd name="T41" fmla="*/ 74 w 74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48">
                    <a:moveTo>
                      <a:pt x="13" y="0"/>
                    </a:moveTo>
                    <a:lnTo>
                      <a:pt x="0" y="10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13" y="43"/>
                    </a:lnTo>
                    <a:lnTo>
                      <a:pt x="26" y="47"/>
                    </a:lnTo>
                    <a:lnTo>
                      <a:pt x="40" y="47"/>
                    </a:lnTo>
                    <a:lnTo>
                      <a:pt x="53" y="40"/>
                    </a:lnTo>
                    <a:lnTo>
                      <a:pt x="66" y="33"/>
                    </a:lnTo>
                    <a:lnTo>
                      <a:pt x="73" y="30"/>
                    </a:lnTo>
                    <a:lnTo>
                      <a:pt x="73" y="23"/>
                    </a:lnTo>
                    <a:lnTo>
                      <a:pt x="73" y="17"/>
                    </a:lnTo>
                    <a:lnTo>
                      <a:pt x="73" y="13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3" name="Freeform 452"/>
              <p:cNvSpPr>
                <a:spLocks/>
              </p:cNvSpPr>
              <p:nvPr/>
            </p:nvSpPr>
            <p:spPr bwMode="auto">
              <a:xfrm>
                <a:off x="4968" y="2783"/>
                <a:ext cx="11" cy="25"/>
              </a:xfrm>
              <a:custGeom>
                <a:avLst/>
                <a:gdLst>
                  <a:gd name="T0" fmla="*/ 0 w 28"/>
                  <a:gd name="T1" fmla="*/ 0 h 57"/>
                  <a:gd name="T2" fmla="*/ 0 w 28"/>
                  <a:gd name="T3" fmla="*/ 0 h 57"/>
                  <a:gd name="T4" fmla="*/ 0 w 28"/>
                  <a:gd name="T5" fmla="*/ 0 h 57"/>
                  <a:gd name="T6" fmla="*/ 0 w 28"/>
                  <a:gd name="T7" fmla="*/ 0 h 57"/>
                  <a:gd name="T8" fmla="*/ 0 w 28"/>
                  <a:gd name="T9" fmla="*/ 0 h 57"/>
                  <a:gd name="T10" fmla="*/ 0 w 28"/>
                  <a:gd name="T11" fmla="*/ 0 h 57"/>
                  <a:gd name="T12" fmla="*/ 0 w 28"/>
                  <a:gd name="T13" fmla="*/ 0 h 57"/>
                  <a:gd name="T14" fmla="*/ 0 w 28"/>
                  <a:gd name="T15" fmla="*/ 0 h 57"/>
                  <a:gd name="T16" fmla="*/ 0 w 28"/>
                  <a:gd name="T17" fmla="*/ 0 h 57"/>
                  <a:gd name="T18" fmla="*/ 0 w 28"/>
                  <a:gd name="T19" fmla="*/ 0 h 57"/>
                  <a:gd name="T20" fmla="*/ 0 w 28"/>
                  <a:gd name="T21" fmla="*/ 0 h 57"/>
                  <a:gd name="T22" fmla="*/ 0 w 28"/>
                  <a:gd name="T23" fmla="*/ 0 h 57"/>
                  <a:gd name="T24" fmla="*/ 0 w 28"/>
                  <a:gd name="T25" fmla="*/ 0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57"/>
                  <a:gd name="T41" fmla="*/ 28 w 28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57">
                    <a:moveTo>
                      <a:pt x="2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45"/>
                    </a:lnTo>
                    <a:lnTo>
                      <a:pt x="7" y="52"/>
                    </a:lnTo>
                    <a:lnTo>
                      <a:pt x="14" y="56"/>
                    </a:lnTo>
                    <a:lnTo>
                      <a:pt x="20" y="56"/>
                    </a:lnTo>
                    <a:lnTo>
                      <a:pt x="27" y="56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4" name="Freeform 453"/>
              <p:cNvSpPr>
                <a:spLocks/>
              </p:cNvSpPr>
              <p:nvPr/>
            </p:nvSpPr>
            <p:spPr bwMode="auto">
              <a:xfrm>
                <a:off x="4931" y="2804"/>
                <a:ext cx="37" cy="42"/>
              </a:xfrm>
              <a:custGeom>
                <a:avLst/>
                <a:gdLst>
                  <a:gd name="T0" fmla="*/ 0 w 88"/>
                  <a:gd name="T1" fmla="*/ 0 h 106"/>
                  <a:gd name="T2" fmla="*/ 0 w 88"/>
                  <a:gd name="T3" fmla="*/ 0 h 106"/>
                  <a:gd name="T4" fmla="*/ 0 w 88"/>
                  <a:gd name="T5" fmla="*/ 0 h 106"/>
                  <a:gd name="T6" fmla="*/ 0 w 88"/>
                  <a:gd name="T7" fmla="*/ 0 h 106"/>
                  <a:gd name="T8" fmla="*/ 0 w 88"/>
                  <a:gd name="T9" fmla="*/ 0 h 106"/>
                  <a:gd name="T10" fmla="*/ 0 w 88"/>
                  <a:gd name="T11" fmla="*/ 0 h 106"/>
                  <a:gd name="T12" fmla="*/ 0 w 88"/>
                  <a:gd name="T13" fmla="*/ 0 h 106"/>
                  <a:gd name="T14" fmla="*/ 0 w 88"/>
                  <a:gd name="T15" fmla="*/ 0 h 106"/>
                  <a:gd name="T16" fmla="*/ 0 w 88"/>
                  <a:gd name="T17" fmla="*/ 0 h 106"/>
                  <a:gd name="T18" fmla="*/ 0 w 88"/>
                  <a:gd name="T19" fmla="*/ 0 h 106"/>
                  <a:gd name="T20" fmla="*/ 0 w 88"/>
                  <a:gd name="T21" fmla="*/ 0 h 106"/>
                  <a:gd name="T22" fmla="*/ 0 w 88"/>
                  <a:gd name="T23" fmla="*/ 0 h 106"/>
                  <a:gd name="T24" fmla="*/ 0 w 88"/>
                  <a:gd name="T25" fmla="*/ 0 h 106"/>
                  <a:gd name="T26" fmla="*/ 0 w 88"/>
                  <a:gd name="T27" fmla="*/ 0 h 106"/>
                  <a:gd name="T28" fmla="*/ 0 w 88"/>
                  <a:gd name="T29" fmla="*/ 0 h 106"/>
                  <a:gd name="T30" fmla="*/ 0 w 88"/>
                  <a:gd name="T31" fmla="*/ 0 h 106"/>
                  <a:gd name="T32" fmla="*/ 0 w 88"/>
                  <a:gd name="T33" fmla="*/ 0 h 106"/>
                  <a:gd name="T34" fmla="*/ 0 w 88"/>
                  <a:gd name="T35" fmla="*/ 0 h 106"/>
                  <a:gd name="T36" fmla="*/ 0 w 88"/>
                  <a:gd name="T37" fmla="*/ 0 h 106"/>
                  <a:gd name="T38" fmla="*/ 0 w 88"/>
                  <a:gd name="T39" fmla="*/ 0 h 106"/>
                  <a:gd name="T40" fmla="*/ 0 w 88"/>
                  <a:gd name="T41" fmla="*/ 0 h 106"/>
                  <a:gd name="T42" fmla="*/ 0 w 88"/>
                  <a:gd name="T43" fmla="*/ 0 h 106"/>
                  <a:gd name="T44" fmla="*/ 0 w 88"/>
                  <a:gd name="T45" fmla="*/ 0 h 106"/>
                  <a:gd name="T46" fmla="*/ 0 w 88"/>
                  <a:gd name="T47" fmla="*/ 0 h 1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8"/>
                  <a:gd name="T73" fmla="*/ 0 h 106"/>
                  <a:gd name="T74" fmla="*/ 88 w 88"/>
                  <a:gd name="T75" fmla="*/ 106 h 1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8" h="106">
                    <a:moveTo>
                      <a:pt x="87" y="33"/>
                    </a:moveTo>
                    <a:lnTo>
                      <a:pt x="80" y="26"/>
                    </a:lnTo>
                    <a:lnTo>
                      <a:pt x="67" y="18"/>
                    </a:lnTo>
                    <a:lnTo>
                      <a:pt x="67" y="15"/>
                    </a:lnTo>
                    <a:lnTo>
                      <a:pt x="60" y="11"/>
                    </a:lnTo>
                    <a:lnTo>
                      <a:pt x="54" y="7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7" y="0"/>
                    </a:lnTo>
                    <a:lnTo>
                      <a:pt x="20" y="4"/>
                    </a:lnTo>
                    <a:lnTo>
                      <a:pt x="7" y="7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7" y="65"/>
                    </a:lnTo>
                    <a:lnTo>
                      <a:pt x="14" y="76"/>
                    </a:lnTo>
                    <a:lnTo>
                      <a:pt x="27" y="83"/>
                    </a:lnTo>
                    <a:lnTo>
                      <a:pt x="34" y="87"/>
                    </a:lnTo>
                    <a:lnTo>
                      <a:pt x="34" y="83"/>
                    </a:lnTo>
                    <a:lnTo>
                      <a:pt x="40" y="91"/>
                    </a:lnTo>
                    <a:lnTo>
                      <a:pt x="54" y="94"/>
                    </a:lnTo>
                    <a:lnTo>
                      <a:pt x="60" y="105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5" name="Freeform 454"/>
              <p:cNvSpPr>
                <a:spLocks/>
              </p:cNvSpPr>
              <p:nvPr/>
            </p:nvSpPr>
            <p:spPr bwMode="auto">
              <a:xfrm>
                <a:off x="5045" y="2788"/>
                <a:ext cx="14" cy="9"/>
              </a:xfrm>
              <a:custGeom>
                <a:avLst/>
                <a:gdLst>
                  <a:gd name="T0" fmla="*/ 0 w 36"/>
                  <a:gd name="T1" fmla="*/ 0 h 22"/>
                  <a:gd name="T2" fmla="*/ 0 w 36"/>
                  <a:gd name="T3" fmla="*/ 0 h 22"/>
                  <a:gd name="T4" fmla="*/ 0 w 36"/>
                  <a:gd name="T5" fmla="*/ 0 h 22"/>
                  <a:gd name="T6" fmla="*/ 0 w 36"/>
                  <a:gd name="T7" fmla="*/ 0 h 22"/>
                  <a:gd name="T8" fmla="*/ 0 w 36"/>
                  <a:gd name="T9" fmla="*/ 0 h 22"/>
                  <a:gd name="T10" fmla="*/ 0 w 36"/>
                  <a:gd name="T11" fmla="*/ 0 h 22"/>
                  <a:gd name="T12" fmla="*/ 0 w 3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2"/>
                  <a:gd name="T23" fmla="*/ 36 w 3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2">
                    <a:moveTo>
                      <a:pt x="0" y="21"/>
                    </a:moveTo>
                    <a:lnTo>
                      <a:pt x="0" y="11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35" y="0"/>
                    </a:lnTo>
                    <a:lnTo>
                      <a:pt x="35" y="7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6" name="Freeform 455"/>
              <p:cNvSpPr>
                <a:spLocks/>
              </p:cNvSpPr>
              <p:nvPr/>
            </p:nvSpPr>
            <p:spPr bwMode="auto">
              <a:xfrm>
                <a:off x="5028" y="2747"/>
                <a:ext cx="15" cy="16"/>
              </a:xfrm>
              <a:custGeom>
                <a:avLst/>
                <a:gdLst>
                  <a:gd name="T0" fmla="*/ 0 w 36"/>
                  <a:gd name="T1" fmla="*/ 0 h 40"/>
                  <a:gd name="T2" fmla="*/ 0 w 36"/>
                  <a:gd name="T3" fmla="*/ 0 h 40"/>
                  <a:gd name="T4" fmla="*/ 0 w 36"/>
                  <a:gd name="T5" fmla="*/ 0 h 40"/>
                  <a:gd name="T6" fmla="*/ 0 w 36"/>
                  <a:gd name="T7" fmla="*/ 0 h 40"/>
                  <a:gd name="T8" fmla="*/ 0 w 36"/>
                  <a:gd name="T9" fmla="*/ 0 h 40"/>
                  <a:gd name="T10" fmla="*/ 0 w 36"/>
                  <a:gd name="T11" fmla="*/ 0 h 40"/>
                  <a:gd name="T12" fmla="*/ 0 w 36"/>
                  <a:gd name="T13" fmla="*/ 0 h 40"/>
                  <a:gd name="T14" fmla="*/ 0 w 36"/>
                  <a:gd name="T15" fmla="*/ 0 h 40"/>
                  <a:gd name="T16" fmla="*/ 0 w 36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40"/>
                  <a:gd name="T29" fmla="*/ 36 w 3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40">
                    <a:moveTo>
                      <a:pt x="14" y="39"/>
                    </a:moveTo>
                    <a:lnTo>
                      <a:pt x="28" y="32"/>
                    </a:lnTo>
                    <a:lnTo>
                      <a:pt x="35" y="26"/>
                    </a:lnTo>
                    <a:lnTo>
                      <a:pt x="35" y="13"/>
                    </a:lnTo>
                    <a:lnTo>
                      <a:pt x="35" y="9"/>
                    </a:lnTo>
                    <a:lnTo>
                      <a:pt x="35" y="6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287" name="Picture 456"/>
              <p:cNvPicPr>
                <a:picLocks noChangeArrowheads="1"/>
              </p:cNvPicPr>
              <p:nvPr/>
            </p:nvPicPr>
            <p:blipFill>
              <a:blip r:embed="rId4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0" y="3359"/>
                <a:ext cx="3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88" name="Picture 457"/>
              <p:cNvPicPr>
                <a:picLocks noChangeArrowheads="1"/>
              </p:cNvPicPr>
              <p:nvPr/>
            </p:nvPicPr>
            <p:blipFill>
              <a:blip r:embed="rId4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7" y="3359"/>
                <a:ext cx="34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89" name="Picture 458"/>
              <p:cNvPicPr>
                <a:picLocks noChangeArrowheads="1"/>
              </p:cNvPicPr>
              <p:nvPr/>
            </p:nvPicPr>
            <p:blipFill>
              <a:blip r:embed="rId4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4" y="3375"/>
                <a:ext cx="3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90" name="Picture 459"/>
              <p:cNvPicPr>
                <a:picLocks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0" y="3364"/>
                <a:ext cx="46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91" name="Freeform 460"/>
              <p:cNvSpPr>
                <a:spLocks/>
              </p:cNvSpPr>
              <p:nvPr/>
            </p:nvSpPr>
            <p:spPr bwMode="auto">
              <a:xfrm>
                <a:off x="4193" y="3346"/>
                <a:ext cx="32" cy="24"/>
              </a:xfrm>
              <a:custGeom>
                <a:avLst/>
                <a:gdLst>
                  <a:gd name="T0" fmla="*/ 0 w 76"/>
                  <a:gd name="T1" fmla="*/ 0 h 57"/>
                  <a:gd name="T2" fmla="*/ 0 w 76"/>
                  <a:gd name="T3" fmla="*/ 0 h 57"/>
                  <a:gd name="T4" fmla="*/ 0 w 76"/>
                  <a:gd name="T5" fmla="*/ 0 h 57"/>
                  <a:gd name="T6" fmla="*/ 0 w 76"/>
                  <a:gd name="T7" fmla="*/ 0 h 57"/>
                  <a:gd name="T8" fmla="*/ 0 w 76"/>
                  <a:gd name="T9" fmla="*/ 0 h 57"/>
                  <a:gd name="T10" fmla="*/ 0 w 76"/>
                  <a:gd name="T11" fmla="*/ 0 h 57"/>
                  <a:gd name="T12" fmla="*/ 0 w 76"/>
                  <a:gd name="T13" fmla="*/ 0 h 57"/>
                  <a:gd name="T14" fmla="*/ 0 w 76"/>
                  <a:gd name="T15" fmla="*/ 0 h 57"/>
                  <a:gd name="T16" fmla="*/ 0 w 76"/>
                  <a:gd name="T17" fmla="*/ 0 h 57"/>
                  <a:gd name="T18" fmla="*/ 0 w 76"/>
                  <a:gd name="T19" fmla="*/ 0 h 57"/>
                  <a:gd name="T20" fmla="*/ 0 w 76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57"/>
                  <a:gd name="T35" fmla="*/ 76 w 76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57">
                    <a:moveTo>
                      <a:pt x="0" y="50"/>
                    </a:moveTo>
                    <a:lnTo>
                      <a:pt x="3" y="34"/>
                    </a:lnTo>
                    <a:lnTo>
                      <a:pt x="7" y="17"/>
                    </a:lnTo>
                    <a:lnTo>
                      <a:pt x="15" y="11"/>
                    </a:lnTo>
                    <a:lnTo>
                      <a:pt x="26" y="5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6" y="11"/>
                    </a:lnTo>
                    <a:lnTo>
                      <a:pt x="67" y="22"/>
                    </a:lnTo>
                    <a:lnTo>
                      <a:pt x="75" y="34"/>
                    </a:lnTo>
                    <a:lnTo>
                      <a:pt x="75" y="56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292" name="Picture 461"/>
              <p:cNvPicPr>
                <a:picLocks noChangeArrowheads="1"/>
              </p:cNvPicPr>
              <p:nvPr/>
            </p:nvPicPr>
            <p:blipFill>
              <a:blip r:embed="rId4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5" y="3394"/>
                <a:ext cx="46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93" name="Picture 462"/>
              <p:cNvPicPr>
                <a:picLocks noChangeArrowheads="1"/>
              </p:cNvPicPr>
              <p:nvPr/>
            </p:nvPicPr>
            <p:blipFill>
              <a:blip r:embed="rId5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53" y="3393"/>
                <a:ext cx="4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294" name="Picture 463"/>
              <p:cNvPicPr>
                <a:picLocks noChangeArrowheads="1"/>
              </p:cNvPicPr>
              <p:nvPr/>
            </p:nvPicPr>
            <p:blipFill>
              <a:blip r:embed="rId5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2" y="3389"/>
                <a:ext cx="45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295" name="Freeform 464"/>
              <p:cNvSpPr>
                <a:spLocks/>
              </p:cNvSpPr>
              <p:nvPr/>
            </p:nvSpPr>
            <p:spPr bwMode="auto">
              <a:xfrm>
                <a:off x="4225" y="3368"/>
                <a:ext cx="26" cy="38"/>
              </a:xfrm>
              <a:custGeom>
                <a:avLst/>
                <a:gdLst>
                  <a:gd name="T0" fmla="*/ 0 w 63"/>
                  <a:gd name="T1" fmla="*/ 0 h 93"/>
                  <a:gd name="T2" fmla="*/ 0 w 63"/>
                  <a:gd name="T3" fmla="*/ 0 h 93"/>
                  <a:gd name="T4" fmla="*/ 0 w 63"/>
                  <a:gd name="T5" fmla="*/ 0 h 93"/>
                  <a:gd name="T6" fmla="*/ 0 w 63"/>
                  <a:gd name="T7" fmla="*/ 0 h 93"/>
                  <a:gd name="T8" fmla="*/ 0 w 63"/>
                  <a:gd name="T9" fmla="*/ 0 h 93"/>
                  <a:gd name="T10" fmla="*/ 0 w 63"/>
                  <a:gd name="T11" fmla="*/ 0 h 93"/>
                  <a:gd name="T12" fmla="*/ 0 w 63"/>
                  <a:gd name="T13" fmla="*/ 0 h 93"/>
                  <a:gd name="T14" fmla="*/ 0 w 63"/>
                  <a:gd name="T15" fmla="*/ 0 h 93"/>
                  <a:gd name="T16" fmla="*/ 0 w 63"/>
                  <a:gd name="T17" fmla="*/ 0 h 93"/>
                  <a:gd name="T18" fmla="*/ 0 w 63"/>
                  <a:gd name="T19" fmla="*/ 0 h 93"/>
                  <a:gd name="T20" fmla="*/ 0 w 63"/>
                  <a:gd name="T21" fmla="*/ 0 h 93"/>
                  <a:gd name="T22" fmla="*/ 0 w 63"/>
                  <a:gd name="T23" fmla="*/ 0 h 93"/>
                  <a:gd name="T24" fmla="*/ 0 w 63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93"/>
                  <a:gd name="T41" fmla="*/ 63 w 63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93">
                    <a:moveTo>
                      <a:pt x="62" y="17"/>
                    </a:moveTo>
                    <a:lnTo>
                      <a:pt x="54" y="0"/>
                    </a:lnTo>
                    <a:lnTo>
                      <a:pt x="43" y="0"/>
                    </a:lnTo>
                    <a:lnTo>
                      <a:pt x="31" y="0"/>
                    </a:lnTo>
                    <a:lnTo>
                      <a:pt x="12" y="6"/>
                    </a:lnTo>
                    <a:lnTo>
                      <a:pt x="4" y="23"/>
                    </a:lnTo>
                    <a:lnTo>
                      <a:pt x="0" y="40"/>
                    </a:lnTo>
                    <a:lnTo>
                      <a:pt x="0" y="57"/>
                    </a:lnTo>
                    <a:lnTo>
                      <a:pt x="4" y="80"/>
                    </a:lnTo>
                    <a:lnTo>
                      <a:pt x="8" y="86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27" y="92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6" name="Freeform 465"/>
              <p:cNvSpPr>
                <a:spLocks/>
              </p:cNvSpPr>
              <p:nvPr/>
            </p:nvSpPr>
            <p:spPr bwMode="auto">
              <a:xfrm>
                <a:off x="4173" y="3395"/>
                <a:ext cx="31" cy="17"/>
              </a:xfrm>
              <a:custGeom>
                <a:avLst/>
                <a:gdLst>
                  <a:gd name="T0" fmla="*/ 0 w 75"/>
                  <a:gd name="T1" fmla="*/ 0 h 41"/>
                  <a:gd name="T2" fmla="*/ 0 w 75"/>
                  <a:gd name="T3" fmla="*/ 0 h 41"/>
                  <a:gd name="T4" fmla="*/ 0 w 75"/>
                  <a:gd name="T5" fmla="*/ 0 h 41"/>
                  <a:gd name="T6" fmla="*/ 0 w 75"/>
                  <a:gd name="T7" fmla="*/ 0 h 41"/>
                  <a:gd name="T8" fmla="*/ 0 w 75"/>
                  <a:gd name="T9" fmla="*/ 0 h 41"/>
                  <a:gd name="T10" fmla="*/ 0 w 75"/>
                  <a:gd name="T11" fmla="*/ 0 h 41"/>
                  <a:gd name="T12" fmla="*/ 0 w 75"/>
                  <a:gd name="T13" fmla="*/ 0 h 41"/>
                  <a:gd name="T14" fmla="*/ 0 w 75"/>
                  <a:gd name="T15" fmla="*/ 0 h 41"/>
                  <a:gd name="T16" fmla="*/ 0 w 75"/>
                  <a:gd name="T17" fmla="*/ 0 h 41"/>
                  <a:gd name="T18" fmla="*/ 0 w 75"/>
                  <a:gd name="T19" fmla="*/ 0 h 41"/>
                  <a:gd name="T20" fmla="*/ 0 w 75"/>
                  <a:gd name="T21" fmla="*/ 0 h 41"/>
                  <a:gd name="T22" fmla="*/ 0 w 75"/>
                  <a:gd name="T23" fmla="*/ 0 h 41"/>
                  <a:gd name="T24" fmla="*/ 0 w 75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5"/>
                  <a:gd name="T40" fmla="*/ 0 h 41"/>
                  <a:gd name="T41" fmla="*/ 75 w 75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5" h="41">
                    <a:moveTo>
                      <a:pt x="71" y="40"/>
                    </a:moveTo>
                    <a:lnTo>
                      <a:pt x="74" y="28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59" y="11"/>
                    </a:lnTo>
                    <a:lnTo>
                      <a:pt x="48" y="5"/>
                    </a:lnTo>
                    <a:lnTo>
                      <a:pt x="41" y="5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1" y="5"/>
                    </a:lnTo>
                    <a:lnTo>
                      <a:pt x="4" y="17"/>
                    </a:lnTo>
                    <a:lnTo>
                      <a:pt x="0" y="28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7" name="Freeform 466"/>
              <p:cNvSpPr>
                <a:spLocks/>
              </p:cNvSpPr>
              <p:nvPr/>
            </p:nvSpPr>
            <p:spPr bwMode="auto">
              <a:xfrm>
                <a:off x="4136" y="3341"/>
                <a:ext cx="53" cy="48"/>
              </a:xfrm>
              <a:custGeom>
                <a:avLst/>
                <a:gdLst>
                  <a:gd name="T0" fmla="*/ 0 w 128"/>
                  <a:gd name="T1" fmla="*/ 0 h 121"/>
                  <a:gd name="T2" fmla="*/ 0 w 128"/>
                  <a:gd name="T3" fmla="*/ 0 h 121"/>
                  <a:gd name="T4" fmla="*/ 0 w 128"/>
                  <a:gd name="T5" fmla="*/ 0 h 121"/>
                  <a:gd name="T6" fmla="*/ 0 w 128"/>
                  <a:gd name="T7" fmla="*/ 0 h 121"/>
                  <a:gd name="T8" fmla="*/ 0 w 128"/>
                  <a:gd name="T9" fmla="*/ 0 h 121"/>
                  <a:gd name="T10" fmla="*/ 0 w 128"/>
                  <a:gd name="T11" fmla="*/ 0 h 121"/>
                  <a:gd name="T12" fmla="*/ 0 w 128"/>
                  <a:gd name="T13" fmla="*/ 0 h 121"/>
                  <a:gd name="T14" fmla="*/ 0 w 128"/>
                  <a:gd name="T15" fmla="*/ 0 h 121"/>
                  <a:gd name="T16" fmla="*/ 0 w 128"/>
                  <a:gd name="T17" fmla="*/ 0 h 121"/>
                  <a:gd name="T18" fmla="*/ 0 w 128"/>
                  <a:gd name="T19" fmla="*/ 0 h 121"/>
                  <a:gd name="T20" fmla="*/ 0 w 128"/>
                  <a:gd name="T21" fmla="*/ 0 h 121"/>
                  <a:gd name="T22" fmla="*/ 0 w 128"/>
                  <a:gd name="T23" fmla="*/ 0 h 121"/>
                  <a:gd name="T24" fmla="*/ 0 w 128"/>
                  <a:gd name="T25" fmla="*/ 0 h 121"/>
                  <a:gd name="T26" fmla="*/ 0 w 128"/>
                  <a:gd name="T27" fmla="*/ 0 h 121"/>
                  <a:gd name="T28" fmla="*/ 0 w 128"/>
                  <a:gd name="T29" fmla="*/ 0 h 121"/>
                  <a:gd name="T30" fmla="*/ 0 w 128"/>
                  <a:gd name="T31" fmla="*/ 0 h 121"/>
                  <a:gd name="T32" fmla="*/ 0 w 128"/>
                  <a:gd name="T33" fmla="*/ 0 h 121"/>
                  <a:gd name="T34" fmla="*/ 0 w 128"/>
                  <a:gd name="T35" fmla="*/ 0 h 121"/>
                  <a:gd name="T36" fmla="*/ 0 w 128"/>
                  <a:gd name="T37" fmla="*/ 0 h 121"/>
                  <a:gd name="T38" fmla="*/ 0 w 128"/>
                  <a:gd name="T39" fmla="*/ 0 h 121"/>
                  <a:gd name="T40" fmla="*/ 0 w 128"/>
                  <a:gd name="T41" fmla="*/ 0 h 121"/>
                  <a:gd name="T42" fmla="*/ 0 w 128"/>
                  <a:gd name="T43" fmla="*/ 0 h 121"/>
                  <a:gd name="T44" fmla="*/ 0 w 128"/>
                  <a:gd name="T45" fmla="*/ 0 h 121"/>
                  <a:gd name="T46" fmla="*/ 0 w 128"/>
                  <a:gd name="T47" fmla="*/ 0 h 121"/>
                  <a:gd name="T48" fmla="*/ 0 w 128"/>
                  <a:gd name="T49" fmla="*/ 0 h 121"/>
                  <a:gd name="T50" fmla="*/ 0 w 128"/>
                  <a:gd name="T51" fmla="*/ 0 h 121"/>
                  <a:gd name="T52" fmla="*/ 0 w 128"/>
                  <a:gd name="T53" fmla="*/ 0 h 121"/>
                  <a:gd name="T54" fmla="*/ 0 w 128"/>
                  <a:gd name="T55" fmla="*/ 0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8"/>
                  <a:gd name="T85" fmla="*/ 0 h 121"/>
                  <a:gd name="T86" fmla="*/ 128 w 128"/>
                  <a:gd name="T87" fmla="*/ 121 h 1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8" h="121">
                    <a:moveTo>
                      <a:pt x="73" y="120"/>
                    </a:moveTo>
                    <a:lnTo>
                      <a:pt x="95" y="103"/>
                    </a:lnTo>
                    <a:lnTo>
                      <a:pt x="102" y="97"/>
                    </a:lnTo>
                    <a:lnTo>
                      <a:pt x="105" y="92"/>
                    </a:lnTo>
                    <a:lnTo>
                      <a:pt x="113" y="80"/>
                    </a:lnTo>
                    <a:lnTo>
                      <a:pt x="120" y="69"/>
                    </a:lnTo>
                    <a:lnTo>
                      <a:pt x="124" y="63"/>
                    </a:lnTo>
                    <a:lnTo>
                      <a:pt x="127" y="57"/>
                    </a:lnTo>
                    <a:lnTo>
                      <a:pt x="127" y="40"/>
                    </a:lnTo>
                    <a:lnTo>
                      <a:pt x="127" y="35"/>
                    </a:lnTo>
                    <a:lnTo>
                      <a:pt x="124" y="23"/>
                    </a:lnTo>
                    <a:lnTo>
                      <a:pt x="116" y="18"/>
                    </a:lnTo>
                    <a:lnTo>
                      <a:pt x="102" y="6"/>
                    </a:lnTo>
                    <a:lnTo>
                      <a:pt x="87" y="6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6" y="23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33" y="35"/>
                    </a:lnTo>
                    <a:lnTo>
                      <a:pt x="29" y="35"/>
                    </a:lnTo>
                    <a:lnTo>
                      <a:pt x="22" y="40"/>
                    </a:lnTo>
                    <a:lnTo>
                      <a:pt x="18" y="52"/>
                    </a:lnTo>
                    <a:lnTo>
                      <a:pt x="11" y="52"/>
                    </a:lnTo>
                    <a:lnTo>
                      <a:pt x="7" y="57"/>
                    </a:lnTo>
                    <a:lnTo>
                      <a:pt x="0" y="63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8" name="Freeform 467"/>
              <p:cNvSpPr>
                <a:spLocks/>
              </p:cNvSpPr>
              <p:nvPr/>
            </p:nvSpPr>
            <p:spPr bwMode="auto">
              <a:xfrm>
                <a:off x="4168" y="3500"/>
                <a:ext cx="8" cy="22"/>
              </a:xfrm>
              <a:custGeom>
                <a:avLst/>
                <a:gdLst>
                  <a:gd name="T0" fmla="*/ 0 w 19"/>
                  <a:gd name="T1" fmla="*/ 0 h 51"/>
                  <a:gd name="T2" fmla="*/ 0 w 19"/>
                  <a:gd name="T3" fmla="*/ 0 h 51"/>
                  <a:gd name="T4" fmla="*/ 0 w 19"/>
                  <a:gd name="T5" fmla="*/ 0 h 51"/>
                  <a:gd name="T6" fmla="*/ 0 w 19"/>
                  <a:gd name="T7" fmla="*/ 0 h 51"/>
                  <a:gd name="T8" fmla="*/ 0 w 19"/>
                  <a:gd name="T9" fmla="*/ 0 h 51"/>
                  <a:gd name="T10" fmla="*/ 0 w 19"/>
                  <a:gd name="T11" fmla="*/ 0 h 51"/>
                  <a:gd name="T12" fmla="*/ 0 w 19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1"/>
                  <a:gd name="T23" fmla="*/ 19 w 19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1">
                    <a:moveTo>
                      <a:pt x="0" y="0"/>
                    </a:moveTo>
                    <a:lnTo>
                      <a:pt x="11" y="0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4" y="37"/>
                    </a:lnTo>
                    <a:lnTo>
                      <a:pt x="11" y="50"/>
                    </a:lnTo>
                    <a:lnTo>
                      <a:pt x="4" y="50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9" name="Freeform 468"/>
              <p:cNvSpPr>
                <a:spLocks/>
              </p:cNvSpPr>
              <p:nvPr/>
            </p:nvSpPr>
            <p:spPr bwMode="auto">
              <a:xfrm>
                <a:off x="4210" y="3494"/>
                <a:ext cx="23" cy="18"/>
              </a:xfrm>
              <a:custGeom>
                <a:avLst/>
                <a:gdLst>
                  <a:gd name="T0" fmla="*/ 0 w 54"/>
                  <a:gd name="T1" fmla="*/ 0 h 44"/>
                  <a:gd name="T2" fmla="*/ 0 w 54"/>
                  <a:gd name="T3" fmla="*/ 0 h 44"/>
                  <a:gd name="T4" fmla="*/ 0 w 54"/>
                  <a:gd name="T5" fmla="*/ 0 h 44"/>
                  <a:gd name="T6" fmla="*/ 0 w 54"/>
                  <a:gd name="T7" fmla="*/ 0 h 44"/>
                  <a:gd name="T8" fmla="*/ 0 w 54"/>
                  <a:gd name="T9" fmla="*/ 0 h 44"/>
                  <a:gd name="T10" fmla="*/ 0 w 54"/>
                  <a:gd name="T11" fmla="*/ 0 h 44"/>
                  <a:gd name="T12" fmla="*/ 0 w 54"/>
                  <a:gd name="T13" fmla="*/ 0 h 44"/>
                  <a:gd name="T14" fmla="*/ 0 w 54"/>
                  <a:gd name="T15" fmla="*/ 0 h 44"/>
                  <a:gd name="T16" fmla="*/ 0 w 54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44"/>
                  <a:gd name="T29" fmla="*/ 54 w 54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44">
                    <a:moveTo>
                      <a:pt x="0" y="6"/>
                    </a:moveTo>
                    <a:lnTo>
                      <a:pt x="4" y="24"/>
                    </a:lnTo>
                    <a:lnTo>
                      <a:pt x="11" y="37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4" y="43"/>
                    </a:lnTo>
                    <a:lnTo>
                      <a:pt x="45" y="37"/>
                    </a:lnTo>
                    <a:lnTo>
                      <a:pt x="49" y="24"/>
                    </a:lnTo>
                    <a:lnTo>
                      <a:pt x="53" y="0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300" name="Group 469"/>
              <p:cNvGrpSpPr>
                <a:grpSpLocks/>
              </p:cNvGrpSpPr>
              <p:nvPr/>
            </p:nvGrpSpPr>
            <p:grpSpPr bwMode="auto">
              <a:xfrm>
                <a:off x="4119" y="3336"/>
                <a:ext cx="71" cy="84"/>
                <a:chOff x="2104" y="3431"/>
                <a:chExt cx="171" cy="203"/>
              </a:xfrm>
            </p:grpSpPr>
            <p:sp>
              <p:nvSpPr>
                <p:cNvPr id="58823" name="Freeform 470"/>
                <p:cNvSpPr>
                  <a:spLocks/>
                </p:cNvSpPr>
                <p:nvPr/>
              </p:nvSpPr>
              <p:spPr bwMode="auto">
                <a:xfrm>
                  <a:off x="2212" y="3468"/>
                  <a:ext cx="63" cy="86"/>
                </a:xfrm>
                <a:custGeom>
                  <a:avLst/>
                  <a:gdLst>
                    <a:gd name="T0" fmla="*/ 0 w 63"/>
                    <a:gd name="T1" fmla="*/ 85 h 86"/>
                    <a:gd name="T2" fmla="*/ 15 w 63"/>
                    <a:gd name="T3" fmla="*/ 68 h 86"/>
                    <a:gd name="T4" fmla="*/ 29 w 63"/>
                    <a:gd name="T5" fmla="*/ 45 h 86"/>
                    <a:gd name="T6" fmla="*/ 29 w 63"/>
                    <a:gd name="T7" fmla="*/ 40 h 86"/>
                    <a:gd name="T8" fmla="*/ 29 w 63"/>
                    <a:gd name="T9" fmla="*/ 28 h 86"/>
                    <a:gd name="T10" fmla="*/ 29 w 63"/>
                    <a:gd name="T11" fmla="*/ 22 h 86"/>
                    <a:gd name="T12" fmla="*/ 33 w 63"/>
                    <a:gd name="T13" fmla="*/ 17 h 86"/>
                    <a:gd name="T14" fmla="*/ 44 w 63"/>
                    <a:gd name="T15" fmla="*/ 11 h 86"/>
                    <a:gd name="T16" fmla="*/ 62 w 63"/>
                    <a:gd name="T17" fmla="*/ 0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86"/>
                    <a:gd name="T29" fmla="*/ 63 w 63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86">
                      <a:moveTo>
                        <a:pt x="0" y="85"/>
                      </a:moveTo>
                      <a:lnTo>
                        <a:pt x="15" y="68"/>
                      </a:lnTo>
                      <a:lnTo>
                        <a:pt x="29" y="45"/>
                      </a:lnTo>
                      <a:lnTo>
                        <a:pt x="29" y="40"/>
                      </a:lnTo>
                      <a:lnTo>
                        <a:pt x="29" y="28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44" y="11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24" name="Freeform 471"/>
                <p:cNvSpPr>
                  <a:spLocks/>
                </p:cNvSpPr>
                <p:nvPr/>
              </p:nvSpPr>
              <p:spPr bwMode="auto">
                <a:xfrm>
                  <a:off x="2162" y="3431"/>
                  <a:ext cx="61" cy="85"/>
                </a:xfrm>
                <a:custGeom>
                  <a:avLst/>
                  <a:gdLst>
                    <a:gd name="T0" fmla="*/ 0 w 61"/>
                    <a:gd name="T1" fmla="*/ 84 h 85"/>
                    <a:gd name="T2" fmla="*/ 14 w 61"/>
                    <a:gd name="T3" fmla="*/ 67 h 85"/>
                    <a:gd name="T4" fmla="*/ 24 w 61"/>
                    <a:gd name="T5" fmla="*/ 45 h 85"/>
                    <a:gd name="T6" fmla="*/ 28 w 61"/>
                    <a:gd name="T7" fmla="*/ 39 h 85"/>
                    <a:gd name="T8" fmla="*/ 28 w 61"/>
                    <a:gd name="T9" fmla="*/ 28 h 85"/>
                    <a:gd name="T10" fmla="*/ 28 w 61"/>
                    <a:gd name="T11" fmla="*/ 22 h 85"/>
                    <a:gd name="T12" fmla="*/ 32 w 61"/>
                    <a:gd name="T13" fmla="*/ 17 h 85"/>
                    <a:gd name="T14" fmla="*/ 42 w 61"/>
                    <a:gd name="T15" fmla="*/ 5 h 85"/>
                    <a:gd name="T16" fmla="*/ 60 w 61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85"/>
                    <a:gd name="T29" fmla="*/ 61 w 61"/>
                    <a:gd name="T30" fmla="*/ 85 h 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85">
                      <a:moveTo>
                        <a:pt x="0" y="84"/>
                      </a:moveTo>
                      <a:lnTo>
                        <a:pt x="14" y="67"/>
                      </a:lnTo>
                      <a:lnTo>
                        <a:pt x="24" y="45"/>
                      </a:lnTo>
                      <a:lnTo>
                        <a:pt x="28" y="39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32" y="17"/>
                      </a:lnTo>
                      <a:lnTo>
                        <a:pt x="42" y="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25" name="Oval 472"/>
                <p:cNvSpPr>
                  <a:spLocks noChangeArrowheads="1"/>
                </p:cNvSpPr>
                <p:nvPr/>
              </p:nvSpPr>
              <p:spPr bwMode="auto">
                <a:xfrm rot="-3060000">
                  <a:off x="2103" y="351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01" name="Group 473"/>
              <p:cNvGrpSpPr>
                <a:grpSpLocks/>
              </p:cNvGrpSpPr>
              <p:nvPr/>
            </p:nvGrpSpPr>
            <p:grpSpPr bwMode="auto">
              <a:xfrm>
                <a:off x="4163" y="3353"/>
                <a:ext cx="71" cy="84"/>
                <a:chOff x="2208" y="3470"/>
                <a:chExt cx="171" cy="204"/>
              </a:xfrm>
            </p:grpSpPr>
            <p:sp>
              <p:nvSpPr>
                <p:cNvPr id="58820" name="Freeform 474"/>
                <p:cNvSpPr>
                  <a:spLocks/>
                </p:cNvSpPr>
                <p:nvPr/>
              </p:nvSpPr>
              <p:spPr bwMode="auto">
                <a:xfrm>
                  <a:off x="2317" y="3513"/>
                  <a:ext cx="62" cy="81"/>
                </a:xfrm>
                <a:custGeom>
                  <a:avLst/>
                  <a:gdLst>
                    <a:gd name="T0" fmla="*/ 0 w 62"/>
                    <a:gd name="T1" fmla="*/ 80 h 81"/>
                    <a:gd name="T2" fmla="*/ 15 w 62"/>
                    <a:gd name="T3" fmla="*/ 63 h 81"/>
                    <a:gd name="T4" fmla="*/ 27 w 62"/>
                    <a:gd name="T5" fmla="*/ 46 h 81"/>
                    <a:gd name="T6" fmla="*/ 31 w 62"/>
                    <a:gd name="T7" fmla="*/ 23 h 81"/>
                    <a:gd name="T8" fmla="*/ 31 w 62"/>
                    <a:gd name="T9" fmla="*/ 11 h 81"/>
                    <a:gd name="T10" fmla="*/ 34 w 62"/>
                    <a:gd name="T11" fmla="*/ 5 h 81"/>
                    <a:gd name="T12" fmla="*/ 42 w 62"/>
                    <a:gd name="T13" fmla="*/ 5 h 81"/>
                    <a:gd name="T14" fmla="*/ 61 w 62"/>
                    <a:gd name="T15" fmla="*/ 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"/>
                    <a:gd name="T25" fmla="*/ 0 h 81"/>
                    <a:gd name="T26" fmla="*/ 62 w 62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" h="81">
                      <a:moveTo>
                        <a:pt x="0" y="80"/>
                      </a:moveTo>
                      <a:lnTo>
                        <a:pt x="15" y="63"/>
                      </a:lnTo>
                      <a:lnTo>
                        <a:pt x="27" y="46"/>
                      </a:lnTo>
                      <a:lnTo>
                        <a:pt x="31" y="23"/>
                      </a:lnTo>
                      <a:lnTo>
                        <a:pt x="31" y="11"/>
                      </a:lnTo>
                      <a:lnTo>
                        <a:pt x="34" y="5"/>
                      </a:lnTo>
                      <a:lnTo>
                        <a:pt x="42" y="5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21" name="Freeform 475"/>
                <p:cNvSpPr>
                  <a:spLocks/>
                </p:cNvSpPr>
                <p:nvPr/>
              </p:nvSpPr>
              <p:spPr bwMode="auto">
                <a:xfrm>
                  <a:off x="2263" y="3470"/>
                  <a:ext cx="64" cy="86"/>
                </a:xfrm>
                <a:custGeom>
                  <a:avLst/>
                  <a:gdLst>
                    <a:gd name="T0" fmla="*/ 0 w 64"/>
                    <a:gd name="T1" fmla="*/ 85 h 86"/>
                    <a:gd name="T2" fmla="*/ 15 w 64"/>
                    <a:gd name="T3" fmla="*/ 68 h 86"/>
                    <a:gd name="T4" fmla="*/ 30 w 64"/>
                    <a:gd name="T5" fmla="*/ 45 h 86"/>
                    <a:gd name="T6" fmla="*/ 33 w 64"/>
                    <a:gd name="T7" fmla="*/ 28 h 86"/>
                    <a:gd name="T8" fmla="*/ 33 w 64"/>
                    <a:gd name="T9" fmla="*/ 17 h 86"/>
                    <a:gd name="T10" fmla="*/ 37 w 64"/>
                    <a:gd name="T11" fmla="*/ 11 h 86"/>
                    <a:gd name="T12" fmla="*/ 44 w 64"/>
                    <a:gd name="T13" fmla="*/ 11 h 86"/>
                    <a:gd name="T14" fmla="*/ 63 w 64"/>
                    <a:gd name="T15" fmla="*/ 0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86"/>
                    <a:gd name="T26" fmla="*/ 64 w 64"/>
                    <a:gd name="T27" fmla="*/ 86 h 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86">
                      <a:moveTo>
                        <a:pt x="0" y="85"/>
                      </a:moveTo>
                      <a:lnTo>
                        <a:pt x="15" y="68"/>
                      </a:lnTo>
                      <a:lnTo>
                        <a:pt x="30" y="45"/>
                      </a:lnTo>
                      <a:lnTo>
                        <a:pt x="33" y="28"/>
                      </a:lnTo>
                      <a:lnTo>
                        <a:pt x="33" y="17"/>
                      </a:lnTo>
                      <a:lnTo>
                        <a:pt x="37" y="11"/>
                      </a:lnTo>
                      <a:lnTo>
                        <a:pt x="44" y="11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22" name="Oval 476"/>
                <p:cNvSpPr>
                  <a:spLocks noChangeArrowheads="1"/>
                </p:cNvSpPr>
                <p:nvPr/>
              </p:nvSpPr>
              <p:spPr bwMode="auto">
                <a:xfrm rot="-3060000">
                  <a:off x="2207" y="355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02" name="Group 477"/>
              <p:cNvGrpSpPr>
                <a:grpSpLocks/>
              </p:cNvGrpSpPr>
              <p:nvPr/>
            </p:nvGrpSpPr>
            <p:grpSpPr bwMode="auto">
              <a:xfrm>
                <a:off x="4211" y="3369"/>
                <a:ext cx="71" cy="81"/>
                <a:chOff x="2324" y="3507"/>
                <a:chExt cx="171" cy="199"/>
              </a:xfrm>
            </p:grpSpPr>
            <p:sp>
              <p:nvSpPr>
                <p:cNvPr id="58817" name="Freeform 478"/>
                <p:cNvSpPr>
                  <a:spLocks/>
                </p:cNvSpPr>
                <p:nvPr/>
              </p:nvSpPr>
              <p:spPr bwMode="auto">
                <a:xfrm>
                  <a:off x="2430" y="3544"/>
                  <a:ext cx="65" cy="82"/>
                </a:xfrm>
                <a:custGeom>
                  <a:avLst/>
                  <a:gdLst>
                    <a:gd name="T0" fmla="*/ 0 w 65"/>
                    <a:gd name="T1" fmla="*/ 81 h 82"/>
                    <a:gd name="T2" fmla="*/ 16 w 65"/>
                    <a:gd name="T3" fmla="*/ 64 h 82"/>
                    <a:gd name="T4" fmla="*/ 28 w 65"/>
                    <a:gd name="T5" fmla="*/ 46 h 82"/>
                    <a:gd name="T6" fmla="*/ 32 w 65"/>
                    <a:gd name="T7" fmla="*/ 35 h 82"/>
                    <a:gd name="T8" fmla="*/ 32 w 65"/>
                    <a:gd name="T9" fmla="*/ 29 h 82"/>
                    <a:gd name="T10" fmla="*/ 32 w 65"/>
                    <a:gd name="T11" fmla="*/ 17 h 82"/>
                    <a:gd name="T12" fmla="*/ 32 w 65"/>
                    <a:gd name="T13" fmla="*/ 11 h 82"/>
                    <a:gd name="T14" fmla="*/ 48 w 65"/>
                    <a:gd name="T15" fmla="*/ 6 h 82"/>
                    <a:gd name="T16" fmla="*/ 64 w 65"/>
                    <a:gd name="T17" fmla="*/ 0 h 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82"/>
                    <a:gd name="T29" fmla="*/ 65 w 65"/>
                    <a:gd name="T30" fmla="*/ 82 h 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82">
                      <a:moveTo>
                        <a:pt x="0" y="81"/>
                      </a:moveTo>
                      <a:lnTo>
                        <a:pt x="16" y="64"/>
                      </a:lnTo>
                      <a:lnTo>
                        <a:pt x="28" y="46"/>
                      </a:lnTo>
                      <a:lnTo>
                        <a:pt x="32" y="35"/>
                      </a:lnTo>
                      <a:lnTo>
                        <a:pt x="32" y="29"/>
                      </a:lnTo>
                      <a:lnTo>
                        <a:pt x="32" y="17"/>
                      </a:lnTo>
                      <a:lnTo>
                        <a:pt x="32" y="11"/>
                      </a:lnTo>
                      <a:lnTo>
                        <a:pt x="48" y="6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18" name="Freeform 479"/>
                <p:cNvSpPr>
                  <a:spLocks/>
                </p:cNvSpPr>
                <p:nvPr/>
              </p:nvSpPr>
              <p:spPr bwMode="auto">
                <a:xfrm>
                  <a:off x="2379" y="3507"/>
                  <a:ext cx="64" cy="81"/>
                </a:xfrm>
                <a:custGeom>
                  <a:avLst/>
                  <a:gdLst>
                    <a:gd name="T0" fmla="*/ 0 w 64"/>
                    <a:gd name="T1" fmla="*/ 80 h 81"/>
                    <a:gd name="T2" fmla="*/ 16 w 64"/>
                    <a:gd name="T3" fmla="*/ 63 h 81"/>
                    <a:gd name="T4" fmla="*/ 28 w 64"/>
                    <a:gd name="T5" fmla="*/ 46 h 81"/>
                    <a:gd name="T6" fmla="*/ 32 w 64"/>
                    <a:gd name="T7" fmla="*/ 34 h 81"/>
                    <a:gd name="T8" fmla="*/ 32 w 64"/>
                    <a:gd name="T9" fmla="*/ 23 h 81"/>
                    <a:gd name="T10" fmla="*/ 32 w 64"/>
                    <a:gd name="T11" fmla="*/ 17 h 81"/>
                    <a:gd name="T12" fmla="*/ 32 w 64"/>
                    <a:gd name="T13" fmla="*/ 11 h 81"/>
                    <a:gd name="T14" fmla="*/ 47 w 64"/>
                    <a:gd name="T15" fmla="*/ 5 h 81"/>
                    <a:gd name="T16" fmla="*/ 63 w 64"/>
                    <a:gd name="T17" fmla="*/ 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81"/>
                    <a:gd name="T29" fmla="*/ 64 w 6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81">
                      <a:moveTo>
                        <a:pt x="0" y="80"/>
                      </a:moveTo>
                      <a:lnTo>
                        <a:pt x="16" y="63"/>
                      </a:lnTo>
                      <a:lnTo>
                        <a:pt x="28" y="46"/>
                      </a:lnTo>
                      <a:lnTo>
                        <a:pt x="32" y="34"/>
                      </a:lnTo>
                      <a:lnTo>
                        <a:pt x="32" y="23"/>
                      </a:lnTo>
                      <a:lnTo>
                        <a:pt x="32" y="17"/>
                      </a:lnTo>
                      <a:lnTo>
                        <a:pt x="32" y="11"/>
                      </a:lnTo>
                      <a:lnTo>
                        <a:pt x="47" y="5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19" name="Oval 480"/>
                <p:cNvSpPr>
                  <a:spLocks noChangeArrowheads="1"/>
                </p:cNvSpPr>
                <p:nvPr/>
              </p:nvSpPr>
              <p:spPr bwMode="auto">
                <a:xfrm rot="-3060000">
                  <a:off x="2323" y="358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03" name="Group 481"/>
              <p:cNvGrpSpPr>
                <a:grpSpLocks/>
              </p:cNvGrpSpPr>
              <p:nvPr/>
            </p:nvGrpSpPr>
            <p:grpSpPr bwMode="auto">
              <a:xfrm>
                <a:off x="4259" y="3370"/>
                <a:ext cx="54" cy="88"/>
                <a:chOff x="2437" y="3513"/>
                <a:chExt cx="131" cy="213"/>
              </a:xfrm>
            </p:grpSpPr>
            <p:sp>
              <p:nvSpPr>
                <p:cNvPr id="58814" name="Freeform 482"/>
                <p:cNvSpPr>
                  <a:spLocks/>
                </p:cNvSpPr>
                <p:nvPr/>
              </p:nvSpPr>
              <p:spPr bwMode="auto">
                <a:xfrm>
                  <a:off x="2534" y="3530"/>
                  <a:ext cx="34" cy="100"/>
                </a:xfrm>
                <a:custGeom>
                  <a:avLst/>
                  <a:gdLst>
                    <a:gd name="T0" fmla="*/ 0 w 34"/>
                    <a:gd name="T1" fmla="*/ 99 h 100"/>
                    <a:gd name="T2" fmla="*/ 8 w 34"/>
                    <a:gd name="T3" fmla="*/ 76 h 100"/>
                    <a:gd name="T4" fmla="*/ 17 w 34"/>
                    <a:gd name="T5" fmla="*/ 53 h 100"/>
                    <a:gd name="T6" fmla="*/ 12 w 34"/>
                    <a:gd name="T7" fmla="*/ 35 h 100"/>
                    <a:gd name="T8" fmla="*/ 8 w 34"/>
                    <a:gd name="T9" fmla="*/ 24 h 100"/>
                    <a:gd name="T10" fmla="*/ 17 w 34"/>
                    <a:gd name="T11" fmla="*/ 12 h 100"/>
                    <a:gd name="T12" fmla="*/ 33 w 34"/>
                    <a:gd name="T13" fmla="*/ 0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00"/>
                    <a:gd name="T23" fmla="*/ 34 w 3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00">
                      <a:moveTo>
                        <a:pt x="0" y="99"/>
                      </a:moveTo>
                      <a:lnTo>
                        <a:pt x="8" y="76"/>
                      </a:lnTo>
                      <a:lnTo>
                        <a:pt x="17" y="53"/>
                      </a:lnTo>
                      <a:lnTo>
                        <a:pt x="12" y="35"/>
                      </a:lnTo>
                      <a:lnTo>
                        <a:pt x="8" y="24"/>
                      </a:lnTo>
                      <a:lnTo>
                        <a:pt x="17" y="12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15" name="Freeform 483"/>
                <p:cNvSpPr>
                  <a:spLocks/>
                </p:cNvSpPr>
                <p:nvPr/>
              </p:nvSpPr>
              <p:spPr bwMode="auto">
                <a:xfrm>
                  <a:off x="2473" y="3513"/>
                  <a:ext cx="33" cy="99"/>
                </a:xfrm>
                <a:custGeom>
                  <a:avLst/>
                  <a:gdLst>
                    <a:gd name="T0" fmla="*/ 0 w 33"/>
                    <a:gd name="T1" fmla="*/ 98 h 99"/>
                    <a:gd name="T2" fmla="*/ 8 w 33"/>
                    <a:gd name="T3" fmla="*/ 75 h 99"/>
                    <a:gd name="T4" fmla="*/ 16 w 33"/>
                    <a:gd name="T5" fmla="*/ 52 h 99"/>
                    <a:gd name="T6" fmla="*/ 12 w 33"/>
                    <a:gd name="T7" fmla="*/ 34 h 99"/>
                    <a:gd name="T8" fmla="*/ 8 w 33"/>
                    <a:gd name="T9" fmla="*/ 23 h 99"/>
                    <a:gd name="T10" fmla="*/ 16 w 33"/>
                    <a:gd name="T11" fmla="*/ 11 h 99"/>
                    <a:gd name="T12" fmla="*/ 32 w 33"/>
                    <a:gd name="T13" fmla="*/ 0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99"/>
                    <a:gd name="T23" fmla="*/ 33 w 33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99">
                      <a:moveTo>
                        <a:pt x="0" y="98"/>
                      </a:moveTo>
                      <a:lnTo>
                        <a:pt x="8" y="75"/>
                      </a:lnTo>
                      <a:lnTo>
                        <a:pt x="16" y="52"/>
                      </a:lnTo>
                      <a:lnTo>
                        <a:pt x="12" y="34"/>
                      </a:lnTo>
                      <a:lnTo>
                        <a:pt x="8" y="23"/>
                      </a:lnTo>
                      <a:lnTo>
                        <a:pt x="16" y="1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16" name="Oval 484"/>
                <p:cNvSpPr>
                  <a:spLocks noChangeArrowheads="1"/>
                </p:cNvSpPr>
                <p:nvPr/>
              </p:nvSpPr>
              <p:spPr bwMode="auto">
                <a:xfrm rot="-4200000">
                  <a:off x="2436" y="360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04" name="Group 485"/>
              <p:cNvGrpSpPr>
                <a:grpSpLocks/>
              </p:cNvGrpSpPr>
              <p:nvPr/>
            </p:nvGrpSpPr>
            <p:grpSpPr bwMode="auto">
              <a:xfrm>
                <a:off x="4307" y="3378"/>
                <a:ext cx="51" cy="87"/>
                <a:chOff x="2556" y="3531"/>
                <a:chExt cx="122" cy="212"/>
              </a:xfrm>
            </p:grpSpPr>
            <p:sp>
              <p:nvSpPr>
                <p:cNvPr id="58811" name="Freeform 486"/>
                <p:cNvSpPr>
                  <a:spLocks/>
                </p:cNvSpPr>
                <p:nvPr/>
              </p:nvSpPr>
              <p:spPr bwMode="auto">
                <a:xfrm>
                  <a:off x="2651" y="3545"/>
                  <a:ext cx="27" cy="100"/>
                </a:xfrm>
                <a:custGeom>
                  <a:avLst/>
                  <a:gdLst>
                    <a:gd name="T0" fmla="*/ 0 w 27"/>
                    <a:gd name="T1" fmla="*/ 99 h 100"/>
                    <a:gd name="T2" fmla="*/ 9 w 27"/>
                    <a:gd name="T3" fmla="*/ 76 h 100"/>
                    <a:gd name="T4" fmla="*/ 13 w 27"/>
                    <a:gd name="T5" fmla="*/ 52 h 100"/>
                    <a:gd name="T6" fmla="*/ 13 w 27"/>
                    <a:gd name="T7" fmla="*/ 47 h 100"/>
                    <a:gd name="T8" fmla="*/ 9 w 27"/>
                    <a:gd name="T9" fmla="*/ 41 h 100"/>
                    <a:gd name="T10" fmla="*/ 5 w 27"/>
                    <a:gd name="T11" fmla="*/ 29 h 100"/>
                    <a:gd name="T12" fmla="*/ 5 w 27"/>
                    <a:gd name="T13" fmla="*/ 23 h 100"/>
                    <a:gd name="T14" fmla="*/ 9 w 27"/>
                    <a:gd name="T15" fmla="*/ 12 h 100"/>
                    <a:gd name="T16" fmla="*/ 26 w 27"/>
                    <a:gd name="T17" fmla="*/ 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00"/>
                    <a:gd name="T29" fmla="*/ 27 w 27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00">
                      <a:moveTo>
                        <a:pt x="0" y="99"/>
                      </a:moveTo>
                      <a:lnTo>
                        <a:pt x="9" y="76"/>
                      </a:lnTo>
                      <a:lnTo>
                        <a:pt x="13" y="52"/>
                      </a:lnTo>
                      <a:lnTo>
                        <a:pt x="13" y="47"/>
                      </a:lnTo>
                      <a:lnTo>
                        <a:pt x="9" y="41"/>
                      </a:lnTo>
                      <a:lnTo>
                        <a:pt x="5" y="29"/>
                      </a:lnTo>
                      <a:lnTo>
                        <a:pt x="5" y="23"/>
                      </a:lnTo>
                      <a:lnTo>
                        <a:pt x="9" y="12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12" name="Freeform 487"/>
                <p:cNvSpPr>
                  <a:spLocks/>
                </p:cNvSpPr>
                <p:nvPr/>
              </p:nvSpPr>
              <p:spPr bwMode="auto">
                <a:xfrm>
                  <a:off x="2589" y="3531"/>
                  <a:ext cx="26" cy="100"/>
                </a:xfrm>
                <a:custGeom>
                  <a:avLst/>
                  <a:gdLst>
                    <a:gd name="T0" fmla="*/ 0 w 26"/>
                    <a:gd name="T1" fmla="*/ 99 h 100"/>
                    <a:gd name="T2" fmla="*/ 8 w 26"/>
                    <a:gd name="T3" fmla="*/ 76 h 100"/>
                    <a:gd name="T4" fmla="*/ 12 w 26"/>
                    <a:gd name="T5" fmla="*/ 53 h 100"/>
                    <a:gd name="T6" fmla="*/ 12 w 26"/>
                    <a:gd name="T7" fmla="*/ 47 h 100"/>
                    <a:gd name="T8" fmla="*/ 8 w 26"/>
                    <a:gd name="T9" fmla="*/ 35 h 100"/>
                    <a:gd name="T10" fmla="*/ 4 w 26"/>
                    <a:gd name="T11" fmla="*/ 29 h 100"/>
                    <a:gd name="T12" fmla="*/ 4 w 26"/>
                    <a:gd name="T13" fmla="*/ 23 h 100"/>
                    <a:gd name="T14" fmla="*/ 8 w 26"/>
                    <a:gd name="T15" fmla="*/ 12 h 100"/>
                    <a:gd name="T16" fmla="*/ 25 w 26"/>
                    <a:gd name="T17" fmla="*/ 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100"/>
                    <a:gd name="T29" fmla="*/ 26 w 26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100">
                      <a:moveTo>
                        <a:pt x="0" y="99"/>
                      </a:moveTo>
                      <a:lnTo>
                        <a:pt x="8" y="76"/>
                      </a:lnTo>
                      <a:lnTo>
                        <a:pt x="12" y="53"/>
                      </a:lnTo>
                      <a:lnTo>
                        <a:pt x="12" y="47"/>
                      </a:lnTo>
                      <a:lnTo>
                        <a:pt x="8" y="35"/>
                      </a:lnTo>
                      <a:lnTo>
                        <a:pt x="4" y="29"/>
                      </a:lnTo>
                      <a:lnTo>
                        <a:pt x="4" y="23"/>
                      </a:lnTo>
                      <a:lnTo>
                        <a:pt x="8" y="12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13" name="Oval 488"/>
                <p:cNvSpPr>
                  <a:spLocks noChangeArrowheads="1"/>
                </p:cNvSpPr>
                <p:nvPr/>
              </p:nvSpPr>
              <p:spPr bwMode="auto">
                <a:xfrm rot="-4440000">
                  <a:off x="2555" y="362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05" name="Group 489"/>
              <p:cNvGrpSpPr>
                <a:grpSpLocks/>
              </p:cNvGrpSpPr>
              <p:nvPr/>
            </p:nvGrpSpPr>
            <p:grpSpPr bwMode="auto">
              <a:xfrm>
                <a:off x="4360" y="3378"/>
                <a:ext cx="51" cy="88"/>
                <a:chOff x="2683" y="3531"/>
                <a:chExt cx="118" cy="213"/>
              </a:xfrm>
            </p:grpSpPr>
            <p:sp>
              <p:nvSpPr>
                <p:cNvPr id="58808" name="Freeform 490"/>
                <p:cNvSpPr>
                  <a:spLocks/>
                </p:cNvSpPr>
                <p:nvPr/>
              </p:nvSpPr>
              <p:spPr bwMode="auto">
                <a:xfrm>
                  <a:off x="2763" y="3535"/>
                  <a:ext cx="19" cy="106"/>
                </a:xfrm>
                <a:custGeom>
                  <a:avLst/>
                  <a:gdLst>
                    <a:gd name="T0" fmla="*/ 9 w 19"/>
                    <a:gd name="T1" fmla="*/ 105 h 106"/>
                    <a:gd name="T2" fmla="*/ 14 w 19"/>
                    <a:gd name="T3" fmla="*/ 82 h 106"/>
                    <a:gd name="T4" fmla="*/ 14 w 19"/>
                    <a:gd name="T5" fmla="*/ 58 h 106"/>
                    <a:gd name="T6" fmla="*/ 5 w 19"/>
                    <a:gd name="T7" fmla="*/ 47 h 106"/>
                    <a:gd name="T8" fmla="*/ 0 w 19"/>
                    <a:gd name="T9" fmla="*/ 29 h 106"/>
                    <a:gd name="T10" fmla="*/ 5 w 19"/>
                    <a:gd name="T11" fmla="*/ 18 h 106"/>
                    <a:gd name="T12" fmla="*/ 18 w 19"/>
                    <a:gd name="T13" fmla="*/ 0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06"/>
                    <a:gd name="T23" fmla="*/ 19 w 19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06">
                      <a:moveTo>
                        <a:pt x="9" y="105"/>
                      </a:moveTo>
                      <a:lnTo>
                        <a:pt x="14" y="82"/>
                      </a:lnTo>
                      <a:lnTo>
                        <a:pt x="14" y="58"/>
                      </a:lnTo>
                      <a:lnTo>
                        <a:pt x="5" y="47"/>
                      </a:lnTo>
                      <a:lnTo>
                        <a:pt x="0" y="29"/>
                      </a:lnTo>
                      <a:lnTo>
                        <a:pt x="5" y="18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09" name="Freeform 491"/>
                <p:cNvSpPr>
                  <a:spLocks/>
                </p:cNvSpPr>
                <p:nvPr/>
              </p:nvSpPr>
              <p:spPr bwMode="auto">
                <a:xfrm>
                  <a:off x="2700" y="3531"/>
                  <a:ext cx="18" cy="106"/>
                </a:xfrm>
                <a:custGeom>
                  <a:avLst/>
                  <a:gdLst>
                    <a:gd name="T0" fmla="*/ 8 w 18"/>
                    <a:gd name="T1" fmla="*/ 105 h 106"/>
                    <a:gd name="T2" fmla="*/ 13 w 18"/>
                    <a:gd name="T3" fmla="*/ 82 h 106"/>
                    <a:gd name="T4" fmla="*/ 13 w 18"/>
                    <a:gd name="T5" fmla="*/ 58 h 106"/>
                    <a:gd name="T6" fmla="*/ 4 w 18"/>
                    <a:gd name="T7" fmla="*/ 47 h 106"/>
                    <a:gd name="T8" fmla="*/ 0 w 18"/>
                    <a:gd name="T9" fmla="*/ 29 h 106"/>
                    <a:gd name="T10" fmla="*/ 4 w 18"/>
                    <a:gd name="T11" fmla="*/ 18 h 106"/>
                    <a:gd name="T12" fmla="*/ 17 w 18"/>
                    <a:gd name="T13" fmla="*/ 0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106"/>
                    <a:gd name="T23" fmla="*/ 18 w 18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106">
                      <a:moveTo>
                        <a:pt x="8" y="105"/>
                      </a:moveTo>
                      <a:lnTo>
                        <a:pt x="13" y="82"/>
                      </a:lnTo>
                      <a:lnTo>
                        <a:pt x="13" y="58"/>
                      </a:lnTo>
                      <a:lnTo>
                        <a:pt x="4" y="47"/>
                      </a:lnTo>
                      <a:lnTo>
                        <a:pt x="0" y="29"/>
                      </a:lnTo>
                      <a:lnTo>
                        <a:pt x="4" y="18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10" name="Oval 492"/>
                <p:cNvSpPr>
                  <a:spLocks noChangeArrowheads="1"/>
                </p:cNvSpPr>
                <p:nvPr/>
              </p:nvSpPr>
              <p:spPr bwMode="auto">
                <a:xfrm rot="-4980000">
                  <a:off x="2682" y="362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06" name="Group 493"/>
              <p:cNvGrpSpPr>
                <a:grpSpLocks/>
              </p:cNvGrpSpPr>
              <p:nvPr/>
            </p:nvGrpSpPr>
            <p:grpSpPr bwMode="auto">
              <a:xfrm>
                <a:off x="4411" y="3380"/>
                <a:ext cx="50" cy="88"/>
                <a:chOff x="2803" y="3535"/>
                <a:chExt cx="118" cy="213"/>
              </a:xfrm>
            </p:grpSpPr>
            <p:sp>
              <p:nvSpPr>
                <p:cNvPr id="58805" name="Freeform 494"/>
                <p:cNvSpPr>
                  <a:spLocks/>
                </p:cNvSpPr>
                <p:nvPr/>
              </p:nvSpPr>
              <p:spPr bwMode="auto">
                <a:xfrm>
                  <a:off x="2884" y="3539"/>
                  <a:ext cx="20" cy="106"/>
                </a:xfrm>
                <a:custGeom>
                  <a:avLst/>
                  <a:gdLst>
                    <a:gd name="T0" fmla="*/ 10 w 20"/>
                    <a:gd name="T1" fmla="*/ 105 h 106"/>
                    <a:gd name="T2" fmla="*/ 14 w 20"/>
                    <a:gd name="T3" fmla="*/ 82 h 106"/>
                    <a:gd name="T4" fmla="*/ 14 w 20"/>
                    <a:gd name="T5" fmla="*/ 58 h 106"/>
                    <a:gd name="T6" fmla="*/ 5 w 20"/>
                    <a:gd name="T7" fmla="*/ 47 h 106"/>
                    <a:gd name="T8" fmla="*/ 0 w 20"/>
                    <a:gd name="T9" fmla="*/ 29 h 106"/>
                    <a:gd name="T10" fmla="*/ 5 w 20"/>
                    <a:gd name="T11" fmla="*/ 18 h 106"/>
                    <a:gd name="T12" fmla="*/ 19 w 20"/>
                    <a:gd name="T13" fmla="*/ 0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106"/>
                    <a:gd name="T23" fmla="*/ 20 w 20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106">
                      <a:moveTo>
                        <a:pt x="10" y="105"/>
                      </a:moveTo>
                      <a:lnTo>
                        <a:pt x="14" y="82"/>
                      </a:lnTo>
                      <a:lnTo>
                        <a:pt x="14" y="58"/>
                      </a:lnTo>
                      <a:lnTo>
                        <a:pt x="5" y="47"/>
                      </a:lnTo>
                      <a:lnTo>
                        <a:pt x="0" y="29"/>
                      </a:lnTo>
                      <a:lnTo>
                        <a:pt x="5" y="18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06" name="Freeform 495"/>
                <p:cNvSpPr>
                  <a:spLocks/>
                </p:cNvSpPr>
                <p:nvPr/>
              </p:nvSpPr>
              <p:spPr bwMode="auto">
                <a:xfrm>
                  <a:off x="2820" y="3535"/>
                  <a:ext cx="19" cy="106"/>
                </a:xfrm>
                <a:custGeom>
                  <a:avLst/>
                  <a:gdLst>
                    <a:gd name="T0" fmla="*/ 9 w 19"/>
                    <a:gd name="T1" fmla="*/ 105 h 106"/>
                    <a:gd name="T2" fmla="*/ 13 w 19"/>
                    <a:gd name="T3" fmla="*/ 82 h 106"/>
                    <a:gd name="T4" fmla="*/ 13 w 19"/>
                    <a:gd name="T5" fmla="*/ 58 h 106"/>
                    <a:gd name="T6" fmla="*/ 4 w 19"/>
                    <a:gd name="T7" fmla="*/ 41 h 106"/>
                    <a:gd name="T8" fmla="*/ 0 w 19"/>
                    <a:gd name="T9" fmla="*/ 29 h 106"/>
                    <a:gd name="T10" fmla="*/ 4 w 19"/>
                    <a:gd name="T11" fmla="*/ 18 h 106"/>
                    <a:gd name="T12" fmla="*/ 18 w 19"/>
                    <a:gd name="T13" fmla="*/ 0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06"/>
                    <a:gd name="T23" fmla="*/ 19 w 19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06">
                      <a:moveTo>
                        <a:pt x="9" y="105"/>
                      </a:moveTo>
                      <a:lnTo>
                        <a:pt x="13" y="82"/>
                      </a:lnTo>
                      <a:lnTo>
                        <a:pt x="13" y="58"/>
                      </a:lnTo>
                      <a:lnTo>
                        <a:pt x="4" y="41"/>
                      </a:lnTo>
                      <a:lnTo>
                        <a:pt x="0" y="29"/>
                      </a:lnTo>
                      <a:lnTo>
                        <a:pt x="4" y="18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07" name="Oval 496"/>
                <p:cNvSpPr>
                  <a:spLocks noChangeArrowheads="1"/>
                </p:cNvSpPr>
                <p:nvPr/>
              </p:nvSpPr>
              <p:spPr bwMode="auto">
                <a:xfrm rot="-4980000">
                  <a:off x="2802" y="36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07" name="Group 497"/>
              <p:cNvGrpSpPr>
                <a:grpSpLocks/>
              </p:cNvGrpSpPr>
              <p:nvPr/>
            </p:nvGrpSpPr>
            <p:grpSpPr bwMode="auto">
              <a:xfrm>
                <a:off x="4463" y="3374"/>
                <a:ext cx="48" cy="87"/>
                <a:chOff x="2924" y="3521"/>
                <a:chExt cx="118" cy="211"/>
              </a:xfrm>
            </p:grpSpPr>
            <p:sp>
              <p:nvSpPr>
                <p:cNvPr id="58802" name="Freeform 498"/>
                <p:cNvSpPr>
                  <a:spLocks/>
                </p:cNvSpPr>
                <p:nvPr/>
              </p:nvSpPr>
              <p:spPr bwMode="auto">
                <a:xfrm>
                  <a:off x="3000" y="3523"/>
                  <a:ext cx="20" cy="105"/>
                </a:xfrm>
                <a:custGeom>
                  <a:avLst/>
                  <a:gdLst>
                    <a:gd name="T0" fmla="*/ 14 w 20"/>
                    <a:gd name="T1" fmla="*/ 104 h 105"/>
                    <a:gd name="T2" fmla="*/ 14 w 20"/>
                    <a:gd name="T3" fmla="*/ 81 h 105"/>
                    <a:gd name="T4" fmla="*/ 14 w 20"/>
                    <a:gd name="T5" fmla="*/ 58 h 105"/>
                    <a:gd name="T6" fmla="*/ 14 w 20"/>
                    <a:gd name="T7" fmla="*/ 52 h 105"/>
                    <a:gd name="T8" fmla="*/ 9 w 20"/>
                    <a:gd name="T9" fmla="*/ 46 h 105"/>
                    <a:gd name="T10" fmla="*/ 5 w 20"/>
                    <a:gd name="T11" fmla="*/ 34 h 105"/>
                    <a:gd name="T12" fmla="*/ 0 w 20"/>
                    <a:gd name="T13" fmla="*/ 29 h 105"/>
                    <a:gd name="T14" fmla="*/ 5 w 20"/>
                    <a:gd name="T15" fmla="*/ 17 h 105"/>
                    <a:gd name="T16" fmla="*/ 19 w 20"/>
                    <a:gd name="T17" fmla="*/ 0 h 1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05"/>
                    <a:gd name="T29" fmla="*/ 20 w 20"/>
                    <a:gd name="T30" fmla="*/ 105 h 1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05">
                      <a:moveTo>
                        <a:pt x="14" y="104"/>
                      </a:moveTo>
                      <a:lnTo>
                        <a:pt x="14" y="81"/>
                      </a:lnTo>
                      <a:lnTo>
                        <a:pt x="14" y="58"/>
                      </a:lnTo>
                      <a:lnTo>
                        <a:pt x="14" y="52"/>
                      </a:lnTo>
                      <a:lnTo>
                        <a:pt x="9" y="46"/>
                      </a:lnTo>
                      <a:lnTo>
                        <a:pt x="5" y="34"/>
                      </a:lnTo>
                      <a:lnTo>
                        <a:pt x="0" y="29"/>
                      </a:lnTo>
                      <a:lnTo>
                        <a:pt x="5" y="17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03" name="Freeform 499"/>
                <p:cNvSpPr>
                  <a:spLocks/>
                </p:cNvSpPr>
                <p:nvPr/>
              </p:nvSpPr>
              <p:spPr bwMode="auto">
                <a:xfrm>
                  <a:off x="2935" y="3521"/>
                  <a:ext cx="20" cy="105"/>
                </a:xfrm>
                <a:custGeom>
                  <a:avLst/>
                  <a:gdLst>
                    <a:gd name="T0" fmla="*/ 14 w 20"/>
                    <a:gd name="T1" fmla="*/ 104 h 105"/>
                    <a:gd name="T2" fmla="*/ 14 w 20"/>
                    <a:gd name="T3" fmla="*/ 81 h 105"/>
                    <a:gd name="T4" fmla="*/ 14 w 20"/>
                    <a:gd name="T5" fmla="*/ 58 h 105"/>
                    <a:gd name="T6" fmla="*/ 14 w 20"/>
                    <a:gd name="T7" fmla="*/ 52 h 105"/>
                    <a:gd name="T8" fmla="*/ 10 w 20"/>
                    <a:gd name="T9" fmla="*/ 46 h 105"/>
                    <a:gd name="T10" fmla="*/ 5 w 20"/>
                    <a:gd name="T11" fmla="*/ 34 h 105"/>
                    <a:gd name="T12" fmla="*/ 0 w 20"/>
                    <a:gd name="T13" fmla="*/ 29 h 105"/>
                    <a:gd name="T14" fmla="*/ 5 w 20"/>
                    <a:gd name="T15" fmla="*/ 17 h 105"/>
                    <a:gd name="T16" fmla="*/ 19 w 20"/>
                    <a:gd name="T17" fmla="*/ 0 h 1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05"/>
                    <a:gd name="T29" fmla="*/ 20 w 20"/>
                    <a:gd name="T30" fmla="*/ 105 h 1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05">
                      <a:moveTo>
                        <a:pt x="14" y="104"/>
                      </a:moveTo>
                      <a:lnTo>
                        <a:pt x="14" y="81"/>
                      </a:lnTo>
                      <a:lnTo>
                        <a:pt x="14" y="58"/>
                      </a:lnTo>
                      <a:lnTo>
                        <a:pt x="14" y="52"/>
                      </a:lnTo>
                      <a:lnTo>
                        <a:pt x="10" y="46"/>
                      </a:lnTo>
                      <a:lnTo>
                        <a:pt x="5" y="34"/>
                      </a:lnTo>
                      <a:lnTo>
                        <a:pt x="0" y="29"/>
                      </a:lnTo>
                      <a:lnTo>
                        <a:pt x="5" y="17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04" name="Oval 500"/>
                <p:cNvSpPr>
                  <a:spLocks noChangeArrowheads="1"/>
                </p:cNvSpPr>
                <p:nvPr/>
              </p:nvSpPr>
              <p:spPr bwMode="auto">
                <a:xfrm rot="-5100000">
                  <a:off x="2923" y="361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08" name="Group 501"/>
              <p:cNvGrpSpPr>
                <a:grpSpLocks/>
              </p:cNvGrpSpPr>
              <p:nvPr/>
            </p:nvGrpSpPr>
            <p:grpSpPr bwMode="auto">
              <a:xfrm>
                <a:off x="4512" y="3362"/>
                <a:ext cx="52" cy="87"/>
                <a:chOff x="3044" y="3492"/>
                <a:chExt cx="125" cy="213"/>
              </a:xfrm>
            </p:grpSpPr>
            <p:sp>
              <p:nvSpPr>
                <p:cNvPr id="58799" name="Freeform 502"/>
                <p:cNvSpPr>
                  <a:spLocks/>
                </p:cNvSpPr>
                <p:nvPr/>
              </p:nvSpPr>
              <p:spPr bwMode="auto">
                <a:xfrm>
                  <a:off x="3108" y="3492"/>
                  <a:ext cx="26" cy="105"/>
                </a:xfrm>
                <a:custGeom>
                  <a:avLst/>
                  <a:gdLst>
                    <a:gd name="T0" fmla="*/ 25 w 26"/>
                    <a:gd name="T1" fmla="*/ 104 h 105"/>
                    <a:gd name="T2" fmla="*/ 25 w 26"/>
                    <a:gd name="T3" fmla="*/ 81 h 105"/>
                    <a:gd name="T4" fmla="*/ 20 w 26"/>
                    <a:gd name="T5" fmla="*/ 58 h 105"/>
                    <a:gd name="T6" fmla="*/ 10 w 26"/>
                    <a:gd name="T7" fmla="*/ 46 h 105"/>
                    <a:gd name="T8" fmla="*/ 0 w 26"/>
                    <a:gd name="T9" fmla="*/ 29 h 105"/>
                    <a:gd name="T10" fmla="*/ 5 w 26"/>
                    <a:gd name="T11" fmla="*/ 18 h 105"/>
                    <a:gd name="T12" fmla="*/ 15 w 26"/>
                    <a:gd name="T13" fmla="*/ 0 h 10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05"/>
                    <a:gd name="T23" fmla="*/ 26 w 26"/>
                    <a:gd name="T24" fmla="*/ 105 h 10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05">
                      <a:moveTo>
                        <a:pt x="25" y="104"/>
                      </a:moveTo>
                      <a:lnTo>
                        <a:pt x="25" y="81"/>
                      </a:lnTo>
                      <a:lnTo>
                        <a:pt x="20" y="58"/>
                      </a:lnTo>
                      <a:lnTo>
                        <a:pt x="10" y="46"/>
                      </a:lnTo>
                      <a:lnTo>
                        <a:pt x="0" y="29"/>
                      </a:lnTo>
                      <a:lnTo>
                        <a:pt x="5" y="1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00" name="Freeform 503"/>
                <p:cNvSpPr>
                  <a:spLocks/>
                </p:cNvSpPr>
                <p:nvPr/>
              </p:nvSpPr>
              <p:spPr bwMode="auto">
                <a:xfrm>
                  <a:off x="3044" y="3499"/>
                  <a:ext cx="26" cy="105"/>
                </a:xfrm>
                <a:custGeom>
                  <a:avLst/>
                  <a:gdLst>
                    <a:gd name="T0" fmla="*/ 25 w 26"/>
                    <a:gd name="T1" fmla="*/ 104 h 105"/>
                    <a:gd name="T2" fmla="*/ 25 w 26"/>
                    <a:gd name="T3" fmla="*/ 81 h 105"/>
                    <a:gd name="T4" fmla="*/ 20 w 26"/>
                    <a:gd name="T5" fmla="*/ 58 h 105"/>
                    <a:gd name="T6" fmla="*/ 10 w 26"/>
                    <a:gd name="T7" fmla="*/ 46 h 105"/>
                    <a:gd name="T8" fmla="*/ 0 w 26"/>
                    <a:gd name="T9" fmla="*/ 29 h 105"/>
                    <a:gd name="T10" fmla="*/ 5 w 26"/>
                    <a:gd name="T11" fmla="*/ 18 h 105"/>
                    <a:gd name="T12" fmla="*/ 15 w 26"/>
                    <a:gd name="T13" fmla="*/ 0 h 10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05"/>
                    <a:gd name="T23" fmla="*/ 26 w 26"/>
                    <a:gd name="T24" fmla="*/ 105 h 10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05">
                      <a:moveTo>
                        <a:pt x="25" y="104"/>
                      </a:moveTo>
                      <a:lnTo>
                        <a:pt x="25" y="81"/>
                      </a:lnTo>
                      <a:lnTo>
                        <a:pt x="20" y="58"/>
                      </a:lnTo>
                      <a:lnTo>
                        <a:pt x="10" y="46"/>
                      </a:lnTo>
                      <a:lnTo>
                        <a:pt x="0" y="29"/>
                      </a:lnTo>
                      <a:lnTo>
                        <a:pt x="5" y="1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01" name="Oval 504"/>
                <p:cNvSpPr>
                  <a:spLocks noChangeArrowheads="1"/>
                </p:cNvSpPr>
                <p:nvPr/>
              </p:nvSpPr>
              <p:spPr bwMode="auto">
                <a:xfrm rot="-5580000">
                  <a:off x="3050" y="358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09" name="Group 505"/>
              <p:cNvGrpSpPr>
                <a:grpSpLocks/>
              </p:cNvGrpSpPr>
              <p:nvPr/>
            </p:nvGrpSpPr>
            <p:grpSpPr bwMode="auto">
              <a:xfrm>
                <a:off x="4557" y="3344"/>
                <a:ext cx="52" cy="87"/>
                <a:chOff x="3151" y="3449"/>
                <a:chExt cx="128" cy="211"/>
              </a:xfrm>
            </p:grpSpPr>
            <p:sp>
              <p:nvSpPr>
                <p:cNvPr id="58796" name="Freeform 506"/>
                <p:cNvSpPr>
                  <a:spLocks/>
                </p:cNvSpPr>
                <p:nvPr/>
              </p:nvSpPr>
              <p:spPr bwMode="auto">
                <a:xfrm>
                  <a:off x="3214" y="3449"/>
                  <a:ext cx="27" cy="103"/>
                </a:xfrm>
                <a:custGeom>
                  <a:avLst/>
                  <a:gdLst>
                    <a:gd name="T0" fmla="*/ 26 w 27"/>
                    <a:gd name="T1" fmla="*/ 102 h 103"/>
                    <a:gd name="T2" fmla="*/ 26 w 27"/>
                    <a:gd name="T3" fmla="*/ 79 h 103"/>
                    <a:gd name="T4" fmla="*/ 21 w 27"/>
                    <a:gd name="T5" fmla="*/ 57 h 103"/>
                    <a:gd name="T6" fmla="*/ 10 w 27"/>
                    <a:gd name="T7" fmla="*/ 45 h 103"/>
                    <a:gd name="T8" fmla="*/ 0 w 27"/>
                    <a:gd name="T9" fmla="*/ 28 h 103"/>
                    <a:gd name="T10" fmla="*/ 5 w 27"/>
                    <a:gd name="T11" fmla="*/ 17 h 103"/>
                    <a:gd name="T12" fmla="*/ 10 w 27"/>
                    <a:gd name="T13" fmla="*/ 0 h 1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103"/>
                    <a:gd name="T23" fmla="*/ 27 w 27"/>
                    <a:gd name="T24" fmla="*/ 103 h 1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103">
                      <a:moveTo>
                        <a:pt x="26" y="102"/>
                      </a:moveTo>
                      <a:lnTo>
                        <a:pt x="26" y="79"/>
                      </a:lnTo>
                      <a:lnTo>
                        <a:pt x="21" y="57"/>
                      </a:lnTo>
                      <a:lnTo>
                        <a:pt x="10" y="45"/>
                      </a:lnTo>
                      <a:lnTo>
                        <a:pt x="0" y="28"/>
                      </a:lnTo>
                      <a:lnTo>
                        <a:pt x="5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97" name="Freeform 507"/>
                <p:cNvSpPr>
                  <a:spLocks/>
                </p:cNvSpPr>
                <p:nvPr/>
              </p:nvSpPr>
              <p:spPr bwMode="auto">
                <a:xfrm>
                  <a:off x="3151" y="3458"/>
                  <a:ext cx="26" cy="104"/>
                </a:xfrm>
                <a:custGeom>
                  <a:avLst/>
                  <a:gdLst>
                    <a:gd name="T0" fmla="*/ 25 w 26"/>
                    <a:gd name="T1" fmla="*/ 103 h 104"/>
                    <a:gd name="T2" fmla="*/ 25 w 26"/>
                    <a:gd name="T3" fmla="*/ 80 h 104"/>
                    <a:gd name="T4" fmla="*/ 20 w 26"/>
                    <a:gd name="T5" fmla="*/ 57 h 104"/>
                    <a:gd name="T6" fmla="*/ 10 w 26"/>
                    <a:gd name="T7" fmla="*/ 46 h 104"/>
                    <a:gd name="T8" fmla="*/ 5 w 26"/>
                    <a:gd name="T9" fmla="*/ 35 h 104"/>
                    <a:gd name="T10" fmla="*/ 0 w 26"/>
                    <a:gd name="T11" fmla="*/ 29 h 104"/>
                    <a:gd name="T12" fmla="*/ 5 w 26"/>
                    <a:gd name="T13" fmla="*/ 18 h 104"/>
                    <a:gd name="T14" fmla="*/ 10 w 26"/>
                    <a:gd name="T15" fmla="*/ 0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04"/>
                    <a:gd name="T26" fmla="*/ 26 w 26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04">
                      <a:moveTo>
                        <a:pt x="25" y="103"/>
                      </a:moveTo>
                      <a:lnTo>
                        <a:pt x="25" y="80"/>
                      </a:lnTo>
                      <a:lnTo>
                        <a:pt x="20" y="57"/>
                      </a:lnTo>
                      <a:lnTo>
                        <a:pt x="10" y="46"/>
                      </a:lnTo>
                      <a:lnTo>
                        <a:pt x="5" y="35"/>
                      </a:lnTo>
                      <a:lnTo>
                        <a:pt x="0" y="29"/>
                      </a:lnTo>
                      <a:lnTo>
                        <a:pt x="5" y="1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98" name="Oval 508"/>
                <p:cNvSpPr>
                  <a:spLocks noChangeArrowheads="1"/>
                </p:cNvSpPr>
                <p:nvPr/>
              </p:nvSpPr>
              <p:spPr bwMode="auto">
                <a:xfrm rot="-5700000">
                  <a:off x="3160" y="354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10" name="Group 509"/>
              <p:cNvGrpSpPr>
                <a:grpSpLocks/>
              </p:cNvGrpSpPr>
              <p:nvPr/>
            </p:nvGrpSpPr>
            <p:grpSpPr bwMode="auto">
              <a:xfrm>
                <a:off x="4597" y="3327"/>
                <a:ext cx="61" cy="86"/>
                <a:chOff x="3245" y="3407"/>
                <a:chExt cx="146" cy="208"/>
              </a:xfrm>
            </p:grpSpPr>
            <p:sp>
              <p:nvSpPr>
                <p:cNvPr id="58793" name="Freeform 510"/>
                <p:cNvSpPr>
                  <a:spLocks/>
                </p:cNvSpPr>
                <p:nvPr/>
              </p:nvSpPr>
              <p:spPr bwMode="auto">
                <a:xfrm>
                  <a:off x="3306" y="3407"/>
                  <a:ext cx="38" cy="96"/>
                </a:xfrm>
                <a:custGeom>
                  <a:avLst/>
                  <a:gdLst>
                    <a:gd name="T0" fmla="*/ 37 w 38"/>
                    <a:gd name="T1" fmla="*/ 95 h 96"/>
                    <a:gd name="T2" fmla="*/ 32 w 38"/>
                    <a:gd name="T3" fmla="*/ 73 h 96"/>
                    <a:gd name="T4" fmla="*/ 21 w 38"/>
                    <a:gd name="T5" fmla="*/ 50 h 96"/>
                    <a:gd name="T6" fmla="*/ 10 w 38"/>
                    <a:gd name="T7" fmla="*/ 39 h 96"/>
                    <a:gd name="T8" fmla="*/ 0 w 38"/>
                    <a:gd name="T9" fmla="*/ 28 h 96"/>
                    <a:gd name="T10" fmla="*/ 0 w 38"/>
                    <a:gd name="T11" fmla="*/ 17 h 96"/>
                    <a:gd name="T12" fmla="*/ 5 w 38"/>
                    <a:gd name="T13" fmla="*/ 0 h 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96"/>
                    <a:gd name="T23" fmla="*/ 38 w 38"/>
                    <a:gd name="T24" fmla="*/ 96 h 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96">
                      <a:moveTo>
                        <a:pt x="37" y="95"/>
                      </a:moveTo>
                      <a:lnTo>
                        <a:pt x="32" y="73"/>
                      </a:lnTo>
                      <a:lnTo>
                        <a:pt x="21" y="50"/>
                      </a:lnTo>
                      <a:lnTo>
                        <a:pt x="10" y="39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94" name="Freeform 511"/>
                <p:cNvSpPr>
                  <a:spLocks/>
                </p:cNvSpPr>
                <p:nvPr/>
              </p:nvSpPr>
              <p:spPr bwMode="auto">
                <a:xfrm>
                  <a:off x="3245" y="3427"/>
                  <a:ext cx="38" cy="97"/>
                </a:xfrm>
                <a:custGeom>
                  <a:avLst/>
                  <a:gdLst>
                    <a:gd name="T0" fmla="*/ 37 w 38"/>
                    <a:gd name="T1" fmla="*/ 96 h 97"/>
                    <a:gd name="T2" fmla="*/ 32 w 38"/>
                    <a:gd name="T3" fmla="*/ 73 h 97"/>
                    <a:gd name="T4" fmla="*/ 21 w 38"/>
                    <a:gd name="T5" fmla="*/ 51 h 97"/>
                    <a:gd name="T6" fmla="*/ 11 w 38"/>
                    <a:gd name="T7" fmla="*/ 40 h 97"/>
                    <a:gd name="T8" fmla="*/ 0 w 38"/>
                    <a:gd name="T9" fmla="*/ 28 h 97"/>
                    <a:gd name="T10" fmla="*/ 0 w 38"/>
                    <a:gd name="T11" fmla="*/ 17 h 97"/>
                    <a:gd name="T12" fmla="*/ 5 w 38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97"/>
                    <a:gd name="T23" fmla="*/ 38 w 38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97">
                      <a:moveTo>
                        <a:pt x="37" y="96"/>
                      </a:moveTo>
                      <a:lnTo>
                        <a:pt x="32" y="73"/>
                      </a:lnTo>
                      <a:lnTo>
                        <a:pt x="21" y="51"/>
                      </a:lnTo>
                      <a:lnTo>
                        <a:pt x="11" y="40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95" name="Oval 512"/>
                <p:cNvSpPr>
                  <a:spLocks noChangeArrowheads="1"/>
                </p:cNvSpPr>
                <p:nvPr/>
              </p:nvSpPr>
              <p:spPr bwMode="auto">
                <a:xfrm rot="-6360000">
                  <a:off x="3272" y="349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11" name="Group 513"/>
              <p:cNvGrpSpPr>
                <a:grpSpLocks/>
              </p:cNvGrpSpPr>
              <p:nvPr/>
            </p:nvGrpSpPr>
            <p:grpSpPr bwMode="auto">
              <a:xfrm>
                <a:off x="4638" y="3306"/>
                <a:ext cx="66" cy="84"/>
                <a:chOff x="3348" y="3355"/>
                <a:chExt cx="154" cy="207"/>
              </a:xfrm>
            </p:grpSpPr>
            <p:sp>
              <p:nvSpPr>
                <p:cNvPr id="58790" name="Freeform 514"/>
                <p:cNvSpPr>
                  <a:spLocks/>
                </p:cNvSpPr>
                <p:nvPr/>
              </p:nvSpPr>
              <p:spPr bwMode="auto">
                <a:xfrm>
                  <a:off x="3407" y="3355"/>
                  <a:ext cx="45" cy="95"/>
                </a:xfrm>
                <a:custGeom>
                  <a:avLst/>
                  <a:gdLst>
                    <a:gd name="T0" fmla="*/ 44 w 45"/>
                    <a:gd name="T1" fmla="*/ 94 h 95"/>
                    <a:gd name="T2" fmla="*/ 38 w 45"/>
                    <a:gd name="T3" fmla="*/ 72 h 95"/>
                    <a:gd name="T4" fmla="*/ 27 w 45"/>
                    <a:gd name="T5" fmla="*/ 50 h 95"/>
                    <a:gd name="T6" fmla="*/ 11 w 45"/>
                    <a:gd name="T7" fmla="*/ 39 h 95"/>
                    <a:gd name="T8" fmla="*/ 0 w 45"/>
                    <a:gd name="T9" fmla="*/ 28 h 95"/>
                    <a:gd name="T10" fmla="*/ 0 w 45"/>
                    <a:gd name="T11" fmla="*/ 17 h 95"/>
                    <a:gd name="T12" fmla="*/ 5 w 45"/>
                    <a:gd name="T13" fmla="*/ 0 h 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95"/>
                    <a:gd name="T23" fmla="*/ 45 w 45"/>
                    <a:gd name="T24" fmla="*/ 95 h 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95">
                      <a:moveTo>
                        <a:pt x="44" y="94"/>
                      </a:moveTo>
                      <a:lnTo>
                        <a:pt x="38" y="72"/>
                      </a:lnTo>
                      <a:lnTo>
                        <a:pt x="27" y="50"/>
                      </a:lnTo>
                      <a:lnTo>
                        <a:pt x="11" y="39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91" name="Freeform 515"/>
                <p:cNvSpPr>
                  <a:spLocks/>
                </p:cNvSpPr>
                <p:nvPr/>
              </p:nvSpPr>
              <p:spPr bwMode="auto">
                <a:xfrm>
                  <a:off x="3348" y="3380"/>
                  <a:ext cx="44" cy="96"/>
                </a:xfrm>
                <a:custGeom>
                  <a:avLst/>
                  <a:gdLst>
                    <a:gd name="T0" fmla="*/ 43 w 44"/>
                    <a:gd name="T1" fmla="*/ 95 h 96"/>
                    <a:gd name="T2" fmla="*/ 38 w 44"/>
                    <a:gd name="T3" fmla="*/ 73 h 96"/>
                    <a:gd name="T4" fmla="*/ 27 w 44"/>
                    <a:gd name="T5" fmla="*/ 51 h 96"/>
                    <a:gd name="T6" fmla="*/ 10 w 44"/>
                    <a:gd name="T7" fmla="*/ 39 h 96"/>
                    <a:gd name="T8" fmla="*/ 0 w 44"/>
                    <a:gd name="T9" fmla="*/ 28 h 96"/>
                    <a:gd name="T10" fmla="*/ 0 w 44"/>
                    <a:gd name="T11" fmla="*/ 17 h 96"/>
                    <a:gd name="T12" fmla="*/ 5 w 44"/>
                    <a:gd name="T13" fmla="*/ 0 h 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"/>
                    <a:gd name="T22" fmla="*/ 0 h 96"/>
                    <a:gd name="T23" fmla="*/ 44 w 44"/>
                    <a:gd name="T24" fmla="*/ 96 h 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" h="96">
                      <a:moveTo>
                        <a:pt x="43" y="95"/>
                      </a:moveTo>
                      <a:lnTo>
                        <a:pt x="38" y="73"/>
                      </a:lnTo>
                      <a:lnTo>
                        <a:pt x="27" y="51"/>
                      </a:lnTo>
                      <a:lnTo>
                        <a:pt x="10" y="39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92" name="Oval 516"/>
                <p:cNvSpPr>
                  <a:spLocks noChangeArrowheads="1"/>
                </p:cNvSpPr>
                <p:nvPr/>
              </p:nvSpPr>
              <p:spPr bwMode="auto">
                <a:xfrm rot="-6600000">
                  <a:off x="3383" y="344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12" name="Group 517"/>
              <p:cNvGrpSpPr>
                <a:grpSpLocks/>
              </p:cNvGrpSpPr>
              <p:nvPr/>
            </p:nvGrpSpPr>
            <p:grpSpPr bwMode="auto">
              <a:xfrm>
                <a:off x="4675" y="3281"/>
                <a:ext cx="67" cy="85"/>
                <a:chOff x="3435" y="3295"/>
                <a:chExt cx="163" cy="205"/>
              </a:xfrm>
            </p:grpSpPr>
            <p:sp>
              <p:nvSpPr>
                <p:cNvPr id="58787" name="Freeform 518"/>
                <p:cNvSpPr>
                  <a:spLocks/>
                </p:cNvSpPr>
                <p:nvPr/>
              </p:nvSpPr>
              <p:spPr bwMode="auto">
                <a:xfrm>
                  <a:off x="3490" y="3295"/>
                  <a:ext cx="52" cy="93"/>
                </a:xfrm>
                <a:custGeom>
                  <a:avLst/>
                  <a:gdLst>
                    <a:gd name="T0" fmla="*/ 51 w 52"/>
                    <a:gd name="T1" fmla="*/ 92 h 93"/>
                    <a:gd name="T2" fmla="*/ 40 w 52"/>
                    <a:gd name="T3" fmla="*/ 70 h 93"/>
                    <a:gd name="T4" fmla="*/ 28 w 52"/>
                    <a:gd name="T5" fmla="*/ 49 h 93"/>
                    <a:gd name="T6" fmla="*/ 17 w 52"/>
                    <a:gd name="T7" fmla="*/ 38 h 93"/>
                    <a:gd name="T8" fmla="*/ 11 w 52"/>
                    <a:gd name="T9" fmla="*/ 38 h 93"/>
                    <a:gd name="T10" fmla="*/ 6 w 52"/>
                    <a:gd name="T11" fmla="*/ 32 h 93"/>
                    <a:gd name="T12" fmla="*/ 0 w 52"/>
                    <a:gd name="T13" fmla="*/ 16 h 93"/>
                    <a:gd name="T14" fmla="*/ 6 w 52"/>
                    <a:gd name="T15" fmla="*/ 0 h 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"/>
                    <a:gd name="T25" fmla="*/ 0 h 93"/>
                    <a:gd name="T26" fmla="*/ 52 w 52"/>
                    <a:gd name="T27" fmla="*/ 93 h 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" h="93">
                      <a:moveTo>
                        <a:pt x="51" y="92"/>
                      </a:moveTo>
                      <a:lnTo>
                        <a:pt x="40" y="70"/>
                      </a:lnTo>
                      <a:lnTo>
                        <a:pt x="28" y="49"/>
                      </a:lnTo>
                      <a:lnTo>
                        <a:pt x="17" y="38"/>
                      </a:lnTo>
                      <a:lnTo>
                        <a:pt x="11" y="38"/>
                      </a:lnTo>
                      <a:lnTo>
                        <a:pt x="6" y="32"/>
                      </a:lnTo>
                      <a:lnTo>
                        <a:pt x="0" y="1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88" name="Freeform 519"/>
                <p:cNvSpPr>
                  <a:spLocks/>
                </p:cNvSpPr>
                <p:nvPr/>
              </p:nvSpPr>
              <p:spPr bwMode="auto">
                <a:xfrm>
                  <a:off x="3435" y="3324"/>
                  <a:ext cx="51" cy="94"/>
                </a:xfrm>
                <a:custGeom>
                  <a:avLst/>
                  <a:gdLst>
                    <a:gd name="T0" fmla="*/ 50 w 51"/>
                    <a:gd name="T1" fmla="*/ 93 h 94"/>
                    <a:gd name="T2" fmla="*/ 39 w 51"/>
                    <a:gd name="T3" fmla="*/ 71 h 94"/>
                    <a:gd name="T4" fmla="*/ 28 w 51"/>
                    <a:gd name="T5" fmla="*/ 49 h 94"/>
                    <a:gd name="T6" fmla="*/ 17 w 51"/>
                    <a:gd name="T7" fmla="*/ 38 h 94"/>
                    <a:gd name="T8" fmla="*/ 0 w 51"/>
                    <a:gd name="T9" fmla="*/ 33 h 94"/>
                    <a:gd name="T10" fmla="*/ 0 w 51"/>
                    <a:gd name="T11" fmla="*/ 16 h 94"/>
                    <a:gd name="T12" fmla="*/ 0 w 51"/>
                    <a:gd name="T13" fmla="*/ 0 h 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"/>
                    <a:gd name="T22" fmla="*/ 0 h 94"/>
                    <a:gd name="T23" fmla="*/ 51 w 51"/>
                    <a:gd name="T24" fmla="*/ 94 h 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" h="94">
                      <a:moveTo>
                        <a:pt x="50" y="93"/>
                      </a:moveTo>
                      <a:lnTo>
                        <a:pt x="39" y="71"/>
                      </a:lnTo>
                      <a:lnTo>
                        <a:pt x="28" y="49"/>
                      </a:lnTo>
                      <a:lnTo>
                        <a:pt x="17" y="38"/>
                      </a:lnTo>
                      <a:lnTo>
                        <a:pt x="0" y="33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89" name="Oval 520"/>
                <p:cNvSpPr>
                  <a:spLocks noChangeArrowheads="1"/>
                </p:cNvSpPr>
                <p:nvPr/>
              </p:nvSpPr>
              <p:spPr bwMode="auto">
                <a:xfrm rot="-6900000">
                  <a:off x="3479" y="338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13" name="Group 521"/>
              <p:cNvGrpSpPr>
                <a:grpSpLocks/>
              </p:cNvGrpSpPr>
              <p:nvPr/>
            </p:nvGrpSpPr>
            <p:grpSpPr bwMode="auto">
              <a:xfrm>
                <a:off x="4713" y="3254"/>
                <a:ext cx="73" cy="81"/>
                <a:chOff x="3526" y="3228"/>
                <a:chExt cx="172" cy="198"/>
              </a:xfrm>
            </p:grpSpPr>
            <p:sp>
              <p:nvSpPr>
                <p:cNvPr id="58784" name="Freeform 522"/>
                <p:cNvSpPr>
                  <a:spLocks/>
                </p:cNvSpPr>
                <p:nvPr/>
              </p:nvSpPr>
              <p:spPr bwMode="auto">
                <a:xfrm>
                  <a:off x="3578" y="3228"/>
                  <a:ext cx="59" cy="86"/>
                </a:xfrm>
                <a:custGeom>
                  <a:avLst/>
                  <a:gdLst>
                    <a:gd name="T0" fmla="*/ 58 w 59"/>
                    <a:gd name="T1" fmla="*/ 85 h 86"/>
                    <a:gd name="T2" fmla="*/ 46 w 59"/>
                    <a:gd name="T3" fmla="*/ 64 h 86"/>
                    <a:gd name="T4" fmla="*/ 35 w 59"/>
                    <a:gd name="T5" fmla="*/ 43 h 86"/>
                    <a:gd name="T6" fmla="*/ 17 w 59"/>
                    <a:gd name="T7" fmla="*/ 37 h 86"/>
                    <a:gd name="T8" fmla="*/ 6 w 59"/>
                    <a:gd name="T9" fmla="*/ 32 h 86"/>
                    <a:gd name="T10" fmla="*/ 0 w 59"/>
                    <a:gd name="T11" fmla="*/ 16 h 86"/>
                    <a:gd name="T12" fmla="*/ 0 w 59"/>
                    <a:gd name="T13" fmla="*/ 0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86"/>
                    <a:gd name="T23" fmla="*/ 59 w 59"/>
                    <a:gd name="T24" fmla="*/ 86 h 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86">
                      <a:moveTo>
                        <a:pt x="58" y="85"/>
                      </a:moveTo>
                      <a:lnTo>
                        <a:pt x="46" y="64"/>
                      </a:lnTo>
                      <a:lnTo>
                        <a:pt x="35" y="43"/>
                      </a:lnTo>
                      <a:lnTo>
                        <a:pt x="17" y="37"/>
                      </a:lnTo>
                      <a:lnTo>
                        <a:pt x="6" y="32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85" name="Freeform 523"/>
                <p:cNvSpPr>
                  <a:spLocks/>
                </p:cNvSpPr>
                <p:nvPr/>
              </p:nvSpPr>
              <p:spPr bwMode="auto">
                <a:xfrm>
                  <a:off x="3526" y="3263"/>
                  <a:ext cx="58" cy="87"/>
                </a:xfrm>
                <a:custGeom>
                  <a:avLst/>
                  <a:gdLst>
                    <a:gd name="T0" fmla="*/ 57 w 58"/>
                    <a:gd name="T1" fmla="*/ 86 h 87"/>
                    <a:gd name="T2" fmla="*/ 46 w 58"/>
                    <a:gd name="T3" fmla="*/ 65 h 87"/>
                    <a:gd name="T4" fmla="*/ 28 w 58"/>
                    <a:gd name="T5" fmla="*/ 48 h 87"/>
                    <a:gd name="T6" fmla="*/ 17 w 58"/>
                    <a:gd name="T7" fmla="*/ 38 h 87"/>
                    <a:gd name="T8" fmla="*/ 5 w 58"/>
                    <a:gd name="T9" fmla="*/ 32 h 87"/>
                    <a:gd name="T10" fmla="*/ 0 w 58"/>
                    <a:gd name="T11" fmla="*/ 16 h 87"/>
                    <a:gd name="T12" fmla="*/ 0 w 58"/>
                    <a:gd name="T13" fmla="*/ 0 h 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87"/>
                    <a:gd name="T23" fmla="*/ 58 w 58"/>
                    <a:gd name="T24" fmla="*/ 87 h 8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87">
                      <a:moveTo>
                        <a:pt x="57" y="86"/>
                      </a:moveTo>
                      <a:lnTo>
                        <a:pt x="46" y="65"/>
                      </a:lnTo>
                      <a:lnTo>
                        <a:pt x="28" y="48"/>
                      </a:lnTo>
                      <a:lnTo>
                        <a:pt x="17" y="38"/>
                      </a:lnTo>
                      <a:lnTo>
                        <a:pt x="5" y="32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86" name="Oval 524"/>
                <p:cNvSpPr>
                  <a:spLocks noChangeArrowheads="1"/>
                </p:cNvSpPr>
                <p:nvPr/>
              </p:nvSpPr>
              <p:spPr bwMode="auto">
                <a:xfrm rot="-7260000">
                  <a:off x="3579" y="330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14" name="Group 525"/>
              <p:cNvGrpSpPr>
                <a:grpSpLocks/>
              </p:cNvGrpSpPr>
              <p:nvPr/>
            </p:nvGrpSpPr>
            <p:grpSpPr bwMode="auto">
              <a:xfrm>
                <a:off x="4747" y="3223"/>
                <a:ext cx="76" cy="80"/>
                <a:chOff x="3607" y="3152"/>
                <a:chExt cx="182" cy="196"/>
              </a:xfrm>
            </p:grpSpPr>
            <p:sp>
              <p:nvSpPr>
                <p:cNvPr id="58781" name="Freeform 526"/>
                <p:cNvSpPr>
                  <a:spLocks/>
                </p:cNvSpPr>
                <p:nvPr/>
              </p:nvSpPr>
              <p:spPr bwMode="auto">
                <a:xfrm>
                  <a:off x="3656" y="3152"/>
                  <a:ext cx="67" cy="84"/>
                </a:xfrm>
                <a:custGeom>
                  <a:avLst/>
                  <a:gdLst>
                    <a:gd name="T0" fmla="*/ 66 w 67"/>
                    <a:gd name="T1" fmla="*/ 83 h 84"/>
                    <a:gd name="T2" fmla="*/ 54 w 67"/>
                    <a:gd name="T3" fmla="*/ 62 h 84"/>
                    <a:gd name="T4" fmla="*/ 36 w 67"/>
                    <a:gd name="T5" fmla="*/ 47 h 84"/>
                    <a:gd name="T6" fmla="*/ 30 w 67"/>
                    <a:gd name="T7" fmla="*/ 42 h 84"/>
                    <a:gd name="T8" fmla="*/ 24 w 67"/>
                    <a:gd name="T9" fmla="*/ 42 h 84"/>
                    <a:gd name="T10" fmla="*/ 12 w 67"/>
                    <a:gd name="T11" fmla="*/ 36 h 84"/>
                    <a:gd name="T12" fmla="*/ 6 w 67"/>
                    <a:gd name="T13" fmla="*/ 31 h 84"/>
                    <a:gd name="T14" fmla="*/ 6 w 67"/>
                    <a:gd name="T15" fmla="*/ 16 h 84"/>
                    <a:gd name="T16" fmla="*/ 0 w 6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84"/>
                    <a:gd name="T29" fmla="*/ 67 w 67"/>
                    <a:gd name="T30" fmla="*/ 84 h 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84">
                      <a:moveTo>
                        <a:pt x="66" y="83"/>
                      </a:moveTo>
                      <a:lnTo>
                        <a:pt x="54" y="62"/>
                      </a:lnTo>
                      <a:lnTo>
                        <a:pt x="36" y="47"/>
                      </a:lnTo>
                      <a:lnTo>
                        <a:pt x="30" y="42"/>
                      </a:lnTo>
                      <a:lnTo>
                        <a:pt x="24" y="42"/>
                      </a:lnTo>
                      <a:lnTo>
                        <a:pt x="12" y="36"/>
                      </a:lnTo>
                      <a:lnTo>
                        <a:pt x="6" y="31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82" name="Freeform 527"/>
                <p:cNvSpPr>
                  <a:spLocks/>
                </p:cNvSpPr>
                <p:nvPr/>
              </p:nvSpPr>
              <p:spPr bwMode="auto">
                <a:xfrm>
                  <a:off x="3607" y="3192"/>
                  <a:ext cx="66" cy="85"/>
                </a:xfrm>
                <a:custGeom>
                  <a:avLst/>
                  <a:gdLst>
                    <a:gd name="T0" fmla="*/ 65 w 66"/>
                    <a:gd name="T1" fmla="*/ 84 h 85"/>
                    <a:gd name="T2" fmla="*/ 53 w 66"/>
                    <a:gd name="T3" fmla="*/ 63 h 85"/>
                    <a:gd name="T4" fmla="*/ 36 w 66"/>
                    <a:gd name="T5" fmla="*/ 47 h 85"/>
                    <a:gd name="T6" fmla="*/ 30 w 66"/>
                    <a:gd name="T7" fmla="*/ 42 h 85"/>
                    <a:gd name="T8" fmla="*/ 24 w 66"/>
                    <a:gd name="T9" fmla="*/ 42 h 85"/>
                    <a:gd name="T10" fmla="*/ 12 w 66"/>
                    <a:gd name="T11" fmla="*/ 37 h 85"/>
                    <a:gd name="T12" fmla="*/ 6 w 66"/>
                    <a:gd name="T13" fmla="*/ 32 h 85"/>
                    <a:gd name="T14" fmla="*/ 0 w 66"/>
                    <a:gd name="T15" fmla="*/ 21 h 85"/>
                    <a:gd name="T16" fmla="*/ 0 w 66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85"/>
                    <a:gd name="T29" fmla="*/ 66 w 66"/>
                    <a:gd name="T30" fmla="*/ 85 h 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85">
                      <a:moveTo>
                        <a:pt x="65" y="84"/>
                      </a:moveTo>
                      <a:lnTo>
                        <a:pt x="53" y="63"/>
                      </a:lnTo>
                      <a:lnTo>
                        <a:pt x="36" y="47"/>
                      </a:lnTo>
                      <a:lnTo>
                        <a:pt x="30" y="42"/>
                      </a:lnTo>
                      <a:lnTo>
                        <a:pt x="24" y="42"/>
                      </a:lnTo>
                      <a:lnTo>
                        <a:pt x="12" y="37"/>
                      </a:lnTo>
                      <a:lnTo>
                        <a:pt x="6" y="32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83" name="Oval 528"/>
                <p:cNvSpPr>
                  <a:spLocks noChangeArrowheads="1"/>
                </p:cNvSpPr>
                <p:nvPr/>
              </p:nvSpPr>
              <p:spPr bwMode="auto">
                <a:xfrm rot="-7500000">
                  <a:off x="3670" y="32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15" name="Group 529"/>
              <p:cNvGrpSpPr>
                <a:grpSpLocks/>
              </p:cNvGrpSpPr>
              <p:nvPr/>
            </p:nvGrpSpPr>
            <p:grpSpPr bwMode="auto">
              <a:xfrm>
                <a:off x="4847" y="3096"/>
                <a:ext cx="83" cy="70"/>
                <a:chOff x="3844" y="2846"/>
                <a:chExt cx="200" cy="167"/>
              </a:xfrm>
            </p:grpSpPr>
            <p:sp>
              <p:nvSpPr>
                <p:cNvPr id="58778" name="Freeform 530"/>
                <p:cNvSpPr>
                  <a:spLocks/>
                </p:cNvSpPr>
                <p:nvPr/>
              </p:nvSpPr>
              <p:spPr bwMode="auto">
                <a:xfrm>
                  <a:off x="3880" y="2846"/>
                  <a:ext cx="83" cy="61"/>
                </a:xfrm>
                <a:custGeom>
                  <a:avLst/>
                  <a:gdLst>
                    <a:gd name="T0" fmla="*/ 82 w 83"/>
                    <a:gd name="T1" fmla="*/ 60 h 61"/>
                    <a:gd name="T2" fmla="*/ 63 w 83"/>
                    <a:gd name="T3" fmla="*/ 41 h 61"/>
                    <a:gd name="T4" fmla="*/ 44 w 83"/>
                    <a:gd name="T5" fmla="*/ 32 h 61"/>
                    <a:gd name="T6" fmla="*/ 25 w 83"/>
                    <a:gd name="T7" fmla="*/ 32 h 61"/>
                    <a:gd name="T8" fmla="*/ 12 w 83"/>
                    <a:gd name="T9" fmla="*/ 27 h 61"/>
                    <a:gd name="T10" fmla="*/ 6 w 83"/>
                    <a:gd name="T11" fmla="*/ 18 h 61"/>
                    <a:gd name="T12" fmla="*/ 0 w 83"/>
                    <a:gd name="T13" fmla="*/ 0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61"/>
                    <a:gd name="T23" fmla="*/ 83 w 83"/>
                    <a:gd name="T24" fmla="*/ 61 h 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61">
                      <a:moveTo>
                        <a:pt x="82" y="60"/>
                      </a:moveTo>
                      <a:lnTo>
                        <a:pt x="63" y="41"/>
                      </a:lnTo>
                      <a:lnTo>
                        <a:pt x="44" y="32"/>
                      </a:lnTo>
                      <a:lnTo>
                        <a:pt x="25" y="32"/>
                      </a:lnTo>
                      <a:lnTo>
                        <a:pt x="12" y="27"/>
                      </a:lnTo>
                      <a:lnTo>
                        <a:pt x="6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9" name="Freeform 531"/>
                <p:cNvSpPr>
                  <a:spLocks/>
                </p:cNvSpPr>
                <p:nvPr/>
              </p:nvSpPr>
              <p:spPr bwMode="auto">
                <a:xfrm>
                  <a:off x="3844" y="2897"/>
                  <a:ext cx="83" cy="63"/>
                </a:xfrm>
                <a:custGeom>
                  <a:avLst/>
                  <a:gdLst>
                    <a:gd name="T0" fmla="*/ 82 w 83"/>
                    <a:gd name="T1" fmla="*/ 62 h 63"/>
                    <a:gd name="T2" fmla="*/ 63 w 83"/>
                    <a:gd name="T3" fmla="*/ 43 h 63"/>
                    <a:gd name="T4" fmla="*/ 44 w 83"/>
                    <a:gd name="T5" fmla="*/ 34 h 63"/>
                    <a:gd name="T6" fmla="*/ 38 w 83"/>
                    <a:gd name="T7" fmla="*/ 34 h 63"/>
                    <a:gd name="T8" fmla="*/ 25 w 83"/>
                    <a:gd name="T9" fmla="*/ 34 h 63"/>
                    <a:gd name="T10" fmla="*/ 19 w 83"/>
                    <a:gd name="T11" fmla="*/ 34 h 63"/>
                    <a:gd name="T12" fmla="*/ 13 w 83"/>
                    <a:gd name="T13" fmla="*/ 29 h 63"/>
                    <a:gd name="T14" fmla="*/ 7 w 83"/>
                    <a:gd name="T15" fmla="*/ 19 h 63"/>
                    <a:gd name="T16" fmla="*/ 0 w 83"/>
                    <a:gd name="T17" fmla="*/ 0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63"/>
                    <a:gd name="T29" fmla="*/ 83 w 83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63">
                      <a:moveTo>
                        <a:pt x="82" y="62"/>
                      </a:moveTo>
                      <a:lnTo>
                        <a:pt x="63" y="43"/>
                      </a:lnTo>
                      <a:lnTo>
                        <a:pt x="44" y="34"/>
                      </a:lnTo>
                      <a:lnTo>
                        <a:pt x="38" y="34"/>
                      </a:lnTo>
                      <a:lnTo>
                        <a:pt x="25" y="34"/>
                      </a:lnTo>
                      <a:lnTo>
                        <a:pt x="19" y="34"/>
                      </a:lnTo>
                      <a:lnTo>
                        <a:pt x="13" y="29"/>
                      </a:lnTo>
                      <a:lnTo>
                        <a:pt x="7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80" name="Oval 532"/>
                <p:cNvSpPr>
                  <a:spLocks noChangeArrowheads="1"/>
                </p:cNvSpPr>
                <p:nvPr/>
              </p:nvSpPr>
              <p:spPr bwMode="auto">
                <a:xfrm rot="-8580000">
                  <a:off x="3924" y="289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16" name="Group 533"/>
              <p:cNvGrpSpPr>
                <a:grpSpLocks/>
              </p:cNvGrpSpPr>
              <p:nvPr/>
            </p:nvGrpSpPr>
            <p:grpSpPr bwMode="auto">
              <a:xfrm>
                <a:off x="4868" y="3052"/>
                <a:ext cx="85" cy="68"/>
                <a:chOff x="3899" y="2740"/>
                <a:chExt cx="201" cy="165"/>
              </a:xfrm>
            </p:grpSpPr>
            <p:sp>
              <p:nvSpPr>
                <p:cNvPr id="58775" name="Freeform 534"/>
                <p:cNvSpPr>
                  <a:spLocks/>
                </p:cNvSpPr>
                <p:nvPr/>
              </p:nvSpPr>
              <p:spPr bwMode="auto">
                <a:xfrm>
                  <a:off x="3933" y="2740"/>
                  <a:ext cx="85" cy="59"/>
                </a:xfrm>
                <a:custGeom>
                  <a:avLst/>
                  <a:gdLst>
                    <a:gd name="T0" fmla="*/ 84 w 85"/>
                    <a:gd name="T1" fmla="*/ 58 h 59"/>
                    <a:gd name="T2" fmla="*/ 65 w 85"/>
                    <a:gd name="T3" fmla="*/ 40 h 59"/>
                    <a:gd name="T4" fmla="*/ 45 w 85"/>
                    <a:gd name="T5" fmla="*/ 31 h 59"/>
                    <a:gd name="T6" fmla="*/ 26 w 85"/>
                    <a:gd name="T7" fmla="*/ 31 h 59"/>
                    <a:gd name="T8" fmla="*/ 13 w 85"/>
                    <a:gd name="T9" fmla="*/ 27 h 59"/>
                    <a:gd name="T10" fmla="*/ 7 w 85"/>
                    <a:gd name="T11" fmla="*/ 13 h 59"/>
                    <a:gd name="T12" fmla="*/ 0 w 85"/>
                    <a:gd name="T13" fmla="*/ 0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59"/>
                    <a:gd name="T23" fmla="*/ 85 w 85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59">
                      <a:moveTo>
                        <a:pt x="84" y="58"/>
                      </a:moveTo>
                      <a:lnTo>
                        <a:pt x="65" y="40"/>
                      </a:lnTo>
                      <a:lnTo>
                        <a:pt x="45" y="31"/>
                      </a:lnTo>
                      <a:lnTo>
                        <a:pt x="26" y="31"/>
                      </a:lnTo>
                      <a:lnTo>
                        <a:pt x="13" y="27"/>
                      </a:lnTo>
                      <a:lnTo>
                        <a:pt x="7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6" name="Freeform 535"/>
                <p:cNvSpPr>
                  <a:spLocks/>
                </p:cNvSpPr>
                <p:nvPr/>
              </p:nvSpPr>
              <p:spPr bwMode="auto">
                <a:xfrm>
                  <a:off x="3899" y="2793"/>
                  <a:ext cx="84" cy="60"/>
                </a:xfrm>
                <a:custGeom>
                  <a:avLst/>
                  <a:gdLst>
                    <a:gd name="T0" fmla="*/ 83 w 84"/>
                    <a:gd name="T1" fmla="*/ 59 h 60"/>
                    <a:gd name="T2" fmla="*/ 64 w 84"/>
                    <a:gd name="T3" fmla="*/ 41 h 60"/>
                    <a:gd name="T4" fmla="*/ 45 w 84"/>
                    <a:gd name="T5" fmla="*/ 32 h 60"/>
                    <a:gd name="T6" fmla="*/ 26 w 84"/>
                    <a:gd name="T7" fmla="*/ 32 h 60"/>
                    <a:gd name="T8" fmla="*/ 13 w 84"/>
                    <a:gd name="T9" fmla="*/ 27 h 60"/>
                    <a:gd name="T10" fmla="*/ 7 w 84"/>
                    <a:gd name="T11" fmla="*/ 13 h 60"/>
                    <a:gd name="T12" fmla="*/ 0 w 84"/>
                    <a:gd name="T13" fmla="*/ 0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60"/>
                    <a:gd name="T23" fmla="*/ 84 w 84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60">
                      <a:moveTo>
                        <a:pt x="83" y="59"/>
                      </a:moveTo>
                      <a:lnTo>
                        <a:pt x="64" y="41"/>
                      </a:lnTo>
                      <a:lnTo>
                        <a:pt x="45" y="32"/>
                      </a:lnTo>
                      <a:lnTo>
                        <a:pt x="26" y="32"/>
                      </a:lnTo>
                      <a:lnTo>
                        <a:pt x="13" y="27"/>
                      </a:lnTo>
                      <a:lnTo>
                        <a:pt x="7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7" name="Oval 536"/>
                <p:cNvSpPr>
                  <a:spLocks noChangeArrowheads="1"/>
                </p:cNvSpPr>
                <p:nvPr/>
              </p:nvSpPr>
              <p:spPr bwMode="auto">
                <a:xfrm rot="-8580000">
                  <a:off x="3980" y="278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17" name="Group 537"/>
              <p:cNvGrpSpPr>
                <a:grpSpLocks/>
              </p:cNvGrpSpPr>
              <p:nvPr/>
            </p:nvGrpSpPr>
            <p:grpSpPr bwMode="auto">
              <a:xfrm>
                <a:off x="4885" y="3011"/>
                <a:ext cx="88" cy="64"/>
                <a:chOff x="3939" y="2636"/>
                <a:chExt cx="208" cy="158"/>
              </a:xfrm>
            </p:grpSpPr>
            <p:sp>
              <p:nvSpPr>
                <p:cNvPr id="58772" name="Freeform 538"/>
                <p:cNvSpPr>
                  <a:spLocks/>
                </p:cNvSpPr>
                <p:nvPr/>
              </p:nvSpPr>
              <p:spPr bwMode="auto">
                <a:xfrm>
                  <a:off x="3968" y="2636"/>
                  <a:ext cx="92" cy="53"/>
                </a:xfrm>
                <a:custGeom>
                  <a:avLst/>
                  <a:gdLst>
                    <a:gd name="T0" fmla="*/ 91 w 92"/>
                    <a:gd name="T1" fmla="*/ 52 h 53"/>
                    <a:gd name="T2" fmla="*/ 72 w 92"/>
                    <a:gd name="T3" fmla="*/ 39 h 53"/>
                    <a:gd name="T4" fmla="*/ 52 w 92"/>
                    <a:gd name="T5" fmla="*/ 26 h 53"/>
                    <a:gd name="T6" fmla="*/ 33 w 92"/>
                    <a:gd name="T7" fmla="*/ 26 h 53"/>
                    <a:gd name="T8" fmla="*/ 20 w 92"/>
                    <a:gd name="T9" fmla="*/ 26 h 53"/>
                    <a:gd name="T10" fmla="*/ 13 w 92"/>
                    <a:gd name="T11" fmla="*/ 18 h 53"/>
                    <a:gd name="T12" fmla="*/ 0 w 92"/>
                    <a:gd name="T13" fmla="*/ 0 h 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53"/>
                    <a:gd name="T23" fmla="*/ 92 w 92"/>
                    <a:gd name="T24" fmla="*/ 53 h 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53">
                      <a:moveTo>
                        <a:pt x="91" y="52"/>
                      </a:moveTo>
                      <a:lnTo>
                        <a:pt x="72" y="39"/>
                      </a:lnTo>
                      <a:lnTo>
                        <a:pt x="52" y="26"/>
                      </a:lnTo>
                      <a:lnTo>
                        <a:pt x="33" y="26"/>
                      </a:lnTo>
                      <a:lnTo>
                        <a:pt x="20" y="26"/>
                      </a:lnTo>
                      <a:lnTo>
                        <a:pt x="13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3" name="Freeform 539"/>
                <p:cNvSpPr>
                  <a:spLocks/>
                </p:cNvSpPr>
                <p:nvPr/>
              </p:nvSpPr>
              <p:spPr bwMode="auto">
                <a:xfrm>
                  <a:off x="3939" y="2692"/>
                  <a:ext cx="91" cy="54"/>
                </a:xfrm>
                <a:custGeom>
                  <a:avLst/>
                  <a:gdLst>
                    <a:gd name="T0" fmla="*/ 90 w 91"/>
                    <a:gd name="T1" fmla="*/ 53 h 54"/>
                    <a:gd name="T2" fmla="*/ 71 w 91"/>
                    <a:gd name="T3" fmla="*/ 40 h 54"/>
                    <a:gd name="T4" fmla="*/ 64 w 91"/>
                    <a:gd name="T5" fmla="*/ 35 h 54"/>
                    <a:gd name="T6" fmla="*/ 51 w 91"/>
                    <a:gd name="T7" fmla="*/ 31 h 54"/>
                    <a:gd name="T8" fmla="*/ 32 w 91"/>
                    <a:gd name="T9" fmla="*/ 31 h 54"/>
                    <a:gd name="T10" fmla="*/ 19 w 91"/>
                    <a:gd name="T11" fmla="*/ 31 h 54"/>
                    <a:gd name="T12" fmla="*/ 13 w 91"/>
                    <a:gd name="T13" fmla="*/ 18 h 54"/>
                    <a:gd name="T14" fmla="*/ 0 w 91"/>
                    <a:gd name="T15" fmla="*/ 0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1"/>
                    <a:gd name="T25" fmla="*/ 0 h 54"/>
                    <a:gd name="T26" fmla="*/ 91 w 91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1" h="54">
                      <a:moveTo>
                        <a:pt x="90" y="53"/>
                      </a:moveTo>
                      <a:lnTo>
                        <a:pt x="71" y="40"/>
                      </a:lnTo>
                      <a:lnTo>
                        <a:pt x="64" y="35"/>
                      </a:lnTo>
                      <a:lnTo>
                        <a:pt x="51" y="31"/>
                      </a:lnTo>
                      <a:lnTo>
                        <a:pt x="32" y="31"/>
                      </a:lnTo>
                      <a:lnTo>
                        <a:pt x="19" y="31"/>
                      </a:lnTo>
                      <a:lnTo>
                        <a:pt x="13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4" name="Oval 540"/>
                <p:cNvSpPr>
                  <a:spLocks noChangeArrowheads="1"/>
                </p:cNvSpPr>
                <p:nvPr/>
              </p:nvSpPr>
              <p:spPr bwMode="auto">
                <a:xfrm rot="-8880000">
                  <a:off x="4027" y="267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18" name="Group 541"/>
              <p:cNvGrpSpPr>
                <a:grpSpLocks/>
              </p:cNvGrpSpPr>
              <p:nvPr/>
            </p:nvGrpSpPr>
            <p:grpSpPr bwMode="auto">
              <a:xfrm>
                <a:off x="4903" y="2962"/>
                <a:ext cx="86" cy="68"/>
                <a:chOff x="3982" y="2520"/>
                <a:chExt cx="203" cy="164"/>
              </a:xfrm>
            </p:grpSpPr>
            <p:sp>
              <p:nvSpPr>
                <p:cNvPr id="58769" name="Freeform 542"/>
                <p:cNvSpPr>
                  <a:spLocks/>
                </p:cNvSpPr>
                <p:nvPr/>
              </p:nvSpPr>
              <p:spPr bwMode="auto">
                <a:xfrm>
                  <a:off x="4016" y="2520"/>
                  <a:ext cx="86" cy="59"/>
                </a:xfrm>
                <a:custGeom>
                  <a:avLst/>
                  <a:gdLst>
                    <a:gd name="T0" fmla="*/ 85 w 86"/>
                    <a:gd name="T1" fmla="*/ 58 h 59"/>
                    <a:gd name="T2" fmla="*/ 65 w 86"/>
                    <a:gd name="T3" fmla="*/ 42 h 59"/>
                    <a:gd name="T4" fmla="*/ 46 w 86"/>
                    <a:gd name="T5" fmla="*/ 29 h 59"/>
                    <a:gd name="T6" fmla="*/ 39 w 86"/>
                    <a:gd name="T7" fmla="*/ 29 h 59"/>
                    <a:gd name="T8" fmla="*/ 26 w 86"/>
                    <a:gd name="T9" fmla="*/ 29 h 59"/>
                    <a:gd name="T10" fmla="*/ 19 w 86"/>
                    <a:gd name="T11" fmla="*/ 29 h 59"/>
                    <a:gd name="T12" fmla="*/ 13 w 86"/>
                    <a:gd name="T13" fmla="*/ 29 h 59"/>
                    <a:gd name="T14" fmla="*/ 6 w 86"/>
                    <a:gd name="T15" fmla="*/ 17 h 59"/>
                    <a:gd name="T16" fmla="*/ 0 w 86"/>
                    <a:gd name="T17" fmla="*/ 0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59"/>
                    <a:gd name="T29" fmla="*/ 86 w 86"/>
                    <a:gd name="T30" fmla="*/ 59 h 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59">
                      <a:moveTo>
                        <a:pt x="85" y="58"/>
                      </a:moveTo>
                      <a:lnTo>
                        <a:pt x="65" y="42"/>
                      </a:lnTo>
                      <a:lnTo>
                        <a:pt x="46" y="29"/>
                      </a:lnTo>
                      <a:lnTo>
                        <a:pt x="39" y="29"/>
                      </a:lnTo>
                      <a:lnTo>
                        <a:pt x="26" y="29"/>
                      </a:lnTo>
                      <a:lnTo>
                        <a:pt x="19" y="29"/>
                      </a:lnTo>
                      <a:lnTo>
                        <a:pt x="13" y="29"/>
                      </a:lnTo>
                      <a:lnTo>
                        <a:pt x="6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0" name="Freeform 543"/>
                <p:cNvSpPr>
                  <a:spLocks/>
                </p:cNvSpPr>
                <p:nvPr/>
              </p:nvSpPr>
              <p:spPr bwMode="auto">
                <a:xfrm>
                  <a:off x="3982" y="2573"/>
                  <a:ext cx="86" cy="60"/>
                </a:xfrm>
                <a:custGeom>
                  <a:avLst/>
                  <a:gdLst>
                    <a:gd name="T0" fmla="*/ 85 w 86"/>
                    <a:gd name="T1" fmla="*/ 59 h 60"/>
                    <a:gd name="T2" fmla="*/ 65 w 86"/>
                    <a:gd name="T3" fmla="*/ 42 h 60"/>
                    <a:gd name="T4" fmla="*/ 46 w 86"/>
                    <a:gd name="T5" fmla="*/ 34 h 60"/>
                    <a:gd name="T6" fmla="*/ 39 w 86"/>
                    <a:gd name="T7" fmla="*/ 30 h 60"/>
                    <a:gd name="T8" fmla="*/ 26 w 86"/>
                    <a:gd name="T9" fmla="*/ 30 h 60"/>
                    <a:gd name="T10" fmla="*/ 20 w 86"/>
                    <a:gd name="T11" fmla="*/ 30 h 60"/>
                    <a:gd name="T12" fmla="*/ 13 w 86"/>
                    <a:gd name="T13" fmla="*/ 30 h 60"/>
                    <a:gd name="T14" fmla="*/ 7 w 86"/>
                    <a:gd name="T15" fmla="*/ 17 h 60"/>
                    <a:gd name="T16" fmla="*/ 0 w 86"/>
                    <a:gd name="T17" fmla="*/ 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0"/>
                    <a:gd name="T29" fmla="*/ 86 w 86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0">
                      <a:moveTo>
                        <a:pt x="85" y="59"/>
                      </a:moveTo>
                      <a:lnTo>
                        <a:pt x="65" y="42"/>
                      </a:lnTo>
                      <a:lnTo>
                        <a:pt x="46" y="34"/>
                      </a:lnTo>
                      <a:lnTo>
                        <a:pt x="39" y="30"/>
                      </a:lnTo>
                      <a:lnTo>
                        <a:pt x="26" y="30"/>
                      </a:lnTo>
                      <a:lnTo>
                        <a:pt x="20" y="30"/>
                      </a:lnTo>
                      <a:lnTo>
                        <a:pt x="13" y="30"/>
                      </a:lnTo>
                      <a:lnTo>
                        <a:pt x="7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71" name="Oval 544"/>
                <p:cNvSpPr>
                  <a:spLocks noChangeArrowheads="1"/>
                </p:cNvSpPr>
                <p:nvPr/>
              </p:nvSpPr>
              <p:spPr bwMode="auto">
                <a:xfrm rot="-8640000">
                  <a:off x="4065" y="256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19" name="Group 545"/>
              <p:cNvGrpSpPr>
                <a:grpSpLocks/>
              </p:cNvGrpSpPr>
              <p:nvPr/>
            </p:nvGrpSpPr>
            <p:grpSpPr bwMode="auto">
              <a:xfrm>
                <a:off x="4823" y="3137"/>
                <a:ext cx="84" cy="72"/>
                <a:chOff x="3788" y="2947"/>
                <a:chExt cx="199" cy="172"/>
              </a:xfrm>
            </p:grpSpPr>
            <p:sp>
              <p:nvSpPr>
                <p:cNvPr id="58766" name="Freeform 546"/>
                <p:cNvSpPr>
                  <a:spLocks/>
                </p:cNvSpPr>
                <p:nvPr/>
              </p:nvSpPr>
              <p:spPr bwMode="auto">
                <a:xfrm>
                  <a:off x="3825" y="2947"/>
                  <a:ext cx="82" cy="64"/>
                </a:xfrm>
                <a:custGeom>
                  <a:avLst/>
                  <a:gdLst>
                    <a:gd name="T0" fmla="*/ 81 w 82"/>
                    <a:gd name="T1" fmla="*/ 63 h 64"/>
                    <a:gd name="T2" fmla="*/ 62 w 82"/>
                    <a:gd name="T3" fmla="*/ 44 h 64"/>
                    <a:gd name="T4" fmla="*/ 44 w 82"/>
                    <a:gd name="T5" fmla="*/ 34 h 64"/>
                    <a:gd name="T6" fmla="*/ 25 w 82"/>
                    <a:gd name="T7" fmla="*/ 34 h 64"/>
                    <a:gd name="T8" fmla="*/ 12 w 82"/>
                    <a:gd name="T9" fmla="*/ 29 h 64"/>
                    <a:gd name="T10" fmla="*/ 6 w 82"/>
                    <a:gd name="T11" fmla="*/ 15 h 64"/>
                    <a:gd name="T12" fmla="*/ 0 w 82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64"/>
                    <a:gd name="T23" fmla="*/ 82 w 82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64">
                      <a:moveTo>
                        <a:pt x="81" y="63"/>
                      </a:moveTo>
                      <a:lnTo>
                        <a:pt x="62" y="44"/>
                      </a:lnTo>
                      <a:lnTo>
                        <a:pt x="44" y="34"/>
                      </a:lnTo>
                      <a:lnTo>
                        <a:pt x="25" y="34"/>
                      </a:lnTo>
                      <a:lnTo>
                        <a:pt x="12" y="29"/>
                      </a:lnTo>
                      <a:lnTo>
                        <a:pt x="6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7" name="Freeform 547"/>
                <p:cNvSpPr>
                  <a:spLocks/>
                </p:cNvSpPr>
                <p:nvPr/>
              </p:nvSpPr>
              <p:spPr bwMode="auto">
                <a:xfrm>
                  <a:off x="3788" y="2998"/>
                  <a:ext cx="81" cy="65"/>
                </a:xfrm>
                <a:custGeom>
                  <a:avLst/>
                  <a:gdLst>
                    <a:gd name="T0" fmla="*/ 80 w 81"/>
                    <a:gd name="T1" fmla="*/ 64 h 65"/>
                    <a:gd name="T2" fmla="*/ 61 w 81"/>
                    <a:gd name="T3" fmla="*/ 44 h 65"/>
                    <a:gd name="T4" fmla="*/ 43 w 81"/>
                    <a:gd name="T5" fmla="*/ 35 h 65"/>
                    <a:gd name="T6" fmla="*/ 24 w 81"/>
                    <a:gd name="T7" fmla="*/ 35 h 65"/>
                    <a:gd name="T8" fmla="*/ 12 w 81"/>
                    <a:gd name="T9" fmla="*/ 30 h 65"/>
                    <a:gd name="T10" fmla="*/ 6 w 81"/>
                    <a:gd name="T11" fmla="*/ 15 h 65"/>
                    <a:gd name="T12" fmla="*/ 0 w 81"/>
                    <a:gd name="T13" fmla="*/ 0 h 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65"/>
                    <a:gd name="T23" fmla="*/ 81 w 81"/>
                    <a:gd name="T24" fmla="*/ 65 h 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65">
                      <a:moveTo>
                        <a:pt x="80" y="64"/>
                      </a:moveTo>
                      <a:lnTo>
                        <a:pt x="61" y="44"/>
                      </a:lnTo>
                      <a:lnTo>
                        <a:pt x="43" y="35"/>
                      </a:lnTo>
                      <a:lnTo>
                        <a:pt x="24" y="35"/>
                      </a:lnTo>
                      <a:lnTo>
                        <a:pt x="12" y="30"/>
                      </a:lnTo>
                      <a:lnTo>
                        <a:pt x="6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8" name="Oval 548"/>
                <p:cNvSpPr>
                  <a:spLocks noChangeArrowheads="1"/>
                </p:cNvSpPr>
                <p:nvPr/>
              </p:nvSpPr>
              <p:spPr bwMode="auto">
                <a:xfrm rot="-8400000">
                  <a:off x="3867" y="300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20" name="Group 549"/>
              <p:cNvGrpSpPr>
                <a:grpSpLocks/>
              </p:cNvGrpSpPr>
              <p:nvPr/>
            </p:nvGrpSpPr>
            <p:grpSpPr bwMode="auto">
              <a:xfrm>
                <a:off x="3964" y="2452"/>
                <a:ext cx="74" cy="80"/>
                <a:chOff x="1729" y="1276"/>
                <a:chExt cx="180" cy="196"/>
              </a:xfrm>
            </p:grpSpPr>
            <p:sp>
              <p:nvSpPr>
                <p:cNvPr id="58763" name="Freeform 550"/>
                <p:cNvSpPr>
                  <a:spLocks/>
                </p:cNvSpPr>
                <p:nvPr/>
              </p:nvSpPr>
              <p:spPr bwMode="auto">
                <a:xfrm>
                  <a:off x="1780" y="1276"/>
                  <a:ext cx="63" cy="84"/>
                </a:xfrm>
                <a:custGeom>
                  <a:avLst/>
                  <a:gdLst>
                    <a:gd name="T0" fmla="*/ 62 w 63"/>
                    <a:gd name="T1" fmla="*/ 83 h 84"/>
                    <a:gd name="T2" fmla="*/ 47 w 63"/>
                    <a:gd name="T3" fmla="*/ 61 h 84"/>
                    <a:gd name="T4" fmla="*/ 41 w 63"/>
                    <a:gd name="T5" fmla="*/ 53 h 84"/>
                    <a:gd name="T6" fmla="*/ 33 w 63"/>
                    <a:gd name="T7" fmla="*/ 46 h 84"/>
                    <a:gd name="T8" fmla="*/ 24 w 63"/>
                    <a:gd name="T9" fmla="*/ 42 h 84"/>
                    <a:gd name="T10" fmla="*/ 18 w 63"/>
                    <a:gd name="T11" fmla="*/ 40 h 84"/>
                    <a:gd name="T12" fmla="*/ 9 w 63"/>
                    <a:gd name="T13" fmla="*/ 37 h 84"/>
                    <a:gd name="T14" fmla="*/ 3 w 63"/>
                    <a:gd name="T15" fmla="*/ 33 h 84"/>
                    <a:gd name="T16" fmla="*/ 0 w 63"/>
                    <a:gd name="T17" fmla="*/ 26 h 84"/>
                    <a:gd name="T18" fmla="*/ 0 w 63"/>
                    <a:gd name="T19" fmla="*/ 20 h 84"/>
                    <a:gd name="T20" fmla="*/ 0 w 63"/>
                    <a:gd name="T21" fmla="*/ 0 h 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84"/>
                    <a:gd name="T35" fmla="*/ 63 w 63"/>
                    <a:gd name="T36" fmla="*/ 84 h 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84">
                      <a:moveTo>
                        <a:pt x="62" y="83"/>
                      </a:moveTo>
                      <a:lnTo>
                        <a:pt x="47" y="61"/>
                      </a:lnTo>
                      <a:lnTo>
                        <a:pt x="41" y="53"/>
                      </a:lnTo>
                      <a:lnTo>
                        <a:pt x="33" y="46"/>
                      </a:lnTo>
                      <a:lnTo>
                        <a:pt x="24" y="42"/>
                      </a:lnTo>
                      <a:lnTo>
                        <a:pt x="18" y="40"/>
                      </a:lnTo>
                      <a:lnTo>
                        <a:pt x="9" y="37"/>
                      </a:lnTo>
                      <a:lnTo>
                        <a:pt x="3" y="33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4" name="Freeform 551"/>
                <p:cNvSpPr>
                  <a:spLocks/>
                </p:cNvSpPr>
                <p:nvPr/>
              </p:nvSpPr>
              <p:spPr bwMode="auto">
                <a:xfrm>
                  <a:off x="1729" y="1317"/>
                  <a:ext cx="64" cy="84"/>
                </a:xfrm>
                <a:custGeom>
                  <a:avLst/>
                  <a:gdLst>
                    <a:gd name="T0" fmla="*/ 63 w 64"/>
                    <a:gd name="T1" fmla="*/ 83 h 84"/>
                    <a:gd name="T2" fmla="*/ 49 w 64"/>
                    <a:gd name="T3" fmla="*/ 61 h 84"/>
                    <a:gd name="T4" fmla="*/ 34 w 64"/>
                    <a:gd name="T5" fmla="*/ 45 h 84"/>
                    <a:gd name="T6" fmla="*/ 26 w 64"/>
                    <a:gd name="T7" fmla="*/ 40 h 84"/>
                    <a:gd name="T8" fmla="*/ 20 w 64"/>
                    <a:gd name="T9" fmla="*/ 38 h 84"/>
                    <a:gd name="T10" fmla="*/ 11 w 64"/>
                    <a:gd name="T11" fmla="*/ 38 h 84"/>
                    <a:gd name="T12" fmla="*/ 6 w 64"/>
                    <a:gd name="T13" fmla="*/ 34 h 84"/>
                    <a:gd name="T14" fmla="*/ 3 w 64"/>
                    <a:gd name="T15" fmla="*/ 27 h 84"/>
                    <a:gd name="T16" fmla="*/ 0 w 64"/>
                    <a:gd name="T17" fmla="*/ 20 h 84"/>
                    <a:gd name="T18" fmla="*/ 0 w 64"/>
                    <a:gd name="T19" fmla="*/ 0 h 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84"/>
                    <a:gd name="T32" fmla="*/ 64 w 64"/>
                    <a:gd name="T33" fmla="*/ 84 h 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84">
                      <a:moveTo>
                        <a:pt x="63" y="83"/>
                      </a:moveTo>
                      <a:lnTo>
                        <a:pt x="49" y="61"/>
                      </a:lnTo>
                      <a:lnTo>
                        <a:pt x="34" y="45"/>
                      </a:lnTo>
                      <a:lnTo>
                        <a:pt x="26" y="40"/>
                      </a:lnTo>
                      <a:lnTo>
                        <a:pt x="20" y="38"/>
                      </a:lnTo>
                      <a:lnTo>
                        <a:pt x="11" y="38"/>
                      </a:lnTo>
                      <a:lnTo>
                        <a:pt x="6" y="34"/>
                      </a:lnTo>
                      <a:lnTo>
                        <a:pt x="3" y="27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5" name="Oval 552"/>
                <p:cNvSpPr>
                  <a:spLocks noChangeArrowheads="1"/>
                </p:cNvSpPr>
                <p:nvPr/>
              </p:nvSpPr>
              <p:spPr bwMode="auto">
                <a:xfrm rot="-7500000">
                  <a:off x="1790" y="135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21" name="Group 553"/>
              <p:cNvGrpSpPr>
                <a:grpSpLocks/>
              </p:cNvGrpSpPr>
              <p:nvPr/>
            </p:nvGrpSpPr>
            <p:grpSpPr bwMode="auto">
              <a:xfrm>
                <a:off x="4785" y="3190"/>
                <a:ext cx="72" cy="80"/>
                <a:chOff x="3696" y="3074"/>
                <a:chExt cx="177" cy="194"/>
              </a:xfrm>
            </p:grpSpPr>
            <p:sp>
              <p:nvSpPr>
                <p:cNvPr id="58760" name="Freeform 554"/>
                <p:cNvSpPr>
                  <a:spLocks/>
                </p:cNvSpPr>
                <p:nvPr/>
              </p:nvSpPr>
              <p:spPr bwMode="auto">
                <a:xfrm>
                  <a:off x="3745" y="3074"/>
                  <a:ext cx="62" cy="82"/>
                </a:xfrm>
                <a:custGeom>
                  <a:avLst/>
                  <a:gdLst>
                    <a:gd name="T0" fmla="*/ 61 w 62"/>
                    <a:gd name="T1" fmla="*/ 81 h 82"/>
                    <a:gd name="T2" fmla="*/ 49 w 62"/>
                    <a:gd name="T3" fmla="*/ 61 h 82"/>
                    <a:gd name="T4" fmla="*/ 31 w 62"/>
                    <a:gd name="T5" fmla="*/ 41 h 82"/>
                    <a:gd name="T6" fmla="*/ 18 w 62"/>
                    <a:gd name="T7" fmla="*/ 36 h 82"/>
                    <a:gd name="T8" fmla="*/ 0 w 62"/>
                    <a:gd name="T9" fmla="*/ 31 h 82"/>
                    <a:gd name="T10" fmla="*/ 0 w 62"/>
                    <a:gd name="T11" fmla="*/ 15 h 82"/>
                    <a:gd name="T12" fmla="*/ 0 w 62"/>
                    <a:gd name="T13" fmla="*/ 0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82"/>
                    <a:gd name="T23" fmla="*/ 62 w 62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82">
                      <a:moveTo>
                        <a:pt x="61" y="81"/>
                      </a:moveTo>
                      <a:lnTo>
                        <a:pt x="49" y="61"/>
                      </a:lnTo>
                      <a:lnTo>
                        <a:pt x="31" y="41"/>
                      </a:lnTo>
                      <a:lnTo>
                        <a:pt x="18" y="36"/>
                      </a:lnTo>
                      <a:lnTo>
                        <a:pt x="0" y="31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1" name="Freeform 555"/>
                <p:cNvSpPr>
                  <a:spLocks/>
                </p:cNvSpPr>
                <p:nvPr/>
              </p:nvSpPr>
              <p:spPr bwMode="auto">
                <a:xfrm>
                  <a:off x="3696" y="3114"/>
                  <a:ext cx="61" cy="83"/>
                </a:xfrm>
                <a:custGeom>
                  <a:avLst/>
                  <a:gdLst>
                    <a:gd name="T0" fmla="*/ 60 w 61"/>
                    <a:gd name="T1" fmla="*/ 82 h 83"/>
                    <a:gd name="T2" fmla="*/ 48 w 61"/>
                    <a:gd name="T3" fmla="*/ 62 h 83"/>
                    <a:gd name="T4" fmla="*/ 30 w 61"/>
                    <a:gd name="T5" fmla="*/ 46 h 83"/>
                    <a:gd name="T6" fmla="*/ 24 w 61"/>
                    <a:gd name="T7" fmla="*/ 41 h 83"/>
                    <a:gd name="T8" fmla="*/ 18 w 61"/>
                    <a:gd name="T9" fmla="*/ 41 h 83"/>
                    <a:gd name="T10" fmla="*/ 6 w 61"/>
                    <a:gd name="T11" fmla="*/ 36 h 83"/>
                    <a:gd name="T12" fmla="*/ 0 w 61"/>
                    <a:gd name="T13" fmla="*/ 31 h 83"/>
                    <a:gd name="T14" fmla="*/ 0 w 61"/>
                    <a:gd name="T15" fmla="*/ 16 h 83"/>
                    <a:gd name="T16" fmla="*/ 0 w 61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83"/>
                    <a:gd name="T29" fmla="*/ 61 w 61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83">
                      <a:moveTo>
                        <a:pt x="60" y="82"/>
                      </a:moveTo>
                      <a:lnTo>
                        <a:pt x="48" y="62"/>
                      </a:lnTo>
                      <a:lnTo>
                        <a:pt x="30" y="46"/>
                      </a:lnTo>
                      <a:lnTo>
                        <a:pt x="24" y="41"/>
                      </a:lnTo>
                      <a:lnTo>
                        <a:pt x="18" y="41"/>
                      </a:lnTo>
                      <a:lnTo>
                        <a:pt x="6" y="36"/>
                      </a:lnTo>
                      <a:lnTo>
                        <a:pt x="0" y="31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62" name="Oval 556"/>
                <p:cNvSpPr>
                  <a:spLocks noChangeArrowheads="1"/>
                </p:cNvSpPr>
                <p:nvPr/>
              </p:nvSpPr>
              <p:spPr bwMode="auto">
                <a:xfrm rot="-7500000">
                  <a:off x="3754" y="31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22" name="Group 557"/>
              <p:cNvGrpSpPr>
                <a:grpSpLocks/>
              </p:cNvGrpSpPr>
              <p:nvPr/>
            </p:nvGrpSpPr>
            <p:grpSpPr bwMode="auto">
              <a:xfrm>
                <a:off x="4805" y="3159"/>
                <a:ext cx="75" cy="81"/>
                <a:chOff x="3747" y="2999"/>
                <a:chExt cx="178" cy="197"/>
              </a:xfrm>
            </p:grpSpPr>
            <p:sp>
              <p:nvSpPr>
                <p:cNvPr id="58757" name="Freeform 558"/>
                <p:cNvSpPr>
                  <a:spLocks/>
                </p:cNvSpPr>
                <p:nvPr/>
              </p:nvSpPr>
              <p:spPr bwMode="auto">
                <a:xfrm>
                  <a:off x="3796" y="2999"/>
                  <a:ext cx="63" cy="85"/>
                </a:xfrm>
                <a:custGeom>
                  <a:avLst/>
                  <a:gdLst>
                    <a:gd name="T0" fmla="*/ 62 w 63"/>
                    <a:gd name="T1" fmla="*/ 84 h 85"/>
                    <a:gd name="T2" fmla="*/ 50 w 63"/>
                    <a:gd name="T3" fmla="*/ 64 h 85"/>
                    <a:gd name="T4" fmla="*/ 31 w 63"/>
                    <a:gd name="T5" fmla="*/ 45 h 85"/>
                    <a:gd name="T6" fmla="*/ 19 w 63"/>
                    <a:gd name="T7" fmla="*/ 40 h 85"/>
                    <a:gd name="T8" fmla="*/ 6 w 63"/>
                    <a:gd name="T9" fmla="*/ 35 h 85"/>
                    <a:gd name="T10" fmla="*/ 0 w 63"/>
                    <a:gd name="T11" fmla="*/ 20 h 85"/>
                    <a:gd name="T12" fmla="*/ 0 w 63"/>
                    <a:gd name="T13" fmla="*/ 0 h 8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3"/>
                    <a:gd name="T22" fmla="*/ 0 h 85"/>
                    <a:gd name="T23" fmla="*/ 63 w 63"/>
                    <a:gd name="T24" fmla="*/ 85 h 8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3" h="85">
                      <a:moveTo>
                        <a:pt x="62" y="84"/>
                      </a:moveTo>
                      <a:lnTo>
                        <a:pt x="50" y="64"/>
                      </a:lnTo>
                      <a:lnTo>
                        <a:pt x="31" y="45"/>
                      </a:lnTo>
                      <a:lnTo>
                        <a:pt x="19" y="40"/>
                      </a:lnTo>
                      <a:lnTo>
                        <a:pt x="6" y="35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8" name="Freeform 559"/>
                <p:cNvSpPr>
                  <a:spLocks/>
                </p:cNvSpPr>
                <p:nvPr/>
              </p:nvSpPr>
              <p:spPr bwMode="auto">
                <a:xfrm>
                  <a:off x="3747" y="3044"/>
                  <a:ext cx="62" cy="81"/>
                </a:xfrm>
                <a:custGeom>
                  <a:avLst/>
                  <a:gdLst>
                    <a:gd name="T0" fmla="*/ 61 w 62"/>
                    <a:gd name="T1" fmla="*/ 80 h 81"/>
                    <a:gd name="T2" fmla="*/ 49 w 62"/>
                    <a:gd name="T3" fmla="*/ 60 h 81"/>
                    <a:gd name="T4" fmla="*/ 31 w 62"/>
                    <a:gd name="T5" fmla="*/ 40 h 81"/>
                    <a:gd name="T6" fmla="*/ 18 w 62"/>
                    <a:gd name="T7" fmla="*/ 35 h 81"/>
                    <a:gd name="T8" fmla="*/ 0 w 62"/>
                    <a:gd name="T9" fmla="*/ 30 h 81"/>
                    <a:gd name="T10" fmla="*/ 0 w 62"/>
                    <a:gd name="T11" fmla="*/ 15 h 81"/>
                    <a:gd name="T12" fmla="*/ 0 w 62"/>
                    <a:gd name="T13" fmla="*/ 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81"/>
                    <a:gd name="T23" fmla="*/ 62 w 62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81">
                      <a:moveTo>
                        <a:pt x="61" y="80"/>
                      </a:moveTo>
                      <a:lnTo>
                        <a:pt x="49" y="60"/>
                      </a:lnTo>
                      <a:lnTo>
                        <a:pt x="31" y="40"/>
                      </a:lnTo>
                      <a:lnTo>
                        <a:pt x="18" y="35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9" name="Oval 560"/>
                <p:cNvSpPr>
                  <a:spLocks noChangeArrowheads="1"/>
                </p:cNvSpPr>
                <p:nvPr/>
              </p:nvSpPr>
              <p:spPr bwMode="auto">
                <a:xfrm rot="-7500000">
                  <a:off x="3806" y="307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sp>
            <p:nvSpPr>
              <p:cNvPr id="35323" name="Oval 561"/>
              <p:cNvSpPr>
                <a:spLocks noChangeArrowheads="1"/>
              </p:cNvSpPr>
              <p:nvPr/>
            </p:nvSpPr>
            <p:spPr bwMode="auto">
              <a:xfrm rot="5160000">
                <a:off x="4176" y="2375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324" name="Oval 562"/>
              <p:cNvSpPr>
                <a:spLocks noChangeArrowheads="1"/>
              </p:cNvSpPr>
              <p:nvPr/>
            </p:nvSpPr>
            <p:spPr bwMode="auto">
              <a:xfrm rot="5160000">
                <a:off x="4225" y="2361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325" name="Oval 563"/>
              <p:cNvSpPr>
                <a:spLocks noChangeArrowheads="1"/>
              </p:cNvSpPr>
              <p:nvPr/>
            </p:nvSpPr>
            <p:spPr bwMode="auto">
              <a:xfrm rot="5160000">
                <a:off x="4280" y="2352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326" name="Oval 564"/>
              <p:cNvSpPr>
                <a:spLocks noChangeArrowheads="1"/>
              </p:cNvSpPr>
              <p:nvPr/>
            </p:nvSpPr>
            <p:spPr bwMode="auto">
              <a:xfrm rot="5160000">
                <a:off x="4030" y="2454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327" name="Oval 565"/>
              <p:cNvSpPr>
                <a:spLocks noChangeArrowheads="1"/>
              </p:cNvSpPr>
              <p:nvPr/>
            </p:nvSpPr>
            <p:spPr bwMode="auto">
              <a:xfrm rot="5160000">
                <a:off x="4336" y="2342"/>
                <a:ext cx="50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328" name="Oval 566"/>
              <p:cNvSpPr>
                <a:spLocks noChangeArrowheads="1"/>
              </p:cNvSpPr>
              <p:nvPr/>
            </p:nvSpPr>
            <p:spPr bwMode="auto">
              <a:xfrm rot="5160000">
                <a:off x="4390" y="2345"/>
                <a:ext cx="49" cy="5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329" name="Oval 567"/>
              <p:cNvSpPr>
                <a:spLocks noChangeArrowheads="1"/>
              </p:cNvSpPr>
              <p:nvPr/>
            </p:nvSpPr>
            <p:spPr bwMode="auto">
              <a:xfrm rot="5160000">
                <a:off x="4441" y="2352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330" name="Oval 568"/>
              <p:cNvSpPr>
                <a:spLocks noChangeArrowheads="1"/>
              </p:cNvSpPr>
              <p:nvPr/>
            </p:nvSpPr>
            <p:spPr bwMode="auto">
              <a:xfrm rot="5160000">
                <a:off x="4496" y="2361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331" name="Oval 569"/>
              <p:cNvSpPr>
                <a:spLocks noChangeArrowheads="1"/>
              </p:cNvSpPr>
              <p:nvPr/>
            </p:nvSpPr>
            <p:spPr bwMode="auto">
              <a:xfrm rot="5160000">
                <a:off x="4549" y="237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35332" name="Group 570"/>
              <p:cNvGrpSpPr>
                <a:grpSpLocks/>
              </p:cNvGrpSpPr>
              <p:nvPr/>
            </p:nvGrpSpPr>
            <p:grpSpPr bwMode="auto">
              <a:xfrm>
                <a:off x="3898" y="2535"/>
                <a:ext cx="74" cy="81"/>
                <a:chOff x="1573" y="1480"/>
                <a:chExt cx="180" cy="196"/>
              </a:xfrm>
            </p:grpSpPr>
            <p:sp>
              <p:nvSpPr>
                <p:cNvPr id="58754" name="Freeform 571"/>
                <p:cNvSpPr>
                  <a:spLocks/>
                </p:cNvSpPr>
                <p:nvPr/>
              </p:nvSpPr>
              <p:spPr bwMode="auto">
                <a:xfrm>
                  <a:off x="1624" y="1480"/>
                  <a:ext cx="63" cy="84"/>
                </a:xfrm>
                <a:custGeom>
                  <a:avLst/>
                  <a:gdLst>
                    <a:gd name="T0" fmla="*/ 62 w 63"/>
                    <a:gd name="T1" fmla="*/ 83 h 84"/>
                    <a:gd name="T2" fmla="*/ 49 w 63"/>
                    <a:gd name="T3" fmla="*/ 60 h 84"/>
                    <a:gd name="T4" fmla="*/ 40 w 63"/>
                    <a:gd name="T5" fmla="*/ 53 h 84"/>
                    <a:gd name="T6" fmla="*/ 35 w 63"/>
                    <a:gd name="T7" fmla="*/ 45 h 84"/>
                    <a:gd name="T8" fmla="*/ 27 w 63"/>
                    <a:gd name="T9" fmla="*/ 40 h 84"/>
                    <a:gd name="T10" fmla="*/ 19 w 63"/>
                    <a:gd name="T11" fmla="*/ 40 h 84"/>
                    <a:gd name="T12" fmla="*/ 11 w 63"/>
                    <a:gd name="T13" fmla="*/ 38 h 84"/>
                    <a:gd name="T14" fmla="*/ 3 w 63"/>
                    <a:gd name="T15" fmla="*/ 33 h 84"/>
                    <a:gd name="T16" fmla="*/ 0 w 63"/>
                    <a:gd name="T17" fmla="*/ 18 h 84"/>
                    <a:gd name="T18" fmla="*/ 0 w 63"/>
                    <a:gd name="T19" fmla="*/ 0 h 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"/>
                    <a:gd name="T31" fmla="*/ 0 h 84"/>
                    <a:gd name="T32" fmla="*/ 63 w 63"/>
                    <a:gd name="T33" fmla="*/ 84 h 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" h="84">
                      <a:moveTo>
                        <a:pt x="62" y="83"/>
                      </a:moveTo>
                      <a:lnTo>
                        <a:pt x="49" y="60"/>
                      </a:lnTo>
                      <a:lnTo>
                        <a:pt x="40" y="53"/>
                      </a:lnTo>
                      <a:lnTo>
                        <a:pt x="35" y="45"/>
                      </a:lnTo>
                      <a:lnTo>
                        <a:pt x="27" y="40"/>
                      </a:lnTo>
                      <a:lnTo>
                        <a:pt x="19" y="40"/>
                      </a:lnTo>
                      <a:lnTo>
                        <a:pt x="11" y="38"/>
                      </a:lnTo>
                      <a:lnTo>
                        <a:pt x="3" y="33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5" name="Freeform 572"/>
                <p:cNvSpPr>
                  <a:spLocks/>
                </p:cNvSpPr>
                <p:nvPr/>
              </p:nvSpPr>
              <p:spPr bwMode="auto">
                <a:xfrm>
                  <a:off x="1573" y="1522"/>
                  <a:ext cx="64" cy="83"/>
                </a:xfrm>
                <a:custGeom>
                  <a:avLst/>
                  <a:gdLst>
                    <a:gd name="T0" fmla="*/ 63 w 64"/>
                    <a:gd name="T1" fmla="*/ 82 h 83"/>
                    <a:gd name="T2" fmla="*/ 50 w 64"/>
                    <a:gd name="T3" fmla="*/ 59 h 83"/>
                    <a:gd name="T4" fmla="*/ 42 w 64"/>
                    <a:gd name="T5" fmla="*/ 51 h 83"/>
                    <a:gd name="T6" fmla="*/ 34 w 64"/>
                    <a:gd name="T7" fmla="*/ 44 h 83"/>
                    <a:gd name="T8" fmla="*/ 26 w 64"/>
                    <a:gd name="T9" fmla="*/ 38 h 83"/>
                    <a:gd name="T10" fmla="*/ 19 w 64"/>
                    <a:gd name="T11" fmla="*/ 38 h 83"/>
                    <a:gd name="T12" fmla="*/ 11 w 64"/>
                    <a:gd name="T13" fmla="*/ 36 h 83"/>
                    <a:gd name="T14" fmla="*/ 5 w 64"/>
                    <a:gd name="T15" fmla="*/ 33 h 83"/>
                    <a:gd name="T16" fmla="*/ 0 w 64"/>
                    <a:gd name="T17" fmla="*/ 18 h 83"/>
                    <a:gd name="T18" fmla="*/ 0 w 64"/>
                    <a:gd name="T19" fmla="*/ 0 h 8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83"/>
                    <a:gd name="T32" fmla="*/ 64 w 64"/>
                    <a:gd name="T33" fmla="*/ 83 h 8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83">
                      <a:moveTo>
                        <a:pt x="63" y="82"/>
                      </a:moveTo>
                      <a:lnTo>
                        <a:pt x="50" y="59"/>
                      </a:lnTo>
                      <a:lnTo>
                        <a:pt x="42" y="51"/>
                      </a:lnTo>
                      <a:lnTo>
                        <a:pt x="34" y="44"/>
                      </a:lnTo>
                      <a:lnTo>
                        <a:pt x="26" y="38"/>
                      </a:lnTo>
                      <a:lnTo>
                        <a:pt x="19" y="38"/>
                      </a:lnTo>
                      <a:lnTo>
                        <a:pt x="11" y="36"/>
                      </a:lnTo>
                      <a:lnTo>
                        <a:pt x="5" y="33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6" name="Oval 573"/>
                <p:cNvSpPr>
                  <a:spLocks noChangeArrowheads="1"/>
                </p:cNvSpPr>
                <p:nvPr/>
              </p:nvSpPr>
              <p:spPr bwMode="auto">
                <a:xfrm rot="-7500000">
                  <a:off x="1634" y="155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33" name="Group 574"/>
              <p:cNvGrpSpPr>
                <a:grpSpLocks/>
              </p:cNvGrpSpPr>
              <p:nvPr/>
            </p:nvGrpSpPr>
            <p:grpSpPr bwMode="auto">
              <a:xfrm>
                <a:off x="3928" y="2491"/>
                <a:ext cx="75" cy="80"/>
                <a:chOff x="1645" y="1374"/>
                <a:chExt cx="180" cy="194"/>
              </a:xfrm>
            </p:grpSpPr>
            <p:sp>
              <p:nvSpPr>
                <p:cNvPr id="58751" name="Freeform 575"/>
                <p:cNvSpPr>
                  <a:spLocks/>
                </p:cNvSpPr>
                <p:nvPr/>
              </p:nvSpPr>
              <p:spPr bwMode="auto">
                <a:xfrm>
                  <a:off x="1696" y="1374"/>
                  <a:ext cx="63" cy="82"/>
                </a:xfrm>
                <a:custGeom>
                  <a:avLst/>
                  <a:gdLst>
                    <a:gd name="T0" fmla="*/ 62 w 63"/>
                    <a:gd name="T1" fmla="*/ 81 h 82"/>
                    <a:gd name="T2" fmla="*/ 48 w 63"/>
                    <a:gd name="T3" fmla="*/ 60 h 82"/>
                    <a:gd name="T4" fmla="*/ 39 w 63"/>
                    <a:gd name="T5" fmla="*/ 51 h 82"/>
                    <a:gd name="T6" fmla="*/ 34 w 63"/>
                    <a:gd name="T7" fmla="*/ 44 h 82"/>
                    <a:gd name="T8" fmla="*/ 25 w 63"/>
                    <a:gd name="T9" fmla="*/ 39 h 82"/>
                    <a:gd name="T10" fmla="*/ 17 w 63"/>
                    <a:gd name="T11" fmla="*/ 37 h 82"/>
                    <a:gd name="T12" fmla="*/ 9 w 63"/>
                    <a:gd name="T13" fmla="*/ 37 h 82"/>
                    <a:gd name="T14" fmla="*/ 3 w 63"/>
                    <a:gd name="T15" fmla="*/ 32 h 82"/>
                    <a:gd name="T16" fmla="*/ 0 w 63"/>
                    <a:gd name="T17" fmla="*/ 25 h 82"/>
                    <a:gd name="T18" fmla="*/ 0 w 63"/>
                    <a:gd name="T19" fmla="*/ 18 h 82"/>
                    <a:gd name="T20" fmla="*/ 0 w 63"/>
                    <a:gd name="T21" fmla="*/ 0 h 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82"/>
                    <a:gd name="T35" fmla="*/ 63 w 63"/>
                    <a:gd name="T36" fmla="*/ 82 h 8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82">
                      <a:moveTo>
                        <a:pt x="62" y="81"/>
                      </a:moveTo>
                      <a:lnTo>
                        <a:pt x="48" y="60"/>
                      </a:lnTo>
                      <a:lnTo>
                        <a:pt x="39" y="51"/>
                      </a:lnTo>
                      <a:lnTo>
                        <a:pt x="34" y="44"/>
                      </a:lnTo>
                      <a:lnTo>
                        <a:pt x="25" y="39"/>
                      </a:lnTo>
                      <a:lnTo>
                        <a:pt x="17" y="37"/>
                      </a:lnTo>
                      <a:lnTo>
                        <a:pt x="9" y="37"/>
                      </a:lnTo>
                      <a:lnTo>
                        <a:pt x="3" y="32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2" name="Freeform 576"/>
                <p:cNvSpPr>
                  <a:spLocks/>
                </p:cNvSpPr>
                <p:nvPr/>
              </p:nvSpPr>
              <p:spPr bwMode="auto">
                <a:xfrm>
                  <a:off x="1645" y="1415"/>
                  <a:ext cx="64" cy="82"/>
                </a:xfrm>
                <a:custGeom>
                  <a:avLst/>
                  <a:gdLst>
                    <a:gd name="T0" fmla="*/ 63 w 64"/>
                    <a:gd name="T1" fmla="*/ 81 h 82"/>
                    <a:gd name="T2" fmla="*/ 49 w 64"/>
                    <a:gd name="T3" fmla="*/ 59 h 82"/>
                    <a:gd name="T4" fmla="*/ 41 w 64"/>
                    <a:gd name="T5" fmla="*/ 50 h 82"/>
                    <a:gd name="T6" fmla="*/ 36 w 64"/>
                    <a:gd name="T7" fmla="*/ 43 h 82"/>
                    <a:gd name="T8" fmla="*/ 27 w 64"/>
                    <a:gd name="T9" fmla="*/ 38 h 82"/>
                    <a:gd name="T10" fmla="*/ 19 w 64"/>
                    <a:gd name="T11" fmla="*/ 38 h 82"/>
                    <a:gd name="T12" fmla="*/ 11 w 64"/>
                    <a:gd name="T13" fmla="*/ 36 h 82"/>
                    <a:gd name="T14" fmla="*/ 6 w 64"/>
                    <a:gd name="T15" fmla="*/ 31 h 82"/>
                    <a:gd name="T16" fmla="*/ 0 w 64"/>
                    <a:gd name="T17" fmla="*/ 16 h 82"/>
                    <a:gd name="T18" fmla="*/ 0 w 64"/>
                    <a:gd name="T19" fmla="*/ 0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82"/>
                    <a:gd name="T32" fmla="*/ 64 w 64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82">
                      <a:moveTo>
                        <a:pt x="63" y="81"/>
                      </a:moveTo>
                      <a:lnTo>
                        <a:pt x="49" y="59"/>
                      </a:lnTo>
                      <a:lnTo>
                        <a:pt x="41" y="50"/>
                      </a:lnTo>
                      <a:lnTo>
                        <a:pt x="36" y="43"/>
                      </a:lnTo>
                      <a:lnTo>
                        <a:pt x="27" y="38"/>
                      </a:lnTo>
                      <a:lnTo>
                        <a:pt x="19" y="38"/>
                      </a:lnTo>
                      <a:lnTo>
                        <a:pt x="11" y="36"/>
                      </a:lnTo>
                      <a:lnTo>
                        <a:pt x="6" y="31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3" name="Oval 577"/>
                <p:cNvSpPr>
                  <a:spLocks noChangeArrowheads="1"/>
                </p:cNvSpPr>
                <p:nvPr/>
              </p:nvSpPr>
              <p:spPr bwMode="auto">
                <a:xfrm rot="-7500000">
                  <a:off x="1706" y="14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34" name="Group 578"/>
              <p:cNvGrpSpPr>
                <a:grpSpLocks/>
              </p:cNvGrpSpPr>
              <p:nvPr/>
            </p:nvGrpSpPr>
            <p:grpSpPr bwMode="auto">
              <a:xfrm>
                <a:off x="3872" y="2574"/>
                <a:ext cx="75" cy="81"/>
                <a:chOff x="1513" y="1577"/>
                <a:chExt cx="180" cy="195"/>
              </a:xfrm>
            </p:grpSpPr>
            <p:sp>
              <p:nvSpPr>
                <p:cNvPr id="58748" name="Freeform 579"/>
                <p:cNvSpPr>
                  <a:spLocks/>
                </p:cNvSpPr>
                <p:nvPr/>
              </p:nvSpPr>
              <p:spPr bwMode="auto">
                <a:xfrm>
                  <a:off x="1564" y="1577"/>
                  <a:ext cx="63" cy="83"/>
                </a:xfrm>
                <a:custGeom>
                  <a:avLst/>
                  <a:gdLst>
                    <a:gd name="T0" fmla="*/ 62 w 63"/>
                    <a:gd name="T1" fmla="*/ 82 h 83"/>
                    <a:gd name="T2" fmla="*/ 49 w 63"/>
                    <a:gd name="T3" fmla="*/ 61 h 83"/>
                    <a:gd name="T4" fmla="*/ 33 w 63"/>
                    <a:gd name="T5" fmla="*/ 45 h 83"/>
                    <a:gd name="T6" fmla="*/ 26 w 63"/>
                    <a:gd name="T7" fmla="*/ 40 h 83"/>
                    <a:gd name="T8" fmla="*/ 18 w 63"/>
                    <a:gd name="T9" fmla="*/ 40 h 83"/>
                    <a:gd name="T10" fmla="*/ 10 w 63"/>
                    <a:gd name="T11" fmla="*/ 37 h 83"/>
                    <a:gd name="T12" fmla="*/ 5 w 63"/>
                    <a:gd name="T13" fmla="*/ 32 h 83"/>
                    <a:gd name="T14" fmla="*/ 2 w 63"/>
                    <a:gd name="T15" fmla="*/ 26 h 83"/>
                    <a:gd name="T16" fmla="*/ 0 w 63"/>
                    <a:gd name="T17" fmla="*/ 18 h 83"/>
                    <a:gd name="T18" fmla="*/ 0 w 63"/>
                    <a:gd name="T19" fmla="*/ 0 h 8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"/>
                    <a:gd name="T31" fmla="*/ 0 h 83"/>
                    <a:gd name="T32" fmla="*/ 63 w 63"/>
                    <a:gd name="T33" fmla="*/ 83 h 8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" h="83">
                      <a:moveTo>
                        <a:pt x="62" y="82"/>
                      </a:moveTo>
                      <a:lnTo>
                        <a:pt x="49" y="61"/>
                      </a:lnTo>
                      <a:lnTo>
                        <a:pt x="33" y="45"/>
                      </a:lnTo>
                      <a:lnTo>
                        <a:pt x="26" y="40"/>
                      </a:lnTo>
                      <a:lnTo>
                        <a:pt x="18" y="40"/>
                      </a:lnTo>
                      <a:lnTo>
                        <a:pt x="10" y="37"/>
                      </a:lnTo>
                      <a:lnTo>
                        <a:pt x="5" y="32"/>
                      </a:lnTo>
                      <a:lnTo>
                        <a:pt x="2" y="26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9" name="Freeform 580"/>
                <p:cNvSpPr>
                  <a:spLocks/>
                </p:cNvSpPr>
                <p:nvPr/>
              </p:nvSpPr>
              <p:spPr bwMode="auto">
                <a:xfrm>
                  <a:off x="1513" y="1618"/>
                  <a:ext cx="64" cy="83"/>
                </a:xfrm>
                <a:custGeom>
                  <a:avLst/>
                  <a:gdLst>
                    <a:gd name="T0" fmla="*/ 63 w 64"/>
                    <a:gd name="T1" fmla="*/ 82 h 83"/>
                    <a:gd name="T2" fmla="*/ 48 w 64"/>
                    <a:gd name="T3" fmla="*/ 60 h 83"/>
                    <a:gd name="T4" fmla="*/ 35 w 64"/>
                    <a:gd name="T5" fmla="*/ 44 h 83"/>
                    <a:gd name="T6" fmla="*/ 28 w 64"/>
                    <a:gd name="T7" fmla="*/ 38 h 83"/>
                    <a:gd name="T8" fmla="*/ 18 w 64"/>
                    <a:gd name="T9" fmla="*/ 38 h 83"/>
                    <a:gd name="T10" fmla="*/ 10 w 64"/>
                    <a:gd name="T11" fmla="*/ 36 h 83"/>
                    <a:gd name="T12" fmla="*/ 5 w 64"/>
                    <a:gd name="T13" fmla="*/ 33 h 83"/>
                    <a:gd name="T14" fmla="*/ 0 w 64"/>
                    <a:gd name="T15" fmla="*/ 17 h 83"/>
                    <a:gd name="T16" fmla="*/ 0 w 64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83"/>
                    <a:gd name="T29" fmla="*/ 64 w 64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83">
                      <a:moveTo>
                        <a:pt x="63" y="82"/>
                      </a:moveTo>
                      <a:lnTo>
                        <a:pt x="48" y="60"/>
                      </a:lnTo>
                      <a:lnTo>
                        <a:pt x="35" y="44"/>
                      </a:lnTo>
                      <a:lnTo>
                        <a:pt x="28" y="38"/>
                      </a:lnTo>
                      <a:lnTo>
                        <a:pt x="18" y="38"/>
                      </a:lnTo>
                      <a:lnTo>
                        <a:pt x="10" y="36"/>
                      </a:lnTo>
                      <a:lnTo>
                        <a:pt x="5" y="33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50" name="Oval 581"/>
                <p:cNvSpPr>
                  <a:spLocks noChangeArrowheads="1"/>
                </p:cNvSpPr>
                <p:nvPr/>
              </p:nvSpPr>
              <p:spPr bwMode="auto">
                <a:xfrm rot="-7500000">
                  <a:off x="1574" y="165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35" name="Group 582"/>
              <p:cNvGrpSpPr>
                <a:grpSpLocks/>
              </p:cNvGrpSpPr>
              <p:nvPr/>
            </p:nvGrpSpPr>
            <p:grpSpPr bwMode="auto">
              <a:xfrm>
                <a:off x="3850" y="2655"/>
                <a:ext cx="89" cy="55"/>
                <a:chOff x="1462" y="1772"/>
                <a:chExt cx="212" cy="134"/>
              </a:xfrm>
            </p:grpSpPr>
            <p:sp>
              <p:nvSpPr>
                <p:cNvPr id="58745" name="Freeform 583"/>
                <p:cNvSpPr>
                  <a:spLocks/>
                </p:cNvSpPr>
                <p:nvPr/>
              </p:nvSpPr>
              <p:spPr bwMode="auto">
                <a:xfrm>
                  <a:off x="1480" y="1772"/>
                  <a:ext cx="100" cy="36"/>
                </a:xfrm>
                <a:custGeom>
                  <a:avLst/>
                  <a:gdLst>
                    <a:gd name="T0" fmla="*/ 99 w 100"/>
                    <a:gd name="T1" fmla="*/ 35 h 36"/>
                    <a:gd name="T2" fmla="*/ 76 w 100"/>
                    <a:gd name="T3" fmla="*/ 23 h 36"/>
                    <a:gd name="T4" fmla="*/ 66 w 100"/>
                    <a:gd name="T5" fmla="*/ 21 h 36"/>
                    <a:gd name="T6" fmla="*/ 56 w 100"/>
                    <a:gd name="T7" fmla="*/ 18 h 36"/>
                    <a:gd name="T8" fmla="*/ 46 w 100"/>
                    <a:gd name="T9" fmla="*/ 18 h 36"/>
                    <a:gd name="T10" fmla="*/ 36 w 100"/>
                    <a:gd name="T11" fmla="*/ 21 h 36"/>
                    <a:gd name="T12" fmla="*/ 28 w 100"/>
                    <a:gd name="T13" fmla="*/ 23 h 36"/>
                    <a:gd name="T14" fmla="*/ 23 w 100"/>
                    <a:gd name="T15" fmla="*/ 23 h 36"/>
                    <a:gd name="T16" fmla="*/ 18 w 100"/>
                    <a:gd name="T17" fmla="*/ 21 h 36"/>
                    <a:gd name="T18" fmla="*/ 13 w 100"/>
                    <a:gd name="T19" fmla="*/ 15 h 36"/>
                    <a:gd name="T20" fmla="*/ 0 w 100"/>
                    <a:gd name="T21" fmla="*/ 0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0"/>
                    <a:gd name="T34" fmla="*/ 0 h 36"/>
                    <a:gd name="T35" fmla="*/ 100 w 100"/>
                    <a:gd name="T36" fmla="*/ 36 h 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0" h="36">
                      <a:moveTo>
                        <a:pt x="99" y="35"/>
                      </a:moveTo>
                      <a:lnTo>
                        <a:pt x="76" y="23"/>
                      </a:lnTo>
                      <a:lnTo>
                        <a:pt x="66" y="21"/>
                      </a:lnTo>
                      <a:lnTo>
                        <a:pt x="56" y="18"/>
                      </a:lnTo>
                      <a:lnTo>
                        <a:pt x="46" y="18"/>
                      </a:lnTo>
                      <a:lnTo>
                        <a:pt x="36" y="21"/>
                      </a:lnTo>
                      <a:lnTo>
                        <a:pt x="28" y="23"/>
                      </a:lnTo>
                      <a:lnTo>
                        <a:pt x="23" y="23"/>
                      </a:lnTo>
                      <a:lnTo>
                        <a:pt x="18" y="21"/>
                      </a:lnTo>
                      <a:lnTo>
                        <a:pt x="13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6" name="Freeform 584"/>
                <p:cNvSpPr>
                  <a:spLocks/>
                </p:cNvSpPr>
                <p:nvPr/>
              </p:nvSpPr>
              <p:spPr bwMode="auto">
                <a:xfrm>
                  <a:off x="1462" y="1833"/>
                  <a:ext cx="98" cy="37"/>
                </a:xfrm>
                <a:custGeom>
                  <a:avLst/>
                  <a:gdLst>
                    <a:gd name="T0" fmla="*/ 97 w 98"/>
                    <a:gd name="T1" fmla="*/ 36 h 37"/>
                    <a:gd name="T2" fmla="*/ 75 w 98"/>
                    <a:gd name="T3" fmla="*/ 24 h 37"/>
                    <a:gd name="T4" fmla="*/ 52 w 98"/>
                    <a:gd name="T5" fmla="*/ 18 h 37"/>
                    <a:gd name="T6" fmla="*/ 42 w 98"/>
                    <a:gd name="T7" fmla="*/ 18 h 37"/>
                    <a:gd name="T8" fmla="*/ 35 w 98"/>
                    <a:gd name="T9" fmla="*/ 21 h 37"/>
                    <a:gd name="T10" fmla="*/ 27 w 98"/>
                    <a:gd name="T11" fmla="*/ 24 h 37"/>
                    <a:gd name="T12" fmla="*/ 22 w 98"/>
                    <a:gd name="T13" fmla="*/ 24 h 37"/>
                    <a:gd name="T14" fmla="*/ 10 w 98"/>
                    <a:gd name="T15" fmla="*/ 15 h 37"/>
                    <a:gd name="T16" fmla="*/ 0 w 98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37"/>
                    <a:gd name="T29" fmla="*/ 98 w 98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37">
                      <a:moveTo>
                        <a:pt x="97" y="36"/>
                      </a:moveTo>
                      <a:lnTo>
                        <a:pt x="75" y="24"/>
                      </a:lnTo>
                      <a:lnTo>
                        <a:pt x="52" y="18"/>
                      </a:lnTo>
                      <a:lnTo>
                        <a:pt x="42" y="18"/>
                      </a:lnTo>
                      <a:lnTo>
                        <a:pt x="35" y="21"/>
                      </a:lnTo>
                      <a:lnTo>
                        <a:pt x="27" y="24"/>
                      </a:lnTo>
                      <a:lnTo>
                        <a:pt x="22" y="24"/>
                      </a:lnTo>
                      <a:lnTo>
                        <a:pt x="1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7" name="Oval 585"/>
                <p:cNvSpPr>
                  <a:spLocks noChangeArrowheads="1"/>
                </p:cNvSpPr>
                <p:nvPr/>
              </p:nvSpPr>
              <p:spPr bwMode="auto">
                <a:xfrm rot="-9480000">
                  <a:off x="1554" y="178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36" name="Group 586"/>
              <p:cNvGrpSpPr>
                <a:grpSpLocks/>
              </p:cNvGrpSpPr>
              <p:nvPr/>
            </p:nvGrpSpPr>
            <p:grpSpPr bwMode="auto">
              <a:xfrm>
                <a:off x="3827" y="2757"/>
                <a:ext cx="88" cy="51"/>
                <a:chOff x="1402" y="2018"/>
                <a:chExt cx="214" cy="125"/>
              </a:xfrm>
            </p:grpSpPr>
            <p:sp>
              <p:nvSpPr>
                <p:cNvPr id="58742" name="Freeform 587"/>
                <p:cNvSpPr>
                  <a:spLocks/>
                </p:cNvSpPr>
                <p:nvPr/>
              </p:nvSpPr>
              <p:spPr bwMode="auto">
                <a:xfrm>
                  <a:off x="1418" y="2018"/>
                  <a:ext cx="101" cy="30"/>
                </a:xfrm>
                <a:custGeom>
                  <a:avLst/>
                  <a:gdLst>
                    <a:gd name="T0" fmla="*/ 100 w 101"/>
                    <a:gd name="T1" fmla="*/ 29 h 30"/>
                    <a:gd name="T2" fmla="*/ 76 w 101"/>
                    <a:gd name="T3" fmla="*/ 19 h 30"/>
                    <a:gd name="T4" fmla="*/ 54 w 101"/>
                    <a:gd name="T5" fmla="*/ 16 h 30"/>
                    <a:gd name="T6" fmla="*/ 44 w 101"/>
                    <a:gd name="T7" fmla="*/ 16 h 30"/>
                    <a:gd name="T8" fmla="*/ 37 w 101"/>
                    <a:gd name="T9" fmla="*/ 19 h 30"/>
                    <a:gd name="T10" fmla="*/ 30 w 101"/>
                    <a:gd name="T11" fmla="*/ 22 h 30"/>
                    <a:gd name="T12" fmla="*/ 25 w 101"/>
                    <a:gd name="T13" fmla="*/ 22 h 30"/>
                    <a:gd name="T14" fmla="*/ 17 w 101"/>
                    <a:gd name="T15" fmla="*/ 22 h 30"/>
                    <a:gd name="T16" fmla="*/ 13 w 101"/>
                    <a:gd name="T17" fmla="*/ 16 h 30"/>
                    <a:gd name="T18" fmla="*/ 0 w 101"/>
                    <a:gd name="T19" fmla="*/ 0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30"/>
                    <a:gd name="T32" fmla="*/ 101 w 101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30">
                      <a:moveTo>
                        <a:pt x="100" y="29"/>
                      </a:moveTo>
                      <a:lnTo>
                        <a:pt x="76" y="19"/>
                      </a:lnTo>
                      <a:lnTo>
                        <a:pt x="54" y="16"/>
                      </a:lnTo>
                      <a:lnTo>
                        <a:pt x="44" y="16"/>
                      </a:lnTo>
                      <a:lnTo>
                        <a:pt x="37" y="19"/>
                      </a:lnTo>
                      <a:lnTo>
                        <a:pt x="30" y="22"/>
                      </a:lnTo>
                      <a:lnTo>
                        <a:pt x="25" y="22"/>
                      </a:lnTo>
                      <a:lnTo>
                        <a:pt x="17" y="22"/>
                      </a:lnTo>
                      <a:lnTo>
                        <a:pt x="1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3" name="Freeform 588"/>
                <p:cNvSpPr>
                  <a:spLocks/>
                </p:cNvSpPr>
                <p:nvPr/>
              </p:nvSpPr>
              <p:spPr bwMode="auto">
                <a:xfrm>
                  <a:off x="1402" y="2083"/>
                  <a:ext cx="102" cy="28"/>
                </a:xfrm>
                <a:custGeom>
                  <a:avLst/>
                  <a:gdLst>
                    <a:gd name="T0" fmla="*/ 101 w 102"/>
                    <a:gd name="T1" fmla="*/ 27 h 28"/>
                    <a:gd name="T2" fmla="*/ 77 w 102"/>
                    <a:gd name="T3" fmla="*/ 17 h 28"/>
                    <a:gd name="T4" fmla="*/ 55 w 102"/>
                    <a:gd name="T5" fmla="*/ 13 h 28"/>
                    <a:gd name="T6" fmla="*/ 46 w 102"/>
                    <a:gd name="T7" fmla="*/ 13 h 28"/>
                    <a:gd name="T8" fmla="*/ 38 w 102"/>
                    <a:gd name="T9" fmla="*/ 17 h 28"/>
                    <a:gd name="T10" fmla="*/ 31 w 102"/>
                    <a:gd name="T11" fmla="*/ 20 h 28"/>
                    <a:gd name="T12" fmla="*/ 24 w 102"/>
                    <a:gd name="T13" fmla="*/ 20 h 28"/>
                    <a:gd name="T14" fmla="*/ 19 w 102"/>
                    <a:gd name="T15" fmla="*/ 20 h 28"/>
                    <a:gd name="T16" fmla="*/ 12 w 102"/>
                    <a:gd name="T17" fmla="*/ 13 h 28"/>
                    <a:gd name="T18" fmla="*/ 0 w 102"/>
                    <a:gd name="T19" fmla="*/ 0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8"/>
                    <a:gd name="T32" fmla="*/ 102 w 102"/>
                    <a:gd name="T33" fmla="*/ 28 h 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8">
                      <a:moveTo>
                        <a:pt x="101" y="27"/>
                      </a:moveTo>
                      <a:lnTo>
                        <a:pt x="77" y="17"/>
                      </a:lnTo>
                      <a:lnTo>
                        <a:pt x="55" y="13"/>
                      </a:lnTo>
                      <a:lnTo>
                        <a:pt x="46" y="13"/>
                      </a:lnTo>
                      <a:lnTo>
                        <a:pt x="38" y="17"/>
                      </a:lnTo>
                      <a:lnTo>
                        <a:pt x="31" y="20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2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4" name="Oval 589"/>
                <p:cNvSpPr>
                  <a:spLocks noChangeArrowheads="1"/>
                </p:cNvSpPr>
                <p:nvPr/>
              </p:nvSpPr>
              <p:spPr bwMode="auto">
                <a:xfrm rot="-9780000">
                  <a:off x="1496" y="202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37" name="Group 590"/>
              <p:cNvGrpSpPr>
                <a:grpSpLocks/>
              </p:cNvGrpSpPr>
              <p:nvPr/>
            </p:nvGrpSpPr>
            <p:grpSpPr bwMode="auto">
              <a:xfrm>
                <a:off x="3837" y="2712"/>
                <a:ext cx="89" cy="51"/>
                <a:chOff x="1428" y="1911"/>
                <a:chExt cx="213" cy="127"/>
              </a:xfrm>
            </p:grpSpPr>
            <p:sp>
              <p:nvSpPr>
                <p:cNvPr id="58739" name="Freeform 591"/>
                <p:cNvSpPr>
                  <a:spLocks/>
                </p:cNvSpPr>
                <p:nvPr/>
              </p:nvSpPr>
              <p:spPr bwMode="auto">
                <a:xfrm>
                  <a:off x="1428" y="1949"/>
                  <a:ext cx="104" cy="26"/>
                </a:xfrm>
                <a:custGeom>
                  <a:avLst/>
                  <a:gdLst>
                    <a:gd name="T0" fmla="*/ 103 w 104"/>
                    <a:gd name="T1" fmla="*/ 0 h 26"/>
                    <a:gd name="T2" fmla="*/ 79 w 104"/>
                    <a:gd name="T3" fmla="*/ 3 h 26"/>
                    <a:gd name="T4" fmla="*/ 56 w 104"/>
                    <a:gd name="T5" fmla="*/ 6 h 26"/>
                    <a:gd name="T6" fmla="*/ 49 w 104"/>
                    <a:gd name="T7" fmla="*/ 12 h 26"/>
                    <a:gd name="T8" fmla="*/ 42 w 104"/>
                    <a:gd name="T9" fmla="*/ 19 h 26"/>
                    <a:gd name="T10" fmla="*/ 37 w 104"/>
                    <a:gd name="T11" fmla="*/ 22 h 26"/>
                    <a:gd name="T12" fmla="*/ 32 w 104"/>
                    <a:gd name="T13" fmla="*/ 25 h 26"/>
                    <a:gd name="T14" fmla="*/ 25 w 104"/>
                    <a:gd name="T15" fmla="*/ 25 h 26"/>
                    <a:gd name="T16" fmla="*/ 17 w 104"/>
                    <a:gd name="T17" fmla="*/ 25 h 26"/>
                    <a:gd name="T18" fmla="*/ 0 w 104"/>
                    <a:gd name="T19" fmla="*/ 15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26"/>
                    <a:gd name="T32" fmla="*/ 104 w 104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26">
                      <a:moveTo>
                        <a:pt x="103" y="0"/>
                      </a:moveTo>
                      <a:lnTo>
                        <a:pt x="79" y="3"/>
                      </a:lnTo>
                      <a:lnTo>
                        <a:pt x="56" y="6"/>
                      </a:lnTo>
                      <a:lnTo>
                        <a:pt x="49" y="12"/>
                      </a:lnTo>
                      <a:lnTo>
                        <a:pt x="42" y="19"/>
                      </a:lnTo>
                      <a:lnTo>
                        <a:pt x="37" y="22"/>
                      </a:lnTo>
                      <a:lnTo>
                        <a:pt x="32" y="25"/>
                      </a:lnTo>
                      <a:lnTo>
                        <a:pt x="25" y="25"/>
                      </a:lnTo>
                      <a:lnTo>
                        <a:pt x="17" y="2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0" name="Freeform 592"/>
                <p:cNvSpPr>
                  <a:spLocks/>
                </p:cNvSpPr>
                <p:nvPr/>
              </p:nvSpPr>
              <p:spPr bwMode="auto">
                <a:xfrm>
                  <a:off x="1441" y="2014"/>
                  <a:ext cx="102" cy="24"/>
                </a:xfrm>
                <a:custGeom>
                  <a:avLst/>
                  <a:gdLst>
                    <a:gd name="T0" fmla="*/ 101 w 102"/>
                    <a:gd name="T1" fmla="*/ 0 h 24"/>
                    <a:gd name="T2" fmla="*/ 76 w 102"/>
                    <a:gd name="T3" fmla="*/ 0 h 24"/>
                    <a:gd name="T4" fmla="*/ 54 w 102"/>
                    <a:gd name="T5" fmla="*/ 6 h 24"/>
                    <a:gd name="T6" fmla="*/ 47 w 102"/>
                    <a:gd name="T7" fmla="*/ 10 h 24"/>
                    <a:gd name="T8" fmla="*/ 39 w 102"/>
                    <a:gd name="T9" fmla="*/ 16 h 24"/>
                    <a:gd name="T10" fmla="*/ 34 w 102"/>
                    <a:gd name="T11" fmla="*/ 19 h 24"/>
                    <a:gd name="T12" fmla="*/ 29 w 102"/>
                    <a:gd name="T13" fmla="*/ 23 h 24"/>
                    <a:gd name="T14" fmla="*/ 22 w 102"/>
                    <a:gd name="T15" fmla="*/ 23 h 24"/>
                    <a:gd name="T16" fmla="*/ 15 w 102"/>
                    <a:gd name="T17" fmla="*/ 23 h 24"/>
                    <a:gd name="T18" fmla="*/ 0 w 102"/>
                    <a:gd name="T19" fmla="*/ 13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4"/>
                    <a:gd name="T32" fmla="*/ 102 w 102"/>
                    <a:gd name="T33" fmla="*/ 24 h 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4">
                      <a:moveTo>
                        <a:pt x="101" y="0"/>
                      </a:moveTo>
                      <a:lnTo>
                        <a:pt x="76" y="0"/>
                      </a:lnTo>
                      <a:lnTo>
                        <a:pt x="54" y="6"/>
                      </a:lnTo>
                      <a:lnTo>
                        <a:pt x="47" y="10"/>
                      </a:lnTo>
                      <a:lnTo>
                        <a:pt x="39" y="16"/>
                      </a:lnTo>
                      <a:lnTo>
                        <a:pt x="34" y="19"/>
                      </a:lnTo>
                      <a:lnTo>
                        <a:pt x="29" y="23"/>
                      </a:lnTo>
                      <a:lnTo>
                        <a:pt x="22" y="23"/>
                      </a:lnTo>
                      <a:lnTo>
                        <a:pt x="15" y="2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41" name="Oval 593"/>
                <p:cNvSpPr>
                  <a:spLocks noChangeArrowheads="1"/>
                </p:cNvSpPr>
                <p:nvPr/>
              </p:nvSpPr>
              <p:spPr bwMode="auto">
                <a:xfrm rot="10440000">
                  <a:off x="1521" y="191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38" name="Group 594"/>
              <p:cNvGrpSpPr>
                <a:grpSpLocks/>
              </p:cNvGrpSpPr>
              <p:nvPr/>
            </p:nvGrpSpPr>
            <p:grpSpPr bwMode="auto">
              <a:xfrm>
                <a:off x="3831" y="2804"/>
                <a:ext cx="89" cy="58"/>
                <a:chOff x="1417" y="2133"/>
                <a:chExt cx="211" cy="142"/>
              </a:xfrm>
            </p:grpSpPr>
            <p:sp>
              <p:nvSpPr>
                <p:cNvPr id="58736" name="Freeform 595"/>
                <p:cNvSpPr>
                  <a:spLocks/>
                </p:cNvSpPr>
                <p:nvPr/>
              </p:nvSpPr>
              <p:spPr bwMode="auto">
                <a:xfrm>
                  <a:off x="1417" y="2181"/>
                  <a:ext cx="100" cy="32"/>
                </a:xfrm>
                <a:custGeom>
                  <a:avLst/>
                  <a:gdLst>
                    <a:gd name="T0" fmla="*/ 99 w 100"/>
                    <a:gd name="T1" fmla="*/ 0 h 32"/>
                    <a:gd name="T2" fmla="*/ 75 w 100"/>
                    <a:gd name="T3" fmla="*/ 3 h 32"/>
                    <a:gd name="T4" fmla="*/ 53 w 100"/>
                    <a:gd name="T5" fmla="*/ 10 h 32"/>
                    <a:gd name="T6" fmla="*/ 48 w 100"/>
                    <a:gd name="T7" fmla="*/ 14 h 32"/>
                    <a:gd name="T8" fmla="*/ 43 w 100"/>
                    <a:gd name="T9" fmla="*/ 21 h 32"/>
                    <a:gd name="T10" fmla="*/ 38 w 100"/>
                    <a:gd name="T11" fmla="*/ 28 h 32"/>
                    <a:gd name="T12" fmla="*/ 31 w 100"/>
                    <a:gd name="T13" fmla="*/ 31 h 32"/>
                    <a:gd name="T14" fmla="*/ 24 w 100"/>
                    <a:gd name="T15" fmla="*/ 31 h 32"/>
                    <a:gd name="T16" fmla="*/ 17 w 100"/>
                    <a:gd name="T17" fmla="*/ 31 h 32"/>
                    <a:gd name="T18" fmla="*/ 0 w 100"/>
                    <a:gd name="T19" fmla="*/ 24 h 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32"/>
                    <a:gd name="T32" fmla="*/ 100 w 100"/>
                    <a:gd name="T33" fmla="*/ 32 h 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32">
                      <a:moveTo>
                        <a:pt x="99" y="0"/>
                      </a:moveTo>
                      <a:lnTo>
                        <a:pt x="75" y="3"/>
                      </a:lnTo>
                      <a:lnTo>
                        <a:pt x="53" y="10"/>
                      </a:lnTo>
                      <a:lnTo>
                        <a:pt x="48" y="14"/>
                      </a:lnTo>
                      <a:lnTo>
                        <a:pt x="43" y="21"/>
                      </a:lnTo>
                      <a:lnTo>
                        <a:pt x="38" y="28"/>
                      </a:lnTo>
                      <a:lnTo>
                        <a:pt x="31" y="31"/>
                      </a:lnTo>
                      <a:lnTo>
                        <a:pt x="24" y="31"/>
                      </a:lnTo>
                      <a:lnTo>
                        <a:pt x="17" y="31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7" name="Freeform 596"/>
                <p:cNvSpPr>
                  <a:spLocks/>
                </p:cNvSpPr>
                <p:nvPr/>
              </p:nvSpPr>
              <p:spPr bwMode="auto">
                <a:xfrm>
                  <a:off x="1434" y="2242"/>
                  <a:ext cx="102" cy="33"/>
                </a:xfrm>
                <a:custGeom>
                  <a:avLst/>
                  <a:gdLst>
                    <a:gd name="T0" fmla="*/ 101 w 102"/>
                    <a:gd name="T1" fmla="*/ 0 h 33"/>
                    <a:gd name="T2" fmla="*/ 76 w 102"/>
                    <a:gd name="T3" fmla="*/ 3 h 33"/>
                    <a:gd name="T4" fmla="*/ 67 w 102"/>
                    <a:gd name="T5" fmla="*/ 7 h 33"/>
                    <a:gd name="T6" fmla="*/ 57 w 102"/>
                    <a:gd name="T7" fmla="*/ 10 h 33"/>
                    <a:gd name="T8" fmla="*/ 49 w 102"/>
                    <a:gd name="T9" fmla="*/ 18 h 33"/>
                    <a:gd name="T10" fmla="*/ 45 w 102"/>
                    <a:gd name="T11" fmla="*/ 21 h 33"/>
                    <a:gd name="T12" fmla="*/ 40 w 102"/>
                    <a:gd name="T13" fmla="*/ 29 h 33"/>
                    <a:gd name="T14" fmla="*/ 32 w 102"/>
                    <a:gd name="T15" fmla="*/ 32 h 33"/>
                    <a:gd name="T16" fmla="*/ 25 w 102"/>
                    <a:gd name="T17" fmla="*/ 32 h 33"/>
                    <a:gd name="T18" fmla="*/ 17 w 102"/>
                    <a:gd name="T19" fmla="*/ 32 h 33"/>
                    <a:gd name="T20" fmla="*/ 0 w 102"/>
                    <a:gd name="T21" fmla="*/ 25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2"/>
                    <a:gd name="T34" fmla="*/ 0 h 33"/>
                    <a:gd name="T35" fmla="*/ 102 w 102"/>
                    <a:gd name="T36" fmla="*/ 33 h 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2" h="33">
                      <a:moveTo>
                        <a:pt x="101" y="0"/>
                      </a:moveTo>
                      <a:lnTo>
                        <a:pt x="76" y="3"/>
                      </a:lnTo>
                      <a:lnTo>
                        <a:pt x="67" y="7"/>
                      </a:lnTo>
                      <a:lnTo>
                        <a:pt x="57" y="10"/>
                      </a:lnTo>
                      <a:lnTo>
                        <a:pt x="49" y="18"/>
                      </a:lnTo>
                      <a:lnTo>
                        <a:pt x="45" y="21"/>
                      </a:lnTo>
                      <a:lnTo>
                        <a:pt x="40" y="29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17" y="32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8" name="Oval 597"/>
                <p:cNvSpPr>
                  <a:spLocks noChangeArrowheads="1"/>
                </p:cNvSpPr>
                <p:nvPr/>
              </p:nvSpPr>
              <p:spPr bwMode="auto">
                <a:xfrm rot="10020000">
                  <a:off x="1508" y="213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39" name="Group 598"/>
              <p:cNvGrpSpPr>
                <a:grpSpLocks/>
              </p:cNvGrpSpPr>
              <p:nvPr/>
            </p:nvGrpSpPr>
            <p:grpSpPr bwMode="auto">
              <a:xfrm>
                <a:off x="3876" y="2559"/>
                <a:ext cx="80" cy="76"/>
                <a:chOff x="1521" y="1537"/>
                <a:chExt cx="193" cy="186"/>
              </a:xfrm>
            </p:grpSpPr>
            <p:sp>
              <p:nvSpPr>
                <p:cNvPr id="58733" name="Freeform 599"/>
                <p:cNvSpPr>
                  <a:spLocks/>
                </p:cNvSpPr>
                <p:nvPr/>
              </p:nvSpPr>
              <p:spPr bwMode="auto">
                <a:xfrm>
                  <a:off x="1593" y="1650"/>
                  <a:ext cx="76" cy="73"/>
                </a:xfrm>
                <a:custGeom>
                  <a:avLst/>
                  <a:gdLst>
                    <a:gd name="T0" fmla="*/ 0 w 76"/>
                    <a:gd name="T1" fmla="*/ 0 h 73"/>
                    <a:gd name="T2" fmla="*/ 19 w 76"/>
                    <a:gd name="T3" fmla="*/ 17 h 73"/>
                    <a:gd name="T4" fmla="*/ 27 w 76"/>
                    <a:gd name="T5" fmla="*/ 25 h 73"/>
                    <a:gd name="T6" fmla="*/ 35 w 76"/>
                    <a:gd name="T7" fmla="*/ 31 h 73"/>
                    <a:gd name="T8" fmla="*/ 43 w 76"/>
                    <a:gd name="T9" fmla="*/ 36 h 73"/>
                    <a:gd name="T10" fmla="*/ 51 w 76"/>
                    <a:gd name="T11" fmla="*/ 36 h 73"/>
                    <a:gd name="T12" fmla="*/ 56 w 76"/>
                    <a:gd name="T13" fmla="*/ 39 h 73"/>
                    <a:gd name="T14" fmla="*/ 64 w 76"/>
                    <a:gd name="T15" fmla="*/ 42 h 73"/>
                    <a:gd name="T16" fmla="*/ 70 w 76"/>
                    <a:gd name="T17" fmla="*/ 53 h 73"/>
                    <a:gd name="T18" fmla="*/ 75 w 76"/>
                    <a:gd name="T19" fmla="*/ 72 h 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6"/>
                    <a:gd name="T31" fmla="*/ 0 h 73"/>
                    <a:gd name="T32" fmla="*/ 76 w 76"/>
                    <a:gd name="T33" fmla="*/ 73 h 7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6" h="73">
                      <a:moveTo>
                        <a:pt x="0" y="0"/>
                      </a:moveTo>
                      <a:lnTo>
                        <a:pt x="19" y="17"/>
                      </a:lnTo>
                      <a:lnTo>
                        <a:pt x="27" y="25"/>
                      </a:lnTo>
                      <a:lnTo>
                        <a:pt x="35" y="31"/>
                      </a:lnTo>
                      <a:lnTo>
                        <a:pt x="43" y="36"/>
                      </a:lnTo>
                      <a:lnTo>
                        <a:pt x="51" y="36"/>
                      </a:lnTo>
                      <a:lnTo>
                        <a:pt x="56" y="39"/>
                      </a:lnTo>
                      <a:lnTo>
                        <a:pt x="64" y="42"/>
                      </a:lnTo>
                      <a:lnTo>
                        <a:pt x="70" y="53"/>
                      </a:lnTo>
                      <a:lnTo>
                        <a:pt x="75" y="7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4" name="Freeform 600"/>
                <p:cNvSpPr>
                  <a:spLocks/>
                </p:cNvSpPr>
                <p:nvPr/>
              </p:nvSpPr>
              <p:spPr bwMode="auto">
                <a:xfrm>
                  <a:off x="1639" y="1603"/>
                  <a:ext cx="75" cy="73"/>
                </a:xfrm>
                <a:custGeom>
                  <a:avLst/>
                  <a:gdLst>
                    <a:gd name="T0" fmla="*/ 0 w 75"/>
                    <a:gd name="T1" fmla="*/ 0 h 73"/>
                    <a:gd name="T2" fmla="*/ 16 w 75"/>
                    <a:gd name="T3" fmla="*/ 18 h 73"/>
                    <a:gd name="T4" fmla="*/ 33 w 75"/>
                    <a:gd name="T5" fmla="*/ 32 h 73"/>
                    <a:gd name="T6" fmla="*/ 41 w 75"/>
                    <a:gd name="T7" fmla="*/ 34 h 73"/>
                    <a:gd name="T8" fmla="*/ 49 w 75"/>
                    <a:gd name="T9" fmla="*/ 37 h 73"/>
                    <a:gd name="T10" fmla="*/ 58 w 75"/>
                    <a:gd name="T11" fmla="*/ 37 h 73"/>
                    <a:gd name="T12" fmla="*/ 63 w 75"/>
                    <a:gd name="T13" fmla="*/ 40 h 73"/>
                    <a:gd name="T14" fmla="*/ 69 w 75"/>
                    <a:gd name="T15" fmla="*/ 53 h 73"/>
                    <a:gd name="T16" fmla="*/ 74 w 75"/>
                    <a:gd name="T17" fmla="*/ 72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5"/>
                    <a:gd name="T28" fmla="*/ 0 h 73"/>
                    <a:gd name="T29" fmla="*/ 75 w 75"/>
                    <a:gd name="T30" fmla="*/ 73 h 7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5" h="73">
                      <a:moveTo>
                        <a:pt x="0" y="0"/>
                      </a:moveTo>
                      <a:lnTo>
                        <a:pt x="16" y="18"/>
                      </a:lnTo>
                      <a:lnTo>
                        <a:pt x="33" y="32"/>
                      </a:lnTo>
                      <a:lnTo>
                        <a:pt x="41" y="34"/>
                      </a:lnTo>
                      <a:lnTo>
                        <a:pt x="49" y="37"/>
                      </a:lnTo>
                      <a:lnTo>
                        <a:pt x="58" y="37"/>
                      </a:lnTo>
                      <a:lnTo>
                        <a:pt x="63" y="40"/>
                      </a:lnTo>
                      <a:lnTo>
                        <a:pt x="69" y="53"/>
                      </a:lnTo>
                      <a:lnTo>
                        <a:pt x="74" y="7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5" name="Oval 601"/>
                <p:cNvSpPr>
                  <a:spLocks noChangeArrowheads="1"/>
                </p:cNvSpPr>
                <p:nvPr/>
              </p:nvSpPr>
              <p:spPr bwMode="auto">
                <a:xfrm rot="2820000">
                  <a:off x="1520" y="153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40" name="Group 602"/>
              <p:cNvGrpSpPr>
                <a:grpSpLocks/>
              </p:cNvGrpSpPr>
              <p:nvPr/>
            </p:nvGrpSpPr>
            <p:grpSpPr bwMode="auto">
              <a:xfrm>
                <a:off x="3937" y="3107"/>
                <a:ext cx="82" cy="73"/>
                <a:chOff x="1669" y="2871"/>
                <a:chExt cx="197" cy="177"/>
              </a:xfrm>
            </p:grpSpPr>
            <p:sp>
              <p:nvSpPr>
                <p:cNvPr id="58730" name="Freeform 603"/>
                <p:cNvSpPr>
                  <a:spLocks/>
                </p:cNvSpPr>
                <p:nvPr/>
              </p:nvSpPr>
              <p:spPr bwMode="auto">
                <a:xfrm>
                  <a:off x="1669" y="2933"/>
                  <a:ext cx="85" cy="63"/>
                </a:xfrm>
                <a:custGeom>
                  <a:avLst/>
                  <a:gdLst>
                    <a:gd name="T0" fmla="*/ 84 w 85"/>
                    <a:gd name="T1" fmla="*/ 0 h 63"/>
                    <a:gd name="T2" fmla="*/ 62 w 85"/>
                    <a:gd name="T3" fmla="*/ 14 h 63"/>
                    <a:gd name="T4" fmla="*/ 45 w 85"/>
                    <a:gd name="T5" fmla="*/ 28 h 63"/>
                    <a:gd name="T6" fmla="*/ 39 w 85"/>
                    <a:gd name="T7" fmla="*/ 38 h 63"/>
                    <a:gd name="T8" fmla="*/ 39 w 85"/>
                    <a:gd name="T9" fmla="*/ 43 h 63"/>
                    <a:gd name="T10" fmla="*/ 36 w 85"/>
                    <a:gd name="T11" fmla="*/ 52 h 63"/>
                    <a:gd name="T12" fmla="*/ 31 w 85"/>
                    <a:gd name="T13" fmla="*/ 57 h 63"/>
                    <a:gd name="T14" fmla="*/ 17 w 85"/>
                    <a:gd name="T15" fmla="*/ 62 h 63"/>
                    <a:gd name="T16" fmla="*/ 0 w 85"/>
                    <a:gd name="T17" fmla="*/ 62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63"/>
                    <a:gd name="T29" fmla="*/ 85 w 85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63">
                      <a:moveTo>
                        <a:pt x="84" y="0"/>
                      </a:moveTo>
                      <a:lnTo>
                        <a:pt x="62" y="14"/>
                      </a:lnTo>
                      <a:lnTo>
                        <a:pt x="45" y="28"/>
                      </a:lnTo>
                      <a:lnTo>
                        <a:pt x="39" y="38"/>
                      </a:lnTo>
                      <a:lnTo>
                        <a:pt x="39" y="43"/>
                      </a:lnTo>
                      <a:lnTo>
                        <a:pt x="36" y="52"/>
                      </a:lnTo>
                      <a:lnTo>
                        <a:pt x="31" y="57"/>
                      </a:lnTo>
                      <a:lnTo>
                        <a:pt x="17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1" name="Freeform 604"/>
                <p:cNvSpPr>
                  <a:spLocks/>
                </p:cNvSpPr>
                <p:nvPr/>
              </p:nvSpPr>
              <p:spPr bwMode="auto">
                <a:xfrm>
                  <a:off x="1705" y="2988"/>
                  <a:ext cx="87" cy="60"/>
                </a:xfrm>
                <a:custGeom>
                  <a:avLst/>
                  <a:gdLst>
                    <a:gd name="T0" fmla="*/ 86 w 87"/>
                    <a:gd name="T1" fmla="*/ 0 h 60"/>
                    <a:gd name="T2" fmla="*/ 63 w 87"/>
                    <a:gd name="T3" fmla="*/ 10 h 60"/>
                    <a:gd name="T4" fmla="*/ 46 w 87"/>
                    <a:gd name="T5" fmla="*/ 25 h 60"/>
                    <a:gd name="T6" fmla="*/ 40 w 87"/>
                    <a:gd name="T7" fmla="*/ 35 h 60"/>
                    <a:gd name="T8" fmla="*/ 40 w 87"/>
                    <a:gd name="T9" fmla="*/ 39 h 60"/>
                    <a:gd name="T10" fmla="*/ 37 w 87"/>
                    <a:gd name="T11" fmla="*/ 49 h 60"/>
                    <a:gd name="T12" fmla="*/ 34 w 87"/>
                    <a:gd name="T13" fmla="*/ 54 h 60"/>
                    <a:gd name="T14" fmla="*/ 20 w 87"/>
                    <a:gd name="T15" fmla="*/ 59 h 60"/>
                    <a:gd name="T16" fmla="*/ 0 w 87"/>
                    <a:gd name="T17" fmla="*/ 59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60"/>
                    <a:gd name="T29" fmla="*/ 87 w 87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60">
                      <a:moveTo>
                        <a:pt x="86" y="0"/>
                      </a:moveTo>
                      <a:lnTo>
                        <a:pt x="63" y="10"/>
                      </a:lnTo>
                      <a:lnTo>
                        <a:pt x="46" y="25"/>
                      </a:lnTo>
                      <a:lnTo>
                        <a:pt x="40" y="35"/>
                      </a:lnTo>
                      <a:lnTo>
                        <a:pt x="40" y="39"/>
                      </a:lnTo>
                      <a:lnTo>
                        <a:pt x="37" y="49"/>
                      </a:lnTo>
                      <a:lnTo>
                        <a:pt x="34" y="54"/>
                      </a:lnTo>
                      <a:lnTo>
                        <a:pt x="20" y="59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32" name="Oval 605"/>
                <p:cNvSpPr>
                  <a:spLocks noChangeArrowheads="1"/>
                </p:cNvSpPr>
                <p:nvPr/>
              </p:nvSpPr>
              <p:spPr bwMode="auto">
                <a:xfrm rot="8880000">
                  <a:off x="1746" y="287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41" name="Group 606"/>
              <p:cNvGrpSpPr>
                <a:grpSpLocks/>
              </p:cNvGrpSpPr>
              <p:nvPr/>
            </p:nvGrpSpPr>
            <p:grpSpPr bwMode="auto">
              <a:xfrm>
                <a:off x="3898" y="3060"/>
                <a:ext cx="86" cy="66"/>
                <a:chOff x="1575" y="2756"/>
                <a:chExt cx="206" cy="161"/>
              </a:xfrm>
            </p:grpSpPr>
            <p:sp>
              <p:nvSpPr>
                <p:cNvPr id="58727" name="Freeform 607"/>
                <p:cNvSpPr>
                  <a:spLocks/>
                </p:cNvSpPr>
                <p:nvPr/>
              </p:nvSpPr>
              <p:spPr bwMode="auto">
                <a:xfrm>
                  <a:off x="1575" y="2814"/>
                  <a:ext cx="94" cy="46"/>
                </a:xfrm>
                <a:custGeom>
                  <a:avLst/>
                  <a:gdLst>
                    <a:gd name="T0" fmla="*/ 93 w 94"/>
                    <a:gd name="T1" fmla="*/ 0 h 46"/>
                    <a:gd name="T2" fmla="*/ 69 w 94"/>
                    <a:gd name="T3" fmla="*/ 9 h 46"/>
                    <a:gd name="T4" fmla="*/ 50 w 94"/>
                    <a:gd name="T5" fmla="*/ 18 h 46"/>
                    <a:gd name="T6" fmla="*/ 45 w 94"/>
                    <a:gd name="T7" fmla="*/ 27 h 46"/>
                    <a:gd name="T8" fmla="*/ 40 w 94"/>
                    <a:gd name="T9" fmla="*/ 32 h 46"/>
                    <a:gd name="T10" fmla="*/ 37 w 94"/>
                    <a:gd name="T11" fmla="*/ 41 h 46"/>
                    <a:gd name="T12" fmla="*/ 32 w 94"/>
                    <a:gd name="T13" fmla="*/ 45 h 46"/>
                    <a:gd name="T14" fmla="*/ 18 w 94"/>
                    <a:gd name="T15" fmla="*/ 45 h 46"/>
                    <a:gd name="T16" fmla="*/ 0 w 94"/>
                    <a:gd name="T17" fmla="*/ 45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46"/>
                    <a:gd name="T29" fmla="*/ 94 w 94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46">
                      <a:moveTo>
                        <a:pt x="93" y="0"/>
                      </a:moveTo>
                      <a:lnTo>
                        <a:pt x="69" y="9"/>
                      </a:lnTo>
                      <a:lnTo>
                        <a:pt x="50" y="18"/>
                      </a:lnTo>
                      <a:lnTo>
                        <a:pt x="45" y="27"/>
                      </a:lnTo>
                      <a:lnTo>
                        <a:pt x="40" y="32"/>
                      </a:lnTo>
                      <a:lnTo>
                        <a:pt x="37" y="41"/>
                      </a:lnTo>
                      <a:lnTo>
                        <a:pt x="32" y="45"/>
                      </a:lnTo>
                      <a:lnTo>
                        <a:pt x="18" y="45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8" name="Freeform 608"/>
                <p:cNvSpPr>
                  <a:spLocks/>
                </p:cNvSpPr>
                <p:nvPr/>
              </p:nvSpPr>
              <p:spPr bwMode="auto">
                <a:xfrm>
                  <a:off x="1607" y="2870"/>
                  <a:ext cx="93" cy="47"/>
                </a:xfrm>
                <a:custGeom>
                  <a:avLst/>
                  <a:gdLst>
                    <a:gd name="T0" fmla="*/ 92 w 93"/>
                    <a:gd name="T1" fmla="*/ 0 h 47"/>
                    <a:gd name="T2" fmla="*/ 68 w 93"/>
                    <a:gd name="T3" fmla="*/ 9 h 47"/>
                    <a:gd name="T4" fmla="*/ 49 w 93"/>
                    <a:gd name="T5" fmla="*/ 18 h 47"/>
                    <a:gd name="T6" fmla="*/ 43 w 93"/>
                    <a:gd name="T7" fmla="*/ 28 h 47"/>
                    <a:gd name="T8" fmla="*/ 40 w 93"/>
                    <a:gd name="T9" fmla="*/ 32 h 47"/>
                    <a:gd name="T10" fmla="*/ 38 w 93"/>
                    <a:gd name="T11" fmla="*/ 42 h 47"/>
                    <a:gd name="T12" fmla="*/ 32 w 93"/>
                    <a:gd name="T13" fmla="*/ 46 h 47"/>
                    <a:gd name="T14" fmla="*/ 16 w 93"/>
                    <a:gd name="T15" fmla="*/ 46 h 47"/>
                    <a:gd name="T16" fmla="*/ 0 w 93"/>
                    <a:gd name="T17" fmla="*/ 46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3"/>
                    <a:gd name="T28" fmla="*/ 0 h 47"/>
                    <a:gd name="T29" fmla="*/ 93 w 93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3" h="47">
                      <a:moveTo>
                        <a:pt x="92" y="0"/>
                      </a:moveTo>
                      <a:lnTo>
                        <a:pt x="68" y="9"/>
                      </a:lnTo>
                      <a:lnTo>
                        <a:pt x="49" y="18"/>
                      </a:lnTo>
                      <a:lnTo>
                        <a:pt x="43" y="28"/>
                      </a:lnTo>
                      <a:lnTo>
                        <a:pt x="40" y="32"/>
                      </a:lnTo>
                      <a:lnTo>
                        <a:pt x="38" y="42"/>
                      </a:lnTo>
                      <a:lnTo>
                        <a:pt x="32" y="46"/>
                      </a:lnTo>
                      <a:lnTo>
                        <a:pt x="16" y="46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9" name="Oval 609"/>
                <p:cNvSpPr>
                  <a:spLocks noChangeArrowheads="1"/>
                </p:cNvSpPr>
                <p:nvPr/>
              </p:nvSpPr>
              <p:spPr bwMode="auto">
                <a:xfrm rot="9360000">
                  <a:off x="1661" y="275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42" name="Group 610"/>
              <p:cNvGrpSpPr>
                <a:grpSpLocks/>
              </p:cNvGrpSpPr>
              <p:nvPr/>
            </p:nvGrpSpPr>
            <p:grpSpPr bwMode="auto">
              <a:xfrm>
                <a:off x="3882" y="3012"/>
                <a:ext cx="85" cy="66"/>
                <a:chOff x="1534" y="2638"/>
                <a:chExt cx="208" cy="158"/>
              </a:xfrm>
            </p:grpSpPr>
            <p:sp>
              <p:nvSpPr>
                <p:cNvPr id="58724" name="Freeform 611"/>
                <p:cNvSpPr>
                  <a:spLocks/>
                </p:cNvSpPr>
                <p:nvPr/>
              </p:nvSpPr>
              <p:spPr bwMode="auto">
                <a:xfrm>
                  <a:off x="1534" y="2693"/>
                  <a:ext cx="95" cy="45"/>
                </a:xfrm>
                <a:custGeom>
                  <a:avLst/>
                  <a:gdLst>
                    <a:gd name="T0" fmla="*/ 94 w 95"/>
                    <a:gd name="T1" fmla="*/ 0 h 45"/>
                    <a:gd name="T2" fmla="*/ 68 w 95"/>
                    <a:gd name="T3" fmla="*/ 9 h 45"/>
                    <a:gd name="T4" fmla="*/ 50 w 95"/>
                    <a:gd name="T5" fmla="*/ 17 h 45"/>
                    <a:gd name="T6" fmla="*/ 45 w 95"/>
                    <a:gd name="T7" fmla="*/ 26 h 45"/>
                    <a:gd name="T8" fmla="*/ 42 w 95"/>
                    <a:gd name="T9" fmla="*/ 30 h 45"/>
                    <a:gd name="T10" fmla="*/ 39 w 95"/>
                    <a:gd name="T11" fmla="*/ 39 h 45"/>
                    <a:gd name="T12" fmla="*/ 34 w 95"/>
                    <a:gd name="T13" fmla="*/ 44 h 45"/>
                    <a:gd name="T14" fmla="*/ 18 w 95"/>
                    <a:gd name="T15" fmla="*/ 44 h 45"/>
                    <a:gd name="T16" fmla="*/ 0 w 95"/>
                    <a:gd name="T17" fmla="*/ 44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5"/>
                    <a:gd name="T28" fmla="*/ 0 h 45"/>
                    <a:gd name="T29" fmla="*/ 95 w 95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5" h="45">
                      <a:moveTo>
                        <a:pt x="94" y="0"/>
                      </a:moveTo>
                      <a:lnTo>
                        <a:pt x="68" y="9"/>
                      </a:lnTo>
                      <a:lnTo>
                        <a:pt x="50" y="17"/>
                      </a:lnTo>
                      <a:lnTo>
                        <a:pt x="45" y="26"/>
                      </a:lnTo>
                      <a:lnTo>
                        <a:pt x="42" y="30"/>
                      </a:lnTo>
                      <a:lnTo>
                        <a:pt x="39" y="39"/>
                      </a:lnTo>
                      <a:lnTo>
                        <a:pt x="34" y="44"/>
                      </a:lnTo>
                      <a:lnTo>
                        <a:pt x="18" y="44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5" name="Freeform 612"/>
                <p:cNvSpPr>
                  <a:spLocks/>
                </p:cNvSpPr>
                <p:nvPr/>
              </p:nvSpPr>
              <p:spPr bwMode="auto">
                <a:xfrm>
                  <a:off x="1564" y="2750"/>
                  <a:ext cx="94" cy="46"/>
                </a:xfrm>
                <a:custGeom>
                  <a:avLst/>
                  <a:gdLst>
                    <a:gd name="T0" fmla="*/ 93 w 94"/>
                    <a:gd name="T1" fmla="*/ 0 h 46"/>
                    <a:gd name="T2" fmla="*/ 69 w 94"/>
                    <a:gd name="T3" fmla="*/ 9 h 46"/>
                    <a:gd name="T4" fmla="*/ 51 w 94"/>
                    <a:gd name="T5" fmla="*/ 18 h 46"/>
                    <a:gd name="T6" fmla="*/ 45 w 94"/>
                    <a:gd name="T7" fmla="*/ 27 h 46"/>
                    <a:gd name="T8" fmla="*/ 40 w 94"/>
                    <a:gd name="T9" fmla="*/ 31 h 46"/>
                    <a:gd name="T10" fmla="*/ 37 w 94"/>
                    <a:gd name="T11" fmla="*/ 40 h 46"/>
                    <a:gd name="T12" fmla="*/ 32 w 94"/>
                    <a:gd name="T13" fmla="*/ 45 h 46"/>
                    <a:gd name="T14" fmla="*/ 16 w 94"/>
                    <a:gd name="T15" fmla="*/ 45 h 46"/>
                    <a:gd name="T16" fmla="*/ 0 w 94"/>
                    <a:gd name="T17" fmla="*/ 45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46"/>
                    <a:gd name="T29" fmla="*/ 94 w 94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46">
                      <a:moveTo>
                        <a:pt x="93" y="0"/>
                      </a:moveTo>
                      <a:lnTo>
                        <a:pt x="69" y="9"/>
                      </a:lnTo>
                      <a:lnTo>
                        <a:pt x="51" y="18"/>
                      </a:lnTo>
                      <a:lnTo>
                        <a:pt x="45" y="27"/>
                      </a:lnTo>
                      <a:lnTo>
                        <a:pt x="40" y="31"/>
                      </a:lnTo>
                      <a:lnTo>
                        <a:pt x="37" y="40"/>
                      </a:lnTo>
                      <a:lnTo>
                        <a:pt x="32" y="45"/>
                      </a:lnTo>
                      <a:lnTo>
                        <a:pt x="16" y="45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6" name="Oval 613"/>
                <p:cNvSpPr>
                  <a:spLocks noChangeArrowheads="1"/>
                </p:cNvSpPr>
                <p:nvPr/>
              </p:nvSpPr>
              <p:spPr bwMode="auto">
                <a:xfrm rot="9420000">
                  <a:off x="1622" y="263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43" name="Group 614"/>
              <p:cNvGrpSpPr>
                <a:grpSpLocks/>
              </p:cNvGrpSpPr>
              <p:nvPr/>
            </p:nvGrpSpPr>
            <p:grpSpPr bwMode="auto">
              <a:xfrm>
                <a:off x="3861" y="2961"/>
                <a:ext cx="88" cy="47"/>
                <a:chOff x="1488" y="2516"/>
                <a:chExt cx="209" cy="118"/>
              </a:xfrm>
            </p:grpSpPr>
            <p:sp>
              <p:nvSpPr>
                <p:cNvPr id="58721" name="Freeform 615"/>
                <p:cNvSpPr>
                  <a:spLocks/>
                </p:cNvSpPr>
                <p:nvPr/>
              </p:nvSpPr>
              <p:spPr bwMode="auto">
                <a:xfrm>
                  <a:off x="1490" y="2541"/>
                  <a:ext cx="103" cy="17"/>
                </a:xfrm>
                <a:custGeom>
                  <a:avLst/>
                  <a:gdLst>
                    <a:gd name="T0" fmla="*/ 102 w 103"/>
                    <a:gd name="T1" fmla="*/ 4 h 17"/>
                    <a:gd name="T2" fmla="*/ 77 w 103"/>
                    <a:gd name="T3" fmla="*/ 0 h 17"/>
                    <a:gd name="T4" fmla="*/ 56 w 103"/>
                    <a:gd name="T5" fmla="*/ 0 h 17"/>
                    <a:gd name="T6" fmla="*/ 41 w 103"/>
                    <a:gd name="T7" fmla="*/ 8 h 17"/>
                    <a:gd name="T8" fmla="*/ 33 w 103"/>
                    <a:gd name="T9" fmla="*/ 16 h 17"/>
                    <a:gd name="T10" fmla="*/ 28 w 103"/>
                    <a:gd name="T11" fmla="*/ 16 h 17"/>
                    <a:gd name="T12" fmla="*/ 13 w 103"/>
                    <a:gd name="T13" fmla="*/ 12 h 17"/>
                    <a:gd name="T14" fmla="*/ 0 w 103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17"/>
                    <a:gd name="T26" fmla="*/ 103 w 10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17">
                      <a:moveTo>
                        <a:pt x="102" y="4"/>
                      </a:moveTo>
                      <a:lnTo>
                        <a:pt x="77" y="0"/>
                      </a:lnTo>
                      <a:lnTo>
                        <a:pt x="56" y="0"/>
                      </a:lnTo>
                      <a:lnTo>
                        <a:pt x="41" y="8"/>
                      </a:lnTo>
                      <a:lnTo>
                        <a:pt x="33" y="16"/>
                      </a:lnTo>
                      <a:lnTo>
                        <a:pt x="28" y="16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2" name="Freeform 616"/>
                <p:cNvSpPr>
                  <a:spLocks/>
                </p:cNvSpPr>
                <p:nvPr/>
              </p:nvSpPr>
              <p:spPr bwMode="auto">
                <a:xfrm>
                  <a:off x="1488" y="2605"/>
                  <a:ext cx="103" cy="18"/>
                </a:xfrm>
                <a:custGeom>
                  <a:avLst/>
                  <a:gdLst>
                    <a:gd name="T0" fmla="*/ 102 w 103"/>
                    <a:gd name="T1" fmla="*/ 4 h 18"/>
                    <a:gd name="T2" fmla="*/ 77 w 103"/>
                    <a:gd name="T3" fmla="*/ 0 h 18"/>
                    <a:gd name="T4" fmla="*/ 56 w 103"/>
                    <a:gd name="T5" fmla="*/ 0 h 18"/>
                    <a:gd name="T6" fmla="*/ 41 w 103"/>
                    <a:gd name="T7" fmla="*/ 9 h 18"/>
                    <a:gd name="T8" fmla="*/ 33 w 103"/>
                    <a:gd name="T9" fmla="*/ 17 h 18"/>
                    <a:gd name="T10" fmla="*/ 28 w 103"/>
                    <a:gd name="T11" fmla="*/ 17 h 18"/>
                    <a:gd name="T12" fmla="*/ 13 w 103"/>
                    <a:gd name="T13" fmla="*/ 13 h 18"/>
                    <a:gd name="T14" fmla="*/ 0 w 103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18"/>
                    <a:gd name="T26" fmla="*/ 103 w 103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18">
                      <a:moveTo>
                        <a:pt x="102" y="4"/>
                      </a:moveTo>
                      <a:lnTo>
                        <a:pt x="77" y="0"/>
                      </a:lnTo>
                      <a:lnTo>
                        <a:pt x="56" y="0"/>
                      </a:lnTo>
                      <a:lnTo>
                        <a:pt x="41" y="9"/>
                      </a:lnTo>
                      <a:lnTo>
                        <a:pt x="33" y="17"/>
                      </a:lnTo>
                      <a:lnTo>
                        <a:pt x="28" y="17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3" name="Oval 617"/>
                <p:cNvSpPr>
                  <a:spLocks noChangeArrowheads="1"/>
                </p:cNvSpPr>
                <p:nvPr/>
              </p:nvSpPr>
              <p:spPr bwMode="auto">
                <a:xfrm rot="-10500000">
                  <a:off x="1577" y="251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44" name="Group 618"/>
              <p:cNvGrpSpPr>
                <a:grpSpLocks/>
              </p:cNvGrpSpPr>
              <p:nvPr/>
            </p:nvGrpSpPr>
            <p:grpSpPr bwMode="auto">
              <a:xfrm>
                <a:off x="3848" y="2916"/>
                <a:ext cx="87" cy="64"/>
                <a:chOff x="1455" y="2407"/>
                <a:chExt cx="208" cy="155"/>
              </a:xfrm>
            </p:grpSpPr>
            <p:sp>
              <p:nvSpPr>
                <p:cNvPr id="58718" name="Freeform 619"/>
                <p:cNvSpPr>
                  <a:spLocks/>
                </p:cNvSpPr>
                <p:nvPr/>
              </p:nvSpPr>
              <p:spPr bwMode="auto">
                <a:xfrm>
                  <a:off x="1455" y="2458"/>
                  <a:ext cx="95" cy="45"/>
                </a:xfrm>
                <a:custGeom>
                  <a:avLst/>
                  <a:gdLst>
                    <a:gd name="T0" fmla="*/ 94 w 95"/>
                    <a:gd name="T1" fmla="*/ 0 h 45"/>
                    <a:gd name="T2" fmla="*/ 69 w 95"/>
                    <a:gd name="T3" fmla="*/ 12 h 45"/>
                    <a:gd name="T4" fmla="*/ 52 w 95"/>
                    <a:gd name="T5" fmla="*/ 20 h 45"/>
                    <a:gd name="T6" fmla="*/ 44 w 95"/>
                    <a:gd name="T7" fmla="*/ 28 h 45"/>
                    <a:gd name="T8" fmla="*/ 39 w 95"/>
                    <a:gd name="T9" fmla="*/ 32 h 45"/>
                    <a:gd name="T10" fmla="*/ 37 w 95"/>
                    <a:gd name="T11" fmla="*/ 40 h 45"/>
                    <a:gd name="T12" fmla="*/ 32 w 95"/>
                    <a:gd name="T13" fmla="*/ 44 h 45"/>
                    <a:gd name="T14" fmla="*/ 17 w 95"/>
                    <a:gd name="T15" fmla="*/ 44 h 45"/>
                    <a:gd name="T16" fmla="*/ 0 w 95"/>
                    <a:gd name="T17" fmla="*/ 40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5"/>
                    <a:gd name="T28" fmla="*/ 0 h 45"/>
                    <a:gd name="T29" fmla="*/ 95 w 95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5" h="45">
                      <a:moveTo>
                        <a:pt x="94" y="0"/>
                      </a:moveTo>
                      <a:lnTo>
                        <a:pt x="69" y="12"/>
                      </a:lnTo>
                      <a:lnTo>
                        <a:pt x="52" y="20"/>
                      </a:lnTo>
                      <a:lnTo>
                        <a:pt x="44" y="28"/>
                      </a:lnTo>
                      <a:lnTo>
                        <a:pt x="39" y="32"/>
                      </a:lnTo>
                      <a:lnTo>
                        <a:pt x="37" y="40"/>
                      </a:lnTo>
                      <a:lnTo>
                        <a:pt x="32" y="44"/>
                      </a:lnTo>
                      <a:lnTo>
                        <a:pt x="17" y="44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9" name="Freeform 620"/>
                <p:cNvSpPr>
                  <a:spLocks/>
                </p:cNvSpPr>
                <p:nvPr/>
              </p:nvSpPr>
              <p:spPr bwMode="auto">
                <a:xfrm>
                  <a:off x="1480" y="2520"/>
                  <a:ext cx="97" cy="42"/>
                </a:xfrm>
                <a:custGeom>
                  <a:avLst/>
                  <a:gdLst>
                    <a:gd name="T0" fmla="*/ 96 w 97"/>
                    <a:gd name="T1" fmla="*/ 0 h 42"/>
                    <a:gd name="T2" fmla="*/ 71 w 97"/>
                    <a:gd name="T3" fmla="*/ 8 h 42"/>
                    <a:gd name="T4" fmla="*/ 53 w 97"/>
                    <a:gd name="T5" fmla="*/ 16 h 42"/>
                    <a:gd name="T6" fmla="*/ 48 w 97"/>
                    <a:gd name="T7" fmla="*/ 24 h 42"/>
                    <a:gd name="T8" fmla="*/ 43 w 97"/>
                    <a:gd name="T9" fmla="*/ 29 h 42"/>
                    <a:gd name="T10" fmla="*/ 33 w 97"/>
                    <a:gd name="T11" fmla="*/ 41 h 42"/>
                    <a:gd name="T12" fmla="*/ 18 w 97"/>
                    <a:gd name="T13" fmla="*/ 41 h 42"/>
                    <a:gd name="T14" fmla="*/ 0 w 97"/>
                    <a:gd name="T15" fmla="*/ 37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42"/>
                    <a:gd name="T26" fmla="*/ 97 w 97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42">
                      <a:moveTo>
                        <a:pt x="96" y="0"/>
                      </a:moveTo>
                      <a:lnTo>
                        <a:pt x="71" y="8"/>
                      </a:lnTo>
                      <a:lnTo>
                        <a:pt x="53" y="16"/>
                      </a:lnTo>
                      <a:lnTo>
                        <a:pt x="48" y="24"/>
                      </a:lnTo>
                      <a:lnTo>
                        <a:pt x="43" y="29"/>
                      </a:lnTo>
                      <a:lnTo>
                        <a:pt x="33" y="41"/>
                      </a:lnTo>
                      <a:lnTo>
                        <a:pt x="18" y="4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20" name="Oval 621"/>
                <p:cNvSpPr>
                  <a:spLocks noChangeArrowheads="1"/>
                </p:cNvSpPr>
                <p:nvPr/>
              </p:nvSpPr>
              <p:spPr bwMode="auto">
                <a:xfrm rot="9540000">
                  <a:off x="1543" y="240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45" name="Group 622"/>
              <p:cNvGrpSpPr>
                <a:grpSpLocks/>
              </p:cNvGrpSpPr>
              <p:nvPr/>
            </p:nvGrpSpPr>
            <p:grpSpPr bwMode="auto">
              <a:xfrm>
                <a:off x="3838" y="2869"/>
                <a:ext cx="88" cy="58"/>
                <a:chOff x="1430" y="2292"/>
                <a:chExt cx="210" cy="143"/>
              </a:xfrm>
            </p:grpSpPr>
            <p:sp>
              <p:nvSpPr>
                <p:cNvPr id="58715" name="Freeform 623"/>
                <p:cNvSpPr>
                  <a:spLocks/>
                </p:cNvSpPr>
                <p:nvPr/>
              </p:nvSpPr>
              <p:spPr bwMode="auto">
                <a:xfrm>
                  <a:off x="1430" y="2339"/>
                  <a:ext cx="99" cy="35"/>
                </a:xfrm>
                <a:custGeom>
                  <a:avLst/>
                  <a:gdLst>
                    <a:gd name="T0" fmla="*/ 98 w 99"/>
                    <a:gd name="T1" fmla="*/ 0 h 35"/>
                    <a:gd name="T2" fmla="*/ 74 w 99"/>
                    <a:gd name="T3" fmla="*/ 8 h 35"/>
                    <a:gd name="T4" fmla="*/ 64 w 99"/>
                    <a:gd name="T5" fmla="*/ 8 h 35"/>
                    <a:gd name="T6" fmla="*/ 54 w 99"/>
                    <a:gd name="T7" fmla="*/ 11 h 35"/>
                    <a:gd name="T8" fmla="*/ 47 w 99"/>
                    <a:gd name="T9" fmla="*/ 19 h 35"/>
                    <a:gd name="T10" fmla="*/ 42 w 99"/>
                    <a:gd name="T11" fmla="*/ 23 h 35"/>
                    <a:gd name="T12" fmla="*/ 37 w 99"/>
                    <a:gd name="T13" fmla="*/ 30 h 35"/>
                    <a:gd name="T14" fmla="*/ 30 w 99"/>
                    <a:gd name="T15" fmla="*/ 34 h 35"/>
                    <a:gd name="T16" fmla="*/ 22 w 99"/>
                    <a:gd name="T17" fmla="*/ 34 h 35"/>
                    <a:gd name="T18" fmla="*/ 15 w 99"/>
                    <a:gd name="T19" fmla="*/ 34 h 35"/>
                    <a:gd name="T20" fmla="*/ 0 w 99"/>
                    <a:gd name="T21" fmla="*/ 27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9"/>
                    <a:gd name="T34" fmla="*/ 0 h 35"/>
                    <a:gd name="T35" fmla="*/ 99 w 99"/>
                    <a:gd name="T36" fmla="*/ 35 h 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9" h="35">
                      <a:moveTo>
                        <a:pt x="98" y="0"/>
                      </a:moveTo>
                      <a:lnTo>
                        <a:pt x="74" y="8"/>
                      </a:lnTo>
                      <a:lnTo>
                        <a:pt x="64" y="8"/>
                      </a:lnTo>
                      <a:lnTo>
                        <a:pt x="54" y="11"/>
                      </a:lnTo>
                      <a:lnTo>
                        <a:pt x="47" y="19"/>
                      </a:lnTo>
                      <a:lnTo>
                        <a:pt x="42" y="23"/>
                      </a:lnTo>
                      <a:lnTo>
                        <a:pt x="37" y="30"/>
                      </a:lnTo>
                      <a:lnTo>
                        <a:pt x="30" y="34"/>
                      </a:lnTo>
                      <a:lnTo>
                        <a:pt x="22" y="34"/>
                      </a:lnTo>
                      <a:lnTo>
                        <a:pt x="15" y="34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6" name="Freeform 624"/>
                <p:cNvSpPr>
                  <a:spLocks/>
                </p:cNvSpPr>
                <p:nvPr/>
              </p:nvSpPr>
              <p:spPr bwMode="auto">
                <a:xfrm>
                  <a:off x="1449" y="2399"/>
                  <a:ext cx="100" cy="36"/>
                </a:xfrm>
                <a:custGeom>
                  <a:avLst/>
                  <a:gdLst>
                    <a:gd name="T0" fmla="*/ 99 w 100"/>
                    <a:gd name="T1" fmla="*/ 0 h 36"/>
                    <a:gd name="T2" fmla="*/ 74 w 100"/>
                    <a:gd name="T3" fmla="*/ 8 h 36"/>
                    <a:gd name="T4" fmla="*/ 64 w 100"/>
                    <a:gd name="T5" fmla="*/ 8 h 36"/>
                    <a:gd name="T6" fmla="*/ 54 w 100"/>
                    <a:gd name="T7" fmla="*/ 12 h 36"/>
                    <a:gd name="T8" fmla="*/ 47 w 100"/>
                    <a:gd name="T9" fmla="*/ 19 h 36"/>
                    <a:gd name="T10" fmla="*/ 42 w 100"/>
                    <a:gd name="T11" fmla="*/ 23 h 36"/>
                    <a:gd name="T12" fmla="*/ 32 w 100"/>
                    <a:gd name="T13" fmla="*/ 35 h 36"/>
                    <a:gd name="T14" fmla="*/ 25 w 100"/>
                    <a:gd name="T15" fmla="*/ 35 h 36"/>
                    <a:gd name="T16" fmla="*/ 17 w 100"/>
                    <a:gd name="T17" fmla="*/ 35 h 36"/>
                    <a:gd name="T18" fmla="*/ 0 w 100"/>
                    <a:gd name="T19" fmla="*/ 27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36"/>
                    <a:gd name="T32" fmla="*/ 100 w 100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36">
                      <a:moveTo>
                        <a:pt x="99" y="0"/>
                      </a:moveTo>
                      <a:lnTo>
                        <a:pt x="74" y="8"/>
                      </a:lnTo>
                      <a:lnTo>
                        <a:pt x="64" y="8"/>
                      </a:lnTo>
                      <a:lnTo>
                        <a:pt x="54" y="12"/>
                      </a:lnTo>
                      <a:lnTo>
                        <a:pt x="47" y="19"/>
                      </a:lnTo>
                      <a:lnTo>
                        <a:pt x="42" y="23"/>
                      </a:lnTo>
                      <a:lnTo>
                        <a:pt x="32" y="35"/>
                      </a:lnTo>
                      <a:lnTo>
                        <a:pt x="25" y="35"/>
                      </a:lnTo>
                      <a:lnTo>
                        <a:pt x="17" y="3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7" name="Oval 625"/>
                <p:cNvSpPr>
                  <a:spLocks noChangeArrowheads="1"/>
                </p:cNvSpPr>
                <p:nvPr/>
              </p:nvSpPr>
              <p:spPr bwMode="auto">
                <a:xfrm rot="9960000">
                  <a:off x="1520" y="229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46" name="Group 626"/>
              <p:cNvGrpSpPr>
                <a:grpSpLocks/>
              </p:cNvGrpSpPr>
              <p:nvPr/>
            </p:nvGrpSpPr>
            <p:grpSpPr bwMode="auto">
              <a:xfrm>
                <a:off x="4007" y="3181"/>
                <a:ext cx="79" cy="77"/>
                <a:chOff x="1835" y="3050"/>
                <a:chExt cx="188" cy="188"/>
              </a:xfrm>
            </p:grpSpPr>
            <p:sp>
              <p:nvSpPr>
                <p:cNvPr id="58712" name="Freeform 627"/>
                <p:cNvSpPr>
                  <a:spLocks/>
                </p:cNvSpPr>
                <p:nvPr/>
              </p:nvSpPr>
              <p:spPr bwMode="auto">
                <a:xfrm>
                  <a:off x="1835" y="3120"/>
                  <a:ext cx="77" cy="72"/>
                </a:xfrm>
                <a:custGeom>
                  <a:avLst/>
                  <a:gdLst>
                    <a:gd name="T0" fmla="*/ 76 w 77"/>
                    <a:gd name="T1" fmla="*/ 0 h 72"/>
                    <a:gd name="T2" fmla="*/ 55 w 77"/>
                    <a:gd name="T3" fmla="*/ 15 h 72"/>
                    <a:gd name="T4" fmla="*/ 42 w 77"/>
                    <a:gd name="T5" fmla="*/ 30 h 72"/>
                    <a:gd name="T6" fmla="*/ 36 w 77"/>
                    <a:gd name="T7" fmla="*/ 40 h 72"/>
                    <a:gd name="T8" fmla="*/ 36 w 77"/>
                    <a:gd name="T9" fmla="*/ 45 h 72"/>
                    <a:gd name="T10" fmla="*/ 33 w 77"/>
                    <a:gd name="T11" fmla="*/ 56 h 72"/>
                    <a:gd name="T12" fmla="*/ 30 w 77"/>
                    <a:gd name="T13" fmla="*/ 61 h 72"/>
                    <a:gd name="T14" fmla="*/ 18 w 77"/>
                    <a:gd name="T15" fmla="*/ 66 h 72"/>
                    <a:gd name="T16" fmla="*/ 0 w 77"/>
                    <a:gd name="T17" fmla="*/ 71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7"/>
                    <a:gd name="T28" fmla="*/ 0 h 72"/>
                    <a:gd name="T29" fmla="*/ 77 w 77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7" h="72">
                      <a:moveTo>
                        <a:pt x="76" y="0"/>
                      </a:moveTo>
                      <a:lnTo>
                        <a:pt x="55" y="15"/>
                      </a:lnTo>
                      <a:lnTo>
                        <a:pt x="42" y="30"/>
                      </a:lnTo>
                      <a:lnTo>
                        <a:pt x="36" y="40"/>
                      </a:lnTo>
                      <a:lnTo>
                        <a:pt x="36" y="45"/>
                      </a:lnTo>
                      <a:lnTo>
                        <a:pt x="33" y="56"/>
                      </a:lnTo>
                      <a:lnTo>
                        <a:pt x="30" y="61"/>
                      </a:lnTo>
                      <a:lnTo>
                        <a:pt x="18" y="66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3" name="Freeform 628"/>
                <p:cNvSpPr>
                  <a:spLocks/>
                </p:cNvSpPr>
                <p:nvPr/>
              </p:nvSpPr>
              <p:spPr bwMode="auto">
                <a:xfrm>
                  <a:off x="1877" y="3164"/>
                  <a:ext cx="79" cy="74"/>
                </a:xfrm>
                <a:custGeom>
                  <a:avLst/>
                  <a:gdLst>
                    <a:gd name="T0" fmla="*/ 78 w 79"/>
                    <a:gd name="T1" fmla="*/ 0 h 74"/>
                    <a:gd name="T2" fmla="*/ 56 w 79"/>
                    <a:gd name="T3" fmla="*/ 16 h 74"/>
                    <a:gd name="T4" fmla="*/ 44 w 79"/>
                    <a:gd name="T5" fmla="*/ 32 h 74"/>
                    <a:gd name="T6" fmla="*/ 40 w 79"/>
                    <a:gd name="T7" fmla="*/ 42 h 74"/>
                    <a:gd name="T8" fmla="*/ 37 w 79"/>
                    <a:gd name="T9" fmla="*/ 47 h 74"/>
                    <a:gd name="T10" fmla="*/ 37 w 79"/>
                    <a:gd name="T11" fmla="*/ 57 h 74"/>
                    <a:gd name="T12" fmla="*/ 31 w 79"/>
                    <a:gd name="T13" fmla="*/ 63 h 74"/>
                    <a:gd name="T14" fmla="*/ 19 w 79"/>
                    <a:gd name="T15" fmla="*/ 68 h 74"/>
                    <a:gd name="T16" fmla="*/ 0 w 79"/>
                    <a:gd name="T17" fmla="*/ 73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9"/>
                    <a:gd name="T28" fmla="*/ 0 h 74"/>
                    <a:gd name="T29" fmla="*/ 79 w 79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9" h="74">
                      <a:moveTo>
                        <a:pt x="78" y="0"/>
                      </a:moveTo>
                      <a:lnTo>
                        <a:pt x="56" y="16"/>
                      </a:lnTo>
                      <a:lnTo>
                        <a:pt x="44" y="32"/>
                      </a:lnTo>
                      <a:lnTo>
                        <a:pt x="40" y="42"/>
                      </a:lnTo>
                      <a:lnTo>
                        <a:pt x="37" y="47"/>
                      </a:lnTo>
                      <a:lnTo>
                        <a:pt x="37" y="57"/>
                      </a:lnTo>
                      <a:lnTo>
                        <a:pt x="31" y="63"/>
                      </a:lnTo>
                      <a:lnTo>
                        <a:pt x="19" y="68"/>
                      </a:lnTo>
                      <a:lnTo>
                        <a:pt x="0" y="7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4" name="Oval 629"/>
                <p:cNvSpPr>
                  <a:spLocks noChangeArrowheads="1"/>
                </p:cNvSpPr>
                <p:nvPr/>
              </p:nvSpPr>
              <p:spPr bwMode="auto">
                <a:xfrm rot="8400000">
                  <a:off x="1903" y="305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47" name="Group 630"/>
              <p:cNvGrpSpPr>
                <a:grpSpLocks/>
              </p:cNvGrpSpPr>
              <p:nvPr/>
            </p:nvGrpSpPr>
            <p:grpSpPr bwMode="auto">
              <a:xfrm>
                <a:off x="4420" y="3312"/>
                <a:ext cx="48" cy="88"/>
                <a:chOff x="2823" y="3368"/>
                <a:chExt cx="118" cy="213"/>
              </a:xfrm>
            </p:grpSpPr>
            <p:sp>
              <p:nvSpPr>
                <p:cNvPr id="58709" name="Freeform 631"/>
                <p:cNvSpPr>
                  <a:spLocks/>
                </p:cNvSpPr>
                <p:nvPr/>
              </p:nvSpPr>
              <p:spPr bwMode="auto">
                <a:xfrm>
                  <a:off x="2852" y="3477"/>
                  <a:ext cx="19" cy="104"/>
                </a:xfrm>
                <a:custGeom>
                  <a:avLst/>
                  <a:gdLst>
                    <a:gd name="T0" fmla="*/ 4 w 19"/>
                    <a:gd name="T1" fmla="*/ 0 h 104"/>
                    <a:gd name="T2" fmla="*/ 0 w 19"/>
                    <a:gd name="T3" fmla="*/ 23 h 104"/>
                    <a:gd name="T4" fmla="*/ 4 w 19"/>
                    <a:gd name="T5" fmla="*/ 46 h 104"/>
                    <a:gd name="T6" fmla="*/ 9 w 19"/>
                    <a:gd name="T7" fmla="*/ 51 h 104"/>
                    <a:gd name="T8" fmla="*/ 13 w 19"/>
                    <a:gd name="T9" fmla="*/ 63 h 104"/>
                    <a:gd name="T10" fmla="*/ 18 w 19"/>
                    <a:gd name="T11" fmla="*/ 69 h 104"/>
                    <a:gd name="T12" fmla="*/ 18 w 19"/>
                    <a:gd name="T13" fmla="*/ 74 h 104"/>
                    <a:gd name="T14" fmla="*/ 13 w 19"/>
                    <a:gd name="T15" fmla="*/ 86 h 104"/>
                    <a:gd name="T16" fmla="*/ 0 w 19"/>
                    <a:gd name="T17" fmla="*/ 103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104"/>
                    <a:gd name="T29" fmla="*/ 19 w 19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104">
                      <a:moveTo>
                        <a:pt x="4" y="0"/>
                      </a:moveTo>
                      <a:lnTo>
                        <a:pt x="0" y="23"/>
                      </a:lnTo>
                      <a:lnTo>
                        <a:pt x="4" y="46"/>
                      </a:lnTo>
                      <a:lnTo>
                        <a:pt x="9" y="51"/>
                      </a:lnTo>
                      <a:lnTo>
                        <a:pt x="13" y="63"/>
                      </a:lnTo>
                      <a:lnTo>
                        <a:pt x="18" y="69"/>
                      </a:lnTo>
                      <a:lnTo>
                        <a:pt x="18" y="74"/>
                      </a:lnTo>
                      <a:lnTo>
                        <a:pt x="13" y="8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0" name="Freeform 632"/>
                <p:cNvSpPr>
                  <a:spLocks/>
                </p:cNvSpPr>
                <p:nvPr/>
              </p:nvSpPr>
              <p:spPr bwMode="auto">
                <a:xfrm>
                  <a:off x="2915" y="3476"/>
                  <a:ext cx="20" cy="104"/>
                </a:xfrm>
                <a:custGeom>
                  <a:avLst/>
                  <a:gdLst>
                    <a:gd name="T0" fmla="*/ 5 w 20"/>
                    <a:gd name="T1" fmla="*/ 0 h 104"/>
                    <a:gd name="T2" fmla="*/ 0 w 20"/>
                    <a:gd name="T3" fmla="*/ 23 h 104"/>
                    <a:gd name="T4" fmla="*/ 5 w 20"/>
                    <a:gd name="T5" fmla="*/ 46 h 104"/>
                    <a:gd name="T6" fmla="*/ 10 w 20"/>
                    <a:gd name="T7" fmla="*/ 51 h 104"/>
                    <a:gd name="T8" fmla="*/ 14 w 20"/>
                    <a:gd name="T9" fmla="*/ 63 h 104"/>
                    <a:gd name="T10" fmla="*/ 19 w 20"/>
                    <a:gd name="T11" fmla="*/ 69 h 104"/>
                    <a:gd name="T12" fmla="*/ 19 w 20"/>
                    <a:gd name="T13" fmla="*/ 74 h 104"/>
                    <a:gd name="T14" fmla="*/ 14 w 20"/>
                    <a:gd name="T15" fmla="*/ 86 h 104"/>
                    <a:gd name="T16" fmla="*/ 0 w 20"/>
                    <a:gd name="T17" fmla="*/ 103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04"/>
                    <a:gd name="T29" fmla="*/ 20 w 20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04">
                      <a:moveTo>
                        <a:pt x="5" y="0"/>
                      </a:moveTo>
                      <a:lnTo>
                        <a:pt x="0" y="23"/>
                      </a:lnTo>
                      <a:lnTo>
                        <a:pt x="5" y="46"/>
                      </a:lnTo>
                      <a:lnTo>
                        <a:pt x="10" y="51"/>
                      </a:lnTo>
                      <a:lnTo>
                        <a:pt x="14" y="63"/>
                      </a:lnTo>
                      <a:lnTo>
                        <a:pt x="19" y="69"/>
                      </a:lnTo>
                      <a:lnTo>
                        <a:pt x="19" y="74"/>
                      </a:lnTo>
                      <a:lnTo>
                        <a:pt x="14" y="8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11" name="Oval 633"/>
                <p:cNvSpPr>
                  <a:spLocks noChangeArrowheads="1"/>
                </p:cNvSpPr>
                <p:nvPr/>
              </p:nvSpPr>
              <p:spPr bwMode="auto">
                <a:xfrm rot="5580000">
                  <a:off x="2822" y="336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48" name="Group 634"/>
              <p:cNvGrpSpPr>
                <a:grpSpLocks/>
              </p:cNvGrpSpPr>
              <p:nvPr/>
            </p:nvGrpSpPr>
            <p:grpSpPr bwMode="auto">
              <a:xfrm>
                <a:off x="4037" y="3214"/>
                <a:ext cx="83" cy="74"/>
                <a:chOff x="1907" y="3134"/>
                <a:chExt cx="199" cy="178"/>
              </a:xfrm>
            </p:grpSpPr>
            <p:sp>
              <p:nvSpPr>
                <p:cNvPr id="58706" name="Freeform 635"/>
                <p:cNvSpPr>
                  <a:spLocks/>
                </p:cNvSpPr>
                <p:nvPr/>
              </p:nvSpPr>
              <p:spPr bwMode="auto">
                <a:xfrm>
                  <a:off x="1907" y="3196"/>
                  <a:ext cx="87" cy="64"/>
                </a:xfrm>
                <a:custGeom>
                  <a:avLst/>
                  <a:gdLst>
                    <a:gd name="T0" fmla="*/ 86 w 87"/>
                    <a:gd name="T1" fmla="*/ 0 h 64"/>
                    <a:gd name="T2" fmla="*/ 64 w 87"/>
                    <a:gd name="T3" fmla="*/ 16 h 64"/>
                    <a:gd name="T4" fmla="*/ 54 w 87"/>
                    <a:gd name="T5" fmla="*/ 21 h 64"/>
                    <a:gd name="T6" fmla="*/ 48 w 87"/>
                    <a:gd name="T7" fmla="*/ 26 h 64"/>
                    <a:gd name="T8" fmla="*/ 41 w 87"/>
                    <a:gd name="T9" fmla="*/ 37 h 64"/>
                    <a:gd name="T10" fmla="*/ 41 w 87"/>
                    <a:gd name="T11" fmla="*/ 42 h 64"/>
                    <a:gd name="T12" fmla="*/ 38 w 87"/>
                    <a:gd name="T13" fmla="*/ 53 h 64"/>
                    <a:gd name="T14" fmla="*/ 32 w 87"/>
                    <a:gd name="T15" fmla="*/ 58 h 64"/>
                    <a:gd name="T16" fmla="*/ 19 w 87"/>
                    <a:gd name="T17" fmla="*/ 63 h 64"/>
                    <a:gd name="T18" fmla="*/ 0 w 87"/>
                    <a:gd name="T19" fmla="*/ 63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64"/>
                    <a:gd name="T32" fmla="*/ 87 w 87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64">
                      <a:moveTo>
                        <a:pt x="86" y="0"/>
                      </a:moveTo>
                      <a:lnTo>
                        <a:pt x="64" y="16"/>
                      </a:lnTo>
                      <a:lnTo>
                        <a:pt x="54" y="21"/>
                      </a:lnTo>
                      <a:lnTo>
                        <a:pt x="48" y="26"/>
                      </a:lnTo>
                      <a:lnTo>
                        <a:pt x="41" y="37"/>
                      </a:lnTo>
                      <a:lnTo>
                        <a:pt x="41" y="42"/>
                      </a:lnTo>
                      <a:lnTo>
                        <a:pt x="38" y="53"/>
                      </a:lnTo>
                      <a:lnTo>
                        <a:pt x="32" y="58"/>
                      </a:lnTo>
                      <a:lnTo>
                        <a:pt x="19" y="63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7" name="Freeform 636"/>
                <p:cNvSpPr>
                  <a:spLocks/>
                </p:cNvSpPr>
                <p:nvPr/>
              </p:nvSpPr>
              <p:spPr bwMode="auto">
                <a:xfrm>
                  <a:off x="1947" y="3247"/>
                  <a:ext cx="86" cy="65"/>
                </a:xfrm>
                <a:custGeom>
                  <a:avLst/>
                  <a:gdLst>
                    <a:gd name="T0" fmla="*/ 85 w 86"/>
                    <a:gd name="T1" fmla="*/ 0 h 65"/>
                    <a:gd name="T2" fmla="*/ 62 w 86"/>
                    <a:gd name="T3" fmla="*/ 16 h 65"/>
                    <a:gd name="T4" fmla="*/ 52 w 86"/>
                    <a:gd name="T5" fmla="*/ 27 h 65"/>
                    <a:gd name="T6" fmla="*/ 46 w 86"/>
                    <a:gd name="T7" fmla="*/ 32 h 65"/>
                    <a:gd name="T8" fmla="*/ 39 w 86"/>
                    <a:gd name="T9" fmla="*/ 38 h 65"/>
                    <a:gd name="T10" fmla="*/ 39 w 86"/>
                    <a:gd name="T11" fmla="*/ 48 h 65"/>
                    <a:gd name="T12" fmla="*/ 36 w 86"/>
                    <a:gd name="T13" fmla="*/ 53 h 65"/>
                    <a:gd name="T14" fmla="*/ 33 w 86"/>
                    <a:gd name="T15" fmla="*/ 59 h 65"/>
                    <a:gd name="T16" fmla="*/ 20 w 86"/>
                    <a:gd name="T17" fmla="*/ 64 h 65"/>
                    <a:gd name="T18" fmla="*/ 0 w 86"/>
                    <a:gd name="T19" fmla="*/ 64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65"/>
                    <a:gd name="T32" fmla="*/ 86 w 86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65">
                      <a:moveTo>
                        <a:pt x="85" y="0"/>
                      </a:moveTo>
                      <a:lnTo>
                        <a:pt x="62" y="16"/>
                      </a:lnTo>
                      <a:lnTo>
                        <a:pt x="52" y="27"/>
                      </a:lnTo>
                      <a:lnTo>
                        <a:pt x="46" y="32"/>
                      </a:lnTo>
                      <a:lnTo>
                        <a:pt x="39" y="38"/>
                      </a:lnTo>
                      <a:lnTo>
                        <a:pt x="39" y="48"/>
                      </a:lnTo>
                      <a:lnTo>
                        <a:pt x="36" y="53"/>
                      </a:lnTo>
                      <a:lnTo>
                        <a:pt x="33" y="59"/>
                      </a:lnTo>
                      <a:lnTo>
                        <a:pt x="20" y="6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8" name="Oval 637"/>
                <p:cNvSpPr>
                  <a:spLocks noChangeArrowheads="1"/>
                </p:cNvSpPr>
                <p:nvPr/>
              </p:nvSpPr>
              <p:spPr bwMode="auto">
                <a:xfrm rot="8820000">
                  <a:off x="1986" y="313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49" name="Group 638"/>
              <p:cNvGrpSpPr>
                <a:grpSpLocks/>
              </p:cNvGrpSpPr>
              <p:nvPr/>
            </p:nvGrpSpPr>
            <p:grpSpPr bwMode="auto">
              <a:xfrm>
                <a:off x="3985" y="3139"/>
                <a:ext cx="64" cy="85"/>
                <a:chOff x="1783" y="2951"/>
                <a:chExt cx="155" cy="210"/>
              </a:xfrm>
            </p:grpSpPr>
            <p:sp>
              <p:nvSpPr>
                <p:cNvPr id="58703" name="Freeform 639"/>
                <p:cNvSpPr>
                  <a:spLocks/>
                </p:cNvSpPr>
                <p:nvPr/>
              </p:nvSpPr>
              <p:spPr bwMode="auto">
                <a:xfrm>
                  <a:off x="1783" y="3040"/>
                  <a:ext cx="51" cy="91"/>
                </a:xfrm>
                <a:custGeom>
                  <a:avLst/>
                  <a:gdLst>
                    <a:gd name="T0" fmla="*/ 50 w 51"/>
                    <a:gd name="T1" fmla="*/ 0 h 91"/>
                    <a:gd name="T2" fmla="*/ 35 w 51"/>
                    <a:gd name="T3" fmla="*/ 20 h 91"/>
                    <a:gd name="T4" fmla="*/ 29 w 51"/>
                    <a:gd name="T5" fmla="*/ 30 h 91"/>
                    <a:gd name="T6" fmla="*/ 27 w 51"/>
                    <a:gd name="T7" fmla="*/ 40 h 91"/>
                    <a:gd name="T8" fmla="*/ 27 w 51"/>
                    <a:gd name="T9" fmla="*/ 50 h 91"/>
                    <a:gd name="T10" fmla="*/ 27 w 51"/>
                    <a:gd name="T11" fmla="*/ 55 h 91"/>
                    <a:gd name="T12" fmla="*/ 27 w 51"/>
                    <a:gd name="T13" fmla="*/ 65 h 91"/>
                    <a:gd name="T14" fmla="*/ 27 w 51"/>
                    <a:gd name="T15" fmla="*/ 70 h 91"/>
                    <a:gd name="T16" fmla="*/ 15 w 51"/>
                    <a:gd name="T17" fmla="*/ 80 h 91"/>
                    <a:gd name="T18" fmla="*/ 0 w 51"/>
                    <a:gd name="T19" fmla="*/ 90 h 9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91"/>
                    <a:gd name="T32" fmla="*/ 51 w 51"/>
                    <a:gd name="T33" fmla="*/ 91 h 9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91">
                      <a:moveTo>
                        <a:pt x="50" y="0"/>
                      </a:moveTo>
                      <a:lnTo>
                        <a:pt x="35" y="20"/>
                      </a:lnTo>
                      <a:lnTo>
                        <a:pt x="29" y="30"/>
                      </a:lnTo>
                      <a:lnTo>
                        <a:pt x="27" y="40"/>
                      </a:lnTo>
                      <a:lnTo>
                        <a:pt x="27" y="50"/>
                      </a:lnTo>
                      <a:lnTo>
                        <a:pt x="27" y="55"/>
                      </a:lnTo>
                      <a:lnTo>
                        <a:pt x="27" y="65"/>
                      </a:lnTo>
                      <a:lnTo>
                        <a:pt x="27" y="70"/>
                      </a:lnTo>
                      <a:lnTo>
                        <a:pt x="15" y="80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4" name="Freeform 640"/>
                <p:cNvSpPr>
                  <a:spLocks/>
                </p:cNvSpPr>
                <p:nvPr/>
              </p:nvSpPr>
              <p:spPr bwMode="auto">
                <a:xfrm>
                  <a:off x="1839" y="3069"/>
                  <a:ext cx="52" cy="92"/>
                </a:xfrm>
                <a:custGeom>
                  <a:avLst/>
                  <a:gdLst>
                    <a:gd name="T0" fmla="*/ 51 w 52"/>
                    <a:gd name="T1" fmla="*/ 0 h 92"/>
                    <a:gd name="T2" fmla="*/ 36 w 52"/>
                    <a:gd name="T3" fmla="*/ 20 h 92"/>
                    <a:gd name="T4" fmla="*/ 30 w 52"/>
                    <a:gd name="T5" fmla="*/ 30 h 92"/>
                    <a:gd name="T6" fmla="*/ 27 w 52"/>
                    <a:gd name="T7" fmla="*/ 40 h 92"/>
                    <a:gd name="T8" fmla="*/ 27 w 52"/>
                    <a:gd name="T9" fmla="*/ 51 h 92"/>
                    <a:gd name="T10" fmla="*/ 27 w 52"/>
                    <a:gd name="T11" fmla="*/ 56 h 92"/>
                    <a:gd name="T12" fmla="*/ 27 w 52"/>
                    <a:gd name="T13" fmla="*/ 66 h 92"/>
                    <a:gd name="T14" fmla="*/ 27 w 52"/>
                    <a:gd name="T15" fmla="*/ 71 h 92"/>
                    <a:gd name="T16" fmla="*/ 24 w 52"/>
                    <a:gd name="T17" fmla="*/ 76 h 92"/>
                    <a:gd name="T18" fmla="*/ 18 w 52"/>
                    <a:gd name="T19" fmla="*/ 81 h 92"/>
                    <a:gd name="T20" fmla="*/ 0 w 52"/>
                    <a:gd name="T21" fmla="*/ 91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"/>
                    <a:gd name="T34" fmla="*/ 0 h 92"/>
                    <a:gd name="T35" fmla="*/ 52 w 52"/>
                    <a:gd name="T36" fmla="*/ 92 h 9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" h="92">
                      <a:moveTo>
                        <a:pt x="51" y="0"/>
                      </a:moveTo>
                      <a:lnTo>
                        <a:pt x="36" y="20"/>
                      </a:lnTo>
                      <a:lnTo>
                        <a:pt x="30" y="30"/>
                      </a:lnTo>
                      <a:lnTo>
                        <a:pt x="27" y="40"/>
                      </a:lnTo>
                      <a:lnTo>
                        <a:pt x="27" y="51"/>
                      </a:lnTo>
                      <a:lnTo>
                        <a:pt x="27" y="56"/>
                      </a:lnTo>
                      <a:lnTo>
                        <a:pt x="27" y="66"/>
                      </a:lnTo>
                      <a:lnTo>
                        <a:pt x="27" y="71"/>
                      </a:lnTo>
                      <a:lnTo>
                        <a:pt x="24" y="76"/>
                      </a:lnTo>
                      <a:lnTo>
                        <a:pt x="18" y="81"/>
                      </a:lnTo>
                      <a:lnTo>
                        <a:pt x="0" y="9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5" name="Oval 641"/>
                <p:cNvSpPr>
                  <a:spLocks noChangeArrowheads="1"/>
                </p:cNvSpPr>
                <p:nvPr/>
              </p:nvSpPr>
              <p:spPr bwMode="auto">
                <a:xfrm rot="7260000">
                  <a:off x="1819" y="295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50" name="Group 642"/>
              <p:cNvGrpSpPr>
                <a:grpSpLocks/>
              </p:cNvGrpSpPr>
              <p:nvPr/>
            </p:nvGrpSpPr>
            <p:grpSpPr bwMode="auto">
              <a:xfrm>
                <a:off x="4519" y="3282"/>
                <a:ext cx="56" cy="88"/>
                <a:chOff x="3061" y="3297"/>
                <a:chExt cx="133" cy="214"/>
              </a:xfrm>
            </p:grpSpPr>
            <p:sp>
              <p:nvSpPr>
                <p:cNvPr id="58700" name="Freeform 643"/>
                <p:cNvSpPr>
                  <a:spLocks/>
                </p:cNvSpPr>
                <p:nvPr/>
              </p:nvSpPr>
              <p:spPr bwMode="auto">
                <a:xfrm>
                  <a:off x="3105" y="3409"/>
                  <a:ext cx="26" cy="102"/>
                </a:xfrm>
                <a:custGeom>
                  <a:avLst/>
                  <a:gdLst>
                    <a:gd name="T0" fmla="*/ 0 w 26"/>
                    <a:gd name="T1" fmla="*/ 0 h 102"/>
                    <a:gd name="T2" fmla="*/ 0 w 26"/>
                    <a:gd name="T3" fmla="*/ 22 h 102"/>
                    <a:gd name="T4" fmla="*/ 5 w 26"/>
                    <a:gd name="T5" fmla="*/ 45 h 102"/>
                    <a:gd name="T6" fmla="*/ 15 w 26"/>
                    <a:gd name="T7" fmla="*/ 56 h 102"/>
                    <a:gd name="T8" fmla="*/ 25 w 26"/>
                    <a:gd name="T9" fmla="*/ 62 h 102"/>
                    <a:gd name="T10" fmla="*/ 25 w 26"/>
                    <a:gd name="T11" fmla="*/ 67 h 102"/>
                    <a:gd name="T12" fmla="*/ 25 w 26"/>
                    <a:gd name="T13" fmla="*/ 84 h 102"/>
                    <a:gd name="T14" fmla="*/ 20 w 26"/>
                    <a:gd name="T15" fmla="*/ 101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02"/>
                    <a:gd name="T26" fmla="*/ 26 w 26"/>
                    <a:gd name="T27" fmla="*/ 102 h 10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02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5" y="45"/>
                      </a:lnTo>
                      <a:lnTo>
                        <a:pt x="15" y="56"/>
                      </a:lnTo>
                      <a:lnTo>
                        <a:pt x="25" y="62"/>
                      </a:lnTo>
                      <a:lnTo>
                        <a:pt x="25" y="67"/>
                      </a:lnTo>
                      <a:lnTo>
                        <a:pt x="25" y="84"/>
                      </a:lnTo>
                      <a:lnTo>
                        <a:pt x="20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1" name="Freeform 644"/>
                <p:cNvSpPr>
                  <a:spLocks/>
                </p:cNvSpPr>
                <p:nvPr/>
              </p:nvSpPr>
              <p:spPr bwMode="auto">
                <a:xfrm>
                  <a:off x="3167" y="3395"/>
                  <a:ext cx="27" cy="102"/>
                </a:xfrm>
                <a:custGeom>
                  <a:avLst/>
                  <a:gdLst>
                    <a:gd name="T0" fmla="*/ 0 w 27"/>
                    <a:gd name="T1" fmla="*/ 0 h 102"/>
                    <a:gd name="T2" fmla="*/ 0 w 27"/>
                    <a:gd name="T3" fmla="*/ 23 h 102"/>
                    <a:gd name="T4" fmla="*/ 11 w 27"/>
                    <a:gd name="T5" fmla="*/ 45 h 102"/>
                    <a:gd name="T6" fmla="*/ 16 w 27"/>
                    <a:gd name="T7" fmla="*/ 51 h 102"/>
                    <a:gd name="T8" fmla="*/ 21 w 27"/>
                    <a:gd name="T9" fmla="*/ 56 h 102"/>
                    <a:gd name="T10" fmla="*/ 26 w 27"/>
                    <a:gd name="T11" fmla="*/ 62 h 102"/>
                    <a:gd name="T12" fmla="*/ 26 w 27"/>
                    <a:gd name="T13" fmla="*/ 67 h 102"/>
                    <a:gd name="T14" fmla="*/ 26 w 27"/>
                    <a:gd name="T15" fmla="*/ 84 h 102"/>
                    <a:gd name="T16" fmla="*/ 21 w 27"/>
                    <a:gd name="T17" fmla="*/ 101 h 1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02"/>
                    <a:gd name="T29" fmla="*/ 27 w 27"/>
                    <a:gd name="T30" fmla="*/ 102 h 1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02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11" y="45"/>
                      </a:lnTo>
                      <a:lnTo>
                        <a:pt x="16" y="51"/>
                      </a:lnTo>
                      <a:lnTo>
                        <a:pt x="21" y="56"/>
                      </a:lnTo>
                      <a:lnTo>
                        <a:pt x="26" y="62"/>
                      </a:lnTo>
                      <a:lnTo>
                        <a:pt x="26" y="67"/>
                      </a:lnTo>
                      <a:lnTo>
                        <a:pt x="26" y="84"/>
                      </a:lnTo>
                      <a:lnTo>
                        <a:pt x="21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02" name="Oval 645"/>
                <p:cNvSpPr>
                  <a:spLocks noChangeArrowheads="1"/>
                </p:cNvSpPr>
                <p:nvPr/>
              </p:nvSpPr>
              <p:spPr bwMode="auto">
                <a:xfrm rot="4860000">
                  <a:off x="3060" y="329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51" name="Group 646"/>
              <p:cNvGrpSpPr>
                <a:grpSpLocks/>
              </p:cNvGrpSpPr>
              <p:nvPr/>
            </p:nvGrpSpPr>
            <p:grpSpPr bwMode="auto">
              <a:xfrm>
                <a:off x="4071" y="3242"/>
                <a:ext cx="83" cy="72"/>
                <a:chOff x="1987" y="3198"/>
                <a:chExt cx="199" cy="178"/>
              </a:xfrm>
            </p:grpSpPr>
            <p:sp>
              <p:nvSpPr>
                <p:cNvPr id="58697" name="Freeform 647"/>
                <p:cNvSpPr>
                  <a:spLocks/>
                </p:cNvSpPr>
                <p:nvPr/>
              </p:nvSpPr>
              <p:spPr bwMode="auto">
                <a:xfrm>
                  <a:off x="1987" y="3265"/>
                  <a:ext cx="87" cy="59"/>
                </a:xfrm>
                <a:custGeom>
                  <a:avLst/>
                  <a:gdLst>
                    <a:gd name="T0" fmla="*/ 86 w 87"/>
                    <a:gd name="T1" fmla="*/ 0 h 59"/>
                    <a:gd name="T2" fmla="*/ 63 w 87"/>
                    <a:gd name="T3" fmla="*/ 10 h 59"/>
                    <a:gd name="T4" fmla="*/ 46 w 87"/>
                    <a:gd name="T5" fmla="*/ 26 h 59"/>
                    <a:gd name="T6" fmla="*/ 40 w 87"/>
                    <a:gd name="T7" fmla="*/ 42 h 59"/>
                    <a:gd name="T8" fmla="*/ 33 w 87"/>
                    <a:gd name="T9" fmla="*/ 53 h 59"/>
                    <a:gd name="T10" fmla="*/ 20 w 87"/>
                    <a:gd name="T11" fmla="*/ 58 h 59"/>
                    <a:gd name="T12" fmla="*/ 0 w 87"/>
                    <a:gd name="T13" fmla="*/ 58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59"/>
                    <a:gd name="T23" fmla="*/ 87 w 87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59">
                      <a:moveTo>
                        <a:pt x="86" y="0"/>
                      </a:moveTo>
                      <a:lnTo>
                        <a:pt x="63" y="10"/>
                      </a:lnTo>
                      <a:lnTo>
                        <a:pt x="46" y="26"/>
                      </a:lnTo>
                      <a:lnTo>
                        <a:pt x="40" y="42"/>
                      </a:lnTo>
                      <a:lnTo>
                        <a:pt x="33" y="53"/>
                      </a:lnTo>
                      <a:lnTo>
                        <a:pt x="20" y="58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8" name="Freeform 648"/>
                <p:cNvSpPr>
                  <a:spLocks/>
                </p:cNvSpPr>
                <p:nvPr/>
              </p:nvSpPr>
              <p:spPr bwMode="auto">
                <a:xfrm>
                  <a:off x="2028" y="3316"/>
                  <a:ext cx="85" cy="60"/>
                </a:xfrm>
                <a:custGeom>
                  <a:avLst/>
                  <a:gdLst>
                    <a:gd name="T0" fmla="*/ 84 w 85"/>
                    <a:gd name="T1" fmla="*/ 0 h 60"/>
                    <a:gd name="T2" fmla="*/ 60 w 85"/>
                    <a:gd name="T3" fmla="*/ 10 h 60"/>
                    <a:gd name="T4" fmla="*/ 43 w 85"/>
                    <a:gd name="T5" fmla="*/ 27 h 60"/>
                    <a:gd name="T6" fmla="*/ 37 w 85"/>
                    <a:gd name="T7" fmla="*/ 43 h 60"/>
                    <a:gd name="T8" fmla="*/ 30 w 85"/>
                    <a:gd name="T9" fmla="*/ 54 h 60"/>
                    <a:gd name="T10" fmla="*/ 16 w 85"/>
                    <a:gd name="T11" fmla="*/ 59 h 60"/>
                    <a:gd name="T12" fmla="*/ 0 w 85"/>
                    <a:gd name="T13" fmla="*/ 59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60"/>
                    <a:gd name="T23" fmla="*/ 85 w 85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60">
                      <a:moveTo>
                        <a:pt x="84" y="0"/>
                      </a:moveTo>
                      <a:lnTo>
                        <a:pt x="60" y="10"/>
                      </a:lnTo>
                      <a:lnTo>
                        <a:pt x="43" y="27"/>
                      </a:lnTo>
                      <a:lnTo>
                        <a:pt x="37" y="43"/>
                      </a:lnTo>
                      <a:lnTo>
                        <a:pt x="30" y="54"/>
                      </a:lnTo>
                      <a:lnTo>
                        <a:pt x="16" y="59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9" name="Oval 649"/>
                <p:cNvSpPr>
                  <a:spLocks noChangeArrowheads="1"/>
                </p:cNvSpPr>
                <p:nvPr/>
              </p:nvSpPr>
              <p:spPr bwMode="auto">
                <a:xfrm rot="8820000">
                  <a:off x="2066" y="319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52" name="Group 650"/>
              <p:cNvGrpSpPr>
                <a:grpSpLocks/>
              </p:cNvGrpSpPr>
              <p:nvPr/>
            </p:nvGrpSpPr>
            <p:grpSpPr bwMode="auto">
              <a:xfrm>
                <a:off x="4146" y="3266"/>
                <a:ext cx="49" cy="88"/>
                <a:chOff x="2167" y="3258"/>
                <a:chExt cx="119" cy="215"/>
              </a:xfrm>
            </p:grpSpPr>
            <p:sp>
              <p:nvSpPr>
                <p:cNvPr id="58694" name="Freeform 651"/>
                <p:cNvSpPr>
                  <a:spLocks/>
                </p:cNvSpPr>
                <p:nvPr/>
              </p:nvSpPr>
              <p:spPr bwMode="auto">
                <a:xfrm>
                  <a:off x="2167" y="3360"/>
                  <a:ext cx="22" cy="101"/>
                </a:xfrm>
                <a:custGeom>
                  <a:avLst/>
                  <a:gdLst>
                    <a:gd name="T0" fmla="*/ 21 w 22"/>
                    <a:gd name="T1" fmla="*/ 0 h 101"/>
                    <a:gd name="T2" fmla="*/ 18 w 22"/>
                    <a:gd name="T3" fmla="*/ 22 h 101"/>
                    <a:gd name="T4" fmla="*/ 14 w 22"/>
                    <a:gd name="T5" fmla="*/ 45 h 101"/>
                    <a:gd name="T6" fmla="*/ 14 w 22"/>
                    <a:gd name="T7" fmla="*/ 56 h 101"/>
                    <a:gd name="T8" fmla="*/ 18 w 22"/>
                    <a:gd name="T9" fmla="*/ 61 h 101"/>
                    <a:gd name="T10" fmla="*/ 21 w 22"/>
                    <a:gd name="T11" fmla="*/ 67 h 101"/>
                    <a:gd name="T12" fmla="*/ 21 w 22"/>
                    <a:gd name="T13" fmla="*/ 72 h 101"/>
                    <a:gd name="T14" fmla="*/ 21 w 22"/>
                    <a:gd name="T15" fmla="*/ 78 h 101"/>
                    <a:gd name="T16" fmla="*/ 14 w 22"/>
                    <a:gd name="T17" fmla="*/ 89 h 101"/>
                    <a:gd name="T18" fmla="*/ 0 w 22"/>
                    <a:gd name="T19" fmla="*/ 100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01"/>
                    <a:gd name="T32" fmla="*/ 22 w 22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01">
                      <a:moveTo>
                        <a:pt x="21" y="0"/>
                      </a:moveTo>
                      <a:lnTo>
                        <a:pt x="18" y="22"/>
                      </a:lnTo>
                      <a:lnTo>
                        <a:pt x="14" y="45"/>
                      </a:lnTo>
                      <a:lnTo>
                        <a:pt x="14" y="56"/>
                      </a:lnTo>
                      <a:lnTo>
                        <a:pt x="18" y="61"/>
                      </a:lnTo>
                      <a:lnTo>
                        <a:pt x="21" y="67"/>
                      </a:lnTo>
                      <a:lnTo>
                        <a:pt x="21" y="72"/>
                      </a:lnTo>
                      <a:lnTo>
                        <a:pt x="21" y="78"/>
                      </a:lnTo>
                      <a:lnTo>
                        <a:pt x="14" y="89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5" name="Freeform 652"/>
                <p:cNvSpPr>
                  <a:spLocks/>
                </p:cNvSpPr>
                <p:nvPr/>
              </p:nvSpPr>
              <p:spPr bwMode="auto">
                <a:xfrm>
                  <a:off x="2230" y="3372"/>
                  <a:ext cx="22" cy="101"/>
                </a:xfrm>
                <a:custGeom>
                  <a:avLst/>
                  <a:gdLst>
                    <a:gd name="T0" fmla="*/ 21 w 22"/>
                    <a:gd name="T1" fmla="*/ 0 h 101"/>
                    <a:gd name="T2" fmla="*/ 18 w 22"/>
                    <a:gd name="T3" fmla="*/ 22 h 101"/>
                    <a:gd name="T4" fmla="*/ 14 w 22"/>
                    <a:gd name="T5" fmla="*/ 44 h 101"/>
                    <a:gd name="T6" fmla="*/ 14 w 22"/>
                    <a:gd name="T7" fmla="*/ 56 h 101"/>
                    <a:gd name="T8" fmla="*/ 18 w 22"/>
                    <a:gd name="T9" fmla="*/ 61 h 101"/>
                    <a:gd name="T10" fmla="*/ 21 w 22"/>
                    <a:gd name="T11" fmla="*/ 67 h 101"/>
                    <a:gd name="T12" fmla="*/ 21 w 22"/>
                    <a:gd name="T13" fmla="*/ 72 h 101"/>
                    <a:gd name="T14" fmla="*/ 21 w 22"/>
                    <a:gd name="T15" fmla="*/ 78 h 101"/>
                    <a:gd name="T16" fmla="*/ 14 w 22"/>
                    <a:gd name="T17" fmla="*/ 89 h 101"/>
                    <a:gd name="T18" fmla="*/ 0 w 22"/>
                    <a:gd name="T19" fmla="*/ 100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01"/>
                    <a:gd name="T32" fmla="*/ 22 w 22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01">
                      <a:moveTo>
                        <a:pt x="21" y="0"/>
                      </a:moveTo>
                      <a:lnTo>
                        <a:pt x="18" y="22"/>
                      </a:lnTo>
                      <a:lnTo>
                        <a:pt x="14" y="44"/>
                      </a:lnTo>
                      <a:lnTo>
                        <a:pt x="14" y="56"/>
                      </a:lnTo>
                      <a:lnTo>
                        <a:pt x="18" y="61"/>
                      </a:lnTo>
                      <a:lnTo>
                        <a:pt x="21" y="67"/>
                      </a:lnTo>
                      <a:lnTo>
                        <a:pt x="21" y="72"/>
                      </a:lnTo>
                      <a:lnTo>
                        <a:pt x="21" y="78"/>
                      </a:lnTo>
                      <a:lnTo>
                        <a:pt x="14" y="89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6" name="Oval 653"/>
                <p:cNvSpPr>
                  <a:spLocks noChangeArrowheads="1"/>
                </p:cNvSpPr>
                <p:nvPr/>
              </p:nvSpPr>
              <p:spPr bwMode="auto">
                <a:xfrm rot="6300000">
                  <a:off x="2167" y="325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53" name="Group 654"/>
              <p:cNvGrpSpPr>
                <a:grpSpLocks/>
              </p:cNvGrpSpPr>
              <p:nvPr/>
            </p:nvGrpSpPr>
            <p:grpSpPr bwMode="auto">
              <a:xfrm>
                <a:off x="4187" y="3286"/>
                <a:ext cx="57" cy="89"/>
                <a:chOff x="2267" y="3308"/>
                <a:chExt cx="138" cy="215"/>
              </a:xfrm>
            </p:grpSpPr>
            <p:sp>
              <p:nvSpPr>
                <p:cNvPr id="58691" name="Freeform 655"/>
                <p:cNvSpPr>
                  <a:spLocks/>
                </p:cNvSpPr>
                <p:nvPr/>
              </p:nvSpPr>
              <p:spPr bwMode="auto">
                <a:xfrm>
                  <a:off x="2267" y="3405"/>
                  <a:ext cx="38" cy="96"/>
                </a:xfrm>
                <a:custGeom>
                  <a:avLst/>
                  <a:gdLst>
                    <a:gd name="T0" fmla="*/ 37 w 38"/>
                    <a:gd name="T1" fmla="*/ 0 h 96"/>
                    <a:gd name="T2" fmla="*/ 26 w 38"/>
                    <a:gd name="T3" fmla="*/ 22 h 96"/>
                    <a:gd name="T4" fmla="*/ 19 w 38"/>
                    <a:gd name="T5" fmla="*/ 39 h 96"/>
                    <a:gd name="T6" fmla="*/ 22 w 38"/>
                    <a:gd name="T7" fmla="*/ 56 h 96"/>
                    <a:gd name="T8" fmla="*/ 22 w 38"/>
                    <a:gd name="T9" fmla="*/ 67 h 96"/>
                    <a:gd name="T10" fmla="*/ 22 w 38"/>
                    <a:gd name="T11" fmla="*/ 73 h 96"/>
                    <a:gd name="T12" fmla="*/ 11 w 38"/>
                    <a:gd name="T13" fmla="*/ 84 h 96"/>
                    <a:gd name="T14" fmla="*/ 0 w 38"/>
                    <a:gd name="T15" fmla="*/ 95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96"/>
                    <a:gd name="T26" fmla="*/ 38 w 38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96">
                      <a:moveTo>
                        <a:pt x="37" y="0"/>
                      </a:moveTo>
                      <a:lnTo>
                        <a:pt x="26" y="22"/>
                      </a:lnTo>
                      <a:lnTo>
                        <a:pt x="19" y="39"/>
                      </a:lnTo>
                      <a:lnTo>
                        <a:pt x="22" y="56"/>
                      </a:lnTo>
                      <a:lnTo>
                        <a:pt x="22" y="67"/>
                      </a:lnTo>
                      <a:lnTo>
                        <a:pt x="22" y="73"/>
                      </a:lnTo>
                      <a:lnTo>
                        <a:pt x="11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2" name="Freeform 656"/>
                <p:cNvSpPr>
                  <a:spLocks/>
                </p:cNvSpPr>
                <p:nvPr/>
              </p:nvSpPr>
              <p:spPr bwMode="auto">
                <a:xfrm>
                  <a:off x="2327" y="3426"/>
                  <a:ext cx="39" cy="97"/>
                </a:xfrm>
                <a:custGeom>
                  <a:avLst/>
                  <a:gdLst>
                    <a:gd name="T0" fmla="*/ 38 w 39"/>
                    <a:gd name="T1" fmla="*/ 0 h 97"/>
                    <a:gd name="T2" fmla="*/ 27 w 39"/>
                    <a:gd name="T3" fmla="*/ 23 h 97"/>
                    <a:gd name="T4" fmla="*/ 19 w 39"/>
                    <a:gd name="T5" fmla="*/ 40 h 97"/>
                    <a:gd name="T6" fmla="*/ 23 w 39"/>
                    <a:gd name="T7" fmla="*/ 57 h 97"/>
                    <a:gd name="T8" fmla="*/ 23 w 39"/>
                    <a:gd name="T9" fmla="*/ 68 h 97"/>
                    <a:gd name="T10" fmla="*/ 23 w 39"/>
                    <a:gd name="T11" fmla="*/ 73 h 97"/>
                    <a:gd name="T12" fmla="*/ 23 w 39"/>
                    <a:gd name="T13" fmla="*/ 79 h 97"/>
                    <a:gd name="T14" fmla="*/ 15 w 39"/>
                    <a:gd name="T15" fmla="*/ 85 h 97"/>
                    <a:gd name="T16" fmla="*/ 0 w 39"/>
                    <a:gd name="T17" fmla="*/ 96 h 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9"/>
                    <a:gd name="T28" fmla="*/ 0 h 97"/>
                    <a:gd name="T29" fmla="*/ 39 w 39"/>
                    <a:gd name="T30" fmla="*/ 97 h 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9" h="97">
                      <a:moveTo>
                        <a:pt x="38" y="0"/>
                      </a:moveTo>
                      <a:lnTo>
                        <a:pt x="27" y="23"/>
                      </a:lnTo>
                      <a:lnTo>
                        <a:pt x="19" y="40"/>
                      </a:lnTo>
                      <a:lnTo>
                        <a:pt x="23" y="57"/>
                      </a:lnTo>
                      <a:lnTo>
                        <a:pt x="23" y="68"/>
                      </a:lnTo>
                      <a:lnTo>
                        <a:pt x="23" y="73"/>
                      </a:lnTo>
                      <a:lnTo>
                        <a:pt x="23" y="79"/>
                      </a:lnTo>
                      <a:lnTo>
                        <a:pt x="15" y="85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3" name="Oval 657"/>
                <p:cNvSpPr>
                  <a:spLocks noChangeArrowheads="1"/>
                </p:cNvSpPr>
                <p:nvPr/>
              </p:nvSpPr>
              <p:spPr bwMode="auto">
                <a:xfrm rot="6840000">
                  <a:off x="2286" y="33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54" name="Group 658"/>
              <p:cNvGrpSpPr>
                <a:grpSpLocks/>
              </p:cNvGrpSpPr>
              <p:nvPr/>
            </p:nvGrpSpPr>
            <p:grpSpPr bwMode="auto">
              <a:xfrm>
                <a:off x="4230" y="3306"/>
                <a:ext cx="54" cy="88"/>
                <a:chOff x="2369" y="3355"/>
                <a:chExt cx="129" cy="215"/>
              </a:xfrm>
            </p:grpSpPr>
            <p:sp>
              <p:nvSpPr>
                <p:cNvPr id="58688" name="Freeform 659"/>
                <p:cNvSpPr>
                  <a:spLocks/>
                </p:cNvSpPr>
                <p:nvPr/>
              </p:nvSpPr>
              <p:spPr bwMode="auto">
                <a:xfrm>
                  <a:off x="2369" y="3454"/>
                  <a:ext cx="32" cy="98"/>
                </a:xfrm>
                <a:custGeom>
                  <a:avLst/>
                  <a:gdLst>
                    <a:gd name="T0" fmla="*/ 31 w 32"/>
                    <a:gd name="T1" fmla="*/ 0 h 98"/>
                    <a:gd name="T2" fmla="*/ 19 w 32"/>
                    <a:gd name="T3" fmla="*/ 23 h 98"/>
                    <a:gd name="T4" fmla="*/ 16 w 32"/>
                    <a:gd name="T5" fmla="*/ 40 h 98"/>
                    <a:gd name="T6" fmla="*/ 19 w 32"/>
                    <a:gd name="T7" fmla="*/ 57 h 98"/>
                    <a:gd name="T8" fmla="*/ 23 w 32"/>
                    <a:gd name="T9" fmla="*/ 74 h 98"/>
                    <a:gd name="T10" fmla="*/ 12 w 32"/>
                    <a:gd name="T11" fmla="*/ 86 h 98"/>
                    <a:gd name="T12" fmla="*/ 0 w 32"/>
                    <a:gd name="T13" fmla="*/ 97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98"/>
                    <a:gd name="T23" fmla="*/ 32 w 3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98">
                      <a:moveTo>
                        <a:pt x="31" y="0"/>
                      </a:moveTo>
                      <a:lnTo>
                        <a:pt x="19" y="23"/>
                      </a:lnTo>
                      <a:lnTo>
                        <a:pt x="16" y="40"/>
                      </a:lnTo>
                      <a:lnTo>
                        <a:pt x="19" y="57"/>
                      </a:lnTo>
                      <a:lnTo>
                        <a:pt x="23" y="74"/>
                      </a:lnTo>
                      <a:lnTo>
                        <a:pt x="12" y="86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9" name="Freeform 660"/>
                <p:cNvSpPr>
                  <a:spLocks/>
                </p:cNvSpPr>
                <p:nvPr/>
              </p:nvSpPr>
              <p:spPr bwMode="auto">
                <a:xfrm>
                  <a:off x="2429" y="3472"/>
                  <a:ext cx="33" cy="98"/>
                </a:xfrm>
                <a:custGeom>
                  <a:avLst/>
                  <a:gdLst>
                    <a:gd name="T0" fmla="*/ 32 w 33"/>
                    <a:gd name="T1" fmla="*/ 0 h 98"/>
                    <a:gd name="T2" fmla="*/ 20 w 33"/>
                    <a:gd name="T3" fmla="*/ 23 h 98"/>
                    <a:gd name="T4" fmla="*/ 16 w 33"/>
                    <a:gd name="T5" fmla="*/ 40 h 98"/>
                    <a:gd name="T6" fmla="*/ 20 w 33"/>
                    <a:gd name="T7" fmla="*/ 57 h 98"/>
                    <a:gd name="T8" fmla="*/ 24 w 33"/>
                    <a:gd name="T9" fmla="*/ 74 h 98"/>
                    <a:gd name="T10" fmla="*/ 12 w 33"/>
                    <a:gd name="T11" fmla="*/ 86 h 98"/>
                    <a:gd name="T12" fmla="*/ 0 w 33"/>
                    <a:gd name="T13" fmla="*/ 97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98"/>
                    <a:gd name="T23" fmla="*/ 33 w 33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98">
                      <a:moveTo>
                        <a:pt x="32" y="0"/>
                      </a:moveTo>
                      <a:lnTo>
                        <a:pt x="20" y="23"/>
                      </a:lnTo>
                      <a:lnTo>
                        <a:pt x="16" y="40"/>
                      </a:lnTo>
                      <a:lnTo>
                        <a:pt x="20" y="57"/>
                      </a:lnTo>
                      <a:lnTo>
                        <a:pt x="24" y="74"/>
                      </a:lnTo>
                      <a:lnTo>
                        <a:pt x="12" y="86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90" name="Oval 661"/>
                <p:cNvSpPr>
                  <a:spLocks noChangeArrowheads="1"/>
                </p:cNvSpPr>
                <p:nvPr/>
              </p:nvSpPr>
              <p:spPr bwMode="auto">
                <a:xfrm rot="6600000">
                  <a:off x="2379" y="335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55" name="Group 662"/>
              <p:cNvGrpSpPr>
                <a:grpSpLocks/>
              </p:cNvGrpSpPr>
              <p:nvPr/>
            </p:nvGrpSpPr>
            <p:grpSpPr bwMode="auto">
              <a:xfrm>
                <a:off x="4278" y="3312"/>
                <a:ext cx="50" cy="88"/>
                <a:chOff x="2485" y="3368"/>
                <a:chExt cx="118" cy="213"/>
              </a:xfrm>
            </p:grpSpPr>
            <p:sp>
              <p:nvSpPr>
                <p:cNvPr id="58685" name="Freeform 663"/>
                <p:cNvSpPr>
                  <a:spLocks/>
                </p:cNvSpPr>
                <p:nvPr/>
              </p:nvSpPr>
              <p:spPr bwMode="auto">
                <a:xfrm>
                  <a:off x="2519" y="3477"/>
                  <a:ext cx="17" cy="104"/>
                </a:xfrm>
                <a:custGeom>
                  <a:avLst/>
                  <a:gdLst>
                    <a:gd name="T0" fmla="*/ 0 w 17"/>
                    <a:gd name="T1" fmla="*/ 0 h 104"/>
                    <a:gd name="T2" fmla="*/ 0 w 17"/>
                    <a:gd name="T3" fmla="*/ 23 h 104"/>
                    <a:gd name="T4" fmla="*/ 0 w 17"/>
                    <a:gd name="T5" fmla="*/ 46 h 104"/>
                    <a:gd name="T6" fmla="*/ 8 w 17"/>
                    <a:gd name="T7" fmla="*/ 63 h 104"/>
                    <a:gd name="T8" fmla="*/ 16 w 17"/>
                    <a:gd name="T9" fmla="*/ 69 h 104"/>
                    <a:gd name="T10" fmla="*/ 16 w 17"/>
                    <a:gd name="T11" fmla="*/ 74 h 104"/>
                    <a:gd name="T12" fmla="*/ 12 w 17"/>
                    <a:gd name="T13" fmla="*/ 86 h 104"/>
                    <a:gd name="T14" fmla="*/ 0 w 17"/>
                    <a:gd name="T15" fmla="*/ 103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04"/>
                    <a:gd name="T26" fmla="*/ 17 w 17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04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46"/>
                      </a:lnTo>
                      <a:lnTo>
                        <a:pt x="8" y="63"/>
                      </a:lnTo>
                      <a:lnTo>
                        <a:pt x="16" y="69"/>
                      </a:lnTo>
                      <a:lnTo>
                        <a:pt x="16" y="74"/>
                      </a:lnTo>
                      <a:lnTo>
                        <a:pt x="12" y="8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6" name="Freeform 664"/>
                <p:cNvSpPr>
                  <a:spLocks/>
                </p:cNvSpPr>
                <p:nvPr/>
              </p:nvSpPr>
              <p:spPr bwMode="auto">
                <a:xfrm>
                  <a:off x="2582" y="3475"/>
                  <a:ext cx="18" cy="104"/>
                </a:xfrm>
                <a:custGeom>
                  <a:avLst/>
                  <a:gdLst>
                    <a:gd name="T0" fmla="*/ 0 w 18"/>
                    <a:gd name="T1" fmla="*/ 0 h 104"/>
                    <a:gd name="T2" fmla="*/ 0 w 18"/>
                    <a:gd name="T3" fmla="*/ 23 h 104"/>
                    <a:gd name="T4" fmla="*/ 0 w 18"/>
                    <a:gd name="T5" fmla="*/ 46 h 104"/>
                    <a:gd name="T6" fmla="*/ 9 w 18"/>
                    <a:gd name="T7" fmla="*/ 63 h 104"/>
                    <a:gd name="T8" fmla="*/ 17 w 18"/>
                    <a:gd name="T9" fmla="*/ 69 h 104"/>
                    <a:gd name="T10" fmla="*/ 17 w 18"/>
                    <a:gd name="T11" fmla="*/ 74 h 104"/>
                    <a:gd name="T12" fmla="*/ 13 w 18"/>
                    <a:gd name="T13" fmla="*/ 86 h 104"/>
                    <a:gd name="T14" fmla="*/ 0 w 18"/>
                    <a:gd name="T15" fmla="*/ 103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104"/>
                    <a:gd name="T26" fmla="*/ 18 w 18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104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46"/>
                      </a:lnTo>
                      <a:lnTo>
                        <a:pt x="9" y="63"/>
                      </a:lnTo>
                      <a:lnTo>
                        <a:pt x="17" y="69"/>
                      </a:lnTo>
                      <a:lnTo>
                        <a:pt x="17" y="74"/>
                      </a:lnTo>
                      <a:lnTo>
                        <a:pt x="13" y="8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7" name="Oval 665"/>
                <p:cNvSpPr>
                  <a:spLocks noChangeArrowheads="1"/>
                </p:cNvSpPr>
                <p:nvPr/>
              </p:nvSpPr>
              <p:spPr bwMode="auto">
                <a:xfrm rot="5460000">
                  <a:off x="2484" y="336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56" name="Group 666"/>
              <p:cNvGrpSpPr>
                <a:grpSpLocks/>
              </p:cNvGrpSpPr>
              <p:nvPr/>
            </p:nvGrpSpPr>
            <p:grpSpPr bwMode="auto">
              <a:xfrm>
                <a:off x="4608" y="3240"/>
                <a:ext cx="66" cy="87"/>
                <a:chOff x="3275" y="3196"/>
                <a:chExt cx="157" cy="210"/>
              </a:xfrm>
            </p:grpSpPr>
            <p:sp>
              <p:nvSpPr>
                <p:cNvPr id="58682" name="Freeform 667"/>
                <p:cNvSpPr>
                  <a:spLocks/>
                </p:cNvSpPr>
                <p:nvPr/>
              </p:nvSpPr>
              <p:spPr bwMode="auto">
                <a:xfrm>
                  <a:off x="3328" y="3312"/>
                  <a:ext cx="45" cy="94"/>
                </a:xfrm>
                <a:custGeom>
                  <a:avLst/>
                  <a:gdLst>
                    <a:gd name="T0" fmla="*/ 0 w 45"/>
                    <a:gd name="T1" fmla="*/ 0 h 94"/>
                    <a:gd name="T2" fmla="*/ 11 w 45"/>
                    <a:gd name="T3" fmla="*/ 22 h 94"/>
                    <a:gd name="T4" fmla="*/ 17 w 45"/>
                    <a:gd name="T5" fmla="*/ 39 h 94"/>
                    <a:gd name="T6" fmla="*/ 33 w 45"/>
                    <a:gd name="T7" fmla="*/ 49 h 94"/>
                    <a:gd name="T8" fmla="*/ 44 w 45"/>
                    <a:gd name="T9" fmla="*/ 60 h 94"/>
                    <a:gd name="T10" fmla="*/ 44 w 45"/>
                    <a:gd name="T11" fmla="*/ 77 h 94"/>
                    <a:gd name="T12" fmla="*/ 44 w 45"/>
                    <a:gd name="T13" fmla="*/ 93 h 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94"/>
                    <a:gd name="T23" fmla="*/ 45 w 45"/>
                    <a:gd name="T24" fmla="*/ 94 h 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94">
                      <a:moveTo>
                        <a:pt x="0" y="0"/>
                      </a:moveTo>
                      <a:lnTo>
                        <a:pt x="11" y="22"/>
                      </a:lnTo>
                      <a:lnTo>
                        <a:pt x="17" y="39"/>
                      </a:lnTo>
                      <a:lnTo>
                        <a:pt x="33" y="49"/>
                      </a:lnTo>
                      <a:lnTo>
                        <a:pt x="44" y="60"/>
                      </a:lnTo>
                      <a:lnTo>
                        <a:pt x="44" y="77"/>
                      </a:lnTo>
                      <a:lnTo>
                        <a:pt x="44" y="9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3" name="Freeform 668"/>
                <p:cNvSpPr>
                  <a:spLocks/>
                </p:cNvSpPr>
                <p:nvPr/>
              </p:nvSpPr>
              <p:spPr bwMode="auto">
                <a:xfrm>
                  <a:off x="3387" y="3280"/>
                  <a:ext cx="45" cy="98"/>
                </a:xfrm>
                <a:custGeom>
                  <a:avLst/>
                  <a:gdLst>
                    <a:gd name="T0" fmla="*/ 0 w 45"/>
                    <a:gd name="T1" fmla="*/ 0 h 98"/>
                    <a:gd name="T2" fmla="*/ 11 w 45"/>
                    <a:gd name="T3" fmla="*/ 21 h 98"/>
                    <a:gd name="T4" fmla="*/ 22 w 45"/>
                    <a:gd name="T5" fmla="*/ 43 h 98"/>
                    <a:gd name="T6" fmla="*/ 33 w 45"/>
                    <a:gd name="T7" fmla="*/ 54 h 98"/>
                    <a:gd name="T8" fmla="*/ 44 w 45"/>
                    <a:gd name="T9" fmla="*/ 65 h 98"/>
                    <a:gd name="T10" fmla="*/ 44 w 45"/>
                    <a:gd name="T11" fmla="*/ 81 h 98"/>
                    <a:gd name="T12" fmla="*/ 44 w 45"/>
                    <a:gd name="T13" fmla="*/ 97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98"/>
                    <a:gd name="T23" fmla="*/ 45 w 45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98">
                      <a:moveTo>
                        <a:pt x="0" y="0"/>
                      </a:moveTo>
                      <a:lnTo>
                        <a:pt x="11" y="21"/>
                      </a:lnTo>
                      <a:lnTo>
                        <a:pt x="22" y="43"/>
                      </a:lnTo>
                      <a:lnTo>
                        <a:pt x="33" y="54"/>
                      </a:lnTo>
                      <a:lnTo>
                        <a:pt x="44" y="65"/>
                      </a:lnTo>
                      <a:lnTo>
                        <a:pt x="44" y="81"/>
                      </a:lnTo>
                      <a:lnTo>
                        <a:pt x="44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4" name="Oval 669"/>
                <p:cNvSpPr>
                  <a:spLocks noChangeArrowheads="1"/>
                </p:cNvSpPr>
                <p:nvPr/>
              </p:nvSpPr>
              <p:spPr bwMode="auto">
                <a:xfrm rot="4080000">
                  <a:off x="3274" y="319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57" name="Group 670"/>
              <p:cNvGrpSpPr>
                <a:grpSpLocks/>
              </p:cNvGrpSpPr>
              <p:nvPr/>
            </p:nvGrpSpPr>
            <p:grpSpPr bwMode="auto">
              <a:xfrm>
                <a:off x="4367" y="3312"/>
                <a:ext cx="50" cy="88"/>
                <a:chOff x="2697" y="3369"/>
                <a:chExt cx="118" cy="212"/>
              </a:xfrm>
            </p:grpSpPr>
            <p:sp>
              <p:nvSpPr>
                <p:cNvPr id="58679" name="Freeform 671"/>
                <p:cNvSpPr>
                  <a:spLocks/>
                </p:cNvSpPr>
                <p:nvPr/>
              </p:nvSpPr>
              <p:spPr bwMode="auto">
                <a:xfrm>
                  <a:off x="2720" y="3475"/>
                  <a:ext cx="19" cy="104"/>
                </a:xfrm>
                <a:custGeom>
                  <a:avLst/>
                  <a:gdLst>
                    <a:gd name="T0" fmla="*/ 5 w 19"/>
                    <a:gd name="T1" fmla="*/ 0 h 104"/>
                    <a:gd name="T2" fmla="*/ 5 w 19"/>
                    <a:gd name="T3" fmla="*/ 23 h 104"/>
                    <a:gd name="T4" fmla="*/ 5 w 19"/>
                    <a:gd name="T5" fmla="*/ 46 h 104"/>
                    <a:gd name="T6" fmla="*/ 9 w 19"/>
                    <a:gd name="T7" fmla="*/ 51 h 104"/>
                    <a:gd name="T8" fmla="*/ 14 w 19"/>
                    <a:gd name="T9" fmla="*/ 63 h 104"/>
                    <a:gd name="T10" fmla="*/ 18 w 19"/>
                    <a:gd name="T11" fmla="*/ 69 h 104"/>
                    <a:gd name="T12" fmla="*/ 18 w 19"/>
                    <a:gd name="T13" fmla="*/ 74 h 104"/>
                    <a:gd name="T14" fmla="*/ 18 w 19"/>
                    <a:gd name="T15" fmla="*/ 80 h 104"/>
                    <a:gd name="T16" fmla="*/ 9 w 19"/>
                    <a:gd name="T17" fmla="*/ 92 h 104"/>
                    <a:gd name="T18" fmla="*/ 0 w 19"/>
                    <a:gd name="T19" fmla="*/ 103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4"/>
                    <a:gd name="T32" fmla="*/ 19 w 19"/>
                    <a:gd name="T33" fmla="*/ 104 h 1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4">
                      <a:moveTo>
                        <a:pt x="5" y="0"/>
                      </a:moveTo>
                      <a:lnTo>
                        <a:pt x="5" y="23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4" y="63"/>
                      </a:lnTo>
                      <a:lnTo>
                        <a:pt x="18" y="69"/>
                      </a:lnTo>
                      <a:lnTo>
                        <a:pt x="18" y="74"/>
                      </a:lnTo>
                      <a:lnTo>
                        <a:pt x="18" y="80"/>
                      </a:lnTo>
                      <a:lnTo>
                        <a:pt x="9" y="92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0" name="Freeform 672"/>
                <p:cNvSpPr>
                  <a:spLocks/>
                </p:cNvSpPr>
                <p:nvPr/>
              </p:nvSpPr>
              <p:spPr bwMode="auto">
                <a:xfrm>
                  <a:off x="2784" y="3477"/>
                  <a:ext cx="19" cy="104"/>
                </a:xfrm>
                <a:custGeom>
                  <a:avLst/>
                  <a:gdLst>
                    <a:gd name="T0" fmla="*/ 9 w 19"/>
                    <a:gd name="T1" fmla="*/ 0 h 104"/>
                    <a:gd name="T2" fmla="*/ 5 w 19"/>
                    <a:gd name="T3" fmla="*/ 23 h 104"/>
                    <a:gd name="T4" fmla="*/ 5 w 19"/>
                    <a:gd name="T5" fmla="*/ 46 h 104"/>
                    <a:gd name="T6" fmla="*/ 9 w 19"/>
                    <a:gd name="T7" fmla="*/ 51 h 104"/>
                    <a:gd name="T8" fmla="*/ 14 w 19"/>
                    <a:gd name="T9" fmla="*/ 63 h 104"/>
                    <a:gd name="T10" fmla="*/ 18 w 19"/>
                    <a:gd name="T11" fmla="*/ 69 h 104"/>
                    <a:gd name="T12" fmla="*/ 18 w 19"/>
                    <a:gd name="T13" fmla="*/ 74 h 104"/>
                    <a:gd name="T14" fmla="*/ 14 w 19"/>
                    <a:gd name="T15" fmla="*/ 92 h 104"/>
                    <a:gd name="T16" fmla="*/ 0 w 19"/>
                    <a:gd name="T17" fmla="*/ 103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104"/>
                    <a:gd name="T29" fmla="*/ 19 w 19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104">
                      <a:moveTo>
                        <a:pt x="9" y="0"/>
                      </a:moveTo>
                      <a:lnTo>
                        <a:pt x="5" y="23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4" y="63"/>
                      </a:lnTo>
                      <a:lnTo>
                        <a:pt x="18" y="69"/>
                      </a:lnTo>
                      <a:lnTo>
                        <a:pt x="18" y="74"/>
                      </a:lnTo>
                      <a:lnTo>
                        <a:pt x="14" y="92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81" name="Oval 673"/>
                <p:cNvSpPr>
                  <a:spLocks noChangeArrowheads="1"/>
                </p:cNvSpPr>
                <p:nvPr/>
              </p:nvSpPr>
              <p:spPr bwMode="auto">
                <a:xfrm rot="5760000">
                  <a:off x="2696" y="337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58" name="Group 674"/>
              <p:cNvGrpSpPr>
                <a:grpSpLocks/>
              </p:cNvGrpSpPr>
              <p:nvPr/>
            </p:nvGrpSpPr>
            <p:grpSpPr bwMode="auto">
              <a:xfrm>
                <a:off x="4473" y="3295"/>
                <a:ext cx="55" cy="88"/>
                <a:chOff x="2949" y="3329"/>
                <a:chExt cx="133" cy="214"/>
              </a:xfrm>
            </p:grpSpPr>
            <p:sp>
              <p:nvSpPr>
                <p:cNvPr id="58676" name="Freeform 675"/>
                <p:cNvSpPr>
                  <a:spLocks/>
                </p:cNvSpPr>
                <p:nvPr/>
              </p:nvSpPr>
              <p:spPr bwMode="auto">
                <a:xfrm>
                  <a:off x="2989" y="3440"/>
                  <a:ext cx="30" cy="103"/>
                </a:xfrm>
                <a:custGeom>
                  <a:avLst/>
                  <a:gdLst>
                    <a:gd name="T0" fmla="*/ 0 w 30"/>
                    <a:gd name="T1" fmla="*/ 0 h 103"/>
                    <a:gd name="T2" fmla="*/ 5 w 30"/>
                    <a:gd name="T3" fmla="*/ 23 h 103"/>
                    <a:gd name="T4" fmla="*/ 10 w 30"/>
                    <a:gd name="T5" fmla="*/ 45 h 103"/>
                    <a:gd name="T6" fmla="*/ 19 w 30"/>
                    <a:gd name="T7" fmla="*/ 57 h 103"/>
                    <a:gd name="T8" fmla="*/ 29 w 30"/>
                    <a:gd name="T9" fmla="*/ 62 h 103"/>
                    <a:gd name="T10" fmla="*/ 29 w 30"/>
                    <a:gd name="T11" fmla="*/ 68 h 103"/>
                    <a:gd name="T12" fmla="*/ 29 w 30"/>
                    <a:gd name="T13" fmla="*/ 85 h 103"/>
                    <a:gd name="T14" fmla="*/ 24 w 30"/>
                    <a:gd name="T15" fmla="*/ 102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103"/>
                    <a:gd name="T26" fmla="*/ 30 w 30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103">
                      <a:moveTo>
                        <a:pt x="0" y="0"/>
                      </a:moveTo>
                      <a:lnTo>
                        <a:pt x="5" y="23"/>
                      </a:lnTo>
                      <a:lnTo>
                        <a:pt x="10" y="45"/>
                      </a:lnTo>
                      <a:lnTo>
                        <a:pt x="19" y="57"/>
                      </a:lnTo>
                      <a:lnTo>
                        <a:pt x="29" y="62"/>
                      </a:lnTo>
                      <a:lnTo>
                        <a:pt x="29" y="68"/>
                      </a:lnTo>
                      <a:lnTo>
                        <a:pt x="29" y="85"/>
                      </a:lnTo>
                      <a:lnTo>
                        <a:pt x="24" y="10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7" name="Freeform 676"/>
                <p:cNvSpPr>
                  <a:spLocks/>
                </p:cNvSpPr>
                <p:nvPr/>
              </p:nvSpPr>
              <p:spPr bwMode="auto">
                <a:xfrm>
                  <a:off x="3056" y="3427"/>
                  <a:ext cx="26" cy="103"/>
                </a:xfrm>
                <a:custGeom>
                  <a:avLst/>
                  <a:gdLst>
                    <a:gd name="T0" fmla="*/ 0 w 26"/>
                    <a:gd name="T1" fmla="*/ 0 h 103"/>
                    <a:gd name="T2" fmla="*/ 0 w 26"/>
                    <a:gd name="T3" fmla="*/ 23 h 103"/>
                    <a:gd name="T4" fmla="*/ 5 w 26"/>
                    <a:gd name="T5" fmla="*/ 46 h 103"/>
                    <a:gd name="T6" fmla="*/ 15 w 26"/>
                    <a:gd name="T7" fmla="*/ 57 h 103"/>
                    <a:gd name="T8" fmla="*/ 25 w 26"/>
                    <a:gd name="T9" fmla="*/ 62 h 103"/>
                    <a:gd name="T10" fmla="*/ 25 w 26"/>
                    <a:gd name="T11" fmla="*/ 68 h 103"/>
                    <a:gd name="T12" fmla="*/ 25 w 26"/>
                    <a:gd name="T13" fmla="*/ 85 h 103"/>
                    <a:gd name="T14" fmla="*/ 20 w 26"/>
                    <a:gd name="T15" fmla="*/ 102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03"/>
                    <a:gd name="T26" fmla="*/ 26 w 26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03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5" y="46"/>
                      </a:lnTo>
                      <a:lnTo>
                        <a:pt x="15" y="57"/>
                      </a:lnTo>
                      <a:lnTo>
                        <a:pt x="25" y="62"/>
                      </a:lnTo>
                      <a:lnTo>
                        <a:pt x="25" y="68"/>
                      </a:lnTo>
                      <a:lnTo>
                        <a:pt x="25" y="85"/>
                      </a:lnTo>
                      <a:lnTo>
                        <a:pt x="20" y="10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8" name="Oval 677"/>
                <p:cNvSpPr>
                  <a:spLocks noChangeArrowheads="1"/>
                </p:cNvSpPr>
                <p:nvPr/>
              </p:nvSpPr>
              <p:spPr bwMode="auto">
                <a:xfrm rot="4860000">
                  <a:off x="2948" y="333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59" name="Group 678"/>
              <p:cNvGrpSpPr>
                <a:grpSpLocks/>
              </p:cNvGrpSpPr>
              <p:nvPr/>
            </p:nvGrpSpPr>
            <p:grpSpPr bwMode="auto">
              <a:xfrm>
                <a:off x="3838" y="2630"/>
                <a:ext cx="90" cy="48"/>
                <a:chOff x="1430" y="1712"/>
                <a:chExt cx="214" cy="118"/>
              </a:xfrm>
            </p:grpSpPr>
            <p:sp>
              <p:nvSpPr>
                <p:cNvPr id="58673" name="Freeform 679"/>
                <p:cNvSpPr>
                  <a:spLocks/>
                </p:cNvSpPr>
                <p:nvPr/>
              </p:nvSpPr>
              <p:spPr bwMode="auto">
                <a:xfrm>
                  <a:off x="1534" y="1796"/>
                  <a:ext cx="103" cy="21"/>
                </a:xfrm>
                <a:custGeom>
                  <a:avLst/>
                  <a:gdLst>
                    <a:gd name="T0" fmla="*/ 0 w 103"/>
                    <a:gd name="T1" fmla="*/ 5 h 21"/>
                    <a:gd name="T2" fmla="*/ 23 w 103"/>
                    <a:gd name="T3" fmla="*/ 11 h 21"/>
                    <a:gd name="T4" fmla="*/ 37 w 103"/>
                    <a:gd name="T5" fmla="*/ 14 h 21"/>
                    <a:gd name="T6" fmla="*/ 44 w 103"/>
                    <a:gd name="T7" fmla="*/ 14 h 21"/>
                    <a:gd name="T8" fmla="*/ 52 w 103"/>
                    <a:gd name="T9" fmla="*/ 11 h 21"/>
                    <a:gd name="T10" fmla="*/ 60 w 103"/>
                    <a:gd name="T11" fmla="*/ 5 h 21"/>
                    <a:gd name="T12" fmla="*/ 68 w 103"/>
                    <a:gd name="T13" fmla="*/ 3 h 21"/>
                    <a:gd name="T14" fmla="*/ 76 w 103"/>
                    <a:gd name="T15" fmla="*/ 0 h 21"/>
                    <a:gd name="T16" fmla="*/ 89 w 103"/>
                    <a:gd name="T17" fmla="*/ 8 h 21"/>
                    <a:gd name="T18" fmla="*/ 102 w 103"/>
                    <a:gd name="T19" fmla="*/ 2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1"/>
                    <a:gd name="T32" fmla="*/ 103 w 103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1">
                      <a:moveTo>
                        <a:pt x="0" y="5"/>
                      </a:moveTo>
                      <a:lnTo>
                        <a:pt x="23" y="11"/>
                      </a:lnTo>
                      <a:lnTo>
                        <a:pt x="37" y="14"/>
                      </a:lnTo>
                      <a:lnTo>
                        <a:pt x="44" y="14"/>
                      </a:lnTo>
                      <a:lnTo>
                        <a:pt x="52" y="11"/>
                      </a:lnTo>
                      <a:lnTo>
                        <a:pt x="60" y="5"/>
                      </a:lnTo>
                      <a:lnTo>
                        <a:pt x="68" y="3"/>
                      </a:lnTo>
                      <a:lnTo>
                        <a:pt x="76" y="0"/>
                      </a:lnTo>
                      <a:lnTo>
                        <a:pt x="89" y="8"/>
                      </a:lnTo>
                      <a:lnTo>
                        <a:pt x="102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4" name="Freeform 680"/>
                <p:cNvSpPr>
                  <a:spLocks/>
                </p:cNvSpPr>
                <p:nvPr/>
              </p:nvSpPr>
              <p:spPr bwMode="auto">
                <a:xfrm>
                  <a:off x="1540" y="1732"/>
                  <a:ext cx="104" cy="21"/>
                </a:xfrm>
                <a:custGeom>
                  <a:avLst/>
                  <a:gdLst>
                    <a:gd name="T0" fmla="*/ 0 w 104"/>
                    <a:gd name="T1" fmla="*/ 6 h 21"/>
                    <a:gd name="T2" fmla="*/ 24 w 104"/>
                    <a:gd name="T3" fmla="*/ 12 h 21"/>
                    <a:gd name="T4" fmla="*/ 37 w 104"/>
                    <a:gd name="T5" fmla="*/ 14 h 21"/>
                    <a:gd name="T6" fmla="*/ 45 w 104"/>
                    <a:gd name="T7" fmla="*/ 14 h 21"/>
                    <a:gd name="T8" fmla="*/ 53 w 104"/>
                    <a:gd name="T9" fmla="*/ 12 h 21"/>
                    <a:gd name="T10" fmla="*/ 61 w 104"/>
                    <a:gd name="T11" fmla="*/ 6 h 21"/>
                    <a:gd name="T12" fmla="*/ 69 w 104"/>
                    <a:gd name="T13" fmla="*/ 3 h 21"/>
                    <a:gd name="T14" fmla="*/ 77 w 104"/>
                    <a:gd name="T15" fmla="*/ 0 h 21"/>
                    <a:gd name="T16" fmla="*/ 90 w 104"/>
                    <a:gd name="T17" fmla="*/ 9 h 21"/>
                    <a:gd name="T18" fmla="*/ 103 w 104"/>
                    <a:gd name="T19" fmla="*/ 2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21"/>
                    <a:gd name="T32" fmla="*/ 104 w 104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21">
                      <a:moveTo>
                        <a:pt x="0" y="6"/>
                      </a:moveTo>
                      <a:lnTo>
                        <a:pt x="24" y="12"/>
                      </a:lnTo>
                      <a:lnTo>
                        <a:pt x="37" y="14"/>
                      </a:lnTo>
                      <a:lnTo>
                        <a:pt x="45" y="14"/>
                      </a:lnTo>
                      <a:lnTo>
                        <a:pt x="53" y="12"/>
                      </a:lnTo>
                      <a:lnTo>
                        <a:pt x="61" y="6"/>
                      </a:lnTo>
                      <a:lnTo>
                        <a:pt x="69" y="3"/>
                      </a:lnTo>
                      <a:lnTo>
                        <a:pt x="77" y="0"/>
                      </a:lnTo>
                      <a:lnTo>
                        <a:pt x="90" y="9"/>
                      </a:lnTo>
                      <a:lnTo>
                        <a:pt x="103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5" name="Oval 681"/>
                <p:cNvSpPr>
                  <a:spLocks noChangeArrowheads="1"/>
                </p:cNvSpPr>
                <p:nvPr/>
              </p:nvSpPr>
              <p:spPr bwMode="auto">
                <a:xfrm rot="540000">
                  <a:off x="1430" y="171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60" name="Group 682"/>
              <p:cNvGrpSpPr>
                <a:grpSpLocks/>
              </p:cNvGrpSpPr>
              <p:nvPr/>
            </p:nvGrpSpPr>
            <p:grpSpPr bwMode="auto">
              <a:xfrm>
                <a:off x="3900" y="2985"/>
                <a:ext cx="83" cy="73"/>
                <a:chOff x="1580" y="2574"/>
                <a:chExt cx="198" cy="178"/>
              </a:xfrm>
            </p:grpSpPr>
            <p:sp>
              <p:nvSpPr>
                <p:cNvPr id="58670" name="Freeform 683"/>
                <p:cNvSpPr>
                  <a:spLocks/>
                </p:cNvSpPr>
                <p:nvPr/>
              </p:nvSpPr>
              <p:spPr bwMode="auto">
                <a:xfrm>
                  <a:off x="1580" y="2639"/>
                  <a:ext cx="86" cy="61"/>
                </a:xfrm>
                <a:custGeom>
                  <a:avLst/>
                  <a:gdLst>
                    <a:gd name="T0" fmla="*/ 85 w 86"/>
                    <a:gd name="T1" fmla="*/ 0 h 61"/>
                    <a:gd name="T2" fmla="*/ 61 w 86"/>
                    <a:gd name="T3" fmla="*/ 12 h 61"/>
                    <a:gd name="T4" fmla="*/ 53 w 86"/>
                    <a:gd name="T5" fmla="*/ 21 h 61"/>
                    <a:gd name="T6" fmla="*/ 45 w 86"/>
                    <a:gd name="T7" fmla="*/ 25 h 61"/>
                    <a:gd name="T8" fmla="*/ 40 w 86"/>
                    <a:gd name="T9" fmla="*/ 34 h 61"/>
                    <a:gd name="T10" fmla="*/ 40 w 86"/>
                    <a:gd name="T11" fmla="*/ 43 h 61"/>
                    <a:gd name="T12" fmla="*/ 37 w 86"/>
                    <a:gd name="T13" fmla="*/ 47 h 61"/>
                    <a:gd name="T14" fmla="*/ 32 w 86"/>
                    <a:gd name="T15" fmla="*/ 56 h 61"/>
                    <a:gd name="T16" fmla="*/ 18 w 86"/>
                    <a:gd name="T17" fmla="*/ 60 h 61"/>
                    <a:gd name="T18" fmla="*/ 0 w 86"/>
                    <a:gd name="T19" fmla="*/ 60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61"/>
                    <a:gd name="T32" fmla="*/ 86 w 86"/>
                    <a:gd name="T33" fmla="*/ 61 h 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61">
                      <a:moveTo>
                        <a:pt x="85" y="0"/>
                      </a:moveTo>
                      <a:lnTo>
                        <a:pt x="61" y="12"/>
                      </a:lnTo>
                      <a:lnTo>
                        <a:pt x="53" y="21"/>
                      </a:lnTo>
                      <a:lnTo>
                        <a:pt x="45" y="25"/>
                      </a:lnTo>
                      <a:lnTo>
                        <a:pt x="40" y="34"/>
                      </a:lnTo>
                      <a:lnTo>
                        <a:pt x="40" y="43"/>
                      </a:lnTo>
                      <a:lnTo>
                        <a:pt x="37" y="47"/>
                      </a:lnTo>
                      <a:lnTo>
                        <a:pt x="32" y="56"/>
                      </a:lnTo>
                      <a:lnTo>
                        <a:pt x="18" y="6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1" name="Freeform 684"/>
                <p:cNvSpPr>
                  <a:spLocks/>
                </p:cNvSpPr>
                <p:nvPr/>
              </p:nvSpPr>
              <p:spPr bwMode="auto">
                <a:xfrm>
                  <a:off x="1619" y="2689"/>
                  <a:ext cx="86" cy="63"/>
                </a:xfrm>
                <a:custGeom>
                  <a:avLst/>
                  <a:gdLst>
                    <a:gd name="T0" fmla="*/ 85 w 86"/>
                    <a:gd name="T1" fmla="*/ 0 h 63"/>
                    <a:gd name="T2" fmla="*/ 63 w 86"/>
                    <a:gd name="T3" fmla="*/ 14 h 63"/>
                    <a:gd name="T4" fmla="*/ 47 w 86"/>
                    <a:gd name="T5" fmla="*/ 27 h 63"/>
                    <a:gd name="T6" fmla="*/ 41 w 86"/>
                    <a:gd name="T7" fmla="*/ 36 h 63"/>
                    <a:gd name="T8" fmla="*/ 39 w 86"/>
                    <a:gd name="T9" fmla="*/ 44 h 63"/>
                    <a:gd name="T10" fmla="*/ 36 w 86"/>
                    <a:gd name="T11" fmla="*/ 53 h 63"/>
                    <a:gd name="T12" fmla="*/ 33 w 86"/>
                    <a:gd name="T13" fmla="*/ 58 h 63"/>
                    <a:gd name="T14" fmla="*/ 17 w 86"/>
                    <a:gd name="T15" fmla="*/ 62 h 63"/>
                    <a:gd name="T16" fmla="*/ 0 w 86"/>
                    <a:gd name="T17" fmla="*/ 62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3"/>
                    <a:gd name="T29" fmla="*/ 86 w 86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3">
                      <a:moveTo>
                        <a:pt x="85" y="0"/>
                      </a:moveTo>
                      <a:lnTo>
                        <a:pt x="63" y="14"/>
                      </a:lnTo>
                      <a:lnTo>
                        <a:pt x="47" y="27"/>
                      </a:lnTo>
                      <a:lnTo>
                        <a:pt x="41" y="36"/>
                      </a:lnTo>
                      <a:lnTo>
                        <a:pt x="39" y="44"/>
                      </a:lnTo>
                      <a:lnTo>
                        <a:pt x="36" y="53"/>
                      </a:lnTo>
                      <a:lnTo>
                        <a:pt x="33" y="58"/>
                      </a:lnTo>
                      <a:lnTo>
                        <a:pt x="17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72" name="Oval 685"/>
                <p:cNvSpPr>
                  <a:spLocks noChangeArrowheads="1"/>
                </p:cNvSpPr>
                <p:nvPr/>
              </p:nvSpPr>
              <p:spPr bwMode="auto">
                <a:xfrm rot="8820000">
                  <a:off x="1658" y="257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61" name="Group 686"/>
              <p:cNvGrpSpPr>
                <a:grpSpLocks/>
              </p:cNvGrpSpPr>
              <p:nvPr/>
            </p:nvGrpSpPr>
            <p:grpSpPr bwMode="auto">
              <a:xfrm>
                <a:off x="3883" y="2945"/>
                <a:ext cx="83" cy="73"/>
                <a:chOff x="1539" y="2478"/>
                <a:chExt cx="199" cy="178"/>
              </a:xfrm>
            </p:grpSpPr>
            <p:sp>
              <p:nvSpPr>
                <p:cNvPr id="58667" name="Freeform 687"/>
                <p:cNvSpPr>
                  <a:spLocks/>
                </p:cNvSpPr>
                <p:nvPr/>
              </p:nvSpPr>
              <p:spPr bwMode="auto">
                <a:xfrm>
                  <a:off x="1539" y="2541"/>
                  <a:ext cx="87" cy="63"/>
                </a:xfrm>
                <a:custGeom>
                  <a:avLst/>
                  <a:gdLst>
                    <a:gd name="T0" fmla="*/ 86 w 87"/>
                    <a:gd name="T1" fmla="*/ 0 h 63"/>
                    <a:gd name="T2" fmla="*/ 63 w 87"/>
                    <a:gd name="T3" fmla="*/ 16 h 63"/>
                    <a:gd name="T4" fmla="*/ 55 w 87"/>
                    <a:gd name="T5" fmla="*/ 20 h 63"/>
                    <a:gd name="T6" fmla="*/ 47 w 87"/>
                    <a:gd name="T7" fmla="*/ 29 h 63"/>
                    <a:gd name="T8" fmla="*/ 42 w 87"/>
                    <a:gd name="T9" fmla="*/ 37 h 63"/>
                    <a:gd name="T10" fmla="*/ 39 w 87"/>
                    <a:gd name="T11" fmla="*/ 45 h 63"/>
                    <a:gd name="T12" fmla="*/ 34 w 87"/>
                    <a:gd name="T13" fmla="*/ 58 h 63"/>
                    <a:gd name="T14" fmla="*/ 18 w 87"/>
                    <a:gd name="T15" fmla="*/ 62 h 63"/>
                    <a:gd name="T16" fmla="*/ 0 w 87"/>
                    <a:gd name="T17" fmla="*/ 62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63"/>
                    <a:gd name="T29" fmla="*/ 87 w 87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63">
                      <a:moveTo>
                        <a:pt x="86" y="0"/>
                      </a:moveTo>
                      <a:lnTo>
                        <a:pt x="63" y="16"/>
                      </a:lnTo>
                      <a:lnTo>
                        <a:pt x="55" y="20"/>
                      </a:lnTo>
                      <a:lnTo>
                        <a:pt x="47" y="29"/>
                      </a:lnTo>
                      <a:lnTo>
                        <a:pt x="42" y="37"/>
                      </a:lnTo>
                      <a:lnTo>
                        <a:pt x="39" y="45"/>
                      </a:lnTo>
                      <a:lnTo>
                        <a:pt x="34" y="58"/>
                      </a:lnTo>
                      <a:lnTo>
                        <a:pt x="18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8" name="Freeform 688"/>
                <p:cNvSpPr>
                  <a:spLocks/>
                </p:cNvSpPr>
                <p:nvPr/>
              </p:nvSpPr>
              <p:spPr bwMode="auto">
                <a:xfrm>
                  <a:off x="1579" y="2596"/>
                  <a:ext cx="86" cy="60"/>
                </a:xfrm>
                <a:custGeom>
                  <a:avLst/>
                  <a:gdLst>
                    <a:gd name="T0" fmla="*/ 85 w 86"/>
                    <a:gd name="T1" fmla="*/ 0 h 60"/>
                    <a:gd name="T2" fmla="*/ 61 w 86"/>
                    <a:gd name="T3" fmla="*/ 12 h 60"/>
                    <a:gd name="T4" fmla="*/ 53 w 86"/>
                    <a:gd name="T5" fmla="*/ 21 h 60"/>
                    <a:gd name="T6" fmla="*/ 45 w 86"/>
                    <a:gd name="T7" fmla="*/ 25 h 60"/>
                    <a:gd name="T8" fmla="*/ 40 w 86"/>
                    <a:gd name="T9" fmla="*/ 34 h 60"/>
                    <a:gd name="T10" fmla="*/ 40 w 86"/>
                    <a:gd name="T11" fmla="*/ 42 h 60"/>
                    <a:gd name="T12" fmla="*/ 37 w 86"/>
                    <a:gd name="T13" fmla="*/ 46 h 60"/>
                    <a:gd name="T14" fmla="*/ 32 w 86"/>
                    <a:gd name="T15" fmla="*/ 55 h 60"/>
                    <a:gd name="T16" fmla="*/ 18 w 86"/>
                    <a:gd name="T17" fmla="*/ 59 h 60"/>
                    <a:gd name="T18" fmla="*/ 0 w 86"/>
                    <a:gd name="T19" fmla="*/ 59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60"/>
                    <a:gd name="T32" fmla="*/ 86 w 86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60">
                      <a:moveTo>
                        <a:pt x="85" y="0"/>
                      </a:moveTo>
                      <a:lnTo>
                        <a:pt x="61" y="12"/>
                      </a:lnTo>
                      <a:lnTo>
                        <a:pt x="53" y="21"/>
                      </a:lnTo>
                      <a:lnTo>
                        <a:pt x="45" y="25"/>
                      </a:lnTo>
                      <a:lnTo>
                        <a:pt x="40" y="34"/>
                      </a:lnTo>
                      <a:lnTo>
                        <a:pt x="40" y="42"/>
                      </a:lnTo>
                      <a:lnTo>
                        <a:pt x="37" y="46"/>
                      </a:lnTo>
                      <a:lnTo>
                        <a:pt x="32" y="55"/>
                      </a:lnTo>
                      <a:lnTo>
                        <a:pt x="18" y="59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9" name="Oval 689"/>
                <p:cNvSpPr>
                  <a:spLocks noChangeArrowheads="1"/>
                </p:cNvSpPr>
                <p:nvPr/>
              </p:nvSpPr>
              <p:spPr bwMode="auto">
                <a:xfrm rot="8820000">
                  <a:off x="1618" y="24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62" name="Group 690"/>
              <p:cNvGrpSpPr>
                <a:grpSpLocks/>
              </p:cNvGrpSpPr>
              <p:nvPr/>
            </p:nvGrpSpPr>
            <p:grpSpPr bwMode="auto">
              <a:xfrm>
                <a:off x="4569" y="3265"/>
                <a:ext cx="71" cy="82"/>
                <a:chOff x="3180" y="3255"/>
                <a:chExt cx="172" cy="202"/>
              </a:xfrm>
            </p:grpSpPr>
            <p:sp>
              <p:nvSpPr>
                <p:cNvPr id="58664" name="Freeform 691"/>
                <p:cNvSpPr>
                  <a:spLocks/>
                </p:cNvSpPr>
                <p:nvPr/>
              </p:nvSpPr>
              <p:spPr bwMode="auto">
                <a:xfrm>
                  <a:off x="3245" y="3368"/>
                  <a:ext cx="54" cy="89"/>
                </a:xfrm>
                <a:custGeom>
                  <a:avLst/>
                  <a:gdLst>
                    <a:gd name="T0" fmla="*/ 0 w 54"/>
                    <a:gd name="T1" fmla="*/ 0 h 89"/>
                    <a:gd name="T2" fmla="*/ 10 w 54"/>
                    <a:gd name="T3" fmla="*/ 22 h 89"/>
                    <a:gd name="T4" fmla="*/ 26 w 54"/>
                    <a:gd name="T5" fmla="*/ 38 h 89"/>
                    <a:gd name="T6" fmla="*/ 42 w 54"/>
                    <a:gd name="T7" fmla="*/ 49 h 89"/>
                    <a:gd name="T8" fmla="*/ 53 w 54"/>
                    <a:gd name="T9" fmla="*/ 55 h 89"/>
                    <a:gd name="T10" fmla="*/ 53 w 54"/>
                    <a:gd name="T11" fmla="*/ 66 h 89"/>
                    <a:gd name="T12" fmla="*/ 53 w 54"/>
                    <a:gd name="T13" fmla="*/ 88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89"/>
                    <a:gd name="T23" fmla="*/ 54 w 54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89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6" y="38"/>
                      </a:lnTo>
                      <a:lnTo>
                        <a:pt x="42" y="49"/>
                      </a:lnTo>
                      <a:lnTo>
                        <a:pt x="53" y="55"/>
                      </a:lnTo>
                      <a:lnTo>
                        <a:pt x="53" y="66"/>
                      </a:lnTo>
                      <a:lnTo>
                        <a:pt x="53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5" name="Freeform 692"/>
                <p:cNvSpPr>
                  <a:spLocks/>
                </p:cNvSpPr>
                <p:nvPr/>
              </p:nvSpPr>
              <p:spPr bwMode="auto">
                <a:xfrm>
                  <a:off x="3297" y="3331"/>
                  <a:ext cx="55" cy="89"/>
                </a:xfrm>
                <a:custGeom>
                  <a:avLst/>
                  <a:gdLst>
                    <a:gd name="T0" fmla="*/ 0 w 55"/>
                    <a:gd name="T1" fmla="*/ 0 h 89"/>
                    <a:gd name="T2" fmla="*/ 11 w 55"/>
                    <a:gd name="T3" fmla="*/ 22 h 89"/>
                    <a:gd name="T4" fmla="*/ 27 w 55"/>
                    <a:gd name="T5" fmla="*/ 39 h 89"/>
                    <a:gd name="T6" fmla="*/ 43 w 55"/>
                    <a:gd name="T7" fmla="*/ 50 h 89"/>
                    <a:gd name="T8" fmla="*/ 54 w 55"/>
                    <a:gd name="T9" fmla="*/ 55 h 89"/>
                    <a:gd name="T10" fmla="*/ 54 w 55"/>
                    <a:gd name="T11" fmla="*/ 66 h 89"/>
                    <a:gd name="T12" fmla="*/ 54 w 55"/>
                    <a:gd name="T13" fmla="*/ 88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89"/>
                    <a:gd name="T23" fmla="*/ 55 w 55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89">
                      <a:moveTo>
                        <a:pt x="0" y="0"/>
                      </a:moveTo>
                      <a:lnTo>
                        <a:pt x="11" y="22"/>
                      </a:lnTo>
                      <a:lnTo>
                        <a:pt x="27" y="39"/>
                      </a:lnTo>
                      <a:lnTo>
                        <a:pt x="43" y="50"/>
                      </a:lnTo>
                      <a:lnTo>
                        <a:pt x="54" y="55"/>
                      </a:lnTo>
                      <a:lnTo>
                        <a:pt x="54" y="66"/>
                      </a:lnTo>
                      <a:lnTo>
                        <a:pt x="54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6" name="Oval 693"/>
                <p:cNvSpPr>
                  <a:spLocks noChangeArrowheads="1"/>
                </p:cNvSpPr>
                <p:nvPr/>
              </p:nvSpPr>
              <p:spPr bwMode="auto">
                <a:xfrm rot="3540000">
                  <a:off x="3179" y="325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63" name="Group 694"/>
              <p:cNvGrpSpPr>
                <a:grpSpLocks/>
              </p:cNvGrpSpPr>
              <p:nvPr/>
            </p:nvGrpSpPr>
            <p:grpSpPr bwMode="auto">
              <a:xfrm>
                <a:off x="4322" y="3312"/>
                <a:ext cx="50" cy="88"/>
                <a:chOff x="2591" y="3370"/>
                <a:chExt cx="119" cy="215"/>
              </a:xfrm>
            </p:grpSpPr>
            <p:sp>
              <p:nvSpPr>
                <p:cNvPr id="58661" name="Freeform 695"/>
                <p:cNvSpPr>
                  <a:spLocks/>
                </p:cNvSpPr>
                <p:nvPr/>
              </p:nvSpPr>
              <p:spPr bwMode="auto">
                <a:xfrm>
                  <a:off x="2591" y="3469"/>
                  <a:ext cx="26" cy="104"/>
                </a:xfrm>
                <a:custGeom>
                  <a:avLst/>
                  <a:gdLst>
                    <a:gd name="T0" fmla="*/ 25 w 26"/>
                    <a:gd name="T1" fmla="*/ 0 h 104"/>
                    <a:gd name="T2" fmla="*/ 17 w 26"/>
                    <a:gd name="T3" fmla="*/ 23 h 104"/>
                    <a:gd name="T4" fmla="*/ 12 w 26"/>
                    <a:gd name="T5" fmla="*/ 46 h 104"/>
                    <a:gd name="T6" fmla="*/ 12 w 26"/>
                    <a:gd name="T7" fmla="*/ 57 h 104"/>
                    <a:gd name="T8" fmla="*/ 17 w 26"/>
                    <a:gd name="T9" fmla="*/ 63 h 104"/>
                    <a:gd name="T10" fmla="*/ 21 w 26"/>
                    <a:gd name="T11" fmla="*/ 69 h 104"/>
                    <a:gd name="T12" fmla="*/ 21 w 26"/>
                    <a:gd name="T13" fmla="*/ 74 h 104"/>
                    <a:gd name="T14" fmla="*/ 21 w 26"/>
                    <a:gd name="T15" fmla="*/ 80 h 104"/>
                    <a:gd name="T16" fmla="*/ 12 w 26"/>
                    <a:gd name="T17" fmla="*/ 92 h 104"/>
                    <a:gd name="T18" fmla="*/ 0 w 26"/>
                    <a:gd name="T19" fmla="*/ 103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104"/>
                    <a:gd name="T32" fmla="*/ 26 w 26"/>
                    <a:gd name="T33" fmla="*/ 104 h 1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104">
                      <a:moveTo>
                        <a:pt x="25" y="0"/>
                      </a:moveTo>
                      <a:lnTo>
                        <a:pt x="17" y="23"/>
                      </a:lnTo>
                      <a:lnTo>
                        <a:pt x="12" y="46"/>
                      </a:lnTo>
                      <a:lnTo>
                        <a:pt x="12" y="57"/>
                      </a:lnTo>
                      <a:lnTo>
                        <a:pt x="17" y="63"/>
                      </a:lnTo>
                      <a:lnTo>
                        <a:pt x="21" y="69"/>
                      </a:lnTo>
                      <a:lnTo>
                        <a:pt x="21" y="74"/>
                      </a:lnTo>
                      <a:lnTo>
                        <a:pt x="21" y="80"/>
                      </a:lnTo>
                      <a:lnTo>
                        <a:pt x="12" y="92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2" name="Freeform 696"/>
                <p:cNvSpPr>
                  <a:spLocks/>
                </p:cNvSpPr>
                <p:nvPr/>
              </p:nvSpPr>
              <p:spPr bwMode="auto">
                <a:xfrm>
                  <a:off x="2653" y="3481"/>
                  <a:ext cx="27" cy="104"/>
                </a:xfrm>
                <a:custGeom>
                  <a:avLst/>
                  <a:gdLst>
                    <a:gd name="T0" fmla="*/ 26 w 27"/>
                    <a:gd name="T1" fmla="*/ 0 h 104"/>
                    <a:gd name="T2" fmla="*/ 17 w 27"/>
                    <a:gd name="T3" fmla="*/ 23 h 104"/>
                    <a:gd name="T4" fmla="*/ 13 w 27"/>
                    <a:gd name="T5" fmla="*/ 46 h 104"/>
                    <a:gd name="T6" fmla="*/ 13 w 27"/>
                    <a:gd name="T7" fmla="*/ 57 h 104"/>
                    <a:gd name="T8" fmla="*/ 17 w 27"/>
                    <a:gd name="T9" fmla="*/ 63 h 104"/>
                    <a:gd name="T10" fmla="*/ 22 w 27"/>
                    <a:gd name="T11" fmla="*/ 69 h 104"/>
                    <a:gd name="T12" fmla="*/ 22 w 27"/>
                    <a:gd name="T13" fmla="*/ 74 h 104"/>
                    <a:gd name="T14" fmla="*/ 17 w 27"/>
                    <a:gd name="T15" fmla="*/ 92 h 104"/>
                    <a:gd name="T16" fmla="*/ 0 w 27"/>
                    <a:gd name="T17" fmla="*/ 103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04"/>
                    <a:gd name="T29" fmla="*/ 27 w 27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04">
                      <a:moveTo>
                        <a:pt x="26" y="0"/>
                      </a:moveTo>
                      <a:lnTo>
                        <a:pt x="17" y="23"/>
                      </a:lnTo>
                      <a:lnTo>
                        <a:pt x="13" y="46"/>
                      </a:lnTo>
                      <a:lnTo>
                        <a:pt x="13" y="57"/>
                      </a:lnTo>
                      <a:lnTo>
                        <a:pt x="17" y="63"/>
                      </a:lnTo>
                      <a:lnTo>
                        <a:pt x="22" y="69"/>
                      </a:lnTo>
                      <a:lnTo>
                        <a:pt x="22" y="74"/>
                      </a:lnTo>
                      <a:lnTo>
                        <a:pt x="17" y="92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3" name="Oval 697"/>
                <p:cNvSpPr>
                  <a:spLocks noChangeArrowheads="1"/>
                </p:cNvSpPr>
                <p:nvPr/>
              </p:nvSpPr>
              <p:spPr bwMode="auto">
                <a:xfrm rot="6300000">
                  <a:off x="2591" y="337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64" name="Group 698"/>
              <p:cNvGrpSpPr>
                <a:grpSpLocks/>
              </p:cNvGrpSpPr>
              <p:nvPr/>
            </p:nvGrpSpPr>
            <p:grpSpPr bwMode="auto">
              <a:xfrm>
                <a:off x="3868" y="2898"/>
                <a:ext cx="88" cy="48"/>
                <a:chOff x="1500" y="2362"/>
                <a:chExt cx="212" cy="118"/>
              </a:xfrm>
            </p:grpSpPr>
            <p:sp>
              <p:nvSpPr>
                <p:cNvPr id="58658" name="Freeform 699"/>
                <p:cNvSpPr>
                  <a:spLocks/>
                </p:cNvSpPr>
                <p:nvPr/>
              </p:nvSpPr>
              <p:spPr bwMode="auto">
                <a:xfrm>
                  <a:off x="1511" y="2365"/>
                  <a:ext cx="102" cy="20"/>
                </a:xfrm>
                <a:custGeom>
                  <a:avLst/>
                  <a:gdLst>
                    <a:gd name="T0" fmla="*/ 101 w 102"/>
                    <a:gd name="T1" fmla="*/ 19 h 20"/>
                    <a:gd name="T2" fmla="*/ 75 w 102"/>
                    <a:gd name="T3" fmla="*/ 15 h 20"/>
                    <a:gd name="T4" fmla="*/ 55 w 102"/>
                    <a:gd name="T5" fmla="*/ 12 h 20"/>
                    <a:gd name="T6" fmla="*/ 47 w 102"/>
                    <a:gd name="T7" fmla="*/ 12 h 20"/>
                    <a:gd name="T8" fmla="*/ 39 w 102"/>
                    <a:gd name="T9" fmla="*/ 15 h 20"/>
                    <a:gd name="T10" fmla="*/ 31 w 102"/>
                    <a:gd name="T11" fmla="*/ 19 h 20"/>
                    <a:gd name="T12" fmla="*/ 26 w 102"/>
                    <a:gd name="T13" fmla="*/ 19 h 20"/>
                    <a:gd name="T14" fmla="*/ 18 w 102"/>
                    <a:gd name="T15" fmla="*/ 19 h 20"/>
                    <a:gd name="T16" fmla="*/ 13 w 102"/>
                    <a:gd name="T17" fmla="*/ 12 h 20"/>
                    <a:gd name="T18" fmla="*/ 0 w 102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0"/>
                    <a:gd name="T32" fmla="*/ 102 w 102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0">
                      <a:moveTo>
                        <a:pt x="101" y="19"/>
                      </a:moveTo>
                      <a:lnTo>
                        <a:pt x="75" y="15"/>
                      </a:lnTo>
                      <a:lnTo>
                        <a:pt x="55" y="12"/>
                      </a:lnTo>
                      <a:lnTo>
                        <a:pt x="47" y="12"/>
                      </a:lnTo>
                      <a:lnTo>
                        <a:pt x="39" y="15"/>
                      </a:lnTo>
                      <a:lnTo>
                        <a:pt x="31" y="19"/>
                      </a:lnTo>
                      <a:lnTo>
                        <a:pt x="26" y="19"/>
                      </a:lnTo>
                      <a:lnTo>
                        <a:pt x="18" y="19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9" name="Freeform 700"/>
                <p:cNvSpPr>
                  <a:spLocks/>
                </p:cNvSpPr>
                <p:nvPr/>
              </p:nvSpPr>
              <p:spPr bwMode="auto">
                <a:xfrm>
                  <a:off x="1500" y="2427"/>
                  <a:ext cx="101" cy="21"/>
                </a:xfrm>
                <a:custGeom>
                  <a:avLst/>
                  <a:gdLst>
                    <a:gd name="T0" fmla="*/ 100 w 101"/>
                    <a:gd name="T1" fmla="*/ 20 h 21"/>
                    <a:gd name="T2" fmla="*/ 74 w 101"/>
                    <a:gd name="T3" fmla="*/ 16 h 21"/>
                    <a:gd name="T4" fmla="*/ 54 w 101"/>
                    <a:gd name="T5" fmla="*/ 12 h 21"/>
                    <a:gd name="T6" fmla="*/ 46 w 101"/>
                    <a:gd name="T7" fmla="*/ 12 h 21"/>
                    <a:gd name="T8" fmla="*/ 39 w 101"/>
                    <a:gd name="T9" fmla="*/ 16 h 21"/>
                    <a:gd name="T10" fmla="*/ 31 w 101"/>
                    <a:gd name="T11" fmla="*/ 20 h 21"/>
                    <a:gd name="T12" fmla="*/ 23 w 101"/>
                    <a:gd name="T13" fmla="*/ 20 h 21"/>
                    <a:gd name="T14" fmla="*/ 18 w 101"/>
                    <a:gd name="T15" fmla="*/ 20 h 21"/>
                    <a:gd name="T16" fmla="*/ 13 w 101"/>
                    <a:gd name="T17" fmla="*/ 12 h 21"/>
                    <a:gd name="T18" fmla="*/ 0 w 101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1"/>
                    <a:gd name="T32" fmla="*/ 101 w 101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1">
                      <a:moveTo>
                        <a:pt x="100" y="20"/>
                      </a:moveTo>
                      <a:lnTo>
                        <a:pt x="74" y="16"/>
                      </a:lnTo>
                      <a:lnTo>
                        <a:pt x="54" y="12"/>
                      </a:lnTo>
                      <a:lnTo>
                        <a:pt x="46" y="12"/>
                      </a:lnTo>
                      <a:lnTo>
                        <a:pt x="39" y="16"/>
                      </a:lnTo>
                      <a:lnTo>
                        <a:pt x="31" y="20"/>
                      </a:lnTo>
                      <a:lnTo>
                        <a:pt x="23" y="20"/>
                      </a:lnTo>
                      <a:lnTo>
                        <a:pt x="18" y="20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60" name="Oval 701"/>
                <p:cNvSpPr>
                  <a:spLocks noChangeArrowheads="1"/>
                </p:cNvSpPr>
                <p:nvPr/>
              </p:nvSpPr>
              <p:spPr bwMode="auto">
                <a:xfrm rot="-9960000">
                  <a:off x="1592" y="236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65" name="Group 702"/>
              <p:cNvGrpSpPr>
                <a:grpSpLocks/>
              </p:cNvGrpSpPr>
              <p:nvPr/>
            </p:nvGrpSpPr>
            <p:grpSpPr bwMode="auto">
              <a:xfrm>
                <a:off x="4808" y="3047"/>
                <a:ext cx="91" cy="58"/>
                <a:chOff x="3753" y="2725"/>
                <a:chExt cx="215" cy="140"/>
              </a:xfrm>
            </p:grpSpPr>
            <p:sp>
              <p:nvSpPr>
                <p:cNvPr id="58655" name="Freeform 703"/>
                <p:cNvSpPr>
                  <a:spLocks/>
                </p:cNvSpPr>
                <p:nvPr/>
              </p:nvSpPr>
              <p:spPr bwMode="auto">
                <a:xfrm>
                  <a:off x="3849" y="2823"/>
                  <a:ext cx="96" cy="42"/>
                </a:xfrm>
                <a:custGeom>
                  <a:avLst/>
                  <a:gdLst>
                    <a:gd name="T0" fmla="*/ 0 w 96"/>
                    <a:gd name="T1" fmla="*/ 0 h 42"/>
                    <a:gd name="T2" fmla="*/ 19 w 96"/>
                    <a:gd name="T3" fmla="*/ 14 h 42"/>
                    <a:gd name="T4" fmla="*/ 38 w 96"/>
                    <a:gd name="T5" fmla="*/ 18 h 42"/>
                    <a:gd name="T6" fmla="*/ 51 w 96"/>
                    <a:gd name="T7" fmla="*/ 18 h 42"/>
                    <a:gd name="T8" fmla="*/ 57 w 96"/>
                    <a:gd name="T9" fmla="*/ 18 h 42"/>
                    <a:gd name="T10" fmla="*/ 63 w 96"/>
                    <a:gd name="T11" fmla="*/ 18 h 42"/>
                    <a:gd name="T12" fmla="*/ 70 w 96"/>
                    <a:gd name="T13" fmla="*/ 18 h 42"/>
                    <a:gd name="T14" fmla="*/ 76 w 96"/>
                    <a:gd name="T15" fmla="*/ 23 h 42"/>
                    <a:gd name="T16" fmla="*/ 82 w 96"/>
                    <a:gd name="T17" fmla="*/ 27 h 42"/>
                    <a:gd name="T18" fmla="*/ 95 w 96"/>
                    <a:gd name="T19" fmla="*/ 41 h 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42"/>
                    <a:gd name="T32" fmla="*/ 96 w 96"/>
                    <a:gd name="T33" fmla="*/ 42 h 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42">
                      <a:moveTo>
                        <a:pt x="0" y="0"/>
                      </a:moveTo>
                      <a:lnTo>
                        <a:pt x="19" y="14"/>
                      </a:lnTo>
                      <a:lnTo>
                        <a:pt x="38" y="18"/>
                      </a:lnTo>
                      <a:lnTo>
                        <a:pt x="51" y="18"/>
                      </a:lnTo>
                      <a:lnTo>
                        <a:pt x="57" y="18"/>
                      </a:lnTo>
                      <a:lnTo>
                        <a:pt x="63" y="18"/>
                      </a:lnTo>
                      <a:lnTo>
                        <a:pt x="70" y="18"/>
                      </a:lnTo>
                      <a:lnTo>
                        <a:pt x="76" y="23"/>
                      </a:lnTo>
                      <a:lnTo>
                        <a:pt x="82" y="27"/>
                      </a:lnTo>
                      <a:lnTo>
                        <a:pt x="95" y="4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6" name="Freeform 704"/>
                <p:cNvSpPr>
                  <a:spLocks/>
                </p:cNvSpPr>
                <p:nvPr/>
              </p:nvSpPr>
              <p:spPr bwMode="auto">
                <a:xfrm>
                  <a:off x="3872" y="2764"/>
                  <a:ext cx="96" cy="41"/>
                </a:xfrm>
                <a:custGeom>
                  <a:avLst/>
                  <a:gdLst>
                    <a:gd name="T0" fmla="*/ 0 w 96"/>
                    <a:gd name="T1" fmla="*/ 0 h 41"/>
                    <a:gd name="T2" fmla="*/ 19 w 96"/>
                    <a:gd name="T3" fmla="*/ 13 h 41"/>
                    <a:gd name="T4" fmla="*/ 38 w 96"/>
                    <a:gd name="T5" fmla="*/ 18 h 41"/>
                    <a:gd name="T6" fmla="*/ 51 w 96"/>
                    <a:gd name="T7" fmla="*/ 18 h 41"/>
                    <a:gd name="T8" fmla="*/ 57 w 96"/>
                    <a:gd name="T9" fmla="*/ 18 h 41"/>
                    <a:gd name="T10" fmla="*/ 70 w 96"/>
                    <a:gd name="T11" fmla="*/ 13 h 41"/>
                    <a:gd name="T12" fmla="*/ 82 w 96"/>
                    <a:gd name="T13" fmla="*/ 27 h 41"/>
                    <a:gd name="T14" fmla="*/ 95 w 96"/>
                    <a:gd name="T15" fmla="*/ 40 h 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41"/>
                    <a:gd name="T26" fmla="*/ 96 w 96"/>
                    <a:gd name="T27" fmla="*/ 41 h 4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41">
                      <a:moveTo>
                        <a:pt x="0" y="0"/>
                      </a:moveTo>
                      <a:lnTo>
                        <a:pt x="19" y="13"/>
                      </a:lnTo>
                      <a:lnTo>
                        <a:pt x="38" y="18"/>
                      </a:lnTo>
                      <a:lnTo>
                        <a:pt x="51" y="18"/>
                      </a:lnTo>
                      <a:lnTo>
                        <a:pt x="57" y="18"/>
                      </a:lnTo>
                      <a:lnTo>
                        <a:pt x="70" y="13"/>
                      </a:lnTo>
                      <a:lnTo>
                        <a:pt x="82" y="27"/>
                      </a:lnTo>
                      <a:lnTo>
                        <a:pt x="95" y="4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7" name="Oval 705"/>
                <p:cNvSpPr>
                  <a:spLocks noChangeArrowheads="1"/>
                </p:cNvSpPr>
                <p:nvPr/>
              </p:nvSpPr>
              <p:spPr bwMode="auto">
                <a:xfrm rot="1440000">
                  <a:off x="3753" y="272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66" name="Group 706"/>
              <p:cNvGrpSpPr>
                <a:grpSpLocks/>
              </p:cNvGrpSpPr>
              <p:nvPr/>
            </p:nvGrpSpPr>
            <p:grpSpPr bwMode="auto">
              <a:xfrm>
                <a:off x="3989" y="2557"/>
                <a:ext cx="89" cy="59"/>
                <a:chOff x="1793" y="1533"/>
                <a:chExt cx="214" cy="142"/>
              </a:xfrm>
            </p:grpSpPr>
            <p:sp>
              <p:nvSpPr>
                <p:cNvPr id="58652" name="Freeform 707"/>
                <p:cNvSpPr>
                  <a:spLocks/>
                </p:cNvSpPr>
                <p:nvPr/>
              </p:nvSpPr>
              <p:spPr bwMode="auto">
                <a:xfrm>
                  <a:off x="1888" y="1634"/>
                  <a:ext cx="96" cy="41"/>
                </a:xfrm>
                <a:custGeom>
                  <a:avLst/>
                  <a:gdLst>
                    <a:gd name="T0" fmla="*/ 0 w 96"/>
                    <a:gd name="T1" fmla="*/ 0 h 41"/>
                    <a:gd name="T2" fmla="*/ 22 w 96"/>
                    <a:gd name="T3" fmla="*/ 11 h 41"/>
                    <a:gd name="T4" fmla="*/ 41 w 96"/>
                    <a:gd name="T5" fmla="*/ 19 h 41"/>
                    <a:gd name="T6" fmla="*/ 51 w 96"/>
                    <a:gd name="T7" fmla="*/ 19 h 41"/>
                    <a:gd name="T8" fmla="*/ 60 w 96"/>
                    <a:gd name="T9" fmla="*/ 16 h 41"/>
                    <a:gd name="T10" fmla="*/ 66 w 96"/>
                    <a:gd name="T11" fmla="*/ 13 h 41"/>
                    <a:gd name="T12" fmla="*/ 73 w 96"/>
                    <a:gd name="T13" fmla="*/ 13 h 41"/>
                    <a:gd name="T14" fmla="*/ 79 w 96"/>
                    <a:gd name="T15" fmla="*/ 16 h 41"/>
                    <a:gd name="T16" fmla="*/ 85 w 96"/>
                    <a:gd name="T17" fmla="*/ 24 h 41"/>
                    <a:gd name="T18" fmla="*/ 95 w 96"/>
                    <a:gd name="T19" fmla="*/ 40 h 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41"/>
                    <a:gd name="T32" fmla="*/ 96 w 96"/>
                    <a:gd name="T33" fmla="*/ 41 h 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41">
                      <a:moveTo>
                        <a:pt x="0" y="0"/>
                      </a:moveTo>
                      <a:lnTo>
                        <a:pt x="22" y="11"/>
                      </a:lnTo>
                      <a:lnTo>
                        <a:pt x="41" y="19"/>
                      </a:lnTo>
                      <a:lnTo>
                        <a:pt x="51" y="19"/>
                      </a:lnTo>
                      <a:lnTo>
                        <a:pt x="60" y="16"/>
                      </a:lnTo>
                      <a:lnTo>
                        <a:pt x="66" y="13"/>
                      </a:lnTo>
                      <a:lnTo>
                        <a:pt x="73" y="13"/>
                      </a:lnTo>
                      <a:lnTo>
                        <a:pt x="79" y="16"/>
                      </a:lnTo>
                      <a:lnTo>
                        <a:pt x="85" y="24"/>
                      </a:lnTo>
                      <a:lnTo>
                        <a:pt x="95" y="4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3" name="Freeform 708"/>
                <p:cNvSpPr>
                  <a:spLocks/>
                </p:cNvSpPr>
                <p:nvPr/>
              </p:nvSpPr>
              <p:spPr bwMode="auto">
                <a:xfrm>
                  <a:off x="1910" y="1575"/>
                  <a:ext cx="97" cy="40"/>
                </a:xfrm>
                <a:custGeom>
                  <a:avLst/>
                  <a:gdLst>
                    <a:gd name="T0" fmla="*/ 0 w 97"/>
                    <a:gd name="T1" fmla="*/ 0 h 40"/>
                    <a:gd name="T2" fmla="*/ 22 w 97"/>
                    <a:gd name="T3" fmla="*/ 11 h 40"/>
                    <a:gd name="T4" fmla="*/ 32 w 97"/>
                    <a:gd name="T5" fmla="*/ 16 h 40"/>
                    <a:gd name="T6" fmla="*/ 41 w 97"/>
                    <a:gd name="T7" fmla="*/ 16 h 40"/>
                    <a:gd name="T8" fmla="*/ 51 w 97"/>
                    <a:gd name="T9" fmla="*/ 16 h 40"/>
                    <a:gd name="T10" fmla="*/ 61 w 97"/>
                    <a:gd name="T11" fmla="*/ 16 h 40"/>
                    <a:gd name="T12" fmla="*/ 67 w 97"/>
                    <a:gd name="T13" fmla="*/ 13 h 40"/>
                    <a:gd name="T14" fmla="*/ 74 w 97"/>
                    <a:gd name="T15" fmla="*/ 13 h 40"/>
                    <a:gd name="T16" fmla="*/ 80 w 97"/>
                    <a:gd name="T17" fmla="*/ 16 h 40"/>
                    <a:gd name="T18" fmla="*/ 86 w 97"/>
                    <a:gd name="T19" fmla="*/ 24 h 40"/>
                    <a:gd name="T20" fmla="*/ 96 w 97"/>
                    <a:gd name="T21" fmla="*/ 39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7"/>
                    <a:gd name="T34" fmla="*/ 0 h 40"/>
                    <a:gd name="T35" fmla="*/ 97 w 97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7" h="40">
                      <a:moveTo>
                        <a:pt x="0" y="0"/>
                      </a:moveTo>
                      <a:lnTo>
                        <a:pt x="22" y="11"/>
                      </a:lnTo>
                      <a:lnTo>
                        <a:pt x="32" y="16"/>
                      </a:lnTo>
                      <a:lnTo>
                        <a:pt x="41" y="16"/>
                      </a:lnTo>
                      <a:lnTo>
                        <a:pt x="51" y="16"/>
                      </a:lnTo>
                      <a:lnTo>
                        <a:pt x="61" y="16"/>
                      </a:lnTo>
                      <a:lnTo>
                        <a:pt x="67" y="13"/>
                      </a:lnTo>
                      <a:lnTo>
                        <a:pt x="74" y="13"/>
                      </a:lnTo>
                      <a:lnTo>
                        <a:pt x="80" y="16"/>
                      </a:lnTo>
                      <a:lnTo>
                        <a:pt x="86" y="24"/>
                      </a:lnTo>
                      <a:lnTo>
                        <a:pt x="96" y="3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4" name="Oval 709"/>
                <p:cNvSpPr>
                  <a:spLocks noChangeArrowheads="1"/>
                </p:cNvSpPr>
                <p:nvPr/>
              </p:nvSpPr>
              <p:spPr bwMode="auto">
                <a:xfrm rot="1500000">
                  <a:off x="1793" y="153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67" name="Group 710"/>
              <p:cNvGrpSpPr>
                <a:grpSpLocks/>
              </p:cNvGrpSpPr>
              <p:nvPr/>
            </p:nvGrpSpPr>
            <p:grpSpPr bwMode="auto">
              <a:xfrm>
                <a:off x="3824" y="2676"/>
                <a:ext cx="89" cy="48"/>
                <a:chOff x="1398" y="1824"/>
                <a:chExt cx="214" cy="118"/>
              </a:xfrm>
            </p:grpSpPr>
            <p:sp>
              <p:nvSpPr>
                <p:cNvPr id="58649" name="Freeform 711"/>
                <p:cNvSpPr>
                  <a:spLocks/>
                </p:cNvSpPr>
                <p:nvPr/>
              </p:nvSpPr>
              <p:spPr bwMode="auto">
                <a:xfrm>
                  <a:off x="1501" y="1909"/>
                  <a:ext cx="104" cy="20"/>
                </a:xfrm>
                <a:custGeom>
                  <a:avLst/>
                  <a:gdLst>
                    <a:gd name="T0" fmla="*/ 0 w 104"/>
                    <a:gd name="T1" fmla="*/ 4 h 20"/>
                    <a:gd name="T2" fmla="*/ 23 w 104"/>
                    <a:gd name="T3" fmla="*/ 10 h 20"/>
                    <a:gd name="T4" fmla="*/ 47 w 104"/>
                    <a:gd name="T5" fmla="*/ 13 h 20"/>
                    <a:gd name="T6" fmla="*/ 62 w 104"/>
                    <a:gd name="T7" fmla="*/ 7 h 20"/>
                    <a:gd name="T8" fmla="*/ 70 w 104"/>
                    <a:gd name="T9" fmla="*/ 4 h 20"/>
                    <a:gd name="T10" fmla="*/ 75 w 104"/>
                    <a:gd name="T11" fmla="*/ 0 h 20"/>
                    <a:gd name="T12" fmla="*/ 82 w 104"/>
                    <a:gd name="T13" fmla="*/ 4 h 20"/>
                    <a:gd name="T14" fmla="*/ 90 w 104"/>
                    <a:gd name="T15" fmla="*/ 7 h 20"/>
                    <a:gd name="T16" fmla="*/ 103 w 104"/>
                    <a:gd name="T17" fmla="*/ 19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0"/>
                    <a:gd name="T29" fmla="*/ 104 w 104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0">
                      <a:moveTo>
                        <a:pt x="0" y="4"/>
                      </a:moveTo>
                      <a:lnTo>
                        <a:pt x="23" y="10"/>
                      </a:lnTo>
                      <a:lnTo>
                        <a:pt x="47" y="13"/>
                      </a:lnTo>
                      <a:lnTo>
                        <a:pt x="62" y="7"/>
                      </a:lnTo>
                      <a:lnTo>
                        <a:pt x="70" y="4"/>
                      </a:lnTo>
                      <a:lnTo>
                        <a:pt x="75" y="0"/>
                      </a:lnTo>
                      <a:lnTo>
                        <a:pt x="82" y="4"/>
                      </a:lnTo>
                      <a:lnTo>
                        <a:pt x="90" y="7"/>
                      </a:lnTo>
                      <a:lnTo>
                        <a:pt x="103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0" name="Freeform 712"/>
                <p:cNvSpPr>
                  <a:spLocks/>
                </p:cNvSpPr>
                <p:nvPr/>
              </p:nvSpPr>
              <p:spPr bwMode="auto">
                <a:xfrm>
                  <a:off x="1508" y="1846"/>
                  <a:ext cx="104" cy="19"/>
                </a:xfrm>
                <a:custGeom>
                  <a:avLst/>
                  <a:gdLst>
                    <a:gd name="T0" fmla="*/ 0 w 104"/>
                    <a:gd name="T1" fmla="*/ 3 h 19"/>
                    <a:gd name="T2" fmla="*/ 26 w 104"/>
                    <a:gd name="T3" fmla="*/ 9 h 19"/>
                    <a:gd name="T4" fmla="*/ 46 w 104"/>
                    <a:gd name="T5" fmla="*/ 12 h 19"/>
                    <a:gd name="T6" fmla="*/ 54 w 104"/>
                    <a:gd name="T7" fmla="*/ 9 h 19"/>
                    <a:gd name="T8" fmla="*/ 62 w 104"/>
                    <a:gd name="T9" fmla="*/ 3 h 19"/>
                    <a:gd name="T10" fmla="*/ 69 w 104"/>
                    <a:gd name="T11" fmla="*/ 0 h 19"/>
                    <a:gd name="T12" fmla="*/ 77 w 104"/>
                    <a:gd name="T13" fmla="*/ 0 h 19"/>
                    <a:gd name="T14" fmla="*/ 82 w 104"/>
                    <a:gd name="T15" fmla="*/ 3 h 19"/>
                    <a:gd name="T16" fmla="*/ 90 w 104"/>
                    <a:gd name="T17" fmla="*/ 6 h 19"/>
                    <a:gd name="T18" fmla="*/ 103 w 104"/>
                    <a:gd name="T19" fmla="*/ 18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19"/>
                    <a:gd name="T32" fmla="*/ 104 w 104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19">
                      <a:moveTo>
                        <a:pt x="0" y="3"/>
                      </a:moveTo>
                      <a:lnTo>
                        <a:pt x="26" y="9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2" y="3"/>
                      </a:lnTo>
                      <a:lnTo>
                        <a:pt x="69" y="0"/>
                      </a:lnTo>
                      <a:lnTo>
                        <a:pt x="77" y="0"/>
                      </a:lnTo>
                      <a:lnTo>
                        <a:pt x="82" y="3"/>
                      </a:lnTo>
                      <a:lnTo>
                        <a:pt x="90" y="6"/>
                      </a:lnTo>
                      <a:lnTo>
                        <a:pt x="103" y="1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51" name="Oval 713"/>
                <p:cNvSpPr>
                  <a:spLocks noChangeArrowheads="1"/>
                </p:cNvSpPr>
                <p:nvPr/>
              </p:nvSpPr>
              <p:spPr bwMode="auto">
                <a:xfrm rot="540000">
                  <a:off x="1398" y="182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68" name="Group 714"/>
              <p:cNvGrpSpPr>
                <a:grpSpLocks/>
              </p:cNvGrpSpPr>
              <p:nvPr/>
            </p:nvGrpSpPr>
            <p:grpSpPr bwMode="auto">
              <a:xfrm>
                <a:off x="3810" y="2719"/>
                <a:ext cx="90" cy="49"/>
                <a:chOff x="1366" y="1928"/>
                <a:chExt cx="214" cy="118"/>
              </a:xfrm>
            </p:grpSpPr>
            <p:sp>
              <p:nvSpPr>
                <p:cNvPr id="58646" name="Freeform 715"/>
                <p:cNvSpPr>
                  <a:spLocks/>
                </p:cNvSpPr>
                <p:nvPr/>
              </p:nvSpPr>
              <p:spPr bwMode="auto">
                <a:xfrm>
                  <a:off x="1469" y="2012"/>
                  <a:ext cx="104" cy="21"/>
                </a:xfrm>
                <a:custGeom>
                  <a:avLst/>
                  <a:gdLst>
                    <a:gd name="T0" fmla="*/ 0 w 104"/>
                    <a:gd name="T1" fmla="*/ 7 h 21"/>
                    <a:gd name="T2" fmla="*/ 25 w 104"/>
                    <a:gd name="T3" fmla="*/ 10 h 21"/>
                    <a:gd name="T4" fmla="*/ 38 w 104"/>
                    <a:gd name="T5" fmla="*/ 13 h 21"/>
                    <a:gd name="T6" fmla="*/ 45 w 104"/>
                    <a:gd name="T7" fmla="*/ 13 h 21"/>
                    <a:gd name="T8" fmla="*/ 55 w 104"/>
                    <a:gd name="T9" fmla="*/ 10 h 21"/>
                    <a:gd name="T10" fmla="*/ 63 w 104"/>
                    <a:gd name="T11" fmla="*/ 7 h 21"/>
                    <a:gd name="T12" fmla="*/ 70 w 104"/>
                    <a:gd name="T13" fmla="*/ 4 h 21"/>
                    <a:gd name="T14" fmla="*/ 75 w 104"/>
                    <a:gd name="T15" fmla="*/ 0 h 21"/>
                    <a:gd name="T16" fmla="*/ 83 w 104"/>
                    <a:gd name="T17" fmla="*/ 4 h 21"/>
                    <a:gd name="T18" fmla="*/ 90 w 104"/>
                    <a:gd name="T19" fmla="*/ 7 h 21"/>
                    <a:gd name="T20" fmla="*/ 103 w 104"/>
                    <a:gd name="T21" fmla="*/ 2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4"/>
                    <a:gd name="T34" fmla="*/ 0 h 21"/>
                    <a:gd name="T35" fmla="*/ 104 w 104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4" h="21">
                      <a:moveTo>
                        <a:pt x="0" y="7"/>
                      </a:moveTo>
                      <a:lnTo>
                        <a:pt x="25" y="10"/>
                      </a:lnTo>
                      <a:lnTo>
                        <a:pt x="38" y="13"/>
                      </a:lnTo>
                      <a:lnTo>
                        <a:pt x="45" y="13"/>
                      </a:lnTo>
                      <a:lnTo>
                        <a:pt x="55" y="10"/>
                      </a:lnTo>
                      <a:lnTo>
                        <a:pt x="63" y="7"/>
                      </a:lnTo>
                      <a:lnTo>
                        <a:pt x="70" y="4"/>
                      </a:lnTo>
                      <a:lnTo>
                        <a:pt x="75" y="0"/>
                      </a:lnTo>
                      <a:lnTo>
                        <a:pt x="83" y="4"/>
                      </a:lnTo>
                      <a:lnTo>
                        <a:pt x="90" y="7"/>
                      </a:lnTo>
                      <a:lnTo>
                        <a:pt x="103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7" name="Freeform 716"/>
                <p:cNvSpPr>
                  <a:spLocks/>
                </p:cNvSpPr>
                <p:nvPr/>
              </p:nvSpPr>
              <p:spPr bwMode="auto">
                <a:xfrm>
                  <a:off x="1478" y="1949"/>
                  <a:ext cx="102" cy="20"/>
                </a:xfrm>
                <a:custGeom>
                  <a:avLst/>
                  <a:gdLst>
                    <a:gd name="T0" fmla="*/ 0 w 102"/>
                    <a:gd name="T1" fmla="*/ 6 h 20"/>
                    <a:gd name="T2" fmla="*/ 23 w 102"/>
                    <a:gd name="T3" fmla="*/ 10 h 20"/>
                    <a:gd name="T4" fmla="*/ 35 w 102"/>
                    <a:gd name="T5" fmla="*/ 13 h 20"/>
                    <a:gd name="T6" fmla="*/ 43 w 102"/>
                    <a:gd name="T7" fmla="*/ 13 h 20"/>
                    <a:gd name="T8" fmla="*/ 53 w 102"/>
                    <a:gd name="T9" fmla="*/ 10 h 20"/>
                    <a:gd name="T10" fmla="*/ 61 w 102"/>
                    <a:gd name="T11" fmla="*/ 6 h 20"/>
                    <a:gd name="T12" fmla="*/ 68 w 102"/>
                    <a:gd name="T13" fmla="*/ 3 h 20"/>
                    <a:gd name="T14" fmla="*/ 73 w 102"/>
                    <a:gd name="T15" fmla="*/ 0 h 20"/>
                    <a:gd name="T16" fmla="*/ 81 w 102"/>
                    <a:gd name="T17" fmla="*/ 3 h 20"/>
                    <a:gd name="T18" fmla="*/ 88 w 102"/>
                    <a:gd name="T19" fmla="*/ 6 h 20"/>
                    <a:gd name="T20" fmla="*/ 101 w 102"/>
                    <a:gd name="T21" fmla="*/ 1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2"/>
                    <a:gd name="T34" fmla="*/ 0 h 20"/>
                    <a:gd name="T35" fmla="*/ 102 w 102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2" h="20">
                      <a:moveTo>
                        <a:pt x="0" y="6"/>
                      </a:moveTo>
                      <a:lnTo>
                        <a:pt x="23" y="10"/>
                      </a:lnTo>
                      <a:lnTo>
                        <a:pt x="35" y="13"/>
                      </a:lnTo>
                      <a:lnTo>
                        <a:pt x="43" y="13"/>
                      </a:lnTo>
                      <a:lnTo>
                        <a:pt x="53" y="10"/>
                      </a:lnTo>
                      <a:lnTo>
                        <a:pt x="61" y="6"/>
                      </a:lnTo>
                      <a:lnTo>
                        <a:pt x="68" y="3"/>
                      </a:lnTo>
                      <a:lnTo>
                        <a:pt x="73" y="0"/>
                      </a:lnTo>
                      <a:lnTo>
                        <a:pt x="81" y="3"/>
                      </a:lnTo>
                      <a:lnTo>
                        <a:pt x="88" y="6"/>
                      </a:lnTo>
                      <a:lnTo>
                        <a:pt x="101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8" name="Oval 717"/>
                <p:cNvSpPr>
                  <a:spLocks noChangeArrowheads="1"/>
                </p:cNvSpPr>
                <p:nvPr/>
              </p:nvSpPr>
              <p:spPr bwMode="auto">
                <a:xfrm rot="540000">
                  <a:off x="1366" y="19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69" name="Group 718"/>
              <p:cNvGrpSpPr>
                <a:grpSpLocks/>
              </p:cNvGrpSpPr>
              <p:nvPr/>
            </p:nvGrpSpPr>
            <p:grpSpPr bwMode="auto">
              <a:xfrm>
                <a:off x="3797" y="2764"/>
                <a:ext cx="90" cy="50"/>
                <a:chOff x="1334" y="2040"/>
                <a:chExt cx="214" cy="118"/>
              </a:xfrm>
            </p:grpSpPr>
            <p:sp>
              <p:nvSpPr>
                <p:cNvPr id="58643" name="Freeform 719"/>
                <p:cNvSpPr>
                  <a:spLocks/>
                </p:cNvSpPr>
                <p:nvPr/>
              </p:nvSpPr>
              <p:spPr bwMode="auto">
                <a:xfrm>
                  <a:off x="1439" y="2123"/>
                  <a:ext cx="102" cy="22"/>
                </a:xfrm>
                <a:custGeom>
                  <a:avLst/>
                  <a:gdLst>
                    <a:gd name="T0" fmla="*/ 0 w 102"/>
                    <a:gd name="T1" fmla="*/ 7 h 22"/>
                    <a:gd name="T2" fmla="*/ 22 w 102"/>
                    <a:gd name="T3" fmla="*/ 11 h 22"/>
                    <a:gd name="T4" fmla="*/ 44 w 102"/>
                    <a:gd name="T5" fmla="*/ 14 h 22"/>
                    <a:gd name="T6" fmla="*/ 59 w 102"/>
                    <a:gd name="T7" fmla="*/ 7 h 22"/>
                    <a:gd name="T8" fmla="*/ 67 w 102"/>
                    <a:gd name="T9" fmla="*/ 4 h 22"/>
                    <a:gd name="T10" fmla="*/ 74 w 102"/>
                    <a:gd name="T11" fmla="*/ 0 h 22"/>
                    <a:gd name="T12" fmla="*/ 89 w 102"/>
                    <a:gd name="T13" fmla="*/ 7 h 22"/>
                    <a:gd name="T14" fmla="*/ 101 w 102"/>
                    <a:gd name="T15" fmla="*/ 2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22"/>
                    <a:gd name="T26" fmla="*/ 102 w 102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22">
                      <a:moveTo>
                        <a:pt x="0" y="7"/>
                      </a:moveTo>
                      <a:lnTo>
                        <a:pt x="22" y="11"/>
                      </a:lnTo>
                      <a:lnTo>
                        <a:pt x="44" y="14"/>
                      </a:lnTo>
                      <a:lnTo>
                        <a:pt x="59" y="7"/>
                      </a:lnTo>
                      <a:lnTo>
                        <a:pt x="67" y="4"/>
                      </a:lnTo>
                      <a:lnTo>
                        <a:pt x="74" y="0"/>
                      </a:lnTo>
                      <a:lnTo>
                        <a:pt x="89" y="7"/>
                      </a:lnTo>
                      <a:lnTo>
                        <a:pt x="101" y="2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4" name="Freeform 720"/>
                <p:cNvSpPr>
                  <a:spLocks/>
                </p:cNvSpPr>
                <p:nvPr/>
              </p:nvSpPr>
              <p:spPr bwMode="auto">
                <a:xfrm>
                  <a:off x="1446" y="2060"/>
                  <a:ext cx="102" cy="21"/>
                </a:xfrm>
                <a:custGeom>
                  <a:avLst/>
                  <a:gdLst>
                    <a:gd name="T0" fmla="*/ 0 w 102"/>
                    <a:gd name="T1" fmla="*/ 7 h 21"/>
                    <a:gd name="T2" fmla="*/ 22 w 102"/>
                    <a:gd name="T3" fmla="*/ 10 h 21"/>
                    <a:gd name="T4" fmla="*/ 44 w 102"/>
                    <a:gd name="T5" fmla="*/ 13 h 21"/>
                    <a:gd name="T6" fmla="*/ 59 w 102"/>
                    <a:gd name="T7" fmla="*/ 7 h 21"/>
                    <a:gd name="T8" fmla="*/ 66 w 102"/>
                    <a:gd name="T9" fmla="*/ 3 h 21"/>
                    <a:gd name="T10" fmla="*/ 74 w 102"/>
                    <a:gd name="T11" fmla="*/ 0 h 21"/>
                    <a:gd name="T12" fmla="*/ 89 w 102"/>
                    <a:gd name="T13" fmla="*/ 7 h 21"/>
                    <a:gd name="T14" fmla="*/ 101 w 102"/>
                    <a:gd name="T15" fmla="*/ 20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21"/>
                    <a:gd name="T26" fmla="*/ 102 w 102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21">
                      <a:moveTo>
                        <a:pt x="0" y="7"/>
                      </a:moveTo>
                      <a:lnTo>
                        <a:pt x="22" y="10"/>
                      </a:lnTo>
                      <a:lnTo>
                        <a:pt x="44" y="13"/>
                      </a:lnTo>
                      <a:lnTo>
                        <a:pt x="59" y="7"/>
                      </a:lnTo>
                      <a:lnTo>
                        <a:pt x="66" y="3"/>
                      </a:lnTo>
                      <a:lnTo>
                        <a:pt x="74" y="0"/>
                      </a:lnTo>
                      <a:lnTo>
                        <a:pt x="89" y="7"/>
                      </a:lnTo>
                      <a:lnTo>
                        <a:pt x="101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5" name="Oval 721"/>
                <p:cNvSpPr>
                  <a:spLocks noChangeArrowheads="1"/>
                </p:cNvSpPr>
                <p:nvPr/>
              </p:nvSpPr>
              <p:spPr bwMode="auto">
                <a:xfrm rot="540000">
                  <a:off x="1334" y="204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70" name="Group 722"/>
              <p:cNvGrpSpPr>
                <a:grpSpLocks/>
              </p:cNvGrpSpPr>
              <p:nvPr/>
            </p:nvGrpSpPr>
            <p:grpSpPr bwMode="auto">
              <a:xfrm>
                <a:off x="3794" y="2808"/>
                <a:ext cx="89" cy="48"/>
                <a:chOff x="1326" y="2144"/>
                <a:chExt cx="214" cy="118"/>
              </a:xfrm>
            </p:grpSpPr>
            <p:sp>
              <p:nvSpPr>
                <p:cNvPr id="58640" name="Freeform 723"/>
                <p:cNvSpPr>
                  <a:spLocks/>
                </p:cNvSpPr>
                <p:nvPr/>
              </p:nvSpPr>
              <p:spPr bwMode="auto">
                <a:xfrm>
                  <a:off x="1429" y="2230"/>
                  <a:ext cx="104" cy="19"/>
                </a:xfrm>
                <a:custGeom>
                  <a:avLst/>
                  <a:gdLst>
                    <a:gd name="T0" fmla="*/ 0 w 104"/>
                    <a:gd name="T1" fmla="*/ 4 h 19"/>
                    <a:gd name="T2" fmla="*/ 25 w 104"/>
                    <a:gd name="T3" fmla="*/ 7 h 19"/>
                    <a:gd name="T4" fmla="*/ 47 w 104"/>
                    <a:gd name="T5" fmla="*/ 11 h 19"/>
                    <a:gd name="T6" fmla="*/ 61 w 104"/>
                    <a:gd name="T7" fmla="*/ 4 h 19"/>
                    <a:gd name="T8" fmla="*/ 69 w 104"/>
                    <a:gd name="T9" fmla="*/ 0 h 19"/>
                    <a:gd name="T10" fmla="*/ 76 w 104"/>
                    <a:gd name="T11" fmla="*/ 0 h 19"/>
                    <a:gd name="T12" fmla="*/ 91 w 104"/>
                    <a:gd name="T13" fmla="*/ 4 h 19"/>
                    <a:gd name="T14" fmla="*/ 103 w 104"/>
                    <a:gd name="T15" fmla="*/ 18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19"/>
                    <a:gd name="T26" fmla="*/ 104 w 104"/>
                    <a:gd name="T27" fmla="*/ 19 h 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19">
                      <a:moveTo>
                        <a:pt x="0" y="4"/>
                      </a:moveTo>
                      <a:lnTo>
                        <a:pt x="25" y="7"/>
                      </a:lnTo>
                      <a:lnTo>
                        <a:pt x="47" y="11"/>
                      </a:lnTo>
                      <a:lnTo>
                        <a:pt x="61" y="4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91" y="4"/>
                      </a:lnTo>
                      <a:lnTo>
                        <a:pt x="103" y="1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1" name="Freeform 724"/>
                <p:cNvSpPr>
                  <a:spLocks/>
                </p:cNvSpPr>
                <p:nvPr/>
              </p:nvSpPr>
              <p:spPr bwMode="auto">
                <a:xfrm>
                  <a:off x="1438" y="2167"/>
                  <a:ext cx="102" cy="18"/>
                </a:xfrm>
                <a:custGeom>
                  <a:avLst/>
                  <a:gdLst>
                    <a:gd name="T0" fmla="*/ 0 w 102"/>
                    <a:gd name="T1" fmla="*/ 3 h 18"/>
                    <a:gd name="T2" fmla="*/ 22 w 102"/>
                    <a:gd name="T3" fmla="*/ 7 h 18"/>
                    <a:gd name="T4" fmla="*/ 44 w 102"/>
                    <a:gd name="T5" fmla="*/ 10 h 18"/>
                    <a:gd name="T6" fmla="*/ 59 w 102"/>
                    <a:gd name="T7" fmla="*/ 3 h 18"/>
                    <a:gd name="T8" fmla="*/ 67 w 102"/>
                    <a:gd name="T9" fmla="*/ 0 h 18"/>
                    <a:gd name="T10" fmla="*/ 74 w 102"/>
                    <a:gd name="T11" fmla="*/ 0 h 18"/>
                    <a:gd name="T12" fmla="*/ 89 w 102"/>
                    <a:gd name="T13" fmla="*/ 3 h 18"/>
                    <a:gd name="T14" fmla="*/ 101 w 102"/>
                    <a:gd name="T15" fmla="*/ 17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18"/>
                    <a:gd name="T26" fmla="*/ 102 w 102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18">
                      <a:moveTo>
                        <a:pt x="0" y="3"/>
                      </a:moveTo>
                      <a:lnTo>
                        <a:pt x="22" y="7"/>
                      </a:lnTo>
                      <a:lnTo>
                        <a:pt x="44" y="10"/>
                      </a:lnTo>
                      <a:lnTo>
                        <a:pt x="59" y="3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89" y="3"/>
                      </a:lnTo>
                      <a:lnTo>
                        <a:pt x="101" y="1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42" name="Oval 725"/>
                <p:cNvSpPr>
                  <a:spLocks noChangeArrowheads="1"/>
                </p:cNvSpPr>
                <p:nvPr/>
              </p:nvSpPr>
              <p:spPr bwMode="auto">
                <a:xfrm rot="540000">
                  <a:off x="1326" y="214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71" name="Group 726"/>
              <p:cNvGrpSpPr>
                <a:grpSpLocks/>
              </p:cNvGrpSpPr>
              <p:nvPr/>
            </p:nvGrpSpPr>
            <p:grpSpPr bwMode="auto">
              <a:xfrm>
                <a:off x="3801" y="2844"/>
                <a:ext cx="90" cy="48"/>
                <a:chOff x="1342" y="2232"/>
                <a:chExt cx="214" cy="118"/>
              </a:xfrm>
            </p:grpSpPr>
            <p:sp>
              <p:nvSpPr>
                <p:cNvPr id="58637" name="Freeform 727"/>
                <p:cNvSpPr>
                  <a:spLocks/>
                </p:cNvSpPr>
                <p:nvPr/>
              </p:nvSpPr>
              <p:spPr bwMode="auto">
                <a:xfrm>
                  <a:off x="1446" y="2317"/>
                  <a:ext cx="103" cy="20"/>
                </a:xfrm>
                <a:custGeom>
                  <a:avLst/>
                  <a:gdLst>
                    <a:gd name="T0" fmla="*/ 0 w 103"/>
                    <a:gd name="T1" fmla="*/ 4 h 20"/>
                    <a:gd name="T2" fmla="*/ 23 w 103"/>
                    <a:gd name="T3" fmla="*/ 8 h 20"/>
                    <a:gd name="T4" fmla="*/ 45 w 103"/>
                    <a:gd name="T5" fmla="*/ 12 h 20"/>
                    <a:gd name="T6" fmla="*/ 52 w 103"/>
                    <a:gd name="T7" fmla="*/ 12 h 20"/>
                    <a:gd name="T8" fmla="*/ 60 w 103"/>
                    <a:gd name="T9" fmla="*/ 8 h 20"/>
                    <a:gd name="T10" fmla="*/ 67 w 103"/>
                    <a:gd name="T11" fmla="*/ 4 h 20"/>
                    <a:gd name="T12" fmla="*/ 75 w 103"/>
                    <a:gd name="T13" fmla="*/ 0 h 20"/>
                    <a:gd name="T14" fmla="*/ 82 w 103"/>
                    <a:gd name="T15" fmla="*/ 4 h 20"/>
                    <a:gd name="T16" fmla="*/ 90 w 103"/>
                    <a:gd name="T17" fmla="*/ 8 h 20"/>
                    <a:gd name="T18" fmla="*/ 102 w 103"/>
                    <a:gd name="T19" fmla="*/ 19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0"/>
                    <a:gd name="T32" fmla="*/ 103 w 103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0">
                      <a:moveTo>
                        <a:pt x="0" y="4"/>
                      </a:moveTo>
                      <a:lnTo>
                        <a:pt x="23" y="8"/>
                      </a:lnTo>
                      <a:lnTo>
                        <a:pt x="45" y="12"/>
                      </a:lnTo>
                      <a:lnTo>
                        <a:pt x="52" y="12"/>
                      </a:lnTo>
                      <a:lnTo>
                        <a:pt x="60" y="8"/>
                      </a:lnTo>
                      <a:lnTo>
                        <a:pt x="67" y="4"/>
                      </a:lnTo>
                      <a:lnTo>
                        <a:pt x="75" y="0"/>
                      </a:lnTo>
                      <a:lnTo>
                        <a:pt x="82" y="4"/>
                      </a:lnTo>
                      <a:lnTo>
                        <a:pt x="90" y="8"/>
                      </a:lnTo>
                      <a:lnTo>
                        <a:pt x="102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8" name="Freeform 728"/>
                <p:cNvSpPr>
                  <a:spLocks/>
                </p:cNvSpPr>
                <p:nvPr/>
              </p:nvSpPr>
              <p:spPr bwMode="auto">
                <a:xfrm>
                  <a:off x="1453" y="2254"/>
                  <a:ext cx="103" cy="19"/>
                </a:xfrm>
                <a:custGeom>
                  <a:avLst/>
                  <a:gdLst>
                    <a:gd name="T0" fmla="*/ 0 w 103"/>
                    <a:gd name="T1" fmla="*/ 3 h 19"/>
                    <a:gd name="T2" fmla="*/ 22 w 103"/>
                    <a:gd name="T3" fmla="*/ 7 h 19"/>
                    <a:gd name="T4" fmla="*/ 45 w 103"/>
                    <a:gd name="T5" fmla="*/ 11 h 19"/>
                    <a:gd name="T6" fmla="*/ 55 w 103"/>
                    <a:gd name="T7" fmla="*/ 7 h 19"/>
                    <a:gd name="T8" fmla="*/ 62 w 103"/>
                    <a:gd name="T9" fmla="*/ 3 h 19"/>
                    <a:gd name="T10" fmla="*/ 70 w 103"/>
                    <a:gd name="T11" fmla="*/ 0 h 19"/>
                    <a:gd name="T12" fmla="*/ 75 w 103"/>
                    <a:gd name="T13" fmla="*/ 0 h 19"/>
                    <a:gd name="T14" fmla="*/ 82 w 103"/>
                    <a:gd name="T15" fmla="*/ 3 h 19"/>
                    <a:gd name="T16" fmla="*/ 90 w 103"/>
                    <a:gd name="T17" fmla="*/ 7 h 19"/>
                    <a:gd name="T18" fmla="*/ 102 w 103"/>
                    <a:gd name="T19" fmla="*/ 18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19"/>
                    <a:gd name="T32" fmla="*/ 103 w 103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19">
                      <a:moveTo>
                        <a:pt x="0" y="3"/>
                      </a:moveTo>
                      <a:lnTo>
                        <a:pt x="22" y="7"/>
                      </a:lnTo>
                      <a:lnTo>
                        <a:pt x="45" y="11"/>
                      </a:lnTo>
                      <a:lnTo>
                        <a:pt x="55" y="7"/>
                      </a:lnTo>
                      <a:lnTo>
                        <a:pt x="62" y="3"/>
                      </a:ln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82" y="3"/>
                      </a:lnTo>
                      <a:lnTo>
                        <a:pt x="90" y="7"/>
                      </a:lnTo>
                      <a:lnTo>
                        <a:pt x="102" y="1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9" name="Oval 729"/>
                <p:cNvSpPr>
                  <a:spLocks noChangeArrowheads="1"/>
                </p:cNvSpPr>
                <p:nvPr/>
              </p:nvSpPr>
              <p:spPr bwMode="auto">
                <a:xfrm rot="540000">
                  <a:off x="1342" y="223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72" name="Group 730"/>
              <p:cNvGrpSpPr>
                <a:grpSpLocks/>
              </p:cNvGrpSpPr>
              <p:nvPr/>
            </p:nvGrpSpPr>
            <p:grpSpPr bwMode="auto">
              <a:xfrm>
                <a:off x="3797" y="2883"/>
                <a:ext cx="90" cy="49"/>
                <a:chOff x="1334" y="2328"/>
                <a:chExt cx="214" cy="118"/>
              </a:xfrm>
            </p:grpSpPr>
            <p:sp>
              <p:nvSpPr>
                <p:cNvPr id="58634" name="Freeform 731"/>
                <p:cNvSpPr>
                  <a:spLocks/>
                </p:cNvSpPr>
                <p:nvPr/>
              </p:nvSpPr>
              <p:spPr bwMode="auto">
                <a:xfrm>
                  <a:off x="1439" y="2413"/>
                  <a:ext cx="102" cy="20"/>
                </a:xfrm>
                <a:custGeom>
                  <a:avLst/>
                  <a:gdLst>
                    <a:gd name="T0" fmla="*/ 0 w 102"/>
                    <a:gd name="T1" fmla="*/ 3 h 20"/>
                    <a:gd name="T2" fmla="*/ 22 w 102"/>
                    <a:gd name="T3" fmla="*/ 7 h 20"/>
                    <a:gd name="T4" fmla="*/ 44 w 102"/>
                    <a:gd name="T5" fmla="*/ 11 h 20"/>
                    <a:gd name="T6" fmla="*/ 52 w 102"/>
                    <a:gd name="T7" fmla="*/ 11 h 20"/>
                    <a:gd name="T8" fmla="*/ 59 w 102"/>
                    <a:gd name="T9" fmla="*/ 7 h 20"/>
                    <a:gd name="T10" fmla="*/ 67 w 102"/>
                    <a:gd name="T11" fmla="*/ 3 h 20"/>
                    <a:gd name="T12" fmla="*/ 74 w 102"/>
                    <a:gd name="T13" fmla="*/ 0 h 20"/>
                    <a:gd name="T14" fmla="*/ 81 w 102"/>
                    <a:gd name="T15" fmla="*/ 3 h 20"/>
                    <a:gd name="T16" fmla="*/ 89 w 102"/>
                    <a:gd name="T17" fmla="*/ 7 h 20"/>
                    <a:gd name="T18" fmla="*/ 101 w 102"/>
                    <a:gd name="T19" fmla="*/ 19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0"/>
                    <a:gd name="T32" fmla="*/ 102 w 102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0">
                      <a:moveTo>
                        <a:pt x="0" y="3"/>
                      </a:moveTo>
                      <a:lnTo>
                        <a:pt x="22" y="7"/>
                      </a:lnTo>
                      <a:lnTo>
                        <a:pt x="44" y="11"/>
                      </a:lnTo>
                      <a:lnTo>
                        <a:pt x="52" y="11"/>
                      </a:lnTo>
                      <a:lnTo>
                        <a:pt x="59" y="7"/>
                      </a:lnTo>
                      <a:lnTo>
                        <a:pt x="67" y="3"/>
                      </a:lnTo>
                      <a:lnTo>
                        <a:pt x="74" y="0"/>
                      </a:lnTo>
                      <a:lnTo>
                        <a:pt x="81" y="3"/>
                      </a:lnTo>
                      <a:lnTo>
                        <a:pt x="89" y="7"/>
                      </a:lnTo>
                      <a:lnTo>
                        <a:pt x="101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5" name="Freeform 732"/>
                <p:cNvSpPr>
                  <a:spLocks/>
                </p:cNvSpPr>
                <p:nvPr/>
              </p:nvSpPr>
              <p:spPr bwMode="auto">
                <a:xfrm>
                  <a:off x="1446" y="2349"/>
                  <a:ext cx="102" cy="20"/>
                </a:xfrm>
                <a:custGeom>
                  <a:avLst/>
                  <a:gdLst>
                    <a:gd name="T0" fmla="*/ 0 w 102"/>
                    <a:gd name="T1" fmla="*/ 4 h 20"/>
                    <a:gd name="T2" fmla="*/ 22 w 102"/>
                    <a:gd name="T3" fmla="*/ 8 h 20"/>
                    <a:gd name="T4" fmla="*/ 44 w 102"/>
                    <a:gd name="T5" fmla="*/ 11 h 20"/>
                    <a:gd name="T6" fmla="*/ 51 w 102"/>
                    <a:gd name="T7" fmla="*/ 11 h 20"/>
                    <a:gd name="T8" fmla="*/ 59 w 102"/>
                    <a:gd name="T9" fmla="*/ 8 h 20"/>
                    <a:gd name="T10" fmla="*/ 66 w 102"/>
                    <a:gd name="T11" fmla="*/ 4 h 20"/>
                    <a:gd name="T12" fmla="*/ 74 w 102"/>
                    <a:gd name="T13" fmla="*/ 0 h 20"/>
                    <a:gd name="T14" fmla="*/ 81 w 102"/>
                    <a:gd name="T15" fmla="*/ 4 h 20"/>
                    <a:gd name="T16" fmla="*/ 89 w 102"/>
                    <a:gd name="T17" fmla="*/ 8 h 20"/>
                    <a:gd name="T18" fmla="*/ 101 w 102"/>
                    <a:gd name="T19" fmla="*/ 19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0"/>
                    <a:gd name="T32" fmla="*/ 102 w 102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0">
                      <a:moveTo>
                        <a:pt x="0" y="4"/>
                      </a:moveTo>
                      <a:lnTo>
                        <a:pt x="22" y="8"/>
                      </a:lnTo>
                      <a:lnTo>
                        <a:pt x="44" y="11"/>
                      </a:lnTo>
                      <a:lnTo>
                        <a:pt x="51" y="11"/>
                      </a:lnTo>
                      <a:lnTo>
                        <a:pt x="59" y="8"/>
                      </a:lnTo>
                      <a:lnTo>
                        <a:pt x="66" y="4"/>
                      </a:lnTo>
                      <a:lnTo>
                        <a:pt x="74" y="0"/>
                      </a:lnTo>
                      <a:lnTo>
                        <a:pt x="81" y="4"/>
                      </a:lnTo>
                      <a:lnTo>
                        <a:pt x="89" y="8"/>
                      </a:lnTo>
                      <a:lnTo>
                        <a:pt x="101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6" name="Oval 733"/>
                <p:cNvSpPr>
                  <a:spLocks noChangeArrowheads="1"/>
                </p:cNvSpPr>
                <p:nvPr/>
              </p:nvSpPr>
              <p:spPr bwMode="auto">
                <a:xfrm rot="540000">
                  <a:off x="1334" y="23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73" name="Group 734"/>
              <p:cNvGrpSpPr>
                <a:grpSpLocks/>
              </p:cNvGrpSpPr>
              <p:nvPr/>
            </p:nvGrpSpPr>
            <p:grpSpPr bwMode="auto">
              <a:xfrm>
                <a:off x="3810" y="2927"/>
                <a:ext cx="90" cy="47"/>
                <a:chOff x="1366" y="2432"/>
                <a:chExt cx="214" cy="118"/>
              </a:xfrm>
            </p:grpSpPr>
            <p:sp>
              <p:nvSpPr>
                <p:cNvPr id="58631" name="Freeform 735"/>
                <p:cNvSpPr>
                  <a:spLocks/>
                </p:cNvSpPr>
                <p:nvPr/>
              </p:nvSpPr>
              <p:spPr bwMode="auto">
                <a:xfrm>
                  <a:off x="1469" y="2516"/>
                  <a:ext cx="104" cy="21"/>
                </a:xfrm>
                <a:custGeom>
                  <a:avLst/>
                  <a:gdLst>
                    <a:gd name="T0" fmla="*/ 0 w 104"/>
                    <a:gd name="T1" fmla="*/ 8 h 21"/>
                    <a:gd name="T2" fmla="*/ 25 w 104"/>
                    <a:gd name="T3" fmla="*/ 12 h 21"/>
                    <a:gd name="T4" fmla="*/ 38 w 104"/>
                    <a:gd name="T5" fmla="*/ 12 h 21"/>
                    <a:gd name="T6" fmla="*/ 45 w 104"/>
                    <a:gd name="T7" fmla="*/ 12 h 21"/>
                    <a:gd name="T8" fmla="*/ 55 w 104"/>
                    <a:gd name="T9" fmla="*/ 12 h 21"/>
                    <a:gd name="T10" fmla="*/ 63 w 104"/>
                    <a:gd name="T11" fmla="*/ 8 h 21"/>
                    <a:gd name="T12" fmla="*/ 70 w 104"/>
                    <a:gd name="T13" fmla="*/ 4 h 21"/>
                    <a:gd name="T14" fmla="*/ 75 w 104"/>
                    <a:gd name="T15" fmla="*/ 0 h 21"/>
                    <a:gd name="T16" fmla="*/ 90 w 104"/>
                    <a:gd name="T17" fmla="*/ 8 h 21"/>
                    <a:gd name="T18" fmla="*/ 103 w 104"/>
                    <a:gd name="T19" fmla="*/ 2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21"/>
                    <a:gd name="T32" fmla="*/ 104 w 104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21">
                      <a:moveTo>
                        <a:pt x="0" y="8"/>
                      </a:moveTo>
                      <a:lnTo>
                        <a:pt x="25" y="12"/>
                      </a:lnTo>
                      <a:lnTo>
                        <a:pt x="38" y="12"/>
                      </a:lnTo>
                      <a:lnTo>
                        <a:pt x="45" y="12"/>
                      </a:lnTo>
                      <a:lnTo>
                        <a:pt x="55" y="12"/>
                      </a:lnTo>
                      <a:lnTo>
                        <a:pt x="63" y="8"/>
                      </a:lnTo>
                      <a:lnTo>
                        <a:pt x="70" y="4"/>
                      </a:lnTo>
                      <a:lnTo>
                        <a:pt x="75" y="0"/>
                      </a:lnTo>
                      <a:lnTo>
                        <a:pt x="90" y="8"/>
                      </a:lnTo>
                      <a:lnTo>
                        <a:pt x="103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2" name="Freeform 736"/>
                <p:cNvSpPr>
                  <a:spLocks/>
                </p:cNvSpPr>
                <p:nvPr/>
              </p:nvSpPr>
              <p:spPr bwMode="auto">
                <a:xfrm>
                  <a:off x="1478" y="2452"/>
                  <a:ext cx="102" cy="21"/>
                </a:xfrm>
                <a:custGeom>
                  <a:avLst/>
                  <a:gdLst>
                    <a:gd name="T0" fmla="*/ 0 w 102"/>
                    <a:gd name="T1" fmla="*/ 4 h 21"/>
                    <a:gd name="T2" fmla="*/ 23 w 102"/>
                    <a:gd name="T3" fmla="*/ 8 h 21"/>
                    <a:gd name="T4" fmla="*/ 35 w 102"/>
                    <a:gd name="T5" fmla="*/ 12 h 21"/>
                    <a:gd name="T6" fmla="*/ 43 w 102"/>
                    <a:gd name="T7" fmla="*/ 12 h 21"/>
                    <a:gd name="T8" fmla="*/ 53 w 102"/>
                    <a:gd name="T9" fmla="*/ 12 h 21"/>
                    <a:gd name="T10" fmla="*/ 61 w 102"/>
                    <a:gd name="T11" fmla="*/ 8 h 21"/>
                    <a:gd name="T12" fmla="*/ 68 w 102"/>
                    <a:gd name="T13" fmla="*/ 4 h 21"/>
                    <a:gd name="T14" fmla="*/ 73 w 102"/>
                    <a:gd name="T15" fmla="*/ 0 h 21"/>
                    <a:gd name="T16" fmla="*/ 81 w 102"/>
                    <a:gd name="T17" fmla="*/ 4 h 21"/>
                    <a:gd name="T18" fmla="*/ 88 w 102"/>
                    <a:gd name="T19" fmla="*/ 8 h 21"/>
                    <a:gd name="T20" fmla="*/ 101 w 102"/>
                    <a:gd name="T21" fmla="*/ 2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2"/>
                    <a:gd name="T34" fmla="*/ 0 h 21"/>
                    <a:gd name="T35" fmla="*/ 102 w 102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2" h="21">
                      <a:moveTo>
                        <a:pt x="0" y="4"/>
                      </a:moveTo>
                      <a:lnTo>
                        <a:pt x="23" y="8"/>
                      </a:lnTo>
                      <a:lnTo>
                        <a:pt x="35" y="12"/>
                      </a:lnTo>
                      <a:lnTo>
                        <a:pt x="43" y="12"/>
                      </a:lnTo>
                      <a:lnTo>
                        <a:pt x="53" y="12"/>
                      </a:lnTo>
                      <a:lnTo>
                        <a:pt x="61" y="8"/>
                      </a:lnTo>
                      <a:lnTo>
                        <a:pt x="68" y="4"/>
                      </a:lnTo>
                      <a:lnTo>
                        <a:pt x="73" y="0"/>
                      </a:lnTo>
                      <a:lnTo>
                        <a:pt x="81" y="4"/>
                      </a:lnTo>
                      <a:lnTo>
                        <a:pt x="88" y="8"/>
                      </a:lnTo>
                      <a:lnTo>
                        <a:pt x="101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3" name="Oval 737"/>
                <p:cNvSpPr>
                  <a:spLocks noChangeArrowheads="1"/>
                </p:cNvSpPr>
                <p:nvPr/>
              </p:nvSpPr>
              <p:spPr bwMode="auto">
                <a:xfrm rot="540000">
                  <a:off x="1366" y="243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74" name="Group 738"/>
              <p:cNvGrpSpPr>
                <a:grpSpLocks/>
              </p:cNvGrpSpPr>
              <p:nvPr/>
            </p:nvGrpSpPr>
            <p:grpSpPr bwMode="auto">
              <a:xfrm>
                <a:off x="3817" y="2959"/>
                <a:ext cx="89" cy="60"/>
                <a:chOff x="1383" y="2512"/>
                <a:chExt cx="213" cy="146"/>
              </a:xfrm>
            </p:grpSpPr>
            <p:sp>
              <p:nvSpPr>
                <p:cNvPr id="58628" name="Freeform 739"/>
                <p:cNvSpPr>
                  <a:spLocks/>
                </p:cNvSpPr>
                <p:nvPr/>
              </p:nvSpPr>
              <p:spPr bwMode="auto">
                <a:xfrm>
                  <a:off x="1495" y="2572"/>
                  <a:ext cx="101" cy="39"/>
                </a:xfrm>
                <a:custGeom>
                  <a:avLst/>
                  <a:gdLst>
                    <a:gd name="T0" fmla="*/ 0 w 101"/>
                    <a:gd name="T1" fmla="*/ 38 h 39"/>
                    <a:gd name="T2" fmla="*/ 26 w 101"/>
                    <a:gd name="T3" fmla="*/ 34 h 39"/>
                    <a:gd name="T4" fmla="*/ 39 w 101"/>
                    <a:gd name="T5" fmla="*/ 30 h 39"/>
                    <a:gd name="T6" fmla="*/ 46 w 101"/>
                    <a:gd name="T7" fmla="*/ 25 h 39"/>
                    <a:gd name="T8" fmla="*/ 54 w 101"/>
                    <a:gd name="T9" fmla="*/ 17 h 39"/>
                    <a:gd name="T10" fmla="*/ 57 w 101"/>
                    <a:gd name="T11" fmla="*/ 13 h 39"/>
                    <a:gd name="T12" fmla="*/ 67 w 101"/>
                    <a:gd name="T13" fmla="*/ 0 h 39"/>
                    <a:gd name="T14" fmla="*/ 74 w 101"/>
                    <a:gd name="T15" fmla="*/ 0 h 39"/>
                    <a:gd name="T16" fmla="*/ 82 w 101"/>
                    <a:gd name="T17" fmla="*/ 0 h 39"/>
                    <a:gd name="T18" fmla="*/ 100 w 101"/>
                    <a:gd name="T19" fmla="*/ 5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39"/>
                    <a:gd name="T32" fmla="*/ 101 w 101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39">
                      <a:moveTo>
                        <a:pt x="0" y="38"/>
                      </a:moveTo>
                      <a:lnTo>
                        <a:pt x="26" y="34"/>
                      </a:lnTo>
                      <a:lnTo>
                        <a:pt x="39" y="30"/>
                      </a:lnTo>
                      <a:lnTo>
                        <a:pt x="46" y="25"/>
                      </a:lnTo>
                      <a:lnTo>
                        <a:pt x="54" y="17"/>
                      </a:lnTo>
                      <a:lnTo>
                        <a:pt x="57" y="13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82" y="0"/>
                      </a:lnTo>
                      <a:lnTo>
                        <a:pt x="100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9" name="Freeform 740"/>
                <p:cNvSpPr>
                  <a:spLocks/>
                </p:cNvSpPr>
                <p:nvPr/>
              </p:nvSpPr>
              <p:spPr bwMode="auto">
                <a:xfrm>
                  <a:off x="1476" y="2512"/>
                  <a:ext cx="99" cy="38"/>
                </a:xfrm>
                <a:custGeom>
                  <a:avLst/>
                  <a:gdLst>
                    <a:gd name="T0" fmla="*/ 0 w 99"/>
                    <a:gd name="T1" fmla="*/ 37 h 38"/>
                    <a:gd name="T2" fmla="*/ 22 w 99"/>
                    <a:gd name="T3" fmla="*/ 33 h 38"/>
                    <a:gd name="T4" fmla="*/ 45 w 99"/>
                    <a:gd name="T5" fmla="*/ 25 h 38"/>
                    <a:gd name="T6" fmla="*/ 53 w 99"/>
                    <a:gd name="T7" fmla="*/ 17 h 38"/>
                    <a:gd name="T8" fmla="*/ 55 w 99"/>
                    <a:gd name="T9" fmla="*/ 13 h 38"/>
                    <a:gd name="T10" fmla="*/ 65 w 99"/>
                    <a:gd name="T11" fmla="*/ 0 h 38"/>
                    <a:gd name="T12" fmla="*/ 80 w 99"/>
                    <a:gd name="T13" fmla="*/ 0 h 38"/>
                    <a:gd name="T14" fmla="*/ 98 w 99"/>
                    <a:gd name="T15" fmla="*/ 4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"/>
                    <a:gd name="T25" fmla="*/ 0 h 38"/>
                    <a:gd name="T26" fmla="*/ 99 w 99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" h="38">
                      <a:moveTo>
                        <a:pt x="0" y="37"/>
                      </a:moveTo>
                      <a:lnTo>
                        <a:pt x="22" y="33"/>
                      </a:lnTo>
                      <a:lnTo>
                        <a:pt x="45" y="25"/>
                      </a:lnTo>
                      <a:lnTo>
                        <a:pt x="53" y="17"/>
                      </a:lnTo>
                      <a:lnTo>
                        <a:pt x="55" y="13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8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30" name="Oval 741"/>
                <p:cNvSpPr>
                  <a:spLocks noChangeArrowheads="1"/>
                </p:cNvSpPr>
                <p:nvPr/>
              </p:nvSpPr>
              <p:spPr bwMode="auto">
                <a:xfrm rot="-900000">
                  <a:off x="1383" y="254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75" name="Group 742"/>
              <p:cNvGrpSpPr>
                <a:grpSpLocks/>
              </p:cNvGrpSpPr>
              <p:nvPr/>
            </p:nvGrpSpPr>
            <p:grpSpPr bwMode="auto">
              <a:xfrm>
                <a:off x="3828" y="2998"/>
                <a:ext cx="89" cy="62"/>
                <a:chOff x="1407" y="2607"/>
                <a:chExt cx="213" cy="147"/>
              </a:xfrm>
            </p:grpSpPr>
            <p:sp>
              <p:nvSpPr>
                <p:cNvPr id="58625" name="Freeform 743"/>
                <p:cNvSpPr>
                  <a:spLocks/>
                </p:cNvSpPr>
                <p:nvPr/>
              </p:nvSpPr>
              <p:spPr bwMode="auto">
                <a:xfrm>
                  <a:off x="1521" y="2667"/>
                  <a:ext cx="99" cy="40"/>
                </a:xfrm>
                <a:custGeom>
                  <a:avLst/>
                  <a:gdLst>
                    <a:gd name="T0" fmla="*/ 0 w 99"/>
                    <a:gd name="T1" fmla="*/ 39 h 40"/>
                    <a:gd name="T2" fmla="*/ 23 w 99"/>
                    <a:gd name="T3" fmla="*/ 35 h 40"/>
                    <a:gd name="T4" fmla="*/ 36 w 99"/>
                    <a:gd name="T5" fmla="*/ 30 h 40"/>
                    <a:gd name="T6" fmla="*/ 44 w 99"/>
                    <a:gd name="T7" fmla="*/ 26 h 40"/>
                    <a:gd name="T8" fmla="*/ 51 w 99"/>
                    <a:gd name="T9" fmla="*/ 17 h 40"/>
                    <a:gd name="T10" fmla="*/ 54 w 99"/>
                    <a:gd name="T11" fmla="*/ 13 h 40"/>
                    <a:gd name="T12" fmla="*/ 64 w 99"/>
                    <a:gd name="T13" fmla="*/ 0 h 40"/>
                    <a:gd name="T14" fmla="*/ 80 w 99"/>
                    <a:gd name="T15" fmla="*/ 4 h 40"/>
                    <a:gd name="T16" fmla="*/ 98 w 99"/>
                    <a:gd name="T17" fmla="*/ 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40"/>
                    <a:gd name="T29" fmla="*/ 99 w 99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40">
                      <a:moveTo>
                        <a:pt x="0" y="39"/>
                      </a:moveTo>
                      <a:lnTo>
                        <a:pt x="23" y="35"/>
                      </a:lnTo>
                      <a:lnTo>
                        <a:pt x="36" y="30"/>
                      </a:lnTo>
                      <a:lnTo>
                        <a:pt x="44" y="26"/>
                      </a:lnTo>
                      <a:lnTo>
                        <a:pt x="51" y="17"/>
                      </a:lnTo>
                      <a:lnTo>
                        <a:pt x="54" y="13"/>
                      </a:lnTo>
                      <a:lnTo>
                        <a:pt x="64" y="0"/>
                      </a:lnTo>
                      <a:lnTo>
                        <a:pt x="80" y="4"/>
                      </a:lnTo>
                      <a:lnTo>
                        <a:pt x="98" y="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6" name="Freeform 744"/>
                <p:cNvSpPr>
                  <a:spLocks/>
                </p:cNvSpPr>
                <p:nvPr/>
              </p:nvSpPr>
              <p:spPr bwMode="auto">
                <a:xfrm>
                  <a:off x="1498" y="2607"/>
                  <a:ext cx="101" cy="39"/>
                </a:xfrm>
                <a:custGeom>
                  <a:avLst/>
                  <a:gdLst>
                    <a:gd name="T0" fmla="*/ 0 w 101"/>
                    <a:gd name="T1" fmla="*/ 38 h 39"/>
                    <a:gd name="T2" fmla="*/ 26 w 101"/>
                    <a:gd name="T3" fmla="*/ 34 h 39"/>
                    <a:gd name="T4" fmla="*/ 39 w 101"/>
                    <a:gd name="T5" fmla="*/ 30 h 39"/>
                    <a:gd name="T6" fmla="*/ 46 w 101"/>
                    <a:gd name="T7" fmla="*/ 25 h 39"/>
                    <a:gd name="T8" fmla="*/ 54 w 101"/>
                    <a:gd name="T9" fmla="*/ 17 h 39"/>
                    <a:gd name="T10" fmla="*/ 57 w 101"/>
                    <a:gd name="T11" fmla="*/ 13 h 39"/>
                    <a:gd name="T12" fmla="*/ 67 w 101"/>
                    <a:gd name="T13" fmla="*/ 0 h 39"/>
                    <a:gd name="T14" fmla="*/ 82 w 101"/>
                    <a:gd name="T15" fmla="*/ 4 h 39"/>
                    <a:gd name="T16" fmla="*/ 100 w 101"/>
                    <a:gd name="T17" fmla="*/ 4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39"/>
                    <a:gd name="T29" fmla="*/ 101 w 101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39">
                      <a:moveTo>
                        <a:pt x="0" y="38"/>
                      </a:moveTo>
                      <a:lnTo>
                        <a:pt x="26" y="34"/>
                      </a:lnTo>
                      <a:lnTo>
                        <a:pt x="39" y="30"/>
                      </a:lnTo>
                      <a:lnTo>
                        <a:pt x="46" y="25"/>
                      </a:lnTo>
                      <a:lnTo>
                        <a:pt x="54" y="17"/>
                      </a:lnTo>
                      <a:lnTo>
                        <a:pt x="57" y="13"/>
                      </a:lnTo>
                      <a:lnTo>
                        <a:pt x="67" y="0"/>
                      </a:lnTo>
                      <a:lnTo>
                        <a:pt x="82" y="4"/>
                      </a:lnTo>
                      <a:lnTo>
                        <a:pt x="100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7" name="Oval 745"/>
                <p:cNvSpPr>
                  <a:spLocks noChangeArrowheads="1"/>
                </p:cNvSpPr>
                <p:nvPr/>
              </p:nvSpPr>
              <p:spPr bwMode="auto">
                <a:xfrm rot="-900000">
                  <a:off x="1407" y="263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76" name="Group 746"/>
              <p:cNvGrpSpPr>
                <a:grpSpLocks/>
              </p:cNvGrpSpPr>
              <p:nvPr/>
            </p:nvGrpSpPr>
            <p:grpSpPr bwMode="auto">
              <a:xfrm>
                <a:off x="3841" y="3039"/>
                <a:ext cx="89" cy="60"/>
                <a:chOff x="1439" y="2706"/>
                <a:chExt cx="213" cy="144"/>
              </a:xfrm>
            </p:grpSpPr>
            <p:sp>
              <p:nvSpPr>
                <p:cNvPr id="58622" name="Freeform 747"/>
                <p:cNvSpPr>
                  <a:spLocks/>
                </p:cNvSpPr>
                <p:nvPr/>
              </p:nvSpPr>
              <p:spPr bwMode="auto">
                <a:xfrm>
                  <a:off x="1553" y="2766"/>
                  <a:ext cx="99" cy="37"/>
                </a:xfrm>
                <a:custGeom>
                  <a:avLst/>
                  <a:gdLst>
                    <a:gd name="T0" fmla="*/ 0 w 99"/>
                    <a:gd name="T1" fmla="*/ 36 h 37"/>
                    <a:gd name="T2" fmla="*/ 24 w 99"/>
                    <a:gd name="T3" fmla="*/ 32 h 37"/>
                    <a:gd name="T4" fmla="*/ 45 w 99"/>
                    <a:gd name="T5" fmla="*/ 23 h 37"/>
                    <a:gd name="T6" fmla="*/ 50 w 99"/>
                    <a:gd name="T7" fmla="*/ 14 h 37"/>
                    <a:gd name="T8" fmla="*/ 56 w 99"/>
                    <a:gd name="T9" fmla="*/ 9 h 37"/>
                    <a:gd name="T10" fmla="*/ 61 w 99"/>
                    <a:gd name="T11" fmla="*/ 5 h 37"/>
                    <a:gd name="T12" fmla="*/ 66 w 99"/>
                    <a:gd name="T13" fmla="*/ 0 h 37"/>
                    <a:gd name="T14" fmla="*/ 80 w 99"/>
                    <a:gd name="T15" fmla="*/ 0 h 37"/>
                    <a:gd name="T16" fmla="*/ 98 w 99"/>
                    <a:gd name="T17" fmla="*/ 5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7"/>
                    <a:gd name="T29" fmla="*/ 99 w 99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7">
                      <a:moveTo>
                        <a:pt x="0" y="36"/>
                      </a:moveTo>
                      <a:lnTo>
                        <a:pt x="24" y="32"/>
                      </a:lnTo>
                      <a:lnTo>
                        <a:pt x="45" y="23"/>
                      </a:lnTo>
                      <a:lnTo>
                        <a:pt x="50" y="14"/>
                      </a:lnTo>
                      <a:lnTo>
                        <a:pt x="56" y="9"/>
                      </a:lnTo>
                      <a:lnTo>
                        <a:pt x="61" y="5"/>
                      </a:lnTo>
                      <a:lnTo>
                        <a:pt x="66" y="0"/>
                      </a:lnTo>
                      <a:lnTo>
                        <a:pt x="80" y="0"/>
                      </a:lnTo>
                      <a:lnTo>
                        <a:pt x="98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3" name="Freeform 748"/>
                <p:cNvSpPr>
                  <a:spLocks/>
                </p:cNvSpPr>
                <p:nvPr/>
              </p:nvSpPr>
              <p:spPr bwMode="auto">
                <a:xfrm>
                  <a:off x="1531" y="2706"/>
                  <a:ext cx="100" cy="36"/>
                </a:xfrm>
                <a:custGeom>
                  <a:avLst/>
                  <a:gdLst>
                    <a:gd name="T0" fmla="*/ 0 w 100"/>
                    <a:gd name="T1" fmla="*/ 35 h 36"/>
                    <a:gd name="T2" fmla="*/ 26 w 100"/>
                    <a:gd name="T3" fmla="*/ 31 h 36"/>
                    <a:gd name="T4" fmla="*/ 44 w 100"/>
                    <a:gd name="T5" fmla="*/ 22 h 36"/>
                    <a:gd name="T6" fmla="*/ 52 w 100"/>
                    <a:gd name="T7" fmla="*/ 13 h 36"/>
                    <a:gd name="T8" fmla="*/ 57 w 100"/>
                    <a:gd name="T9" fmla="*/ 9 h 36"/>
                    <a:gd name="T10" fmla="*/ 60 w 100"/>
                    <a:gd name="T11" fmla="*/ 4 h 36"/>
                    <a:gd name="T12" fmla="*/ 65 w 100"/>
                    <a:gd name="T13" fmla="*/ 0 h 36"/>
                    <a:gd name="T14" fmla="*/ 81 w 100"/>
                    <a:gd name="T15" fmla="*/ 0 h 36"/>
                    <a:gd name="T16" fmla="*/ 99 w 100"/>
                    <a:gd name="T17" fmla="*/ 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36"/>
                    <a:gd name="T29" fmla="*/ 100 w 100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36">
                      <a:moveTo>
                        <a:pt x="0" y="35"/>
                      </a:moveTo>
                      <a:lnTo>
                        <a:pt x="26" y="31"/>
                      </a:lnTo>
                      <a:lnTo>
                        <a:pt x="44" y="22"/>
                      </a:lnTo>
                      <a:lnTo>
                        <a:pt x="52" y="13"/>
                      </a:lnTo>
                      <a:lnTo>
                        <a:pt x="57" y="9"/>
                      </a:lnTo>
                      <a:lnTo>
                        <a:pt x="60" y="4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9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4" name="Oval 749"/>
                <p:cNvSpPr>
                  <a:spLocks noChangeArrowheads="1"/>
                </p:cNvSpPr>
                <p:nvPr/>
              </p:nvSpPr>
              <p:spPr bwMode="auto">
                <a:xfrm rot="-900000">
                  <a:off x="1439" y="273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77" name="Group 750"/>
              <p:cNvGrpSpPr>
                <a:grpSpLocks/>
              </p:cNvGrpSpPr>
              <p:nvPr/>
            </p:nvGrpSpPr>
            <p:grpSpPr bwMode="auto">
              <a:xfrm>
                <a:off x="3864" y="3084"/>
                <a:ext cx="89" cy="60"/>
                <a:chOff x="1495" y="2816"/>
                <a:chExt cx="213" cy="146"/>
              </a:xfrm>
            </p:grpSpPr>
            <p:sp>
              <p:nvSpPr>
                <p:cNvPr id="58619" name="Freeform 751"/>
                <p:cNvSpPr>
                  <a:spLocks/>
                </p:cNvSpPr>
                <p:nvPr/>
              </p:nvSpPr>
              <p:spPr bwMode="auto">
                <a:xfrm>
                  <a:off x="1609" y="2877"/>
                  <a:ext cx="99" cy="38"/>
                </a:xfrm>
                <a:custGeom>
                  <a:avLst/>
                  <a:gdLst>
                    <a:gd name="T0" fmla="*/ 0 w 99"/>
                    <a:gd name="T1" fmla="*/ 37 h 38"/>
                    <a:gd name="T2" fmla="*/ 24 w 99"/>
                    <a:gd name="T3" fmla="*/ 32 h 38"/>
                    <a:gd name="T4" fmla="*/ 43 w 99"/>
                    <a:gd name="T5" fmla="*/ 23 h 38"/>
                    <a:gd name="T6" fmla="*/ 52 w 99"/>
                    <a:gd name="T7" fmla="*/ 18 h 38"/>
                    <a:gd name="T8" fmla="*/ 54 w 99"/>
                    <a:gd name="T9" fmla="*/ 9 h 38"/>
                    <a:gd name="T10" fmla="*/ 65 w 99"/>
                    <a:gd name="T11" fmla="*/ 0 h 38"/>
                    <a:gd name="T12" fmla="*/ 79 w 99"/>
                    <a:gd name="T13" fmla="*/ 0 h 38"/>
                    <a:gd name="T14" fmla="*/ 98 w 99"/>
                    <a:gd name="T15" fmla="*/ 4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"/>
                    <a:gd name="T25" fmla="*/ 0 h 38"/>
                    <a:gd name="T26" fmla="*/ 99 w 99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" h="38">
                      <a:moveTo>
                        <a:pt x="0" y="37"/>
                      </a:moveTo>
                      <a:lnTo>
                        <a:pt x="24" y="32"/>
                      </a:lnTo>
                      <a:lnTo>
                        <a:pt x="43" y="23"/>
                      </a:lnTo>
                      <a:lnTo>
                        <a:pt x="52" y="18"/>
                      </a:lnTo>
                      <a:lnTo>
                        <a:pt x="54" y="9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8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0" name="Freeform 752"/>
                <p:cNvSpPr>
                  <a:spLocks/>
                </p:cNvSpPr>
                <p:nvPr/>
              </p:nvSpPr>
              <p:spPr bwMode="auto">
                <a:xfrm>
                  <a:off x="1586" y="2816"/>
                  <a:ext cx="101" cy="38"/>
                </a:xfrm>
                <a:custGeom>
                  <a:avLst/>
                  <a:gdLst>
                    <a:gd name="T0" fmla="*/ 0 w 101"/>
                    <a:gd name="T1" fmla="*/ 37 h 38"/>
                    <a:gd name="T2" fmla="*/ 27 w 101"/>
                    <a:gd name="T3" fmla="*/ 32 h 38"/>
                    <a:gd name="T4" fmla="*/ 46 w 101"/>
                    <a:gd name="T5" fmla="*/ 23 h 38"/>
                    <a:gd name="T6" fmla="*/ 54 w 101"/>
                    <a:gd name="T7" fmla="*/ 19 h 38"/>
                    <a:gd name="T8" fmla="*/ 57 w 101"/>
                    <a:gd name="T9" fmla="*/ 10 h 38"/>
                    <a:gd name="T10" fmla="*/ 68 w 101"/>
                    <a:gd name="T11" fmla="*/ 0 h 38"/>
                    <a:gd name="T12" fmla="*/ 81 w 101"/>
                    <a:gd name="T13" fmla="*/ 0 h 38"/>
                    <a:gd name="T14" fmla="*/ 100 w 101"/>
                    <a:gd name="T15" fmla="*/ 5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38"/>
                    <a:gd name="T26" fmla="*/ 101 w 101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38">
                      <a:moveTo>
                        <a:pt x="0" y="37"/>
                      </a:moveTo>
                      <a:lnTo>
                        <a:pt x="27" y="32"/>
                      </a:lnTo>
                      <a:lnTo>
                        <a:pt x="46" y="23"/>
                      </a:lnTo>
                      <a:lnTo>
                        <a:pt x="54" y="19"/>
                      </a:lnTo>
                      <a:lnTo>
                        <a:pt x="57" y="1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100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21" name="Oval 753"/>
                <p:cNvSpPr>
                  <a:spLocks noChangeArrowheads="1"/>
                </p:cNvSpPr>
                <p:nvPr/>
              </p:nvSpPr>
              <p:spPr bwMode="auto">
                <a:xfrm rot="-900000">
                  <a:off x="1495" y="284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78" name="Group 754"/>
              <p:cNvGrpSpPr>
                <a:grpSpLocks/>
              </p:cNvGrpSpPr>
              <p:nvPr/>
            </p:nvGrpSpPr>
            <p:grpSpPr bwMode="auto">
              <a:xfrm>
                <a:off x="3938" y="3190"/>
                <a:ext cx="89" cy="60"/>
                <a:chOff x="1671" y="3074"/>
                <a:chExt cx="213" cy="144"/>
              </a:xfrm>
            </p:grpSpPr>
            <p:sp>
              <p:nvSpPr>
                <p:cNvPr id="58616" name="Freeform 755"/>
                <p:cNvSpPr>
                  <a:spLocks/>
                </p:cNvSpPr>
                <p:nvPr/>
              </p:nvSpPr>
              <p:spPr bwMode="auto">
                <a:xfrm>
                  <a:off x="1784" y="3134"/>
                  <a:ext cx="100" cy="37"/>
                </a:xfrm>
                <a:custGeom>
                  <a:avLst/>
                  <a:gdLst>
                    <a:gd name="T0" fmla="*/ 0 w 100"/>
                    <a:gd name="T1" fmla="*/ 36 h 37"/>
                    <a:gd name="T2" fmla="*/ 24 w 100"/>
                    <a:gd name="T3" fmla="*/ 31 h 37"/>
                    <a:gd name="T4" fmla="*/ 45 w 100"/>
                    <a:gd name="T5" fmla="*/ 21 h 37"/>
                    <a:gd name="T6" fmla="*/ 51 w 100"/>
                    <a:gd name="T7" fmla="*/ 16 h 37"/>
                    <a:gd name="T8" fmla="*/ 57 w 100"/>
                    <a:gd name="T9" fmla="*/ 11 h 37"/>
                    <a:gd name="T10" fmla="*/ 60 w 100"/>
                    <a:gd name="T11" fmla="*/ 6 h 37"/>
                    <a:gd name="T12" fmla="*/ 66 w 100"/>
                    <a:gd name="T13" fmla="*/ 0 h 37"/>
                    <a:gd name="T14" fmla="*/ 81 w 100"/>
                    <a:gd name="T15" fmla="*/ 0 h 37"/>
                    <a:gd name="T16" fmla="*/ 99 w 100"/>
                    <a:gd name="T17" fmla="*/ 6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37"/>
                    <a:gd name="T29" fmla="*/ 100 w 100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37">
                      <a:moveTo>
                        <a:pt x="0" y="36"/>
                      </a:moveTo>
                      <a:lnTo>
                        <a:pt x="24" y="31"/>
                      </a:lnTo>
                      <a:lnTo>
                        <a:pt x="45" y="21"/>
                      </a:lnTo>
                      <a:lnTo>
                        <a:pt x="51" y="16"/>
                      </a:lnTo>
                      <a:lnTo>
                        <a:pt x="57" y="11"/>
                      </a:lnTo>
                      <a:lnTo>
                        <a:pt x="60" y="6"/>
                      </a:lnTo>
                      <a:lnTo>
                        <a:pt x="66" y="0"/>
                      </a:lnTo>
                      <a:lnTo>
                        <a:pt x="81" y="0"/>
                      </a:lnTo>
                      <a:lnTo>
                        <a:pt x="99" y="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17" name="Freeform 756"/>
                <p:cNvSpPr>
                  <a:spLocks/>
                </p:cNvSpPr>
                <p:nvPr/>
              </p:nvSpPr>
              <p:spPr bwMode="auto">
                <a:xfrm>
                  <a:off x="1764" y="3074"/>
                  <a:ext cx="99" cy="36"/>
                </a:xfrm>
                <a:custGeom>
                  <a:avLst/>
                  <a:gdLst>
                    <a:gd name="T0" fmla="*/ 0 w 99"/>
                    <a:gd name="T1" fmla="*/ 35 h 36"/>
                    <a:gd name="T2" fmla="*/ 24 w 99"/>
                    <a:gd name="T3" fmla="*/ 30 h 36"/>
                    <a:gd name="T4" fmla="*/ 44 w 99"/>
                    <a:gd name="T5" fmla="*/ 20 h 36"/>
                    <a:gd name="T6" fmla="*/ 50 w 99"/>
                    <a:gd name="T7" fmla="*/ 15 h 36"/>
                    <a:gd name="T8" fmla="*/ 56 w 99"/>
                    <a:gd name="T9" fmla="*/ 10 h 36"/>
                    <a:gd name="T10" fmla="*/ 59 w 99"/>
                    <a:gd name="T11" fmla="*/ 5 h 36"/>
                    <a:gd name="T12" fmla="*/ 65 w 99"/>
                    <a:gd name="T13" fmla="*/ 0 h 36"/>
                    <a:gd name="T14" fmla="*/ 80 w 99"/>
                    <a:gd name="T15" fmla="*/ 0 h 36"/>
                    <a:gd name="T16" fmla="*/ 98 w 99"/>
                    <a:gd name="T17" fmla="*/ 5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6"/>
                    <a:gd name="T29" fmla="*/ 99 w 99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6">
                      <a:moveTo>
                        <a:pt x="0" y="35"/>
                      </a:moveTo>
                      <a:lnTo>
                        <a:pt x="24" y="30"/>
                      </a:lnTo>
                      <a:lnTo>
                        <a:pt x="44" y="20"/>
                      </a:lnTo>
                      <a:lnTo>
                        <a:pt x="50" y="15"/>
                      </a:lnTo>
                      <a:lnTo>
                        <a:pt x="56" y="10"/>
                      </a:lnTo>
                      <a:lnTo>
                        <a:pt x="59" y="5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8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18" name="Oval 757"/>
                <p:cNvSpPr>
                  <a:spLocks noChangeArrowheads="1"/>
                </p:cNvSpPr>
                <p:nvPr/>
              </p:nvSpPr>
              <p:spPr bwMode="auto">
                <a:xfrm rot="-900000">
                  <a:off x="1671" y="310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79" name="Group 758"/>
              <p:cNvGrpSpPr>
                <a:grpSpLocks/>
              </p:cNvGrpSpPr>
              <p:nvPr/>
            </p:nvGrpSpPr>
            <p:grpSpPr bwMode="auto">
              <a:xfrm>
                <a:off x="3979" y="3211"/>
                <a:ext cx="80" cy="75"/>
                <a:chOff x="1767" y="3123"/>
                <a:chExt cx="194" cy="183"/>
              </a:xfrm>
            </p:grpSpPr>
            <p:sp>
              <p:nvSpPr>
                <p:cNvPr id="58613" name="Freeform 759"/>
                <p:cNvSpPr>
                  <a:spLocks/>
                </p:cNvSpPr>
                <p:nvPr/>
              </p:nvSpPr>
              <p:spPr bwMode="auto">
                <a:xfrm>
                  <a:off x="1878" y="3170"/>
                  <a:ext cx="83" cy="68"/>
                </a:xfrm>
                <a:custGeom>
                  <a:avLst/>
                  <a:gdLst>
                    <a:gd name="T0" fmla="*/ 0 w 83"/>
                    <a:gd name="T1" fmla="*/ 67 h 68"/>
                    <a:gd name="T2" fmla="*/ 22 w 83"/>
                    <a:gd name="T3" fmla="*/ 51 h 68"/>
                    <a:gd name="T4" fmla="*/ 38 w 83"/>
                    <a:gd name="T5" fmla="*/ 36 h 68"/>
                    <a:gd name="T6" fmla="*/ 44 w 83"/>
                    <a:gd name="T7" fmla="*/ 31 h 68"/>
                    <a:gd name="T8" fmla="*/ 44 w 83"/>
                    <a:gd name="T9" fmla="*/ 20 h 68"/>
                    <a:gd name="T10" fmla="*/ 48 w 83"/>
                    <a:gd name="T11" fmla="*/ 5 h 68"/>
                    <a:gd name="T12" fmla="*/ 63 w 83"/>
                    <a:gd name="T13" fmla="*/ 0 h 68"/>
                    <a:gd name="T14" fmla="*/ 82 w 83"/>
                    <a:gd name="T15" fmla="*/ 0 h 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68"/>
                    <a:gd name="T26" fmla="*/ 83 w 83"/>
                    <a:gd name="T27" fmla="*/ 68 h 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68">
                      <a:moveTo>
                        <a:pt x="0" y="67"/>
                      </a:moveTo>
                      <a:lnTo>
                        <a:pt x="22" y="51"/>
                      </a:lnTo>
                      <a:lnTo>
                        <a:pt x="38" y="36"/>
                      </a:lnTo>
                      <a:lnTo>
                        <a:pt x="44" y="31"/>
                      </a:lnTo>
                      <a:lnTo>
                        <a:pt x="44" y="20"/>
                      </a:lnTo>
                      <a:lnTo>
                        <a:pt x="48" y="5"/>
                      </a:lnTo>
                      <a:lnTo>
                        <a:pt x="63" y="0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14" name="Freeform 760"/>
                <p:cNvSpPr>
                  <a:spLocks/>
                </p:cNvSpPr>
                <p:nvPr/>
              </p:nvSpPr>
              <p:spPr bwMode="auto">
                <a:xfrm>
                  <a:off x="1837" y="3123"/>
                  <a:ext cx="81" cy="67"/>
                </a:xfrm>
                <a:custGeom>
                  <a:avLst/>
                  <a:gdLst>
                    <a:gd name="T0" fmla="*/ 0 w 81"/>
                    <a:gd name="T1" fmla="*/ 66 h 67"/>
                    <a:gd name="T2" fmla="*/ 19 w 81"/>
                    <a:gd name="T3" fmla="*/ 51 h 67"/>
                    <a:gd name="T4" fmla="*/ 37 w 81"/>
                    <a:gd name="T5" fmla="*/ 35 h 67"/>
                    <a:gd name="T6" fmla="*/ 40 w 81"/>
                    <a:gd name="T7" fmla="*/ 25 h 67"/>
                    <a:gd name="T8" fmla="*/ 43 w 81"/>
                    <a:gd name="T9" fmla="*/ 20 h 67"/>
                    <a:gd name="T10" fmla="*/ 43 w 81"/>
                    <a:gd name="T11" fmla="*/ 10 h 67"/>
                    <a:gd name="T12" fmla="*/ 46 w 81"/>
                    <a:gd name="T13" fmla="*/ 5 h 67"/>
                    <a:gd name="T14" fmla="*/ 62 w 81"/>
                    <a:gd name="T15" fmla="*/ 0 h 67"/>
                    <a:gd name="T16" fmla="*/ 80 w 81"/>
                    <a:gd name="T17" fmla="*/ 0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1"/>
                    <a:gd name="T28" fmla="*/ 0 h 67"/>
                    <a:gd name="T29" fmla="*/ 81 w 81"/>
                    <a:gd name="T30" fmla="*/ 67 h 6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1" h="67">
                      <a:moveTo>
                        <a:pt x="0" y="66"/>
                      </a:moveTo>
                      <a:lnTo>
                        <a:pt x="19" y="51"/>
                      </a:lnTo>
                      <a:lnTo>
                        <a:pt x="37" y="35"/>
                      </a:lnTo>
                      <a:lnTo>
                        <a:pt x="40" y="25"/>
                      </a:lnTo>
                      <a:lnTo>
                        <a:pt x="43" y="20"/>
                      </a:lnTo>
                      <a:lnTo>
                        <a:pt x="43" y="10"/>
                      </a:lnTo>
                      <a:lnTo>
                        <a:pt x="46" y="5"/>
                      </a:lnTo>
                      <a:lnTo>
                        <a:pt x="62" y="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15" name="Oval 761"/>
                <p:cNvSpPr>
                  <a:spLocks noChangeArrowheads="1"/>
                </p:cNvSpPr>
                <p:nvPr/>
              </p:nvSpPr>
              <p:spPr bwMode="auto">
                <a:xfrm rot="-2280000">
                  <a:off x="1767" y="318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80" name="Group 762"/>
              <p:cNvGrpSpPr>
                <a:grpSpLocks/>
              </p:cNvGrpSpPr>
              <p:nvPr/>
            </p:nvGrpSpPr>
            <p:grpSpPr bwMode="auto">
              <a:xfrm>
                <a:off x="4014" y="3262"/>
                <a:ext cx="90" cy="60"/>
                <a:chOff x="1855" y="3248"/>
                <a:chExt cx="213" cy="146"/>
              </a:xfrm>
            </p:grpSpPr>
            <p:sp>
              <p:nvSpPr>
                <p:cNvPr id="58610" name="Freeform 763"/>
                <p:cNvSpPr>
                  <a:spLocks/>
                </p:cNvSpPr>
                <p:nvPr/>
              </p:nvSpPr>
              <p:spPr bwMode="auto">
                <a:xfrm>
                  <a:off x="1968" y="3309"/>
                  <a:ext cx="100" cy="38"/>
                </a:xfrm>
                <a:custGeom>
                  <a:avLst/>
                  <a:gdLst>
                    <a:gd name="T0" fmla="*/ 0 w 100"/>
                    <a:gd name="T1" fmla="*/ 37 h 38"/>
                    <a:gd name="T2" fmla="*/ 23 w 100"/>
                    <a:gd name="T3" fmla="*/ 32 h 38"/>
                    <a:gd name="T4" fmla="*/ 46 w 100"/>
                    <a:gd name="T5" fmla="*/ 21 h 38"/>
                    <a:gd name="T6" fmla="*/ 56 w 100"/>
                    <a:gd name="T7" fmla="*/ 10 h 38"/>
                    <a:gd name="T8" fmla="*/ 66 w 100"/>
                    <a:gd name="T9" fmla="*/ 0 h 38"/>
                    <a:gd name="T10" fmla="*/ 82 w 100"/>
                    <a:gd name="T11" fmla="*/ 0 h 38"/>
                    <a:gd name="T12" fmla="*/ 99 w 100"/>
                    <a:gd name="T13" fmla="*/ 5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38"/>
                    <a:gd name="T23" fmla="*/ 100 w 100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38">
                      <a:moveTo>
                        <a:pt x="0" y="37"/>
                      </a:moveTo>
                      <a:lnTo>
                        <a:pt x="23" y="32"/>
                      </a:lnTo>
                      <a:lnTo>
                        <a:pt x="46" y="21"/>
                      </a:lnTo>
                      <a:lnTo>
                        <a:pt x="56" y="10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99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11" name="Freeform 764"/>
                <p:cNvSpPr>
                  <a:spLocks/>
                </p:cNvSpPr>
                <p:nvPr/>
              </p:nvSpPr>
              <p:spPr bwMode="auto">
                <a:xfrm>
                  <a:off x="1948" y="3248"/>
                  <a:ext cx="99" cy="38"/>
                </a:xfrm>
                <a:custGeom>
                  <a:avLst/>
                  <a:gdLst>
                    <a:gd name="T0" fmla="*/ 0 w 99"/>
                    <a:gd name="T1" fmla="*/ 37 h 38"/>
                    <a:gd name="T2" fmla="*/ 23 w 99"/>
                    <a:gd name="T3" fmla="*/ 32 h 38"/>
                    <a:gd name="T4" fmla="*/ 46 w 99"/>
                    <a:gd name="T5" fmla="*/ 21 h 38"/>
                    <a:gd name="T6" fmla="*/ 52 w 99"/>
                    <a:gd name="T7" fmla="*/ 16 h 38"/>
                    <a:gd name="T8" fmla="*/ 55 w 99"/>
                    <a:gd name="T9" fmla="*/ 11 h 38"/>
                    <a:gd name="T10" fmla="*/ 59 w 99"/>
                    <a:gd name="T11" fmla="*/ 5 h 38"/>
                    <a:gd name="T12" fmla="*/ 65 w 99"/>
                    <a:gd name="T13" fmla="*/ 0 h 38"/>
                    <a:gd name="T14" fmla="*/ 82 w 99"/>
                    <a:gd name="T15" fmla="*/ 0 h 38"/>
                    <a:gd name="T16" fmla="*/ 98 w 99"/>
                    <a:gd name="T17" fmla="*/ 5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8"/>
                    <a:gd name="T29" fmla="*/ 99 w 99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8">
                      <a:moveTo>
                        <a:pt x="0" y="37"/>
                      </a:moveTo>
                      <a:lnTo>
                        <a:pt x="23" y="32"/>
                      </a:lnTo>
                      <a:lnTo>
                        <a:pt x="46" y="21"/>
                      </a:lnTo>
                      <a:lnTo>
                        <a:pt x="52" y="16"/>
                      </a:lnTo>
                      <a:lnTo>
                        <a:pt x="55" y="11"/>
                      </a:lnTo>
                      <a:lnTo>
                        <a:pt x="59" y="5"/>
                      </a:lnTo>
                      <a:lnTo>
                        <a:pt x="65" y="0"/>
                      </a:lnTo>
                      <a:lnTo>
                        <a:pt x="82" y="0"/>
                      </a:lnTo>
                      <a:lnTo>
                        <a:pt x="98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12" name="Oval 765"/>
                <p:cNvSpPr>
                  <a:spLocks noChangeArrowheads="1"/>
                </p:cNvSpPr>
                <p:nvPr/>
              </p:nvSpPr>
              <p:spPr bwMode="auto">
                <a:xfrm rot="-900000">
                  <a:off x="1855" y="327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81" name="Group 766"/>
              <p:cNvGrpSpPr>
                <a:grpSpLocks/>
              </p:cNvGrpSpPr>
              <p:nvPr/>
            </p:nvGrpSpPr>
            <p:grpSpPr bwMode="auto">
              <a:xfrm>
                <a:off x="4182" y="3314"/>
                <a:ext cx="89" cy="60"/>
                <a:chOff x="2255" y="3375"/>
                <a:chExt cx="213" cy="147"/>
              </a:xfrm>
            </p:grpSpPr>
            <p:sp>
              <p:nvSpPr>
                <p:cNvPr id="58607" name="Freeform 767"/>
                <p:cNvSpPr>
                  <a:spLocks/>
                </p:cNvSpPr>
                <p:nvPr/>
              </p:nvSpPr>
              <p:spPr bwMode="auto">
                <a:xfrm>
                  <a:off x="2368" y="3435"/>
                  <a:ext cx="100" cy="40"/>
                </a:xfrm>
                <a:custGeom>
                  <a:avLst/>
                  <a:gdLst>
                    <a:gd name="T0" fmla="*/ 0 w 100"/>
                    <a:gd name="T1" fmla="*/ 39 h 40"/>
                    <a:gd name="T2" fmla="*/ 24 w 100"/>
                    <a:gd name="T3" fmla="*/ 33 h 40"/>
                    <a:gd name="T4" fmla="*/ 36 w 100"/>
                    <a:gd name="T5" fmla="*/ 28 h 40"/>
                    <a:gd name="T6" fmla="*/ 44 w 100"/>
                    <a:gd name="T7" fmla="*/ 22 h 40"/>
                    <a:gd name="T8" fmla="*/ 56 w 100"/>
                    <a:gd name="T9" fmla="*/ 11 h 40"/>
                    <a:gd name="T10" fmla="*/ 67 w 100"/>
                    <a:gd name="T11" fmla="*/ 0 h 40"/>
                    <a:gd name="T12" fmla="*/ 83 w 100"/>
                    <a:gd name="T13" fmla="*/ 6 h 40"/>
                    <a:gd name="T14" fmla="*/ 99 w 100"/>
                    <a:gd name="T15" fmla="*/ 6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40"/>
                    <a:gd name="T26" fmla="*/ 100 w 100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40">
                      <a:moveTo>
                        <a:pt x="0" y="39"/>
                      </a:moveTo>
                      <a:lnTo>
                        <a:pt x="24" y="33"/>
                      </a:lnTo>
                      <a:lnTo>
                        <a:pt x="36" y="28"/>
                      </a:lnTo>
                      <a:lnTo>
                        <a:pt x="44" y="22"/>
                      </a:lnTo>
                      <a:lnTo>
                        <a:pt x="56" y="11"/>
                      </a:lnTo>
                      <a:lnTo>
                        <a:pt x="67" y="0"/>
                      </a:lnTo>
                      <a:lnTo>
                        <a:pt x="83" y="6"/>
                      </a:lnTo>
                      <a:lnTo>
                        <a:pt x="99" y="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08" name="Freeform 768"/>
                <p:cNvSpPr>
                  <a:spLocks/>
                </p:cNvSpPr>
                <p:nvPr/>
              </p:nvSpPr>
              <p:spPr bwMode="auto">
                <a:xfrm>
                  <a:off x="2348" y="3375"/>
                  <a:ext cx="99" cy="39"/>
                </a:xfrm>
                <a:custGeom>
                  <a:avLst/>
                  <a:gdLst>
                    <a:gd name="T0" fmla="*/ 0 w 99"/>
                    <a:gd name="T1" fmla="*/ 38 h 39"/>
                    <a:gd name="T2" fmla="*/ 24 w 99"/>
                    <a:gd name="T3" fmla="*/ 33 h 39"/>
                    <a:gd name="T4" fmla="*/ 43 w 99"/>
                    <a:gd name="T5" fmla="*/ 22 h 39"/>
                    <a:gd name="T6" fmla="*/ 55 w 99"/>
                    <a:gd name="T7" fmla="*/ 11 h 39"/>
                    <a:gd name="T8" fmla="*/ 67 w 99"/>
                    <a:gd name="T9" fmla="*/ 0 h 39"/>
                    <a:gd name="T10" fmla="*/ 82 w 99"/>
                    <a:gd name="T11" fmla="*/ 5 h 39"/>
                    <a:gd name="T12" fmla="*/ 98 w 99"/>
                    <a:gd name="T13" fmla="*/ 5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"/>
                    <a:gd name="T22" fmla="*/ 0 h 39"/>
                    <a:gd name="T23" fmla="*/ 99 w 99"/>
                    <a:gd name="T24" fmla="*/ 39 h 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" h="39">
                      <a:moveTo>
                        <a:pt x="0" y="38"/>
                      </a:moveTo>
                      <a:lnTo>
                        <a:pt x="24" y="33"/>
                      </a:lnTo>
                      <a:lnTo>
                        <a:pt x="43" y="22"/>
                      </a:lnTo>
                      <a:lnTo>
                        <a:pt x="55" y="11"/>
                      </a:lnTo>
                      <a:lnTo>
                        <a:pt x="67" y="0"/>
                      </a:lnTo>
                      <a:lnTo>
                        <a:pt x="82" y="5"/>
                      </a:lnTo>
                      <a:lnTo>
                        <a:pt x="98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09" name="Oval 769"/>
                <p:cNvSpPr>
                  <a:spLocks noChangeArrowheads="1"/>
                </p:cNvSpPr>
                <p:nvPr/>
              </p:nvSpPr>
              <p:spPr bwMode="auto">
                <a:xfrm rot="-900000">
                  <a:off x="2255" y="340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82" name="Group 770"/>
              <p:cNvGrpSpPr>
                <a:grpSpLocks/>
              </p:cNvGrpSpPr>
              <p:nvPr/>
            </p:nvGrpSpPr>
            <p:grpSpPr bwMode="auto">
              <a:xfrm>
                <a:off x="3917" y="3020"/>
                <a:ext cx="82" cy="73"/>
                <a:chOff x="1620" y="2662"/>
                <a:chExt cx="198" cy="178"/>
              </a:xfrm>
            </p:grpSpPr>
            <p:sp>
              <p:nvSpPr>
                <p:cNvPr id="58604" name="Freeform 771"/>
                <p:cNvSpPr>
                  <a:spLocks/>
                </p:cNvSpPr>
                <p:nvPr/>
              </p:nvSpPr>
              <p:spPr bwMode="auto">
                <a:xfrm>
                  <a:off x="1620" y="2725"/>
                  <a:ext cx="86" cy="63"/>
                </a:xfrm>
                <a:custGeom>
                  <a:avLst/>
                  <a:gdLst>
                    <a:gd name="T0" fmla="*/ 85 w 86"/>
                    <a:gd name="T1" fmla="*/ 0 h 63"/>
                    <a:gd name="T2" fmla="*/ 63 w 86"/>
                    <a:gd name="T3" fmla="*/ 13 h 63"/>
                    <a:gd name="T4" fmla="*/ 47 w 86"/>
                    <a:gd name="T5" fmla="*/ 26 h 63"/>
                    <a:gd name="T6" fmla="*/ 41 w 86"/>
                    <a:gd name="T7" fmla="*/ 35 h 63"/>
                    <a:gd name="T8" fmla="*/ 39 w 86"/>
                    <a:gd name="T9" fmla="*/ 44 h 63"/>
                    <a:gd name="T10" fmla="*/ 36 w 86"/>
                    <a:gd name="T11" fmla="*/ 53 h 63"/>
                    <a:gd name="T12" fmla="*/ 33 w 86"/>
                    <a:gd name="T13" fmla="*/ 58 h 63"/>
                    <a:gd name="T14" fmla="*/ 17 w 86"/>
                    <a:gd name="T15" fmla="*/ 62 h 63"/>
                    <a:gd name="T16" fmla="*/ 0 w 86"/>
                    <a:gd name="T17" fmla="*/ 62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3"/>
                    <a:gd name="T29" fmla="*/ 86 w 86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3">
                      <a:moveTo>
                        <a:pt x="85" y="0"/>
                      </a:moveTo>
                      <a:lnTo>
                        <a:pt x="63" y="13"/>
                      </a:lnTo>
                      <a:lnTo>
                        <a:pt x="47" y="26"/>
                      </a:lnTo>
                      <a:lnTo>
                        <a:pt x="41" y="35"/>
                      </a:lnTo>
                      <a:lnTo>
                        <a:pt x="39" y="44"/>
                      </a:lnTo>
                      <a:lnTo>
                        <a:pt x="36" y="53"/>
                      </a:lnTo>
                      <a:lnTo>
                        <a:pt x="33" y="58"/>
                      </a:lnTo>
                      <a:lnTo>
                        <a:pt x="17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05" name="Freeform 772"/>
                <p:cNvSpPr>
                  <a:spLocks/>
                </p:cNvSpPr>
                <p:nvPr/>
              </p:nvSpPr>
              <p:spPr bwMode="auto">
                <a:xfrm>
                  <a:off x="1660" y="2780"/>
                  <a:ext cx="85" cy="60"/>
                </a:xfrm>
                <a:custGeom>
                  <a:avLst/>
                  <a:gdLst>
                    <a:gd name="T0" fmla="*/ 84 w 85"/>
                    <a:gd name="T1" fmla="*/ 0 h 60"/>
                    <a:gd name="T2" fmla="*/ 62 w 85"/>
                    <a:gd name="T3" fmla="*/ 14 h 60"/>
                    <a:gd name="T4" fmla="*/ 45 w 85"/>
                    <a:gd name="T5" fmla="*/ 27 h 60"/>
                    <a:gd name="T6" fmla="*/ 39 w 85"/>
                    <a:gd name="T7" fmla="*/ 32 h 60"/>
                    <a:gd name="T8" fmla="*/ 39 w 85"/>
                    <a:gd name="T9" fmla="*/ 41 h 60"/>
                    <a:gd name="T10" fmla="*/ 37 w 85"/>
                    <a:gd name="T11" fmla="*/ 50 h 60"/>
                    <a:gd name="T12" fmla="*/ 31 w 85"/>
                    <a:gd name="T13" fmla="*/ 54 h 60"/>
                    <a:gd name="T14" fmla="*/ 17 w 85"/>
                    <a:gd name="T15" fmla="*/ 59 h 60"/>
                    <a:gd name="T16" fmla="*/ 0 w 85"/>
                    <a:gd name="T17" fmla="*/ 59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60"/>
                    <a:gd name="T29" fmla="*/ 85 w 85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60">
                      <a:moveTo>
                        <a:pt x="84" y="0"/>
                      </a:moveTo>
                      <a:lnTo>
                        <a:pt x="62" y="14"/>
                      </a:lnTo>
                      <a:lnTo>
                        <a:pt x="45" y="27"/>
                      </a:lnTo>
                      <a:lnTo>
                        <a:pt x="39" y="32"/>
                      </a:lnTo>
                      <a:lnTo>
                        <a:pt x="39" y="41"/>
                      </a:lnTo>
                      <a:lnTo>
                        <a:pt x="37" y="50"/>
                      </a:lnTo>
                      <a:lnTo>
                        <a:pt x="31" y="54"/>
                      </a:lnTo>
                      <a:lnTo>
                        <a:pt x="17" y="59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06" name="Oval 773"/>
                <p:cNvSpPr>
                  <a:spLocks noChangeArrowheads="1"/>
                </p:cNvSpPr>
                <p:nvPr/>
              </p:nvSpPr>
              <p:spPr bwMode="auto">
                <a:xfrm rot="8820000">
                  <a:off x="1698" y="266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83" name="Group 774"/>
              <p:cNvGrpSpPr>
                <a:grpSpLocks/>
              </p:cNvGrpSpPr>
              <p:nvPr/>
            </p:nvGrpSpPr>
            <p:grpSpPr bwMode="auto">
              <a:xfrm>
                <a:off x="3934" y="3061"/>
                <a:ext cx="84" cy="73"/>
                <a:chOff x="1661" y="2758"/>
                <a:chExt cx="197" cy="178"/>
              </a:xfrm>
            </p:grpSpPr>
            <p:sp>
              <p:nvSpPr>
                <p:cNvPr id="58601" name="Freeform 775"/>
                <p:cNvSpPr>
                  <a:spLocks/>
                </p:cNvSpPr>
                <p:nvPr/>
              </p:nvSpPr>
              <p:spPr bwMode="auto">
                <a:xfrm>
                  <a:off x="1661" y="2823"/>
                  <a:ext cx="85" cy="61"/>
                </a:xfrm>
                <a:custGeom>
                  <a:avLst/>
                  <a:gdLst>
                    <a:gd name="T0" fmla="*/ 84 w 85"/>
                    <a:gd name="T1" fmla="*/ 0 h 61"/>
                    <a:gd name="T2" fmla="*/ 62 w 85"/>
                    <a:gd name="T3" fmla="*/ 14 h 61"/>
                    <a:gd name="T4" fmla="*/ 45 w 85"/>
                    <a:gd name="T5" fmla="*/ 28 h 61"/>
                    <a:gd name="T6" fmla="*/ 39 w 85"/>
                    <a:gd name="T7" fmla="*/ 37 h 61"/>
                    <a:gd name="T8" fmla="*/ 39 w 85"/>
                    <a:gd name="T9" fmla="*/ 42 h 61"/>
                    <a:gd name="T10" fmla="*/ 37 w 85"/>
                    <a:gd name="T11" fmla="*/ 51 h 61"/>
                    <a:gd name="T12" fmla="*/ 31 w 85"/>
                    <a:gd name="T13" fmla="*/ 55 h 61"/>
                    <a:gd name="T14" fmla="*/ 25 w 85"/>
                    <a:gd name="T15" fmla="*/ 60 h 61"/>
                    <a:gd name="T16" fmla="*/ 17 w 85"/>
                    <a:gd name="T17" fmla="*/ 60 h 61"/>
                    <a:gd name="T18" fmla="*/ 0 w 85"/>
                    <a:gd name="T19" fmla="*/ 60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5"/>
                    <a:gd name="T31" fmla="*/ 0 h 61"/>
                    <a:gd name="T32" fmla="*/ 85 w 85"/>
                    <a:gd name="T33" fmla="*/ 61 h 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5" h="61">
                      <a:moveTo>
                        <a:pt x="84" y="0"/>
                      </a:moveTo>
                      <a:lnTo>
                        <a:pt x="62" y="14"/>
                      </a:lnTo>
                      <a:lnTo>
                        <a:pt x="45" y="28"/>
                      </a:lnTo>
                      <a:lnTo>
                        <a:pt x="39" y="37"/>
                      </a:lnTo>
                      <a:lnTo>
                        <a:pt x="39" y="42"/>
                      </a:lnTo>
                      <a:lnTo>
                        <a:pt x="37" y="51"/>
                      </a:lnTo>
                      <a:lnTo>
                        <a:pt x="31" y="55"/>
                      </a:lnTo>
                      <a:lnTo>
                        <a:pt x="25" y="60"/>
                      </a:lnTo>
                      <a:lnTo>
                        <a:pt x="17" y="6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02" name="Freeform 776"/>
                <p:cNvSpPr>
                  <a:spLocks/>
                </p:cNvSpPr>
                <p:nvPr/>
              </p:nvSpPr>
              <p:spPr bwMode="auto">
                <a:xfrm>
                  <a:off x="1698" y="2874"/>
                  <a:ext cx="87" cy="62"/>
                </a:xfrm>
                <a:custGeom>
                  <a:avLst/>
                  <a:gdLst>
                    <a:gd name="T0" fmla="*/ 86 w 87"/>
                    <a:gd name="T1" fmla="*/ 0 h 62"/>
                    <a:gd name="T2" fmla="*/ 63 w 87"/>
                    <a:gd name="T3" fmla="*/ 14 h 62"/>
                    <a:gd name="T4" fmla="*/ 46 w 87"/>
                    <a:gd name="T5" fmla="*/ 28 h 62"/>
                    <a:gd name="T6" fmla="*/ 40 w 87"/>
                    <a:gd name="T7" fmla="*/ 38 h 62"/>
                    <a:gd name="T8" fmla="*/ 40 w 87"/>
                    <a:gd name="T9" fmla="*/ 42 h 62"/>
                    <a:gd name="T10" fmla="*/ 37 w 87"/>
                    <a:gd name="T11" fmla="*/ 52 h 62"/>
                    <a:gd name="T12" fmla="*/ 32 w 87"/>
                    <a:gd name="T13" fmla="*/ 56 h 62"/>
                    <a:gd name="T14" fmla="*/ 26 w 87"/>
                    <a:gd name="T15" fmla="*/ 61 h 62"/>
                    <a:gd name="T16" fmla="*/ 17 w 87"/>
                    <a:gd name="T17" fmla="*/ 61 h 62"/>
                    <a:gd name="T18" fmla="*/ 0 w 87"/>
                    <a:gd name="T19" fmla="*/ 61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62"/>
                    <a:gd name="T32" fmla="*/ 87 w 87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62">
                      <a:moveTo>
                        <a:pt x="86" y="0"/>
                      </a:moveTo>
                      <a:lnTo>
                        <a:pt x="63" y="14"/>
                      </a:lnTo>
                      <a:lnTo>
                        <a:pt x="46" y="28"/>
                      </a:lnTo>
                      <a:lnTo>
                        <a:pt x="40" y="38"/>
                      </a:lnTo>
                      <a:lnTo>
                        <a:pt x="40" y="42"/>
                      </a:lnTo>
                      <a:lnTo>
                        <a:pt x="37" y="52"/>
                      </a:lnTo>
                      <a:lnTo>
                        <a:pt x="32" y="56"/>
                      </a:lnTo>
                      <a:lnTo>
                        <a:pt x="26" y="61"/>
                      </a:lnTo>
                      <a:lnTo>
                        <a:pt x="17" y="61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03" name="Oval 777"/>
                <p:cNvSpPr>
                  <a:spLocks noChangeArrowheads="1"/>
                </p:cNvSpPr>
                <p:nvPr/>
              </p:nvSpPr>
              <p:spPr bwMode="auto">
                <a:xfrm rot="8820000">
                  <a:off x="1738" y="275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84" name="Group 778"/>
              <p:cNvGrpSpPr>
                <a:grpSpLocks/>
              </p:cNvGrpSpPr>
              <p:nvPr/>
            </p:nvGrpSpPr>
            <p:grpSpPr bwMode="auto">
              <a:xfrm>
                <a:off x="3961" y="3093"/>
                <a:ext cx="82" cy="73"/>
                <a:chOff x="1725" y="2838"/>
                <a:chExt cx="197" cy="178"/>
              </a:xfrm>
            </p:grpSpPr>
            <p:sp>
              <p:nvSpPr>
                <p:cNvPr id="58598" name="Freeform 779"/>
                <p:cNvSpPr>
                  <a:spLocks/>
                </p:cNvSpPr>
                <p:nvPr/>
              </p:nvSpPr>
              <p:spPr bwMode="auto">
                <a:xfrm>
                  <a:off x="1725" y="2901"/>
                  <a:ext cx="85" cy="63"/>
                </a:xfrm>
                <a:custGeom>
                  <a:avLst/>
                  <a:gdLst>
                    <a:gd name="T0" fmla="*/ 84 w 85"/>
                    <a:gd name="T1" fmla="*/ 0 h 63"/>
                    <a:gd name="T2" fmla="*/ 61 w 85"/>
                    <a:gd name="T3" fmla="*/ 15 h 63"/>
                    <a:gd name="T4" fmla="*/ 52 w 85"/>
                    <a:gd name="T5" fmla="*/ 24 h 63"/>
                    <a:gd name="T6" fmla="*/ 46 w 85"/>
                    <a:gd name="T7" fmla="*/ 29 h 63"/>
                    <a:gd name="T8" fmla="*/ 41 w 85"/>
                    <a:gd name="T9" fmla="*/ 38 h 63"/>
                    <a:gd name="T10" fmla="*/ 38 w 85"/>
                    <a:gd name="T11" fmla="*/ 43 h 63"/>
                    <a:gd name="T12" fmla="*/ 35 w 85"/>
                    <a:gd name="T13" fmla="*/ 53 h 63"/>
                    <a:gd name="T14" fmla="*/ 32 w 85"/>
                    <a:gd name="T15" fmla="*/ 57 h 63"/>
                    <a:gd name="T16" fmla="*/ 17 w 85"/>
                    <a:gd name="T17" fmla="*/ 62 h 63"/>
                    <a:gd name="T18" fmla="*/ 0 w 85"/>
                    <a:gd name="T19" fmla="*/ 62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5"/>
                    <a:gd name="T31" fmla="*/ 0 h 63"/>
                    <a:gd name="T32" fmla="*/ 85 w 85"/>
                    <a:gd name="T33" fmla="*/ 63 h 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5" h="63">
                      <a:moveTo>
                        <a:pt x="84" y="0"/>
                      </a:moveTo>
                      <a:lnTo>
                        <a:pt x="61" y="15"/>
                      </a:lnTo>
                      <a:lnTo>
                        <a:pt x="52" y="24"/>
                      </a:lnTo>
                      <a:lnTo>
                        <a:pt x="46" y="29"/>
                      </a:lnTo>
                      <a:lnTo>
                        <a:pt x="41" y="38"/>
                      </a:lnTo>
                      <a:lnTo>
                        <a:pt x="38" y="43"/>
                      </a:lnTo>
                      <a:lnTo>
                        <a:pt x="35" y="53"/>
                      </a:lnTo>
                      <a:lnTo>
                        <a:pt x="32" y="57"/>
                      </a:lnTo>
                      <a:lnTo>
                        <a:pt x="17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99" name="Freeform 780"/>
                <p:cNvSpPr>
                  <a:spLocks/>
                </p:cNvSpPr>
                <p:nvPr/>
              </p:nvSpPr>
              <p:spPr bwMode="auto">
                <a:xfrm>
                  <a:off x="1762" y="2952"/>
                  <a:ext cx="87" cy="64"/>
                </a:xfrm>
                <a:custGeom>
                  <a:avLst/>
                  <a:gdLst>
                    <a:gd name="T0" fmla="*/ 86 w 87"/>
                    <a:gd name="T1" fmla="*/ 0 h 64"/>
                    <a:gd name="T2" fmla="*/ 65 w 87"/>
                    <a:gd name="T3" fmla="*/ 15 h 64"/>
                    <a:gd name="T4" fmla="*/ 48 w 87"/>
                    <a:gd name="T5" fmla="*/ 29 h 64"/>
                    <a:gd name="T6" fmla="*/ 42 w 87"/>
                    <a:gd name="T7" fmla="*/ 39 h 64"/>
                    <a:gd name="T8" fmla="*/ 39 w 87"/>
                    <a:gd name="T9" fmla="*/ 44 h 64"/>
                    <a:gd name="T10" fmla="*/ 33 w 87"/>
                    <a:gd name="T11" fmla="*/ 58 h 64"/>
                    <a:gd name="T12" fmla="*/ 27 w 87"/>
                    <a:gd name="T13" fmla="*/ 63 h 64"/>
                    <a:gd name="T14" fmla="*/ 18 w 87"/>
                    <a:gd name="T15" fmla="*/ 63 h 64"/>
                    <a:gd name="T16" fmla="*/ 0 w 87"/>
                    <a:gd name="T17" fmla="*/ 63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64"/>
                    <a:gd name="T29" fmla="*/ 87 w 87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64">
                      <a:moveTo>
                        <a:pt x="86" y="0"/>
                      </a:moveTo>
                      <a:lnTo>
                        <a:pt x="65" y="15"/>
                      </a:lnTo>
                      <a:lnTo>
                        <a:pt x="48" y="29"/>
                      </a:lnTo>
                      <a:lnTo>
                        <a:pt x="42" y="39"/>
                      </a:lnTo>
                      <a:lnTo>
                        <a:pt x="39" y="44"/>
                      </a:lnTo>
                      <a:lnTo>
                        <a:pt x="33" y="58"/>
                      </a:lnTo>
                      <a:lnTo>
                        <a:pt x="27" y="63"/>
                      </a:lnTo>
                      <a:lnTo>
                        <a:pt x="18" y="63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00" name="Oval 781"/>
                <p:cNvSpPr>
                  <a:spLocks noChangeArrowheads="1"/>
                </p:cNvSpPr>
                <p:nvPr/>
              </p:nvSpPr>
              <p:spPr bwMode="auto">
                <a:xfrm rot="8820000">
                  <a:off x="1802" y="283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85" name="Group 782"/>
              <p:cNvGrpSpPr>
                <a:grpSpLocks/>
              </p:cNvGrpSpPr>
              <p:nvPr/>
            </p:nvGrpSpPr>
            <p:grpSpPr bwMode="auto">
              <a:xfrm>
                <a:off x="3994" y="3122"/>
                <a:ext cx="82" cy="73"/>
                <a:chOff x="1804" y="2910"/>
                <a:chExt cx="198" cy="178"/>
              </a:xfrm>
            </p:grpSpPr>
            <p:sp>
              <p:nvSpPr>
                <p:cNvPr id="58595" name="Freeform 783"/>
                <p:cNvSpPr>
                  <a:spLocks/>
                </p:cNvSpPr>
                <p:nvPr/>
              </p:nvSpPr>
              <p:spPr bwMode="auto">
                <a:xfrm>
                  <a:off x="1804" y="2972"/>
                  <a:ext cx="86" cy="64"/>
                </a:xfrm>
                <a:custGeom>
                  <a:avLst/>
                  <a:gdLst>
                    <a:gd name="T0" fmla="*/ 85 w 86"/>
                    <a:gd name="T1" fmla="*/ 0 h 64"/>
                    <a:gd name="T2" fmla="*/ 64 w 86"/>
                    <a:gd name="T3" fmla="*/ 14 h 64"/>
                    <a:gd name="T4" fmla="*/ 46 w 86"/>
                    <a:gd name="T5" fmla="*/ 29 h 64"/>
                    <a:gd name="T6" fmla="*/ 40 w 86"/>
                    <a:gd name="T7" fmla="*/ 39 h 64"/>
                    <a:gd name="T8" fmla="*/ 40 w 86"/>
                    <a:gd name="T9" fmla="*/ 44 h 64"/>
                    <a:gd name="T10" fmla="*/ 37 w 86"/>
                    <a:gd name="T11" fmla="*/ 53 h 64"/>
                    <a:gd name="T12" fmla="*/ 31 w 86"/>
                    <a:gd name="T13" fmla="*/ 58 h 64"/>
                    <a:gd name="T14" fmla="*/ 19 w 86"/>
                    <a:gd name="T15" fmla="*/ 63 h 64"/>
                    <a:gd name="T16" fmla="*/ 0 w 86"/>
                    <a:gd name="T17" fmla="*/ 63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4"/>
                    <a:gd name="T29" fmla="*/ 86 w 86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4">
                      <a:moveTo>
                        <a:pt x="85" y="0"/>
                      </a:moveTo>
                      <a:lnTo>
                        <a:pt x="64" y="14"/>
                      </a:lnTo>
                      <a:lnTo>
                        <a:pt x="46" y="29"/>
                      </a:lnTo>
                      <a:lnTo>
                        <a:pt x="40" y="39"/>
                      </a:lnTo>
                      <a:lnTo>
                        <a:pt x="40" y="44"/>
                      </a:lnTo>
                      <a:lnTo>
                        <a:pt x="37" y="53"/>
                      </a:lnTo>
                      <a:lnTo>
                        <a:pt x="31" y="58"/>
                      </a:lnTo>
                      <a:lnTo>
                        <a:pt x="19" y="63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96" name="Freeform 784"/>
                <p:cNvSpPr>
                  <a:spLocks/>
                </p:cNvSpPr>
                <p:nvPr/>
              </p:nvSpPr>
              <p:spPr bwMode="auto">
                <a:xfrm>
                  <a:off x="1842" y="3028"/>
                  <a:ext cx="87" cy="60"/>
                </a:xfrm>
                <a:custGeom>
                  <a:avLst/>
                  <a:gdLst>
                    <a:gd name="T0" fmla="*/ 86 w 87"/>
                    <a:gd name="T1" fmla="*/ 0 h 60"/>
                    <a:gd name="T2" fmla="*/ 64 w 87"/>
                    <a:gd name="T3" fmla="*/ 10 h 60"/>
                    <a:gd name="T4" fmla="*/ 46 w 87"/>
                    <a:gd name="T5" fmla="*/ 24 h 60"/>
                    <a:gd name="T6" fmla="*/ 40 w 87"/>
                    <a:gd name="T7" fmla="*/ 34 h 60"/>
                    <a:gd name="T8" fmla="*/ 40 w 87"/>
                    <a:gd name="T9" fmla="*/ 39 h 60"/>
                    <a:gd name="T10" fmla="*/ 37 w 87"/>
                    <a:gd name="T11" fmla="*/ 49 h 60"/>
                    <a:gd name="T12" fmla="*/ 34 w 87"/>
                    <a:gd name="T13" fmla="*/ 54 h 60"/>
                    <a:gd name="T14" fmla="*/ 27 w 87"/>
                    <a:gd name="T15" fmla="*/ 59 h 60"/>
                    <a:gd name="T16" fmla="*/ 18 w 87"/>
                    <a:gd name="T17" fmla="*/ 59 h 60"/>
                    <a:gd name="T18" fmla="*/ 0 w 87"/>
                    <a:gd name="T19" fmla="*/ 59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60"/>
                    <a:gd name="T32" fmla="*/ 87 w 87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60">
                      <a:moveTo>
                        <a:pt x="86" y="0"/>
                      </a:moveTo>
                      <a:lnTo>
                        <a:pt x="64" y="10"/>
                      </a:lnTo>
                      <a:lnTo>
                        <a:pt x="46" y="24"/>
                      </a:lnTo>
                      <a:lnTo>
                        <a:pt x="40" y="34"/>
                      </a:lnTo>
                      <a:lnTo>
                        <a:pt x="40" y="39"/>
                      </a:lnTo>
                      <a:lnTo>
                        <a:pt x="37" y="49"/>
                      </a:lnTo>
                      <a:lnTo>
                        <a:pt x="34" y="54"/>
                      </a:lnTo>
                      <a:lnTo>
                        <a:pt x="27" y="59"/>
                      </a:lnTo>
                      <a:lnTo>
                        <a:pt x="18" y="59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97" name="Oval 785"/>
                <p:cNvSpPr>
                  <a:spLocks noChangeArrowheads="1"/>
                </p:cNvSpPr>
                <p:nvPr/>
              </p:nvSpPr>
              <p:spPr bwMode="auto">
                <a:xfrm rot="8820000">
                  <a:off x="1882" y="291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86" name="Group 786"/>
              <p:cNvGrpSpPr>
                <a:grpSpLocks/>
              </p:cNvGrpSpPr>
              <p:nvPr/>
            </p:nvGrpSpPr>
            <p:grpSpPr bwMode="auto">
              <a:xfrm>
                <a:off x="4027" y="3153"/>
                <a:ext cx="83" cy="71"/>
                <a:chOff x="1884" y="2982"/>
                <a:chExt cx="198" cy="178"/>
              </a:xfrm>
            </p:grpSpPr>
            <p:sp>
              <p:nvSpPr>
                <p:cNvPr id="58592" name="Freeform 787"/>
                <p:cNvSpPr>
                  <a:spLocks/>
                </p:cNvSpPr>
                <p:nvPr/>
              </p:nvSpPr>
              <p:spPr bwMode="auto">
                <a:xfrm>
                  <a:off x="1884" y="3047"/>
                  <a:ext cx="86" cy="61"/>
                </a:xfrm>
                <a:custGeom>
                  <a:avLst/>
                  <a:gdLst>
                    <a:gd name="T0" fmla="*/ 85 w 86"/>
                    <a:gd name="T1" fmla="*/ 0 h 61"/>
                    <a:gd name="T2" fmla="*/ 63 w 86"/>
                    <a:gd name="T3" fmla="*/ 15 h 61"/>
                    <a:gd name="T4" fmla="*/ 53 w 86"/>
                    <a:gd name="T5" fmla="*/ 20 h 61"/>
                    <a:gd name="T6" fmla="*/ 47 w 86"/>
                    <a:gd name="T7" fmla="*/ 25 h 61"/>
                    <a:gd name="T8" fmla="*/ 41 w 86"/>
                    <a:gd name="T9" fmla="*/ 35 h 61"/>
                    <a:gd name="T10" fmla="*/ 38 w 86"/>
                    <a:gd name="T11" fmla="*/ 40 h 61"/>
                    <a:gd name="T12" fmla="*/ 31 w 86"/>
                    <a:gd name="T13" fmla="*/ 55 h 61"/>
                    <a:gd name="T14" fmla="*/ 19 w 86"/>
                    <a:gd name="T15" fmla="*/ 60 h 61"/>
                    <a:gd name="T16" fmla="*/ 0 w 86"/>
                    <a:gd name="T17" fmla="*/ 60 h 6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1"/>
                    <a:gd name="T29" fmla="*/ 86 w 86"/>
                    <a:gd name="T30" fmla="*/ 61 h 6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1">
                      <a:moveTo>
                        <a:pt x="85" y="0"/>
                      </a:moveTo>
                      <a:lnTo>
                        <a:pt x="63" y="15"/>
                      </a:lnTo>
                      <a:lnTo>
                        <a:pt x="53" y="20"/>
                      </a:lnTo>
                      <a:lnTo>
                        <a:pt x="47" y="25"/>
                      </a:lnTo>
                      <a:lnTo>
                        <a:pt x="41" y="35"/>
                      </a:lnTo>
                      <a:lnTo>
                        <a:pt x="38" y="40"/>
                      </a:lnTo>
                      <a:lnTo>
                        <a:pt x="31" y="55"/>
                      </a:lnTo>
                      <a:lnTo>
                        <a:pt x="19" y="6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93" name="Freeform 788"/>
                <p:cNvSpPr>
                  <a:spLocks/>
                </p:cNvSpPr>
                <p:nvPr/>
              </p:nvSpPr>
              <p:spPr bwMode="auto">
                <a:xfrm>
                  <a:off x="1924" y="3098"/>
                  <a:ext cx="85" cy="62"/>
                </a:xfrm>
                <a:custGeom>
                  <a:avLst/>
                  <a:gdLst>
                    <a:gd name="T0" fmla="*/ 84 w 85"/>
                    <a:gd name="T1" fmla="*/ 0 h 62"/>
                    <a:gd name="T2" fmla="*/ 62 w 85"/>
                    <a:gd name="T3" fmla="*/ 16 h 62"/>
                    <a:gd name="T4" fmla="*/ 52 w 85"/>
                    <a:gd name="T5" fmla="*/ 21 h 62"/>
                    <a:gd name="T6" fmla="*/ 45 w 85"/>
                    <a:gd name="T7" fmla="*/ 26 h 62"/>
                    <a:gd name="T8" fmla="*/ 39 w 85"/>
                    <a:gd name="T9" fmla="*/ 36 h 62"/>
                    <a:gd name="T10" fmla="*/ 39 w 85"/>
                    <a:gd name="T11" fmla="*/ 41 h 62"/>
                    <a:gd name="T12" fmla="*/ 36 w 85"/>
                    <a:gd name="T13" fmla="*/ 51 h 62"/>
                    <a:gd name="T14" fmla="*/ 33 w 85"/>
                    <a:gd name="T15" fmla="*/ 56 h 62"/>
                    <a:gd name="T16" fmla="*/ 17 w 85"/>
                    <a:gd name="T17" fmla="*/ 61 h 62"/>
                    <a:gd name="T18" fmla="*/ 0 w 85"/>
                    <a:gd name="T19" fmla="*/ 61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5"/>
                    <a:gd name="T31" fmla="*/ 0 h 62"/>
                    <a:gd name="T32" fmla="*/ 85 w 85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5" h="62">
                      <a:moveTo>
                        <a:pt x="84" y="0"/>
                      </a:moveTo>
                      <a:lnTo>
                        <a:pt x="62" y="16"/>
                      </a:lnTo>
                      <a:lnTo>
                        <a:pt x="52" y="21"/>
                      </a:lnTo>
                      <a:lnTo>
                        <a:pt x="45" y="26"/>
                      </a:lnTo>
                      <a:lnTo>
                        <a:pt x="39" y="36"/>
                      </a:lnTo>
                      <a:lnTo>
                        <a:pt x="39" y="41"/>
                      </a:lnTo>
                      <a:lnTo>
                        <a:pt x="36" y="51"/>
                      </a:lnTo>
                      <a:lnTo>
                        <a:pt x="33" y="56"/>
                      </a:lnTo>
                      <a:lnTo>
                        <a:pt x="17" y="61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94" name="Oval 789"/>
                <p:cNvSpPr>
                  <a:spLocks noChangeArrowheads="1"/>
                </p:cNvSpPr>
                <p:nvPr/>
              </p:nvSpPr>
              <p:spPr bwMode="auto">
                <a:xfrm rot="8820000">
                  <a:off x="1962" y="298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87" name="Group 790"/>
              <p:cNvGrpSpPr>
                <a:grpSpLocks/>
              </p:cNvGrpSpPr>
              <p:nvPr/>
            </p:nvGrpSpPr>
            <p:grpSpPr bwMode="auto">
              <a:xfrm>
                <a:off x="4088" y="3185"/>
                <a:ext cx="66" cy="86"/>
                <a:chOff x="2029" y="3063"/>
                <a:chExt cx="158" cy="210"/>
              </a:xfrm>
            </p:grpSpPr>
            <p:sp>
              <p:nvSpPr>
                <p:cNvPr id="58589" name="Freeform 791"/>
                <p:cNvSpPr>
                  <a:spLocks/>
                </p:cNvSpPr>
                <p:nvPr/>
              </p:nvSpPr>
              <p:spPr bwMode="auto">
                <a:xfrm>
                  <a:off x="2029" y="3154"/>
                  <a:ext cx="54" cy="89"/>
                </a:xfrm>
                <a:custGeom>
                  <a:avLst/>
                  <a:gdLst>
                    <a:gd name="T0" fmla="*/ 53 w 54"/>
                    <a:gd name="T1" fmla="*/ 0 h 89"/>
                    <a:gd name="T2" fmla="*/ 40 w 54"/>
                    <a:gd name="T3" fmla="*/ 21 h 89"/>
                    <a:gd name="T4" fmla="*/ 26 w 54"/>
                    <a:gd name="T5" fmla="*/ 36 h 89"/>
                    <a:gd name="T6" fmla="*/ 30 w 54"/>
                    <a:gd name="T7" fmla="*/ 57 h 89"/>
                    <a:gd name="T8" fmla="*/ 30 w 54"/>
                    <a:gd name="T9" fmla="*/ 62 h 89"/>
                    <a:gd name="T10" fmla="*/ 26 w 54"/>
                    <a:gd name="T11" fmla="*/ 67 h 89"/>
                    <a:gd name="T12" fmla="*/ 16 w 54"/>
                    <a:gd name="T13" fmla="*/ 78 h 89"/>
                    <a:gd name="T14" fmla="*/ 0 w 54"/>
                    <a:gd name="T15" fmla="*/ 88 h 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"/>
                    <a:gd name="T25" fmla="*/ 0 h 89"/>
                    <a:gd name="T26" fmla="*/ 54 w 54"/>
                    <a:gd name="T27" fmla="*/ 89 h 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" h="89">
                      <a:moveTo>
                        <a:pt x="53" y="0"/>
                      </a:moveTo>
                      <a:lnTo>
                        <a:pt x="40" y="21"/>
                      </a:lnTo>
                      <a:lnTo>
                        <a:pt x="26" y="36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6" y="67"/>
                      </a:lnTo>
                      <a:lnTo>
                        <a:pt x="16" y="78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90" name="Freeform 792"/>
                <p:cNvSpPr>
                  <a:spLocks/>
                </p:cNvSpPr>
                <p:nvPr/>
              </p:nvSpPr>
              <p:spPr bwMode="auto">
                <a:xfrm>
                  <a:off x="2088" y="3183"/>
                  <a:ext cx="52" cy="90"/>
                </a:xfrm>
                <a:custGeom>
                  <a:avLst/>
                  <a:gdLst>
                    <a:gd name="T0" fmla="*/ 51 w 52"/>
                    <a:gd name="T1" fmla="*/ 0 h 90"/>
                    <a:gd name="T2" fmla="*/ 37 w 52"/>
                    <a:gd name="T3" fmla="*/ 21 h 90"/>
                    <a:gd name="T4" fmla="*/ 27 w 52"/>
                    <a:gd name="T5" fmla="*/ 37 h 90"/>
                    <a:gd name="T6" fmla="*/ 27 w 52"/>
                    <a:gd name="T7" fmla="*/ 47 h 90"/>
                    <a:gd name="T8" fmla="*/ 27 w 52"/>
                    <a:gd name="T9" fmla="*/ 58 h 90"/>
                    <a:gd name="T10" fmla="*/ 27 w 52"/>
                    <a:gd name="T11" fmla="*/ 63 h 90"/>
                    <a:gd name="T12" fmla="*/ 27 w 52"/>
                    <a:gd name="T13" fmla="*/ 68 h 90"/>
                    <a:gd name="T14" fmla="*/ 13 w 52"/>
                    <a:gd name="T15" fmla="*/ 79 h 90"/>
                    <a:gd name="T16" fmla="*/ 0 w 52"/>
                    <a:gd name="T17" fmla="*/ 89 h 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"/>
                    <a:gd name="T28" fmla="*/ 0 h 90"/>
                    <a:gd name="T29" fmla="*/ 52 w 52"/>
                    <a:gd name="T30" fmla="*/ 90 h 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" h="90">
                      <a:moveTo>
                        <a:pt x="51" y="0"/>
                      </a:moveTo>
                      <a:lnTo>
                        <a:pt x="37" y="21"/>
                      </a:lnTo>
                      <a:lnTo>
                        <a:pt x="27" y="37"/>
                      </a:lnTo>
                      <a:lnTo>
                        <a:pt x="27" y="47"/>
                      </a:lnTo>
                      <a:lnTo>
                        <a:pt x="27" y="58"/>
                      </a:lnTo>
                      <a:lnTo>
                        <a:pt x="27" y="63"/>
                      </a:lnTo>
                      <a:lnTo>
                        <a:pt x="27" y="68"/>
                      </a:lnTo>
                      <a:lnTo>
                        <a:pt x="13" y="79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91" name="Oval 793"/>
                <p:cNvSpPr>
                  <a:spLocks noChangeArrowheads="1"/>
                </p:cNvSpPr>
                <p:nvPr/>
              </p:nvSpPr>
              <p:spPr bwMode="auto">
                <a:xfrm rot="7320000">
                  <a:off x="2068" y="306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88" name="Group 794"/>
              <p:cNvGrpSpPr>
                <a:grpSpLocks/>
              </p:cNvGrpSpPr>
              <p:nvPr/>
            </p:nvGrpSpPr>
            <p:grpSpPr bwMode="auto">
              <a:xfrm>
                <a:off x="4178" y="3248"/>
                <a:ext cx="52" cy="87"/>
                <a:chOff x="2248" y="3213"/>
                <a:chExt cx="118" cy="215"/>
              </a:xfrm>
            </p:grpSpPr>
            <p:sp>
              <p:nvSpPr>
                <p:cNvPr id="58586" name="Freeform 795"/>
                <p:cNvSpPr>
                  <a:spLocks/>
                </p:cNvSpPr>
                <p:nvPr/>
              </p:nvSpPr>
              <p:spPr bwMode="auto">
                <a:xfrm>
                  <a:off x="2256" y="3314"/>
                  <a:ext cx="19" cy="105"/>
                </a:xfrm>
                <a:custGeom>
                  <a:avLst/>
                  <a:gdLst>
                    <a:gd name="T0" fmla="*/ 18 w 19"/>
                    <a:gd name="T1" fmla="*/ 0 h 105"/>
                    <a:gd name="T2" fmla="*/ 11 w 19"/>
                    <a:gd name="T3" fmla="*/ 27 h 105"/>
                    <a:gd name="T4" fmla="*/ 7 w 19"/>
                    <a:gd name="T5" fmla="*/ 49 h 105"/>
                    <a:gd name="T6" fmla="*/ 11 w 19"/>
                    <a:gd name="T7" fmla="*/ 55 h 105"/>
                    <a:gd name="T8" fmla="*/ 15 w 19"/>
                    <a:gd name="T9" fmla="*/ 66 h 105"/>
                    <a:gd name="T10" fmla="*/ 18 w 19"/>
                    <a:gd name="T11" fmla="*/ 71 h 105"/>
                    <a:gd name="T12" fmla="*/ 18 w 19"/>
                    <a:gd name="T13" fmla="*/ 77 h 105"/>
                    <a:gd name="T14" fmla="*/ 18 w 19"/>
                    <a:gd name="T15" fmla="*/ 82 h 105"/>
                    <a:gd name="T16" fmla="*/ 11 w 19"/>
                    <a:gd name="T17" fmla="*/ 93 h 105"/>
                    <a:gd name="T18" fmla="*/ 0 w 19"/>
                    <a:gd name="T19" fmla="*/ 104 h 1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5"/>
                    <a:gd name="T32" fmla="*/ 19 w 19"/>
                    <a:gd name="T33" fmla="*/ 105 h 10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5">
                      <a:moveTo>
                        <a:pt x="18" y="0"/>
                      </a:moveTo>
                      <a:lnTo>
                        <a:pt x="11" y="27"/>
                      </a:lnTo>
                      <a:lnTo>
                        <a:pt x="7" y="49"/>
                      </a:lnTo>
                      <a:lnTo>
                        <a:pt x="11" y="55"/>
                      </a:lnTo>
                      <a:lnTo>
                        <a:pt x="15" y="66"/>
                      </a:lnTo>
                      <a:lnTo>
                        <a:pt x="18" y="71"/>
                      </a:lnTo>
                      <a:lnTo>
                        <a:pt x="18" y="77"/>
                      </a:lnTo>
                      <a:lnTo>
                        <a:pt x="18" y="82"/>
                      </a:lnTo>
                      <a:lnTo>
                        <a:pt x="11" y="93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87" name="Freeform 796"/>
                <p:cNvSpPr>
                  <a:spLocks/>
                </p:cNvSpPr>
                <p:nvPr/>
              </p:nvSpPr>
              <p:spPr bwMode="auto">
                <a:xfrm>
                  <a:off x="2319" y="3323"/>
                  <a:ext cx="19" cy="105"/>
                </a:xfrm>
                <a:custGeom>
                  <a:avLst/>
                  <a:gdLst>
                    <a:gd name="T0" fmla="*/ 18 w 19"/>
                    <a:gd name="T1" fmla="*/ 0 h 105"/>
                    <a:gd name="T2" fmla="*/ 11 w 19"/>
                    <a:gd name="T3" fmla="*/ 27 h 105"/>
                    <a:gd name="T4" fmla="*/ 11 w 19"/>
                    <a:gd name="T5" fmla="*/ 49 h 105"/>
                    <a:gd name="T6" fmla="*/ 11 w 19"/>
                    <a:gd name="T7" fmla="*/ 55 h 105"/>
                    <a:gd name="T8" fmla="*/ 15 w 19"/>
                    <a:gd name="T9" fmla="*/ 66 h 105"/>
                    <a:gd name="T10" fmla="*/ 18 w 19"/>
                    <a:gd name="T11" fmla="*/ 71 h 105"/>
                    <a:gd name="T12" fmla="*/ 18 w 19"/>
                    <a:gd name="T13" fmla="*/ 77 h 105"/>
                    <a:gd name="T14" fmla="*/ 18 w 19"/>
                    <a:gd name="T15" fmla="*/ 82 h 105"/>
                    <a:gd name="T16" fmla="*/ 11 w 19"/>
                    <a:gd name="T17" fmla="*/ 93 h 105"/>
                    <a:gd name="T18" fmla="*/ 0 w 19"/>
                    <a:gd name="T19" fmla="*/ 104 h 1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5"/>
                    <a:gd name="T32" fmla="*/ 19 w 19"/>
                    <a:gd name="T33" fmla="*/ 105 h 10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5">
                      <a:moveTo>
                        <a:pt x="18" y="0"/>
                      </a:moveTo>
                      <a:lnTo>
                        <a:pt x="11" y="27"/>
                      </a:lnTo>
                      <a:lnTo>
                        <a:pt x="11" y="49"/>
                      </a:lnTo>
                      <a:lnTo>
                        <a:pt x="11" y="55"/>
                      </a:lnTo>
                      <a:lnTo>
                        <a:pt x="15" y="66"/>
                      </a:lnTo>
                      <a:lnTo>
                        <a:pt x="18" y="71"/>
                      </a:lnTo>
                      <a:lnTo>
                        <a:pt x="18" y="77"/>
                      </a:lnTo>
                      <a:lnTo>
                        <a:pt x="18" y="82"/>
                      </a:lnTo>
                      <a:lnTo>
                        <a:pt x="11" y="93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88" name="Oval 797"/>
                <p:cNvSpPr>
                  <a:spLocks noChangeArrowheads="1"/>
                </p:cNvSpPr>
                <p:nvPr/>
              </p:nvSpPr>
              <p:spPr bwMode="auto">
                <a:xfrm rot="6120000">
                  <a:off x="2247" y="321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89" name="Group 798"/>
              <p:cNvGrpSpPr>
                <a:grpSpLocks/>
              </p:cNvGrpSpPr>
              <p:nvPr/>
            </p:nvGrpSpPr>
            <p:grpSpPr bwMode="auto">
              <a:xfrm>
                <a:off x="4220" y="3300"/>
                <a:ext cx="84" cy="74"/>
                <a:chOff x="2347" y="3342"/>
                <a:chExt cx="199" cy="178"/>
              </a:xfrm>
            </p:grpSpPr>
            <p:sp>
              <p:nvSpPr>
                <p:cNvPr id="58583" name="Freeform 799"/>
                <p:cNvSpPr>
                  <a:spLocks/>
                </p:cNvSpPr>
                <p:nvPr/>
              </p:nvSpPr>
              <p:spPr bwMode="auto">
                <a:xfrm>
                  <a:off x="2347" y="3406"/>
                  <a:ext cx="87" cy="62"/>
                </a:xfrm>
                <a:custGeom>
                  <a:avLst/>
                  <a:gdLst>
                    <a:gd name="T0" fmla="*/ 86 w 87"/>
                    <a:gd name="T1" fmla="*/ 0 h 62"/>
                    <a:gd name="T2" fmla="*/ 63 w 87"/>
                    <a:gd name="T3" fmla="*/ 17 h 62"/>
                    <a:gd name="T4" fmla="*/ 47 w 87"/>
                    <a:gd name="T5" fmla="*/ 28 h 62"/>
                    <a:gd name="T6" fmla="*/ 39 w 87"/>
                    <a:gd name="T7" fmla="*/ 44 h 62"/>
                    <a:gd name="T8" fmla="*/ 32 w 87"/>
                    <a:gd name="T9" fmla="*/ 55 h 62"/>
                    <a:gd name="T10" fmla="*/ 28 w 87"/>
                    <a:gd name="T11" fmla="*/ 61 h 62"/>
                    <a:gd name="T12" fmla="*/ 20 w 87"/>
                    <a:gd name="T13" fmla="*/ 61 h 62"/>
                    <a:gd name="T14" fmla="*/ 0 w 87"/>
                    <a:gd name="T15" fmla="*/ 61 h 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7"/>
                    <a:gd name="T25" fmla="*/ 0 h 62"/>
                    <a:gd name="T26" fmla="*/ 87 w 87"/>
                    <a:gd name="T27" fmla="*/ 62 h 6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7" h="62">
                      <a:moveTo>
                        <a:pt x="86" y="0"/>
                      </a:moveTo>
                      <a:lnTo>
                        <a:pt x="63" y="17"/>
                      </a:lnTo>
                      <a:lnTo>
                        <a:pt x="47" y="28"/>
                      </a:lnTo>
                      <a:lnTo>
                        <a:pt x="39" y="44"/>
                      </a:lnTo>
                      <a:lnTo>
                        <a:pt x="32" y="55"/>
                      </a:lnTo>
                      <a:lnTo>
                        <a:pt x="28" y="61"/>
                      </a:lnTo>
                      <a:lnTo>
                        <a:pt x="20" y="61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84" name="Freeform 800"/>
                <p:cNvSpPr>
                  <a:spLocks/>
                </p:cNvSpPr>
                <p:nvPr/>
              </p:nvSpPr>
              <p:spPr bwMode="auto">
                <a:xfrm>
                  <a:off x="2389" y="3457"/>
                  <a:ext cx="84" cy="63"/>
                </a:xfrm>
                <a:custGeom>
                  <a:avLst/>
                  <a:gdLst>
                    <a:gd name="T0" fmla="*/ 83 w 84"/>
                    <a:gd name="T1" fmla="*/ 0 h 63"/>
                    <a:gd name="T2" fmla="*/ 59 w 84"/>
                    <a:gd name="T3" fmla="*/ 17 h 63"/>
                    <a:gd name="T4" fmla="*/ 43 w 84"/>
                    <a:gd name="T5" fmla="*/ 28 h 63"/>
                    <a:gd name="T6" fmla="*/ 36 w 84"/>
                    <a:gd name="T7" fmla="*/ 45 h 63"/>
                    <a:gd name="T8" fmla="*/ 32 w 84"/>
                    <a:gd name="T9" fmla="*/ 56 h 63"/>
                    <a:gd name="T10" fmla="*/ 16 w 84"/>
                    <a:gd name="T11" fmla="*/ 62 h 63"/>
                    <a:gd name="T12" fmla="*/ 0 w 84"/>
                    <a:gd name="T13" fmla="*/ 62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63"/>
                    <a:gd name="T23" fmla="*/ 84 w 84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63">
                      <a:moveTo>
                        <a:pt x="83" y="0"/>
                      </a:moveTo>
                      <a:lnTo>
                        <a:pt x="59" y="17"/>
                      </a:lnTo>
                      <a:lnTo>
                        <a:pt x="43" y="28"/>
                      </a:lnTo>
                      <a:lnTo>
                        <a:pt x="36" y="45"/>
                      </a:lnTo>
                      <a:lnTo>
                        <a:pt x="32" y="56"/>
                      </a:lnTo>
                      <a:lnTo>
                        <a:pt x="16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85" name="Oval 801"/>
                <p:cNvSpPr>
                  <a:spLocks noChangeArrowheads="1"/>
                </p:cNvSpPr>
                <p:nvPr/>
              </p:nvSpPr>
              <p:spPr bwMode="auto">
                <a:xfrm rot="8820000">
                  <a:off x="2426" y="334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90" name="Group 802"/>
              <p:cNvGrpSpPr>
                <a:grpSpLocks/>
              </p:cNvGrpSpPr>
              <p:nvPr/>
            </p:nvGrpSpPr>
            <p:grpSpPr bwMode="auto">
              <a:xfrm>
                <a:off x="3861" y="2855"/>
                <a:ext cx="91" cy="48"/>
                <a:chOff x="1490" y="2258"/>
                <a:chExt cx="214" cy="118"/>
              </a:xfrm>
            </p:grpSpPr>
            <p:sp>
              <p:nvSpPr>
                <p:cNvPr id="58580" name="Freeform 803"/>
                <p:cNvSpPr>
                  <a:spLocks/>
                </p:cNvSpPr>
                <p:nvPr/>
              </p:nvSpPr>
              <p:spPr bwMode="auto">
                <a:xfrm>
                  <a:off x="1504" y="2262"/>
                  <a:ext cx="101" cy="19"/>
                </a:xfrm>
                <a:custGeom>
                  <a:avLst/>
                  <a:gdLst>
                    <a:gd name="T0" fmla="*/ 100 w 101"/>
                    <a:gd name="T1" fmla="*/ 18 h 19"/>
                    <a:gd name="T2" fmla="*/ 74 w 101"/>
                    <a:gd name="T3" fmla="*/ 15 h 19"/>
                    <a:gd name="T4" fmla="*/ 54 w 101"/>
                    <a:gd name="T5" fmla="*/ 11 h 19"/>
                    <a:gd name="T6" fmla="*/ 46 w 101"/>
                    <a:gd name="T7" fmla="*/ 11 h 19"/>
                    <a:gd name="T8" fmla="*/ 38 w 101"/>
                    <a:gd name="T9" fmla="*/ 15 h 19"/>
                    <a:gd name="T10" fmla="*/ 31 w 101"/>
                    <a:gd name="T11" fmla="*/ 18 h 19"/>
                    <a:gd name="T12" fmla="*/ 23 w 101"/>
                    <a:gd name="T13" fmla="*/ 18 h 19"/>
                    <a:gd name="T14" fmla="*/ 18 w 101"/>
                    <a:gd name="T15" fmla="*/ 18 h 19"/>
                    <a:gd name="T16" fmla="*/ 13 w 101"/>
                    <a:gd name="T17" fmla="*/ 11 h 19"/>
                    <a:gd name="T18" fmla="*/ 0 w 101"/>
                    <a:gd name="T19" fmla="*/ 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9"/>
                    <a:gd name="T32" fmla="*/ 101 w 101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9">
                      <a:moveTo>
                        <a:pt x="100" y="18"/>
                      </a:moveTo>
                      <a:lnTo>
                        <a:pt x="74" y="15"/>
                      </a:lnTo>
                      <a:lnTo>
                        <a:pt x="54" y="11"/>
                      </a:lnTo>
                      <a:lnTo>
                        <a:pt x="46" y="11"/>
                      </a:lnTo>
                      <a:lnTo>
                        <a:pt x="38" y="15"/>
                      </a:lnTo>
                      <a:lnTo>
                        <a:pt x="31" y="18"/>
                      </a:lnTo>
                      <a:lnTo>
                        <a:pt x="23" y="18"/>
                      </a:lnTo>
                      <a:lnTo>
                        <a:pt x="18" y="18"/>
                      </a:lnTo>
                      <a:lnTo>
                        <a:pt x="13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81" name="Freeform 804"/>
                <p:cNvSpPr>
                  <a:spLocks/>
                </p:cNvSpPr>
                <p:nvPr/>
              </p:nvSpPr>
              <p:spPr bwMode="auto">
                <a:xfrm>
                  <a:off x="1490" y="2324"/>
                  <a:ext cx="103" cy="20"/>
                </a:xfrm>
                <a:custGeom>
                  <a:avLst/>
                  <a:gdLst>
                    <a:gd name="T0" fmla="*/ 102 w 103"/>
                    <a:gd name="T1" fmla="*/ 19 h 20"/>
                    <a:gd name="T2" fmla="*/ 77 w 103"/>
                    <a:gd name="T3" fmla="*/ 15 h 20"/>
                    <a:gd name="T4" fmla="*/ 56 w 103"/>
                    <a:gd name="T5" fmla="*/ 12 h 20"/>
                    <a:gd name="T6" fmla="*/ 49 w 103"/>
                    <a:gd name="T7" fmla="*/ 12 h 20"/>
                    <a:gd name="T8" fmla="*/ 41 w 103"/>
                    <a:gd name="T9" fmla="*/ 15 h 20"/>
                    <a:gd name="T10" fmla="*/ 33 w 103"/>
                    <a:gd name="T11" fmla="*/ 19 h 20"/>
                    <a:gd name="T12" fmla="*/ 26 w 103"/>
                    <a:gd name="T13" fmla="*/ 19 h 20"/>
                    <a:gd name="T14" fmla="*/ 20 w 103"/>
                    <a:gd name="T15" fmla="*/ 19 h 20"/>
                    <a:gd name="T16" fmla="*/ 13 w 103"/>
                    <a:gd name="T17" fmla="*/ 12 h 20"/>
                    <a:gd name="T18" fmla="*/ 0 w 103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0"/>
                    <a:gd name="T32" fmla="*/ 103 w 103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0">
                      <a:moveTo>
                        <a:pt x="102" y="19"/>
                      </a:moveTo>
                      <a:lnTo>
                        <a:pt x="77" y="15"/>
                      </a:lnTo>
                      <a:lnTo>
                        <a:pt x="56" y="12"/>
                      </a:lnTo>
                      <a:lnTo>
                        <a:pt x="49" y="12"/>
                      </a:lnTo>
                      <a:lnTo>
                        <a:pt x="41" y="15"/>
                      </a:lnTo>
                      <a:lnTo>
                        <a:pt x="33" y="19"/>
                      </a:lnTo>
                      <a:lnTo>
                        <a:pt x="26" y="19"/>
                      </a:lnTo>
                      <a:lnTo>
                        <a:pt x="20" y="19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82" name="Oval 805"/>
                <p:cNvSpPr>
                  <a:spLocks noChangeArrowheads="1"/>
                </p:cNvSpPr>
                <p:nvPr/>
              </p:nvSpPr>
              <p:spPr bwMode="auto">
                <a:xfrm rot="-9960000">
                  <a:off x="1584" y="225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91" name="Group 806"/>
              <p:cNvGrpSpPr>
                <a:grpSpLocks/>
              </p:cNvGrpSpPr>
              <p:nvPr/>
            </p:nvGrpSpPr>
            <p:grpSpPr bwMode="auto">
              <a:xfrm>
                <a:off x="3856" y="2816"/>
                <a:ext cx="89" cy="47"/>
                <a:chOff x="1475" y="2162"/>
                <a:chExt cx="213" cy="118"/>
              </a:xfrm>
            </p:grpSpPr>
            <p:sp>
              <p:nvSpPr>
                <p:cNvPr id="58577" name="Freeform 807"/>
                <p:cNvSpPr>
                  <a:spLocks/>
                </p:cNvSpPr>
                <p:nvPr/>
              </p:nvSpPr>
              <p:spPr bwMode="auto">
                <a:xfrm>
                  <a:off x="1486" y="2163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7 w 103"/>
                    <a:gd name="T3" fmla="*/ 18 h 22"/>
                    <a:gd name="T4" fmla="*/ 56 w 103"/>
                    <a:gd name="T5" fmla="*/ 14 h 22"/>
                    <a:gd name="T6" fmla="*/ 49 w 103"/>
                    <a:gd name="T7" fmla="*/ 14 h 22"/>
                    <a:gd name="T8" fmla="*/ 41 w 103"/>
                    <a:gd name="T9" fmla="*/ 18 h 22"/>
                    <a:gd name="T10" fmla="*/ 33 w 103"/>
                    <a:gd name="T11" fmla="*/ 21 h 22"/>
                    <a:gd name="T12" fmla="*/ 26 w 103"/>
                    <a:gd name="T13" fmla="*/ 21 h 22"/>
                    <a:gd name="T14" fmla="*/ 21 w 103"/>
                    <a:gd name="T15" fmla="*/ 21 h 22"/>
                    <a:gd name="T16" fmla="*/ 13 w 103"/>
                    <a:gd name="T17" fmla="*/ 14 h 22"/>
                    <a:gd name="T18" fmla="*/ 0 w 103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2"/>
                    <a:gd name="T32" fmla="*/ 103 w 103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2">
                      <a:moveTo>
                        <a:pt x="102" y="21"/>
                      </a:moveTo>
                      <a:lnTo>
                        <a:pt x="77" y="18"/>
                      </a:lnTo>
                      <a:lnTo>
                        <a:pt x="56" y="14"/>
                      </a:lnTo>
                      <a:lnTo>
                        <a:pt x="49" y="14"/>
                      </a:lnTo>
                      <a:lnTo>
                        <a:pt x="41" y="18"/>
                      </a:lnTo>
                      <a:lnTo>
                        <a:pt x="33" y="21"/>
                      </a:lnTo>
                      <a:lnTo>
                        <a:pt x="26" y="21"/>
                      </a:lnTo>
                      <a:lnTo>
                        <a:pt x="21" y="21"/>
                      </a:lnTo>
                      <a:lnTo>
                        <a:pt x="13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78" name="Freeform 808"/>
                <p:cNvSpPr>
                  <a:spLocks/>
                </p:cNvSpPr>
                <p:nvPr/>
              </p:nvSpPr>
              <p:spPr bwMode="auto">
                <a:xfrm>
                  <a:off x="1475" y="2229"/>
                  <a:ext cx="102" cy="19"/>
                </a:xfrm>
                <a:custGeom>
                  <a:avLst/>
                  <a:gdLst>
                    <a:gd name="T0" fmla="*/ 101 w 102"/>
                    <a:gd name="T1" fmla="*/ 18 h 19"/>
                    <a:gd name="T2" fmla="*/ 76 w 102"/>
                    <a:gd name="T3" fmla="*/ 15 h 19"/>
                    <a:gd name="T4" fmla="*/ 56 w 102"/>
                    <a:gd name="T5" fmla="*/ 11 h 19"/>
                    <a:gd name="T6" fmla="*/ 46 w 102"/>
                    <a:gd name="T7" fmla="*/ 11 h 19"/>
                    <a:gd name="T8" fmla="*/ 38 w 102"/>
                    <a:gd name="T9" fmla="*/ 15 h 19"/>
                    <a:gd name="T10" fmla="*/ 30 w 102"/>
                    <a:gd name="T11" fmla="*/ 18 h 19"/>
                    <a:gd name="T12" fmla="*/ 25 w 102"/>
                    <a:gd name="T13" fmla="*/ 18 h 19"/>
                    <a:gd name="T14" fmla="*/ 18 w 102"/>
                    <a:gd name="T15" fmla="*/ 18 h 19"/>
                    <a:gd name="T16" fmla="*/ 13 w 102"/>
                    <a:gd name="T17" fmla="*/ 11 h 19"/>
                    <a:gd name="T18" fmla="*/ 0 w 102"/>
                    <a:gd name="T19" fmla="*/ 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19"/>
                    <a:gd name="T32" fmla="*/ 102 w 102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19">
                      <a:moveTo>
                        <a:pt x="101" y="18"/>
                      </a:moveTo>
                      <a:lnTo>
                        <a:pt x="76" y="15"/>
                      </a:lnTo>
                      <a:lnTo>
                        <a:pt x="56" y="11"/>
                      </a:lnTo>
                      <a:lnTo>
                        <a:pt x="46" y="11"/>
                      </a:lnTo>
                      <a:lnTo>
                        <a:pt x="38" y="15"/>
                      </a:lnTo>
                      <a:lnTo>
                        <a:pt x="30" y="18"/>
                      </a:lnTo>
                      <a:lnTo>
                        <a:pt x="25" y="18"/>
                      </a:lnTo>
                      <a:lnTo>
                        <a:pt x="18" y="18"/>
                      </a:lnTo>
                      <a:lnTo>
                        <a:pt x="13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79" name="Oval 809"/>
                <p:cNvSpPr>
                  <a:spLocks noChangeArrowheads="1"/>
                </p:cNvSpPr>
                <p:nvPr/>
              </p:nvSpPr>
              <p:spPr bwMode="auto">
                <a:xfrm rot="-9960000">
                  <a:off x="1568" y="216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92" name="Group 810"/>
              <p:cNvGrpSpPr>
                <a:grpSpLocks/>
              </p:cNvGrpSpPr>
              <p:nvPr/>
            </p:nvGrpSpPr>
            <p:grpSpPr bwMode="auto">
              <a:xfrm>
                <a:off x="3860" y="2767"/>
                <a:ext cx="89" cy="48"/>
                <a:chOff x="1483" y="2042"/>
                <a:chExt cx="213" cy="118"/>
              </a:xfrm>
            </p:grpSpPr>
            <p:sp>
              <p:nvSpPr>
                <p:cNvPr id="58574" name="Freeform 811"/>
                <p:cNvSpPr>
                  <a:spLocks/>
                </p:cNvSpPr>
                <p:nvPr/>
              </p:nvSpPr>
              <p:spPr bwMode="auto">
                <a:xfrm>
                  <a:off x="1494" y="2045"/>
                  <a:ext cx="103" cy="21"/>
                </a:xfrm>
                <a:custGeom>
                  <a:avLst/>
                  <a:gdLst>
                    <a:gd name="T0" fmla="*/ 102 w 103"/>
                    <a:gd name="T1" fmla="*/ 20 h 21"/>
                    <a:gd name="T2" fmla="*/ 76 w 103"/>
                    <a:gd name="T3" fmla="*/ 13 h 21"/>
                    <a:gd name="T4" fmla="*/ 56 w 103"/>
                    <a:gd name="T5" fmla="*/ 10 h 21"/>
                    <a:gd name="T6" fmla="*/ 48 w 103"/>
                    <a:gd name="T7" fmla="*/ 13 h 21"/>
                    <a:gd name="T8" fmla="*/ 41 w 103"/>
                    <a:gd name="T9" fmla="*/ 16 h 21"/>
                    <a:gd name="T10" fmla="*/ 33 w 103"/>
                    <a:gd name="T11" fmla="*/ 20 h 21"/>
                    <a:gd name="T12" fmla="*/ 25 w 103"/>
                    <a:gd name="T13" fmla="*/ 20 h 21"/>
                    <a:gd name="T14" fmla="*/ 13 w 103"/>
                    <a:gd name="T15" fmla="*/ 13 h 21"/>
                    <a:gd name="T16" fmla="*/ 0 w 103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1"/>
                    <a:gd name="T29" fmla="*/ 103 w 103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1">
                      <a:moveTo>
                        <a:pt x="102" y="20"/>
                      </a:moveTo>
                      <a:lnTo>
                        <a:pt x="76" y="13"/>
                      </a:lnTo>
                      <a:lnTo>
                        <a:pt x="56" y="10"/>
                      </a:lnTo>
                      <a:lnTo>
                        <a:pt x="48" y="13"/>
                      </a:lnTo>
                      <a:lnTo>
                        <a:pt x="41" y="16"/>
                      </a:lnTo>
                      <a:lnTo>
                        <a:pt x="33" y="20"/>
                      </a:lnTo>
                      <a:lnTo>
                        <a:pt x="25" y="20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75" name="Freeform 812"/>
                <p:cNvSpPr>
                  <a:spLocks/>
                </p:cNvSpPr>
                <p:nvPr/>
              </p:nvSpPr>
              <p:spPr bwMode="auto">
                <a:xfrm>
                  <a:off x="1483" y="2107"/>
                  <a:ext cx="102" cy="22"/>
                </a:xfrm>
                <a:custGeom>
                  <a:avLst/>
                  <a:gdLst>
                    <a:gd name="T0" fmla="*/ 101 w 102"/>
                    <a:gd name="T1" fmla="*/ 21 h 22"/>
                    <a:gd name="T2" fmla="*/ 76 w 102"/>
                    <a:gd name="T3" fmla="*/ 14 h 22"/>
                    <a:gd name="T4" fmla="*/ 55 w 102"/>
                    <a:gd name="T5" fmla="*/ 10 h 22"/>
                    <a:gd name="T6" fmla="*/ 48 w 102"/>
                    <a:gd name="T7" fmla="*/ 14 h 22"/>
                    <a:gd name="T8" fmla="*/ 40 w 102"/>
                    <a:gd name="T9" fmla="*/ 17 h 22"/>
                    <a:gd name="T10" fmla="*/ 33 w 102"/>
                    <a:gd name="T11" fmla="*/ 21 h 22"/>
                    <a:gd name="T12" fmla="*/ 25 w 102"/>
                    <a:gd name="T13" fmla="*/ 21 h 22"/>
                    <a:gd name="T14" fmla="*/ 17 w 102"/>
                    <a:gd name="T15" fmla="*/ 21 h 22"/>
                    <a:gd name="T16" fmla="*/ 12 w 102"/>
                    <a:gd name="T17" fmla="*/ 14 h 22"/>
                    <a:gd name="T18" fmla="*/ 0 w 102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2"/>
                    <a:gd name="T32" fmla="*/ 102 w 102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2">
                      <a:moveTo>
                        <a:pt x="101" y="21"/>
                      </a:moveTo>
                      <a:lnTo>
                        <a:pt x="76" y="14"/>
                      </a:lnTo>
                      <a:lnTo>
                        <a:pt x="55" y="10"/>
                      </a:lnTo>
                      <a:lnTo>
                        <a:pt x="48" y="14"/>
                      </a:lnTo>
                      <a:lnTo>
                        <a:pt x="40" y="17"/>
                      </a:lnTo>
                      <a:lnTo>
                        <a:pt x="33" y="21"/>
                      </a:lnTo>
                      <a:lnTo>
                        <a:pt x="25" y="21"/>
                      </a:lnTo>
                      <a:lnTo>
                        <a:pt x="17" y="21"/>
                      </a:lnTo>
                      <a:lnTo>
                        <a:pt x="12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76" name="Oval 813"/>
                <p:cNvSpPr>
                  <a:spLocks noChangeArrowheads="1"/>
                </p:cNvSpPr>
                <p:nvPr/>
              </p:nvSpPr>
              <p:spPr bwMode="auto">
                <a:xfrm rot="-9960000">
                  <a:off x="1576" y="204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93" name="Group 814"/>
              <p:cNvGrpSpPr>
                <a:grpSpLocks/>
              </p:cNvGrpSpPr>
              <p:nvPr/>
            </p:nvGrpSpPr>
            <p:grpSpPr bwMode="auto">
              <a:xfrm>
                <a:off x="3868" y="2716"/>
                <a:ext cx="88" cy="48"/>
                <a:chOff x="1500" y="1922"/>
                <a:chExt cx="212" cy="118"/>
              </a:xfrm>
            </p:grpSpPr>
            <p:sp>
              <p:nvSpPr>
                <p:cNvPr id="58571" name="Freeform 815"/>
                <p:cNvSpPr>
                  <a:spLocks/>
                </p:cNvSpPr>
                <p:nvPr/>
              </p:nvSpPr>
              <p:spPr bwMode="auto">
                <a:xfrm>
                  <a:off x="1511" y="1926"/>
                  <a:ext cx="102" cy="20"/>
                </a:xfrm>
                <a:custGeom>
                  <a:avLst/>
                  <a:gdLst>
                    <a:gd name="T0" fmla="*/ 101 w 102"/>
                    <a:gd name="T1" fmla="*/ 19 h 20"/>
                    <a:gd name="T2" fmla="*/ 75 w 102"/>
                    <a:gd name="T3" fmla="*/ 13 h 20"/>
                    <a:gd name="T4" fmla="*/ 55 w 102"/>
                    <a:gd name="T5" fmla="*/ 10 h 20"/>
                    <a:gd name="T6" fmla="*/ 47 w 102"/>
                    <a:gd name="T7" fmla="*/ 13 h 20"/>
                    <a:gd name="T8" fmla="*/ 39 w 102"/>
                    <a:gd name="T9" fmla="*/ 16 h 20"/>
                    <a:gd name="T10" fmla="*/ 31 w 102"/>
                    <a:gd name="T11" fmla="*/ 19 h 20"/>
                    <a:gd name="T12" fmla="*/ 26 w 102"/>
                    <a:gd name="T13" fmla="*/ 19 h 20"/>
                    <a:gd name="T14" fmla="*/ 13 w 102"/>
                    <a:gd name="T15" fmla="*/ 13 h 20"/>
                    <a:gd name="T16" fmla="*/ 0 w 102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20"/>
                    <a:gd name="T29" fmla="*/ 102 w 102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20">
                      <a:moveTo>
                        <a:pt x="101" y="19"/>
                      </a:moveTo>
                      <a:lnTo>
                        <a:pt x="75" y="13"/>
                      </a:lnTo>
                      <a:lnTo>
                        <a:pt x="55" y="10"/>
                      </a:lnTo>
                      <a:lnTo>
                        <a:pt x="47" y="13"/>
                      </a:lnTo>
                      <a:lnTo>
                        <a:pt x="39" y="16"/>
                      </a:lnTo>
                      <a:lnTo>
                        <a:pt x="31" y="19"/>
                      </a:lnTo>
                      <a:lnTo>
                        <a:pt x="26" y="19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72" name="Freeform 816"/>
                <p:cNvSpPr>
                  <a:spLocks/>
                </p:cNvSpPr>
                <p:nvPr/>
              </p:nvSpPr>
              <p:spPr bwMode="auto">
                <a:xfrm>
                  <a:off x="1500" y="1988"/>
                  <a:ext cx="101" cy="21"/>
                </a:xfrm>
                <a:custGeom>
                  <a:avLst/>
                  <a:gdLst>
                    <a:gd name="T0" fmla="*/ 100 w 101"/>
                    <a:gd name="T1" fmla="*/ 20 h 21"/>
                    <a:gd name="T2" fmla="*/ 74 w 101"/>
                    <a:gd name="T3" fmla="*/ 13 h 21"/>
                    <a:gd name="T4" fmla="*/ 54 w 101"/>
                    <a:gd name="T5" fmla="*/ 10 h 21"/>
                    <a:gd name="T6" fmla="*/ 46 w 101"/>
                    <a:gd name="T7" fmla="*/ 13 h 21"/>
                    <a:gd name="T8" fmla="*/ 39 w 101"/>
                    <a:gd name="T9" fmla="*/ 17 h 21"/>
                    <a:gd name="T10" fmla="*/ 31 w 101"/>
                    <a:gd name="T11" fmla="*/ 20 h 21"/>
                    <a:gd name="T12" fmla="*/ 23 w 101"/>
                    <a:gd name="T13" fmla="*/ 20 h 21"/>
                    <a:gd name="T14" fmla="*/ 13 w 101"/>
                    <a:gd name="T15" fmla="*/ 13 h 21"/>
                    <a:gd name="T16" fmla="*/ 0 w 101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1"/>
                    <a:gd name="T29" fmla="*/ 101 w 101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1">
                      <a:moveTo>
                        <a:pt x="100" y="20"/>
                      </a:moveTo>
                      <a:lnTo>
                        <a:pt x="74" y="13"/>
                      </a:lnTo>
                      <a:lnTo>
                        <a:pt x="54" y="10"/>
                      </a:lnTo>
                      <a:lnTo>
                        <a:pt x="46" y="13"/>
                      </a:lnTo>
                      <a:lnTo>
                        <a:pt x="39" y="17"/>
                      </a:lnTo>
                      <a:lnTo>
                        <a:pt x="31" y="20"/>
                      </a:lnTo>
                      <a:lnTo>
                        <a:pt x="23" y="20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73" name="Oval 817"/>
                <p:cNvSpPr>
                  <a:spLocks noChangeArrowheads="1"/>
                </p:cNvSpPr>
                <p:nvPr/>
              </p:nvSpPr>
              <p:spPr bwMode="auto">
                <a:xfrm rot="-9960000">
                  <a:off x="1592" y="192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94" name="Group 818"/>
              <p:cNvGrpSpPr>
                <a:grpSpLocks/>
              </p:cNvGrpSpPr>
              <p:nvPr/>
            </p:nvGrpSpPr>
            <p:grpSpPr bwMode="auto">
              <a:xfrm>
                <a:off x="3879" y="2670"/>
                <a:ext cx="89" cy="49"/>
                <a:chOff x="1530" y="1810"/>
                <a:chExt cx="214" cy="118"/>
              </a:xfrm>
            </p:grpSpPr>
            <p:sp>
              <p:nvSpPr>
                <p:cNvPr id="58568" name="Freeform 819"/>
                <p:cNvSpPr>
                  <a:spLocks/>
                </p:cNvSpPr>
                <p:nvPr/>
              </p:nvSpPr>
              <p:spPr bwMode="auto">
                <a:xfrm>
                  <a:off x="1544" y="1812"/>
                  <a:ext cx="101" cy="22"/>
                </a:xfrm>
                <a:custGeom>
                  <a:avLst/>
                  <a:gdLst>
                    <a:gd name="T0" fmla="*/ 100 w 101"/>
                    <a:gd name="T1" fmla="*/ 21 h 22"/>
                    <a:gd name="T2" fmla="*/ 76 w 101"/>
                    <a:gd name="T3" fmla="*/ 15 h 22"/>
                    <a:gd name="T4" fmla="*/ 66 w 101"/>
                    <a:gd name="T5" fmla="*/ 12 h 22"/>
                    <a:gd name="T6" fmla="*/ 55 w 101"/>
                    <a:gd name="T7" fmla="*/ 12 h 22"/>
                    <a:gd name="T8" fmla="*/ 47 w 101"/>
                    <a:gd name="T9" fmla="*/ 15 h 22"/>
                    <a:gd name="T10" fmla="*/ 40 w 101"/>
                    <a:gd name="T11" fmla="*/ 18 h 22"/>
                    <a:gd name="T12" fmla="*/ 32 w 101"/>
                    <a:gd name="T13" fmla="*/ 21 h 22"/>
                    <a:gd name="T14" fmla="*/ 24 w 101"/>
                    <a:gd name="T15" fmla="*/ 21 h 22"/>
                    <a:gd name="T16" fmla="*/ 13 w 101"/>
                    <a:gd name="T17" fmla="*/ 12 h 22"/>
                    <a:gd name="T18" fmla="*/ 0 w 101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2"/>
                    <a:gd name="T32" fmla="*/ 101 w 101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2">
                      <a:moveTo>
                        <a:pt x="100" y="21"/>
                      </a:moveTo>
                      <a:lnTo>
                        <a:pt x="76" y="15"/>
                      </a:lnTo>
                      <a:lnTo>
                        <a:pt x="66" y="12"/>
                      </a:lnTo>
                      <a:lnTo>
                        <a:pt x="55" y="12"/>
                      </a:lnTo>
                      <a:lnTo>
                        <a:pt x="47" y="15"/>
                      </a:lnTo>
                      <a:lnTo>
                        <a:pt x="40" y="18"/>
                      </a:lnTo>
                      <a:lnTo>
                        <a:pt x="32" y="21"/>
                      </a:lnTo>
                      <a:lnTo>
                        <a:pt x="24" y="21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69" name="Freeform 820"/>
                <p:cNvSpPr>
                  <a:spLocks/>
                </p:cNvSpPr>
                <p:nvPr/>
              </p:nvSpPr>
              <p:spPr bwMode="auto">
                <a:xfrm>
                  <a:off x="1530" y="1875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6 w 103"/>
                    <a:gd name="T3" fmla="*/ 15 h 22"/>
                    <a:gd name="T4" fmla="*/ 55 w 103"/>
                    <a:gd name="T5" fmla="*/ 12 h 22"/>
                    <a:gd name="T6" fmla="*/ 47 w 103"/>
                    <a:gd name="T7" fmla="*/ 15 h 22"/>
                    <a:gd name="T8" fmla="*/ 39 w 103"/>
                    <a:gd name="T9" fmla="*/ 18 h 22"/>
                    <a:gd name="T10" fmla="*/ 31 w 103"/>
                    <a:gd name="T11" fmla="*/ 21 h 22"/>
                    <a:gd name="T12" fmla="*/ 26 w 103"/>
                    <a:gd name="T13" fmla="*/ 21 h 22"/>
                    <a:gd name="T14" fmla="*/ 13 w 103"/>
                    <a:gd name="T15" fmla="*/ 12 h 22"/>
                    <a:gd name="T16" fmla="*/ 0 w 103"/>
                    <a:gd name="T17" fmla="*/ 0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2"/>
                    <a:gd name="T29" fmla="*/ 103 w 103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2">
                      <a:moveTo>
                        <a:pt x="102" y="21"/>
                      </a:moveTo>
                      <a:lnTo>
                        <a:pt x="76" y="15"/>
                      </a:lnTo>
                      <a:lnTo>
                        <a:pt x="55" y="12"/>
                      </a:lnTo>
                      <a:lnTo>
                        <a:pt x="47" y="15"/>
                      </a:lnTo>
                      <a:lnTo>
                        <a:pt x="39" y="18"/>
                      </a:lnTo>
                      <a:lnTo>
                        <a:pt x="31" y="21"/>
                      </a:lnTo>
                      <a:lnTo>
                        <a:pt x="26" y="21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70" name="Oval 821"/>
                <p:cNvSpPr>
                  <a:spLocks noChangeArrowheads="1"/>
                </p:cNvSpPr>
                <p:nvPr/>
              </p:nvSpPr>
              <p:spPr bwMode="auto">
                <a:xfrm rot="-9960000">
                  <a:off x="1624" y="181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95" name="Group 822"/>
              <p:cNvGrpSpPr>
                <a:grpSpLocks/>
              </p:cNvGrpSpPr>
              <p:nvPr/>
            </p:nvGrpSpPr>
            <p:grpSpPr bwMode="auto">
              <a:xfrm>
                <a:off x="3891" y="2621"/>
                <a:ext cx="88" cy="49"/>
                <a:chOff x="1555" y="1690"/>
                <a:chExt cx="213" cy="118"/>
              </a:xfrm>
            </p:grpSpPr>
            <p:sp>
              <p:nvSpPr>
                <p:cNvPr id="58565" name="Freeform 823"/>
                <p:cNvSpPr>
                  <a:spLocks/>
                </p:cNvSpPr>
                <p:nvPr/>
              </p:nvSpPr>
              <p:spPr bwMode="auto">
                <a:xfrm>
                  <a:off x="1567" y="1694"/>
                  <a:ext cx="102" cy="20"/>
                </a:xfrm>
                <a:custGeom>
                  <a:avLst/>
                  <a:gdLst>
                    <a:gd name="T0" fmla="*/ 101 w 102"/>
                    <a:gd name="T1" fmla="*/ 19 h 20"/>
                    <a:gd name="T2" fmla="*/ 77 w 102"/>
                    <a:gd name="T3" fmla="*/ 14 h 20"/>
                    <a:gd name="T4" fmla="*/ 56 w 102"/>
                    <a:gd name="T5" fmla="*/ 11 h 20"/>
                    <a:gd name="T6" fmla="*/ 48 w 102"/>
                    <a:gd name="T7" fmla="*/ 14 h 20"/>
                    <a:gd name="T8" fmla="*/ 40 w 102"/>
                    <a:gd name="T9" fmla="*/ 17 h 20"/>
                    <a:gd name="T10" fmla="*/ 32 w 102"/>
                    <a:gd name="T11" fmla="*/ 19 h 20"/>
                    <a:gd name="T12" fmla="*/ 26 w 102"/>
                    <a:gd name="T13" fmla="*/ 19 h 20"/>
                    <a:gd name="T14" fmla="*/ 13 w 102"/>
                    <a:gd name="T15" fmla="*/ 11 h 20"/>
                    <a:gd name="T16" fmla="*/ 0 w 102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20"/>
                    <a:gd name="T29" fmla="*/ 102 w 102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20">
                      <a:moveTo>
                        <a:pt x="101" y="19"/>
                      </a:moveTo>
                      <a:lnTo>
                        <a:pt x="77" y="14"/>
                      </a:lnTo>
                      <a:lnTo>
                        <a:pt x="56" y="11"/>
                      </a:lnTo>
                      <a:lnTo>
                        <a:pt x="48" y="14"/>
                      </a:lnTo>
                      <a:lnTo>
                        <a:pt x="40" y="17"/>
                      </a:lnTo>
                      <a:lnTo>
                        <a:pt x="32" y="19"/>
                      </a:lnTo>
                      <a:lnTo>
                        <a:pt x="26" y="19"/>
                      </a:lnTo>
                      <a:lnTo>
                        <a:pt x="13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66" name="Freeform 824"/>
                <p:cNvSpPr>
                  <a:spLocks/>
                </p:cNvSpPr>
                <p:nvPr/>
              </p:nvSpPr>
              <p:spPr bwMode="auto">
                <a:xfrm>
                  <a:off x="1555" y="1756"/>
                  <a:ext cx="102" cy="21"/>
                </a:xfrm>
                <a:custGeom>
                  <a:avLst/>
                  <a:gdLst>
                    <a:gd name="T0" fmla="*/ 101 w 102"/>
                    <a:gd name="T1" fmla="*/ 20 h 21"/>
                    <a:gd name="T2" fmla="*/ 77 w 102"/>
                    <a:gd name="T3" fmla="*/ 14 h 21"/>
                    <a:gd name="T4" fmla="*/ 56 w 102"/>
                    <a:gd name="T5" fmla="*/ 12 h 21"/>
                    <a:gd name="T6" fmla="*/ 48 w 102"/>
                    <a:gd name="T7" fmla="*/ 14 h 21"/>
                    <a:gd name="T8" fmla="*/ 40 w 102"/>
                    <a:gd name="T9" fmla="*/ 17 h 21"/>
                    <a:gd name="T10" fmla="*/ 32 w 102"/>
                    <a:gd name="T11" fmla="*/ 20 h 21"/>
                    <a:gd name="T12" fmla="*/ 24 w 102"/>
                    <a:gd name="T13" fmla="*/ 20 h 21"/>
                    <a:gd name="T14" fmla="*/ 14 w 102"/>
                    <a:gd name="T15" fmla="*/ 12 h 21"/>
                    <a:gd name="T16" fmla="*/ 0 w 102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21"/>
                    <a:gd name="T29" fmla="*/ 102 w 102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21">
                      <a:moveTo>
                        <a:pt x="101" y="20"/>
                      </a:moveTo>
                      <a:lnTo>
                        <a:pt x="77" y="14"/>
                      </a:lnTo>
                      <a:lnTo>
                        <a:pt x="56" y="12"/>
                      </a:lnTo>
                      <a:lnTo>
                        <a:pt x="48" y="14"/>
                      </a:lnTo>
                      <a:lnTo>
                        <a:pt x="40" y="17"/>
                      </a:lnTo>
                      <a:lnTo>
                        <a:pt x="32" y="20"/>
                      </a:lnTo>
                      <a:lnTo>
                        <a:pt x="24" y="20"/>
                      </a:lnTo>
                      <a:lnTo>
                        <a:pt x="1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67" name="Oval 825"/>
                <p:cNvSpPr>
                  <a:spLocks noChangeArrowheads="1"/>
                </p:cNvSpPr>
                <p:nvPr/>
              </p:nvSpPr>
              <p:spPr bwMode="auto">
                <a:xfrm rot="-9960000">
                  <a:off x="1648" y="169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96" name="Group 826"/>
              <p:cNvGrpSpPr>
                <a:grpSpLocks/>
              </p:cNvGrpSpPr>
              <p:nvPr/>
            </p:nvGrpSpPr>
            <p:grpSpPr bwMode="auto">
              <a:xfrm>
                <a:off x="3831" y="2748"/>
                <a:ext cx="89" cy="48"/>
                <a:chOff x="1413" y="1997"/>
                <a:chExt cx="212" cy="118"/>
              </a:xfrm>
            </p:grpSpPr>
            <p:sp>
              <p:nvSpPr>
                <p:cNvPr id="58562" name="Freeform 827"/>
                <p:cNvSpPr>
                  <a:spLocks/>
                </p:cNvSpPr>
                <p:nvPr/>
              </p:nvSpPr>
              <p:spPr bwMode="auto">
                <a:xfrm>
                  <a:off x="1519" y="2071"/>
                  <a:ext cx="105" cy="15"/>
                </a:xfrm>
                <a:custGeom>
                  <a:avLst/>
                  <a:gdLst>
                    <a:gd name="T0" fmla="*/ 0 w 105"/>
                    <a:gd name="T1" fmla="*/ 10 h 15"/>
                    <a:gd name="T2" fmla="*/ 26 w 105"/>
                    <a:gd name="T3" fmla="*/ 14 h 15"/>
                    <a:gd name="T4" fmla="*/ 47 w 105"/>
                    <a:gd name="T5" fmla="*/ 14 h 15"/>
                    <a:gd name="T6" fmla="*/ 55 w 105"/>
                    <a:gd name="T7" fmla="*/ 10 h 15"/>
                    <a:gd name="T8" fmla="*/ 62 w 105"/>
                    <a:gd name="T9" fmla="*/ 7 h 15"/>
                    <a:gd name="T10" fmla="*/ 68 w 105"/>
                    <a:gd name="T11" fmla="*/ 4 h 15"/>
                    <a:gd name="T12" fmla="*/ 75 w 105"/>
                    <a:gd name="T13" fmla="*/ 0 h 15"/>
                    <a:gd name="T14" fmla="*/ 88 w 105"/>
                    <a:gd name="T15" fmla="*/ 4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0"/>
                      </a:moveTo>
                      <a:lnTo>
                        <a:pt x="26" y="14"/>
                      </a:lnTo>
                      <a:lnTo>
                        <a:pt x="47" y="14"/>
                      </a:lnTo>
                      <a:lnTo>
                        <a:pt x="55" y="10"/>
                      </a:lnTo>
                      <a:lnTo>
                        <a:pt x="62" y="7"/>
                      </a:lnTo>
                      <a:lnTo>
                        <a:pt x="68" y="4"/>
                      </a:lnTo>
                      <a:lnTo>
                        <a:pt x="75" y="0"/>
                      </a:lnTo>
                      <a:lnTo>
                        <a:pt x="88" y="4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63" name="Freeform 828"/>
                <p:cNvSpPr>
                  <a:spLocks/>
                </p:cNvSpPr>
                <p:nvPr/>
              </p:nvSpPr>
              <p:spPr bwMode="auto">
                <a:xfrm>
                  <a:off x="1520" y="2005"/>
                  <a:ext cx="105" cy="17"/>
                </a:xfrm>
                <a:custGeom>
                  <a:avLst/>
                  <a:gdLst>
                    <a:gd name="T0" fmla="*/ 0 w 105"/>
                    <a:gd name="T1" fmla="*/ 13 h 17"/>
                    <a:gd name="T2" fmla="*/ 26 w 105"/>
                    <a:gd name="T3" fmla="*/ 16 h 17"/>
                    <a:gd name="T4" fmla="*/ 47 w 105"/>
                    <a:gd name="T5" fmla="*/ 16 h 17"/>
                    <a:gd name="T6" fmla="*/ 55 w 105"/>
                    <a:gd name="T7" fmla="*/ 13 h 17"/>
                    <a:gd name="T8" fmla="*/ 62 w 105"/>
                    <a:gd name="T9" fmla="*/ 6 h 17"/>
                    <a:gd name="T10" fmla="*/ 68 w 105"/>
                    <a:gd name="T11" fmla="*/ 3 h 17"/>
                    <a:gd name="T12" fmla="*/ 75 w 105"/>
                    <a:gd name="T13" fmla="*/ 0 h 17"/>
                    <a:gd name="T14" fmla="*/ 81 w 105"/>
                    <a:gd name="T15" fmla="*/ 3 h 17"/>
                    <a:gd name="T16" fmla="*/ 88 w 105"/>
                    <a:gd name="T17" fmla="*/ 6 h 17"/>
                    <a:gd name="T18" fmla="*/ 104 w 105"/>
                    <a:gd name="T19" fmla="*/ 1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7"/>
                    <a:gd name="T32" fmla="*/ 105 w 10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7">
                      <a:moveTo>
                        <a:pt x="0" y="13"/>
                      </a:moveTo>
                      <a:lnTo>
                        <a:pt x="26" y="16"/>
                      </a:lnTo>
                      <a:lnTo>
                        <a:pt x="47" y="16"/>
                      </a:lnTo>
                      <a:lnTo>
                        <a:pt x="55" y="13"/>
                      </a:lnTo>
                      <a:lnTo>
                        <a:pt x="62" y="6"/>
                      </a:lnTo>
                      <a:lnTo>
                        <a:pt x="68" y="3"/>
                      </a:lnTo>
                      <a:lnTo>
                        <a:pt x="75" y="0"/>
                      </a:lnTo>
                      <a:lnTo>
                        <a:pt x="81" y="3"/>
                      </a:lnTo>
                      <a:lnTo>
                        <a:pt x="88" y="6"/>
                      </a:lnTo>
                      <a:lnTo>
                        <a:pt x="104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64" name="Oval 829"/>
                <p:cNvSpPr>
                  <a:spLocks noChangeArrowheads="1"/>
                </p:cNvSpPr>
                <p:nvPr/>
              </p:nvSpPr>
              <p:spPr bwMode="auto">
                <a:xfrm rot="240000">
                  <a:off x="1413" y="199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97" name="Group 830"/>
              <p:cNvGrpSpPr>
                <a:grpSpLocks/>
              </p:cNvGrpSpPr>
              <p:nvPr/>
            </p:nvGrpSpPr>
            <p:grpSpPr bwMode="auto">
              <a:xfrm>
                <a:off x="3906" y="2693"/>
                <a:ext cx="90" cy="48"/>
                <a:chOff x="1596" y="1866"/>
                <a:chExt cx="212" cy="118"/>
              </a:xfrm>
            </p:grpSpPr>
            <p:sp>
              <p:nvSpPr>
                <p:cNvPr id="58559" name="Freeform 831"/>
                <p:cNvSpPr>
                  <a:spLocks/>
                </p:cNvSpPr>
                <p:nvPr/>
              </p:nvSpPr>
              <p:spPr bwMode="auto">
                <a:xfrm>
                  <a:off x="1607" y="1868"/>
                  <a:ext cx="102" cy="22"/>
                </a:xfrm>
                <a:custGeom>
                  <a:avLst/>
                  <a:gdLst>
                    <a:gd name="T0" fmla="*/ 101 w 102"/>
                    <a:gd name="T1" fmla="*/ 21 h 22"/>
                    <a:gd name="T2" fmla="*/ 76 w 102"/>
                    <a:gd name="T3" fmla="*/ 15 h 22"/>
                    <a:gd name="T4" fmla="*/ 55 w 102"/>
                    <a:gd name="T5" fmla="*/ 12 h 22"/>
                    <a:gd name="T6" fmla="*/ 46 w 102"/>
                    <a:gd name="T7" fmla="*/ 15 h 22"/>
                    <a:gd name="T8" fmla="*/ 38 w 102"/>
                    <a:gd name="T9" fmla="*/ 18 h 22"/>
                    <a:gd name="T10" fmla="*/ 30 w 102"/>
                    <a:gd name="T11" fmla="*/ 21 h 22"/>
                    <a:gd name="T12" fmla="*/ 24 w 102"/>
                    <a:gd name="T13" fmla="*/ 21 h 22"/>
                    <a:gd name="T14" fmla="*/ 14 w 102"/>
                    <a:gd name="T15" fmla="*/ 12 h 22"/>
                    <a:gd name="T16" fmla="*/ 0 w 102"/>
                    <a:gd name="T17" fmla="*/ 0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22"/>
                    <a:gd name="T29" fmla="*/ 102 w 102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22">
                      <a:moveTo>
                        <a:pt x="101" y="21"/>
                      </a:moveTo>
                      <a:lnTo>
                        <a:pt x="76" y="15"/>
                      </a:lnTo>
                      <a:lnTo>
                        <a:pt x="55" y="12"/>
                      </a:lnTo>
                      <a:lnTo>
                        <a:pt x="46" y="15"/>
                      </a:lnTo>
                      <a:lnTo>
                        <a:pt x="38" y="18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60" name="Freeform 832"/>
                <p:cNvSpPr>
                  <a:spLocks/>
                </p:cNvSpPr>
                <p:nvPr/>
              </p:nvSpPr>
              <p:spPr bwMode="auto">
                <a:xfrm>
                  <a:off x="1596" y="1933"/>
                  <a:ext cx="101" cy="20"/>
                </a:xfrm>
                <a:custGeom>
                  <a:avLst/>
                  <a:gdLst>
                    <a:gd name="T0" fmla="*/ 100 w 101"/>
                    <a:gd name="T1" fmla="*/ 19 h 20"/>
                    <a:gd name="T2" fmla="*/ 76 w 101"/>
                    <a:gd name="T3" fmla="*/ 13 h 20"/>
                    <a:gd name="T4" fmla="*/ 54 w 101"/>
                    <a:gd name="T5" fmla="*/ 9 h 20"/>
                    <a:gd name="T6" fmla="*/ 46 w 101"/>
                    <a:gd name="T7" fmla="*/ 13 h 20"/>
                    <a:gd name="T8" fmla="*/ 38 w 101"/>
                    <a:gd name="T9" fmla="*/ 16 h 20"/>
                    <a:gd name="T10" fmla="*/ 29 w 101"/>
                    <a:gd name="T11" fmla="*/ 19 h 20"/>
                    <a:gd name="T12" fmla="*/ 24 w 101"/>
                    <a:gd name="T13" fmla="*/ 19 h 20"/>
                    <a:gd name="T14" fmla="*/ 13 w 101"/>
                    <a:gd name="T15" fmla="*/ 13 h 20"/>
                    <a:gd name="T16" fmla="*/ 0 w 101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0"/>
                    <a:gd name="T29" fmla="*/ 101 w 101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0">
                      <a:moveTo>
                        <a:pt x="100" y="19"/>
                      </a:moveTo>
                      <a:lnTo>
                        <a:pt x="76" y="13"/>
                      </a:lnTo>
                      <a:lnTo>
                        <a:pt x="54" y="9"/>
                      </a:lnTo>
                      <a:lnTo>
                        <a:pt x="46" y="13"/>
                      </a:lnTo>
                      <a:lnTo>
                        <a:pt x="38" y="16"/>
                      </a:ln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61" name="Oval 833"/>
                <p:cNvSpPr>
                  <a:spLocks noChangeArrowheads="1"/>
                </p:cNvSpPr>
                <p:nvPr/>
              </p:nvSpPr>
              <p:spPr bwMode="auto">
                <a:xfrm rot="-9960000">
                  <a:off x="1688" y="186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98" name="Group 834"/>
              <p:cNvGrpSpPr>
                <a:grpSpLocks/>
              </p:cNvGrpSpPr>
              <p:nvPr/>
            </p:nvGrpSpPr>
            <p:grpSpPr bwMode="auto">
              <a:xfrm>
                <a:off x="3897" y="2740"/>
                <a:ext cx="88" cy="48"/>
                <a:chOff x="1570" y="1978"/>
                <a:chExt cx="214" cy="118"/>
              </a:xfrm>
            </p:grpSpPr>
            <p:sp>
              <p:nvSpPr>
                <p:cNvPr id="58556" name="Freeform 835"/>
                <p:cNvSpPr>
                  <a:spLocks/>
                </p:cNvSpPr>
                <p:nvPr/>
              </p:nvSpPr>
              <p:spPr bwMode="auto">
                <a:xfrm>
                  <a:off x="1584" y="1982"/>
                  <a:ext cx="101" cy="20"/>
                </a:xfrm>
                <a:custGeom>
                  <a:avLst/>
                  <a:gdLst>
                    <a:gd name="T0" fmla="*/ 100 w 101"/>
                    <a:gd name="T1" fmla="*/ 19 h 20"/>
                    <a:gd name="T2" fmla="*/ 76 w 101"/>
                    <a:gd name="T3" fmla="*/ 12 h 20"/>
                    <a:gd name="T4" fmla="*/ 54 w 101"/>
                    <a:gd name="T5" fmla="*/ 9 h 20"/>
                    <a:gd name="T6" fmla="*/ 46 w 101"/>
                    <a:gd name="T7" fmla="*/ 12 h 20"/>
                    <a:gd name="T8" fmla="*/ 38 w 101"/>
                    <a:gd name="T9" fmla="*/ 16 h 20"/>
                    <a:gd name="T10" fmla="*/ 30 w 101"/>
                    <a:gd name="T11" fmla="*/ 19 h 20"/>
                    <a:gd name="T12" fmla="*/ 25 w 101"/>
                    <a:gd name="T13" fmla="*/ 19 h 20"/>
                    <a:gd name="T14" fmla="*/ 11 w 101"/>
                    <a:gd name="T15" fmla="*/ 12 h 20"/>
                    <a:gd name="T16" fmla="*/ 0 w 101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0"/>
                    <a:gd name="T29" fmla="*/ 101 w 101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0">
                      <a:moveTo>
                        <a:pt x="100" y="19"/>
                      </a:moveTo>
                      <a:lnTo>
                        <a:pt x="76" y="12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8" y="16"/>
                      </a:lnTo>
                      <a:lnTo>
                        <a:pt x="30" y="19"/>
                      </a:lnTo>
                      <a:lnTo>
                        <a:pt x="25" y="19"/>
                      </a:lnTo>
                      <a:lnTo>
                        <a:pt x="11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57" name="Freeform 836"/>
                <p:cNvSpPr>
                  <a:spLocks/>
                </p:cNvSpPr>
                <p:nvPr/>
              </p:nvSpPr>
              <p:spPr bwMode="auto">
                <a:xfrm>
                  <a:off x="1570" y="2044"/>
                  <a:ext cx="103" cy="21"/>
                </a:xfrm>
                <a:custGeom>
                  <a:avLst/>
                  <a:gdLst>
                    <a:gd name="T0" fmla="*/ 102 w 103"/>
                    <a:gd name="T1" fmla="*/ 20 h 21"/>
                    <a:gd name="T2" fmla="*/ 78 w 103"/>
                    <a:gd name="T3" fmla="*/ 13 h 21"/>
                    <a:gd name="T4" fmla="*/ 57 w 103"/>
                    <a:gd name="T5" fmla="*/ 10 h 21"/>
                    <a:gd name="T6" fmla="*/ 48 w 103"/>
                    <a:gd name="T7" fmla="*/ 13 h 21"/>
                    <a:gd name="T8" fmla="*/ 40 w 103"/>
                    <a:gd name="T9" fmla="*/ 16 h 21"/>
                    <a:gd name="T10" fmla="*/ 32 w 103"/>
                    <a:gd name="T11" fmla="*/ 20 h 21"/>
                    <a:gd name="T12" fmla="*/ 27 w 103"/>
                    <a:gd name="T13" fmla="*/ 20 h 21"/>
                    <a:gd name="T14" fmla="*/ 14 w 103"/>
                    <a:gd name="T15" fmla="*/ 13 h 21"/>
                    <a:gd name="T16" fmla="*/ 0 w 103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1"/>
                    <a:gd name="T29" fmla="*/ 103 w 103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1">
                      <a:moveTo>
                        <a:pt x="102" y="20"/>
                      </a:moveTo>
                      <a:lnTo>
                        <a:pt x="78" y="13"/>
                      </a:lnTo>
                      <a:lnTo>
                        <a:pt x="57" y="10"/>
                      </a:lnTo>
                      <a:lnTo>
                        <a:pt x="48" y="13"/>
                      </a:lnTo>
                      <a:lnTo>
                        <a:pt x="40" y="16"/>
                      </a:lnTo>
                      <a:lnTo>
                        <a:pt x="32" y="20"/>
                      </a:lnTo>
                      <a:lnTo>
                        <a:pt x="27" y="20"/>
                      </a:lnTo>
                      <a:lnTo>
                        <a:pt x="1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58" name="Oval 837"/>
                <p:cNvSpPr>
                  <a:spLocks noChangeArrowheads="1"/>
                </p:cNvSpPr>
                <p:nvPr/>
              </p:nvSpPr>
              <p:spPr bwMode="auto">
                <a:xfrm rot="-9960000">
                  <a:off x="1664" y="19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399" name="Group 838"/>
              <p:cNvGrpSpPr>
                <a:grpSpLocks/>
              </p:cNvGrpSpPr>
              <p:nvPr/>
            </p:nvGrpSpPr>
            <p:grpSpPr bwMode="auto">
              <a:xfrm>
                <a:off x="3831" y="2790"/>
                <a:ext cx="89" cy="49"/>
                <a:chOff x="1413" y="2101"/>
                <a:chExt cx="212" cy="118"/>
              </a:xfrm>
            </p:grpSpPr>
            <p:sp>
              <p:nvSpPr>
                <p:cNvPr id="58553" name="Freeform 839"/>
                <p:cNvSpPr>
                  <a:spLocks/>
                </p:cNvSpPr>
                <p:nvPr/>
              </p:nvSpPr>
              <p:spPr bwMode="auto">
                <a:xfrm>
                  <a:off x="1519" y="2174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7 w 105"/>
                    <a:gd name="T5" fmla="*/ 14 h 15"/>
                    <a:gd name="T6" fmla="*/ 55 w 105"/>
                    <a:gd name="T7" fmla="*/ 11 h 15"/>
                    <a:gd name="T8" fmla="*/ 62 w 105"/>
                    <a:gd name="T9" fmla="*/ 7 h 15"/>
                    <a:gd name="T10" fmla="*/ 68 w 105"/>
                    <a:gd name="T11" fmla="*/ 4 h 15"/>
                    <a:gd name="T12" fmla="*/ 75 w 105"/>
                    <a:gd name="T13" fmla="*/ 0 h 15"/>
                    <a:gd name="T14" fmla="*/ 88 w 105"/>
                    <a:gd name="T15" fmla="*/ 4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7" y="14"/>
                      </a:lnTo>
                      <a:lnTo>
                        <a:pt x="55" y="11"/>
                      </a:lnTo>
                      <a:lnTo>
                        <a:pt x="62" y="7"/>
                      </a:lnTo>
                      <a:lnTo>
                        <a:pt x="68" y="4"/>
                      </a:lnTo>
                      <a:lnTo>
                        <a:pt x="75" y="0"/>
                      </a:lnTo>
                      <a:lnTo>
                        <a:pt x="88" y="4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54" name="Freeform 840"/>
                <p:cNvSpPr>
                  <a:spLocks/>
                </p:cNvSpPr>
                <p:nvPr/>
              </p:nvSpPr>
              <p:spPr bwMode="auto">
                <a:xfrm>
                  <a:off x="1520" y="2111"/>
                  <a:ext cx="105" cy="15"/>
                </a:xfrm>
                <a:custGeom>
                  <a:avLst/>
                  <a:gdLst>
                    <a:gd name="T0" fmla="*/ 0 w 105"/>
                    <a:gd name="T1" fmla="*/ 10 h 15"/>
                    <a:gd name="T2" fmla="*/ 26 w 105"/>
                    <a:gd name="T3" fmla="*/ 14 h 15"/>
                    <a:gd name="T4" fmla="*/ 47 w 105"/>
                    <a:gd name="T5" fmla="*/ 14 h 15"/>
                    <a:gd name="T6" fmla="*/ 55 w 105"/>
                    <a:gd name="T7" fmla="*/ 10 h 15"/>
                    <a:gd name="T8" fmla="*/ 62 w 105"/>
                    <a:gd name="T9" fmla="*/ 7 h 15"/>
                    <a:gd name="T10" fmla="*/ 68 w 105"/>
                    <a:gd name="T11" fmla="*/ 3 h 15"/>
                    <a:gd name="T12" fmla="*/ 75 w 105"/>
                    <a:gd name="T13" fmla="*/ 0 h 15"/>
                    <a:gd name="T14" fmla="*/ 88 w 105"/>
                    <a:gd name="T15" fmla="*/ 3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0"/>
                      </a:moveTo>
                      <a:lnTo>
                        <a:pt x="26" y="14"/>
                      </a:lnTo>
                      <a:lnTo>
                        <a:pt x="47" y="14"/>
                      </a:lnTo>
                      <a:lnTo>
                        <a:pt x="55" y="10"/>
                      </a:lnTo>
                      <a:lnTo>
                        <a:pt x="62" y="7"/>
                      </a:lnTo>
                      <a:lnTo>
                        <a:pt x="68" y="3"/>
                      </a:lnTo>
                      <a:lnTo>
                        <a:pt x="75" y="0"/>
                      </a:lnTo>
                      <a:lnTo>
                        <a:pt x="88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55" name="Oval 841"/>
                <p:cNvSpPr>
                  <a:spLocks noChangeArrowheads="1"/>
                </p:cNvSpPr>
                <p:nvPr/>
              </p:nvSpPr>
              <p:spPr bwMode="auto">
                <a:xfrm rot="240000">
                  <a:off x="1413" y="210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00" name="Group 842"/>
              <p:cNvGrpSpPr>
                <a:grpSpLocks/>
              </p:cNvGrpSpPr>
              <p:nvPr/>
            </p:nvGrpSpPr>
            <p:grpSpPr bwMode="auto">
              <a:xfrm>
                <a:off x="3835" y="2829"/>
                <a:ext cx="87" cy="50"/>
                <a:chOff x="1421" y="2197"/>
                <a:chExt cx="212" cy="118"/>
              </a:xfrm>
            </p:grpSpPr>
            <p:sp>
              <p:nvSpPr>
                <p:cNvPr id="58550" name="Freeform 843"/>
                <p:cNvSpPr>
                  <a:spLocks/>
                </p:cNvSpPr>
                <p:nvPr/>
              </p:nvSpPr>
              <p:spPr bwMode="auto">
                <a:xfrm>
                  <a:off x="1529" y="2270"/>
                  <a:ext cx="103" cy="15"/>
                </a:xfrm>
                <a:custGeom>
                  <a:avLst/>
                  <a:gdLst>
                    <a:gd name="T0" fmla="*/ 0 w 103"/>
                    <a:gd name="T1" fmla="*/ 11 h 15"/>
                    <a:gd name="T2" fmla="*/ 24 w 103"/>
                    <a:gd name="T3" fmla="*/ 14 h 15"/>
                    <a:gd name="T4" fmla="*/ 37 w 103"/>
                    <a:gd name="T5" fmla="*/ 14 h 15"/>
                    <a:gd name="T6" fmla="*/ 45 w 103"/>
                    <a:gd name="T7" fmla="*/ 14 h 15"/>
                    <a:gd name="T8" fmla="*/ 52 w 103"/>
                    <a:gd name="T9" fmla="*/ 11 h 15"/>
                    <a:gd name="T10" fmla="*/ 60 w 103"/>
                    <a:gd name="T11" fmla="*/ 7 h 15"/>
                    <a:gd name="T12" fmla="*/ 65 w 103"/>
                    <a:gd name="T13" fmla="*/ 3 h 15"/>
                    <a:gd name="T14" fmla="*/ 73 w 103"/>
                    <a:gd name="T15" fmla="*/ 0 h 15"/>
                    <a:gd name="T16" fmla="*/ 86 w 103"/>
                    <a:gd name="T17" fmla="*/ 3 h 15"/>
                    <a:gd name="T18" fmla="*/ 102 w 103"/>
                    <a:gd name="T19" fmla="*/ 14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15"/>
                    <a:gd name="T32" fmla="*/ 103 w 10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15">
                      <a:moveTo>
                        <a:pt x="0" y="11"/>
                      </a:moveTo>
                      <a:lnTo>
                        <a:pt x="24" y="14"/>
                      </a:lnTo>
                      <a:lnTo>
                        <a:pt x="37" y="14"/>
                      </a:lnTo>
                      <a:lnTo>
                        <a:pt x="45" y="14"/>
                      </a:lnTo>
                      <a:lnTo>
                        <a:pt x="52" y="11"/>
                      </a:lnTo>
                      <a:lnTo>
                        <a:pt x="60" y="7"/>
                      </a:lnTo>
                      <a:lnTo>
                        <a:pt x="65" y="3"/>
                      </a:lnTo>
                      <a:lnTo>
                        <a:pt x="73" y="0"/>
                      </a:lnTo>
                      <a:lnTo>
                        <a:pt x="86" y="3"/>
                      </a:lnTo>
                      <a:lnTo>
                        <a:pt x="102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51" name="Freeform 844"/>
                <p:cNvSpPr>
                  <a:spLocks/>
                </p:cNvSpPr>
                <p:nvPr/>
              </p:nvSpPr>
              <p:spPr bwMode="auto">
                <a:xfrm>
                  <a:off x="1530" y="2206"/>
                  <a:ext cx="103" cy="15"/>
                </a:xfrm>
                <a:custGeom>
                  <a:avLst/>
                  <a:gdLst>
                    <a:gd name="T0" fmla="*/ 0 w 103"/>
                    <a:gd name="T1" fmla="*/ 11 h 15"/>
                    <a:gd name="T2" fmla="*/ 24 w 103"/>
                    <a:gd name="T3" fmla="*/ 14 h 15"/>
                    <a:gd name="T4" fmla="*/ 37 w 103"/>
                    <a:gd name="T5" fmla="*/ 14 h 15"/>
                    <a:gd name="T6" fmla="*/ 45 w 103"/>
                    <a:gd name="T7" fmla="*/ 14 h 15"/>
                    <a:gd name="T8" fmla="*/ 52 w 103"/>
                    <a:gd name="T9" fmla="*/ 11 h 15"/>
                    <a:gd name="T10" fmla="*/ 60 w 103"/>
                    <a:gd name="T11" fmla="*/ 7 h 15"/>
                    <a:gd name="T12" fmla="*/ 65 w 103"/>
                    <a:gd name="T13" fmla="*/ 4 h 15"/>
                    <a:gd name="T14" fmla="*/ 73 w 103"/>
                    <a:gd name="T15" fmla="*/ 0 h 15"/>
                    <a:gd name="T16" fmla="*/ 86 w 103"/>
                    <a:gd name="T17" fmla="*/ 4 h 15"/>
                    <a:gd name="T18" fmla="*/ 102 w 103"/>
                    <a:gd name="T19" fmla="*/ 14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15"/>
                    <a:gd name="T32" fmla="*/ 103 w 10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15">
                      <a:moveTo>
                        <a:pt x="0" y="11"/>
                      </a:moveTo>
                      <a:lnTo>
                        <a:pt x="24" y="14"/>
                      </a:lnTo>
                      <a:lnTo>
                        <a:pt x="37" y="14"/>
                      </a:lnTo>
                      <a:lnTo>
                        <a:pt x="45" y="14"/>
                      </a:lnTo>
                      <a:lnTo>
                        <a:pt x="52" y="11"/>
                      </a:lnTo>
                      <a:lnTo>
                        <a:pt x="60" y="7"/>
                      </a:lnTo>
                      <a:lnTo>
                        <a:pt x="65" y="4"/>
                      </a:lnTo>
                      <a:lnTo>
                        <a:pt x="73" y="0"/>
                      </a:lnTo>
                      <a:lnTo>
                        <a:pt x="86" y="4"/>
                      </a:lnTo>
                      <a:lnTo>
                        <a:pt x="102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52" name="Oval 845"/>
                <p:cNvSpPr>
                  <a:spLocks noChangeArrowheads="1"/>
                </p:cNvSpPr>
                <p:nvPr/>
              </p:nvSpPr>
              <p:spPr bwMode="auto">
                <a:xfrm rot="240000">
                  <a:off x="1421" y="219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01" name="Group 846"/>
              <p:cNvGrpSpPr>
                <a:grpSpLocks/>
              </p:cNvGrpSpPr>
              <p:nvPr/>
            </p:nvGrpSpPr>
            <p:grpSpPr bwMode="auto">
              <a:xfrm>
                <a:off x="3840" y="2702"/>
                <a:ext cx="89" cy="49"/>
                <a:chOff x="1437" y="1885"/>
                <a:chExt cx="212" cy="118"/>
              </a:xfrm>
            </p:grpSpPr>
            <p:sp>
              <p:nvSpPr>
                <p:cNvPr id="58547" name="Freeform 847"/>
                <p:cNvSpPr>
                  <a:spLocks/>
                </p:cNvSpPr>
                <p:nvPr/>
              </p:nvSpPr>
              <p:spPr bwMode="auto">
                <a:xfrm>
                  <a:off x="1544" y="1957"/>
                  <a:ext cx="104" cy="17"/>
                </a:xfrm>
                <a:custGeom>
                  <a:avLst/>
                  <a:gdLst>
                    <a:gd name="T0" fmla="*/ 0 w 104"/>
                    <a:gd name="T1" fmla="*/ 13 h 17"/>
                    <a:gd name="T2" fmla="*/ 24 w 104"/>
                    <a:gd name="T3" fmla="*/ 16 h 17"/>
                    <a:gd name="T4" fmla="*/ 37 w 104"/>
                    <a:gd name="T5" fmla="*/ 16 h 17"/>
                    <a:gd name="T6" fmla="*/ 45 w 104"/>
                    <a:gd name="T7" fmla="*/ 16 h 17"/>
                    <a:gd name="T8" fmla="*/ 53 w 104"/>
                    <a:gd name="T9" fmla="*/ 13 h 17"/>
                    <a:gd name="T10" fmla="*/ 61 w 104"/>
                    <a:gd name="T11" fmla="*/ 6 h 17"/>
                    <a:gd name="T12" fmla="*/ 69 w 104"/>
                    <a:gd name="T13" fmla="*/ 3 h 17"/>
                    <a:gd name="T14" fmla="*/ 74 w 104"/>
                    <a:gd name="T15" fmla="*/ 0 h 17"/>
                    <a:gd name="T16" fmla="*/ 79 w 104"/>
                    <a:gd name="T17" fmla="*/ 3 h 17"/>
                    <a:gd name="T18" fmla="*/ 87 w 104"/>
                    <a:gd name="T19" fmla="*/ 6 h 17"/>
                    <a:gd name="T20" fmla="*/ 103 w 10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4"/>
                    <a:gd name="T34" fmla="*/ 0 h 17"/>
                    <a:gd name="T35" fmla="*/ 104 w 10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4" h="17">
                      <a:moveTo>
                        <a:pt x="0" y="13"/>
                      </a:moveTo>
                      <a:lnTo>
                        <a:pt x="24" y="16"/>
                      </a:lnTo>
                      <a:lnTo>
                        <a:pt x="37" y="16"/>
                      </a:lnTo>
                      <a:lnTo>
                        <a:pt x="45" y="16"/>
                      </a:lnTo>
                      <a:lnTo>
                        <a:pt x="53" y="13"/>
                      </a:lnTo>
                      <a:lnTo>
                        <a:pt x="61" y="6"/>
                      </a:lnTo>
                      <a:lnTo>
                        <a:pt x="69" y="3"/>
                      </a:lnTo>
                      <a:lnTo>
                        <a:pt x="74" y="0"/>
                      </a:lnTo>
                      <a:lnTo>
                        <a:pt x="79" y="3"/>
                      </a:lnTo>
                      <a:lnTo>
                        <a:pt x="87" y="6"/>
                      </a:lnTo>
                      <a:lnTo>
                        <a:pt x="103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48" name="Freeform 848"/>
                <p:cNvSpPr>
                  <a:spLocks/>
                </p:cNvSpPr>
                <p:nvPr/>
              </p:nvSpPr>
              <p:spPr bwMode="auto">
                <a:xfrm>
                  <a:off x="1545" y="1894"/>
                  <a:ext cx="104" cy="16"/>
                </a:xfrm>
                <a:custGeom>
                  <a:avLst/>
                  <a:gdLst>
                    <a:gd name="T0" fmla="*/ 0 w 104"/>
                    <a:gd name="T1" fmla="*/ 12 h 16"/>
                    <a:gd name="T2" fmla="*/ 24 w 104"/>
                    <a:gd name="T3" fmla="*/ 15 h 16"/>
                    <a:gd name="T4" fmla="*/ 37 w 104"/>
                    <a:gd name="T5" fmla="*/ 15 h 16"/>
                    <a:gd name="T6" fmla="*/ 45 w 104"/>
                    <a:gd name="T7" fmla="*/ 15 h 16"/>
                    <a:gd name="T8" fmla="*/ 53 w 104"/>
                    <a:gd name="T9" fmla="*/ 12 h 16"/>
                    <a:gd name="T10" fmla="*/ 61 w 104"/>
                    <a:gd name="T11" fmla="*/ 6 h 16"/>
                    <a:gd name="T12" fmla="*/ 69 w 104"/>
                    <a:gd name="T13" fmla="*/ 3 h 16"/>
                    <a:gd name="T14" fmla="*/ 74 w 104"/>
                    <a:gd name="T15" fmla="*/ 0 h 16"/>
                    <a:gd name="T16" fmla="*/ 79 w 104"/>
                    <a:gd name="T17" fmla="*/ 3 h 16"/>
                    <a:gd name="T18" fmla="*/ 87 w 104"/>
                    <a:gd name="T19" fmla="*/ 6 h 16"/>
                    <a:gd name="T20" fmla="*/ 103 w 104"/>
                    <a:gd name="T21" fmla="*/ 15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4"/>
                    <a:gd name="T34" fmla="*/ 0 h 16"/>
                    <a:gd name="T35" fmla="*/ 104 w 104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4" h="16">
                      <a:moveTo>
                        <a:pt x="0" y="12"/>
                      </a:moveTo>
                      <a:lnTo>
                        <a:pt x="24" y="15"/>
                      </a:lnTo>
                      <a:lnTo>
                        <a:pt x="37" y="15"/>
                      </a:lnTo>
                      <a:lnTo>
                        <a:pt x="45" y="15"/>
                      </a:lnTo>
                      <a:lnTo>
                        <a:pt x="53" y="12"/>
                      </a:lnTo>
                      <a:lnTo>
                        <a:pt x="61" y="6"/>
                      </a:lnTo>
                      <a:lnTo>
                        <a:pt x="69" y="3"/>
                      </a:lnTo>
                      <a:lnTo>
                        <a:pt x="74" y="0"/>
                      </a:lnTo>
                      <a:lnTo>
                        <a:pt x="79" y="3"/>
                      </a:lnTo>
                      <a:lnTo>
                        <a:pt x="87" y="6"/>
                      </a:lnTo>
                      <a:lnTo>
                        <a:pt x="103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49" name="Oval 849"/>
                <p:cNvSpPr>
                  <a:spLocks noChangeArrowheads="1"/>
                </p:cNvSpPr>
                <p:nvPr/>
              </p:nvSpPr>
              <p:spPr bwMode="auto">
                <a:xfrm rot="240000">
                  <a:off x="1437" y="188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02" name="Group 850"/>
              <p:cNvGrpSpPr>
                <a:grpSpLocks/>
              </p:cNvGrpSpPr>
              <p:nvPr/>
            </p:nvGrpSpPr>
            <p:grpSpPr bwMode="auto">
              <a:xfrm>
                <a:off x="3840" y="2869"/>
                <a:ext cx="89" cy="49"/>
                <a:chOff x="1437" y="2293"/>
                <a:chExt cx="212" cy="118"/>
              </a:xfrm>
            </p:grpSpPr>
            <p:sp>
              <p:nvSpPr>
                <p:cNvPr id="58544" name="Freeform 851"/>
                <p:cNvSpPr>
                  <a:spLocks/>
                </p:cNvSpPr>
                <p:nvPr/>
              </p:nvSpPr>
              <p:spPr bwMode="auto">
                <a:xfrm>
                  <a:off x="1544" y="2365"/>
                  <a:ext cx="104" cy="16"/>
                </a:xfrm>
                <a:custGeom>
                  <a:avLst/>
                  <a:gdLst>
                    <a:gd name="T0" fmla="*/ 0 w 104"/>
                    <a:gd name="T1" fmla="*/ 11 h 16"/>
                    <a:gd name="T2" fmla="*/ 24 w 104"/>
                    <a:gd name="T3" fmla="*/ 15 h 16"/>
                    <a:gd name="T4" fmla="*/ 37 w 104"/>
                    <a:gd name="T5" fmla="*/ 15 h 16"/>
                    <a:gd name="T6" fmla="*/ 45 w 104"/>
                    <a:gd name="T7" fmla="*/ 15 h 16"/>
                    <a:gd name="T8" fmla="*/ 61 w 104"/>
                    <a:gd name="T9" fmla="*/ 8 h 16"/>
                    <a:gd name="T10" fmla="*/ 69 w 104"/>
                    <a:gd name="T11" fmla="*/ 4 h 16"/>
                    <a:gd name="T12" fmla="*/ 74 w 104"/>
                    <a:gd name="T13" fmla="*/ 0 h 16"/>
                    <a:gd name="T14" fmla="*/ 87 w 104"/>
                    <a:gd name="T15" fmla="*/ 4 h 16"/>
                    <a:gd name="T16" fmla="*/ 103 w 104"/>
                    <a:gd name="T17" fmla="*/ 15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6"/>
                    <a:gd name="T29" fmla="*/ 104 w 10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6">
                      <a:moveTo>
                        <a:pt x="0" y="11"/>
                      </a:moveTo>
                      <a:lnTo>
                        <a:pt x="24" y="15"/>
                      </a:lnTo>
                      <a:lnTo>
                        <a:pt x="37" y="15"/>
                      </a:lnTo>
                      <a:lnTo>
                        <a:pt x="45" y="15"/>
                      </a:lnTo>
                      <a:lnTo>
                        <a:pt x="61" y="8"/>
                      </a:lnTo>
                      <a:lnTo>
                        <a:pt x="69" y="4"/>
                      </a:lnTo>
                      <a:lnTo>
                        <a:pt x="74" y="0"/>
                      </a:lnTo>
                      <a:lnTo>
                        <a:pt x="87" y="4"/>
                      </a:lnTo>
                      <a:lnTo>
                        <a:pt x="103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45" name="Freeform 852"/>
                <p:cNvSpPr>
                  <a:spLocks/>
                </p:cNvSpPr>
                <p:nvPr/>
              </p:nvSpPr>
              <p:spPr bwMode="auto">
                <a:xfrm>
                  <a:off x="1545" y="2301"/>
                  <a:ext cx="104" cy="16"/>
                </a:xfrm>
                <a:custGeom>
                  <a:avLst/>
                  <a:gdLst>
                    <a:gd name="T0" fmla="*/ 0 w 104"/>
                    <a:gd name="T1" fmla="*/ 12 h 16"/>
                    <a:gd name="T2" fmla="*/ 24 w 104"/>
                    <a:gd name="T3" fmla="*/ 15 h 16"/>
                    <a:gd name="T4" fmla="*/ 37 w 104"/>
                    <a:gd name="T5" fmla="*/ 15 h 16"/>
                    <a:gd name="T6" fmla="*/ 45 w 104"/>
                    <a:gd name="T7" fmla="*/ 15 h 16"/>
                    <a:gd name="T8" fmla="*/ 61 w 104"/>
                    <a:gd name="T9" fmla="*/ 8 h 16"/>
                    <a:gd name="T10" fmla="*/ 69 w 104"/>
                    <a:gd name="T11" fmla="*/ 4 h 16"/>
                    <a:gd name="T12" fmla="*/ 74 w 104"/>
                    <a:gd name="T13" fmla="*/ 0 h 16"/>
                    <a:gd name="T14" fmla="*/ 87 w 104"/>
                    <a:gd name="T15" fmla="*/ 4 h 16"/>
                    <a:gd name="T16" fmla="*/ 103 w 104"/>
                    <a:gd name="T17" fmla="*/ 15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6"/>
                    <a:gd name="T29" fmla="*/ 104 w 10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6">
                      <a:moveTo>
                        <a:pt x="0" y="12"/>
                      </a:moveTo>
                      <a:lnTo>
                        <a:pt x="24" y="15"/>
                      </a:lnTo>
                      <a:lnTo>
                        <a:pt x="37" y="15"/>
                      </a:lnTo>
                      <a:lnTo>
                        <a:pt x="45" y="15"/>
                      </a:lnTo>
                      <a:lnTo>
                        <a:pt x="61" y="8"/>
                      </a:lnTo>
                      <a:lnTo>
                        <a:pt x="69" y="4"/>
                      </a:lnTo>
                      <a:lnTo>
                        <a:pt x="74" y="0"/>
                      </a:lnTo>
                      <a:lnTo>
                        <a:pt x="87" y="4"/>
                      </a:lnTo>
                      <a:lnTo>
                        <a:pt x="103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46" name="Oval 853"/>
                <p:cNvSpPr>
                  <a:spLocks noChangeArrowheads="1"/>
                </p:cNvSpPr>
                <p:nvPr/>
              </p:nvSpPr>
              <p:spPr bwMode="auto">
                <a:xfrm rot="240000">
                  <a:off x="1437" y="229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03" name="Group 854"/>
              <p:cNvGrpSpPr>
                <a:grpSpLocks/>
              </p:cNvGrpSpPr>
              <p:nvPr/>
            </p:nvGrpSpPr>
            <p:grpSpPr bwMode="auto">
              <a:xfrm>
                <a:off x="3838" y="2905"/>
                <a:ext cx="90" cy="63"/>
                <a:chOff x="1431" y="2382"/>
                <a:chExt cx="213" cy="148"/>
              </a:xfrm>
            </p:grpSpPr>
            <p:sp>
              <p:nvSpPr>
                <p:cNvPr id="58541" name="Freeform 855"/>
                <p:cNvSpPr>
                  <a:spLocks/>
                </p:cNvSpPr>
                <p:nvPr/>
              </p:nvSpPr>
              <p:spPr bwMode="auto">
                <a:xfrm>
                  <a:off x="1546" y="2442"/>
                  <a:ext cx="98" cy="41"/>
                </a:xfrm>
                <a:custGeom>
                  <a:avLst/>
                  <a:gdLst>
                    <a:gd name="T0" fmla="*/ 0 w 98"/>
                    <a:gd name="T1" fmla="*/ 40 h 41"/>
                    <a:gd name="T2" fmla="*/ 23 w 98"/>
                    <a:gd name="T3" fmla="*/ 32 h 41"/>
                    <a:gd name="T4" fmla="*/ 42 w 98"/>
                    <a:gd name="T5" fmla="*/ 24 h 41"/>
                    <a:gd name="T6" fmla="*/ 50 w 98"/>
                    <a:gd name="T7" fmla="*/ 16 h 41"/>
                    <a:gd name="T8" fmla="*/ 55 w 98"/>
                    <a:gd name="T9" fmla="*/ 12 h 41"/>
                    <a:gd name="T10" fmla="*/ 58 w 98"/>
                    <a:gd name="T11" fmla="*/ 4 h 41"/>
                    <a:gd name="T12" fmla="*/ 63 w 98"/>
                    <a:gd name="T13" fmla="*/ 0 h 41"/>
                    <a:gd name="T14" fmla="*/ 79 w 98"/>
                    <a:gd name="T15" fmla="*/ 4 h 41"/>
                    <a:gd name="T16" fmla="*/ 97 w 98"/>
                    <a:gd name="T17" fmla="*/ 8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1"/>
                    <a:gd name="T29" fmla="*/ 98 w 98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1">
                      <a:moveTo>
                        <a:pt x="0" y="40"/>
                      </a:moveTo>
                      <a:lnTo>
                        <a:pt x="23" y="32"/>
                      </a:lnTo>
                      <a:lnTo>
                        <a:pt x="42" y="24"/>
                      </a:lnTo>
                      <a:lnTo>
                        <a:pt x="50" y="16"/>
                      </a:lnTo>
                      <a:lnTo>
                        <a:pt x="55" y="12"/>
                      </a:lnTo>
                      <a:lnTo>
                        <a:pt x="58" y="4"/>
                      </a:lnTo>
                      <a:lnTo>
                        <a:pt x="63" y="0"/>
                      </a:lnTo>
                      <a:lnTo>
                        <a:pt x="79" y="4"/>
                      </a:lnTo>
                      <a:lnTo>
                        <a:pt x="97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42" name="Freeform 856"/>
                <p:cNvSpPr>
                  <a:spLocks/>
                </p:cNvSpPr>
                <p:nvPr/>
              </p:nvSpPr>
              <p:spPr bwMode="auto">
                <a:xfrm>
                  <a:off x="1522" y="2382"/>
                  <a:ext cx="100" cy="40"/>
                </a:xfrm>
                <a:custGeom>
                  <a:avLst/>
                  <a:gdLst>
                    <a:gd name="T0" fmla="*/ 0 w 100"/>
                    <a:gd name="T1" fmla="*/ 39 h 40"/>
                    <a:gd name="T2" fmla="*/ 24 w 100"/>
                    <a:gd name="T3" fmla="*/ 31 h 40"/>
                    <a:gd name="T4" fmla="*/ 37 w 100"/>
                    <a:gd name="T5" fmla="*/ 27 h 40"/>
                    <a:gd name="T6" fmla="*/ 45 w 100"/>
                    <a:gd name="T7" fmla="*/ 24 h 40"/>
                    <a:gd name="T8" fmla="*/ 52 w 100"/>
                    <a:gd name="T9" fmla="*/ 16 h 40"/>
                    <a:gd name="T10" fmla="*/ 55 w 100"/>
                    <a:gd name="T11" fmla="*/ 12 h 40"/>
                    <a:gd name="T12" fmla="*/ 65 w 100"/>
                    <a:gd name="T13" fmla="*/ 0 h 40"/>
                    <a:gd name="T14" fmla="*/ 81 w 100"/>
                    <a:gd name="T15" fmla="*/ 0 h 40"/>
                    <a:gd name="T16" fmla="*/ 99 w 100"/>
                    <a:gd name="T17" fmla="*/ 4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40"/>
                    <a:gd name="T29" fmla="*/ 100 w 100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40">
                      <a:moveTo>
                        <a:pt x="0" y="39"/>
                      </a:moveTo>
                      <a:lnTo>
                        <a:pt x="24" y="31"/>
                      </a:lnTo>
                      <a:lnTo>
                        <a:pt x="37" y="27"/>
                      </a:lnTo>
                      <a:lnTo>
                        <a:pt x="45" y="24"/>
                      </a:lnTo>
                      <a:lnTo>
                        <a:pt x="52" y="16"/>
                      </a:lnTo>
                      <a:lnTo>
                        <a:pt x="55" y="12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9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43" name="Oval 857"/>
                <p:cNvSpPr>
                  <a:spLocks noChangeArrowheads="1"/>
                </p:cNvSpPr>
                <p:nvPr/>
              </p:nvSpPr>
              <p:spPr bwMode="auto">
                <a:xfrm rot="-960000">
                  <a:off x="1431" y="241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04" name="Group 858"/>
              <p:cNvGrpSpPr>
                <a:grpSpLocks/>
              </p:cNvGrpSpPr>
              <p:nvPr/>
            </p:nvGrpSpPr>
            <p:grpSpPr bwMode="auto">
              <a:xfrm>
                <a:off x="3850" y="2597"/>
                <a:ext cx="89" cy="48"/>
                <a:chOff x="1461" y="1629"/>
                <a:chExt cx="212" cy="118"/>
              </a:xfrm>
            </p:grpSpPr>
            <p:sp>
              <p:nvSpPr>
                <p:cNvPr id="58538" name="Freeform 859"/>
                <p:cNvSpPr>
                  <a:spLocks/>
                </p:cNvSpPr>
                <p:nvPr/>
              </p:nvSpPr>
              <p:spPr bwMode="auto">
                <a:xfrm>
                  <a:off x="1567" y="1701"/>
                  <a:ext cx="105" cy="17"/>
                </a:xfrm>
                <a:custGeom>
                  <a:avLst/>
                  <a:gdLst>
                    <a:gd name="T0" fmla="*/ 0 w 105"/>
                    <a:gd name="T1" fmla="*/ 13 h 17"/>
                    <a:gd name="T2" fmla="*/ 26 w 105"/>
                    <a:gd name="T3" fmla="*/ 16 h 17"/>
                    <a:gd name="T4" fmla="*/ 48 w 105"/>
                    <a:gd name="T5" fmla="*/ 16 h 17"/>
                    <a:gd name="T6" fmla="*/ 56 w 105"/>
                    <a:gd name="T7" fmla="*/ 13 h 17"/>
                    <a:gd name="T8" fmla="*/ 61 w 105"/>
                    <a:gd name="T9" fmla="*/ 8 h 17"/>
                    <a:gd name="T10" fmla="*/ 69 w 105"/>
                    <a:gd name="T11" fmla="*/ 2 h 17"/>
                    <a:gd name="T12" fmla="*/ 75 w 105"/>
                    <a:gd name="T13" fmla="*/ 0 h 17"/>
                    <a:gd name="T14" fmla="*/ 83 w 105"/>
                    <a:gd name="T15" fmla="*/ 2 h 17"/>
                    <a:gd name="T16" fmla="*/ 91 w 105"/>
                    <a:gd name="T17" fmla="*/ 5 h 17"/>
                    <a:gd name="T18" fmla="*/ 104 w 105"/>
                    <a:gd name="T19" fmla="*/ 1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7"/>
                    <a:gd name="T32" fmla="*/ 105 w 10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7">
                      <a:moveTo>
                        <a:pt x="0" y="13"/>
                      </a:moveTo>
                      <a:lnTo>
                        <a:pt x="26" y="16"/>
                      </a:lnTo>
                      <a:lnTo>
                        <a:pt x="48" y="16"/>
                      </a:lnTo>
                      <a:lnTo>
                        <a:pt x="56" y="13"/>
                      </a:lnTo>
                      <a:lnTo>
                        <a:pt x="61" y="8"/>
                      </a:lnTo>
                      <a:lnTo>
                        <a:pt x="69" y="2"/>
                      </a:lnTo>
                      <a:lnTo>
                        <a:pt x="75" y="0"/>
                      </a:lnTo>
                      <a:lnTo>
                        <a:pt x="83" y="2"/>
                      </a:lnTo>
                      <a:lnTo>
                        <a:pt x="91" y="5"/>
                      </a:lnTo>
                      <a:lnTo>
                        <a:pt x="104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9" name="Freeform 860"/>
                <p:cNvSpPr>
                  <a:spLocks/>
                </p:cNvSpPr>
                <p:nvPr/>
              </p:nvSpPr>
              <p:spPr bwMode="auto">
                <a:xfrm>
                  <a:off x="1568" y="1637"/>
                  <a:ext cx="105" cy="17"/>
                </a:xfrm>
                <a:custGeom>
                  <a:avLst/>
                  <a:gdLst>
                    <a:gd name="T0" fmla="*/ 0 w 105"/>
                    <a:gd name="T1" fmla="*/ 14 h 17"/>
                    <a:gd name="T2" fmla="*/ 26 w 105"/>
                    <a:gd name="T3" fmla="*/ 16 h 17"/>
                    <a:gd name="T4" fmla="*/ 37 w 105"/>
                    <a:gd name="T5" fmla="*/ 16 h 17"/>
                    <a:gd name="T6" fmla="*/ 48 w 105"/>
                    <a:gd name="T7" fmla="*/ 14 h 17"/>
                    <a:gd name="T8" fmla="*/ 56 w 105"/>
                    <a:gd name="T9" fmla="*/ 11 h 17"/>
                    <a:gd name="T10" fmla="*/ 61 w 105"/>
                    <a:gd name="T11" fmla="*/ 8 h 17"/>
                    <a:gd name="T12" fmla="*/ 69 w 105"/>
                    <a:gd name="T13" fmla="*/ 3 h 17"/>
                    <a:gd name="T14" fmla="*/ 75 w 105"/>
                    <a:gd name="T15" fmla="*/ 0 h 17"/>
                    <a:gd name="T16" fmla="*/ 83 w 105"/>
                    <a:gd name="T17" fmla="*/ 3 h 17"/>
                    <a:gd name="T18" fmla="*/ 91 w 105"/>
                    <a:gd name="T19" fmla="*/ 6 h 17"/>
                    <a:gd name="T20" fmla="*/ 104 w 10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5"/>
                    <a:gd name="T34" fmla="*/ 0 h 17"/>
                    <a:gd name="T35" fmla="*/ 105 w 10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5" h="17">
                      <a:moveTo>
                        <a:pt x="0" y="14"/>
                      </a:moveTo>
                      <a:lnTo>
                        <a:pt x="26" y="16"/>
                      </a:lnTo>
                      <a:lnTo>
                        <a:pt x="37" y="16"/>
                      </a:lnTo>
                      <a:lnTo>
                        <a:pt x="48" y="14"/>
                      </a:lnTo>
                      <a:lnTo>
                        <a:pt x="56" y="11"/>
                      </a:lnTo>
                      <a:lnTo>
                        <a:pt x="61" y="8"/>
                      </a:lnTo>
                      <a:lnTo>
                        <a:pt x="69" y="3"/>
                      </a:lnTo>
                      <a:lnTo>
                        <a:pt x="75" y="0"/>
                      </a:lnTo>
                      <a:lnTo>
                        <a:pt x="83" y="3"/>
                      </a:lnTo>
                      <a:lnTo>
                        <a:pt x="91" y="6"/>
                      </a:lnTo>
                      <a:lnTo>
                        <a:pt x="104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40" name="Oval 861"/>
                <p:cNvSpPr>
                  <a:spLocks noChangeArrowheads="1"/>
                </p:cNvSpPr>
                <p:nvPr/>
              </p:nvSpPr>
              <p:spPr bwMode="auto">
                <a:xfrm rot="240000">
                  <a:off x="1461" y="16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05" name="Group 862"/>
              <p:cNvGrpSpPr>
                <a:grpSpLocks/>
              </p:cNvGrpSpPr>
              <p:nvPr/>
            </p:nvGrpSpPr>
            <p:grpSpPr bwMode="auto">
              <a:xfrm>
                <a:off x="3846" y="2668"/>
                <a:ext cx="90" cy="49"/>
                <a:chOff x="1453" y="1805"/>
                <a:chExt cx="212" cy="118"/>
              </a:xfrm>
            </p:grpSpPr>
            <p:sp>
              <p:nvSpPr>
                <p:cNvPr id="58535" name="Freeform 863"/>
                <p:cNvSpPr>
                  <a:spLocks/>
                </p:cNvSpPr>
                <p:nvPr/>
              </p:nvSpPr>
              <p:spPr bwMode="auto">
                <a:xfrm>
                  <a:off x="1559" y="1878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7 w 105"/>
                    <a:gd name="T3" fmla="*/ 15 h 16"/>
                    <a:gd name="T4" fmla="*/ 48 w 105"/>
                    <a:gd name="T5" fmla="*/ 15 h 16"/>
                    <a:gd name="T6" fmla="*/ 56 w 105"/>
                    <a:gd name="T7" fmla="*/ 12 h 16"/>
                    <a:gd name="T8" fmla="*/ 61 w 105"/>
                    <a:gd name="T9" fmla="*/ 6 h 16"/>
                    <a:gd name="T10" fmla="*/ 69 w 105"/>
                    <a:gd name="T11" fmla="*/ 3 h 16"/>
                    <a:gd name="T12" fmla="*/ 75 w 105"/>
                    <a:gd name="T13" fmla="*/ 0 h 16"/>
                    <a:gd name="T14" fmla="*/ 80 w 105"/>
                    <a:gd name="T15" fmla="*/ 3 h 16"/>
                    <a:gd name="T16" fmla="*/ 88 w 105"/>
                    <a:gd name="T17" fmla="*/ 6 h 16"/>
                    <a:gd name="T18" fmla="*/ 104 w 105"/>
                    <a:gd name="T19" fmla="*/ 15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6"/>
                    <a:gd name="T32" fmla="*/ 105 w 10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6">
                      <a:moveTo>
                        <a:pt x="0" y="12"/>
                      </a:moveTo>
                      <a:lnTo>
                        <a:pt x="27" y="15"/>
                      </a:lnTo>
                      <a:lnTo>
                        <a:pt x="48" y="15"/>
                      </a:lnTo>
                      <a:lnTo>
                        <a:pt x="56" y="12"/>
                      </a:lnTo>
                      <a:lnTo>
                        <a:pt x="61" y="6"/>
                      </a:lnTo>
                      <a:lnTo>
                        <a:pt x="69" y="3"/>
                      </a:lnTo>
                      <a:lnTo>
                        <a:pt x="75" y="0"/>
                      </a:lnTo>
                      <a:lnTo>
                        <a:pt x="80" y="3"/>
                      </a:lnTo>
                      <a:lnTo>
                        <a:pt x="88" y="6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6" name="Freeform 864"/>
                <p:cNvSpPr>
                  <a:spLocks/>
                </p:cNvSpPr>
                <p:nvPr/>
              </p:nvSpPr>
              <p:spPr bwMode="auto">
                <a:xfrm>
                  <a:off x="1560" y="1814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7 w 105"/>
                    <a:gd name="T3" fmla="*/ 15 h 16"/>
                    <a:gd name="T4" fmla="*/ 48 w 105"/>
                    <a:gd name="T5" fmla="*/ 15 h 16"/>
                    <a:gd name="T6" fmla="*/ 56 w 105"/>
                    <a:gd name="T7" fmla="*/ 12 h 16"/>
                    <a:gd name="T8" fmla="*/ 61 w 105"/>
                    <a:gd name="T9" fmla="*/ 6 h 16"/>
                    <a:gd name="T10" fmla="*/ 69 w 105"/>
                    <a:gd name="T11" fmla="*/ 3 h 16"/>
                    <a:gd name="T12" fmla="*/ 75 w 105"/>
                    <a:gd name="T13" fmla="*/ 0 h 16"/>
                    <a:gd name="T14" fmla="*/ 80 w 105"/>
                    <a:gd name="T15" fmla="*/ 3 h 16"/>
                    <a:gd name="T16" fmla="*/ 88 w 105"/>
                    <a:gd name="T17" fmla="*/ 6 h 16"/>
                    <a:gd name="T18" fmla="*/ 104 w 105"/>
                    <a:gd name="T19" fmla="*/ 15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6"/>
                    <a:gd name="T32" fmla="*/ 105 w 10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6">
                      <a:moveTo>
                        <a:pt x="0" y="12"/>
                      </a:moveTo>
                      <a:lnTo>
                        <a:pt x="27" y="15"/>
                      </a:lnTo>
                      <a:lnTo>
                        <a:pt x="48" y="15"/>
                      </a:lnTo>
                      <a:lnTo>
                        <a:pt x="56" y="12"/>
                      </a:lnTo>
                      <a:lnTo>
                        <a:pt x="61" y="6"/>
                      </a:lnTo>
                      <a:lnTo>
                        <a:pt x="69" y="3"/>
                      </a:lnTo>
                      <a:lnTo>
                        <a:pt x="75" y="0"/>
                      </a:lnTo>
                      <a:lnTo>
                        <a:pt x="80" y="3"/>
                      </a:lnTo>
                      <a:lnTo>
                        <a:pt x="88" y="6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7" name="Oval 865"/>
                <p:cNvSpPr>
                  <a:spLocks noChangeArrowheads="1"/>
                </p:cNvSpPr>
                <p:nvPr/>
              </p:nvSpPr>
              <p:spPr bwMode="auto">
                <a:xfrm rot="240000">
                  <a:off x="1453" y="180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06" name="Group 866"/>
              <p:cNvGrpSpPr>
                <a:grpSpLocks/>
              </p:cNvGrpSpPr>
              <p:nvPr/>
            </p:nvGrpSpPr>
            <p:grpSpPr bwMode="auto">
              <a:xfrm>
                <a:off x="3864" y="2629"/>
                <a:ext cx="88" cy="48"/>
                <a:chOff x="1493" y="1709"/>
                <a:chExt cx="212" cy="118"/>
              </a:xfrm>
            </p:grpSpPr>
            <p:sp>
              <p:nvSpPr>
                <p:cNvPr id="58532" name="Freeform 867"/>
                <p:cNvSpPr>
                  <a:spLocks/>
                </p:cNvSpPr>
                <p:nvPr/>
              </p:nvSpPr>
              <p:spPr bwMode="auto">
                <a:xfrm>
                  <a:off x="1599" y="1783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5 w 105"/>
                    <a:gd name="T3" fmla="*/ 14 h 15"/>
                    <a:gd name="T4" fmla="*/ 39 w 105"/>
                    <a:gd name="T5" fmla="*/ 14 h 15"/>
                    <a:gd name="T6" fmla="*/ 47 w 105"/>
                    <a:gd name="T7" fmla="*/ 14 h 15"/>
                    <a:gd name="T8" fmla="*/ 55 w 105"/>
                    <a:gd name="T9" fmla="*/ 11 h 15"/>
                    <a:gd name="T10" fmla="*/ 60 w 105"/>
                    <a:gd name="T11" fmla="*/ 5 h 15"/>
                    <a:gd name="T12" fmla="*/ 69 w 105"/>
                    <a:gd name="T13" fmla="*/ 3 h 15"/>
                    <a:gd name="T14" fmla="*/ 74 w 105"/>
                    <a:gd name="T15" fmla="*/ 0 h 15"/>
                    <a:gd name="T16" fmla="*/ 82 w 105"/>
                    <a:gd name="T17" fmla="*/ 3 h 15"/>
                    <a:gd name="T18" fmla="*/ 90 w 105"/>
                    <a:gd name="T19" fmla="*/ 5 h 15"/>
                    <a:gd name="T20" fmla="*/ 104 w 105"/>
                    <a:gd name="T21" fmla="*/ 14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5"/>
                    <a:gd name="T34" fmla="*/ 0 h 15"/>
                    <a:gd name="T35" fmla="*/ 105 w 105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5" h="15">
                      <a:moveTo>
                        <a:pt x="0" y="11"/>
                      </a:moveTo>
                      <a:lnTo>
                        <a:pt x="25" y="14"/>
                      </a:lnTo>
                      <a:lnTo>
                        <a:pt x="39" y="14"/>
                      </a:lnTo>
                      <a:lnTo>
                        <a:pt x="47" y="14"/>
                      </a:lnTo>
                      <a:lnTo>
                        <a:pt x="55" y="11"/>
                      </a:lnTo>
                      <a:lnTo>
                        <a:pt x="60" y="5"/>
                      </a:lnTo>
                      <a:lnTo>
                        <a:pt x="69" y="3"/>
                      </a:lnTo>
                      <a:lnTo>
                        <a:pt x="74" y="0"/>
                      </a:lnTo>
                      <a:lnTo>
                        <a:pt x="82" y="3"/>
                      </a:lnTo>
                      <a:lnTo>
                        <a:pt x="90" y="5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3" name="Freeform 868"/>
                <p:cNvSpPr>
                  <a:spLocks/>
                </p:cNvSpPr>
                <p:nvPr/>
              </p:nvSpPr>
              <p:spPr bwMode="auto">
                <a:xfrm>
                  <a:off x="1600" y="1719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5 w 105"/>
                    <a:gd name="T3" fmla="*/ 14 h 15"/>
                    <a:gd name="T4" fmla="*/ 39 w 105"/>
                    <a:gd name="T5" fmla="*/ 14 h 15"/>
                    <a:gd name="T6" fmla="*/ 47 w 105"/>
                    <a:gd name="T7" fmla="*/ 14 h 15"/>
                    <a:gd name="T8" fmla="*/ 55 w 105"/>
                    <a:gd name="T9" fmla="*/ 11 h 15"/>
                    <a:gd name="T10" fmla="*/ 60 w 105"/>
                    <a:gd name="T11" fmla="*/ 6 h 15"/>
                    <a:gd name="T12" fmla="*/ 69 w 105"/>
                    <a:gd name="T13" fmla="*/ 3 h 15"/>
                    <a:gd name="T14" fmla="*/ 74 w 105"/>
                    <a:gd name="T15" fmla="*/ 0 h 15"/>
                    <a:gd name="T16" fmla="*/ 90 w 105"/>
                    <a:gd name="T17" fmla="*/ 3 h 15"/>
                    <a:gd name="T18" fmla="*/ 104 w 105"/>
                    <a:gd name="T19" fmla="*/ 14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5"/>
                    <a:gd name="T32" fmla="*/ 105 w 10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5">
                      <a:moveTo>
                        <a:pt x="0" y="11"/>
                      </a:moveTo>
                      <a:lnTo>
                        <a:pt x="25" y="14"/>
                      </a:lnTo>
                      <a:lnTo>
                        <a:pt x="39" y="14"/>
                      </a:lnTo>
                      <a:lnTo>
                        <a:pt x="47" y="14"/>
                      </a:lnTo>
                      <a:lnTo>
                        <a:pt x="55" y="11"/>
                      </a:lnTo>
                      <a:lnTo>
                        <a:pt x="60" y="6"/>
                      </a:lnTo>
                      <a:lnTo>
                        <a:pt x="69" y="3"/>
                      </a:lnTo>
                      <a:lnTo>
                        <a:pt x="74" y="0"/>
                      </a:lnTo>
                      <a:lnTo>
                        <a:pt x="90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4" name="Oval 869"/>
                <p:cNvSpPr>
                  <a:spLocks noChangeArrowheads="1"/>
                </p:cNvSpPr>
                <p:nvPr/>
              </p:nvSpPr>
              <p:spPr bwMode="auto">
                <a:xfrm rot="240000">
                  <a:off x="1493" y="17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07" name="Group 870"/>
              <p:cNvGrpSpPr>
                <a:grpSpLocks/>
              </p:cNvGrpSpPr>
              <p:nvPr/>
            </p:nvGrpSpPr>
            <p:grpSpPr bwMode="auto">
              <a:xfrm>
                <a:off x="3900" y="2785"/>
                <a:ext cx="89" cy="48"/>
                <a:chOff x="1578" y="2088"/>
                <a:chExt cx="214" cy="118"/>
              </a:xfrm>
            </p:grpSpPr>
            <p:sp>
              <p:nvSpPr>
                <p:cNvPr id="58529" name="Freeform 871"/>
                <p:cNvSpPr>
                  <a:spLocks/>
                </p:cNvSpPr>
                <p:nvPr/>
              </p:nvSpPr>
              <p:spPr bwMode="auto">
                <a:xfrm>
                  <a:off x="1592" y="2090"/>
                  <a:ext cx="101" cy="22"/>
                </a:xfrm>
                <a:custGeom>
                  <a:avLst/>
                  <a:gdLst>
                    <a:gd name="T0" fmla="*/ 100 w 101"/>
                    <a:gd name="T1" fmla="*/ 21 h 22"/>
                    <a:gd name="T2" fmla="*/ 76 w 101"/>
                    <a:gd name="T3" fmla="*/ 14 h 22"/>
                    <a:gd name="T4" fmla="*/ 54 w 101"/>
                    <a:gd name="T5" fmla="*/ 10 h 22"/>
                    <a:gd name="T6" fmla="*/ 46 w 101"/>
                    <a:gd name="T7" fmla="*/ 14 h 22"/>
                    <a:gd name="T8" fmla="*/ 38 w 101"/>
                    <a:gd name="T9" fmla="*/ 17 h 22"/>
                    <a:gd name="T10" fmla="*/ 30 w 101"/>
                    <a:gd name="T11" fmla="*/ 21 h 22"/>
                    <a:gd name="T12" fmla="*/ 24 w 101"/>
                    <a:gd name="T13" fmla="*/ 21 h 22"/>
                    <a:gd name="T14" fmla="*/ 19 w 101"/>
                    <a:gd name="T15" fmla="*/ 21 h 22"/>
                    <a:gd name="T16" fmla="*/ 13 w 101"/>
                    <a:gd name="T17" fmla="*/ 14 h 22"/>
                    <a:gd name="T18" fmla="*/ 0 w 101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2"/>
                    <a:gd name="T32" fmla="*/ 101 w 101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2">
                      <a:moveTo>
                        <a:pt x="100" y="21"/>
                      </a:moveTo>
                      <a:lnTo>
                        <a:pt x="76" y="14"/>
                      </a:lnTo>
                      <a:lnTo>
                        <a:pt x="54" y="10"/>
                      </a:lnTo>
                      <a:lnTo>
                        <a:pt x="46" y="14"/>
                      </a:lnTo>
                      <a:lnTo>
                        <a:pt x="38" y="17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9" y="21"/>
                      </a:lnTo>
                      <a:lnTo>
                        <a:pt x="13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0" name="Freeform 872"/>
                <p:cNvSpPr>
                  <a:spLocks/>
                </p:cNvSpPr>
                <p:nvPr/>
              </p:nvSpPr>
              <p:spPr bwMode="auto">
                <a:xfrm>
                  <a:off x="1578" y="2153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8 w 103"/>
                    <a:gd name="T3" fmla="*/ 17 h 22"/>
                    <a:gd name="T4" fmla="*/ 56 w 103"/>
                    <a:gd name="T5" fmla="*/ 14 h 22"/>
                    <a:gd name="T6" fmla="*/ 48 w 103"/>
                    <a:gd name="T7" fmla="*/ 14 h 22"/>
                    <a:gd name="T8" fmla="*/ 40 w 103"/>
                    <a:gd name="T9" fmla="*/ 17 h 22"/>
                    <a:gd name="T10" fmla="*/ 32 w 103"/>
                    <a:gd name="T11" fmla="*/ 21 h 22"/>
                    <a:gd name="T12" fmla="*/ 27 w 103"/>
                    <a:gd name="T13" fmla="*/ 21 h 22"/>
                    <a:gd name="T14" fmla="*/ 19 w 103"/>
                    <a:gd name="T15" fmla="*/ 21 h 22"/>
                    <a:gd name="T16" fmla="*/ 13 w 103"/>
                    <a:gd name="T17" fmla="*/ 14 h 22"/>
                    <a:gd name="T18" fmla="*/ 0 w 103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2"/>
                    <a:gd name="T32" fmla="*/ 103 w 103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2">
                      <a:moveTo>
                        <a:pt x="102" y="21"/>
                      </a:moveTo>
                      <a:lnTo>
                        <a:pt x="78" y="17"/>
                      </a:lnTo>
                      <a:lnTo>
                        <a:pt x="56" y="14"/>
                      </a:lnTo>
                      <a:lnTo>
                        <a:pt x="48" y="14"/>
                      </a:lnTo>
                      <a:lnTo>
                        <a:pt x="40" y="17"/>
                      </a:lnTo>
                      <a:lnTo>
                        <a:pt x="32" y="21"/>
                      </a:lnTo>
                      <a:lnTo>
                        <a:pt x="27" y="21"/>
                      </a:lnTo>
                      <a:lnTo>
                        <a:pt x="19" y="21"/>
                      </a:lnTo>
                      <a:lnTo>
                        <a:pt x="13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31" name="Oval 873"/>
                <p:cNvSpPr>
                  <a:spLocks noChangeArrowheads="1"/>
                </p:cNvSpPr>
                <p:nvPr/>
              </p:nvSpPr>
              <p:spPr bwMode="auto">
                <a:xfrm rot="-9960000">
                  <a:off x="1672" y="208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08" name="Group 874"/>
              <p:cNvGrpSpPr>
                <a:grpSpLocks/>
              </p:cNvGrpSpPr>
              <p:nvPr/>
            </p:nvGrpSpPr>
            <p:grpSpPr bwMode="auto">
              <a:xfrm>
                <a:off x="3892" y="2821"/>
                <a:ext cx="89" cy="49"/>
                <a:chOff x="1563" y="2178"/>
                <a:chExt cx="213" cy="118"/>
              </a:xfrm>
            </p:grpSpPr>
            <p:sp>
              <p:nvSpPr>
                <p:cNvPr id="58526" name="Freeform 875"/>
                <p:cNvSpPr>
                  <a:spLocks/>
                </p:cNvSpPr>
                <p:nvPr/>
              </p:nvSpPr>
              <p:spPr bwMode="auto">
                <a:xfrm>
                  <a:off x="1574" y="2179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8 w 103"/>
                    <a:gd name="T3" fmla="*/ 18 h 22"/>
                    <a:gd name="T4" fmla="*/ 56 w 103"/>
                    <a:gd name="T5" fmla="*/ 14 h 22"/>
                    <a:gd name="T6" fmla="*/ 48 w 103"/>
                    <a:gd name="T7" fmla="*/ 14 h 22"/>
                    <a:gd name="T8" fmla="*/ 40 w 103"/>
                    <a:gd name="T9" fmla="*/ 18 h 22"/>
                    <a:gd name="T10" fmla="*/ 32 w 103"/>
                    <a:gd name="T11" fmla="*/ 21 h 22"/>
                    <a:gd name="T12" fmla="*/ 27 w 103"/>
                    <a:gd name="T13" fmla="*/ 21 h 22"/>
                    <a:gd name="T14" fmla="*/ 19 w 103"/>
                    <a:gd name="T15" fmla="*/ 21 h 22"/>
                    <a:gd name="T16" fmla="*/ 14 w 103"/>
                    <a:gd name="T17" fmla="*/ 14 h 22"/>
                    <a:gd name="T18" fmla="*/ 0 w 103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2"/>
                    <a:gd name="T32" fmla="*/ 103 w 103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2">
                      <a:moveTo>
                        <a:pt x="102" y="21"/>
                      </a:moveTo>
                      <a:lnTo>
                        <a:pt x="78" y="18"/>
                      </a:lnTo>
                      <a:lnTo>
                        <a:pt x="56" y="14"/>
                      </a:lnTo>
                      <a:lnTo>
                        <a:pt x="48" y="14"/>
                      </a:lnTo>
                      <a:lnTo>
                        <a:pt x="40" y="18"/>
                      </a:lnTo>
                      <a:lnTo>
                        <a:pt x="32" y="21"/>
                      </a:lnTo>
                      <a:lnTo>
                        <a:pt x="27" y="21"/>
                      </a:lnTo>
                      <a:lnTo>
                        <a:pt x="19" y="21"/>
                      </a:lnTo>
                      <a:lnTo>
                        <a:pt x="14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7" name="Freeform 876"/>
                <p:cNvSpPr>
                  <a:spLocks/>
                </p:cNvSpPr>
                <p:nvPr/>
              </p:nvSpPr>
              <p:spPr bwMode="auto">
                <a:xfrm>
                  <a:off x="1563" y="2245"/>
                  <a:ext cx="102" cy="19"/>
                </a:xfrm>
                <a:custGeom>
                  <a:avLst/>
                  <a:gdLst>
                    <a:gd name="T0" fmla="*/ 101 w 102"/>
                    <a:gd name="T1" fmla="*/ 18 h 19"/>
                    <a:gd name="T2" fmla="*/ 77 w 102"/>
                    <a:gd name="T3" fmla="*/ 15 h 19"/>
                    <a:gd name="T4" fmla="*/ 56 w 102"/>
                    <a:gd name="T5" fmla="*/ 11 h 19"/>
                    <a:gd name="T6" fmla="*/ 48 w 102"/>
                    <a:gd name="T7" fmla="*/ 11 h 19"/>
                    <a:gd name="T8" fmla="*/ 40 w 102"/>
                    <a:gd name="T9" fmla="*/ 15 h 19"/>
                    <a:gd name="T10" fmla="*/ 32 w 102"/>
                    <a:gd name="T11" fmla="*/ 18 h 19"/>
                    <a:gd name="T12" fmla="*/ 24 w 102"/>
                    <a:gd name="T13" fmla="*/ 18 h 19"/>
                    <a:gd name="T14" fmla="*/ 18 w 102"/>
                    <a:gd name="T15" fmla="*/ 18 h 19"/>
                    <a:gd name="T16" fmla="*/ 13 w 102"/>
                    <a:gd name="T17" fmla="*/ 11 h 19"/>
                    <a:gd name="T18" fmla="*/ 0 w 102"/>
                    <a:gd name="T19" fmla="*/ 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19"/>
                    <a:gd name="T32" fmla="*/ 102 w 102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19">
                      <a:moveTo>
                        <a:pt x="101" y="18"/>
                      </a:moveTo>
                      <a:lnTo>
                        <a:pt x="77" y="15"/>
                      </a:lnTo>
                      <a:lnTo>
                        <a:pt x="56" y="11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18"/>
                      </a:lnTo>
                      <a:lnTo>
                        <a:pt x="24" y="18"/>
                      </a:lnTo>
                      <a:lnTo>
                        <a:pt x="18" y="18"/>
                      </a:lnTo>
                      <a:lnTo>
                        <a:pt x="13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8" name="Oval 877"/>
                <p:cNvSpPr>
                  <a:spLocks noChangeArrowheads="1"/>
                </p:cNvSpPr>
                <p:nvPr/>
              </p:nvSpPr>
              <p:spPr bwMode="auto">
                <a:xfrm rot="-9960000">
                  <a:off x="1656" y="21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09" name="Group 878"/>
              <p:cNvGrpSpPr>
                <a:grpSpLocks/>
              </p:cNvGrpSpPr>
              <p:nvPr/>
            </p:nvGrpSpPr>
            <p:grpSpPr bwMode="auto">
              <a:xfrm>
                <a:off x="3900" y="2865"/>
                <a:ext cx="89" cy="49"/>
                <a:chOff x="1578" y="2282"/>
                <a:chExt cx="214" cy="118"/>
              </a:xfrm>
            </p:grpSpPr>
            <p:sp>
              <p:nvSpPr>
                <p:cNvPr id="58523" name="Freeform 879"/>
                <p:cNvSpPr>
                  <a:spLocks/>
                </p:cNvSpPr>
                <p:nvPr/>
              </p:nvSpPr>
              <p:spPr bwMode="auto">
                <a:xfrm>
                  <a:off x="1592" y="2286"/>
                  <a:ext cx="101" cy="19"/>
                </a:xfrm>
                <a:custGeom>
                  <a:avLst/>
                  <a:gdLst>
                    <a:gd name="T0" fmla="*/ 100 w 101"/>
                    <a:gd name="T1" fmla="*/ 18 h 19"/>
                    <a:gd name="T2" fmla="*/ 76 w 101"/>
                    <a:gd name="T3" fmla="*/ 15 h 19"/>
                    <a:gd name="T4" fmla="*/ 54 w 101"/>
                    <a:gd name="T5" fmla="*/ 11 h 19"/>
                    <a:gd name="T6" fmla="*/ 46 w 101"/>
                    <a:gd name="T7" fmla="*/ 11 h 19"/>
                    <a:gd name="T8" fmla="*/ 38 w 101"/>
                    <a:gd name="T9" fmla="*/ 15 h 19"/>
                    <a:gd name="T10" fmla="*/ 30 w 101"/>
                    <a:gd name="T11" fmla="*/ 18 h 19"/>
                    <a:gd name="T12" fmla="*/ 24 w 101"/>
                    <a:gd name="T13" fmla="*/ 18 h 19"/>
                    <a:gd name="T14" fmla="*/ 19 w 101"/>
                    <a:gd name="T15" fmla="*/ 18 h 19"/>
                    <a:gd name="T16" fmla="*/ 13 w 101"/>
                    <a:gd name="T17" fmla="*/ 11 h 19"/>
                    <a:gd name="T18" fmla="*/ 0 w 101"/>
                    <a:gd name="T19" fmla="*/ 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9"/>
                    <a:gd name="T32" fmla="*/ 101 w 101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9">
                      <a:moveTo>
                        <a:pt x="100" y="18"/>
                      </a:moveTo>
                      <a:lnTo>
                        <a:pt x="76" y="15"/>
                      </a:lnTo>
                      <a:lnTo>
                        <a:pt x="54" y="11"/>
                      </a:lnTo>
                      <a:lnTo>
                        <a:pt x="46" y="11"/>
                      </a:lnTo>
                      <a:lnTo>
                        <a:pt x="38" y="15"/>
                      </a:lnTo>
                      <a:lnTo>
                        <a:pt x="30" y="18"/>
                      </a:lnTo>
                      <a:lnTo>
                        <a:pt x="24" y="18"/>
                      </a:lnTo>
                      <a:lnTo>
                        <a:pt x="19" y="18"/>
                      </a:lnTo>
                      <a:lnTo>
                        <a:pt x="13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4" name="Freeform 880"/>
                <p:cNvSpPr>
                  <a:spLocks/>
                </p:cNvSpPr>
                <p:nvPr/>
              </p:nvSpPr>
              <p:spPr bwMode="auto">
                <a:xfrm>
                  <a:off x="1578" y="2348"/>
                  <a:ext cx="103" cy="20"/>
                </a:xfrm>
                <a:custGeom>
                  <a:avLst/>
                  <a:gdLst>
                    <a:gd name="T0" fmla="*/ 102 w 103"/>
                    <a:gd name="T1" fmla="*/ 19 h 20"/>
                    <a:gd name="T2" fmla="*/ 78 w 103"/>
                    <a:gd name="T3" fmla="*/ 15 h 20"/>
                    <a:gd name="T4" fmla="*/ 56 w 103"/>
                    <a:gd name="T5" fmla="*/ 12 h 20"/>
                    <a:gd name="T6" fmla="*/ 48 w 103"/>
                    <a:gd name="T7" fmla="*/ 12 h 20"/>
                    <a:gd name="T8" fmla="*/ 40 w 103"/>
                    <a:gd name="T9" fmla="*/ 15 h 20"/>
                    <a:gd name="T10" fmla="*/ 32 w 103"/>
                    <a:gd name="T11" fmla="*/ 19 h 20"/>
                    <a:gd name="T12" fmla="*/ 27 w 103"/>
                    <a:gd name="T13" fmla="*/ 19 h 20"/>
                    <a:gd name="T14" fmla="*/ 19 w 103"/>
                    <a:gd name="T15" fmla="*/ 19 h 20"/>
                    <a:gd name="T16" fmla="*/ 13 w 103"/>
                    <a:gd name="T17" fmla="*/ 12 h 20"/>
                    <a:gd name="T18" fmla="*/ 0 w 103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0"/>
                    <a:gd name="T32" fmla="*/ 103 w 103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0">
                      <a:moveTo>
                        <a:pt x="102" y="19"/>
                      </a:moveTo>
                      <a:lnTo>
                        <a:pt x="78" y="15"/>
                      </a:lnTo>
                      <a:lnTo>
                        <a:pt x="56" y="12"/>
                      </a:lnTo>
                      <a:lnTo>
                        <a:pt x="48" y="12"/>
                      </a:lnTo>
                      <a:lnTo>
                        <a:pt x="40" y="15"/>
                      </a:lnTo>
                      <a:lnTo>
                        <a:pt x="32" y="19"/>
                      </a:lnTo>
                      <a:lnTo>
                        <a:pt x="27" y="19"/>
                      </a:lnTo>
                      <a:lnTo>
                        <a:pt x="19" y="19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5" name="Oval 881"/>
                <p:cNvSpPr>
                  <a:spLocks noChangeArrowheads="1"/>
                </p:cNvSpPr>
                <p:nvPr/>
              </p:nvSpPr>
              <p:spPr bwMode="auto">
                <a:xfrm rot="-9960000">
                  <a:off x="1672" y="228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10" name="Group 882"/>
              <p:cNvGrpSpPr>
                <a:grpSpLocks/>
              </p:cNvGrpSpPr>
              <p:nvPr/>
            </p:nvGrpSpPr>
            <p:grpSpPr bwMode="auto">
              <a:xfrm>
                <a:off x="3906" y="2909"/>
                <a:ext cx="90" cy="47"/>
                <a:chOff x="1596" y="2386"/>
                <a:chExt cx="212" cy="118"/>
              </a:xfrm>
            </p:grpSpPr>
            <p:sp>
              <p:nvSpPr>
                <p:cNvPr id="58520" name="Freeform 883"/>
                <p:cNvSpPr>
                  <a:spLocks/>
                </p:cNvSpPr>
                <p:nvPr/>
              </p:nvSpPr>
              <p:spPr bwMode="auto">
                <a:xfrm>
                  <a:off x="1607" y="2389"/>
                  <a:ext cx="102" cy="20"/>
                </a:xfrm>
                <a:custGeom>
                  <a:avLst/>
                  <a:gdLst>
                    <a:gd name="T0" fmla="*/ 101 w 102"/>
                    <a:gd name="T1" fmla="*/ 19 h 20"/>
                    <a:gd name="T2" fmla="*/ 76 w 102"/>
                    <a:gd name="T3" fmla="*/ 15 h 20"/>
                    <a:gd name="T4" fmla="*/ 55 w 102"/>
                    <a:gd name="T5" fmla="*/ 11 h 20"/>
                    <a:gd name="T6" fmla="*/ 46 w 102"/>
                    <a:gd name="T7" fmla="*/ 11 h 20"/>
                    <a:gd name="T8" fmla="*/ 38 w 102"/>
                    <a:gd name="T9" fmla="*/ 15 h 20"/>
                    <a:gd name="T10" fmla="*/ 30 w 102"/>
                    <a:gd name="T11" fmla="*/ 19 h 20"/>
                    <a:gd name="T12" fmla="*/ 24 w 102"/>
                    <a:gd name="T13" fmla="*/ 19 h 20"/>
                    <a:gd name="T14" fmla="*/ 19 w 102"/>
                    <a:gd name="T15" fmla="*/ 19 h 20"/>
                    <a:gd name="T16" fmla="*/ 14 w 102"/>
                    <a:gd name="T17" fmla="*/ 11 h 20"/>
                    <a:gd name="T18" fmla="*/ 0 w 102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0"/>
                    <a:gd name="T32" fmla="*/ 102 w 102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0">
                      <a:moveTo>
                        <a:pt x="101" y="19"/>
                      </a:moveTo>
                      <a:lnTo>
                        <a:pt x="76" y="15"/>
                      </a:lnTo>
                      <a:lnTo>
                        <a:pt x="55" y="11"/>
                      </a:lnTo>
                      <a:lnTo>
                        <a:pt x="46" y="11"/>
                      </a:lnTo>
                      <a:lnTo>
                        <a:pt x="38" y="15"/>
                      </a:lnTo>
                      <a:lnTo>
                        <a:pt x="30" y="19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4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1" name="Freeform 884"/>
                <p:cNvSpPr>
                  <a:spLocks/>
                </p:cNvSpPr>
                <p:nvPr/>
              </p:nvSpPr>
              <p:spPr bwMode="auto">
                <a:xfrm>
                  <a:off x="1596" y="2451"/>
                  <a:ext cx="101" cy="21"/>
                </a:xfrm>
                <a:custGeom>
                  <a:avLst/>
                  <a:gdLst>
                    <a:gd name="T0" fmla="*/ 100 w 101"/>
                    <a:gd name="T1" fmla="*/ 20 h 21"/>
                    <a:gd name="T2" fmla="*/ 76 w 101"/>
                    <a:gd name="T3" fmla="*/ 16 h 21"/>
                    <a:gd name="T4" fmla="*/ 54 w 101"/>
                    <a:gd name="T5" fmla="*/ 12 h 21"/>
                    <a:gd name="T6" fmla="*/ 46 w 101"/>
                    <a:gd name="T7" fmla="*/ 12 h 21"/>
                    <a:gd name="T8" fmla="*/ 38 w 101"/>
                    <a:gd name="T9" fmla="*/ 16 h 21"/>
                    <a:gd name="T10" fmla="*/ 29 w 101"/>
                    <a:gd name="T11" fmla="*/ 20 h 21"/>
                    <a:gd name="T12" fmla="*/ 24 w 101"/>
                    <a:gd name="T13" fmla="*/ 20 h 21"/>
                    <a:gd name="T14" fmla="*/ 19 w 101"/>
                    <a:gd name="T15" fmla="*/ 20 h 21"/>
                    <a:gd name="T16" fmla="*/ 13 w 101"/>
                    <a:gd name="T17" fmla="*/ 12 h 21"/>
                    <a:gd name="T18" fmla="*/ 0 w 101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1"/>
                    <a:gd name="T32" fmla="*/ 101 w 101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1">
                      <a:moveTo>
                        <a:pt x="100" y="20"/>
                      </a:moveTo>
                      <a:lnTo>
                        <a:pt x="76" y="16"/>
                      </a:lnTo>
                      <a:lnTo>
                        <a:pt x="54" y="12"/>
                      </a:lnTo>
                      <a:lnTo>
                        <a:pt x="46" y="12"/>
                      </a:lnTo>
                      <a:lnTo>
                        <a:pt x="38" y="16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22" name="Oval 885"/>
                <p:cNvSpPr>
                  <a:spLocks noChangeArrowheads="1"/>
                </p:cNvSpPr>
                <p:nvPr/>
              </p:nvSpPr>
              <p:spPr bwMode="auto">
                <a:xfrm rot="-9960000">
                  <a:off x="1688" y="238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11" name="Group 886"/>
              <p:cNvGrpSpPr>
                <a:grpSpLocks/>
              </p:cNvGrpSpPr>
              <p:nvPr/>
            </p:nvGrpSpPr>
            <p:grpSpPr bwMode="auto">
              <a:xfrm>
                <a:off x="3923" y="2651"/>
                <a:ext cx="89" cy="47"/>
                <a:chOff x="1636" y="1762"/>
                <a:chExt cx="212" cy="118"/>
              </a:xfrm>
            </p:grpSpPr>
            <p:sp>
              <p:nvSpPr>
                <p:cNvPr id="58517" name="Freeform 887"/>
                <p:cNvSpPr>
                  <a:spLocks/>
                </p:cNvSpPr>
                <p:nvPr/>
              </p:nvSpPr>
              <p:spPr bwMode="auto">
                <a:xfrm>
                  <a:off x="1647" y="1765"/>
                  <a:ext cx="102" cy="21"/>
                </a:xfrm>
                <a:custGeom>
                  <a:avLst/>
                  <a:gdLst>
                    <a:gd name="T0" fmla="*/ 101 w 102"/>
                    <a:gd name="T1" fmla="*/ 20 h 21"/>
                    <a:gd name="T2" fmla="*/ 76 w 102"/>
                    <a:gd name="T3" fmla="*/ 14 h 21"/>
                    <a:gd name="T4" fmla="*/ 56 w 102"/>
                    <a:gd name="T5" fmla="*/ 12 h 21"/>
                    <a:gd name="T6" fmla="*/ 48 w 102"/>
                    <a:gd name="T7" fmla="*/ 14 h 21"/>
                    <a:gd name="T8" fmla="*/ 39 w 102"/>
                    <a:gd name="T9" fmla="*/ 17 h 21"/>
                    <a:gd name="T10" fmla="*/ 31 w 102"/>
                    <a:gd name="T11" fmla="*/ 20 h 21"/>
                    <a:gd name="T12" fmla="*/ 25 w 102"/>
                    <a:gd name="T13" fmla="*/ 20 h 21"/>
                    <a:gd name="T14" fmla="*/ 14 w 102"/>
                    <a:gd name="T15" fmla="*/ 12 h 21"/>
                    <a:gd name="T16" fmla="*/ 0 w 102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21"/>
                    <a:gd name="T29" fmla="*/ 102 w 102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21">
                      <a:moveTo>
                        <a:pt x="101" y="20"/>
                      </a:moveTo>
                      <a:lnTo>
                        <a:pt x="76" y="14"/>
                      </a:lnTo>
                      <a:lnTo>
                        <a:pt x="56" y="12"/>
                      </a:lnTo>
                      <a:lnTo>
                        <a:pt x="48" y="14"/>
                      </a:lnTo>
                      <a:lnTo>
                        <a:pt x="39" y="17"/>
                      </a:lnTo>
                      <a:lnTo>
                        <a:pt x="31" y="20"/>
                      </a:lnTo>
                      <a:lnTo>
                        <a:pt x="25" y="20"/>
                      </a:lnTo>
                      <a:lnTo>
                        <a:pt x="1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8" name="Freeform 888"/>
                <p:cNvSpPr>
                  <a:spLocks/>
                </p:cNvSpPr>
                <p:nvPr/>
              </p:nvSpPr>
              <p:spPr bwMode="auto">
                <a:xfrm>
                  <a:off x="1636" y="1827"/>
                  <a:ext cx="101" cy="22"/>
                </a:xfrm>
                <a:custGeom>
                  <a:avLst/>
                  <a:gdLst>
                    <a:gd name="T0" fmla="*/ 100 w 101"/>
                    <a:gd name="T1" fmla="*/ 21 h 22"/>
                    <a:gd name="T2" fmla="*/ 75 w 101"/>
                    <a:gd name="T3" fmla="*/ 15 h 22"/>
                    <a:gd name="T4" fmla="*/ 53 w 101"/>
                    <a:gd name="T5" fmla="*/ 12 h 22"/>
                    <a:gd name="T6" fmla="*/ 44 w 101"/>
                    <a:gd name="T7" fmla="*/ 15 h 22"/>
                    <a:gd name="T8" fmla="*/ 39 w 101"/>
                    <a:gd name="T9" fmla="*/ 18 h 22"/>
                    <a:gd name="T10" fmla="*/ 31 w 101"/>
                    <a:gd name="T11" fmla="*/ 21 h 22"/>
                    <a:gd name="T12" fmla="*/ 25 w 101"/>
                    <a:gd name="T13" fmla="*/ 21 h 22"/>
                    <a:gd name="T14" fmla="*/ 11 w 101"/>
                    <a:gd name="T15" fmla="*/ 12 h 22"/>
                    <a:gd name="T16" fmla="*/ 0 w 101"/>
                    <a:gd name="T17" fmla="*/ 0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2"/>
                    <a:gd name="T29" fmla="*/ 101 w 101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2">
                      <a:moveTo>
                        <a:pt x="100" y="21"/>
                      </a:moveTo>
                      <a:lnTo>
                        <a:pt x="75" y="15"/>
                      </a:lnTo>
                      <a:lnTo>
                        <a:pt x="53" y="12"/>
                      </a:lnTo>
                      <a:lnTo>
                        <a:pt x="44" y="15"/>
                      </a:lnTo>
                      <a:lnTo>
                        <a:pt x="39" y="18"/>
                      </a:lnTo>
                      <a:lnTo>
                        <a:pt x="31" y="21"/>
                      </a:lnTo>
                      <a:lnTo>
                        <a:pt x="25" y="21"/>
                      </a:lnTo>
                      <a:lnTo>
                        <a:pt x="11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9" name="Oval 889"/>
                <p:cNvSpPr>
                  <a:spLocks noChangeArrowheads="1"/>
                </p:cNvSpPr>
                <p:nvPr/>
              </p:nvSpPr>
              <p:spPr bwMode="auto">
                <a:xfrm rot="-9960000">
                  <a:off x="1728" y="176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12" name="Group 890"/>
              <p:cNvGrpSpPr>
                <a:grpSpLocks/>
              </p:cNvGrpSpPr>
              <p:nvPr/>
            </p:nvGrpSpPr>
            <p:grpSpPr bwMode="auto">
              <a:xfrm>
                <a:off x="3920" y="2578"/>
                <a:ext cx="89" cy="50"/>
                <a:chOff x="1626" y="1586"/>
                <a:chExt cx="214" cy="118"/>
              </a:xfrm>
            </p:grpSpPr>
            <p:sp>
              <p:nvSpPr>
                <p:cNvPr id="58514" name="Freeform 891"/>
                <p:cNvSpPr>
                  <a:spLocks/>
                </p:cNvSpPr>
                <p:nvPr/>
              </p:nvSpPr>
              <p:spPr bwMode="auto">
                <a:xfrm>
                  <a:off x="1640" y="1589"/>
                  <a:ext cx="101" cy="21"/>
                </a:xfrm>
                <a:custGeom>
                  <a:avLst/>
                  <a:gdLst>
                    <a:gd name="T0" fmla="*/ 100 w 101"/>
                    <a:gd name="T1" fmla="*/ 20 h 21"/>
                    <a:gd name="T2" fmla="*/ 75 w 101"/>
                    <a:gd name="T3" fmla="*/ 13 h 21"/>
                    <a:gd name="T4" fmla="*/ 53 w 101"/>
                    <a:gd name="T5" fmla="*/ 10 h 21"/>
                    <a:gd name="T6" fmla="*/ 44 w 101"/>
                    <a:gd name="T7" fmla="*/ 13 h 21"/>
                    <a:gd name="T8" fmla="*/ 39 w 101"/>
                    <a:gd name="T9" fmla="*/ 15 h 21"/>
                    <a:gd name="T10" fmla="*/ 30 w 101"/>
                    <a:gd name="T11" fmla="*/ 20 h 21"/>
                    <a:gd name="T12" fmla="*/ 25 w 101"/>
                    <a:gd name="T13" fmla="*/ 20 h 21"/>
                    <a:gd name="T14" fmla="*/ 11 w 101"/>
                    <a:gd name="T15" fmla="*/ 13 h 21"/>
                    <a:gd name="T16" fmla="*/ 0 w 101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1"/>
                    <a:gd name="T29" fmla="*/ 101 w 101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1">
                      <a:moveTo>
                        <a:pt x="100" y="20"/>
                      </a:moveTo>
                      <a:lnTo>
                        <a:pt x="75" y="13"/>
                      </a:lnTo>
                      <a:lnTo>
                        <a:pt x="53" y="10"/>
                      </a:lnTo>
                      <a:lnTo>
                        <a:pt x="44" y="13"/>
                      </a:lnTo>
                      <a:lnTo>
                        <a:pt x="39" y="15"/>
                      </a:lnTo>
                      <a:lnTo>
                        <a:pt x="30" y="20"/>
                      </a:lnTo>
                      <a:lnTo>
                        <a:pt x="25" y="20"/>
                      </a:lnTo>
                      <a:lnTo>
                        <a:pt x="11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5" name="Freeform 892"/>
                <p:cNvSpPr>
                  <a:spLocks/>
                </p:cNvSpPr>
                <p:nvPr/>
              </p:nvSpPr>
              <p:spPr bwMode="auto">
                <a:xfrm>
                  <a:off x="1626" y="1651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7 w 103"/>
                    <a:gd name="T3" fmla="*/ 16 h 22"/>
                    <a:gd name="T4" fmla="*/ 55 w 103"/>
                    <a:gd name="T5" fmla="*/ 13 h 22"/>
                    <a:gd name="T6" fmla="*/ 47 w 103"/>
                    <a:gd name="T7" fmla="*/ 16 h 22"/>
                    <a:gd name="T8" fmla="*/ 41 w 103"/>
                    <a:gd name="T9" fmla="*/ 19 h 22"/>
                    <a:gd name="T10" fmla="*/ 33 w 103"/>
                    <a:gd name="T11" fmla="*/ 21 h 22"/>
                    <a:gd name="T12" fmla="*/ 27 w 103"/>
                    <a:gd name="T13" fmla="*/ 21 h 22"/>
                    <a:gd name="T14" fmla="*/ 14 w 103"/>
                    <a:gd name="T15" fmla="*/ 13 h 22"/>
                    <a:gd name="T16" fmla="*/ 0 w 103"/>
                    <a:gd name="T17" fmla="*/ 0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2"/>
                    <a:gd name="T29" fmla="*/ 103 w 103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2">
                      <a:moveTo>
                        <a:pt x="102" y="21"/>
                      </a:moveTo>
                      <a:lnTo>
                        <a:pt x="77" y="16"/>
                      </a:lnTo>
                      <a:lnTo>
                        <a:pt x="55" y="13"/>
                      </a:lnTo>
                      <a:lnTo>
                        <a:pt x="47" y="16"/>
                      </a:lnTo>
                      <a:lnTo>
                        <a:pt x="41" y="19"/>
                      </a:lnTo>
                      <a:lnTo>
                        <a:pt x="33" y="21"/>
                      </a:lnTo>
                      <a:lnTo>
                        <a:pt x="27" y="21"/>
                      </a:lnTo>
                      <a:lnTo>
                        <a:pt x="1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6" name="Oval 893"/>
                <p:cNvSpPr>
                  <a:spLocks noChangeArrowheads="1"/>
                </p:cNvSpPr>
                <p:nvPr/>
              </p:nvSpPr>
              <p:spPr bwMode="auto">
                <a:xfrm rot="-9960000">
                  <a:off x="1720" y="158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13" name="Group 894"/>
              <p:cNvGrpSpPr>
                <a:grpSpLocks/>
              </p:cNvGrpSpPr>
              <p:nvPr/>
            </p:nvGrpSpPr>
            <p:grpSpPr bwMode="auto">
              <a:xfrm>
                <a:off x="3967" y="2513"/>
                <a:ext cx="90" cy="49"/>
                <a:chOff x="1740" y="1426"/>
                <a:chExt cx="212" cy="118"/>
              </a:xfrm>
            </p:grpSpPr>
            <p:sp>
              <p:nvSpPr>
                <p:cNvPr id="58511" name="Freeform 895"/>
                <p:cNvSpPr>
                  <a:spLocks/>
                </p:cNvSpPr>
                <p:nvPr/>
              </p:nvSpPr>
              <p:spPr bwMode="auto">
                <a:xfrm>
                  <a:off x="1751" y="1429"/>
                  <a:ext cx="102" cy="22"/>
                </a:xfrm>
                <a:custGeom>
                  <a:avLst/>
                  <a:gdLst>
                    <a:gd name="T0" fmla="*/ 101 w 102"/>
                    <a:gd name="T1" fmla="*/ 21 h 22"/>
                    <a:gd name="T2" fmla="*/ 77 w 102"/>
                    <a:gd name="T3" fmla="*/ 14 h 22"/>
                    <a:gd name="T4" fmla="*/ 54 w 102"/>
                    <a:gd name="T5" fmla="*/ 11 h 22"/>
                    <a:gd name="T6" fmla="*/ 45 w 102"/>
                    <a:gd name="T7" fmla="*/ 14 h 22"/>
                    <a:gd name="T8" fmla="*/ 39 w 102"/>
                    <a:gd name="T9" fmla="*/ 16 h 22"/>
                    <a:gd name="T10" fmla="*/ 30 w 102"/>
                    <a:gd name="T11" fmla="*/ 21 h 22"/>
                    <a:gd name="T12" fmla="*/ 24 w 102"/>
                    <a:gd name="T13" fmla="*/ 21 h 22"/>
                    <a:gd name="T14" fmla="*/ 18 w 102"/>
                    <a:gd name="T15" fmla="*/ 18 h 22"/>
                    <a:gd name="T16" fmla="*/ 12 w 102"/>
                    <a:gd name="T17" fmla="*/ 14 h 22"/>
                    <a:gd name="T18" fmla="*/ 0 w 102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2"/>
                    <a:gd name="T32" fmla="*/ 102 w 102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2">
                      <a:moveTo>
                        <a:pt x="101" y="21"/>
                      </a:moveTo>
                      <a:lnTo>
                        <a:pt x="77" y="14"/>
                      </a:lnTo>
                      <a:lnTo>
                        <a:pt x="54" y="11"/>
                      </a:lnTo>
                      <a:lnTo>
                        <a:pt x="45" y="14"/>
                      </a:lnTo>
                      <a:lnTo>
                        <a:pt x="39" y="16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8" y="18"/>
                      </a:lnTo>
                      <a:lnTo>
                        <a:pt x="12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2" name="Freeform 896"/>
                <p:cNvSpPr>
                  <a:spLocks/>
                </p:cNvSpPr>
                <p:nvPr/>
              </p:nvSpPr>
              <p:spPr bwMode="auto">
                <a:xfrm>
                  <a:off x="1740" y="1493"/>
                  <a:ext cx="101" cy="21"/>
                </a:xfrm>
                <a:custGeom>
                  <a:avLst/>
                  <a:gdLst>
                    <a:gd name="T0" fmla="*/ 100 w 101"/>
                    <a:gd name="T1" fmla="*/ 20 h 21"/>
                    <a:gd name="T2" fmla="*/ 76 w 101"/>
                    <a:gd name="T3" fmla="*/ 12 h 21"/>
                    <a:gd name="T4" fmla="*/ 53 w 101"/>
                    <a:gd name="T5" fmla="*/ 10 h 21"/>
                    <a:gd name="T6" fmla="*/ 44 w 101"/>
                    <a:gd name="T7" fmla="*/ 12 h 21"/>
                    <a:gd name="T8" fmla="*/ 38 w 101"/>
                    <a:gd name="T9" fmla="*/ 15 h 21"/>
                    <a:gd name="T10" fmla="*/ 29 w 101"/>
                    <a:gd name="T11" fmla="*/ 20 h 21"/>
                    <a:gd name="T12" fmla="*/ 23 w 101"/>
                    <a:gd name="T13" fmla="*/ 20 h 21"/>
                    <a:gd name="T14" fmla="*/ 18 w 101"/>
                    <a:gd name="T15" fmla="*/ 17 h 21"/>
                    <a:gd name="T16" fmla="*/ 12 w 101"/>
                    <a:gd name="T17" fmla="*/ 12 h 21"/>
                    <a:gd name="T18" fmla="*/ 0 w 101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1"/>
                    <a:gd name="T32" fmla="*/ 101 w 101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1">
                      <a:moveTo>
                        <a:pt x="100" y="20"/>
                      </a:moveTo>
                      <a:lnTo>
                        <a:pt x="76" y="12"/>
                      </a:lnTo>
                      <a:lnTo>
                        <a:pt x="53" y="10"/>
                      </a:lnTo>
                      <a:lnTo>
                        <a:pt x="44" y="12"/>
                      </a:lnTo>
                      <a:lnTo>
                        <a:pt x="38" y="15"/>
                      </a:lnTo>
                      <a:lnTo>
                        <a:pt x="29" y="20"/>
                      </a:lnTo>
                      <a:lnTo>
                        <a:pt x="23" y="20"/>
                      </a:lnTo>
                      <a:lnTo>
                        <a:pt x="18" y="17"/>
                      </a:lnTo>
                      <a:lnTo>
                        <a:pt x="12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3" name="Oval 897"/>
                <p:cNvSpPr>
                  <a:spLocks noChangeArrowheads="1"/>
                </p:cNvSpPr>
                <p:nvPr/>
              </p:nvSpPr>
              <p:spPr bwMode="auto">
                <a:xfrm rot="-9960000">
                  <a:off x="1832" y="142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14" name="Group 898"/>
              <p:cNvGrpSpPr>
                <a:grpSpLocks/>
              </p:cNvGrpSpPr>
              <p:nvPr/>
            </p:nvGrpSpPr>
            <p:grpSpPr bwMode="auto">
              <a:xfrm>
                <a:off x="3997" y="2494"/>
                <a:ext cx="89" cy="48"/>
                <a:chOff x="1811" y="1378"/>
                <a:chExt cx="213" cy="118"/>
              </a:xfrm>
            </p:grpSpPr>
            <p:sp>
              <p:nvSpPr>
                <p:cNvPr id="58508" name="Freeform 899"/>
                <p:cNvSpPr>
                  <a:spLocks/>
                </p:cNvSpPr>
                <p:nvPr/>
              </p:nvSpPr>
              <p:spPr bwMode="auto">
                <a:xfrm>
                  <a:off x="1822" y="1382"/>
                  <a:ext cx="103" cy="21"/>
                </a:xfrm>
                <a:custGeom>
                  <a:avLst/>
                  <a:gdLst>
                    <a:gd name="T0" fmla="*/ 102 w 103"/>
                    <a:gd name="T1" fmla="*/ 20 h 21"/>
                    <a:gd name="T2" fmla="*/ 77 w 103"/>
                    <a:gd name="T3" fmla="*/ 13 h 21"/>
                    <a:gd name="T4" fmla="*/ 56 w 103"/>
                    <a:gd name="T5" fmla="*/ 11 h 21"/>
                    <a:gd name="T6" fmla="*/ 47 w 103"/>
                    <a:gd name="T7" fmla="*/ 13 h 21"/>
                    <a:gd name="T8" fmla="*/ 40 w 103"/>
                    <a:gd name="T9" fmla="*/ 15 h 21"/>
                    <a:gd name="T10" fmla="*/ 31 w 103"/>
                    <a:gd name="T11" fmla="*/ 20 h 21"/>
                    <a:gd name="T12" fmla="*/ 25 w 103"/>
                    <a:gd name="T13" fmla="*/ 20 h 21"/>
                    <a:gd name="T14" fmla="*/ 19 w 103"/>
                    <a:gd name="T15" fmla="*/ 18 h 21"/>
                    <a:gd name="T16" fmla="*/ 13 w 103"/>
                    <a:gd name="T17" fmla="*/ 13 h 21"/>
                    <a:gd name="T18" fmla="*/ 0 w 103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1"/>
                    <a:gd name="T32" fmla="*/ 103 w 103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1">
                      <a:moveTo>
                        <a:pt x="102" y="20"/>
                      </a:moveTo>
                      <a:lnTo>
                        <a:pt x="77" y="13"/>
                      </a:lnTo>
                      <a:lnTo>
                        <a:pt x="56" y="11"/>
                      </a:lnTo>
                      <a:lnTo>
                        <a:pt x="47" y="13"/>
                      </a:lnTo>
                      <a:lnTo>
                        <a:pt x="40" y="15"/>
                      </a:lnTo>
                      <a:lnTo>
                        <a:pt x="31" y="20"/>
                      </a:lnTo>
                      <a:lnTo>
                        <a:pt x="25" y="20"/>
                      </a:lnTo>
                      <a:lnTo>
                        <a:pt x="19" y="18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09" name="Freeform 900"/>
                <p:cNvSpPr>
                  <a:spLocks/>
                </p:cNvSpPr>
                <p:nvPr/>
              </p:nvSpPr>
              <p:spPr bwMode="auto">
                <a:xfrm>
                  <a:off x="1811" y="1444"/>
                  <a:ext cx="102" cy="22"/>
                </a:xfrm>
                <a:custGeom>
                  <a:avLst/>
                  <a:gdLst>
                    <a:gd name="T0" fmla="*/ 101 w 102"/>
                    <a:gd name="T1" fmla="*/ 21 h 22"/>
                    <a:gd name="T2" fmla="*/ 77 w 102"/>
                    <a:gd name="T3" fmla="*/ 14 h 22"/>
                    <a:gd name="T4" fmla="*/ 55 w 102"/>
                    <a:gd name="T5" fmla="*/ 11 h 22"/>
                    <a:gd name="T6" fmla="*/ 46 w 102"/>
                    <a:gd name="T7" fmla="*/ 14 h 22"/>
                    <a:gd name="T8" fmla="*/ 40 w 102"/>
                    <a:gd name="T9" fmla="*/ 16 h 22"/>
                    <a:gd name="T10" fmla="*/ 31 w 102"/>
                    <a:gd name="T11" fmla="*/ 21 h 22"/>
                    <a:gd name="T12" fmla="*/ 25 w 102"/>
                    <a:gd name="T13" fmla="*/ 21 h 22"/>
                    <a:gd name="T14" fmla="*/ 18 w 102"/>
                    <a:gd name="T15" fmla="*/ 18 h 22"/>
                    <a:gd name="T16" fmla="*/ 12 w 102"/>
                    <a:gd name="T17" fmla="*/ 14 h 22"/>
                    <a:gd name="T18" fmla="*/ 0 w 102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2"/>
                    <a:gd name="T32" fmla="*/ 102 w 102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2">
                      <a:moveTo>
                        <a:pt x="101" y="21"/>
                      </a:moveTo>
                      <a:lnTo>
                        <a:pt x="77" y="14"/>
                      </a:lnTo>
                      <a:lnTo>
                        <a:pt x="55" y="11"/>
                      </a:lnTo>
                      <a:lnTo>
                        <a:pt x="46" y="14"/>
                      </a:lnTo>
                      <a:lnTo>
                        <a:pt x="40" y="16"/>
                      </a:lnTo>
                      <a:lnTo>
                        <a:pt x="31" y="21"/>
                      </a:lnTo>
                      <a:lnTo>
                        <a:pt x="25" y="21"/>
                      </a:lnTo>
                      <a:lnTo>
                        <a:pt x="18" y="18"/>
                      </a:lnTo>
                      <a:lnTo>
                        <a:pt x="12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10" name="Oval 901"/>
                <p:cNvSpPr>
                  <a:spLocks noChangeArrowheads="1"/>
                </p:cNvSpPr>
                <p:nvPr/>
              </p:nvSpPr>
              <p:spPr bwMode="auto">
                <a:xfrm rot="-9960000">
                  <a:off x="1904" y="13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15" name="Group 902"/>
              <p:cNvGrpSpPr>
                <a:grpSpLocks/>
              </p:cNvGrpSpPr>
              <p:nvPr/>
            </p:nvGrpSpPr>
            <p:grpSpPr bwMode="auto">
              <a:xfrm>
                <a:off x="4033" y="2447"/>
                <a:ext cx="82" cy="76"/>
                <a:chOff x="1898" y="1265"/>
                <a:chExt cx="195" cy="184"/>
              </a:xfrm>
            </p:grpSpPr>
            <p:sp>
              <p:nvSpPr>
                <p:cNvPr id="58505" name="Freeform 903"/>
                <p:cNvSpPr>
                  <a:spLocks/>
                </p:cNvSpPr>
                <p:nvPr/>
              </p:nvSpPr>
              <p:spPr bwMode="auto">
                <a:xfrm>
                  <a:off x="1944" y="1265"/>
                  <a:ext cx="75" cy="74"/>
                </a:xfrm>
                <a:custGeom>
                  <a:avLst/>
                  <a:gdLst>
                    <a:gd name="T0" fmla="*/ 74 w 75"/>
                    <a:gd name="T1" fmla="*/ 73 h 74"/>
                    <a:gd name="T2" fmla="*/ 58 w 75"/>
                    <a:gd name="T3" fmla="*/ 54 h 74"/>
                    <a:gd name="T4" fmla="*/ 48 w 75"/>
                    <a:gd name="T5" fmla="*/ 45 h 74"/>
                    <a:gd name="T6" fmla="*/ 38 w 75"/>
                    <a:gd name="T7" fmla="*/ 41 h 74"/>
                    <a:gd name="T8" fmla="*/ 32 w 75"/>
                    <a:gd name="T9" fmla="*/ 37 h 74"/>
                    <a:gd name="T10" fmla="*/ 22 w 75"/>
                    <a:gd name="T11" fmla="*/ 37 h 74"/>
                    <a:gd name="T12" fmla="*/ 16 w 75"/>
                    <a:gd name="T13" fmla="*/ 34 h 74"/>
                    <a:gd name="T14" fmla="*/ 9 w 75"/>
                    <a:gd name="T15" fmla="*/ 32 h 74"/>
                    <a:gd name="T16" fmla="*/ 6 w 75"/>
                    <a:gd name="T17" fmla="*/ 26 h 74"/>
                    <a:gd name="T18" fmla="*/ 3 w 75"/>
                    <a:gd name="T19" fmla="*/ 19 h 74"/>
                    <a:gd name="T20" fmla="*/ 0 w 75"/>
                    <a:gd name="T21" fmla="*/ 0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5"/>
                    <a:gd name="T34" fmla="*/ 0 h 74"/>
                    <a:gd name="T35" fmla="*/ 75 w 75"/>
                    <a:gd name="T36" fmla="*/ 74 h 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5" h="74">
                      <a:moveTo>
                        <a:pt x="74" y="73"/>
                      </a:moveTo>
                      <a:lnTo>
                        <a:pt x="58" y="54"/>
                      </a:lnTo>
                      <a:lnTo>
                        <a:pt x="48" y="45"/>
                      </a:lnTo>
                      <a:lnTo>
                        <a:pt x="38" y="41"/>
                      </a:lnTo>
                      <a:lnTo>
                        <a:pt x="32" y="37"/>
                      </a:lnTo>
                      <a:lnTo>
                        <a:pt x="22" y="37"/>
                      </a:lnTo>
                      <a:lnTo>
                        <a:pt x="16" y="34"/>
                      </a:lnTo>
                      <a:lnTo>
                        <a:pt x="9" y="32"/>
                      </a:lnTo>
                      <a:lnTo>
                        <a:pt x="6" y="26"/>
                      </a:lnTo>
                      <a:lnTo>
                        <a:pt x="3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06" name="Freeform 904"/>
                <p:cNvSpPr>
                  <a:spLocks/>
                </p:cNvSpPr>
                <p:nvPr/>
              </p:nvSpPr>
              <p:spPr bwMode="auto">
                <a:xfrm>
                  <a:off x="1898" y="1315"/>
                  <a:ext cx="77" cy="72"/>
                </a:xfrm>
                <a:custGeom>
                  <a:avLst/>
                  <a:gdLst>
                    <a:gd name="T0" fmla="*/ 76 w 77"/>
                    <a:gd name="T1" fmla="*/ 71 h 72"/>
                    <a:gd name="T2" fmla="*/ 60 w 77"/>
                    <a:gd name="T3" fmla="*/ 51 h 72"/>
                    <a:gd name="T4" fmla="*/ 51 w 77"/>
                    <a:gd name="T5" fmla="*/ 44 h 72"/>
                    <a:gd name="T6" fmla="*/ 41 w 77"/>
                    <a:gd name="T7" fmla="*/ 38 h 72"/>
                    <a:gd name="T8" fmla="*/ 35 w 77"/>
                    <a:gd name="T9" fmla="*/ 36 h 72"/>
                    <a:gd name="T10" fmla="*/ 25 w 77"/>
                    <a:gd name="T11" fmla="*/ 33 h 72"/>
                    <a:gd name="T12" fmla="*/ 19 w 77"/>
                    <a:gd name="T13" fmla="*/ 33 h 72"/>
                    <a:gd name="T14" fmla="*/ 13 w 77"/>
                    <a:gd name="T15" fmla="*/ 31 h 72"/>
                    <a:gd name="T16" fmla="*/ 10 w 77"/>
                    <a:gd name="T17" fmla="*/ 24 h 72"/>
                    <a:gd name="T18" fmla="*/ 7 w 77"/>
                    <a:gd name="T19" fmla="*/ 18 h 72"/>
                    <a:gd name="T20" fmla="*/ 0 w 77"/>
                    <a:gd name="T21" fmla="*/ 0 h 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7"/>
                    <a:gd name="T34" fmla="*/ 0 h 72"/>
                    <a:gd name="T35" fmla="*/ 77 w 77"/>
                    <a:gd name="T36" fmla="*/ 72 h 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7" h="72">
                      <a:moveTo>
                        <a:pt x="76" y="71"/>
                      </a:moveTo>
                      <a:lnTo>
                        <a:pt x="60" y="51"/>
                      </a:lnTo>
                      <a:lnTo>
                        <a:pt x="51" y="44"/>
                      </a:lnTo>
                      <a:lnTo>
                        <a:pt x="41" y="38"/>
                      </a:lnTo>
                      <a:lnTo>
                        <a:pt x="35" y="36"/>
                      </a:lnTo>
                      <a:lnTo>
                        <a:pt x="25" y="33"/>
                      </a:lnTo>
                      <a:lnTo>
                        <a:pt x="19" y="33"/>
                      </a:lnTo>
                      <a:lnTo>
                        <a:pt x="13" y="31"/>
                      </a:lnTo>
                      <a:lnTo>
                        <a:pt x="10" y="24"/>
                      </a:lnTo>
                      <a:lnTo>
                        <a:pt x="7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07" name="Oval 905"/>
                <p:cNvSpPr>
                  <a:spLocks noChangeArrowheads="1"/>
                </p:cNvSpPr>
                <p:nvPr/>
              </p:nvSpPr>
              <p:spPr bwMode="auto">
                <a:xfrm rot="-8040000">
                  <a:off x="1974" y="133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16" name="Group 906"/>
              <p:cNvGrpSpPr>
                <a:grpSpLocks/>
              </p:cNvGrpSpPr>
              <p:nvPr/>
            </p:nvGrpSpPr>
            <p:grpSpPr bwMode="auto">
              <a:xfrm>
                <a:off x="3891" y="2513"/>
                <a:ext cx="86" cy="68"/>
                <a:chOff x="1557" y="1428"/>
                <a:chExt cx="208" cy="163"/>
              </a:xfrm>
            </p:grpSpPr>
            <p:sp>
              <p:nvSpPr>
                <p:cNvPr id="58502" name="Freeform 907"/>
                <p:cNvSpPr>
                  <a:spLocks/>
                </p:cNvSpPr>
                <p:nvPr/>
              </p:nvSpPr>
              <p:spPr bwMode="auto">
                <a:xfrm>
                  <a:off x="1645" y="1534"/>
                  <a:ext cx="87" cy="57"/>
                </a:xfrm>
                <a:custGeom>
                  <a:avLst/>
                  <a:gdLst>
                    <a:gd name="T0" fmla="*/ 0 w 87"/>
                    <a:gd name="T1" fmla="*/ 0 h 57"/>
                    <a:gd name="T2" fmla="*/ 20 w 87"/>
                    <a:gd name="T3" fmla="*/ 15 h 57"/>
                    <a:gd name="T4" fmla="*/ 36 w 87"/>
                    <a:gd name="T5" fmla="*/ 25 h 57"/>
                    <a:gd name="T6" fmla="*/ 47 w 87"/>
                    <a:gd name="T7" fmla="*/ 28 h 57"/>
                    <a:gd name="T8" fmla="*/ 56 w 87"/>
                    <a:gd name="T9" fmla="*/ 28 h 57"/>
                    <a:gd name="T10" fmla="*/ 64 w 87"/>
                    <a:gd name="T11" fmla="*/ 25 h 57"/>
                    <a:gd name="T12" fmla="*/ 69 w 87"/>
                    <a:gd name="T13" fmla="*/ 28 h 57"/>
                    <a:gd name="T14" fmla="*/ 78 w 87"/>
                    <a:gd name="T15" fmla="*/ 38 h 57"/>
                    <a:gd name="T16" fmla="*/ 86 w 87"/>
                    <a:gd name="T17" fmla="*/ 56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57"/>
                    <a:gd name="T29" fmla="*/ 87 w 87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57">
                      <a:moveTo>
                        <a:pt x="0" y="0"/>
                      </a:moveTo>
                      <a:lnTo>
                        <a:pt x="20" y="15"/>
                      </a:lnTo>
                      <a:lnTo>
                        <a:pt x="36" y="25"/>
                      </a:lnTo>
                      <a:lnTo>
                        <a:pt x="47" y="28"/>
                      </a:lnTo>
                      <a:lnTo>
                        <a:pt x="56" y="28"/>
                      </a:lnTo>
                      <a:lnTo>
                        <a:pt x="64" y="25"/>
                      </a:lnTo>
                      <a:lnTo>
                        <a:pt x="69" y="28"/>
                      </a:lnTo>
                      <a:lnTo>
                        <a:pt x="78" y="38"/>
                      </a:lnTo>
                      <a:lnTo>
                        <a:pt x="86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03" name="Freeform 908"/>
                <p:cNvSpPr>
                  <a:spLocks/>
                </p:cNvSpPr>
                <p:nvPr/>
              </p:nvSpPr>
              <p:spPr bwMode="auto">
                <a:xfrm>
                  <a:off x="1677" y="1478"/>
                  <a:ext cx="88" cy="57"/>
                </a:xfrm>
                <a:custGeom>
                  <a:avLst/>
                  <a:gdLst>
                    <a:gd name="T0" fmla="*/ 0 w 88"/>
                    <a:gd name="T1" fmla="*/ 0 h 57"/>
                    <a:gd name="T2" fmla="*/ 19 w 88"/>
                    <a:gd name="T3" fmla="*/ 17 h 57"/>
                    <a:gd name="T4" fmla="*/ 31 w 88"/>
                    <a:gd name="T5" fmla="*/ 22 h 57"/>
                    <a:gd name="T6" fmla="*/ 39 w 88"/>
                    <a:gd name="T7" fmla="*/ 24 h 57"/>
                    <a:gd name="T8" fmla="*/ 47 w 88"/>
                    <a:gd name="T9" fmla="*/ 27 h 57"/>
                    <a:gd name="T10" fmla="*/ 56 w 88"/>
                    <a:gd name="T11" fmla="*/ 27 h 57"/>
                    <a:gd name="T12" fmla="*/ 64 w 88"/>
                    <a:gd name="T13" fmla="*/ 24 h 57"/>
                    <a:gd name="T14" fmla="*/ 70 w 88"/>
                    <a:gd name="T15" fmla="*/ 27 h 57"/>
                    <a:gd name="T16" fmla="*/ 76 w 88"/>
                    <a:gd name="T17" fmla="*/ 31 h 57"/>
                    <a:gd name="T18" fmla="*/ 79 w 88"/>
                    <a:gd name="T19" fmla="*/ 39 h 57"/>
                    <a:gd name="T20" fmla="*/ 87 w 88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8"/>
                    <a:gd name="T34" fmla="*/ 0 h 57"/>
                    <a:gd name="T35" fmla="*/ 88 w 88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8" h="57">
                      <a:moveTo>
                        <a:pt x="0" y="0"/>
                      </a:moveTo>
                      <a:lnTo>
                        <a:pt x="19" y="17"/>
                      </a:lnTo>
                      <a:lnTo>
                        <a:pt x="31" y="22"/>
                      </a:lnTo>
                      <a:lnTo>
                        <a:pt x="39" y="24"/>
                      </a:lnTo>
                      <a:lnTo>
                        <a:pt x="47" y="27"/>
                      </a:lnTo>
                      <a:lnTo>
                        <a:pt x="56" y="27"/>
                      </a:lnTo>
                      <a:lnTo>
                        <a:pt x="64" y="24"/>
                      </a:lnTo>
                      <a:lnTo>
                        <a:pt x="70" y="27"/>
                      </a:lnTo>
                      <a:lnTo>
                        <a:pt x="76" y="31"/>
                      </a:lnTo>
                      <a:lnTo>
                        <a:pt x="79" y="39"/>
                      </a:lnTo>
                      <a:lnTo>
                        <a:pt x="87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04" name="Oval 909"/>
                <p:cNvSpPr>
                  <a:spLocks noChangeArrowheads="1"/>
                </p:cNvSpPr>
                <p:nvPr/>
              </p:nvSpPr>
              <p:spPr bwMode="auto">
                <a:xfrm rot="2040000">
                  <a:off x="1557" y="14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17" name="Group 910"/>
              <p:cNvGrpSpPr>
                <a:grpSpLocks/>
              </p:cNvGrpSpPr>
              <p:nvPr/>
            </p:nvGrpSpPr>
            <p:grpSpPr bwMode="auto">
              <a:xfrm>
                <a:off x="3928" y="2488"/>
                <a:ext cx="86" cy="68"/>
                <a:chOff x="1645" y="1366"/>
                <a:chExt cx="208" cy="163"/>
              </a:xfrm>
            </p:grpSpPr>
            <p:sp>
              <p:nvSpPr>
                <p:cNvPr id="58499" name="Freeform 911"/>
                <p:cNvSpPr>
                  <a:spLocks/>
                </p:cNvSpPr>
                <p:nvPr/>
              </p:nvSpPr>
              <p:spPr bwMode="auto">
                <a:xfrm>
                  <a:off x="1732" y="1472"/>
                  <a:ext cx="88" cy="57"/>
                </a:xfrm>
                <a:custGeom>
                  <a:avLst/>
                  <a:gdLst>
                    <a:gd name="T0" fmla="*/ 0 w 88"/>
                    <a:gd name="T1" fmla="*/ 0 h 57"/>
                    <a:gd name="T2" fmla="*/ 20 w 88"/>
                    <a:gd name="T3" fmla="*/ 17 h 57"/>
                    <a:gd name="T4" fmla="*/ 29 w 88"/>
                    <a:gd name="T5" fmla="*/ 22 h 57"/>
                    <a:gd name="T6" fmla="*/ 38 w 88"/>
                    <a:gd name="T7" fmla="*/ 24 h 57"/>
                    <a:gd name="T8" fmla="*/ 46 w 88"/>
                    <a:gd name="T9" fmla="*/ 27 h 57"/>
                    <a:gd name="T10" fmla="*/ 55 w 88"/>
                    <a:gd name="T11" fmla="*/ 27 h 57"/>
                    <a:gd name="T12" fmla="*/ 64 w 88"/>
                    <a:gd name="T13" fmla="*/ 24 h 57"/>
                    <a:gd name="T14" fmla="*/ 70 w 88"/>
                    <a:gd name="T15" fmla="*/ 27 h 57"/>
                    <a:gd name="T16" fmla="*/ 75 w 88"/>
                    <a:gd name="T17" fmla="*/ 32 h 57"/>
                    <a:gd name="T18" fmla="*/ 78 w 88"/>
                    <a:gd name="T19" fmla="*/ 39 h 57"/>
                    <a:gd name="T20" fmla="*/ 87 w 88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8"/>
                    <a:gd name="T34" fmla="*/ 0 h 57"/>
                    <a:gd name="T35" fmla="*/ 88 w 88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8" h="57">
                      <a:moveTo>
                        <a:pt x="0" y="0"/>
                      </a:moveTo>
                      <a:lnTo>
                        <a:pt x="20" y="17"/>
                      </a:lnTo>
                      <a:lnTo>
                        <a:pt x="29" y="22"/>
                      </a:lnTo>
                      <a:lnTo>
                        <a:pt x="38" y="24"/>
                      </a:lnTo>
                      <a:lnTo>
                        <a:pt x="46" y="27"/>
                      </a:lnTo>
                      <a:lnTo>
                        <a:pt x="55" y="27"/>
                      </a:lnTo>
                      <a:lnTo>
                        <a:pt x="64" y="24"/>
                      </a:lnTo>
                      <a:lnTo>
                        <a:pt x="70" y="27"/>
                      </a:lnTo>
                      <a:lnTo>
                        <a:pt x="75" y="32"/>
                      </a:lnTo>
                      <a:lnTo>
                        <a:pt x="78" y="39"/>
                      </a:lnTo>
                      <a:lnTo>
                        <a:pt x="87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00" name="Freeform 912"/>
                <p:cNvSpPr>
                  <a:spLocks/>
                </p:cNvSpPr>
                <p:nvPr/>
              </p:nvSpPr>
              <p:spPr bwMode="auto">
                <a:xfrm>
                  <a:off x="1766" y="1415"/>
                  <a:ext cx="87" cy="58"/>
                </a:xfrm>
                <a:custGeom>
                  <a:avLst/>
                  <a:gdLst>
                    <a:gd name="T0" fmla="*/ 0 w 87"/>
                    <a:gd name="T1" fmla="*/ 0 h 58"/>
                    <a:gd name="T2" fmla="*/ 18 w 87"/>
                    <a:gd name="T3" fmla="*/ 17 h 58"/>
                    <a:gd name="T4" fmla="*/ 36 w 87"/>
                    <a:gd name="T5" fmla="*/ 26 h 58"/>
                    <a:gd name="T6" fmla="*/ 47 w 87"/>
                    <a:gd name="T7" fmla="*/ 29 h 58"/>
                    <a:gd name="T8" fmla="*/ 56 w 87"/>
                    <a:gd name="T9" fmla="*/ 29 h 58"/>
                    <a:gd name="T10" fmla="*/ 62 w 87"/>
                    <a:gd name="T11" fmla="*/ 26 h 58"/>
                    <a:gd name="T12" fmla="*/ 68 w 87"/>
                    <a:gd name="T13" fmla="*/ 29 h 58"/>
                    <a:gd name="T14" fmla="*/ 74 w 87"/>
                    <a:gd name="T15" fmla="*/ 33 h 58"/>
                    <a:gd name="T16" fmla="*/ 77 w 87"/>
                    <a:gd name="T17" fmla="*/ 41 h 58"/>
                    <a:gd name="T18" fmla="*/ 86 w 87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58"/>
                    <a:gd name="T32" fmla="*/ 87 w 87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58">
                      <a:moveTo>
                        <a:pt x="0" y="0"/>
                      </a:moveTo>
                      <a:lnTo>
                        <a:pt x="18" y="17"/>
                      </a:lnTo>
                      <a:lnTo>
                        <a:pt x="36" y="26"/>
                      </a:lnTo>
                      <a:lnTo>
                        <a:pt x="47" y="29"/>
                      </a:lnTo>
                      <a:lnTo>
                        <a:pt x="56" y="29"/>
                      </a:lnTo>
                      <a:lnTo>
                        <a:pt x="62" y="26"/>
                      </a:lnTo>
                      <a:lnTo>
                        <a:pt x="68" y="29"/>
                      </a:lnTo>
                      <a:lnTo>
                        <a:pt x="74" y="33"/>
                      </a:lnTo>
                      <a:lnTo>
                        <a:pt x="77" y="41"/>
                      </a:lnTo>
                      <a:lnTo>
                        <a:pt x="86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01" name="Oval 913"/>
                <p:cNvSpPr>
                  <a:spLocks noChangeArrowheads="1"/>
                </p:cNvSpPr>
                <p:nvPr/>
              </p:nvSpPr>
              <p:spPr bwMode="auto">
                <a:xfrm rot="2040000">
                  <a:off x="1645" y="136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18" name="Group 914"/>
              <p:cNvGrpSpPr>
                <a:grpSpLocks/>
              </p:cNvGrpSpPr>
              <p:nvPr/>
            </p:nvGrpSpPr>
            <p:grpSpPr bwMode="auto">
              <a:xfrm>
                <a:off x="3951" y="2448"/>
                <a:ext cx="87" cy="67"/>
                <a:chOff x="1701" y="1270"/>
                <a:chExt cx="208" cy="163"/>
              </a:xfrm>
            </p:grpSpPr>
            <p:sp>
              <p:nvSpPr>
                <p:cNvPr id="58496" name="Freeform 915"/>
                <p:cNvSpPr>
                  <a:spLocks/>
                </p:cNvSpPr>
                <p:nvPr/>
              </p:nvSpPr>
              <p:spPr bwMode="auto">
                <a:xfrm>
                  <a:off x="1788" y="1377"/>
                  <a:ext cx="88" cy="56"/>
                </a:xfrm>
                <a:custGeom>
                  <a:avLst/>
                  <a:gdLst>
                    <a:gd name="T0" fmla="*/ 0 w 88"/>
                    <a:gd name="T1" fmla="*/ 0 h 56"/>
                    <a:gd name="T2" fmla="*/ 21 w 88"/>
                    <a:gd name="T3" fmla="*/ 14 h 56"/>
                    <a:gd name="T4" fmla="*/ 30 w 88"/>
                    <a:gd name="T5" fmla="*/ 21 h 56"/>
                    <a:gd name="T6" fmla="*/ 39 w 88"/>
                    <a:gd name="T7" fmla="*/ 23 h 56"/>
                    <a:gd name="T8" fmla="*/ 48 w 88"/>
                    <a:gd name="T9" fmla="*/ 25 h 56"/>
                    <a:gd name="T10" fmla="*/ 57 w 88"/>
                    <a:gd name="T11" fmla="*/ 25 h 56"/>
                    <a:gd name="T12" fmla="*/ 63 w 88"/>
                    <a:gd name="T13" fmla="*/ 23 h 56"/>
                    <a:gd name="T14" fmla="*/ 69 w 88"/>
                    <a:gd name="T15" fmla="*/ 25 h 56"/>
                    <a:gd name="T16" fmla="*/ 78 w 88"/>
                    <a:gd name="T17" fmla="*/ 39 h 56"/>
                    <a:gd name="T18" fmla="*/ 87 w 88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6"/>
                    <a:gd name="T32" fmla="*/ 88 w 88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6">
                      <a:moveTo>
                        <a:pt x="0" y="0"/>
                      </a:moveTo>
                      <a:lnTo>
                        <a:pt x="21" y="14"/>
                      </a:lnTo>
                      <a:lnTo>
                        <a:pt x="30" y="21"/>
                      </a:lnTo>
                      <a:lnTo>
                        <a:pt x="39" y="23"/>
                      </a:lnTo>
                      <a:lnTo>
                        <a:pt x="48" y="25"/>
                      </a:lnTo>
                      <a:lnTo>
                        <a:pt x="57" y="25"/>
                      </a:lnTo>
                      <a:lnTo>
                        <a:pt x="63" y="23"/>
                      </a:lnTo>
                      <a:lnTo>
                        <a:pt x="69" y="25"/>
                      </a:lnTo>
                      <a:lnTo>
                        <a:pt x="78" y="39"/>
                      </a:lnTo>
                      <a:lnTo>
                        <a:pt x="87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97" name="Freeform 916"/>
                <p:cNvSpPr>
                  <a:spLocks/>
                </p:cNvSpPr>
                <p:nvPr/>
              </p:nvSpPr>
              <p:spPr bwMode="auto">
                <a:xfrm>
                  <a:off x="1823" y="1321"/>
                  <a:ext cx="86" cy="56"/>
                </a:xfrm>
                <a:custGeom>
                  <a:avLst/>
                  <a:gdLst>
                    <a:gd name="T0" fmla="*/ 0 w 86"/>
                    <a:gd name="T1" fmla="*/ 0 h 56"/>
                    <a:gd name="T2" fmla="*/ 18 w 86"/>
                    <a:gd name="T3" fmla="*/ 15 h 56"/>
                    <a:gd name="T4" fmla="*/ 36 w 86"/>
                    <a:gd name="T5" fmla="*/ 24 h 56"/>
                    <a:gd name="T6" fmla="*/ 45 w 86"/>
                    <a:gd name="T7" fmla="*/ 26 h 56"/>
                    <a:gd name="T8" fmla="*/ 54 w 86"/>
                    <a:gd name="T9" fmla="*/ 26 h 56"/>
                    <a:gd name="T10" fmla="*/ 61 w 86"/>
                    <a:gd name="T11" fmla="*/ 24 h 56"/>
                    <a:gd name="T12" fmla="*/ 67 w 86"/>
                    <a:gd name="T13" fmla="*/ 26 h 56"/>
                    <a:gd name="T14" fmla="*/ 73 w 86"/>
                    <a:gd name="T15" fmla="*/ 31 h 56"/>
                    <a:gd name="T16" fmla="*/ 76 w 86"/>
                    <a:gd name="T17" fmla="*/ 37 h 56"/>
                    <a:gd name="T18" fmla="*/ 85 w 86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56"/>
                    <a:gd name="T32" fmla="*/ 86 w 86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56">
                      <a:moveTo>
                        <a:pt x="0" y="0"/>
                      </a:moveTo>
                      <a:lnTo>
                        <a:pt x="18" y="15"/>
                      </a:lnTo>
                      <a:lnTo>
                        <a:pt x="36" y="24"/>
                      </a:lnTo>
                      <a:lnTo>
                        <a:pt x="45" y="26"/>
                      </a:lnTo>
                      <a:lnTo>
                        <a:pt x="54" y="26"/>
                      </a:lnTo>
                      <a:lnTo>
                        <a:pt x="61" y="24"/>
                      </a:lnTo>
                      <a:lnTo>
                        <a:pt x="67" y="26"/>
                      </a:lnTo>
                      <a:lnTo>
                        <a:pt x="73" y="31"/>
                      </a:lnTo>
                      <a:lnTo>
                        <a:pt x="76" y="37"/>
                      </a:lnTo>
                      <a:lnTo>
                        <a:pt x="85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98" name="Oval 917"/>
                <p:cNvSpPr>
                  <a:spLocks noChangeArrowheads="1"/>
                </p:cNvSpPr>
                <p:nvPr/>
              </p:nvSpPr>
              <p:spPr bwMode="auto">
                <a:xfrm rot="2040000">
                  <a:off x="1701" y="127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19" name="Group 918"/>
              <p:cNvGrpSpPr>
                <a:grpSpLocks/>
              </p:cNvGrpSpPr>
              <p:nvPr/>
            </p:nvGrpSpPr>
            <p:grpSpPr bwMode="auto">
              <a:xfrm>
                <a:off x="3987" y="2419"/>
                <a:ext cx="87" cy="67"/>
                <a:chOff x="1789" y="1198"/>
                <a:chExt cx="208" cy="163"/>
              </a:xfrm>
            </p:grpSpPr>
            <p:sp>
              <p:nvSpPr>
                <p:cNvPr id="58493" name="Freeform 919"/>
                <p:cNvSpPr>
                  <a:spLocks/>
                </p:cNvSpPr>
                <p:nvPr/>
              </p:nvSpPr>
              <p:spPr bwMode="auto">
                <a:xfrm>
                  <a:off x="1875" y="1303"/>
                  <a:ext cx="89" cy="58"/>
                </a:xfrm>
                <a:custGeom>
                  <a:avLst/>
                  <a:gdLst>
                    <a:gd name="T0" fmla="*/ 0 w 89"/>
                    <a:gd name="T1" fmla="*/ 0 h 58"/>
                    <a:gd name="T2" fmla="*/ 19 w 89"/>
                    <a:gd name="T3" fmla="*/ 16 h 58"/>
                    <a:gd name="T4" fmla="*/ 28 w 89"/>
                    <a:gd name="T5" fmla="*/ 22 h 58"/>
                    <a:gd name="T6" fmla="*/ 38 w 89"/>
                    <a:gd name="T7" fmla="*/ 27 h 58"/>
                    <a:gd name="T8" fmla="*/ 47 w 89"/>
                    <a:gd name="T9" fmla="*/ 29 h 58"/>
                    <a:gd name="T10" fmla="*/ 57 w 89"/>
                    <a:gd name="T11" fmla="*/ 27 h 58"/>
                    <a:gd name="T12" fmla="*/ 66 w 89"/>
                    <a:gd name="T13" fmla="*/ 27 h 58"/>
                    <a:gd name="T14" fmla="*/ 72 w 89"/>
                    <a:gd name="T15" fmla="*/ 29 h 58"/>
                    <a:gd name="T16" fmla="*/ 75 w 89"/>
                    <a:gd name="T17" fmla="*/ 33 h 58"/>
                    <a:gd name="T18" fmla="*/ 82 w 89"/>
                    <a:gd name="T19" fmla="*/ 40 h 58"/>
                    <a:gd name="T20" fmla="*/ 88 w 89"/>
                    <a:gd name="T21" fmla="*/ 57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58"/>
                    <a:gd name="T35" fmla="*/ 89 w 89"/>
                    <a:gd name="T36" fmla="*/ 58 h 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58">
                      <a:moveTo>
                        <a:pt x="0" y="0"/>
                      </a:moveTo>
                      <a:lnTo>
                        <a:pt x="19" y="16"/>
                      </a:lnTo>
                      <a:lnTo>
                        <a:pt x="28" y="22"/>
                      </a:lnTo>
                      <a:lnTo>
                        <a:pt x="38" y="27"/>
                      </a:lnTo>
                      <a:lnTo>
                        <a:pt x="47" y="29"/>
                      </a:lnTo>
                      <a:lnTo>
                        <a:pt x="57" y="27"/>
                      </a:lnTo>
                      <a:lnTo>
                        <a:pt x="66" y="27"/>
                      </a:lnTo>
                      <a:lnTo>
                        <a:pt x="72" y="29"/>
                      </a:lnTo>
                      <a:lnTo>
                        <a:pt x="75" y="33"/>
                      </a:lnTo>
                      <a:lnTo>
                        <a:pt x="82" y="40"/>
                      </a:lnTo>
                      <a:lnTo>
                        <a:pt x="88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94" name="Freeform 920"/>
                <p:cNvSpPr>
                  <a:spLocks/>
                </p:cNvSpPr>
                <p:nvPr/>
              </p:nvSpPr>
              <p:spPr bwMode="auto">
                <a:xfrm>
                  <a:off x="1910" y="1248"/>
                  <a:ext cx="87" cy="57"/>
                </a:xfrm>
                <a:custGeom>
                  <a:avLst/>
                  <a:gdLst>
                    <a:gd name="T0" fmla="*/ 0 w 87"/>
                    <a:gd name="T1" fmla="*/ 0 h 57"/>
                    <a:gd name="T2" fmla="*/ 19 w 87"/>
                    <a:gd name="T3" fmla="*/ 14 h 57"/>
                    <a:gd name="T4" fmla="*/ 29 w 87"/>
                    <a:gd name="T5" fmla="*/ 21 h 57"/>
                    <a:gd name="T6" fmla="*/ 38 w 87"/>
                    <a:gd name="T7" fmla="*/ 25 h 57"/>
                    <a:gd name="T8" fmla="*/ 44 w 87"/>
                    <a:gd name="T9" fmla="*/ 27 h 57"/>
                    <a:gd name="T10" fmla="*/ 54 w 87"/>
                    <a:gd name="T11" fmla="*/ 27 h 57"/>
                    <a:gd name="T12" fmla="*/ 64 w 87"/>
                    <a:gd name="T13" fmla="*/ 25 h 57"/>
                    <a:gd name="T14" fmla="*/ 70 w 87"/>
                    <a:gd name="T15" fmla="*/ 27 h 57"/>
                    <a:gd name="T16" fmla="*/ 73 w 87"/>
                    <a:gd name="T17" fmla="*/ 31 h 57"/>
                    <a:gd name="T18" fmla="*/ 80 w 87"/>
                    <a:gd name="T19" fmla="*/ 39 h 57"/>
                    <a:gd name="T20" fmla="*/ 86 w 87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57"/>
                    <a:gd name="T35" fmla="*/ 87 w 87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57">
                      <a:moveTo>
                        <a:pt x="0" y="0"/>
                      </a:moveTo>
                      <a:lnTo>
                        <a:pt x="19" y="14"/>
                      </a:lnTo>
                      <a:lnTo>
                        <a:pt x="29" y="21"/>
                      </a:lnTo>
                      <a:lnTo>
                        <a:pt x="38" y="25"/>
                      </a:lnTo>
                      <a:lnTo>
                        <a:pt x="44" y="27"/>
                      </a:lnTo>
                      <a:lnTo>
                        <a:pt x="54" y="27"/>
                      </a:lnTo>
                      <a:lnTo>
                        <a:pt x="64" y="25"/>
                      </a:lnTo>
                      <a:lnTo>
                        <a:pt x="70" y="27"/>
                      </a:lnTo>
                      <a:lnTo>
                        <a:pt x="73" y="31"/>
                      </a:lnTo>
                      <a:lnTo>
                        <a:pt x="80" y="39"/>
                      </a:lnTo>
                      <a:lnTo>
                        <a:pt x="86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95" name="Oval 921"/>
                <p:cNvSpPr>
                  <a:spLocks noChangeArrowheads="1"/>
                </p:cNvSpPr>
                <p:nvPr/>
              </p:nvSpPr>
              <p:spPr bwMode="auto">
                <a:xfrm rot="2040000">
                  <a:off x="1789" y="119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20" name="Group 922"/>
              <p:cNvGrpSpPr>
                <a:grpSpLocks/>
              </p:cNvGrpSpPr>
              <p:nvPr/>
            </p:nvGrpSpPr>
            <p:grpSpPr bwMode="auto">
              <a:xfrm>
                <a:off x="4021" y="2395"/>
                <a:ext cx="87" cy="67"/>
                <a:chOff x="1869" y="1142"/>
                <a:chExt cx="208" cy="163"/>
              </a:xfrm>
            </p:grpSpPr>
            <p:sp>
              <p:nvSpPr>
                <p:cNvPr id="58490" name="Freeform 923"/>
                <p:cNvSpPr>
                  <a:spLocks/>
                </p:cNvSpPr>
                <p:nvPr/>
              </p:nvSpPr>
              <p:spPr bwMode="auto">
                <a:xfrm>
                  <a:off x="1955" y="1248"/>
                  <a:ext cx="89" cy="57"/>
                </a:xfrm>
                <a:custGeom>
                  <a:avLst/>
                  <a:gdLst>
                    <a:gd name="T0" fmla="*/ 0 w 89"/>
                    <a:gd name="T1" fmla="*/ 0 h 57"/>
                    <a:gd name="T2" fmla="*/ 19 w 89"/>
                    <a:gd name="T3" fmla="*/ 14 h 57"/>
                    <a:gd name="T4" fmla="*/ 29 w 89"/>
                    <a:gd name="T5" fmla="*/ 21 h 57"/>
                    <a:gd name="T6" fmla="*/ 39 w 89"/>
                    <a:gd name="T7" fmla="*/ 25 h 57"/>
                    <a:gd name="T8" fmla="*/ 49 w 89"/>
                    <a:gd name="T9" fmla="*/ 27 h 57"/>
                    <a:gd name="T10" fmla="*/ 55 w 89"/>
                    <a:gd name="T11" fmla="*/ 27 h 57"/>
                    <a:gd name="T12" fmla="*/ 65 w 89"/>
                    <a:gd name="T13" fmla="*/ 25 h 57"/>
                    <a:gd name="T14" fmla="*/ 72 w 89"/>
                    <a:gd name="T15" fmla="*/ 27 h 57"/>
                    <a:gd name="T16" fmla="*/ 75 w 89"/>
                    <a:gd name="T17" fmla="*/ 31 h 57"/>
                    <a:gd name="T18" fmla="*/ 81 w 89"/>
                    <a:gd name="T19" fmla="*/ 39 h 57"/>
                    <a:gd name="T20" fmla="*/ 88 w 89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57"/>
                    <a:gd name="T35" fmla="*/ 89 w 89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57">
                      <a:moveTo>
                        <a:pt x="0" y="0"/>
                      </a:moveTo>
                      <a:lnTo>
                        <a:pt x="19" y="14"/>
                      </a:lnTo>
                      <a:lnTo>
                        <a:pt x="29" y="21"/>
                      </a:lnTo>
                      <a:lnTo>
                        <a:pt x="39" y="25"/>
                      </a:lnTo>
                      <a:lnTo>
                        <a:pt x="49" y="27"/>
                      </a:lnTo>
                      <a:lnTo>
                        <a:pt x="55" y="27"/>
                      </a:lnTo>
                      <a:lnTo>
                        <a:pt x="65" y="25"/>
                      </a:lnTo>
                      <a:lnTo>
                        <a:pt x="72" y="27"/>
                      </a:lnTo>
                      <a:lnTo>
                        <a:pt x="75" y="31"/>
                      </a:lnTo>
                      <a:lnTo>
                        <a:pt x="81" y="39"/>
                      </a:lnTo>
                      <a:lnTo>
                        <a:pt x="88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91" name="Freeform 924"/>
                <p:cNvSpPr>
                  <a:spLocks/>
                </p:cNvSpPr>
                <p:nvPr/>
              </p:nvSpPr>
              <p:spPr bwMode="auto">
                <a:xfrm>
                  <a:off x="1990" y="1192"/>
                  <a:ext cx="87" cy="55"/>
                </a:xfrm>
                <a:custGeom>
                  <a:avLst/>
                  <a:gdLst>
                    <a:gd name="T0" fmla="*/ 0 w 87"/>
                    <a:gd name="T1" fmla="*/ 0 h 55"/>
                    <a:gd name="T2" fmla="*/ 20 w 87"/>
                    <a:gd name="T3" fmla="*/ 14 h 55"/>
                    <a:gd name="T4" fmla="*/ 30 w 87"/>
                    <a:gd name="T5" fmla="*/ 20 h 55"/>
                    <a:gd name="T6" fmla="*/ 36 w 87"/>
                    <a:gd name="T7" fmla="*/ 24 h 55"/>
                    <a:gd name="T8" fmla="*/ 46 w 87"/>
                    <a:gd name="T9" fmla="*/ 26 h 55"/>
                    <a:gd name="T10" fmla="*/ 53 w 87"/>
                    <a:gd name="T11" fmla="*/ 26 h 55"/>
                    <a:gd name="T12" fmla="*/ 63 w 87"/>
                    <a:gd name="T13" fmla="*/ 24 h 55"/>
                    <a:gd name="T14" fmla="*/ 69 w 87"/>
                    <a:gd name="T15" fmla="*/ 26 h 55"/>
                    <a:gd name="T16" fmla="*/ 73 w 87"/>
                    <a:gd name="T17" fmla="*/ 32 h 55"/>
                    <a:gd name="T18" fmla="*/ 79 w 87"/>
                    <a:gd name="T19" fmla="*/ 38 h 55"/>
                    <a:gd name="T20" fmla="*/ 86 w 87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55"/>
                    <a:gd name="T35" fmla="*/ 87 w 87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55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30" y="20"/>
                      </a:lnTo>
                      <a:lnTo>
                        <a:pt x="36" y="24"/>
                      </a:lnTo>
                      <a:lnTo>
                        <a:pt x="46" y="26"/>
                      </a:lnTo>
                      <a:lnTo>
                        <a:pt x="53" y="26"/>
                      </a:lnTo>
                      <a:lnTo>
                        <a:pt x="63" y="24"/>
                      </a:lnTo>
                      <a:lnTo>
                        <a:pt x="69" y="26"/>
                      </a:lnTo>
                      <a:lnTo>
                        <a:pt x="73" y="32"/>
                      </a:lnTo>
                      <a:lnTo>
                        <a:pt x="79" y="38"/>
                      </a:lnTo>
                      <a:lnTo>
                        <a:pt x="86" y="5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92" name="Oval 925"/>
                <p:cNvSpPr>
                  <a:spLocks noChangeArrowheads="1"/>
                </p:cNvSpPr>
                <p:nvPr/>
              </p:nvSpPr>
              <p:spPr bwMode="auto">
                <a:xfrm rot="2040000">
                  <a:off x="1869" y="114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21" name="Group 926"/>
              <p:cNvGrpSpPr>
                <a:grpSpLocks/>
              </p:cNvGrpSpPr>
              <p:nvPr/>
            </p:nvGrpSpPr>
            <p:grpSpPr bwMode="auto">
              <a:xfrm>
                <a:off x="4061" y="2369"/>
                <a:ext cx="86" cy="67"/>
                <a:chOff x="1965" y="1078"/>
                <a:chExt cx="208" cy="161"/>
              </a:xfrm>
            </p:grpSpPr>
            <p:sp>
              <p:nvSpPr>
                <p:cNvPr id="58487" name="Freeform 927"/>
                <p:cNvSpPr>
                  <a:spLocks/>
                </p:cNvSpPr>
                <p:nvPr/>
              </p:nvSpPr>
              <p:spPr bwMode="auto">
                <a:xfrm>
                  <a:off x="2053" y="1184"/>
                  <a:ext cx="87" cy="55"/>
                </a:xfrm>
                <a:custGeom>
                  <a:avLst/>
                  <a:gdLst>
                    <a:gd name="T0" fmla="*/ 0 w 87"/>
                    <a:gd name="T1" fmla="*/ 0 h 55"/>
                    <a:gd name="T2" fmla="*/ 18 w 87"/>
                    <a:gd name="T3" fmla="*/ 14 h 55"/>
                    <a:gd name="T4" fmla="*/ 28 w 87"/>
                    <a:gd name="T5" fmla="*/ 20 h 55"/>
                    <a:gd name="T6" fmla="*/ 38 w 87"/>
                    <a:gd name="T7" fmla="*/ 24 h 55"/>
                    <a:gd name="T8" fmla="*/ 45 w 87"/>
                    <a:gd name="T9" fmla="*/ 26 h 55"/>
                    <a:gd name="T10" fmla="*/ 55 w 87"/>
                    <a:gd name="T11" fmla="*/ 26 h 55"/>
                    <a:gd name="T12" fmla="*/ 62 w 87"/>
                    <a:gd name="T13" fmla="*/ 24 h 55"/>
                    <a:gd name="T14" fmla="*/ 69 w 87"/>
                    <a:gd name="T15" fmla="*/ 26 h 55"/>
                    <a:gd name="T16" fmla="*/ 72 w 87"/>
                    <a:gd name="T17" fmla="*/ 32 h 55"/>
                    <a:gd name="T18" fmla="*/ 79 w 87"/>
                    <a:gd name="T19" fmla="*/ 38 h 55"/>
                    <a:gd name="T20" fmla="*/ 86 w 87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55"/>
                    <a:gd name="T35" fmla="*/ 87 w 87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55">
                      <a:moveTo>
                        <a:pt x="0" y="0"/>
                      </a:moveTo>
                      <a:lnTo>
                        <a:pt x="18" y="14"/>
                      </a:lnTo>
                      <a:lnTo>
                        <a:pt x="28" y="20"/>
                      </a:lnTo>
                      <a:lnTo>
                        <a:pt x="38" y="24"/>
                      </a:lnTo>
                      <a:lnTo>
                        <a:pt x="45" y="26"/>
                      </a:lnTo>
                      <a:lnTo>
                        <a:pt x="55" y="26"/>
                      </a:lnTo>
                      <a:lnTo>
                        <a:pt x="62" y="24"/>
                      </a:lnTo>
                      <a:lnTo>
                        <a:pt x="69" y="26"/>
                      </a:lnTo>
                      <a:lnTo>
                        <a:pt x="72" y="32"/>
                      </a:lnTo>
                      <a:lnTo>
                        <a:pt x="79" y="38"/>
                      </a:lnTo>
                      <a:lnTo>
                        <a:pt x="86" y="5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88" name="Freeform 928"/>
                <p:cNvSpPr>
                  <a:spLocks/>
                </p:cNvSpPr>
                <p:nvPr/>
              </p:nvSpPr>
              <p:spPr bwMode="auto">
                <a:xfrm>
                  <a:off x="2085" y="1127"/>
                  <a:ext cx="88" cy="56"/>
                </a:xfrm>
                <a:custGeom>
                  <a:avLst/>
                  <a:gdLst>
                    <a:gd name="T0" fmla="*/ 0 w 88"/>
                    <a:gd name="T1" fmla="*/ 0 h 56"/>
                    <a:gd name="T2" fmla="*/ 21 w 88"/>
                    <a:gd name="T3" fmla="*/ 17 h 56"/>
                    <a:gd name="T4" fmla="*/ 31 w 88"/>
                    <a:gd name="T5" fmla="*/ 23 h 56"/>
                    <a:gd name="T6" fmla="*/ 38 w 88"/>
                    <a:gd name="T7" fmla="*/ 27 h 56"/>
                    <a:gd name="T8" fmla="*/ 45 w 88"/>
                    <a:gd name="T9" fmla="*/ 29 h 56"/>
                    <a:gd name="T10" fmla="*/ 56 w 88"/>
                    <a:gd name="T11" fmla="*/ 27 h 56"/>
                    <a:gd name="T12" fmla="*/ 63 w 88"/>
                    <a:gd name="T13" fmla="*/ 27 h 56"/>
                    <a:gd name="T14" fmla="*/ 70 w 88"/>
                    <a:gd name="T15" fmla="*/ 29 h 56"/>
                    <a:gd name="T16" fmla="*/ 73 w 88"/>
                    <a:gd name="T17" fmla="*/ 32 h 56"/>
                    <a:gd name="T18" fmla="*/ 80 w 88"/>
                    <a:gd name="T19" fmla="*/ 40 h 56"/>
                    <a:gd name="T20" fmla="*/ 87 w 88"/>
                    <a:gd name="T21" fmla="*/ 55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8"/>
                    <a:gd name="T34" fmla="*/ 0 h 56"/>
                    <a:gd name="T35" fmla="*/ 88 w 88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8" h="56">
                      <a:moveTo>
                        <a:pt x="0" y="0"/>
                      </a:moveTo>
                      <a:lnTo>
                        <a:pt x="21" y="17"/>
                      </a:lnTo>
                      <a:lnTo>
                        <a:pt x="31" y="23"/>
                      </a:lnTo>
                      <a:lnTo>
                        <a:pt x="38" y="27"/>
                      </a:lnTo>
                      <a:lnTo>
                        <a:pt x="45" y="29"/>
                      </a:lnTo>
                      <a:lnTo>
                        <a:pt x="56" y="27"/>
                      </a:lnTo>
                      <a:lnTo>
                        <a:pt x="63" y="27"/>
                      </a:lnTo>
                      <a:lnTo>
                        <a:pt x="70" y="29"/>
                      </a:lnTo>
                      <a:lnTo>
                        <a:pt x="73" y="32"/>
                      </a:lnTo>
                      <a:lnTo>
                        <a:pt x="80" y="40"/>
                      </a:lnTo>
                      <a:lnTo>
                        <a:pt x="87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89" name="Oval 929"/>
                <p:cNvSpPr>
                  <a:spLocks noChangeArrowheads="1"/>
                </p:cNvSpPr>
                <p:nvPr/>
              </p:nvSpPr>
              <p:spPr bwMode="auto">
                <a:xfrm rot="2040000">
                  <a:off x="1965" y="10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22" name="Group 930"/>
              <p:cNvGrpSpPr>
                <a:grpSpLocks/>
              </p:cNvGrpSpPr>
              <p:nvPr/>
            </p:nvGrpSpPr>
            <p:grpSpPr bwMode="auto">
              <a:xfrm>
                <a:off x="4098" y="2356"/>
                <a:ext cx="87" cy="67"/>
                <a:chOff x="2053" y="1046"/>
                <a:chExt cx="208" cy="161"/>
              </a:xfrm>
            </p:grpSpPr>
            <p:sp>
              <p:nvSpPr>
                <p:cNvPr id="58484" name="Freeform 931"/>
                <p:cNvSpPr>
                  <a:spLocks/>
                </p:cNvSpPr>
                <p:nvPr/>
              </p:nvSpPr>
              <p:spPr bwMode="auto">
                <a:xfrm>
                  <a:off x="2141" y="1152"/>
                  <a:ext cx="87" cy="55"/>
                </a:xfrm>
                <a:custGeom>
                  <a:avLst/>
                  <a:gdLst>
                    <a:gd name="T0" fmla="*/ 0 w 87"/>
                    <a:gd name="T1" fmla="*/ 0 h 55"/>
                    <a:gd name="T2" fmla="*/ 18 w 87"/>
                    <a:gd name="T3" fmla="*/ 15 h 55"/>
                    <a:gd name="T4" fmla="*/ 29 w 87"/>
                    <a:gd name="T5" fmla="*/ 21 h 55"/>
                    <a:gd name="T6" fmla="*/ 36 w 87"/>
                    <a:gd name="T7" fmla="*/ 25 h 55"/>
                    <a:gd name="T8" fmla="*/ 47 w 87"/>
                    <a:gd name="T9" fmla="*/ 27 h 55"/>
                    <a:gd name="T10" fmla="*/ 54 w 87"/>
                    <a:gd name="T11" fmla="*/ 27 h 55"/>
                    <a:gd name="T12" fmla="*/ 61 w 87"/>
                    <a:gd name="T13" fmla="*/ 25 h 55"/>
                    <a:gd name="T14" fmla="*/ 68 w 87"/>
                    <a:gd name="T15" fmla="*/ 27 h 55"/>
                    <a:gd name="T16" fmla="*/ 72 w 87"/>
                    <a:gd name="T17" fmla="*/ 33 h 55"/>
                    <a:gd name="T18" fmla="*/ 79 w 87"/>
                    <a:gd name="T19" fmla="*/ 39 h 55"/>
                    <a:gd name="T20" fmla="*/ 86 w 87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55"/>
                    <a:gd name="T35" fmla="*/ 87 w 87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55">
                      <a:moveTo>
                        <a:pt x="0" y="0"/>
                      </a:moveTo>
                      <a:lnTo>
                        <a:pt x="18" y="15"/>
                      </a:lnTo>
                      <a:lnTo>
                        <a:pt x="29" y="21"/>
                      </a:lnTo>
                      <a:lnTo>
                        <a:pt x="36" y="25"/>
                      </a:lnTo>
                      <a:lnTo>
                        <a:pt x="47" y="27"/>
                      </a:lnTo>
                      <a:lnTo>
                        <a:pt x="54" y="27"/>
                      </a:lnTo>
                      <a:lnTo>
                        <a:pt x="61" y="25"/>
                      </a:lnTo>
                      <a:lnTo>
                        <a:pt x="68" y="27"/>
                      </a:lnTo>
                      <a:lnTo>
                        <a:pt x="72" y="33"/>
                      </a:lnTo>
                      <a:lnTo>
                        <a:pt x="79" y="39"/>
                      </a:lnTo>
                      <a:lnTo>
                        <a:pt x="86" y="5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85" name="Freeform 932"/>
                <p:cNvSpPr>
                  <a:spLocks/>
                </p:cNvSpPr>
                <p:nvPr/>
              </p:nvSpPr>
              <p:spPr bwMode="auto">
                <a:xfrm>
                  <a:off x="2173" y="1097"/>
                  <a:ext cx="88" cy="54"/>
                </a:xfrm>
                <a:custGeom>
                  <a:avLst/>
                  <a:gdLst>
                    <a:gd name="T0" fmla="*/ 0 w 88"/>
                    <a:gd name="T1" fmla="*/ 0 h 54"/>
                    <a:gd name="T2" fmla="*/ 18 w 88"/>
                    <a:gd name="T3" fmla="*/ 14 h 54"/>
                    <a:gd name="T4" fmla="*/ 29 w 88"/>
                    <a:gd name="T5" fmla="*/ 20 h 54"/>
                    <a:gd name="T6" fmla="*/ 36 w 88"/>
                    <a:gd name="T7" fmla="*/ 24 h 54"/>
                    <a:gd name="T8" fmla="*/ 47 w 88"/>
                    <a:gd name="T9" fmla="*/ 26 h 54"/>
                    <a:gd name="T10" fmla="*/ 54 w 88"/>
                    <a:gd name="T11" fmla="*/ 26 h 54"/>
                    <a:gd name="T12" fmla="*/ 62 w 88"/>
                    <a:gd name="T13" fmla="*/ 24 h 54"/>
                    <a:gd name="T14" fmla="*/ 69 w 88"/>
                    <a:gd name="T15" fmla="*/ 26 h 54"/>
                    <a:gd name="T16" fmla="*/ 76 w 88"/>
                    <a:gd name="T17" fmla="*/ 31 h 54"/>
                    <a:gd name="T18" fmla="*/ 80 w 88"/>
                    <a:gd name="T19" fmla="*/ 37 h 54"/>
                    <a:gd name="T20" fmla="*/ 87 w 88"/>
                    <a:gd name="T21" fmla="*/ 53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8"/>
                    <a:gd name="T34" fmla="*/ 0 h 54"/>
                    <a:gd name="T35" fmla="*/ 88 w 88"/>
                    <a:gd name="T36" fmla="*/ 54 h 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8" h="54">
                      <a:moveTo>
                        <a:pt x="0" y="0"/>
                      </a:moveTo>
                      <a:lnTo>
                        <a:pt x="18" y="14"/>
                      </a:lnTo>
                      <a:lnTo>
                        <a:pt x="29" y="20"/>
                      </a:lnTo>
                      <a:lnTo>
                        <a:pt x="36" y="24"/>
                      </a:lnTo>
                      <a:lnTo>
                        <a:pt x="47" y="26"/>
                      </a:lnTo>
                      <a:lnTo>
                        <a:pt x="54" y="26"/>
                      </a:lnTo>
                      <a:lnTo>
                        <a:pt x="62" y="24"/>
                      </a:lnTo>
                      <a:lnTo>
                        <a:pt x="69" y="26"/>
                      </a:lnTo>
                      <a:lnTo>
                        <a:pt x="76" y="31"/>
                      </a:lnTo>
                      <a:lnTo>
                        <a:pt x="80" y="37"/>
                      </a:lnTo>
                      <a:lnTo>
                        <a:pt x="87" y="5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86" name="Oval 933"/>
                <p:cNvSpPr>
                  <a:spLocks noChangeArrowheads="1"/>
                </p:cNvSpPr>
                <p:nvPr/>
              </p:nvSpPr>
              <p:spPr bwMode="auto">
                <a:xfrm rot="2040000">
                  <a:off x="2053" y="104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23" name="Group 934"/>
              <p:cNvGrpSpPr>
                <a:grpSpLocks/>
              </p:cNvGrpSpPr>
              <p:nvPr/>
            </p:nvGrpSpPr>
            <p:grpSpPr bwMode="auto">
              <a:xfrm>
                <a:off x="3887" y="2593"/>
                <a:ext cx="87" cy="67"/>
                <a:chOff x="1549" y="1622"/>
                <a:chExt cx="208" cy="163"/>
              </a:xfrm>
            </p:grpSpPr>
            <p:sp>
              <p:nvSpPr>
                <p:cNvPr id="58481" name="Freeform 935"/>
                <p:cNvSpPr>
                  <a:spLocks/>
                </p:cNvSpPr>
                <p:nvPr/>
              </p:nvSpPr>
              <p:spPr bwMode="auto">
                <a:xfrm>
                  <a:off x="1635" y="1727"/>
                  <a:ext cx="89" cy="58"/>
                </a:xfrm>
                <a:custGeom>
                  <a:avLst/>
                  <a:gdLst>
                    <a:gd name="T0" fmla="*/ 0 w 89"/>
                    <a:gd name="T1" fmla="*/ 0 h 58"/>
                    <a:gd name="T2" fmla="*/ 19 w 89"/>
                    <a:gd name="T3" fmla="*/ 17 h 58"/>
                    <a:gd name="T4" fmla="*/ 30 w 89"/>
                    <a:gd name="T5" fmla="*/ 23 h 58"/>
                    <a:gd name="T6" fmla="*/ 38 w 89"/>
                    <a:gd name="T7" fmla="*/ 26 h 58"/>
                    <a:gd name="T8" fmla="*/ 49 w 89"/>
                    <a:gd name="T9" fmla="*/ 28 h 58"/>
                    <a:gd name="T10" fmla="*/ 58 w 89"/>
                    <a:gd name="T11" fmla="*/ 28 h 58"/>
                    <a:gd name="T12" fmla="*/ 66 w 89"/>
                    <a:gd name="T13" fmla="*/ 26 h 58"/>
                    <a:gd name="T14" fmla="*/ 71 w 89"/>
                    <a:gd name="T15" fmla="*/ 28 h 58"/>
                    <a:gd name="T16" fmla="*/ 80 w 89"/>
                    <a:gd name="T17" fmla="*/ 40 h 58"/>
                    <a:gd name="T18" fmla="*/ 88 w 89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58"/>
                    <a:gd name="T32" fmla="*/ 89 w 89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58">
                      <a:moveTo>
                        <a:pt x="0" y="0"/>
                      </a:moveTo>
                      <a:lnTo>
                        <a:pt x="19" y="17"/>
                      </a:lnTo>
                      <a:lnTo>
                        <a:pt x="30" y="23"/>
                      </a:lnTo>
                      <a:lnTo>
                        <a:pt x="38" y="26"/>
                      </a:lnTo>
                      <a:lnTo>
                        <a:pt x="49" y="28"/>
                      </a:lnTo>
                      <a:lnTo>
                        <a:pt x="58" y="28"/>
                      </a:lnTo>
                      <a:lnTo>
                        <a:pt x="66" y="26"/>
                      </a:lnTo>
                      <a:lnTo>
                        <a:pt x="71" y="28"/>
                      </a:lnTo>
                      <a:lnTo>
                        <a:pt x="80" y="40"/>
                      </a:lnTo>
                      <a:lnTo>
                        <a:pt x="88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82" name="Freeform 936"/>
                <p:cNvSpPr>
                  <a:spLocks/>
                </p:cNvSpPr>
                <p:nvPr/>
              </p:nvSpPr>
              <p:spPr bwMode="auto">
                <a:xfrm>
                  <a:off x="1669" y="1673"/>
                  <a:ext cx="88" cy="56"/>
                </a:xfrm>
                <a:custGeom>
                  <a:avLst/>
                  <a:gdLst>
                    <a:gd name="T0" fmla="*/ 0 w 88"/>
                    <a:gd name="T1" fmla="*/ 0 h 56"/>
                    <a:gd name="T2" fmla="*/ 20 w 88"/>
                    <a:gd name="T3" fmla="*/ 14 h 56"/>
                    <a:gd name="T4" fmla="*/ 39 w 88"/>
                    <a:gd name="T5" fmla="*/ 25 h 56"/>
                    <a:gd name="T6" fmla="*/ 48 w 88"/>
                    <a:gd name="T7" fmla="*/ 27 h 56"/>
                    <a:gd name="T8" fmla="*/ 56 w 88"/>
                    <a:gd name="T9" fmla="*/ 27 h 56"/>
                    <a:gd name="T10" fmla="*/ 65 w 88"/>
                    <a:gd name="T11" fmla="*/ 25 h 56"/>
                    <a:gd name="T12" fmla="*/ 70 w 88"/>
                    <a:gd name="T13" fmla="*/ 27 h 56"/>
                    <a:gd name="T14" fmla="*/ 76 w 88"/>
                    <a:gd name="T15" fmla="*/ 30 h 56"/>
                    <a:gd name="T16" fmla="*/ 79 w 88"/>
                    <a:gd name="T17" fmla="*/ 38 h 56"/>
                    <a:gd name="T18" fmla="*/ 87 w 88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6"/>
                    <a:gd name="T32" fmla="*/ 88 w 88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6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39" y="25"/>
                      </a:lnTo>
                      <a:lnTo>
                        <a:pt x="48" y="27"/>
                      </a:lnTo>
                      <a:lnTo>
                        <a:pt x="56" y="27"/>
                      </a:lnTo>
                      <a:lnTo>
                        <a:pt x="65" y="25"/>
                      </a:lnTo>
                      <a:lnTo>
                        <a:pt x="70" y="27"/>
                      </a:lnTo>
                      <a:lnTo>
                        <a:pt x="76" y="30"/>
                      </a:lnTo>
                      <a:lnTo>
                        <a:pt x="79" y="38"/>
                      </a:lnTo>
                      <a:lnTo>
                        <a:pt x="87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83" name="Oval 937"/>
                <p:cNvSpPr>
                  <a:spLocks noChangeArrowheads="1"/>
                </p:cNvSpPr>
                <p:nvPr/>
              </p:nvSpPr>
              <p:spPr bwMode="auto">
                <a:xfrm rot="2040000">
                  <a:off x="1549" y="162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24" name="Group 938"/>
              <p:cNvGrpSpPr>
                <a:grpSpLocks/>
              </p:cNvGrpSpPr>
              <p:nvPr/>
            </p:nvGrpSpPr>
            <p:grpSpPr bwMode="auto">
              <a:xfrm>
                <a:off x="3918" y="2531"/>
                <a:ext cx="87" cy="67"/>
                <a:chOff x="1621" y="1470"/>
                <a:chExt cx="208" cy="163"/>
              </a:xfrm>
            </p:grpSpPr>
            <p:sp>
              <p:nvSpPr>
                <p:cNvPr id="58478" name="Freeform 939"/>
                <p:cNvSpPr>
                  <a:spLocks/>
                </p:cNvSpPr>
                <p:nvPr/>
              </p:nvSpPr>
              <p:spPr bwMode="auto">
                <a:xfrm>
                  <a:off x="1709" y="1577"/>
                  <a:ext cx="87" cy="56"/>
                </a:xfrm>
                <a:custGeom>
                  <a:avLst/>
                  <a:gdLst>
                    <a:gd name="T0" fmla="*/ 0 w 87"/>
                    <a:gd name="T1" fmla="*/ 0 h 56"/>
                    <a:gd name="T2" fmla="*/ 20 w 87"/>
                    <a:gd name="T3" fmla="*/ 16 h 56"/>
                    <a:gd name="T4" fmla="*/ 29 w 87"/>
                    <a:gd name="T5" fmla="*/ 21 h 56"/>
                    <a:gd name="T6" fmla="*/ 37 w 87"/>
                    <a:gd name="T7" fmla="*/ 24 h 56"/>
                    <a:gd name="T8" fmla="*/ 46 w 87"/>
                    <a:gd name="T9" fmla="*/ 26 h 56"/>
                    <a:gd name="T10" fmla="*/ 54 w 87"/>
                    <a:gd name="T11" fmla="*/ 26 h 56"/>
                    <a:gd name="T12" fmla="*/ 63 w 87"/>
                    <a:gd name="T13" fmla="*/ 24 h 56"/>
                    <a:gd name="T14" fmla="*/ 69 w 87"/>
                    <a:gd name="T15" fmla="*/ 26 h 56"/>
                    <a:gd name="T16" fmla="*/ 77 w 87"/>
                    <a:gd name="T17" fmla="*/ 37 h 56"/>
                    <a:gd name="T18" fmla="*/ 86 w 87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56"/>
                    <a:gd name="T32" fmla="*/ 87 w 87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56">
                      <a:moveTo>
                        <a:pt x="0" y="0"/>
                      </a:moveTo>
                      <a:lnTo>
                        <a:pt x="20" y="16"/>
                      </a:lnTo>
                      <a:lnTo>
                        <a:pt x="29" y="21"/>
                      </a:lnTo>
                      <a:lnTo>
                        <a:pt x="37" y="24"/>
                      </a:lnTo>
                      <a:lnTo>
                        <a:pt x="46" y="26"/>
                      </a:lnTo>
                      <a:lnTo>
                        <a:pt x="54" y="26"/>
                      </a:lnTo>
                      <a:lnTo>
                        <a:pt x="63" y="24"/>
                      </a:lnTo>
                      <a:lnTo>
                        <a:pt x="69" y="26"/>
                      </a:lnTo>
                      <a:lnTo>
                        <a:pt x="77" y="37"/>
                      </a:lnTo>
                      <a:lnTo>
                        <a:pt x="86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9" name="Freeform 940"/>
                <p:cNvSpPr>
                  <a:spLocks/>
                </p:cNvSpPr>
                <p:nvPr/>
              </p:nvSpPr>
              <p:spPr bwMode="auto">
                <a:xfrm>
                  <a:off x="1740" y="1521"/>
                  <a:ext cx="89" cy="56"/>
                </a:xfrm>
                <a:custGeom>
                  <a:avLst/>
                  <a:gdLst>
                    <a:gd name="T0" fmla="*/ 0 w 89"/>
                    <a:gd name="T1" fmla="*/ 0 h 56"/>
                    <a:gd name="T2" fmla="*/ 21 w 89"/>
                    <a:gd name="T3" fmla="*/ 15 h 56"/>
                    <a:gd name="T4" fmla="*/ 38 w 89"/>
                    <a:gd name="T5" fmla="*/ 25 h 56"/>
                    <a:gd name="T6" fmla="*/ 47 w 89"/>
                    <a:gd name="T7" fmla="*/ 27 h 56"/>
                    <a:gd name="T8" fmla="*/ 56 w 89"/>
                    <a:gd name="T9" fmla="*/ 25 h 56"/>
                    <a:gd name="T10" fmla="*/ 65 w 89"/>
                    <a:gd name="T11" fmla="*/ 25 h 56"/>
                    <a:gd name="T12" fmla="*/ 70 w 89"/>
                    <a:gd name="T13" fmla="*/ 25 h 56"/>
                    <a:gd name="T14" fmla="*/ 76 w 89"/>
                    <a:gd name="T15" fmla="*/ 30 h 56"/>
                    <a:gd name="T16" fmla="*/ 79 w 89"/>
                    <a:gd name="T17" fmla="*/ 37 h 56"/>
                    <a:gd name="T18" fmla="*/ 88 w 89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56"/>
                    <a:gd name="T32" fmla="*/ 89 w 89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56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38" y="25"/>
                      </a:lnTo>
                      <a:lnTo>
                        <a:pt x="47" y="27"/>
                      </a:lnTo>
                      <a:lnTo>
                        <a:pt x="56" y="25"/>
                      </a:lnTo>
                      <a:lnTo>
                        <a:pt x="65" y="25"/>
                      </a:lnTo>
                      <a:lnTo>
                        <a:pt x="70" y="25"/>
                      </a:lnTo>
                      <a:lnTo>
                        <a:pt x="76" y="30"/>
                      </a:lnTo>
                      <a:lnTo>
                        <a:pt x="79" y="37"/>
                      </a:lnTo>
                      <a:lnTo>
                        <a:pt x="88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80" name="Oval 941"/>
                <p:cNvSpPr>
                  <a:spLocks noChangeArrowheads="1"/>
                </p:cNvSpPr>
                <p:nvPr/>
              </p:nvSpPr>
              <p:spPr bwMode="auto">
                <a:xfrm rot="2040000">
                  <a:off x="1621" y="147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25" name="Group 942"/>
              <p:cNvGrpSpPr>
                <a:grpSpLocks/>
              </p:cNvGrpSpPr>
              <p:nvPr/>
            </p:nvGrpSpPr>
            <p:grpSpPr bwMode="auto">
              <a:xfrm>
                <a:off x="3937" y="2520"/>
                <a:ext cx="89" cy="68"/>
                <a:chOff x="1669" y="1446"/>
                <a:chExt cx="208" cy="163"/>
              </a:xfrm>
            </p:grpSpPr>
            <p:sp>
              <p:nvSpPr>
                <p:cNvPr id="58475" name="Freeform 943"/>
                <p:cNvSpPr>
                  <a:spLocks/>
                </p:cNvSpPr>
                <p:nvPr/>
              </p:nvSpPr>
              <p:spPr bwMode="auto">
                <a:xfrm>
                  <a:off x="1755" y="1551"/>
                  <a:ext cx="89" cy="58"/>
                </a:xfrm>
                <a:custGeom>
                  <a:avLst/>
                  <a:gdLst>
                    <a:gd name="T0" fmla="*/ 0 w 89"/>
                    <a:gd name="T1" fmla="*/ 0 h 58"/>
                    <a:gd name="T2" fmla="*/ 20 w 89"/>
                    <a:gd name="T3" fmla="*/ 16 h 58"/>
                    <a:gd name="T4" fmla="*/ 38 w 89"/>
                    <a:gd name="T5" fmla="*/ 26 h 58"/>
                    <a:gd name="T6" fmla="*/ 47 w 89"/>
                    <a:gd name="T7" fmla="*/ 29 h 58"/>
                    <a:gd name="T8" fmla="*/ 56 w 89"/>
                    <a:gd name="T9" fmla="*/ 29 h 58"/>
                    <a:gd name="T10" fmla="*/ 64 w 89"/>
                    <a:gd name="T11" fmla="*/ 26 h 58"/>
                    <a:gd name="T12" fmla="*/ 70 w 89"/>
                    <a:gd name="T13" fmla="*/ 29 h 58"/>
                    <a:gd name="T14" fmla="*/ 79 w 89"/>
                    <a:gd name="T15" fmla="*/ 39 h 58"/>
                    <a:gd name="T16" fmla="*/ 88 w 89"/>
                    <a:gd name="T17" fmla="*/ 57 h 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58"/>
                    <a:gd name="T29" fmla="*/ 89 w 89"/>
                    <a:gd name="T30" fmla="*/ 58 h 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58">
                      <a:moveTo>
                        <a:pt x="0" y="0"/>
                      </a:moveTo>
                      <a:lnTo>
                        <a:pt x="20" y="16"/>
                      </a:lnTo>
                      <a:lnTo>
                        <a:pt x="38" y="26"/>
                      </a:lnTo>
                      <a:lnTo>
                        <a:pt x="47" y="29"/>
                      </a:lnTo>
                      <a:lnTo>
                        <a:pt x="56" y="29"/>
                      </a:lnTo>
                      <a:lnTo>
                        <a:pt x="64" y="26"/>
                      </a:lnTo>
                      <a:lnTo>
                        <a:pt x="70" y="29"/>
                      </a:lnTo>
                      <a:lnTo>
                        <a:pt x="79" y="39"/>
                      </a:lnTo>
                      <a:lnTo>
                        <a:pt x="88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6" name="Freeform 944"/>
                <p:cNvSpPr>
                  <a:spLocks/>
                </p:cNvSpPr>
                <p:nvPr/>
              </p:nvSpPr>
              <p:spPr bwMode="auto">
                <a:xfrm>
                  <a:off x="1789" y="1495"/>
                  <a:ext cx="88" cy="58"/>
                </a:xfrm>
                <a:custGeom>
                  <a:avLst/>
                  <a:gdLst>
                    <a:gd name="T0" fmla="*/ 0 w 88"/>
                    <a:gd name="T1" fmla="*/ 0 h 58"/>
                    <a:gd name="T2" fmla="*/ 21 w 88"/>
                    <a:gd name="T3" fmla="*/ 17 h 58"/>
                    <a:gd name="T4" fmla="*/ 39 w 88"/>
                    <a:gd name="T5" fmla="*/ 27 h 58"/>
                    <a:gd name="T6" fmla="*/ 48 w 88"/>
                    <a:gd name="T7" fmla="*/ 30 h 58"/>
                    <a:gd name="T8" fmla="*/ 57 w 88"/>
                    <a:gd name="T9" fmla="*/ 27 h 58"/>
                    <a:gd name="T10" fmla="*/ 63 w 88"/>
                    <a:gd name="T11" fmla="*/ 25 h 58"/>
                    <a:gd name="T12" fmla="*/ 69 w 88"/>
                    <a:gd name="T13" fmla="*/ 27 h 58"/>
                    <a:gd name="T14" fmla="*/ 75 w 88"/>
                    <a:gd name="T15" fmla="*/ 32 h 58"/>
                    <a:gd name="T16" fmla="*/ 78 w 88"/>
                    <a:gd name="T17" fmla="*/ 40 h 58"/>
                    <a:gd name="T18" fmla="*/ 87 w 88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8"/>
                    <a:gd name="T32" fmla="*/ 88 w 88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8">
                      <a:moveTo>
                        <a:pt x="0" y="0"/>
                      </a:moveTo>
                      <a:lnTo>
                        <a:pt x="21" y="17"/>
                      </a:lnTo>
                      <a:lnTo>
                        <a:pt x="39" y="27"/>
                      </a:lnTo>
                      <a:lnTo>
                        <a:pt x="48" y="30"/>
                      </a:lnTo>
                      <a:lnTo>
                        <a:pt x="57" y="27"/>
                      </a:lnTo>
                      <a:lnTo>
                        <a:pt x="63" y="25"/>
                      </a:lnTo>
                      <a:lnTo>
                        <a:pt x="69" y="27"/>
                      </a:lnTo>
                      <a:lnTo>
                        <a:pt x="75" y="32"/>
                      </a:lnTo>
                      <a:lnTo>
                        <a:pt x="78" y="40"/>
                      </a:lnTo>
                      <a:lnTo>
                        <a:pt x="87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7" name="Oval 945"/>
                <p:cNvSpPr>
                  <a:spLocks noChangeArrowheads="1"/>
                </p:cNvSpPr>
                <p:nvPr/>
              </p:nvSpPr>
              <p:spPr bwMode="auto">
                <a:xfrm rot="2040000">
                  <a:off x="1669" y="144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26" name="Group 946"/>
              <p:cNvGrpSpPr>
                <a:grpSpLocks/>
              </p:cNvGrpSpPr>
              <p:nvPr/>
            </p:nvGrpSpPr>
            <p:grpSpPr bwMode="auto">
              <a:xfrm>
                <a:off x="3965" y="2494"/>
                <a:ext cx="85" cy="68"/>
                <a:chOff x="1733" y="1382"/>
                <a:chExt cx="208" cy="163"/>
              </a:xfrm>
            </p:grpSpPr>
            <p:sp>
              <p:nvSpPr>
                <p:cNvPr id="58472" name="Freeform 947"/>
                <p:cNvSpPr>
                  <a:spLocks/>
                </p:cNvSpPr>
                <p:nvPr/>
              </p:nvSpPr>
              <p:spPr bwMode="auto">
                <a:xfrm>
                  <a:off x="1819" y="1487"/>
                  <a:ext cx="89" cy="58"/>
                </a:xfrm>
                <a:custGeom>
                  <a:avLst/>
                  <a:gdLst>
                    <a:gd name="T0" fmla="*/ 0 w 89"/>
                    <a:gd name="T1" fmla="*/ 0 h 58"/>
                    <a:gd name="T2" fmla="*/ 21 w 89"/>
                    <a:gd name="T3" fmla="*/ 17 h 58"/>
                    <a:gd name="T4" fmla="*/ 30 w 89"/>
                    <a:gd name="T5" fmla="*/ 22 h 58"/>
                    <a:gd name="T6" fmla="*/ 39 w 89"/>
                    <a:gd name="T7" fmla="*/ 25 h 58"/>
                    <a:gd name="T8" fmla="*/ 48 w 89"/>
                    <a:gd name="T9" fmla="*/ 27 h 58"/>
                    <a:gd name="T10" fmla="*/ 57 w 89"/>
                    <a:gd name="T11" fmla="*/ 27 h 58"/>
                    <a:gd name="T12" fmla="*/ 64 w 89"/>
                    <a:gd name="T13" fmla="*/ 25 h 58"/>
                    <a:gd name="T14" fmla="*/ 70 w 89"/>
                    <a:gd name="T15" fmla="*/ 27 h 58"/>
                    <a:gd name="T16" fmla="*/ 76 w 89"/>
                    <a:gd name="T17" fmla="*/ 32 h 58"/>
                    <a:gd name="T18" fmla="*/ 79 w 89"/>
                    <a:gd name="T19" fmla="*/ 40 h 58"/>
                    <a:gd name="T20" fmla="*/ 88 w 89"/>
                    <a:gd name="T21" fmla="*/ 57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58"/>
                    <a:gd name="T35" fmla="*/ 89 w 89"/>
                    <a:gd name="T36" fmla="*/ 58 h 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58">
                      <a:moveTo>
                        <a:pt x="0" y="0"/>
                      </a:moveTo>
                      <a:lnTo>
                        <a:pt x="21" y="17"/>
                      </a:lnTo>
                      <a:lnTo>
                        <a:pt x="30" y="22"/>
                      </a:lnTo>
                      <a:lnTo>
                        <a:pt x="39" y="25"/>
                      </a:lnTo>
                      <a:lnTo>
                        <a:pt x="48" y="27"/>
                      </a:lnTo>
                      <a:lnTo>
                        <a:pt x="57" y="27"/>
                      </a:lnTo>
                      <a:lnTo>
                        <a:pt x="64" y="25"/>
                      </a:lnTo>
                      <a:lnTo>
                        <a:pt x="70" y="27"/>
                      </a:lnTo>
                      <a:lnTo>
                        <a:pt x="76" y="32"/>
                      </a:lnTo>
                      <a:lnTo>
                        <a:pt x="79" y="40"/>
                      </a:lnTo>
                      <a:lnTo>
                        <a:pt x="88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3" name="Freeform 948"/>
                <p:cNvSpPr>
                  <a:spLocks/>
                </p:cNvSpPr>
                <p:nvPr/>
              </p:nvSpPr>
              <p:spPr bwMode="auto">
                <a:xfrm>
                  <a:off x="1853" y="1431"/>
                  <a:ext cx="88" cy="58"/>
                </a:xfrm>
                <a:custGeom>
                  <a:avLst/>
                  <a:gdLst>
                    <a:gd name="T0" fmla="*/ 0 w 88"/>
                    <a:gd name="T1" fmla="*/ 0 h 58"/>
                    <a:gd name="T2" fmla="*/ 19 w 88"/>
                    <a:gd name="T3" fmla="*/ 17 h 58"/>
                    <a:gd name="T4" fmla="*/ 37 w 88"/>
                    <a:gd name="T5" fmla="*/ 26 h 58"/>
                    <a:gd name="T6" fmla="*/ 47 w 88"/>
                    <a:gd name="T7" fmla="*/ 28 h 58"/>
                    <a:gd name="T8" fmla="*/ 56 w 88"/>
                    <a:gd name="T9" fmla="*/ 28 h 58"/>
                    <a:gd name="T10" fmla="*/ 65 w 88"/>
                    <a:gd name="T11" fmla="*/ 26 h 58"/>
                    <a:gd name="T12" fmla="*/ 71 w 88"/>
                    <a:gd name="T13" fmla="*/ 28 h 58"/>
                    <a:gd name="T14" fmla="*/ 75 w 88"/>
                    <a:gd name="T15" fmla="*/ 33 h 58"/>
                    <a:gd name="T16" fmla="*/ 81 w 88"/>
                    <a:gd name="T17" fmla="*/ 40 h 58"/>
                    <a:gd name="T18" fmla="*/ 87 w 88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8"/>
                    <a:gd name="T32" fmla="*/ 88 w 88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8">
                      <a:moveTo>
                        <a:pt x="0" y="0"/>
                      </a:moveTo>
                      <a:lnTo>
                        <a:pt x="19" y="17"/>
                      </a:lnTo>
                      <a:lnTo>
                        <a:pt x="37" y="26"/>
                      </a:lnTo>
                      <a:lnTo>
                        <a:pt x="47" y="28"/>
                      </a:lnTo>
                      <a:lnTo>
                        <a:pt x="56" y="28"/>
                      </a:lnTo>
                      <a:lnTo>
                        <a:pt x="65" y="26"/>
                      </a:lnTo>
                      <a:lnTo>
                        <a:pt x="71" y="28"/>
                      </a:lnTo>
                      <a:lnTo>
                        <a:pt x="75" y="33"/>
                      </a:lnTo>
                      <a:lnTo>
                        <a:pt x="81" y="40"/>
                      </a:lnTo>
                      <a:lnTo>
                        <a:pt x="87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4" name="Oval 949"/>
                <p:cNvSpPr>
                  <a:spLocks noChangeArrowheads="1"/>
                </p:cNvSpPr>
                <p:nvPr/>
              </p:nvSpPr>
              <p:spPr bwMode="auto">
                <a:xfrm rot="2040000">
                  <a:off x="1733" y="138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27" name="Group 950"/>
              <p:cNvGrpSpPr>
                <a:grpSpLocks/>
              </p:cNvGrpSpPr>
              <p:nvPr/>
            </p:nvGrpSpPr>
            <p:grpSpPr bwMode="auto">
              <a:xfrm>
                <a:off x="3995" y="2461"/>
                <a:ext cx="86" cy="68"/>
                <a:chOff x="1805" y="1302"/>
                <a:chExt cx="208" cy="163"/>
              </a:xfrm>
            </p:grpSpPr>
            <p:sp>
              <p:nvSpPr>
                <p:cNvPr id="58469" name="Freeform 951"/>
                <p:cNvSpPr>
                  <a:spLocks/>
                </p:cNvSpPr>
                <p:nvPr/>
              </p:nvSpPr>
              <p:spPr bwMode="auto">
                <a:xfrm>
                  <a:off x="1894" y="1408"/>
                  <a:ext cx="86" cy="57"/>
                </a:xfrm>
                <a:custGeom>
                  <a:avLst/>
                  <a:gdLst>
                    <a:gd name="T0" fmla="*/ 0 w 86"/>
                    <a:gd name="T1" fmla="*/ 0 h 57"/>
                    <a:gd name="T2" fmla="*/ 19 w 86"/>
                    <a:gd name="T3" fmla="*/ 16 h 57"/>
                    <a:gd name="T4" fmla="*/ 38 w 86"/>
                    <a:gd name="T5" fmla="*/ 26 h 57"/>
                    <a:gd name="T6" fmla="*/ 44 w 86"/>
                    <a:gd name="T7" fmla="*/ 28 h 57"/>
                    <a:gd name="T8" fmla="*/ 53 w 86"/>
                    <a:gd name="T9" fmla="*/ 26 h 57"/>
                    <a:gd name="T10" fmla="*/ 63 w 86"/>
                    <a:gd name="T11" fmla="*/ 26 h 57"/>
                    <a:gd name="T12" fmla="*/ 69 w 86"/>
                    <a:gd name="T13" fmla="*/ 28 h 57"/>
                    <a:gd name="T14" fmla="*/ 72 w 86"/>
                    <a:gd name="T15" fmla="*/ 33 h 57"/>
                    <a:gd name="T16" fmla="*/ 79 w 86"/>
                    <a:gd name="T17" fmla="*/ 40 h 57"/>
                    <a:gd name="T18" fmla="*/ 85 w 86"/>
                    <a:gd name="T19" fmla="*/ 56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57"/>
                    <a:gd name="T32" fmla="*/ 86 w 86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57">
                      <a:moveTo>
                        <a:pt x="0" y="0"/>
                      </a:moveTo>
                      <a:lnTo>
                        <a:pt x="19" y="16"/>
                      </a:lnTo>
                      <a:lnTo>
                        <a:pt x="38" y="26"/>
                      </a:lnTo>
                      <a:lnTo>
                        <a:pt x="44" y="28"/>
                      </a:lnTo>
                      <a:lnTo>
                        <a:pt x="53" y="26"/>
                      </a:lnTo>
                      <a:lnTo>
                        <a:pt x="63" y="26"/>
                      </a:lnTo>
                      <a:lnTo>
                        <a:pt x="69" y="28"/>
                      </a:lnTo>
                      <a:lnTo>
                        <a:pt x="72" y="33"/>
                      </a:lnTo>
                      <a:lnTo>
                        <a:pt x="79" y="40"/>
                      </a:lnTo>
                      <a:lnTo>
                        <a:pt x="85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0" name="Freeform 952"/>
                <p:cNvSpPr>
                  <a:spLocks/>
                </p:cNvSpPr>
                <p:nvPr/>
              </p:nvSpPr>
              <p:spPr bwMode="auto">
                <a:xfrm>
                  <a:off x="1925" y="1352"/>
                  <a:ext cx="88" cy="57"/>
                </a:xfrm>
                <a:custGeom>
                  <a:avLst/>
                  <a:gdLst>
                    <a:gd name="T0" fmla="*/ 0 w 88"/>
                    <a:gd name="T1" fmla="*/ 0 h 57"/>
                    <a:gd name="T2" fmla="*/ 19 w 88"/>
                    <a:gd name="T3" fmla="*/ 15 h 57"/>
                    <a:gd name="T4" fmla="*/ 39 w 88"/>
                    <a:gd name="T5" fmla="*/ 24 h 57"/>
                    <a:gd name="T6" fmla="*/ 48 w 88"/>
                    <a:gd name="T7" fmla="*/ 27 h 57"/>
                    <a:gd name="T8" fmla="*/ 55 w 88"/>
                    <a:gd name="T9" fmla="*/ 27 h 57"/>
                    <a:gd name="T10" fmla="*/ 64 w 88"/>
                    <a:gd name="T11" fmla="*/ 24 h 57"/>
                    <a:gd name="T12" fmla="*/ 71 w 88"/>
                    <a:gd name="T13" fmla="*/ 27 h 57"/>
                    <a:gd name="T14" fmla="*/ 74 w 88"/>
                    <a:gd name="T15" fmla="*/ 31 h 57"/>
                    <a:gd name="T16" fmla="*/ 81 w 88"/>
                    <a:gd name="T17" fmla="*/ 38 h 57"/>
                    <a:gd name="T18" fmla="*/ 87 w 88"/>
                    <a:gd name="T19" fmla="*/ 56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7"/>
                    <a:gd name="T32" fmla="*/ 88 w 88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7">
                      <a:moveTo>
                        <a:pt x="0" y="0"/>
                      </a:moveTo>
                      <a:lnTo>
                        <a:pt x="19" y="15"/>
                      </a:lnTo>
                      <a:lnTo>
                        <a:pt x="39" y="24"/>
                      </a:lnTo>
                      <a:lnTo>
                        <a:pt x="48" y="27"/>
                      </a:lnTo>
                      <a:lnTo>
                        <a:pt x="55" y="27"/>
                      </a:lnTo>
                      <a:lnTo>
                        <a:pt x="64" y="24"/>
                      </a:lnTo>
                      <a:lnTo>
                        <a:pt x="71" y="27"/>
                      </a:lnTo>
                      <a:lnTo>
                        <a:pt x="74" y="31"/>
                      </a:lnTo>
                      <a:lnTo>
                        <a:pt x="81" y="38"/>
                      </a:lnTo>
                      <a:lnTo>
                        <a:pt x="87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71" name="Oval 953"/>
                <p:cNvSpPr>
                  <a:spLocks noChangeArrowheads="1"/>
                </p:cNvSpPr>
                <p:nvPr/>
              </p:nvSpPr>
              <p:spPr bwMode="auto">
                <a:xfrm rot="2040000">
                  <a:off x="1805" y="130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28" name="Group 954"/>
              <p:cNvGrpSpPr>
                <a:grpSpLocks/>
              </p:cNvGrpSpPr>
              <p:nvPr/>
            </p:nvGrpSpPr>
            <p:grpSpPr bwMode="auto">
              <a:xfrm>
                <a:off x="3906" y="2558"/>
                <a:ext cx="89" cy="65"/>
                <a:chOff x="1597" y="1534"/>
                <a:chExt cx="208" cy="163"/>
              </a:xfrm>
            </p:grpSpPr>
            <p:sp>
              <p:nvSpPr>
                <p:cNvPr id="58466" name="Freeform 955"/>
                <p:cNvSpPr>
                  <a:spLocks/>
                </p:cNvSpPr>
                <p:nvPr/>
              </p:nvSpPr>
              <p:spPr bwMode="auto">
                <a:xfrm>
                  <a:off x="1683" y="1639"/>
                  <a:ext cx="89" cy="58"/>
                </a:xfrm>
                <a:custGeom>
                  <a:avLst/>
                  <a:gdLst>
                    <a:gd name="T0" fmla="*/ 0 w 89"/>
                    <a:gd name="T1" fmla="*/ 0 h 58"/>
                    <a:gd name="T2" fmla="*/ 20 w 89"/>
                    <a:gd name="T3" fmla="*/ 16 h 58"/>
                    <a:gd name="T4" fmla="*/ 40 w 89"/>
                    <a:gd name="T5" fmla="*/ 27 h 58"/>
                    <a:gd name="T6" fmla="*/ 48 w 89"/>
                    <a:gd name="T7" fmla="*/ 27 h 58"/>
                    <a:gd name="T8" fmla="*/ 57 w 89"/>
                    <a:gd name="T9" fmla="*/ 27 h 58"/>
                    <a:gd name="T10" fmla="*/ 65 w 89"/>
                    <a:gd name="T11" fmla="*/ 24 h 58"/>
                    <a:gd name="T12" fmla="*/ 71 w 89"/>
                    <a:gd name="T13" fmla="*/ 27 h 58"/>
                    <a:gd name="T14" fmla="*/ 77 w 89"/>
                    <a:gd name="T15" fmla="*/ 33 h 58"/>
                    <a:gd name="T16" fmla="*/ 79 w 89"/>
                    <a:gd name="T17" fmla="*/ 41 h 58"/>
                    <a:gd name="T18" fmla="*/ 88 w 89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58"/>
                    <a:gd name="T32" fmla="*/ 89 w 89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58">
                      <a:moveTo>
                        <a:pt x="0" y="0"/>
                      </a:moveTo>
                      <a:lnTo>
                        <a:pt x="20" y="16"/>
                      </a:lnTo>
                      <a:lnTo>
                        <a:pt x="40" y="27"/>
                      </a:lnTo>
                      <a:lnTo>
                        <a:pt x="48" y="27"/>
                      </a:lnTo>
                      <a:lnTo>
                        <a:pt x="57" y="27"/>
                      </a:lnTo>
                      <a:lnTo>
                        <a:pt x="65" y="24"/>
                      </a:lnTo>
                      <a:lnTo>
                        <a:pt x="71" y="27"/>
                      </a:lnTo>
                      <a:lnTo>
                        <a:pt x="77" y="33"/>
                      </a:lnTo>
                      <a:lnTo>
                        <a:pt x="79" y="41"/>
                      </a:lnTo>
                      <a:lnTo>
                        <a:pt x="88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67" name="Freeform 956"/>
                <p:cNvSpPr>
                  <a:spLocks/>
                </p:cNvSpPr>
                <p:nvPr/>
              </p:nvSpPr>
              <p:spPr bwMode="auto">
                <a:xfrm>
                  <a:off x="1717" y="1585"/>
                  <a:ext cx="88" cy="56"/>
                </a:xfrm>
                <a:custGeom>
                  <a:avLst/>
                  <a:gdLst>
                    <a:gd name="T0" fmla="*/ 0 w 88"/>
                    <a:gd name="T1" fmla="*/ 0 h 56"/>
                    <a:gd name="T2" fmla="*/ 21 w 88"/>
                    <a:gd name="T3" fmla="*/ 16 h 56"/>
                    <a:gd name="T4" fmla="*/ 29 w 88"/>
                    <a:gd name="T5" fmla="*/ 21 h 56"/>
                    <a:gd name="T6" fmla="*/ 38 w 88"/>
                    <a:gd name="T7" fmla="*/ 24 h 56"/>
                    <a:gd name="T8" fmla="*/ 47 w 88"/>
                    <a:gd name="T9" fmla="*/ 26 h 56"/>
                    <a:gd name="T10" fmla="*/ 55 w 88"/>
                    <a:gd name="T11" fmla="*/ 26 h 56"/>
                    <a:gd name="T12" fmla="*/ 64 w 88"/>
                    <a:gd name="T13" fmla="*/ 24 h 56"/>
                    <a:gd name="T14" fmla="*/ 70 w 88"/>
                    <a:gd name="T15" fmla="*/ 26 h 56"/>
                    <a:gd name="T16" fmla="*/ 78 w 88"/>
                    <a:gd name="T17" fmla="*/ 37 h 56"/>
                    <a:gd name="T18" fmla="*/ 87 w 88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6"/>
                    <a:gd name="T32" fmla="*/ 88 w 88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6">
                      <a:moveTo>
                        <a:pt x="0" y="0"/>
                      </a:moveTo>
                      <a:lnTo>
                        <a:pt x="21" y="16"/>
                      </a:lnTo>
                      <a:lnTo>
                        <a:pt x="29" y="21"/>
                      </a:lnTo>
                      <a:lnTo>
                        <a:pt x="38" y="24"/>
                      </a:lnTo>
                      <a:lnTo>
                        <a:pt x="47" y="26"/>
                      </a:lnTo>
                      <a:lnTo>
                        <a:pt x="55" y="26"/>
                      </a:lnTo>
                      <a:lnTo>
                        <a:pt x="64" y="24"/>
                      </a:lnTo>
                      <a:lnTo>
                        <a:pt x="70" y="26"/>
                      </a:lnTo>
                      <a:lnTo>
                        <a:pt x="78" y="37"/>
                      </a:lnTo>
                      <a:lnTo>
                        <a:pt x="87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68" name="Oval 957"/>
                <p:cNvSpPr>
                  <a:spLocks noChangeArrowheads="1"/>
                </p:cNvSpPr>
                <p:nvPr/>
              </p:nvSpPr>
              <p:spPr bwMode="auto">
                <a:xfrm rot="2040000">
                  <a:off x="1597" y="153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29" name="Group 958"/>
              <p:cNvGrpSpPr>
                <a:grpSpLocks/>
              </p:cNvGrpSpPr>
              <p:nvPr/>
            </p:nvGrpSpPr>
            <p:grpSpPr bwMode="auto">
              <a:xfrm>
                <a:off x="3949" y="2608"/>
                <a:ext cx="89" cy="55"/>
                <a:chOff x="1698" y="1659"/>
                <a:chExt cx="213" cy="130"/>
              </a:xfrm>
            </p:grpSpPr>
            <p:sp>
              <p:nvSpPr>
                <p:cNvPr id="58463" name="Freeform 959"/>
                <p:cNvSpPr>
                  <a:spLocks/>
                </p:cNvSpPr>
                <p:nvPr/>
              </p:nvSpPr>
              <p:spPr bwMode="auto">
                <a:xfrm>
                  <a:off x="1715" y="1659"/>
                  <a:ext cx="100" cy="33"/>
                </a:xfrm>
                <a:custGeom>
                  <a:avLst/>
                  <a:gdLst>
                    <a:gd name="T0" fmla="*/ 99 w 100"/>
                    <a:gd name="T1" fmla="*/ 32 h 33"/>
                    <a:gd name="T2" fmla="*/ 76 w 100"/>
                    <a:gd name="T3" fmla="*/ 21 h 33"/>
                    <a:gd name="T4" fmla="*/ 55 w 100"/>
                    <a:gd name="T5" fmla="*/ 16 h 33"/>
                    <a:gd name="T6" fmla="*/ 47 w 100"/>
                    <a:gd name="T7" fmla="*/ 18 h 33"/>
                    <a:gd name="T8" fmla="*/ 38 w 100"/>
                    <a:gd name="T9" fmla="*/ 21 h 33"/>
                    <a:gd name="T10" fmla="*/ 29 w 100"/>
                    <a:gd name="T11" fmla="*/ 24 h 33"/>
                    <a:gd name="T12" fmla="*/ 24 w 100"/>
                    <a:gd name="T13" fmla="*/ 24 h 33"/>
                    <a:gd name="T14" fmla="*/ 18 w 100"/>
                    <a:gd name="T15" fmla="*/ 21 h 33"/>
                    <a:gd name="T16" fmla="*/ 12 w 100"/>
                    <a:gd name="T17" fmla="*/ 16 h 33"/>
                    <a:gd name="T18" fmla="*/ 0 w 100"/>
                    <a:gd name="T19" fmla="*/ 0 h 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33"/>
                    <a:gd name="T32" fmla="*/ 100 w 100"/>
                    <a:gd name="T33" fmla="*/ 33 h 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33">
                      <a:moveTo>
                        <a:pt x="99" y="32"/>
                      </a:moveTo>
                      <a:lnTo>
                        <a:pt x="76" y="21"/>
                      </a:lnTo>
                      <a:lnTo>
                        <a:pt x="55" y="16"/>
                      </a:lnTo>
                      <a:lnTo>
                        <a:pt x="47" y="18"/>
                      </a:lnTo>
                      <a:lnTo>
                        <a:pt x="38" y="21"/>
                      </a:ln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18" y="21"/>
                      </a:lnTo>
                      <a:lnTo>
                        <a:pt x="12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64" name="Freeform 960"/>
                <p:cNvSpPr>
                  <a:spLocks/>
                </p:cNvSpPr>
                <p:nvPr/>
              </p:nvSpPr>
              <p:spPr bwMode="auto">
                <a:xfrm>
                  <a:off x="1698" y="1721"/>
                  <a:ext cx="99" cy="32"/>
                </a:xfrm>
                <a:custGeom>
                  <a:avLst/>
                  <a:gdLst>
                    <a:gd name="T0" fmla="*/ 98 w 99"/>
                    <a:gd name="T1" fmla="*/ 31 h 32"/>
                    <a:gd name="T2" fmla="*/ 75 w 99"/>
                    <a:gd name="T3" fmla="*/ 23 h 32"/>
                    <a:gd name="T4" fmla="*/ 64 w 99"/>
                    <a:gd name="T5" fmla="*/ 20 h 32"/>
                    <a:gd name="T6" fmla="*/ 55 w 99"/>
                    <a:gd name="T7" fmla="*/ 17 h 32"/>
                    <a:gd name="T8" fmla="*/ 46 w 99"/>
                    <a:gd name="T9" fmla="*/ 17 h 32"/>
                    <a:gd name="T10" fmla="*/ 38 w 99"/>
                    <a:gd name="T11" fmla="*/ 20 h 32"/>
                    <a:gd name="T12" fmla="*/ 29 w 99"/>
                    <a:gd name="T13" fmla="*/ 23 h 32"/>
                    <a:gd name="T14" fmla="*/ 23 w 99"/>
                    <a:gd name="T15" fmla="*/ 23 h 32"/>
                    <a:gd name="T16" fmla="*/ 18 w 99"/>
                    <a:gd name="T17" fmla="*/ 20 h 32"/>
                    <a:gd name="T18" fmla="*/ 12 w 99"/>
                    <a:gd name="T19" fmla="*/ 14 h 32"/>
                    <a:gd name="T20" fmla="*/ 0 w 99"/>
                    <a:gd name="T21" fmla="*/ 0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9"/>
                    <a:gd name="T34" fmla="*/ 0 h 32"/>
                    <a:gd name="T35" fmla="*/ 99 w 99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9" h="32">
                      <a:moveTo>
                        <a:pt x="98" y="31"/>
                      </a:moveTo>
                      <a:lnTo>
                        <a:pt x="75" y="23"/>
                      </a:lnTo>
                      <a:lnTo>
                        <a:pt x="64" y="20"/>
                      </a:lnTo>
                      <a:lnTo>
                        <a:pt x="55" y="17"/>
                      </a:lnTo>
                      <a:lnTo>
                        <a:pt x="46" y="17"/>
                      </a:lnTo>
                      <a:lnTo>
                        <a:pt x="38" y="20"/>
                      </a:lnTo>
                      <a:lnTo>
                        <a:pt x="29" y="23"/>
                      </a:lnTo>
                      <a:lnTo>
                        <a:pt x="23" y="23"/>
                      </a:lnTo>
                      <a:lnTo>
                        <a:pt x="18" y="20"/>
                      </a:lnTo>
                      <a:lnTo>
                        <a:pt x="12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65" name="Oval 961"/>
                <p:cNvSpPr>
                  <a:spLocks noChangeArrowheads="1"/>
                </p:cNvSpPr>
                <p:nvPr/>
              </p:nvSpPr>
              <p:spPr bwMode="auto">
                <a:xfrm rot="-9600000">
                  <a:off x="1791" y="167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30" name="Group 962"/>
              <p:cNvGrpSpPr>
                <a:grpSpLocks/>
              </p:cNvGrpSpPr>
              <p:nvPr/>
            </p:nvGrpSpPr>
            <p:grpSpPr bwMode="auto">
              <a:xfrm>
                <a:off x="3985" y="2544"/>
                <a:ext cx="72" cy="83"/>
                <a:chOff x="1785" y="1501"/>
                <a:chExt cx="167" cy="202"/>
              </a:xfrm>
            </p:grpSpPr>
            <p:sp>
              <p:nvSpPr>
                <p:cNvPr id="58460" name="Freeform 963"/>
                <p:cNvSpPr>
                  <a:spLocks/>
                </p:cNvSpPr>
                <p:nvPr/>
              </p:nvSpPr>
              <p:spPr bwMode="auto">
                <a:xfrm>
                  <a:off x="1842" y="1501"/>
                  <a:ext cx="52" cy="90"/>
                </a:xfrm>
                <a:custGeom>
                  <a:avLst/>
                  <a:gdLst>
                    <a:gd name="T0" fmla="*/ 51 w 52"/>
                    <a:gd name="T1" fmla="*/ 89 h 90"/>
                    <a:gd name="T2" fmla="*/ 39 w 52"/>
                    <a:gd name="T3" fmla="*/ 64 h 90"/>
                    <a:gd name="T4" fmla="*/ 27 w 52"/>
                    <a:gd name="T5" fmla="*/ 46 h 90"/>
                    <a:gd name="T6" fmla="*/ 21 w 52"/>
                    <a:gd name="T7" fmla="*/ 41 h 90"/>
                    <a:gd name="T8" fmla="*/ 12 w 52"/>
                    <a:gd name="T9" fmla="*/ 38 h 90"/>
                    <a:gd name="T10" fmla="*/ 6 w 52"/>
                    <a:gd name="T11" fmla="*/ 36 h 90"/>
                    <a:gd name="T12" fmla="*/ 0 w 52"/>
                    <a:gd name="T13" fmla="*/ 30 h 90"/>
                    <a:gd name="T14" fmla="*/ 0 w 52"/>
                    <a:gd name="T15" fmla="*/ 15 h 90"/>
                    <a:gd name="T16" fmla="*/ 0 w 52"/>
                    <a:gd name="T17" fmla="*/ 0 h 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"/>
                    <a:gd name="T28" fmla="*/ 0 h 90"/>
                    <a:gd name="T29" fmla="*/ 52 w 52"/>
                    <a:gd name="T30" fmla="*/ 90 h 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" h="90">
                      <a:moveTo>
                        <a:pt x="51" y="89"/>
                      </a:moveTo>
                      <a:lnTo>
                        <a:pt x="39" y="64"/>
                      </a:lnTo>
                      <a:lnTo>
                        <a:pt x="27" y="46"/>
                      </a:lnTo>
                      <a:lnTo>
                        <a:pt x="21" y="41"/>
                      </a:lnTo>
                      <a:lnTo>
                        <a:pt x="12" y="38"/>
                      </a:lnTo>
                      <a:lnTo>
                        <a:pt x="6" y="36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61" name="Freeform 964"/>
                <p:cNvSpPr>
                  <a:spLocks/>
                </p:cNvSpPr>
                <p:nvPr/>
              </p:nvSpPr>
              <p:spPr bwMode="auto">
                <a:xfrm>
                  <a:off x="1785" y="1533"/>
                  <a:ext cx="54" cy="92"/>
                </a:xfrm>
                <a:custGeom>
                  <a:avLst/>
                  <a:gdLst>
                    <a:gd name="T0" fmla="*/ 53 w 54"/>
                    <a:gd name="T1" fmla="*/ 91 h 92"/>
                    <a:gd name="T2" fmla="*/ 41 w 54"/>
                    <a:gd name="T3" fmla="*/ 68 h 92"/>
                    <a:gd name="T4" fmla="*/ 29 w 54"/>
                    <a:gd name="T5" fmla="*/ 49 h 92"/>
                    <a:gd name="T6" fmla="*/ 24 w 54"/>
                    <a:gd name="T7" fmla="*/ 44 h 92"/>
                    <a:gd name="T8" fmla="*/ 15 w 54"/>
                    <a:gd name="T9" fmla="*/ 42 h 92"/>
                    <a:gd name="T10" fmla="*/ 6 w 54"/>
                    <a:gd name="T11" fmla="*/ 39 h 92"/>
                    <a:gd name="T12" fmla="*/ 3 w 54"/>
                    <a:gd name="T13" fmla="*/ 34 h 92"/>
                    <a:gd name="T14" fmla="*/ 0 w 54"/>
                    <a:gd name="T15" fmla="*/ 26 h 92"/>
                    <a:gd name="T16" fmla="*/ 0 w 54"/>
                    <a:gd name="T17" fmla="*/ 18 h 92"/>
                    <a:gd name="T18" fmla="*/ 0 w 54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92"/>
                    <a:gd name="T32" fmla="*/ 54 w 54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92">
                      <a:moveTo>
                        <a:pt x="53" y="91"/>
                      </a:moveTo>
                      <a:lnTo>
                        <a:pt x="41" y="68"/>
                      </a:lnTo>
                      <a:lnTo>
                        <a:pt x="29" y="49"/>
                      </a:lnTo>
                      <a:lnTo>
                        <a:pt x="24" y="44"/>
                      </a:lnTo>
                      <a:lnTo>
                        <a:pt x="15" y="42"/>
                      </a:lnTo>
                      <a:lnTo>
                        <a:pt x="6" y="39"/>
                      </a:lnTo>
                      <a:lnTo>
                        <a:pt x="3" y="34"/>
                      </a:lnTo>
                      <a:lnTo>
                        <a:pt x="0" y="26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62" name="Oval 965"/>
                <p:cNvSpPr>
                  <a:spLocks noChangeArrowheads="1"/>
                </p:cNvSpPr>
                <p:nvPr/>
              </p:nvSpPr>
              <p:spPr bwMode="auto">
                <a:xfrm rot="-7080000">
                  <a:off x="1833" y="158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31" name="Group 966"/>
              <p:cNvGrpSpPr>
                <a:grpSpLocks/>
              </p:cNvGrpSpPr>
              <p:nvPr/>
            </p:nvGrpSpPr>
            <p:grpSpPr bwMode="auto">
              <a:xfrm>
                <a:off x="4019" y="2506"/>
                <a:ext cx="71" cy="84"/>
                <a:chOff x="1863" y="1412"/>
                <a:chExt cx="170" cy="203"/>
              </a:xfrm>
            </p:grpSpPr>
            <p:sp>
              <p:nvSpPr>
                <p:cNvPr id="58457" name="Freeform 967"/>
                <p:cNvSpPr>
                  <a:spLocks/>
                </p:cNvSpPr>
                <p:nvPr/>
              </p:nvSpPr>
              <p:spPr bwMode="auto">
                <a:xfrm>
                  <a:off x="1918" y="1412"/>
                  <a:ext cx="55" cy="90"/>
                </a:xfrm>
                <a:custGeom>
                  <a:avLst/>
                  <a:gdLst>
                    <a:gd name="T0" fmla="*/ 54 w 55"/>
                    <a:gd name="T1" fmla="*/ 89 h 90"/>
                    <a:gd name="T2" fmla="*/ 41 w 55"/>
                    <a:gd name="T3" fmla="*/ 65 h 90"/>
                    <a:gd name="T4" fmla="*/ 29 w 55"/>
                    <a:gd name="T5" fmla="*/ 48 h 90"/>
                    <a:gd name="T6" fmla="*/ 22 w 55"/>
                    <a:gd name="T7" fmla="*/ 43 h 90"/>
                    <a:gd name="T8" fmla="*/ 16 w 55"/>
                    <a:gd name="T9" fmla="*/ 41 h 90"/>
                    <a:gd name="T10" fmla="*/ 7 w 55"/>
                    <a:gd name="T11" fmla="*/ 39 h 90"/>
                    <a:gd name="T12" fmla="*/ 4 w 55"/>
                    <a:gd name="T13" fmla="*/ 34 h 90"/>
                    <a:gd name="T14" fmla="*/ 0 w 55"/>
                    <a:gd name="T15" fmla="*/ 27 h 90"/>
                    <a:gd name="T16" fmla="*/ 0 w 55"/>
                    <a:gd name="T17" fmla="*/ 17 h 90"/>
                    <a:gd name="T18" fmla="*/ 0 w 55"/>
                    <a:gd name="T19" fmla="*/ 0 h 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90"/>
                    <a:gd name="T32" fmla="*/ 55 w 55"/>
                    <a:gd name="T33" fmla="*/ 90 h 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90">
                      <a:moveTo>
                        <a:pt x="54" y="89"/>
                      </a:moveTo>
                      <a:lnTo>
                        <a:pt x="41" y="65"/>
                      </a:lnTo>
                      <a:lnTo>
                        <a:pt x="29" y="48"/>
                      </a:lnTo>
                      <a:lnTo>
                        <a:pt x="22" y="43"/>
                      </a:lnTo>
                      <a:lnTo>
                        <a:pt x="16" y="41"/>
                      </a:lnTo>
                      <a:lnTo>
                        <a:pt x="7" y="39"/>
                      </a:lnTo>
                      <a:lnTo>
                        <a:pt x="4" y="34"/>
                      </a:lnTo>
                      <a:lnTo>
                        <a:pt x="0" y="2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8" name="Freeform 968"/>
                <p:cNvSpPr>
                  <a:spLocks/>
                </p:cNvSpPr>
                <p:nvPr/>
              </p:nvSpPr>
              <p:spPr bwMode="auto">
                <a:xfrm>
                  <a:off x="1863" y="1448"/>
                  <a:ext cx="56" cy="89"/>
                </a:xfrm>
                <a:custGeom>
                  <a:avLst/>
                  <a:gdLst>
                    <a:gd name="T0" fmla="*/ 55 w 56"/>
                    <a:gd name="T1" fmla="*/ 88 h 89"/>
                    <a:gd name="T2" fmla="*/ 43 w 56"/>
                    <a:gd name="T3" fmla="*/ 63 h 89"/>
                    <a:gd name="T4" fmla="*/ 30 w 56"/>
                    <a:gd name="T5" fmla="*/ 46 h 89"/>
                    <a:gd name="T6" fmla="*/ 24 w 56"/>
                    <a:gd name="T7" fmla="*/ 41 h 89"/>
                    <a:gd name="T8" fmla="*/ 15 w 56"/>
                    <a:gd name="T9" fmla="*/ 39 h 89"/>
                    <a:gd name="T10" fmla="*/ 9 w 56"/>
                    <a:gd name="T11" fmla="*/ 36 h 89"/>
                    <a:gd name="T12" fmla="*/ 3 w 56"/>
                    <a:gd name="T13" fmla="*/ 31 h 89"/>
                    <a:gd name="T14" fmla="*/ 0 w 56"/>
                    <a:gd name="T15" fmla="*/ 24 h 89"/>
                    <a:gd name="T16" fmla="*/ 0 w 56"/>
                    <a:gd name="T17" fmla="*/ 17 h 89"/>
                    <a:gd name="T18" fmla="*/ 0 w 56"/>
                    <a:gd name="T19" fmla="*/ 0 h 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"/>
                    <a:gd name="T31" fmla="*/ 0 h 89"/>
                    <a:gd name="T32" fmla="*/ 56 w 56"/>
                    <a:gd name="T33" fmla="*/ 89 h 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" h="89">
                      <a:moveTo>
                        <a:pt x="55" y="88"/>
                      </a:moveTo>
                      <a:lnTo>
                        <a:pt x="43" y="63"/>
                      </a:lnTo>
                      <a:lnTo>
                        <a:pt x="30" y="46"/>
                      </a:lnTo>
                      <a:lnTo>
                        <a:pt x="24" y="41"/>
                      </a:lnTo>
                      <a:lnTo>
                        <a:pt x="15" y="39"/>
                      </a:lnTo>
                      <a:lnTo>
                        <a:pt x="9" y="36"/>
                      </a:lnTo>
                      <a:lnTo>
                        <a:pt x="3" y="31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9" name="Oval 969"/>
                <p:cNvSpPr>
                  <a:spLocks noChangeArrowheads="1"/>
                </p:cNvSpPr>
                <p:nvPr/>
              </p:nvSpPr>
              <p:spPr bwMode="auto">
                <a:xfrm rot="-7140000">
                  <a:off x="1914" y="149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32" name="Group 970"/>
              <p:cNvGrpSpPr>
                <a:grpSpLocks/>
              </p:cNvGrpSpPr>
              <p:nvPr/>
            </p:nvGrpSpPr>
            <p:grpSpPr bwMode="auto">
              <a:xfrm>
                <a:off x="3864" y="2999"/>
                <a:ext cx="90" cy="59"/>
                <a:chOff x="1495" y="2610"/>
                <a:chExt cx="214" cy="142"/>
              </a:xfrm>
            </p:grpSpPr>
            <p:sp>
              <p:nvSpPr>
                <p:cNvPr id="58454" name="Freeform 971"/>
                <p:cNvSpPr>
                  <a:spLocks/>
                </p:cNvSpPr>
                <p:nvPr/>
              </p:nvSpPr>
              <p:spPr bwMode="auto">
                <a:xfrm>
                  <a:off x="1607" y="2671"/>
                  <a:ext cx="102" cy="36"/>
                </a:xfrm>
                <a:custGeom>
                  <a:avLst/>
                  <a:gdLst>
                    <a:gd name="T0" fmla="*/ 0 w 102"/>
                    <a:gd name="T1" fmla="*/ 35 h 36"/>
                    <a:gd name="T2" fmla="*/ 24 w 102"/>
                    <a:gd name="T3" fmla="*/ 31 h 36"/>
                    <a:gd name="T4" fmla="*/ 46 w 102"/>
                    <a:gd name="T5" fmla="*/ 22 h 36"/>
                    <a:gd name="T6" fmla="*/ 55 w 102"/>
                    <a:gd name="T7" fmla="*/ 18 h 36"/>
                    <a:gd name="T8" fmla="*/ 57 w 102"/>
                    <a:gd name="T9" fmla="*/ 13 h 36"/>
                    <a:gd name="T10" fmla="*/ 68 w 102"/>
                    <a:gd name="T11" fmla="*/ 0 h 36"/>
                    <a:gd name="T12" fmla="*/ 74 w 102"/>
                    <a:gd name="T13" fmla="*/ 0 h 36"/>
                    <a:gd name="T14" fmla="*/ 82 w 102"/>
                    <a:gd name="T15" fmla="*/ 0 h 36"/>
                    <a:gd name="T16" fmla="*/ 101 w 102"/>
                    <a:gd name="T17" fmla="*/ 9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36"/>
                    <a:gd name="T29" fmla="*/ 102 w 102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36">
                      <a:moveTo>
                        <a:pt x="0" y="35"/>
                      </a:moveTo>
                      <a:lnTo>
                        <a:pt x="24" y="31"/>
                      </a:lnTo>
                      <a:lnTo>
                        <a:pt x="46" y="22"/>
                      </a:lnTo>
                      <a:lnTo>
                        <a:pt x="55" y="18"/>
                      </a:lnTo>
                      <a:lnTo>
                        <a:pt x="57" y="13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82" y="0"/>
                      </a:lnTo>
                      <a:lnTo>
                        <a:pt x="101" y="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5" name="Freeform 972"/>
                <p:cNvSpPr>
                  <a:spLocks/>
                </p:cNvSpPr>
                <p:nvPr/>
              </p:nvSpPr>
              <p:spPr bwMode="auto">
                <a:xfrm>
                  <a:off x="1589" y="2610"/>
                  <a:ext cx="101" cy="35"/>
                </a:xfrm>
                <a:custGeom>
                  <a:avLst/>
                  <a:gdLst>
                    <a:gd name="T0" fmla="*/ 0 w 101"/>
                    <a:gd name="T1" fmla="*/ 34 h 35"/>
                    <a:gd name="T2" fmla="*/ 24 w 101"/>
                    <a:gd name="T3" fmla="*/ 30 h 35"/>
                    <a:gd name="T4" fmla="*/ 43 w 101"/>
                    <a:gd name="T5" fmla="*/ 21 h 35"/>
                    <a:gd name="T6" fmla="*/ 51 w 101"/>
                    <a:gd name="T7" fmla="*/ 17 h 35"/>
                    <a:gd name="T8" fmla="*/ 57 w 101"/>
                    <a:gd name="T9" fmla="*/ 9 h 35"/>
                    <a:gd name="T10" fmla="*/ 62 w 101"/>
                    <a:gd name="T11" fmla="*/ 4 h 35"/>
                    <a:gd name="T12" fmla="*/ 68 w 101"/>
                    <a:gd name="T13" fmla="*/ 0 h 35"/>
                    <a:gd name="T14" fmla="*/ 81 w 101"/>
                    <a:gd name="T15" fmla="*/ 0 h 35"/>
                    <a:gd name="T16" fmla="*/ 100 w 101"/>
                    <a:gd name="T17" fmla="*/ 4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35"/>
                    <a:gd name="T29" fmla="*/ 101 w 101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35">
                      <a:moveTo>
                        <a:pt x="0" y="34"/>
                      </a:moveTo>
                      <a:lnTo>
                        <a:pt x="24" y="30"/>
                      </a:lnTo>
                      <a:lnTo>
                        <a:pt x="43" y="21"/>
                      </a:lnTo>
                      <a:lnTo>
                        <a:pt x="51" y="17"/>
                      </a:lnTo>
                      <a:lnTo>
                        <a:pt x="57" y="9"/>
                      </a:lnTo>
                      <a:lnTo>
                        <a:pt x="62" y="4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100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6" name="Oval 973"/>
                <p:cNvSpPr>
                  <a:spLocks noChangeArrowheads="1"/>
                </p:cNvSpPr>
                <p:nvPr/>
              </p:nvSpPr>
              <p:spPr bwMode="auto">
                <a:xfrm rot="-780000">
                  <a:off x="1495" y="263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33" name="Group 974"/>
              <p:cNvGrpSpPr>
                <a:grpSpLocks/>
              </p:cNvGrpSpPr>
              <p:nvPr/>
            </p:nvGrpSpPr>
            <p:grpSpPr bwMode="auto">
              <a:xfrm>
                <a:off x="4090" y="2435"/>
                <a:ext cx="69" cy="83"/>
                <a:chOff x="2033" y="1237"/>
                <a:chExt cx="167" cy="202"/>
              </a:xfrm>
            </p:grpSpPr>
            <p:sp>
              <p:nvSpPr>
                <p:cNvPr id="58451" name="Freeform 975"/>
                <p:cNvSpPr>
                  <a:spLocks/>
                </p:cNvSpPr>
                <p:nvPr/>
              </p:nvSpPr>
              <p:spPr bwMode="auto">
                <a:xfrm>
                  <a:off x="2090" y="1237"/>
                  <a:ext cx="52" cy="90"/>
                </a:xfrm>
                <a:custGeom>
                  <a:avLst/>
                  <a:gdLst>
                    <a:gd name="T0" fmla="*/ 51 w 52"/>
                    <a:gd name="T1" fmla="*/ 89 h 90"/>
                    <a:gd name="T2" fmla="*/ 41 w 52"/>
                    <a:gd name="T3" fmla="*/ 66 h 90"/>
                    <a:gd name="T4" fmla="*/ 27 w 52"/>
                    <a:gd name="T5" fmla="*/ 47 h 90"/>
                    <a:gd name="T6" fmla="*/ 20 w 52"/>
                    <a:gd name="T7" fmla="*/ 42 h 90"/>
                    <a:gd name="T8" fmla="*/ 13 w 52"/>
                    <a:gd name="T9" fmla="*/ 38 h 90"/>
                    <a:gd name="T10" fmla="*/ 6 w 52"/>
                    <a:gd name="T11" fmla="*/ 36 h 90"/>
                    <a:gd name="T12" fmla="*/ 0 w 52"/>
                    <a:gd name="T13" fmla="*/ 32 h 90"/>
                    <a:gd name="T14" fmla="*/ 0 w 52"/>
                    <a:gd name="T15" fmla="*/ 17 h 90"/>
                    <a:gd name="T16" fmla="*/ 0 w 52"/>
                    <a:gd name="T17" fmla="*/ 0 h 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"/>
                    <a:gd name="T28" fmla="*/ 0 h 90"/>
                    <a:gd name="T29" fmla="*/ 52 w 52"/>
                    <a:gd name="T30" fmla="*/ 90 h 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" h="90">
                      <a:moveTo>
                        <a:pt x="51" y="89"/>
                      </a:moveTo>
                      <a:lnTo>
                        <a:pt x="41" y="66"/>
                      </a:lnTo>
                      <a:lnTo>
                        <a:pt x="27" y="47"/>
                      </a:lnTo>
                      <a:lnTo>
                        <a:pt x="20" y="42"/>
                      </a:lnTo>
                      <a:lnTo>
                        <a:pt x="13" y="38"/>
                      </a:lnTo>
                      <a:lnTo>
                        <a:pt x="6" y="36"/>
                      </a:lnTo>
                      <a:lnTo>
                        <a:pt x="0" y="32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2" name="Freeform 976"/>
                <p:cNvSpPr>
                  <a:spLocks/>
                </p:cNvSpPr>
                <p:nvPr/>
              </p:nvSpPr>
              <p:spPr bwMode="auto">
                <a:xfrm>
                  <a:off x="2033" y="1271"/>
                  <a:ext cx="54" cy="90"/>
                </a:xfrm>
                <a:custGeom>
                  <a:avLst/>
                  <a:gdLst>
                    <a:gd name="T0" fmla="*/ 53 w 54"/>
                    <a:gd name="T1" fmla="*/ 89 h 90"/>
                    <a:gd name="T2" fmla="*/ 43 w 54"/>
                    <a:gd name="T3" fmla="*/ 65 h 90"/>
                    <a:gd name="T4" fmla="*/ 36 w 54"/>
                    <a:gd name="T5" fmla="*/ 56 h 90"/>
                    <a:gd name="T6" fmla="*/ 30 w 54"/>
                    <a:gd name="T7" fmla="*/ 48 h 90"/>
                    <a:gd name="T8" fmla="*/ 23 w 54"/>
                    <a:gd name="T9" fmla="*/ 43 h 90"/>
                    <a:gd name="T10" fmla="*/ 13 w 54"/>
                    <a:gd name="T11" fmla="*/ 39 h 90"/>
                    <a:gd name="T12" fmla="*/ 6 w 54"/>
                    <a:gd name="T13" fmla="*/ 35 h 90"/>
                    <a:gd name="T14" fmla="*/ 3 w 54"/>
                    <a:gd name="T15" fmla="*/ 30 h 90"/>
                    <a:gd name="T16" fmla="*/ 0 w 54"/>
                    <a:gd name="T17" fmla="*/ 24 h 90"/>
                    <a:gd name="T18" fmla="*/ 0 w 54"/>
                    <a:gd name="T19" fmla="*/ 17 h 90"/>
                    <a:gd name="T20" fmla="*/ 0 w 54"/>
                    <a:gd name="T21" fmla="*/ 0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90"/>
                    <a:gd name="T35" fmla="*/ 54 w 54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90">
                      <a:moveTo>
                        <a:pt x="53" y="89"/>
                      </a:moveTo>
                      <a:lnTo>
                        <a:pt x="43" y="65"/>
                      </a:lnTo>
                      <a:lnTo>
                        <a:pt x="36" y="56"/>
                      </a:lnTo>
                      <a:lnTo>
                        <a:pt x="30" y="48"/>
                      </a:lnTo>
                      <a:lnTo>
                        <a:pt x="23" y="43"/>
                      </a:lnTo>
                      <a:lnTo>
                        <a:pt x="13" y="39"/>
                      </a:lnTo>
                      <a:lnTo>
                        <a:pt x="6" y="35"/>
                      </a:lnTo>
                      <a:lnTo>
                        <a:pt x="3" y="30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3" name="Oval 977"/>
                <p:cNvSpPr>
                  <a:spLocks noChangeArrowheads="1"/>
                </p:cNvSpPr>
                <p:nvPr/>
              </p:nvSpPr>
              <p:spPr bwMode="auto">
                <a:xfrm rot="-7080000">
                  <a:off x="2081" y="132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34" name="Group 978"/>
              <p:cNvGrpSpPr>
                <a:grpSpLocks/>
              </p:cNvGrpSpPr>
              <p:nvPr/>
            </p:nvGrpSpPr>
            <p:grpSpPr bwMode="auto">
              <a:xfrm>
                <a:off x="4026" y="2431"/>
                <a:ext cx="84" cy="69"/>
                <a:chOff x="1877" y="1230"/>
                <a:chExt cx="208" cy="163"/>
              </a:xfrm>
            </p:grpSpPr>
            <p:sp>
              <p:nvSpPr>
                <p:cNvPr id="58448" name="Freeform 979"/>
                <p:cNvSpPr>
                  <a:spLocks/>
                </p:cNvSpPr>
                <p:nvPr/>
              </p:nvSpPr>
              <p:spPr bwMode="auto">
                <a:xfrm>
                  <a:off x="1962" y="1336"/>
                  <a:ext cx="90" cy="57"/>
                </a:xfrm>
                <a:custGeom>
                  <a:avLst/>
                  <a:gdLst>
                    <a:gd name="T0" fmla="*/ 0 w 90"/>
                    <a:gd name="T1" fmla="*/ 0 h 57"/>
                    <a:gd name="T2" fmla="*/ 20 w 90"/>
                    <a:gd name="T3" fmla="*/ 16 h 57"/>
                    <a:gd name="T4" fmla="*/ 40 w 90"/>
                    <a:gd name="T5" fmla="*/ 25 h 57"/>
                    <a:gd name="T6" fmla="*/ 50 w 90"/>
                    <a:gd name="T7" fmla="*/ 27 h 57"/>
                    <a:gd name="T8" fmla="*/ 56 w 90"/>
                    <a:gd name="T9" fmla="*/ 27 h 57"/>
                    <a:gd name="T10" fmla="*/ 66 w 90"/>
                    <a:gd name="T11" fmla="*/ 25 h 57"/>
                    <a:gd name="T12" fmla="*/ 73 w 90"/>
                    <a:gd name="T13" fmla="*/ 27 h 57"/>
                    <a:gd name="T14" fmla="*/ 76 w 90"/>
                    <a:gd name="T15" fmla="*/ 32 h 57"/>
                    <a:gd name="T16" fmla="*/ 82 w 90"/>
                    <a:gd name="T17" fmla="*/ 38 h 57"/>
                    <a:gd name="T18" fmla="*/ 89 w 90"/>
                    <a:gd name="T19" fmla="*/ 56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0"/>
                    <a:gd name="T31" fmla="*/ 0 h 57"/>
                    <a:gd name="T32" fmla="*/ 90 w 90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0" h="57">
                      <a:moveTo>
                        <a:pt x="0" y="0"/>
                      </a:moveTo>
                      <a:lnTo>
                        <a:pt x="20" y="16"/>
                      </a:lnTo>
                      <a:lnTo>
                        <a:pt x="40" y="25"/>
                      </a:lnTo>
                      <a:lnTo>
                        <a:pt x="50" y="27"/>
                      </a:lnTo>
                      <a:lnTo>
                        <a:pt x="56" y="27"/>
                      </a:lnTo>
                      <a:lnTo>
                        <a:pt x="66" y="25"/>
                      </a:lnTo>
                      <a:lnTo>
                        <a:pt x="73" y="27"/>
                      </a:lnTo>
                      <a:lnTo>
                        <a:pt x="76" y="32"/>
                      </a:lnTo>
                      <a:lnTo>
                        <a:pt x="82" y="38"/>
                      </a:lnTo>
                      <a:lnTo>
                        <a:pt x="89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9" name="Freeform 980"/>
                <p:cNvSpPr>
                  <a:spLocks/>
                </p:cNvSpPr>
                <p:nvPr/>
              </p:nvSpPr>
              <p:spPr bwMode="auto">
                <a:xfrm>
                  <a:off x="1997" y="1280"/>
                  <a:ext cx="88" cy="57"/>
                </a:xfrm>
                <a:custGeom>
                  <a:avLst/>
                  <a:gdLst>
                    <a:gd name="T0" fmla="*/ 0 w 88"/>
                    <a:gd name="T1" fmla="*/ 0 h 57"/>
                    <a:gd name="T2" fmla="*/ 20 w 88"/>
                    <a:gd name="T3" fmla="*/ 15 h 57"/>
                    <a:gd name="T4" fmla="*/ 30 w 88"/>
                    <a:gd name="T5" fmla="*/ 22 h 57"/>
                    <a:gd name="T6" fmla="*/ 37 w 88"/>
                    <a:gd name="T7" fmla="*/ 24 h 57"/>
                    <a:gd name="T8" fmla="*/ 47 w 88"/>
                    <a:gd name="T9" fmla="*/ 26 h 57"/>
                    <a:gd name="T10" fmla="*/ 57 w 88"/>
                    <a:gd name="T11" fmla="*/ 26 h 57"/>
                    <a:gd name="T12" fmla="*/ 64 w 88"/>
                    <a:gd name="T13" fmla="*/ 24 h 57"/>
                    <a:gd name="T14" fmla="*/ 70 w 88"/>
                    <a:gd name="T15" fmla="*/ 26 h 57"/>
                    <a:gd name="T16" fmla="*/ 80 w 88"/>
                    <a:gd name="T17" fmla="*/ 39 h 57"/>
                    <a:gd name="T18" fmla="*/ 87 w 88"/>
                    <a:gd name="T19" fmla="*/ 56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7"/>
                    <a:gd name="T32" fmla="*/ 88 w 88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7">
                      <a:moveTo>
                        <a:pt x="0" y="0"/>
                      </a:moveTo>
                      <a:lnTo>
                        <a:pt x="20" y="15"/>
                      </a:lnTo>
                      <a:lnTo>
                        <a:pt x="30" y="22"/>
                      </a:lnTo>
                      <a:lnTo>
                        <a:pt x="37" y="24"/>
                      </a:lnTo>
                      <a:lnTo>
                        <a:pt x="47" y="26"/>
                      </a:lnTo>
                      <a:lnTo>
                        <a:pt x="57" y="26"/>
                      </a:lnTo>
                      <a:lnTo>
                        <a:pt x="64" y="24"/>
                      </a:lnTo>
                      <a:lnTo>
                        <a:pt x="70" y="26"/>
                      </a:lnTo>
                      <a:lnTo>
                        <a:pt x="80" y="39"/>
                      </a:lnTo>
                      <a:lnTo>
                        <a:pt x="87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50" name="Oval 981"/>
                <p:cNvSpPr>
                  <a:spLocks noChangeArrowheads="1"/>
                </p:cNvSpPr>
                <p:nvPr/>
              </p:nvSpPr>
              <p:spPr bwMode="auto">
                <a:xfrm rot="2040000">
                  <a:off x="1877" y="123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35" name="Group 982"/>
              <p:cNvGrpSpPr>
                <a:grpSpLocks/>
              </p:cNvGrpSpPr>
              <p:nvPr/>
            </p:nvGrpSpPr>
            <p:grpSpPr bwMode="auto">
              <a:xfrm>
                <a:off x="4058" y="2399"/>
                <a:ext cx="80" cy="77"/>
                <a:chOff x="1957" y="1149"/>
                <a:chExt cx="193" cy="187"/>
              </a:xfrm>
            </p:grpSpPr>
            <p:sp>
              <p:nvSpPr>
                <p:cNvPr id="58445" name="Freeform 983"/>
                <p:cNvSpPr>
                  <a:spLocks/>
                </p:cNvSpPr>
                <p:nvPr/>
              </p:nvSpPr>
              <p:spPr bwMode="auto">
                <a:xfrm>
                  <a:off x="2030" y="1260"/>
                  <a:ext cx="75" cy="76"/>
                </a:xfrm>
                <a:custGeom>
                  <a:avLst/>
                  <a:gdLst>
                    <a:gd name="T0" fmla="*/ 0 w 75"/>
                    <a:gd name="T1" fmla="*/ 0 h 76"/>
                    <a:gd name="T2" fmla="*/ 17 w 75"/>
                    <a:gd name="T3" fmla="*/ 19 h 76"/>
                    <a:gd name="T4" fmla="*/ 27 w 75"/>
                    <a:gd name="T5" fmla="*/ 28 h 76"/>
                    <a:gd name="T6" fmla="*/ 34 w 75"/>
                    <a:gd name="T7" fmla="*/ 34 h 76"/>
                    <a:gd name="T8" fmla="*/ 40 w 75"/>
                    <a:gd name="T9" fmla="*/ 39 h 76"/>
                    <a:gd name="T10" fmla="*/ 50 w 75"/>
                    <a:gd name="T11" fmla="*/ 39 h 76"/>
                    <a:gd name="T12" fmla="*/ 57 w 75"/>
                    <a:gd name="T13" fmla="*/ 41 h 76"/>
                    <a:gd name="T14" fmla="*/ 64 w 75"/>
                    <a:gd name="T15" fmla="*/ 43 h 76"/>
                    <a:gd name="T16" fmla="*/ 71 w 75"/>
                    <a:gd name="T17" fmla="*/ 56 h 76"/>
                    <a:gd name="T18" fmla="*/ 74 w 75"/>
                    <a:gd name="T19" fmla="*/ 75 h 7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5"/>
                    <a:gd name="T31" fmla="*/ 0 h 76"/>
                    <a:gd name="T32" fmla="*/ 75 w 75"/>
                    <a:gd name="T33" fmla="*/ 76 h 7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5" h="76">
                      <a:moveTo>
                        <a:pt x="0" y="0"/>
                      </a:moveTo>
                      <a:lnTo>
                        <a:pt x="17" y="19"/>
                      </a:lnTo>
                      <a:lnTo>
                        <a:pt x="27" y="28"/>
                      </a:lnTo>
                      <a:lnTo>
                        <a:pt x="34" y="34"/>
                      </a:lnTo>
                      <a:lnTo>
                        <a:pt x="40" y="39"/>
                      </a:lnTo>
                      <a:lnTo>
                        <a:pt x="50" y="39"/>
                      </a:lnTo>
                      <a:lnTo>
                        <a:pt x="57" y="41"/>
                      </a:lnTo>
                      <a:lnTo>
                        <a:pt x="64" y="43"/>
                      </a:lnTo>
                      <a:lnTo>
                        <a:pt x="71" y="56"/>
                      </a:lnTo>
                      <a:lnTo>
                        <a:pt x="74" y="7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6" name="Freeform 984"/>
                <p:cNvSpPr>
                  <a:spLocks/>
                </p:cNvSpPr>
                <p:nvPr/>
              </p:nvSpPr>
              <p:spPr bwMode="auto">
                <a:xfrm>
                  <a:off x="2073" y="1215"/>
                  <a:ext cx="77" cy="75"/>
                </a:xfrm>
                <a:custGeom>
                  <a:avLst/>
                  <a:gdLst>
                    <a:gd name="T0" fmla="*/ 0 w 77"/>
                    <a:gd name="T1" fmla="*/ 0 h 75"/>
                    <a:gd name="T2" fmla="*/ 18 w 77"/>
                    <a:gd name="T3" fmla="*/ 18 h 75"/>
                    <a:gd name="T4" fmla="*/ 28 w 77"/>
                    <a:gd name="T5" fmla="*/ 27 h 75"/>
                    <a:gd name="T6" fmla="*/ 35 w 77"/>
                    <a:gd name="T7" fmla="*/ 33 h 75"/>
                    <a:gd name="T8" fmla="*/ 42 w 77"/>
                    <a:gd name="T9" fmla="*/ 37 h 75"/>
                    <a:gd name="T10" fmla="*/ 52 w 77"/>
                    <a:gd name="T11" fmla="*/ 37 h 75"/>
                    <a:gd name="T12" fmla="*/ 59 w 77"/>
                    <a:gd name="T13" fmla="*/ 39 h 75"/>
                    <a:gd name="T14" fmla="*/ 66 w 77"/>
                    <a:gd name="T15" fmla="*/ 41 h 75"/>
                    <a:gd name="T16" fmla="*/ 69 w 77"/>
                    <a:gd name="T17" fmla="*/ 47 h 75"/>
                    <a:gd name="T18" fmla="*/ 73 w 77"/>
                    <a:gd name="T19" fmla="*/ 55 h 75"/>
                    <a:gd name="T20" fmla="*/ 76 w 77"/>
                    <a:gd name="T21" fmla="*/ 74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7"/>
                    <a:gd name="T34" fmla="*/ 0 h 75"/>
                    <a:gd name="T35" fmla="*/ 77 w 77"/>
                    <a:gd name="T36" fmla="*/ 75 h 7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7" h="75">
                      <a:moveTo>
                        <a:pt x="0" y="0"/>
                      </a:moveTo>
                      <a:lnTo>
                        <a:pt x="18" y="18"/>
                      </a:lnTo>
                      <a:lnTo>
                        <a:pt x="28" y="27"/>
                      </a:lnTo>
                      <a:lnTo>
                        <a:pt x="35" y="33"/>
                      </a:lnTo>
                      <a:lnTo>
                        <a:pt x="42" y="37"/>
                      </a:lnTo>
                      <a:lnTo>
                        <a:pt x="52" y="37"/>
                      </a:lnTo>
                      <a:lnTo>
                        <a:pt x="59" y="39"/>
                      </a:lnTo>
                      <a:lnTo>
                        <a:pt x="66" y="41"/>
                      </a:lnTo>
                      <a:lnTo>
                        <a:pt x="69" y="47"/>
                      </a:lnTo>
                      <a:lnTo>
                        <a:pt x="73" y="55"/>
                      </a:lnTo>
                      <a:lnTo>
                        <a:pt x="76" y="7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7" name="Oval 985"/>
                <p:cNvSpPr>
                  <a:spLocks noChangeArrowheads="1"/>
                </p:cNvSpPr>
                <p:nvPr/>
              </p:nvSpPr>
              <p:spPr bwMode="auto">
                <a:xfrm rot="2820000">
                  <a:off x="1956" y="115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36" name="Group 986"/>
              <p:cNvGrpSpPr>
                <a:grpSpLocks/>
              </p:cNvGrpSpPr>
              <p:nvPr/>
            </p:nvGrpSpPr>
            <p:grpSpPr bwMode="auto">
              <a:xfrm>
                <a:off x="3851" y="2959"/>
                <a:ext cx="88" cy="61"/>
                <a:chOff x="1463" y="2512"/>
                <a:chExt cx="213" cy="147"/>
              </a:xfrm>
            </p:grpSpPr>
            <p:sp>
              <p:nvSpPr>
                <p:cNvPr id="58442" name="Freeform 987"/>
                <p:cNvSpPr>
                  <a:spLocks/>
                </p:cNvSpPr>
                <p:nvPr/>
              </p:nvSpPr>
              <p:spPr bwMode="auto">
                <a:xfrm>
                  <a:off x="1576" y="2572"/>
                  <a:ext cx="100" cy="39"/>
                </a:xfrm>
                <a:custGeom>
                  <a:avLst/>
                  <a:gdLst>
                    <a:gd name="T0" fmla="*/ 0 w 100"/>
                    <a:gd name="T1" fmla="*/ 38 h 39"/>
                    <a:gd name="T2" fmla="*/ 24 w 100"/>
                    <a:gd name="T3" fmla="*/ 30 h 39"/>
                    <a:gd name="T4" fmla="*/ 37 w 100"/>
                    <a:gd name="T5" fmla="*/ 25 h 39"/>
                    <a:gd name="T6" fmla="*/ 45 w 100"/>
                    <a:gd name="T7" fmla="*/ 21 h 39"/>
                    <a:gd name="T8" fmla="*/ 53 w 100"/>
                    <a:gd name="T9" fmla="*/ 17 h 39"/>
                    <a:gd name="T10" fmla="*/ 56 w 100"/>
                    <a:gd name="T11" fmla="*/ 13 h 39"/>
                    <a:gd name="T12" fmla="*/ 67 w 100"/>
                    <a:gd name="T13" fmla="*/ 0 h 39"/>
                    <a:gd name="T14" fmla="*/ 80 w 100"/>
                    <a:gd name="T15" fmla="*/ 0 h 39"/>
                    <a:gd name="T16" fmla="*/ 99 w 100"/>
                    <a:gd name="T17" fmla="*/ 5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39"/>
                    <a:gd name="T29" fmla="*/ 100 w 100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39">
                      <a:moveTo>
                        <a:pt x="0" y="38"/>
                      </a:moveTo>
                      <a:lnTo>
                        <a:pt x="24" y="30"/>
                      </a:lnTo>
                      <a:lnTo>
                        <a:pt x="37" y="25"/>
                      </a:lnTo>
                      <a:lnTo>
                        <a:pt x="45" y="21"/>
                      </a:lnTo>
                      <a:lnTo>
                        <a:pt x="53" y="17"/>
                      </a:lnTo>
                      <a:lnTo>
                        <a:pt x="56" y="13"/>
                      </a:lnTo>
                      <a:lnTo>
                        <a:pt x="67" y="0"/>
                      </a:lnTo>
                      <a:lnTo>
                        <a:pt x="80" y="0"/>
                      </a:lnTo>
                      <a:lnTo>
                        <a:pt x="99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3" name="Freeform 988"/>
                <p:cNvSpPr>
                  <a:spLocks/>
                </p:cNvSpPr>
                <p:nvPr/>
              </p:nvSpPr>
              <p:spPr bwMode="auto">
                <a:xfrm>
                  <a:off x="1555" y="2512"/>
                  <a:ext cx="99" cy="38"/>
                </a:xfrm>
                <a:custGeom>
                  <a:avLst/>
                  <a:gdLst>
                    <a:gd name="T0" fmla="*/ 0 w 99"/>
                    <a:gd name="T1" fmla="*/ 37 h 38"/>
                    <a:gd name="T2" fmla="*/ 24 w 99"/>
                    <a:gd name="T3" fmla="*/ 29 h 38"/>
                    <a:gd name="T4" fmla="*/ 45 w 99"/>
                    <a:gd name="T5" fmla="*/ 21 h 38"/>
                    <a:gd name="T6" fmla="*/ 50 w 99"/>
                    <a:gd name="T7" fmla="*/ 17 h 38"/>
                    <a:gd name="T8" fmla="*/ 56 w 99"/>
                    <a:gd name="T9" fmla="*/ 8 h 38"/>
                    <a:gd name="T10" fmla="*/ 61 w 99"/>
                    <a:gd name="T11" fmla="*/ 4 h 38"/>
                    <a:gd name="T12" fmla="*/ 66 w 99"/>
                    <a:gd name="T13" fmla="*/ 0 h 38"/>
                    <a:gd name="T14" fmla="*/ 79 w 99"/>
                    <a:gd name="T15" fmla="*/ 0 h 38"/>
                    <a:gd name="T16" fmla="*/ 98 w 99"/>
                    <a:gd name="T17" fmla="*/ 4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8"/>
                    <a:gd name="T29" fmla="*/ 99 w 99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8">
                      <a:moveTo>
                        <a:pt x="0" y="37"/>
                      </a:moveTo>
                      <a:lnTo>
                        <a:pt x="24" y="29"/>
                      </a:lnTo>
                      <a:lnTo>
                        <a:pt x="45" y="21"/>
                      </a:lnTo>
                      <a:lnTo>
                        <a:pt x="50" y="17"/>
                      </a:lnTo>
                      <a:lnTo>
                        <a:pt x="56" y="8"/>
                      </a:lnTo>
                      <a:lnTo>
                        <a:pt x="61" y="4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98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4" name="Oval 989"/>
                <p:cNvSpPr>
                  <a:spLocks noChangeArrowheads="1"/>
                </p:cNvSpPr>
                <p:nvPr/>
              </p:nvSpPr>
              <p:spPr bwMode="auto">
                <a:xfrm rot="-960000">
                  <a:off x="1463" y="254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37" name="Group 990"/>
              <p:cNvGrpSpPr>
                <a:grpSpLocks/>
              </p:cNvGrpSpPr>
              <p:nvPr/>
            </p:nvGrpSpPr>
            <p:grpSpPr bwMode="auto">
              <a:xfrm>
                <a:off x="3878" y="3035"/>
                <a:ext cx="88" cy="64"/>
                <a:chOff x="1528" y="2698"/>
                <a:chExt cx="211" cy="155"/>
              </a:xfrm>
            </p:grpSpPr>
            <p:sp>
              <p:nvSpPr>
                <p:cNvPr id="58439" name="Freeform 991"/>
                <p:cNvSpPr>
                  <a:spLocks/>
                </p:cNvSpPr>
                <p:nvPr/>
              </p:nvSpPr>
              <p:spPr bwMode="auto">
                <a:xfrm>
                  <a:off x="1641" y="2762"/>
                  <a:ext cx="98" cy="41"/>
                </a:xfrm>
                <a:custGeom>
                  <a:avLst/>
                  <a:gdLst>
                    <a:gd name="T0" fmla="*/ 0 w 98"/>
                    <a:gd name="T1" fmla="*/ 40 h 41"/>
                    <a:gd name="T2" fmla="*/ 25 w 98"/>
                    <a:gd name="T3" fmla="*/ 31 h 41"/>
                    <a:gd name="T4" fmla="*/ 44 w 98"/>
                    <a:gd name="T5" fmla="*/ 22 h 41"/>
                    <a:gd name="T6" fmla="*/ 50 w 98"/>
                    <a:gd name="T7" fmla="*/ 13 h 41"/>
                    <a:gd name="T8" fmla="*/ 55 w 98"/>
                    <a:gd name="T9" fmla="*/ 9 h 41"/>
                    <a:gd name="T10" fmla="*/ 58 w 98"/>
                    <a:gd name="T11" fmla="*/ 4 h 41"/>
                    <a:gd name="T12" fmla="*/ 64 w 98"/>
                    <a:gd name="T13" fmla="*/ 0 h 41"/>
                    <a:gd name="T14" fmla="*/ 78 w 98"/>
                    <a:gd name="T15" fmla="*/ 0 h 41"/>
                    <a:gd name="T16" fmla="*/ 97 w 98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1"/>
                    <a:gd name="T29" fmla="*/ 98 w 98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1">
                      <a:moveTo>
                        <a:pt x="0" y="40"/>
                      </a:moveTo>
                      <a:lnTo>
                        <a:pt x="25" y="31"/>
                      </a:lnTo>
                      <a:lnTo>
                        <a:pt x="44" y="22"/>
                      </a:lnTo>
                      <a:lnTo>
                        <a:pt x="50" y="13"/>
                      </a:lnTo>
                      <a:lnTo>
                        <a:pt x="55" y="9"/>
                      </a:lnTo>
                      <a:lnTo>
                        <a:pt x="58" y="4"/>
                      </a:lnTo>
                      <a:lnTo>
                        <a:pt x="64" y="0"/>
                      </a:lnTo>
                      <a:lnTo>
                        <a:pt x="78" y="0"/>
                      </a:lnTo>
                      <a:lnTo>
                        <a:pt x="9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0" name="Freeform 992"/>
                <p:cNvSpPr>
                  <a:spLocks/>
                </p:cNvSpPr>
                <p:nvPr/>
              </p:nvSpPr>
              <p:spPr bwMode="auto">
                <a:xfrm>
                  <a:off x="1616" y="2698"/>
                  <a:ext cx="97" cy="45"/>
                </a:xfrm>
                <a:custGeom>
                  <a:avLst/>
                  <a:gdLst>
                    <a:gd name="T0" fmla="*/ 0 w 97"/>
                    <a:gd name="T1" fmla="*/ 44 h 45"/>
                    <a:gd name="T2" fmla="*/ 25 w 97"/>
                    <a:gd name="T3" fmla="*/ 35 h 45"/>
                    <a:gd name="T4" fmla="*/ 44 w 97"/>
                    <a:gd name="T5" fmla="*/ 26 h 45"/>
                    <a:gd name="T6" fmla="*/ 49 w 97"/>
                    <a:gd name="T7" fmla="*/ 18 h 45"/>
                    <a:gd name="T8" fmla="*/ 55 w 97"/>
                    <a:gd name="T9" fmla="*/ 13 h 45"/>
                    <a:gd name="T10" fmla="*/ 58 w 97"/>
                    <a:gd name="T11" fmla="*/ 5 h 45"/>
                    <a:gd name="T12" fmla="*/ 63 w 97"/>
                    <a:gd name="T13" fmla="*/ 0 h 45"/>
                    <a:gd name="T14" fmla="*/ 77 w 97"/>
                    <a:gd name="T15" fmla="*/ 0 h 45"/>
                    <a:gd name="T16" fmla="*/ 96 w 97"/>
                    <a:gd name="T17" fmla="*/ 5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"/>
                    <a:gd name="T28" fmla="*/ 0 h 45"/>
                    <a:gd name="T29" fmla="*/ 97 w 97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" h="45">
                      <a:moveTo>
                        <a:pt x="0" y="44"/>
                      </a:moveTo>
                      <a:lnTo>
                        <a:pt x="25" y="35"/>
                      </a:lnTo>
                      <a:lnTo>
                        <a:pt x="44" y="26"/>
                      </a:lnTo>
                      <a:lnTo>
                        <a:pt x="49" y="18"/>
                      </a:lnTo>
                      <a:lnTo>
                        <a:pt x="55" y="13"/>
                      </a:lnTo>
                      <a:lnTo>
                        <a:pt x="58" y="5"/>
                      </a:lnTo>
                      <a:lnTo>
                        <a:pt x="63" y="0"/>
                      </a:lnTo>
                      <a:lnTo>
                        <a:pt x="77" y="0"/>
                      </a:lnTo>
                      <a:lnTo>
                        <a:pt x="96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41" name="Oval 993"/>
                <p:cNvSpPr>
                  <a:spLocks noChangeArrowheads="1"/>
                </p:cNvSpPr>
                <p:nvPr/>
              </p:nvSpPr>
              <p:spPr bwMode="auto">
                <a:xfrm rot="-1200000">
                  <a:off x="1528" y="273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38" name="Group 994"/>
              <p:cNvGrpSpPr>
                <a:grpSpLocks/>
              </p:cNvGrpSpPr>
              <p:nvPr/>
            </p:nvGrpSpPr>
            <p:grpSpPr bwMode="auto">
              <a:xfrm>
                <a:off x="3914" y="3065"/>
                <a:ext cx="83" cy="75"/>
                <a:chOff x="1614" y="2772"/>
                <a:chExt cx="198" cy="180"/>
              </a:xfrm>
            </p:grpSpPr>
            <p:sp>
              <p:nvSpPr>
                <p:cNvPr id="58436" name="Freeform 995"/>
                <p:cNvSpPr>
                  <a:spLocks/>
                </p:cNvSpPr>
                <p:nvPr/>
              </p:nvSpPr>
              <p:spPr bwMode="auto">
                <a:xfrm>
                  <a:off x="1727" y="2826"/>
                  <a:ext cx="85" cy="61"/>
                </a:xfrm>
                <a:custGeom>
                  <a:avLst/>
                  <a:gdLst>
                    <a:gd name="T0" fmla="*/ 0 w 85"/>
                    <a:gd name="T1" fmla="*/ 60 h 61"/>
                    <a:gd name="T2" fmla="*/ 20 w 85"/>
                    <a:gd name="T3" fmla="*/ 46 h 61"/>
                    <a:gd name="T4" fmla="*/ 38 w 85"/>
                    <a:gd name="T5" fmla="*/ 32 h 61"/>
                    <a:gd name="T6" fmla="*/ 43 w 85"/>
                    <a:gd name="T7" fmla="*/ 23 h 61"/>
                    <a:gd name="T8" fmla="*/ 46 w 85"/>
                    <a:gd name="T9" fmla="*/ 18 h 61"/>
                    <a:gd name="T10" fmla="*/ 46 w 85"/>
                    <a:gd name="T11" fmla="*/ 9 h 61"/>
                    <a:gd name="T12" fmla="*/ 52 w 85"/>
                    <a:gd name="T13" fmla="*/ 5 h 61"/>
                    <a:gd name="T14" fmla="*/ 58 w 85"/>
                    <a:gd name="T15" fmla="*/ 0 h 61"/>
                    <a:gd name="T16" fmla="*/ 64 w 85"/>
                    <a:gd name="T17" fmla="*/ 0 h 61"/>
                    <a:gd name="T18" fmla="*/ 84 w 85"/>
                    <a:gd name="T19" fmla="*/ 0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5"/>
                    <a:gd name="T31" fmla="*/ 0 h 61"/>
                    <a:gd name="T32" fmla="*/ 85 w 85"/>
                    <a:gd name="T33" fmla="*/ 61 h 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5" h="61">
                      <a:moveTo>
                        <a:pt x="0" y="60"/>
                      </a:moveTo>
                      <a:lnTo>
                        <a:pt x="20" y="46"/>
                      </a:lnTo>
                      <a:lnTo>
                        <a:pt x="38" y="32"/>
                      </a:lnTo>
                      <a:lnTo>
                        <a:pt x="43" y="23"/>
                      </a:lnTo>
                      <a:lnTo>
                        <a:pt x="46" y="18"/>
                      </a:lnTo>
                      <a:lnTo>
                        <a:pt x="46" y="9"/>
                      </a:lnTo>
                      <a:lnTo>
                        <a:pt x="52" y="5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7" name="Freeform 996"/>
                <p:cNvSpPr>
                  <a:spLocks/>
                </p:cNvSpPr>
                <p:nvPr/>
              </p:nvSpPr>
              <p:spPr bwMode="auto">
                <a:xfrm>
                  <a:off x="1687" y="2772"/>
                  <a:ext cx="86" cy="65"/>
                </a:xfrm>
                <a:custGeom>
                  <a:avLst/>
                  <a:gdLst>
                    <a:gd name="T0" fmla="*/ 0 w 86"/>
                    <a:gd name="T1" fmla="*/ 64 h 65"/>
                    <a:gd name="T2" fmla="*/ 23 w 86"/>
                    <a:gd name="T3" fmla="*/ 50 h 65"/>
                    <a:gd name="T4" fmla="*/ 40 w 86"/>
                    <a:gd name="T5" fmla="*/ 37 h 65"/>
                    <a:gd name="T6" fmla="*/ 45 w 86"/>
                    <a:gd name="T7" fmla="*/ 28 h 65"/>
                    <a:gd name="T8" fmla="*/ 45 w 86"/>
                    <a:gd name="T9" fmla="*/ 23 h 65"/>
                    <a:gd name="T10" fmla="*/ 48 w 86"/>
                    <a:gd name="T11" fmla="*/ 14 h 65"/>
                    <a:gd name="T12" fmla="*/ 51 w 86"/>
                    <a:gd name="T13" fmla="*/ 5 h 65"/>
                    <a:gd name="T14" fmla="*/ 65 w 86"/>
                    <a:gd name="T15" fmla="*/ 0 h 65"/>
                    <a:gd name="T16" fmla="*/ 85 w 86"/>
                    <a:gd name="T17" fmla="*/ 0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5"/>
                    <a:gd name="T29" fmla="*/ 86 w 86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5">
                      <a:moveTo>
                        <a:pt x="0" y="64"/>
                      </a:moveTo>
                      <a:lnTo>
                        <a:pt x="23" y="50"/>
                      </a:lnTo>
                      <a:lnTo>
                        <a:pt x="40" y="37"/>
                      </a:lnTo>
                      <a:lnTo>
                        <a:pt x="45" y="28"/>
                      </a:lnTo>
                      <a:lnTo>
                        <a:pt x="45" y="23"/>
                      </a:lnTo>
                      <a:lnTo>
                        <a:pt x="48" y="14"/>
                      </a:lnTo>
                      <a:lnTo>
                        <a:pt x="51" y="5"/>
                      </a:lnTo>
                      <a:lnTo>
                        <a:pt x="65" y="0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8" name="Oval 997"/>
                <p:cNvSpPr>
                  <a:spLocks noChangeArrowheads="1"/>
                </p:cNvSpPr>
                <p:nvPr/>
              </p:nvSpPr>
              <p:spPr bwMode="auto">
                <a:xfrm rot="-2040000">
                  <a:off x="1614" y="283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39" name="Group 998"/>
              <p:cNvGrpSpPr>
                <a:grpSpLocks/>
              </p:cNvGrpSpPr>
              <p:nvPr/>
            </p:nvGrpSpPr>
            <p:grpSpPr bwMode="auto">
              <a:xfrm>
                <a:off x="3765" y="2598"/>
                <a:ext cx="216" cy="178"/>
                <a:chOff x="1270" y="1643"/>
                <a:chExt cx="517" cy="433"/>
              </a:xfrm>
            </p:grpSpPr>
            <p:pic>
              <p:nvPicPr>
                <p:cNvPr id="58422" name="Picture 999"/>
                <p:cNvPicPr>
                  <a:picLocks noChangeArrowheads="1"/>
                </p:cNvPicPr>
                <p:nvPr/>
              </p:nvPicPr>
              <p:blipFill>
                <a:blip r:embed="rId5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29" y="1767"/>
                  <a:ext cx="299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23" name="Picture 1000"/>
                <p:cNvPicPr>
                  <a:picLocks noChangeArrowheads="1"/>
                </p:cNvPicPr>
                <p:nvPr/>
              </p:nvPicPr>
              <p:blipFill>
                <a:blip r:embed="rId5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60" y="1695"/>
                  <a:ext cx="299" cy="18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24" name="Picture 1001"/>
                <p:cNvPicPr>
                  <a:picLocks noChangeArrowheads="1"/>
                </p:cNvPicPr>
                <p:nvPr/>
              </p:nvPicPr>
              <p:blipFill>
                <a:blip r:embed="rId5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49" y="1857"/>
                  <a:ext cx="297" cy="1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25" name="Picture 1002"/>
                <p:cNvPicPr>
                  <a:picLocks noChangeArrowheads="1"/>
                </p:cNvPicPr>
                <p:nvPr/>
              </p:nvPicPr>
              <p:blipFill>
                <a:blip r:embed="rId5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11" y="1643"/>
                  <a:ext cx="299" cy="1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426" name="Freeform 1003"/>
                <p:cNvSpPr>
                  <a:spLocks/>
                </p:cNvSpPr>
                <p:nvPr/>
              </p:nvSpPr>
              <p:spPr bwMode="auto">
                <a:xfrm>
                  <a:off x="1334" y="1733"/>
                  <a:ext cx="73" cy="88"/>
                </a:xfrm>
                <a:custGeom>
                  <a:avLst/>
                  <a:gdLst>
                    <a:gd name="T0" fmla="*/ 34 w 73"/>
                    <a:gd name="T1" fmla="*/ 87 h 88"/>
                    <a:gd name="T2" fmla="*/ 18 w 73"/>
                    <a:gd name="T3" fmla="*/ 75 h 88"/>
                    <a:gd name="T4" fmla="*/ 11 w 73"/>
                    <a:gd name="T5" fmla="*/ 72 h 88"/>
                    <a:gd name="T6" fmla="*/ 5 w 73"/>
                    <a:gd name="T7" fmla="*/ 64 h 88"/>
                    <a:gd name="T8" fmla="*/ 0 w 73"/>
                    <a:gd name="T9" fmla="*/ 52 h 88"/>
                    <a:gd name="T10" fmla="*/ 0 w 73"/>
                    <a:gd name="T11" fmla="*/ 37 h 88"/>
                    <a:gd name="T12" fmla="*/ 2 w 73"/>
                    <a:gd name="T13" fmla="*/ 26 h 88"/>
                    <a:gd name="T14" fmla="*/ 2 w 73"/>
                    <a:gd name="T15" fmla="*/ 23 h 88"/>
                    <a:gd name="T16" fmla="*/ 2 w 73"/>
                    <a:gd name="T17" fmla="*/ 20 h 88"/>
                    <a:gd name="T18" fmla="*/ 18 w 73"/>
                    <a:gd name="T19" fmla="*/ 5 h 88"/>
                    <a:gd name="T20" fmla="*/ 34 w 73"/>
                    <a:gd name="T21" fmla="*/ 0 h 88"/>
                    <a:gd name="T22" fmla="*/ 52 w 73"/>
                    <a:gd name="T23" fmla="*/ 0 h 88"/>
                    <a:gd name="T24" fmla="*/ 72 w 73"/>
                    <a:gd name="T25" fmla="*/ 5 h 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88"/>
                    <a:gd name="T41" fmla="*/ 73 w 73"/>
                    <a:gd name="T42" fmla="*/ 88 h 8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88">
                      <a:moveTo>
                        <a:pt x="34" y="87"/>
                      </a:moveTo>
                      <a:lnTo>
                        <a:pt x="18" y="75"/>
                      </a:lnTo>
                      <a:lnTo>
                        <a:pt x="11" y="72"/>
                      </a:lnTo>
                      <a:lnTo>
                        <a:pt x="5" y="64"/>
                      </a:lnTo>
                      <a:lnTo>
                        <a:pt x="0" y="52"/>
                      </a:lnTo>
                      <a:lnTo>
                        <a:pt x="0" y="37"/>
                      </a:lnTo>
                      <a:lnTo>
                        <a:pt x="2" y="26"/>
                      </a:lnTo>
                      <a:lnTo>
                        <a:pt x="2" y="23"/>
                      </a:lnTo>
                      <a:lnTo>
                        <a:pt x="2" y="20"/>
                      </a:lnTo>
                      <a:lnTo>
                        <a:pt x="18" y="5"/>
                      </a:lnTo>
                      <a:lnTo>
                        <a:pt x="34" y="0"/>
                      </a:lnTo>
                      <a:lnTo>
                        <a:pt x="52" y="0"/>
                      </a:lnTo>
                      <a:lnTo>
                        <a:pt x="72" y="5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58427" name="Picture 1004"/>
                <p:cNvPicPr>
                  <a:picLocks noChangeArrowheads="1"/>
                </p:cNvPicPr>
                <p:nvPr/>
              </p:nvPicPr>
              <p:blipFill>
                <a:blip r:embed="rId5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8" y="1791"/>
                  <a:ext cx="299" cy="1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28" name="Picture 1005"/>
                <p:cNvPicPr>
                  <a:picLocks noChangeArrowheads="1"/>
                </p:cNvPicPr>
                <p:nvPr/>
              </p:nvPicPr>
              <p:blipFill>
                <a:blip r:embed="rId5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4" y="1850"/>
                  <a:ext cx="292" cy="2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8429" name="Picture 1006"/>
                <p:cNvPicPr>
                  <a:picLocks noChangeArrowheads="1"/>
                </p:cNvPicPr>
                <p:nvPr/>
              </p:nvPicPr>
              <p:blipFill>
                <a:blip r:embed="rId5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57" y="1687"/>
                  <a:ext cx="293" cy="2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8430" name="Freeform 1007"/>
                <p:cNvSpPr>
                  <a:spLocks/>
                </p:cNvSpPr>
                <p:nvPr/>
              </p:nvSpPr>
              <p:spPr bwMode="auto">
                <a:xfrm>
                  <a:off x="1416" y="1677"/>
                  <a:ext cx="93" cy="85"/>
                </a:xfrm>
                <a:custGeom>
                  <a:avLst/>
                  <a:gdLst>
                    <a:gd name="T0" fmla="*/ 34 w 93"/>
                    <a:gd name="T1" fmla="*/ 0 h 85"/>
                    <a:gd name="T2" fmla="*/ 22 w 93"/>
                    <a:gd name="T3" fmla="*/ 0 h 85"/>
                    <a:gd name="T4" fmla="*/ 15 w 93"/>
                    <a:gd name="T5" fmla="*/ 0 h 85"/>
                    <a:gd name="T6" fmla="*/ 8 w 93"/>
                    <a:gd name="T7" fmla="*/ 5 h 85"/>
                    <a:gd name="T8" fmla="*/ 5 w 93"/>
                    <a:gd name="T9" fmla="*/ 11 h 85"/>
                    <a:gd name="T10" fmla="*/ 3 w 93"/>
                    <a:gd name="T11" fmla="*/ 28 h 85"/>
                    <a:gd name="T12" fmla="*/ 0 w 93"/>
                    <a:gd name="T13" fmla="*/ 47 h 85"/>
                    <a:gd name="T14" fmla="*/ 12 w 93"/>
                    <a:gd name="T15" fmla="*/ 64 h 85"/>
                    <a:gd name="T16" fmla="*/ 27 w 93"/>
                    <a:gd name="T17" fmla="*/ 76 h 85"/>
                    <a:gd name="T18" fmla="*/ 44 w 93"/>
                    <a:gd name="T19" fmla="*/ 81 h 85"/>
                    <a:gd name="T20" fmla="*/ 68 w 93"/>
                    <a:gd name="T21" fmla="*/ 84 h 85"/>
                    <a:gd name="T22" fmla="*/ 78 w 93"/>
                    <a:gd name="T23" fmla="*/ 81 h 85"/>
                    <a:gd name="T24" fmla="*/ 85 w 93"/>
                    <a:gd name="T25" fmla="*/ 76 h 85"/>
                    <a:gd name="T26" fmla="*/ 90 w 93"/>
                    <a:gd name="T27" fmla="*/ 67 h 85"/>
                    <a:gd name="T28" fmla="*/ 92 w 93"/>
                    <a:gd name="T29" fmla="*/ 64 h 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3"/>
                    <a:gd name="T46" fmla="*/ 0 h 85"/>
                    <a:gd name="T47" fmla="*/ 93 w 93"/>
                    <a:gd name="T48" fmla="*/ 85 h 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3" h="85">
                      <a:moveTo>
                        <a:pt x="34" y="0"/>
                      </a:move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5"/>
                      </a:lnTo>
                      <a:lnTo>
                        <a:pt x="5" y="11"/>
                      </a:lnTo>
                      <a:lnTo>
                        <a:pt x="3" y="28"/>
                      </a:lnTo>
                      <a:lnTo>
                        <a:pt x="0" y="47"/>
                      </a:lnTo>
                      <a:lnTo>
                        <a:pt x="12" y="64"/>
                      </a:lnTo>
                      <a:lnTo>
                        <a:pt x="27" y="76"/>
                      </a:lnTo>
                      <a:lnTo>
                        <a:pt x="44" y="81"/>
                      </a:lnTo>
                      <a:lnTo>
                        <a:pt x="68" y="84"/>
                      </a:lnTo>
                      <a:lnTo>
                        <a:pt x="78" y="81"/>
                      </a:lnTo>
                      <a:lnTo>
                        <a:pt x="85" y="76"/>
                      </a:lnTo>
                      <a:lnTo>
                        <a:pt x="90" y="67"/>
                      </a:lnTo>
                      <a:lnTo>
                        <a:pt x="92" y="64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1" name="Freeform 1008"/>
                <p:cNvSpPr>
                  <a:spLocks/>
                </p:cNvSpPr>
                <p:nvPr/>
              </p:nvSpPr>
              <p:spPr bwMode="auto">
                <a:xfrm>
                  <a:off x="1429" y="1827"/>
                  <a:ext cx="61" cy="83"/>
                </a:xfrm>
                <a:custGeom>
                  <a:avLst/>
                  <a:gdLst>
                    <a:gd name="T0" fmla="*/ 60 w 61"/>
                    <a:gd name="T1" fmla="*/ 12 h 83"/>
                    <a:gd name="T2" fmla="*/ 48 w 61"/>
                    <a:gd name="T3" fmla="*/ 3 h 83"/>
                    <a:gd name="T4" fmla="*/ 41 w 61"/>
                    <a:gd name="T5" fmla="*/ 0 h 83"/>
                    <a:gd name="T6" fmla="*/ 34 w 61"/>
                    <a:gd name="T7" fmla="*/ 0 h 83"/>
                    <a:gd name="T8" fmla="*/ 24 w 61"/>
                    <a:gd name="T9" fmla="*/ 12 h 83"/>
                    <a:gd name="T10" fmla="*/ 17 w 61"/>
                    <a:gd name="T11" fmla="*/ 21 h 83"/>
                    <a:gd name="T12" fmla="*/ 10 w 61"/>
                    <a:gd name="T13" fmla="*/ 30 h 83"/>
                    <a:gd name="T14" fmla="*/ 8 w 61"/>
                    <a:gd name="T15" fmla="*/ 33 h 83"/>
                    <a:gd name="T16" fmla="*/ 3 w 61"/>
                    <a:gd name="T17" fmla="*/ 45 h 83"/>
                    <a:gd name="T18" fmla="*/ 0 w 61"/>
                    <a:gd name="T19" fmla="*/ 58 h 83"/>
                    <a:gd name="T20" fmla="*/ 5 w 61"/>
                    <a:gd name="T21" fmla="*/ 67 h 83"/>
                    <a:gd name="T22" fmla="*/ 12 w 61"/>
                    <a:gd name="T23" fmla="*/ 76 h 83"/>
                    <a:gd name="T24" fmla="*/ 19 w 61"/>
                    <a:gd name="T25" fmla="*/ 79 h 83"/>
                    <a:gd name="T26" fmla="*/ 22 w 61"/>
                    <a:gd name="T27" fmla="*/ 82 h 8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"/>
                    <a:gd name="T43" fmla="*/ 0 h 83"/>
                    <a:gd name="T44" fmla="*/ 61 w 61"/>
                    <a:gd name="T45" fmla="*/ 83 h 8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" h="83">
                      <a:moveTo>
                        <a:pt x="60" y="12"/>
                      </a:moveTo>
                      <a:lnTo>
                        <a:pt x="48" y="3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4" y="12"/>
                      </a:lnTo>
                      <a:lnTo>
                        <a:pt x="17" y="21"/>
                      </a:lnTo>
                      <a:lnTo>
                        <a:pt x="10" y="30"/>
                      </a:lnTo>
                      <a:lnTo>
                        <a:pt x="8" y="33"/>
                      </a:lnTo>
                      <a:lnTo>
                        <a:pt x="3" y="45"/>
                      </a:lnTo>
                      <a:lnTo>
                        <a:pt x="0" y="58"/>
                      </a:lnTo>
                      <a:lnTo>
                        <a:pt x="5" y="67"/>
                      </a:lnTo>
                      <a:lnTo>
                        <a:pt x="12" y="76"/>
                      </a:lnTo>
                      <a:lnTo>
                        <a:pt x="19" y="79"/>
                      </a:lnTo>
                      <a:lnTo>
                        <a:pt x="22" y="82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2" name="Freeform 1009"/>
                <p:cNvSpPr>
                  <a:spLocks/>
                </p:cNvSpPr>
                <p:nvPr/>
              </p:nvSpPr>
              <p:spPr bwMode="auto">
                <a:xfrm>
                  <a:off x="1270" y="1814"/>
                  <a:ext cx="128" cy="155"/>
                </a:xfrm>
                <a:custGeom>
                  <a:avLst/>
                  <a:gdLst>
                    <a:gd name="T0" fmla="*/ 127 w 128"/>
                    <a:gd name="T1" fmla="*/ 97 h 155"/>
                    <a:gd name="T2" fmla="*/ 123 w 128"/>
                    <a:gd name="T3" fmla="*/ 82 h 155"/>
                    <a:gd name="T4" fmla="*/ 118 w 128"/>
                    <a:gd name="T5" fmla="*/ 63 h 155"/>
                    <a:gd name="T6" fmla="*/ 118 w 128"/>
                    <a:gd name="T7" fmla="*/ 56 h 155"/>
                    <a:gd name="T8" fmla="*/ 116 w 128"/>
                    <a:gd name="T9" fmla="*/ 53 h 155"/>
                    <a:gd name="T10" fmla="*/ 116 w 128"/>
                    <a:gd name="T11" fmla="*/ 50 h 155"/>
                    <a:gd name="T12" fmla="*/ 96 w 128"/>
                    <a:gd name="T13" fmla="*/ 22 h 155"/>
                    <a:gd name="T14" fmla="*/ 91 w 128"/>
                    <a:gd name="T15" fmla="*/ 15 h 155"/>
                    <a:gd name="T16" fmla="*/ 89 w 128"/>
                    <a:gd name="T17" fmla="*/ 12 h 155"/>
                    <a:gd name="T18" fmla="*/ 87 w 128"/>
                    <a:gd name="T19" fmla="*/ 9 h 155"/>
                    <a:gd name="T20" fmla="*/ 69 w 128"/>
                    <a:gd name="T21" fmla="*/ 3 h 155"/>
                    <a:gd name="T22" fmla="*/ 60 w 128"/>
                    <a:gd name="T23" fmla="*/ 0 h 155"/>
                    <a:gd name="T24" fmla="*/ 51 w 128"/>
                    <a:gd name="T25" fmla="*/ 0 h 155"/>
                    <a:gd name="T26" fmla="*/ 44 w 128"/>
                    <a:gd name="T27" fmla="*/ 3 h 155"/>
                    <a:gd name="T28" fmla="*/ 38 w 128"/>
                    <a:gd name="T29" fmla="*/ 6 h 155"/>
                    <a:gd name="T30" fmla="*/ 24 w 128"/>
                    <a:gd name="T31" fmla="*/ 15 h 155"/>
                    <a:gd name="T32" fmla="*/ 20 w 128"/>
                    <a:gd name="T33" fmla="*/ 22 h 155"/>
                    <a:gd name="T34" fmla="*/ 13 w 128"/>
                    <a:gd name="T35" fmla="*/ 31 h 155"/>
                    <a:gd name="T36" fmla="*/ 9 w 128"/>
                    <a:gd name="T37" fmla="*/ 34 h 155"/>
                    <a:gd name="T38" fmla="*/ 6 w 128"/>
                    <a:gd name="T39" fmla="*/ 37 h 155"/>
                    <a:gd name="T40" fmla="*/ 4 w 128"/>
                    <a:gd name="T41" fmla="*/ 50 h 155"/>
                    <a:gd name="T42" fmla="*/ 0 w 128"/>
                    <a:gd name="T43" fmla="*/ 60 h 155"/>
                    <a:gd name="T44" fmla="*/ 0 w 128"/>
                    <a:gd name="T45" fmla="*/ 69 h 155"/>
                    <a:gd name="T46" fmla="*/ 0 w 128"/>
                    <a:gd name="T47" fmla="*/ 78 h 155"/>
                    <a:gd name="T48" fmla="*/ 4 w 128"/>
                    <a:gd name="T49" fmla="*/ 88 h 155"/>
                    <a:gd name="T50" fmla="*/ 9 w 128"/>
                    <a:gd name="T51" fmla="*/ 97 h 155"/>
                    <a:gd name="T52" fmla="*/ 15 w 128"/>
                    <a:gd name="T53" fmla="*/ 107 h 155"/>
                    <a:gd name="T54" fmla="*/ 17 w 128"/>
                    <a:gd name="T55" fmla="*/ 110 h 155"/>
                    <a:gd name="T56" fmla="*/ 20 w 128"/>
                    <a:gd name="T57" fmla="*/ 107 h 155"/>
                    <a:gd name="T58" fmla="*/ 20 w 128"/>
                    <a:gd name="T59" fmla="*/ 104 h 155"/>
                    <a:gd name="T60" fmla="*/ 20 w 128"/>
                    <a:gd name="T61" fmla="*/ 110 h 155"/>
                    <a:gd name="T62" fmla="*/ 22 w 128"/>
                    <a:gd name="T63" fmla="*/ 123 h 155"/>
                    <a:gd name="T64" fmla="*/ 31 w 128"/>
                    <a:gd name="T65" fmla="*/ 129 h 155"/>
                    <a:gd name="T66" fmla="*/ 33 w 128"/>
                    <a:gd name="T67" fmla="*/ 135 h 155"/>
                    <a:gd name="T68" fmla="*/ 33 w 128"/>
                    <a:gd name="T69" fmla="*/ 141 h 155"/>
                    <a:gd name="T70" fmla="*/ 33 w 128"/>
                    <a:gd name="T71" fmla="*/ 154 h 15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8"/>
                    <a:gd name="T109" fmla="*/ 0 h 155"/>
                    <a:gd name="T110" fmla="*/ 128 w 128"/>
                    <a:gd name="T111" fmla="*/ 155 h 15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8" h="155">
                      <a:moveTo>
                        <a:pt x="127" y="97"/>
                      </a:moveTo>
                      <a:lnTo>
                        <a:pt x="123" y="82"/>
                      </a:lnTo>
                      <a:lnTo>
                        <a:pt x="118" y="63"/>
                      </a:lnTo>
                      <a:lnTo>
                        <a:pt x="118" y="56"/>
                      </a:lnTo>
                      <a:lnTo>
                        <a:pt x="116" y="53"/>
                      </a:lnTo>
                      <a:lnTo>
                        <a:pt x="116" y="50"/>
                      </a:lnTo>
                      <a:lnTo>
                        <a:pt x="96" y="22"/>
                      </a:lnTo>
                      <a:lnTo>
                        <a:pt x="91" y="15"/>
                      </a:lnTo>
                      <a:lnTo>
                        <a:pt x="89" y="12"/>
                      </a:lnTo>
                      <a:lnTo>
                        <a:pt x="87" y="9"/>
                      </a:lnTo>
                      <a:lnTo>
                        <a:pt x="69" y="3"/>
                      </a:lnTo>
                      <a:lnTo>
                        <a:pt x="60" y="0"/>
                      </a:lnTo>
                      <a:lnTo>
                        <a:pt x="51" y="0"/>
                      </a:lnTo>
                      <a:lnTo>
                        <a:pt x="44" y="3"/>
                      </a:lnTo>
                      <a:lnTo>
                        <a:pt x="38" y="6"/>
                      </a:lnTo>
                      <a:lnTo>
                        <a:pt x="24" y="15"/>
                      </a:lnTo>
                      <a:lnTo>
                        <a:pt x="20" y="22"/>
                      </a:lnTo>
                      <a:lnTo>
                        <a:pt x="13" y="31"/>
                      </a:lnTo>
                      <a:lnTo>
                        <a:pt x="9" y="34"/>
                      </a:lnTo>
                      <a:lnTo>
                        <a:pt x="6" y="37"/>
                      </a:lnTo>
                      <a:lnTo>
                        <a:pt x="4" y="50"/>
                      </a:lnTo>
                      <a:lnTo>
                        <a:pt x="0" y="60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4" y="88"/>
                      </a:lnTo>
                      <a:lnTo>
                        <a:pt x="9" y="97"/>
                      </a:lnTo>
                      <a:lnTo>
                        <a:pt x="15" y="107"/>
                      </a:lnTo>
                      <a:lnTo>
                        <a:pt x="17" y="110"/>
                      </a:lnTo>
                      <a:lnTo>
                        <a:pt x="20" y="107"/>
                      </a:lnTo>
                      <a:lnTo>
                        <a:pt x="20" y="104"/>
                      </a:lnTo>
                      <a:lnTo>
                        <a:pt x="20" y="110"/>
                      </a:lnTo>
                      <a:lnTo>
                        <a:pt x="22" y="123"/>
                      </a:lnTo>
                      <a:lnTo>
                        <a:pt x="31" y="129"/>
                      </a:lnTo>
                      <a:lnTo>
                        <a:pt x="33" y="135"/>
                      </a:lnTo>
                      <a:lnTo>
                        <a:pt x="33" y="141"/>
                      </a:lnTo>
                      <a:lnTo>
                        <a:pt x="33" y="154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3" name="AutoShape 1010"/>
                <p:cNvSpPr>
                  <a:spLocks noChangeArrowheads="1"/>
                </p:cNvSpPr>
                <p:nvPr/>
              </p:nvSpPr>
              <p:spPr bwMode="auto">
                <a:xfrm rot="6660000">
                  <a:off x="1719" y="2008"/>
                  <a:ext cx="77" cy="59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58434" name="Freeform 1011"/>
                <p:cNvSpPr>
                  <a:spLocks/>
                </p:cNvSpPr>
                <p:nvPr/>
              </p:nvSpPr>
              <p:spPr bwMode="auto">
                <a:xfrm>
                  <a:off x="1666" y="2006"/>
                  <a:ext cx="59" cy="30"/>
                </a:xfrm>
                <a:custGeom>
                  <a:avLst/>
                  <a:gdLst>
                    <a:gd name="T0" fmla="*/ 0 w 59"/>
                    <a:gd name="T1" fmla="*/ 13 h 30"/>
                    <a:gd name="T2" fmla="*/ 11 w 59"/>
                    <a:gd name="T3" fmla="*/ 3 h 30"/>
                    <a:gd name="T4" fmla="*/ 19 w 59"/>
                    <a:gd name="T5" fmla="*/ 0 h 30"/>
                    <a:gd name="T6" fmla="*/ 28 w 59"/>
                    <a:gd name="T7" fmla="*/ 0 h 30"/>
                    <a:gd name="T8" fmla="*/ 30 w 59"/>
                    <a:gd name="T9" fmla="*/ 0 h 30"/>
                    <a:gd name="T10" fmla="*/ 36 w 59"/>
                    <a:gd name="T11" fmla="*/ 3 h 30"/>
                    <a:gd name="T12" fmla="*/ 50 w 59"/>
                    <a:gd name="T13" fmla="*/ 9 h 30"/>
                    <a:gd name="T14" fmla="*/ 56 w 59"/>
                    <a:gd name="T15" fmla="*/ 16 h 30"/>
                    <a:gd name="T16" fmla="*/ 58 w 59"/>
                    <a:gd name="T17" fmla="*/ 19 h 30"/>
                    <a:gd name="T18" fmla="*/ 58 w 59"/>
                    <a:gd name="T19" fmla="*/ 26 h 30"/>
                    <a:gd name="T20" fmla="*/ 53 w 59"/>
                    <a:gd name="T21" fmla="*/ 29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30"/>
                    <a:gd name="T35" fmla="*/ 59 w 59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30">
                      <a:moveTo>
                        <a:pt x="0" y="13"/>
                      </a:moveTo>
                      <a:lnTo>
                        <a:pt x="11" y="3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6" y="3"/>
                      </a:lnTo>
                      <a:lnTo>
                        <a:pt x="50" y="9"/>
                      </a:lnTo>
                      <a:lnTo>
                        <a:pt x="56" y="16"/>
                      </a:lnTo>
                      <a:lnTo>
                        <a:pt x="58" y="19"/>
                      </a:lnTo>
                      <a:lnTo>
                        <a:pt x="58" y="26"/>
                      </a:lnTo>
                      <a:lnTo>
                        <a:pt x="53" y="29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35" name="Freeform 1012"/>
                <p:cNvSpPr>
                  <a:spLocks/>
                </p:cNvSpPr>
                <p:nvPr/>
              </p:nvSpPr>
              <p:spPr bwMode="auto">
                <a:xfrm>
                  <a:off x="1711" y="1842"/>
                  <a:ext cx="52" cy="65"/>
                </a:xfrm>
                <a:custGeom>
                  <a:avLst/>
                  <a:gdLst>
                    <a:gd name="T0" fmla="*/ 0 w 52"/>
                    <a:gd name="T1" fmla="*/ 64 h 65"/>
                    <a:gd name="T2" fmla="*/ 9 w 52"/>
                    <a:gd name="T3" fmla="*/ 64 h 65"/>
                    <a:gd name="T4" fmla="*/ 17 w 52"/>
                    <a:gd name="T5" fmla="*/ 64 h 65"/>
                    <a:gd name="T6" fmla="*/ 26 w 52"/>
                    <a:gd name="T7" fmla="*/ 64 h 65"/>
                    <a:gd name="T8" fmla="*/ 31 w 52"/>
                    <a:gd name="T9" fmla="*/ 61 h 65"/>
                    <a:gd name="T10" fmla="*/ 37 w 52"/>
                    <a:gd name="T11" fmla="*/ 55 h 65"/>
                    <a:gd name="T12" fmla="*/ 45 w 52"/>
                    <a:gd name="T13" fmla="*/ 49 h 65"/>
                    <a:gd name="T14" fmla="*/ 48 w 52"/>
                    <a:gd name="T15" fmla="*/ 43 h 65"/>
                    <a:gd name="T16" fmla="*/ 51 w 52"/>
                    <a:gd name="T17" fmla="*/ 40 h 65"/>
                    <a:gd name="T18" fmla="*/ 45 w 52"/>
                    <a:gd name="T19" fmla="*/ 24 h 65"/>
                    <a:gd name="T20" fmla="*/ 37 w 52"/>
                    <a:gd name="T21" fmla="*/ 15 h 65"/>
                    <a:gd name="T22" fmla="*/ 12 w 52"/>
                    <a:gd name="T23" fmla="*/ 0 h 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65"/>
                    <a:gd name="T38" fmla="*/ 52 w 52"/>
                    <a:gd name="T39" fmla="*/ 65 h 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65">
                      <a:moveTo>
                        <a:pt x="0" y="64"/>
                      </a:moveTo>
                      <a:lnTo>
                        <a:pt x="9" y="64"/>
                      </a:lnTo>
                      <a:lnTo>
                        <a:pt x="17" y="64"/>
                      </a:lnTo>
                      <a:lnTo>
                        <a:pt x="26" y="64"/>
                      </a:lnTo>
                      <a:lnTo>
                        <a:pt x="31" y="61"/>
                      </a:lnTo>
                      <a:lnTo>
                        <a:pt x="37" y="55"/>
                      </a:lnTo>
                      <a:lnTo>
                        <a:pt x="45" y="49"/>
                      </a:lnTo>
                      <a:lnTo>
                        <a:pt x="48" y="43"/>
                      </a:lnTo>
                      <a:lnTo>
                        <a:pt x="51" y="40"/>
                      </a:lnTo>
                      <a:lnTo>
                        <a:pt x="45" y="24"/>
                      </a:lnTo>
                      <a:lnTo>
                        <a:pt x="37" y="1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40" name="Group 1013"/>
              <p:cNvGrpSpPr>
                <a:grpSpLocks/>
              </p:cNvGrpSpPr>
              <p:nvPr/>
            </p:nvGrpSpPr>
            <p:grpSpPr bwMode="auto">
              <a:xfrm>
                <a:off x="4049" y="3259"/>
                <a:ext cx="81" cy="76"/>
                <a:chOff x="1936" y="3241"/>
                <a:chExt cx="192" cy="186"/>
              </a:xfrm>
            </p:grpSpPr>
            <p:sp>
              <p:nvSpPr>
                <p:cNvPr id="58419" name="Freeform 1014"/>
                <p:cNvSpPr>
                  <a:spLocks/>
                </p:cNvSpPr>
                <p:nvPr/>
              </p:nvSpPr>
              <p:spPr bwMode="auto">
                <a:xfrm>
                  <a:off x="2049" y="3287"/>
                  <a:ext cx="79" cy="71"/>
                </a:xfrm>
                <a:custGeom>
                  <a:avLst/>
                  <a:gdLst>
                    <a:gd name="T0" fmla="*/ 0 w 79"/>
                    <a:gd name="T1" fmla="*/ 70 h 71"/>
                    <a:gd name="T2" fmla="*/ 20 w 79"/>
                    <a:gd name="T3" fmla="*/ 54 h 71"/>
                    <a:gd name="T4" fmla="*/ 34 w 79"/>
                    <a:gd name="T5" fmla="*/ 38 h 71"/>
                    <a:gd name="T6" fmla="*/ 41 w 79"/>
                    <a:gd name="T7" fmla="*/ 32 h 71"/>
                    <a:gd name="T8" fmla="*/ 41 w 79"/>
                    <a:gd name="T9" fmla="*/ 22 h 71"/>
                    <a:gd name="T10" fmla="*/ 44 w 79"/>
                    <a:gd name="T11" fmla="*/ 16 h 71"/>
                    <a:gd name="T12" fmla="*/ 47 w 79"/>
                    <a:gd name="T13" fmla="*/ 11 h 71"/>
                    <a:gd name="T14" fmla="*/ 61 w 79"/>
                    <a:gd name="T15" fmla="*/ 6 h 71"/>
                    <a:gd name="T16" fmla="*/ 78 w 79"/>
                    <a:gd name="T17" fmla="*/ 0 h 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9"/>
                    <a:gd name="T28" fmla="*/ 0 h 71"/>
                    <a:gd name="T29" fmla="*/ 79 w 79"/>
                    <a:gd name="T30" fmla="*/ 71 h 7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9" h="71">
                      <a:moveTo>
                        <a:pt x="0" y="70"/>
                      </a:moveTo>
                      <a:lnTo>
                        <a:pt x="20" y="54"/>
                      </a:lnTo>
                      <a:lnTo>
                        <a:pt x="34" y="38"/>
                      </a:lnTo>
                      <a:lnTo>
                        <a:pt x="41" y="32"/>
                      </a:lnTo>
                      <a:lnTo>
                        <a:pt x="41" y="22"/>
                      </a:lnTo>
                      <a:lnTo>
                        <a:pt x="44" y="16"/>
                      </a:lnTo>
                      <a:lnTo>
                        <a:pt x="47" y="11"/>
                      </a:lnTo>
                      <a:lnTo>
                        <a:pt x="61" y="6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0" name="Freeform 1015"/>
                <p:cNvSpPr>
                  <a:spLocks/>
                </p:cNvSpPr>
                <p:nvPr/>
              </p:nvSpPr>
              <p:spPr bwMode="auto">
                <a:xfrm>
                  <a:off x="2006" y="3241"/>
                  <a:ext cx="78" cy="70"/>
                </a:xfrm>
                <a:custGeom>
                  <a:avLst/>
                  <a:gdLst>
                    <a:gd name="T0" fmla="*/ 0 w 78"/>
                    <a:gd name="T1" fmla="*/ 69 h 70"/>
                    <a:gd name="T2" fmla="*/ 20 w 78"/>
                    <a:gd name="T3" fmla="*/ 53 h 70"/>
                    <a:gd name="T4" fmla="*/ 34 w 78"/>
                    <a:gd name="T5" fmla="*/ 37 h 70"/>
                    <a:gd name="T6" fmla="*/ 37 w 78"/>
                    <a:gd name="T7" fmla="*/ 32 h 70"/>
                    <a:gd name="T8" fmla="*/ 40 w 78"/>
                    <a:gd name="T9" fmla="*/ 21 h 70"/>
                    <a:gd name="T10" fmla="*/ 40 w 78"/>
                    <a:gd name="T11" fmla="*/ 16 h 70"/>
                    <a:gd name="T12" fmla="*/ 44 w 78"/>
                    <a:gd name="T13" fmla="*/ 5 h 70"/>
                    <a:gd name="T14" fmla="*/ 57 w 78"/>
                    <a:gd name="T15" fmla="*/ 0 h 70"/>
                    <a:gd name="T16" fmla="*/ 77 w 78"/>
                    <a:gd name="T17" fmla="*/ 0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"/>
                    <a:gd name="T28" fmla="*/ 0 h 70"/>
                    <a:gd name="T29" fmla="*/ 78 w 78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" h="70">
                      <a:moveTo>
                        <a:pt x="0" y="69"/>
                      </a:moveTo>
                      <a:lnTo>
                        <a:pt x="20" y="53"/>
                      </a:lnTo>
                      <a:lnTo>
                        <a:pt x="34" y="37"/>
                      </a:lnTo>
                      <a:lnTo>
                        <a:pt x="37" y="32"/>
                      </a:lnTo>
                      <a:lnTo>
                        <a:pt x="40" y="21"/>
                      </a:lnTo>
                      <a:lnTo>
                        <a:pt x="40" y="16"/>
                      </a:lnTo>
                      <a:lnTo>
                        <a:pt x="44" y="5"/>
                      </a:lnTo>
                      <a:lnTo>
                        <a:pt x="57" y="0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21" name="Oval 1016"/>
                <p:cNvSpPr>
                  <a:spLocks noChangeArrowheads="1"/>
                </p:cNvSpPr>
                <p:nvPr/>
              </p:nvSpPr>
              <p:spPr bwMode="auto">
                <a:xfrm rot="-2340000">
                  <a:off x="1936" y="33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41" name="Group 1017"/>
              <p:cNvGrpSpPr>
                <a:grpSpLocks/>
              </p:cNvGrpSpPr>
              <p:nvPr/>
            </p:nvGrpSpPr>
            <p:grpSpPr bwMode="auto">
              <a:xfrm>
                <a:off x="4078" y="3291"/>
                <a:ext cx="72" cy="83"/>
                <a:chOff x="2007" y="3321"/>
                <a:chExt cx="172" cy="201"/>
              </a:xfrm>
            </p:grpSpPr>
            <p:sp>
              <p:nvSpPr>
                <p:cNvPr id="58416" name="Freeform 1018"/>
                <p:cNvSpPr>
                  <a:spLocks/>
                </p:cNvSpPr>
                <p:nvPr/>
              </p:nvSpPr>
              <p:spPr bwMode="auto">
                <a:xfrm>
                  <a:off x="2115" y="3358"/>
                  <a:ext cx="64" cy="84"/>
                </a:xfrm>
                <a:custGeom>
                  <a:avLst/>
                  <a:gdLst>
                    <a:gd name="T0" fmla="*/ 0 w 64"/>
                    <a:gd name="T1" fmla="*/ 83 h 84"/>
                    <a:gd name="T2" fmla="*/ 18 w 64"/>
                    <a:gd name="T3" fmla="*/ 66 h 84"/>
                    <a:gd name="T4" fmla="*/ 25 w 64"/>
                    <a:gd name="T5" fmla="*/ 55 h 84"/>
                    <a:gd name="T6" fmla="*/ 28 w 64"/>
                    <a:gd name="T7" fmla="*/ 44 h 84"/>
                    <a:gd name="T8" fmla="*/ 32 w 64"/>
                    <a:gd name="T9" fmla="*/ 39 h 84"/>
                    <a:gd name="T10" fmla="*/ 32 w 64"/>
                    <a:gd name="T11" fmla="*/ 28 h 84"/>
                    <a:gd name="T12" fmla="*/ 32 w 64"/>
                    <a:gd name="T13" fmla="*/ 22 h 84"/>
                    <a:gd name="T14" fmla="*/ 32 w 64"/>
                    <a:gd name="T15" fmla="*/ 11 h 84"/>
                    <a:gd name="T16" fmla="*/ 46 w 64"/>
                    <a:gd name="T17" fmla="*/ 6 h 84"/>
                    <a:gd name="T18" fmla="*/ 63 w 64"/>
                    <a:gd name="T19" fmla="*/ 0 h 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84"/>
                    <a:gd name="T32" fmla="*/ 64 w 64"/>
                    <a:gd name="T33" fmla="*/ 84 h 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84">
                      <a:moveTo>
                        <a:pt x="0" y="83"/>
                      </a:moveTo>
                      <a:lnTo>
                        <a:pt x="18" y="66"/>
                      </a:lnTo>
                      <a:lnTo>
                        <a:pt x="25" y="55"/>
                      </a:lnTo>
                      <a:lnTo>
                        <a:pt x="28" y="44"/>
                      </a:lnTo>
                      <a:lnTo>
                        <a:pt x="32" y="39"/>
                      </a:lnTo>
                      <a:lnTo>
                        <a:pt x="32" y="28"/>
                      </a:lnTo>
                      <a:lnTo>
                        <a:pt x="32" y="22"/>
                      </a:lnTo>
                      <a:lnTo>
                        <a:pt x="32" y="11"/>
                      </a:lnTo>
                      <a:lnTo>
                        <a:pt x="46" y="6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7" name="Freeform 1019"/>
                <p:cNvSpPr>
                  <a:spLocks/>
                </p:cNvSpPr>
                <p:nvPr/>
              </p:nvSpPr>
              <p:spPr bwMode="auto">
                <a:xfrm>
                  <a:off x="2061" y="3321"/>
                  <a:ext cx="66" cy="83"/>
                </a:xfrm>
                <a:custGeom>
                  <a:avLst/>
                  <a:gdLst>
                    <a:gd name="T0" fmla="*/ 0 w 66"/>
                    <a:gd name="T1" fmla="*/ 82 h 83"/>
                    <a:gd name="T2" fmla="*/ 17 w 66"/>
                    <a:gd name="T3" fmla="*/ 66 h 83"/>
                    <a:gd name="T4" fmla="*/ 31 w 66"/>
                    <a:gd name="T5" fmla="*/ 44 h 83"/>
                    <a:gd name="T6" fmla="*/ 34 w 66"/>
                    <a:gd name="T7" fmla="*/ 28 h 83"/>
                    <a:gd name="T8" fmla="*/ 34 w 66"/>
                    <a:gd name="T9" fmla="*/ 11 h 83"/>
                    <a:gd name="T10" fmla="*/ 48 w 66"/>
                    <a:gd name="T11" fmla="*/ 6 h 83"/>
                    <a:gd name="T12" fmla="*/ 65 w 66"/>
                    <a:gd name="T13" fmla="*/ 0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6"/>
                    <a:gd name="T22" fmla="*/ 0 h 83"/>
                    <a:gd name="T23" fmla="*/ 66 w 66"/>
                    <a:gd name="T24" fmla="*/ 83 h 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6" h="83">
                      <a:moveTo>
                        <a:pt x="0" y="82"/>
                      </a:moveTo>
                      <a:lnTo>
                        <a:pt x="17" y="66"/>
                      </a:lnTo>
                      <a:lnTo>
                        <a:pt x="31" y="44"/>
                      </a:lnTo>
                      <a:lnTo>
                        <a:pt x="34" y="28"/>
                      </a:lnTo>
                      <a:lnTo>
                        <a:pt x="34" y="11"/>
                      </a:lnTo>
                      <a:lnTo>
                        <a:pt x="48" y="6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8" name="Oval 1020"/>
                <p:cNvSpPr>
                  <a:spLocks noChangeArrowheads="1"/>
                </p:cNvSpPr>
                <p:nvPr/>
              </p:nvSpPr>
              <p:spPr bwMode="auto">
                <a:xfrm rot="-3060000">
                  <a:off x="2006" y="340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42" name="Group 1021"/>
              <p:cNvGrpSpPr>
                <a:grpSpLocks/>
              </p:cNvGrpSpPr>
              <p:nvPr/>
            </p:nvGrpSpPr>
            <p:grpSpPr bwMode="auto">
              <a:xfrm>
                <a:off x="3941" y="3110"/>
                <a:ext cx="85" cy="72"/>
                <a:chOff x="1677" y="2878"/>
                <a:chExt cx="200" cy="177"/>
              </a:xfrm>
            </p:grpSpPr>
            <p:sp>
              <p:nvSpPr>
                <p:cNvPr id="58413" name="Freeform 1022"/>
                <p:cNvSpPr>
                  <a:spLocks/>
                </p:cNvSpPr>
                <p:nvPr/>
              </p:nvSpPr>
              <p:spPr bwMode="auto">
                <a:xfrm>
                  <a:off x="1792" y="2928"/>
                  <a:ext cx="85" cy="63"/>
                </a:xfrm>
                <a:custGeom>
                  <a:avLst/>
                  <a:gdLst>
                    <a:gd name="T0" fmla="*/ 0 w 85"/>
                    <a:gd name="T1" fmla="*/ 62 h 63"/>
                    <a:gd name="T2" fmla="*/ 21 w 85"/>
                    <a:gd name="T3" fmla="*/ 48 h 63"/>
                    <a:gd name="T4" fmla="*/ 30 w 85"/>
                    <a:gd name="T5" fmla="*/ 43 h 63"/>
                    <a:gd name="T6" fmla="*/ 36 w 85"/>
                    <a:gd name="T7" fmla="*/ 33 h 63"/>
                    <a:gd name="T8" fmla="*/ 42 w 85"/>
                    <a:gd name="T9" fmla="*/ 24 h 63"/>
                    <a:gd name="T10" fmla="*/ 45 w 85"/>
                    <a:gd name="T11" fmla="*/ 19 h 63"/>
                    <a:gd name="T12" fmla="*/ 51 w 85"/>
                    <a:gd name="T13" fmla="*/ 5 h 63"/>
                    <a:gd name="T14" fmla="*/ 63 w 85"/>
                    <a:gd name="T15" fmla="*/ 0 h 63"/>
                    <a:gd name="T16" fmla="*/ 84 w 85"/>
                    <a:gd name="T17" fmla="*/ 0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63"/>
                    <a:gd name="T29" fmla="*/ 85 w 85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63">
                      <a:moveTo>
                        <a:pt x="0" y="62"/>
                      </a:moveTo>
                      <a:lnTo>
                        <a:pt x="21" y="48"/>
                      </a:lnTo>
                      <a:lnTo>
                        <a:pt x="30" y="43"/>
                      </a:lnTo>
                      <a:lnTo>
                        <a:pt x="36" y="33"/>
                      </a:lnTo>
                      <a:lnTo>
                        <a:pt x="42" y="24"/>
                      </a:lnTo>
                      <a:lnTo>
                        <a:pt x="45" y="19"/>
                      </a:lnTo>
                      <a:lnTo>
                        <a:pt x="51" y="5"/>
                      </a:lnTo>
                      <a:lnTo>
                        <a:pt x="63" y="0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4" name="Freeform 1023"/>
                <p:cNvSpPr>
                  <a:spLocks/>
                </p:cNvSpPr>
                <p:nvPr/>
              </p:nvSpPr>
              <p:spPr bwMode="auto">
                <a:xfrm>
                  <a:off x="1751" y="2878"/>
                  <a:ext cx="86" cy="62"/>
                </a:xfrm>
                <a:custGeom>
                  <a:avLst/>
                  <a:gdLst>
                    <a:gd name="T0" fmla="*/ 0 w 86"/>
                    <a:gd name="T1" fmla="*/ 61 h 62"/>
                    <a:gd name="T2" fmla="*/ 20 w 86"/>
                    <a:gd name="T3" fmla="*/ 47 h 62"/>
                    <a:gd name="T4" fmla="*/ 38 w 86"/>
                    <a:gd name="T5" fmla="*/ 33 h 62"/>
                    <a:gd name="T6" fmla="*/ 44 w 86"/>
                    <a:gd name="T7" fmla="*/ 23 h 62"/>
                    <a:gd name="T8" fmla="*/ 47 w 86"/>
                    <a:gd name="T9" fmla="*/ 19 h 62"/>
                    <a:gd name="T10" fmla="*/ 47 w 86"/>
                    <a:gd name="T11" fmla="*/ 9 h 62"/>
                    <a:gd name="T12" fmla="*/ 53 w 86"/>
                    <a:gd name="T13" fmla="*/ 5 h 62"/>
                    <a:gd name="T14" fmla="*/ 64 w 86"/>
                    <a:gd name="T15" fmla="*/ 0 h 62"/>
                    <a:gd name="T16" fmla="*/ 85 w 86"/>
                    <a:gd name="T17" fmla="*/ 0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2"/>
                    <a:gd name="T29" fmla="*/ 86 w 86"/>
                    <a:gd name="T30" fmla="*/ 62 h 6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2">
                      <a:moveTo>
                        <a:pt x="0" y="61"/>
                      </a:moveTo>
                      <a:lnTo>
                        <a:pt x="20" y="47"/>
                      </a:lnTo>
                      <a:lnTo>
                        <a:pt x="38" y="33"/>
                      </a:lnTo>
                      <a:lnTo>
                        <a:pt x="44" y="23"/>
                      </a:lnTo>
                      <a:lnTo>
                        <a:pt x="47" y="19"/>
                      </a:lnTo>
                      <a:lnTo>
                        <a:pt x="47" y="9"/>
                      </a:lnTo>
                      <a:lnTo>
                        <a:pt x="53" y="5"/>
                      </a:lnTo>
                      <a:lnTo>
                        <a:pt x="64" y="0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5" name="Oval 1024"/>
                <p:cNvSpPr>
                  <a:spLocks noChangeArrowheads="1"/>
                </p:cNvSpPr>
                <p:nvPr/>
              </p:nvSpPr>
              <p:spPr bwMode="auto">
                <a:xfrm rot="-2040000">
                  <a:off x="1677" y="293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43" name="Group 1025"/>
              <p:cNvGrpSpPr>
                <a:grpSpLocks/>
              </p:cNvGrpSpPr>
              <p:nvPr/>
            </p:nvGrpSpPr>
            <p:grpSpPr bwMode="auto">
              <a:xfrm>
                <a:off x="3962" y="3147"/>
                <a:ext cx="72" cy="83"/>
                <a:chOff x="1727" y="2968"/>
                <a:chExt cx="174" cy="202"/>
              </a:xfrm>
            </p:grpSpPr>
            <p:sp>
              <p:nvSpPr>
                <p:cNvPr id="58410" name="Freeform 1026"/>
                <p:cNvSpPr>
                  <a:spLocks/>
                </p:cNvSpPr>
                <p:nvPr/>
              </p:nvSpPr>
              <p:spPr bwMode="auto">
                <a:xfrm>
                  <a:off x="1836" y="3011"/>
                  <a:ext cx="65" cy="80"/>
                </a:xfrm>
                <a:custGeom>
                  <a:avLst/>
                  <a:gdLst>
                    <a:gd name="T0" fmla="*/ 0 w 65"/>
                    <a:gd name="T1" fmla="*/ 79 h 80"/>
                    <a:gd name="T2" fmla="*/ 18 w 65"/>
                    <a:gd name="T3" fmla="*/ 59 h 80"/>
                    <a:gd name="T4" fmla="*/ 24 w 65"/>
                    <a:gd name="T5" fmla="*/ 54 h 80"/>
                    <a:gd name="T6" fmla="*/ 28 w 65"/>
                    <a:gd name="T7" fmla="*/ 44 h 80"/>
                    <a:gd name="T8" fmla="*/ 31 w 65"/>
                    <a:gd name="T9" fmla="*/ 35 h 80"/>
                    <a:gd name="T10" fmla="*/ 31 w 65"/>
                    <a:gd name="T11" fmla="*/ 25 h 80"/>
                    <a:gd name="T12" fmla="*/ 31 w 65"/>
                    <a:gd name="T13" fmla="*/ 20 h 80"/>
                    <a:gd name="T14" fmla="*/ 34 w 65"/>
                    <a:gd name="T15" fmla="*/ 10 h 80"/>
                    <a:gd name="T16" fmla="*/ 46 w 65"/>
                    <a:gd name="T17" fmla="*/ 5 h 80"/>
                    <a:gd name="T18" fmla="*/ 64 w 65"/>
                    <a:gd name="T19" fmla="*/ 0 h 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"/>
                    <a:gd name="T31" fmla="*/ 0 h 80"/>
                    <a:gd name="T32" fmla="*/ 65 w 65"/>
                    <a:gd name="T33" fmla="*/ 80 h 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" h="80">
                      <a:moveTo>
                        <a:pt x="0" y="79"/>
                      </a:moveTo>
                      <a:lnTo>
                        <a:pt x="18" y="59"/>
                      </a:lnTo>
                      <a:lnTo>
                        <a:pt x="24" y="54"/>
                      </a:lnTo>
                      <a:lnTo>
                        <a:pt x="28" y="44"/>
                      </a:lnTo>
                      <a:lnTo>
                        <a:pt x="31" y="35"/>
                      </a:lnTo>
                      <a:lnTo>
                        <a:pt x="31" y="25"/>
                      </a:lnTo>
                      <a:lnTo>
                        <a:pt x="31" y="20"/>
                      </a:lnTo>
                      <a:lnTo>
                        <a:pt x="34" y="10"/>
                      </a:lnTo>
                      <a:lnTo>
                        <a:pt x="46" y="5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1" name="Freeform 1027"/>
                <p:cNvSpPr>
                  <a:spLocks/>
                </p:cNvSpPr>
                <p:nvPr/>
              </p:nvSpPr>
              <p:spPr bwMode="auto">
                <a:xfrm>
                  <a:off x="1784" y="2968"/>
                  <a:ext cx="66" cy="84"/>
                </a:xfrm>
                <a:custGeom>
                  <a:avLst/>
                  <a:gdLst>
                    <a:gd name="T0" fmla="*/ 0 w 66"/>
                    <a:gd name="T1" fmla="*/ 83 h 84"/>
                    <a:gd name="T2" fmla="*/ 18 w 66"/>
                    <a:gd name="T3" fmla="*/ 63 h 84"/>
                    <a:gd name="T4" fmla="*/ 29 w 66"/>
                    <a:gd name="T5" fmla="*/ 44 h 84"/>
                    <a:gd name="T6" fmla="*/ 32 w 66"/>
                    <a:gd name="T7" fmla="*/ 39 h 84"/>
                    <a:gd name="T8" fmla="*/ 32 w 66"/>
                    <a:gd name="T9" fmla="*/ 29 h 84"/>
                    <a:gd name="T10" fmla="*/ 32 w 66"/>
                    <a:gd name="T11" fmla="*/ 24 h 84"/>
                    <a:gd name="T12" fmla="*/ 35 w 66"/>
                    <a:gd name="T13" fmla="*/ 15 h 84"/>
                    <a:gd name="T14" fmla="*/ 47 w 66"/>
                    <a:gd name="T15" fmla="*/ 5 h 84"/>
                    <a:gd name="T16" fmla="*/ 65 w 66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84"/>
                    <a:gd name="T29" fmla="*/ 66 w 66"/>
                    <a:gd name="T30" fmla="*/ 84 h 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84">
                      <a:moveTo>
                        <a:pt x="0" y="83"/>
                      </a:moveTo>
                      <a:lnTo>
                        <a:pt x="18" y="63"/>
                      </a:lnTo>
                      <a:lnTo>
                        <a:pt x="29" y="44"/>
                      </a:lnTo>
                      <a:lnTo>
                        <a:pt x="32" y="39"/>
                      </a:lnTo>
                      <a:lnTo>
                        <a:pt x="32" y="29"/>
                      </a:lnTo>
                      <a:lnTo>
                        <a:pt x="32" y="24"/>
                      </a:lnTo>
                      <a:lnTo>
                        <a:pt x="35" y="15"/>
                      </a:lnTo>
                      <a:lnTo>
                        <a:pt x="47" y="5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12" name="Oval 1028"/>
                <p:cNvSpPr>
                  <a:spLocks noChangeArrowheads="1"/>
                </p:cNvSpPr>
                <p:nvPr/>
              </p:nvSpPr>
              <p:spPr bwMode="auto">
                <a:xfrm rot="-2940000">
                  <a:off x="1726" y="30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44" name="Group 1029"/>
              <p:cNvGrpSpPr>
                <a:grpSpLocks/>
              </p:cNvGrpSpPr>
              <p:nvPr/>
            </p:nvGrpSpPr>
            <p:grpSpPr bwMode="auto">
              <a:xfrm>
                <a:off x="4000" y="3177"/>
                <a:ext cx="69" cy="83"/>
                <a:chOff x="1819" y="3041"/>
                <a:chExt cx="163" cy="204"/>
              </a:xfrm>
            </p:grpSpPr>
            <p:sp>
              <p:nvSpPr>
                <p:cNvPr id="58407" name="Freeform 1030"/>
                <p:cNvSpPr>
                  <a:spLocks/>
                </p:cNvSpPr>
                <p:nvPr/>
              </p:nvSpPr>
              <p:spPr bwMode="auto">
                <a:xfrm>
                  <a:off x="1924" y="3073"/>
                  <a:ext cx="58" cy="87"/>
                </a:xfrm>
                <a:custGeom>
                  <a:avLst/>
                  <a:gdLst>
                    <a:gd name="T0" fmla="*/ 0 w 58"/>
                    <a:gd name="T1" fmla="*/ 86 h 87"/>
                    <a:gd name="T2" fmla="*/ 16 w 58"/>
                    <a:gd name="T3" fmla="*/ 66 h 87"/>
                    <a:gd name="T4" fmla="*/ 25 w 58"/>
                    <a:gd name="T5" fmla="*/ 46 h 87"/>
                    <a:gd name="T6" fmla="*/ 28 w 58"/>
                    <a:gd name="T7" fmla="*/ 41 h 87"/>
                    <a:gd name="T8" fmla="*/ 28 w 58"/>
                    <a:gd name="T9" fmla="*/ 30 h 87"/>
                    <a:gd name="T10" fmla="*/ 25 w 58"/>
                    <a:gd name="T11" fmla="*/ 25 h 87"/>
                    <a:gd name="T12" fmla="*/ 28 w 58"/>
                    <a:gd name="T13" fmla="*/ 15 h 87"/>
                    <a:gd name="T14" fmla="*/ 32 w 58"/>
                    <a:gd name="T15" fmla="*/ 10 h 87"/>
                    <a:gd name="T16" fmla="*/ 38 w 58"/>
                    <a:gd name="T17" fmla="*/ 5 h 87"/>
                    <a:gd name="T18" fmla="*/ 57 w 58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87"/>
                    <a:gd name="T32" fmla="*/ 58 w 58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87">
                      <a:moveTo>
                        <a:pt x="0" y="86"/>
                      </a:moveTo>
                      <a:lnTo>
                        <a:pt x="16" y="66"/>
                      </a:lnTo>
                      <a:lnTo>
                        <a:pt x="25" y="46"/>
                      </a:lnTo>
                      <a:lnTo>
                        <a:pt x="28" y="41"/>
                      </a:lnTo>
                      <a:lnTo>
                        <a:pt x="28" y="30"/>
                      </a:lnTo>
                      <a:lnTo>
                        <a:pt x="25" y="25"/>
                      </a:lnTo>
                      <a:lnTo>
                        <a:pt x="28" y="15"/>
                      </a:lnTo>
                      <a:lnTo>
                        <a:pt x="32" y="10"/>
                      </a:lnTo>
                      <a:lnTo>
                        <a:pt x="38" y="5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8" name="Freeform 1031"/>
                <p:cNvSpPr>
                  <a:spLocks/>
                </p:cNvSpPr>
                <p:nvPr/>
              </p:nvSpPr>
              <p:spPr bwMode="auto">
                <a:xfrm>
                  <a:off x="1870" y="3041"/>
                  <a:ext cx="56" cy="86"/>
                </a:xfrm>
                <a:custGeom>
                  <a:avLst/>
                  <a:gdLst>
                    <a:gd name="T0" fmla="*/ 0 w 56"/>
                    <a:gd name="T1" fmla="*/ 85 h 86"/>
                    <a:gd name="T2" fmla="*/ 15 w 56"/>
                    <a:gd name="T3" fmla="*/ 65 h 86"/>
                    <a:gd name="T4" fmla="*/ 21 w 56"/>
                    <a:gd name="T5" fmla="*/ 55 h 86"/>
                    <a:gd name="T6" fmla="*/ 24 w 56"/>
                    <a:gd name="T7" fmla="*/ 45 h 86"/>
                    <a:gd name="T8" fmla="*/ 27 w 56"/>
                    <a:gd name="T9" fmla="*/ 35 h 86"/>
                    <a:gd name="T10" fmla="*/ 27 w 56"/>
                    <a:gd name="T11" fmla="*/ 30 h 86"/>
                    <a:gd name="T12" fmla="*/ 24 w 56"/>
                    <a:gd name="T13" fmla="*/ 20 h 86"/>
                    <a:gd name="T14" fmla="*/ 27 w 56"/>
                    <a:gd name="T15" fmla="*/ 15 h 86"/>
                    <a:gd name="T16" fmla="*/ 30 w 56"/>
                    <a:gd name="T17" fmla="*/ 10 h 86"/>
                    <a:gd name="T18" fmla="*/ 37 w 56"/>
                    <a:gd name="T19" fmla="*/ 5 h 86"/>
                    <a:gd name="T20" fmla="*/ 55 w 56"/>
                    <a:gd name="T21" fmla="*/ 0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86"/>
                    <a:gd name="T35" fmla="*/ 56 w 56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86">
                      <a:moveTo>
                        <a:pt x="0" y="85"/>
                      </a:moveTo>
                      <a:lnTo>
                        <a:pt x="15" y="65"/>
                      </a:lnTo>
                      <a:lnTo>
                        <a:pt x="21" y="55"/>
                      </a:lnTo>
                      <a:lnTo>
                        <a:pt x="24" y="45"/>
                      </a:lnTo>
                      <a:lnTo>
                        <a:pt x="27" y="35"/>
                      </a:lnTo>
                      <a:lnTo>
                        <a:pt x="27" y="30"/>
                      </a:lnTo>
                      <a:lnTo>
                        <a:pt x="24" y="20"/>
                      </a:lnTo>
                      <a:lnTo>
                        <a:pt x="27" y="15"/>
                      </a:lnTo>
                      <a:lnTo>
                        <a:pt x="30" y="10"/>
                      </a:lnTo>
                      <a:lnTo>
                        <a:pt x="37" y="5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9" name="Oval 1032"/>
                <p:cNvSpPr>
                  <a:spLocks noChangeArrowheads="1"/>
                </p:cNvSpPr>
                <p:nvPr/>
              </p:nvSpPr>
              <p:spPr bwMode="auto">
                <a:xfrm rot="-3360000">
                  <a:off x="1818" y="312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45" name="Group 1033"/>
              <p:cNvGrpSpPr>
                <a:grpSpLocks/>
              </p:cNvGrpSpPr>
              <p:nvPr/>
            </p:nvGrpSpPr>
            <p:grpSpPr bwMode="auto">
              <a:xfrm>
                <a:off x="4040" y="3197"/>
                <a:ext cx="69" cy="87"/>
                <a:chOff x="1914" y="3095"/>
                <a:chExt cx="165" cy="205"/>
              </a:xfrm>
            </p:grpSpPr>
            <p:sp>
              <p:nvSpPr>
                <p:cNvPr id="58404" name="Freeform 1034"/>
                <p:cNvSpPr>
                  <a:spLocks/>
                </p:cNvSpPr>
                <p:nvPr/>
              </p:nvSpPr>
              <p:spPr bwMode="auto">
                <a:xfrm>
                  <a:off x="2021" y="3129"/>
                  <a:ext cx="58" cy="88"/>
                </a:xfrm>
                <a:custGeom>
                  <a:avLst/>
                  <a:gdLst>
                    <a:gd name="T0" fmla="*/ 0 w 58"/>
                    <a:gd name="T1" fmla="*/ 87 h 88"/>
                    <a:gd name="T2" fmla="*/ 14 w 58"/>
                    <a:gd name="T3" fmla="*/ 66 h 88"/>
                    <a:gd name="T4" fmla="*/ 24 w 58"/>
                    <a:gd name="T5" fmla="*/ 46 h 88"/>
                    <a:gd name="T6" fmla="*/ 27 w 58"/>
                    <a:gd name="T7" fmla="*/ 41 h 88"/>
                    <a:gd name="T8" fmla="*/ 27 w 58"/>
                    <a:gd name="T9" fmla="*/ 30 h 88"/>
                    <a:gd name="T10" fmla="*/ 27 w 58"/>
                    <a:gd name="T11" fmla="*/ 25 h 88"/>
                    <a:gd name="T12" fmla="*/ 27 w 58"/>
                    <a:gd name="T13" fmla="*/ 15 h 88"/>
                    <a:gd name="T14" fmla="*/ 40 w 58"/>
                    <a:gd name="T15" fmla="*/ 10 h 88"/>
                    <a:gd name="T16" fmla="*/ 57 w 58"/>
                    <a:gd name="T17" fmla="*/ 0 h 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88"/>
                    <a:gd name="T29" fmla="*/ 58 w 58"/>
                    <a:gd name="T30" fmla="*/ 88 h 8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88">
                      <a:moveTo>
                        <a:pt x="0" y="87"/>
                      </a:moveTo>
                      <a:lnTo>
                        <a:pt x="14" y="66"/>
                      </a:lnTo>
                      <a:lnTo>
                        <a:pt x="24" y="46"/>
                      </a:lnTo>
                      <a:lnTo>
                        <a:pt x="27" y="41"/>
                      </a:lnTo>
                      <a:lnTo>
                        <a:pt x="27" y="30"/>
                      </a:lnTo>
                      <a:lnTo>
                        <a:pt x="27" y="25"/>
                      </a:lnTo>
                      <a:lnTo>
                        <a:pt x="27" y="15"/>
                      </a:lnTo>
                      <a:lnTo>
                        <a:pt x="40" y="10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5" name="Freeform 1035"/>
                <p:cNvSpPr>
                  <a:spLocks/>
                </p:cNvSpPr>
                <p:nvPr/>
              </p:nvSpPr>
              <p:spPr bwMode="auto">
                <a:xfrm>
                  <a:off x="1966" y="3095"/>
                  <a:ext cx="59" cy="88"/>
                </a:xfrm>
                <a:custGeom>
                  <a:avLst/>
                  <a:gdLst>
                    <a:gd name="T0" fmla="*/ 0 w 59"/>
                    <a:gd name="T1" fmla="*/ 87 h 88"/>
                    <a:gd name="T2" fmla="*/ 16 w 59"/>
                    <a:gd name="T3" fmla="*/ 67 h 88"/>
                    <a:gd name="T4" fmla="*/ 22 w 59"/>
                    <a:gd name="T5" fmla="*/ 56 h 88"/>
                    <a:gd name="T6" fmla="*/ 26 w 59"/>
                    <a:gd name="T7" fmla="*/ 46 h 88"/>
                    <a:gd name="T8" fmla="*/ 29 w 59"/>
                    <a:gd name="T9" fmla="*/ 41 h 88"/>
                    <a:gd name="T10" fmla="*/ 29 w 59"/>
                    <a:gd name="T11" fmla="*/ 31 h 88"/>
                    <a:gd name="T12" fmla="*/ 29 w 59"/>
                    <a:gd name="T13" fmla="*/ 26 h 88"/>
                    <a:gd name="T14" fmla="*/ 29 w 59"/>
                    <a:gd name="T15" fmla="*/ 16 h 88"/>
                    <a:gd name="T16" fmla="*/ 42 w 59"/>
                    <a:gd name="T17" fmla="*/ 6 h 88"/>
                    <a:gd name="T18" fmla="*/ 58 w 59"/>
                    <a:gd name="T19" fmla="*/ 0 h 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88"/>
                    <a:gd name="T32" fmla="*/ 59 w 59"/>
                    <a:gd name="T33" fmla="*/ 88 h 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88">
                      <a:moveTo>
                        <a:pt x="0" y="87"/>
                      </a:moveTo>
                      <a:lnTo>
                        <a:pt x="16" y="67"/>
                      </a:lnTo>
                      <a:lnTo>
                        <a:pt x="22" y="56"/>
                      </a:lnTo>
                      <a:lnTo>
                        <a:pt x="26" y="46"/>
                      </a:lnTo>
                      <a:lnTo>
                        <a:pt x="29" y="41"/>
                      </a:lnTo>
                      <a:lnTo>
                        <a:pt x="29" y="31"/>
                      </a:lnTo>
                      <a:lnTo>
                        <a:pt x="29" y="26"/>
                      </a:lnTo>
                      <a:lnTo>
                        <a:pt x="29" y="16"/>
                      </a:lnTo>
                      <a:lnTo>
                        <a:pt x="42" y="6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6" name="Oval 1036"/>
                <p:cNvSpPr>
                  <a:spLocks noChangeArrowheads="1"/>
                </p:cNvSpPr>
                <p:nvPr/>
              </p:nvSpPr>
              <p:spPr bwMode="auto">
                <a:xfrm rot="-3240000">
                  <a:off x="1913" y="318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46" name="Group 1037"/>
              <p:cNvGrpSpPr>
                <a:grpSpLocks/>
              </p:cNvGrpSpPr>
              <p:nvPr/>
            </p:nvGrpSpPr>
            <p:grpSpPr bwMode="auto">
              <a:xfrm>
                <a:off x="4124" y="3306"/>
                <a:ext cx="50" cy="86"/>
                <a:chOff x="2117" y="3355"/>
                <a:chExt cx="118" cy="209"/>
              </a:xfrm>
            </p:grpSpPr>
            <p:sp>
              <p:nvSpPr>
                <p:cNvPr id="58401" name="Freeform 1038"/>
                <p:cNvSpPr>
                  <a:spLocks/>
                </p:cNvSpPr>
                <p:nvPr/>
              </p:nvSpPr>
              <p:spPr bwMode="auto">
                <a:xfrm>
                  <a:off x="2202" y="3361"/>
                  <a:ext cx="22" cy="101"/>
                </a:xfrm>
                <a:custGeom>
                  <a:avLst/>
                  <a:gdLst>
                    <a:gd name="T0" fmla="*/ 7 w 22"/>
                    <a:gd name="T1" fmla="*/ 100 h 101"/>
                    <a:gd name="T2" fmla="*/ 10 w 22"/>
                    <a:gd name="T3" fmla="*/ 78 h 101"/>
                    <a:gd name="T4" fmla="*/ 14 w 22"/>
                    <a:gd name="T5" fmla="*/ 56 h 101"/>
                    <a:gd name="T6" fmla="*/ 7 w 22"/>
                    <a:gd name="T7" fmla="*/ 39 h 101"/>
                    <a:gd name="T8" fmla="*/ 3 w 22"/>
                    <a:gd name="T9" fmla="*/ 28 h 101"/>
                    <a:gd name="T10" fmla="*/ 0 w 22"/>
                    <a:gd name="T11" fmla="*/ 22 h 101"/>
                    <a:gd name="T12" fmla="*/ 7 w 22"/>
                    <a:gd name="T13" fmla="*/ 11 h 101"/>
                    <a:gd name="T14" fmla="*/ 21 w 22"/>
                    <a:gd name="T15" fmla="*/ 0 h 1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101"/>
                    <a:gd name="T26" fmla="*/ 22 w 22"/>
                    <a:gd name="T27" fmla="*/ 101 h 1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101">
                      <a:moveTo>
                        <a:pt x="7" y="100"/>
                      </a:moveTo>
                      <a:lnTo>
                        <a:pt x="10" y="78"/>
                      </a:lnTo>
                      <a:lnTo>
                        <a:pt x="14" y="56"/>
                      </a:lnTo>
                      <a:lnTo>
                        <a:pt x="7" y="39"/>
                      </a:lnTo>
                      <a:lnTo>
                        <a:pt x="3" y="28"/>
                      </a:lnTo>
                      <a:lnTo>
                        <a:pt x="0" y="22"/>
                      </a:lnTo>
                      <a:lnTo>
                        <a:pt x="7" y="11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2" name="Freeform 1039"/>
                <p:cNvSpPr>
                  <a:spLocks/>
                </p:cNvSpPr>
                <p:nvPr/>
              </p:nvSpPr>
              <p:spPr bwMode="auto">
                <a:xfrm>
                  <a:off x="2138" y="3355"/>
                  <a:ext cx="22" cy="100"/>
                </a:xfrm>
                <a:custGeom>
                  <a:avLst/>
                  <a:gdLst>
                    <a:gd name="T0" fmla="*/ 7 w 22"/>
                    <a:gd name="T1" fmla="*/ 99 h 100"/>
                    <a:gd name="T2" fmla="*/ 11 w 22"/>
                    <a:gd name="T3" fmla="*/ 77 h 100"/>
                    <a:gd name="T4" fmla="*/ 14 w 22"/>
                    <a:gd name="T5" fmla="*/ 55 h 100"/>
                    <a:gd name="T6" fmla="*/ 7 w 22"/>
                    <a:gd name="T7" fmla="*/ 38 h 100"/>
                    <a:gd name="T8" fmla="*/ 4 w 22"/>
                    <a:gd name="T9" fmla="*/ 27 h 100"/>
                    <a:gd name="T10" fmla="*/ 0 w 22"/>
                    <a:gd name="T11" fmla="*/ 22 h 100"/>
                    <a:gd name="T12" fmla="*/ 4 w 22"/>
                    <a:gd name="T13" fmla="*/ 16 h 100"/>
                    <a:gd name="T14" fmla="*/ 7 w 22"/>
                    <a:gd name="T15" fmla="*/ 11 h 100"/>
                    <a:gd name="T16" fmla="*/ 21 w 22"/>
                    <a:gd name="T17" fmla="*/ 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00"/>
                    <a:gd name="T29" fmla="*/ 22 w 22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00">
                      <a:moveTo>
                        <a:pt x="7" y="99"/>
                      </a:moveTo>
                      <a:lnTo>
                        <a:pt x="11" y="77"/>
                      </a:lnTo>
                      <a:lnTo>
                        <a:pt x="14" y="55"/>
                      </a:lnTo>
                      <a:lnTo>
                        <a:pt x="7" y="38"/>
                      </a:lnTo>
                      <a:lnTo>
                        <a:pt x="4" y="27"/>
                      </a:lnTo>
                      <a:lnTo>
                        <a:pt x="0" y="22"/>
                      </a:lnTo>
                      <a:lnTo>
                        <a:pt x="4" y="16"/>
                      </a:lnTo>
                      <a:lnTo>
                        <a:pt x="7" y="11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3" name="Oval 1040"/>
                <p:cNvSpPr>
                  <a:spLocks noChangeArrowheads="1"/>
                </p:cNvSpPr>
                <p:nvPr/>
              </p:nvSpPr>
              <p:spPr bwMode="auto">
                <a:xfrm rot="-4800000">
                  <a:off x="2116" y="344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47" name="Group 1041"/>
              <p:cNvGrpSpPr>
                <a:grpSpLocks/>
              </p:cNvGrpSpPr>
              <p:nvPr/>
            </p:nvGrpSpPr>
            <p:grpSpPr bwMode="auto">
              <a:xfrm>
                <a:off x="4071" y="3222"/>
                <a:ext cx="67" cy="85"/>
                <a:chOff x="1987" y="3150"/>
                <a:chExt cx="163" cy="207"/>
              </a:xfrm>
            </p:grpSpPr>
            <p:sp>
              <p:nvSpPr>
                <p:cNvPr id="58398" name="Freeform 1042"/>
                <p:cNvSpPr>
                  <a:spLocks/>
                </p:cNvSpPr>
                <p:nvPr/>
              </p:nvSpPr>
              <p:spPr bwMode="auto">
                <a:xfrm>
                  <a:off x="2094" y="3182"/>
                  <a:ext cx="56" cy="90"/>
                </a:xfrm>
                <a:custGeom>
                  <a:avLst/>
                  <a:gdLst>
                    <a:gd name="T0" fmla="*/ 0 w 56"/>
                    <a:gd name="T1" fmla="*/ 89 h 90"/>
                    <a:gd name="T2" fmla="*/ 14 w 56"/>
                    <a:gd name="T3" fmla="*/ 68 h 90"/>
                    <a:gd name="T4" fmla="*/ 24 w 56"/>
                    <a:gd name="T5" fmla="*/ 52 h 90"/>
                    <a:gd name="T6" fmla="*/ 24 w 56"/>
                    <a:gd name="T7" fmla="*/ 42 h 90"/>
                    <a:gd name="T8" fmla="*/ 24 w 56"/>
                    <a:gd name="T9" fmla="*/ 31 h 90"/>
                    <a:gd name="T10" fmla="*/ 24 w 56"/>
                    <a:gd name="T11" fmla="*/ 26 h 90"/>
                    <a:gd name="T12" fmla="*/ 27 w 56"/>
                    <a:gd name="T13" fmla="*/ 16 h 90"/>
                    <a:gd name="T14" fmla="*/ 31 w 56"/>
                    <a:gd name="T15" fmla="*/ 10 h 90"/>
                    <a:gd name="T16" fmla="*/ 38 w 56"/>
                    <a:gd name="T17" fmla="*/ 10 h 90"/>
                    <a:gd name="T18" fmla="*/ 55 w 56"/>
                    <a:gd name="T19" fmla="*/ 0 h 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"/>
                    <a:gd name="T31" fmla="*/ 0 h 90"/>
                    <a:gd name="T32" fmla="*/ 56 w 56"/>
                    <a:gd name="T33" fmla="*/ 90 h 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" h="90">
                      <a:moveTo>
                        <a:pt x="0" y="89"/>
                      </a:moveTo>
                      <a:lnTo>
                        <a:pt x="14" y="68"/>
                      </a:lnTo>
                      <a:lnTo>
                        <a:pt x="24" y="52"/>
                      </a:lnTo>
                      <a:lnTo>
                        <a:pt x="24" y="42"/>
                      </a:lnTo>
                      <a:lnTo>
                        <a:pt x="24" y="31"/>
                      </a:lnTo>
                      <a:lnTo>
                        <a:pt x="24" y="26"/>
                      </a:lnTo>
                      <a:lnTo>
                        <a:pt x="27" y="16"/>
                      </a:lnTo>
                      <a:lnTo>
                        <a:pt x="31" y="10"/>
                      </a:lnTo>
                      <a:lnTo>
                        <a:pt x="38" y="1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99" name="Freeform 1043"/>
                <p:cNvSpPr>
                  <a:spLocks/>
                </p:cNvSpPr>
                <p:nvPr/>
              </p:nvSpPr>
              <p:spPr bwMode="auto">
                <a:xfrm>
                  <a:off x="2036" y="3150"/>
                  <a:ext cx="58" cy="89"/>
                </a:xfrm>
                <a:custGeom>
                  <a:avLst/>
                  <a:gdLst>
                    <a:gd name="T0" fmla="*/ 0 w 58"/>
                    <a:gd name="T1" fmla="*/ 88 h 89"/>
                    <a:gd name="T2" fmla="*/ 17 w 58"/>
                    <a:gd name="T3" fmla="*/ 67 h 89"/>
                    <a:gd name="T4" fmla="*/ 27 w 58"/>
                    <a:gd name="T5" fmla="*/ 47 h 89"/>
                    <a:gd name="T6" fmla="*/ 27 w 58"/>
                    <a:gd name="T7" fmla="*/ 41 h 89"/>
                    <a:gd name="T8" fmla="*/ 27 w 58"/>
                    <a:gd name="T9" fmla="*/ 31 h 89"/>
                    <a:gd name="T10" fmla="*/ 27 w 58"/>
                    <a:gd name="T11" fmla="*/ 26 h 89"/>
                    <a:gd name="T12" fmla="*/ 27 w 58"/>
                    <a:gd name="T13" fmla="*/ 15 h 89"/>
                    <a:gd name="T14" fmla="*/ 40 w 58"/>
                    <a:gd name="T15" fmla="*/ 10 h 89"/>
                    <a:gd name="T16" fmla="*/ 57 w 58"/>
                    <a:gd name="T17" fmla="*/ 0 h 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89"/>
                    <a:gd name="T29" fmla="*/ 58 w 58"/>
                    <a:gd name="T30" fmla="*/ 89 h 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89">
                      <a:moveTo>
                        <a:pt x="0" y="88"/>
                      </a:moveTo>
                      <a:lnTo>
                        <a:pt x="17" y="67"/>
                      </a:lnTo>
                      <a:lnTo>
                        <a:pt x="27" y="47"/>
                      </a:lnTo>
                      <a:lnTo>
                        <a:pt x="27" y="41"/>
                      </a:lnTo>
                      <a:lnTo>
                        <a:pt x="27" y="31"/>
                      </a:lnTo>
                      <a:lnTo>
                        <a:pt x="27" y="26"/>
                      </a:lnTo>
                      <a:lnTo>
                        <a:pt x="27" y="15"/>
                      </a:lnTo>
                      <a:lnTo>
                        <a:pt x="40" y="10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00" name="Oval 1044"/>
                <p:cNvSpPr>
                  <a:spLocks noChangeArrowheads="1"/>
                </p:cNvSpPr>
                <p:nvPr/>
              </p:nvSpPr>
              <p:spPr bwMode="auto">
                <a:xfrm rot="-3360000">
                  <a:off x="1986" y="323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48" name="Group 1045"/>
              <p:cNvGrpSpPr>
                <a:grpSpLocks/>
              </p:cNvGrpSpPr>
              <p:nvPr/>
            </p:nvGrpSpPr>
            <p:grpSpPr bwMode="auto">
              <a:xfrm>
                <a:off x="4161" y="3312"/>
                <a:ext cx="48" cy="86"/>
                <a:chOff x="2203" y="3369"/>
                <a:chExt cx="118" cy="211"/>
              </a:xfrm>
            </p:grpSpPr>
            <p:sp>
              <p:nvSpPr>
                <p:cNvPr id="58395" name="Freeform 1046"/>
                <p:cNvSpPr>
                  <a:spLocks/>
                </p:cNvSpPr>
                <p:nvPr/>
              </p:nvSpPr>
              <p:spPr bwMode="auto">
                <a:xfrm>
                  <a:off x="2294" y="3378"/>
                  <a:ext cx="20" cy="101"/>
                </a:xfrm>
                <a:custGeom>
                  <a:avLst/>
                  <a:gdLst>
                    <a:gd name="T0" fmla="*/ 0 w 20"/>
                    <a:gd name="T1" fmla="*/ 100 h 101"/>
                    <a:gd name="T2" fmla="*/ 8 w 20"/>
                    <a:gd name="T3" fmla="*/ 78 h 101"/>
                    <a:gd name="T4" fmla="*/ 8 w 20"/>
                    <a:gd name="T5" fmla="*/ 67 h 101"/>
                    <a:gd name="T6" fmla="*/ 8 w 20"/>
                    <a:gd name="T7" fmla="*/ 55 h 101"/>
                    <a:gd name="T8" fmla="*/ 8 w 20"/>
                    <a:gd name="T9" fmla="*/ 44 h 101"/>
                    <a:gd name="T10" fmla="*/ 4 w 20"/>
                    <a:gd name="T11" fmla="*/ 39 h 101"/>
                    <a:gd name="T12" fmla="*/ 0 w 20"/>
                    <a:gd name="T13" fmla="*/ 28 h 101"/>
                    <a:gd name="T14" fmla="*/ 0 w 20"/>
                    <a:gd name="T15" fmla="*/ 22 h 101"/>
                    <a:gd name="T16" fmla="*/ 4 w 20"/>
                    <a:gd name="T17" fmla="*/ 17 h 101"/>
                    <a:gd name="T18" fmla="*/ 8 w 20"/>
                    <a:gd name="T19" fmla="*/ 11 h 101"/>
                    <a:gd name="T20" fmla="*/ 19 w 20"/>
                    <a:gd name="T21" fmla="*/ 0 h 1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101"/>
                    <a:gd name="T35" fmla="*/ 20 w 20"/>
                    <a:gd name="T36" fmla="*/ 101 h 10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101">
                      <a:moveTo>
                        <a:pt x="0" y="100"/>
                      </a:moveTo>
                      <a:lnTo>
                        <a:pt x="8" y="78"/>
                      </a:lnTo>
                      <a:lnTo>
                        <a:pt x="8" y="67"/>
                      </a:lnTo>
                      <a:lnTo>
                        <a:pt x="8" y="55"/>
                      </a:lnTo>
                      <a:lnTo>
                        <a:pt x="8" y="44"/>
                      </a:lnTo>
                      <a:lnTo>
                        <a:pt x="4" y="39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4" y="17"/>
                      </a:lnTo>
                      <a:lnTo>
                        <a:pt x="8" y="11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96" name="Freeform 1047"/>
                <p:cNvSpPr>
                  <a:spLocks/>
                </p:cNvSpPr>
                <p:nvPr/>
              </p:nvSpPr>
              <p:spPr bwMode="auto">
                <a:xfrm>
                  <a:off x="2228" y="3369"/>
                  <a:ext cx="23" cy="101"/>
                </a:xfrm>
                <a:custGeom>
                  <a:avLst/>
                  <a:gdLst>
                    <a:gd name="T0" fmla="*/ 4 w 23"/>
                    <a:gd name="T1" fmla="*/ 100 h 101"/>
                    <a:gd name="T2" fmla="*/ 11 w 23"/>
                    <a:gd name="T3" fmla="*/ 78 h 101"/>
                    <a:gd name="T4" fmla="*/ 11 w 23"/>
                    <a:gd name="T5" fmla="*/ 67 h 101"/>
                    <a:gd name="T6" fmla="*/ 11 w 23"/>
                    <a:gd name="T7" fmla="*/ 56 h 101"/>
                    <a:gd name="T8" fmla="*/ 11 w 23"/>
                    <a:gd name="T9" fmla="*/ 44 h 101"/>
                    <a:gd name="T10" fmla="*/ 8 w 23"/>
                    <a:gd name="T11" fmla="*/ 39 h 101"/>
                    <a:gd name="T12" fmla="*/ 4 w 23"/>
                    <a:gd name="T13" fmla="*/ 28 h 101"/>
                    <a:gd name="T14" fmla="*/ 0 w 23"/>
                    <a:gd name="T15" fmla="*/ 22 h 101"/>
                    <a:gd name="T16" fmla="*/ 11 w 23"/>
                    <a:gd name="T17" fmla="*/ 11 h 101"/>
                    <a:gd name="T18" fmla="*/ 22 w 23"/>
                    <a:gd name="T19" fmla="*/ 0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101"/>
                    <a:gd name="T32" fmla="*/ 23 w 23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101">
                      <a:moveTo>
                        <a:pt x="4" y="100"/>
                      </a:moveTo>
                      <a:lnTo>
                        <a:pt x="11" y="78"/>
                      </a:lnTo>
                      <a:lnTo>
                        <a:pt x="11" y="67"/>
                      </a:lnTo>
                      <a:lnTo>
                        <a:pt x="11" y="56"/>
                      </a:lnTo>
                      <a:lnTo>
                        <a:pt x="11" y="44"/>
                      </a:lnTo>
                      <a:lnTo>
                        <a:pt x="8" y="39"/>
                      </a:lnTo>
                      <a:lnTo>
                        <a:pt x="4" y="28"/>
                      </a:lnTo>
                      <a:lnTo>
                        <a:pt x="0" y="22"/>
                      </a:lnTo>
                      <a:lnTo>
                        <a:pt x="11" y="11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97" name="Oval 1048"/>
                <p:cNvSpPr>
                  <a:spLocks noChangeArrowheads="1"/>
                </p:cNvSpPr>
                <p:nvPr/>
              </p:nvSpPr>
              <p:spPr bwMode="auto">
                <a:xfrm rot="-4680000">
                  <a:off x="2202" y="346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49" name="Group 1049"/>
              <p:cNvGrpSpPr>
                <a:grpSpLocks/>
              </p:cNvGrpSpPr>
              <p:nvPr/>
            </p:nvGrpSpPr>
            <p:grpSpPr bwMode="auto">
              <a:xfrm>
                <a:off x="4096" y="3252"/>
                <a:ext cx="59" cy="89"/>
                <a:chOff x="2050" y="3224"/>
                <a:chExt cx="142" cy="213"/>
              </a:xfrm>
            </p:grpSpPr>
            <p:sp>
              <p:nvSpPr>
                <p:cNvPr id="58392" name="Freeform 1050"/>
                <p:cNvSpPr>
                  <a:spLocks/>
                </p:cNvSpPr>
                <p:nvPr/>
              </p:nvSpPr>
              <p:spPr bwMode="auto">
                <a:xfrm>
                  <a:off x="2152" y="3247"/>
                  <a:ext cx="40" cy="97"/>
                </a:xfrm>
                <a:custGeom>
                  <a:avLst/>
                  <a:gdLst>
                    <a:gd name="T0" fmla="*/ 0 w 40"/>
                    <a:gd name="T1" fmla="*/ 96 h 97"/>
                    <a:gd name="T2" fmla="*/ 11 w 40"/>
                    <a:gd name="T3" fmla="*/ 75 h 97"/>
                    <a:gd name="T4" fmla="*/ 18 w 40"/>
                    <a:gd name="T5" fmla="*/ 53 h 97"/>
                    <a:gd name="T6" fmla="*/ 14 w 40"/>
                    <a:gd name="T7" fmla="*/ 37 h 97"/>
                    <a:gd name="T8" fmla="*/ 14 w 40"/>
                    <a:gd name="T9" fmla="*/ 32 h 97"/>
                    <a:gd name="T10" fmla="*/ 14 w 40"/>
                    <a:gd name="T11" fmla="*/ 21 h 97"/>
                    <a:gd name="T12" fmla="*/ 18 w 40"/>
                    <a:gd name="T13" fmla="*/ 16 h 97"/>
                    <a:gd name="T14" fmla="*/ 21 w 40"/>
                    <a:gd name="T15" fmla="*/ 10 h 97"/>
                    <a:gd name="T16" fmla="*/ 39 w 40"/>
                    <a:gd name="T17" fmla="*/ 0 h 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97"/>
                    <a:gd name="T29" fmla="*/ 40 w 40"/>
                    <a:gd name="T30" fmla="*/ 97 h 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97">
                      <a:moveTo>
                        <a:pt x="0" y="96"/>
                      </a:moveTo>
                      <a:lnTo>
                        <a:pt x="11" y="75"/>
                      </a:lnTo>
                      <a:lnTo>
                        <a:pt x="18" y="53"/>
                      </a:lnTo>
                      <a:lnTo>
                        <a:pt x="14" y="37"/>
                      </a:lnTo>
                      <a:lnTo>
                        <a:pt x="14" y="32"/>
                      </a:lnTo>
                      <a:lnTo>
                        <a:pt x="14" y="21"/>
                      </a:lnTo>
                      <a:lnTo>
                        <a:pt x="18" y="16"/>
                      </a:lnTo>
                      <a:lnTo>
                        <a:pt x="21" y="10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93" name="Freeform 1051"/>
                <p:cNvSpPr>
                  <a:spLocks/>
                </p:cNvSpPr>
                <p:nvPr/>
              </p:nvSpPr>
              <p:spPr bwMode="auto">
                <a:xfrm>
                  <a:off x="2089" y="3224"/>
                  <a:ext cx="42" cy="97"/>
                </a:xfrm>
                <a:custGeom>
                  <a:avLst/>
                  <a:gdLst>
                    <a:gd name="T0" fmla="*/ 0 w 42"/>
                    <a:gd name="T1" fmla="*/ 96 h 97"/>
                    <a:gd name="T2" fmla="*/ 14 w 42"/>
                    <a:gd name="T3" fmla="*/ 75 h 97"/>
                    <a:gd name="T4" fmla="*/ 21 w 42"/>
                    <a:gd name="T5" fmla="*/ 54 h 97"/>
                    <a:gd name="T6" fmla="*/ 21 w 42"/>
                    <a:gd name="T7" fmla="*/ 43 h 97"/>
                    <a:gd name="T8" fmla="*/ 17 w 42"/>
                    <a:gd name="T9" fmla="*/ 38 h 97"/>
                    <a:gd name="T10" fmla="*/ 14 w 42"/>
                    <a:gd name="T11" fmla="*/ 27 h 97"/>
                    <a:gd name="T12" fmla="*/ 14 w 42"/>
                    <a:gd name="T13" fmla="*/ 22 h 97"/>
                    <a:gd name="T14" fmla="*/ 24 w 42"/>
                    <a:gd name="T15" fmla="*/ 11 h 97"/>
                    <a:gd name="T16" fmla="*/ 41 w 42"/>
                    <a:gd name="T17" fmla="*/ 0 h 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"/>
                    <a:gd name="T28" fmla="*/ 0 h 97"/>
                    <a:gd name="T29" fmla="*/ 42 w 42"/>
                    <a:gd name="T30" fmla="*/ 97 h 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" h="97">
                      <a:moveTo>
                        <a:pt x="0" y="96"/>
                      </a:moveTo>
                      <a:lnTo>
                        <a:pt x="14" y="75"/>
                      </a:lnTo>
                      <a:lnTo>
                        <a:pt x="21" y="54"/>
                      </a:lnTo>
                      <a:lnTo>
                        <a:pt x="21" y="43"/>
                      </a:lnTo>
                      <a:lnTo>
                        <a:pt x="17" y="38"/>
                      </a:lnTo>
                      <a:lnTo>
                        <a:pt x="14" y="27"/>
                      </a:lnTo>
                      <a:lnTo>
                        <a:pt x="14" y="22"/>
                      </a:lnTo>
                      <a:lnTo>
                        <a:pt x="24" y="11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94" name="Oval 1052"/>
                <p:cNvSpPr>
                  <a:spLocks noChangeArrowheads="1"/>
                </p:cNvSpPr>
                <p:nvPr/>
              </p:nvSpPr>
              <p:spPr bwMode="auto">
                <a:xfrm rot="-3960000">
                  <a:off x="2049" y="331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50" name="Group 1053"/>
              <p:cNvGrpSpPr>
                <a:grpSpLocks/>
              </p:cNvGrpSpPr>
              <p:nvPr/>
            </p:nvGrpSpPr>
            <p:grpSpPr bwMode="auto">
              <a:xfrm>
                <a:off x="4215" y="3331"/>
                <a:ext cx="49" cy="86"/>
                <a:chOff x="2334" y="3418"/>
                <a:chExt cx="118" cy="210"/>
              </a:xfrm>
            </p:grpSpPr>
            <p:sp>
              <p:nvSpPr>
                <p:cNvPr id="58389" name="Freeform 1054"/>
                <p:cNvSpPr>
                  <a:spLocks/>
                </p:cNvSpPr>
                <p:nvPr/>
              </p:nvSpPr>
              <p:spPr bwMode="auto">
                <a:xfrm>
                  <a:off x="2418" y="3423"/>
                  <a:ext cx="20" cy="103"/>
                </a:xfrm>
                <a:custGeom>
                  <a:avLst/>
                  <a:gdLst>
                    <a:gd name="T0" fmla="*/ 7 w 20"/>
                    <a:gd name="T1" fmla="*/ 102 h 103"/>
                    <a:gd name="T2" fmla="*/ 11 w 20"/>
                    <a:gd name="T3" fmla="*/ 79 h 103"/>
                    <a:gd name="T4" fmla="*/ 11 w 20"/>
                    <a:gd name="T5" fmla="*/ 57 h 103"/>
                    <a:gd name="T6" fmla="*/ 11 w 20"/>
                    <a:gd name="T7" fmla="*/ 51 h 103"/>
                    <a:gd name="T8" fmla="*/ 7 w 20"/>
                    <a:gd name="T9" fmla="*/ 40 h 103"/>
                    <a:gd name="T10" fmla="*/ 3 w 20"/>
                    <a:gd name="T11" fmla="*/ 34 h 103"/>
                    <a:gd name="T12" fmla="*/ 0 w 20"/>
                    <a:gd name="T13" fmla="*/ 29 h 103"/>
                    <a:gd name="T14" fmla="*/ 3 w 20"/>
                    <a:gd name="T15" fmla="*/ 23 h 103"/>
                    <a:gd name="T16" fmla="*/ 7 w 20"/>
                    <a:gd name="T17" fmla="*/ 17 h 103"/>
                    <a:gd name="T18" fmla="*/ 19 w 20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03"/>
                    <a:gd name="T32" fmla="*/ 20 w 20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03">
                      <a:moveTo>
                        <a:pt x="7" y="102"/>
                      </a:moveTo>
                      <a:lnTo>
                        <a:pt x="11" y="79"/>
                      </a:lnTo>
                      <a:lnTo>
                        <a:pt x="11" y="57"/>
                      </a:lnTo>
                      <a:lnTo>
                        <a:pt x="11" y="51"/>
                      </a:lnTo>
                      <a:lnTo>
                        <a:pt x="7" y="40"/>
                      </a:lnTo>
                      <a:lnTo>
                        <a:pt x="3" y="34"/>
                      </a:lnTo>
                      <a:lnTo>
                        <a:pt x="0" y="29"/>
                      </a:lnTo>
                      <a:lnTo>
                        <a:pt x="3" y="23"/>
                      </a:lnTo>
                      <a:lnTo>
                        <a:pt x="7" y="17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90" name="Freeform 1055"/>
                <p:cNvSpPr>
                  <a:spLocks/>
                </p:cNvSpPr>
                <p:nvPr/>
              </p:nvSpPr>
              <p:spPr bwMode="auto">
                <a:xfrm>
                  <a:off x="2354" y="3418"/>
                  <a:ext cx="20" cy="102"/>
                </a:xfrm>
                <a:custGeom>
                  <a:avLst/>
                  <a:gdLst>
                    <a:gd name="T0" fmla="*/ 8 w 20"/>
                    <a:gd name="T1" fmla="*/ 101 h 102"/>
                    <a:gd name="T2" fmla="*/ 11 w 20"/>
                    <a:gd name="T3" fmla="*/ 78 h 102"/>
                    <a:gd name="T4" fmla="*/ 11 w 20"/>
                    <a:gd name="T5" fmla="*/ 56 h 102"/>
                    <a:gd name="T6" fmla="*/ 11 w 20"/>
                    <a:gd name="T7" fmla="*/ 50 h 102"/>
                    <a:gd name="T8" fmla="*/ 8 w 20"/>
                    <a:gd name="T9" fmla="*/ 39 h 102"/>
                    <a:gd name="T10" fmla="*/ 4 w 20"/>
                    <a:gd name="T11" fmla="*/ 33 h 102"/>
                    <a:gd name="T12" fmla="*/ 0 w 20"/>
                    <a:gd name="T13" fmla="*/ 28 h 102"/>
                    <a:gd name="T14" fmla="*/ 4 w 20"/>
                    <a:gd name="T15" fmla="*/ 22 h 102"/>
                    <a:gd name="T16" fmla="*/ 8 w 20"/>
                    <a:gd name="T17" fmla="*/ 11 h 102"/>
                    <a:gd name="T18" fmla="*/ 19 w 20"/>
                    <a:gd name="T19" fmla="*/ 0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02"/>
                    <a:gd name="T32" fmla="*/ 20 w 20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02">
                      <a:moveTo>
                        <a:pt x="8" y="101"/>
                      </a:moveTo>
                      <a:lnTo>
                        <a:pt x="11" y="78"/>
                      </a:lnTo>
                      <a:lnTo>
                        <a:pt x="11" y="56"/>
                      </a:lnTo>
                      <a:lnTo>
                        <a:pt x="11" y="50"/>
                      </a:lnTo>
                      <a:lnTo>
                        <a:pt x="8" y="39"/>
                      </a:lnTo>
                      <a:lnTo>
                        <a:pt x="4" y="33"/>
                      </a:lnTo>
                      <a:lnTo>
                        <a:pt x="0" y="28"/>
                      </a:lnTo>
                      <a:lnTo>
                        <a:pt x="4" y="22"/>
                      </a:lnTo>
                      <a:lnTo>
                        <a:pt x="8" y="11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91" name="Oval 1056"/>
                <p:cNvSpPr>
                  <a:spLocks noChangeArrowheads="1"/>
                </p:cNvSpPr>
                <p:nvPr/>
              </p:nvSpPr>
              <p:spPr bwMode="auto">
                <a:xfrm rot="-4860000">
                  <a:off x="2333" y="35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51" name="Group 1057"/>
              <p:cNvGrpSpPr>
                <a:grpSpLocks/>
              </p:cNvGrpSpPr>
              <p:nvPr/>
            </p:nvGrpSpPr>
            <p:grpSpPr bwMode="auto">
              <a:xfrm>
                <a:off x="3858" y="2902"/>
                <a:ext cx="87" cy="48"/>
                <a:chOff x="1477" y="2373"/>
                <a:chExt cx="212" cy="118"/>
              </a:xfrm>
            </p:grpSpPr>
            <p:sp>
              <p:nvSpPr>
                <p:cNvPr id="58386" name="Freeform 1058"/>
                <p:cNvSpPr>
                  <a:spLocks/>
                </p:cNvSpPr>
                <p:nvPr/>
              </p:nvSpPr>
              <p:spPr bwMode="auto">
                <a:xfrm>
                  <a:off x="1584" y="2444"/>
                  <a:ext cx="104" cy="17"/>
                </a:xfrm>
                <a:custGeom>
                  <a:avLst/>
                  <a:gdLst>
                    <a:gd name="T0" fmla="*/ 0 w 104"/>
                    <a:gd name="T1" fmla="*/ 12 h 17"/>
                    <a:gd name="T2" fmla="*/ 25 w 104"/>
                    <a:gd name="T3" fmla="*/ 16 h 17"/>
                    <a:gd name="T4" fmla="*/ 46 w 104"/>
                    <a:gd name="T5" fmla="*/ 16 h 17"/>
                    <a:gd name="T6" fmla="*/ 60 w 104"/>
                    <a:gd name="T7" fmla="*/ 8 h 17"/>
                    <a:gd name="T8" fmla="*/ 68 w 104"/>
                    <a:gd name="T9" fmla="*/ 4 h 17"/>
                    <a:gd name="T10" fmla="*/ 73 w 104"/>
                    <a:gd name="T11" fmla="*/ 0 h 17"/>
                    <a:gd name="T12" fmla="*/ 90 w 104"/>
                    <a:gd name="T13" fmla="*/ 4 h 17"/>
                    <a:gd name="T14" fmla="*/ 103 w 104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17"/>
                    <a:gd name="T26" fmla="*/ 104 w 10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17">
                      <a:moveTo>
                        <a:pt x="0" y="12"/>
                      </a:moveTo>
                      <a:lnTo>
                        <a:pt x="25" y="16"/>
                      </a:lnTo>
                      <a:lnTo>
                        <a:pt x="46" y="16"/>
                      </a:lnTo>
                      <a:lnTo>
                        <a:pt x="60" y="8"/>
                      </a:lnTo>
                      <a:lnTo>
                        <a:pt x="68" y="4"/>
                      </a:lnTo>
                      <a:lnTo>
                        <a:pt x="73" y="0"/>
                      </a:lnTo>
                      <a:lnTo>
                        <a:pt x="90" y="4"/>
                      </a:lnTo>
                      <a:lnTo>
                        <a:pt x="103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7" name="Freeform 1059"/>
                <p:cNvSpPr>
                  <a:spLocks/>
                </p:cNvSpPr>
                <p:nvPr/>
              </p:nvSpPr>
              <p:spPr bwMode="auto">
                <a:xfrm>
                  <a:off x="1585" y="2381"/>
                  <a:ext cx="104" cy="16"/>
                </a:xfrm>
                <a:custGeom>
                  <a:avLst/>
                  <a:gdLst>
                    <a:gd name="T0" fmla="*/ 0 w 104"/>
                    <a:gd name="T1" fmla="*/ 11 h 16"/>
                    <a:gd name="T2" fmla="*/ 25 w 104"/>
                    <a:gd name="T3" fmla="*/ 15 h 16"/>
                    <a:gd name="T4" fmla="*/ 46 w 104"/>
                    <a:gd name="T5" fmla="*/ 15 h 16"/>
                    <a:gd name="T6" fmla="*/ 60 w 104"/>
                    <a:gd name="T7" fmla="*/ 7 h 16"/>
                    <a:gd name="T8" fmla="*/ 68 w 104"/>
                    <a:gd name="T9" fmla="*/ 4 h 16"/>
                    <a:gd name="T10" fmla="*/ 73 w 104"/>
                    <a:gd name="T11" fmla="*/ 0 h 16"/>
                    <a:gd name="T12" fmla="*/ 89 w 104"/>
                    <a:gd name="T13" fmla="*/ 4 h 16"/>
                    <a:gd name="T14" fmla="*/ 103 w 104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16"/>
                    <a:gd name="T26" fmla="*/ 104 w 104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16">
                      <a:moveTo>
                        <a:pt x="0" y="11"/>
                      </a:moveTo>
                      <a:lnTo>
                        <a:pt x="25" y="15"/>
                      </a:lnTo>
                      <a:lnTo>
                        <a:pt x="46" y="15"/>
                      </a:lnTo>
                      <a:lnTo>
                        <a:pt x="60" y="7"/>
                      </a:lnTo>
                      <a:lnTo>
                        <a:pt x="68" y="4"/>
                      </a:lnTo>
                      <a:lnTo>
                        <a:pt x="73" y="0"/>
                      </a:lnTo>
                      <a:lnTo>
                        <a:pt x="89" y="4"/>
                      </a:lnTo>
                      <a:lnTo>
                        <a:pt x="103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8" name="Oval 1060"/>
                <p:cNvSpPr>
                  <a:spLocks noChangeArrowheads="1"/>
                </p:cNvSpPr>
                <p:nvPr/>
              </p:nvSpPr>
              <p:spPr bwMode="auto">
                <a:xfrm rot="240000">
                  <a:off x="1477" y="237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52" name="Group 1061"/>
              <p:cNvGrpSpPr>
                <a:grpSpLocks/>
              </p:cNvGrpSpPr>
              <p:nvPr/>
            </p:nvGrpSpPr>
            <p:grpSpPr bwMode="auto">
              <a:xfrm>
                <a:off x="3874" y="2939"/>
                <a:ext cx="90" cy="47"/>
                <a:chOff x="1517" y="2461"/>
                <a:chExt cx="212" cy="118"/>
              </a:xfrm>
            </p:grpSpPr>
            <p:sp>
              <p:nvSpPr>
                <p:cNvPr id="58383" name="Freeform 1062"/>
                <p:cNvSpPr>
                  <a:spLocks/>
                </p:cNvSpPr>
                <p:nvPr/>
              </p:nvSpPr>
              <p:spPr bwMode="auto">
                <a:xfrm>
                  <a:off x="1625" y="2536"/>
                  <a:ext cx="103" cy="13"/>
                </a:xfrm>
                <a:custGeom>
                  <a:avLst/>
                  <a:gdLst>
                    <a:gd name="T0" fmla="*/ 0 w 103"/>
                    <a:gd name="T1" fmla="*/ 12 h 13"/>
                    <a:gd name="T2" fmla="*/ 25 w 103"/>
                    <a:gd name="T3" fmla="*/ 12 h 13"/>
                    <a:gd name="T4" fmla="*/ 44 w 103"/>
                    <a:gd name="T5" fmla="*/ 12 h 13"/>
                    <a:gd name="T6" fmla="*/ 52 w 103"/>
                    <a:gd name="T7" fmla="*/ 12 h 13"/>
                    <a:gd name="T8" fmla="*/ 61 w 103"/>
                    <a:gd name="T9" fmla="*/ 8 h 13"/>
                    <a:gd name="T10" fmla="*/ 66 w 103"/>
                    <a:gd name="T11" fmla="*/ 4 h 13"/>
                    <a:gd name="T12" fmla="*/ 74 w 103"/>
                    <a:gd name="T13" fmla="*/ 0 h 13"/>
                    <a:gd name="T14" fmla="*/ 88 w 103"/>
                    <a:gd name="T15" fmla="*/ 4 h 13"/>
                    <a:gd name="T16" fmla="*/ 102 w 103"/>
                    <a:gd name="T17" fmla="*/ 1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3"/>
                    <a:gd name="T29" fmla="*/ 103 w 10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3">
                      <a:moveTo>
                        <a:pt x="0" y="12"/>
                      </a:moveTo>
                      <a:lnTo>
                        <a:pt x="25" y="12"/>
                      </a:lnTo>
                      <a:lnTo>
                        <a:pt x="44" y="12"/>
                      </a:lnTo>
                      <a:lnTo>
                        <a:pt x="52" y="12"/>
                      </a:lnTo>
                      <a:lnTo>
                        <a:pt x="61" y="8"/>
                      </a:lnTo>
                      <a:lnTo>
                        <a:pt x="66" y="4"/>
                      </a:lnTo>
                      <a:lnTo>
                        <a:pt x="74" y="0"/>
                      </a:lnTo>
                      <a:lnTo>
                        <a:pt x="88" y="4"/>
                      </a:lnTo>
                      <a:lnTo>
                        <a:pt x="102" y="1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4" name="Freeform 1063"/>
                <p:cNvSpPr>
                  <a:spLocks/>
                </p:cNvSpPr>
                <p:nvPr/>
              </p:nvSpPr>
              <p:spPr bwMode="auto">
                <a:xfrm>
                  <a:off x="1626" y="2468"/>
                  <a:ext cx="103" cy="17"/>
                </a:xfrm>
                <a:custGeom>
                  <a:avLst/>
                  <a:gdLst>
                    <a:gd name="T0" fmla="*/ 0 w 103"/>
                    <a:gd name="T1" fmla="*/ 12 h 17"/>
                    <a:gd name="T2" fmla="*/ 25 w 103"/>
                    <a:gd name="T3" fmla="*/ 16 h 17"/>
                    <a:gd name="T4" fmla="*/ 44 w 103"/>
                    <a:gd name="T5" fmla="*/ 16 h 17"/>
                    <a:gd name="T6" fmla="*/ 52 w 103"/>
                    <a:gd name="T7" fmla="*/ 12 h 17"/>
                    <a:gd name="T8" fmla="*/ 61 w 103"/>
                    <a:gd name="T9" fmla="*/ 8 h 17"/>
                    <a:gd name="T10" fmla="*/ 66 w 103"/>
                    <a:gd name="T11" fmla="*/ 4 h 17"/>
                    <a:gd name="T12" fmla="*/ 74 w 103"/>
                    <a:gd name="T13" fmla="*/ 0 h 17"/>
                    <a:gd name="T14" fmla="*/ 88 w 103"/>
                    <a:gd name="T15" fmla="*/ 4 h 17"/>
                    <a:gd name="T16" fmla="*/ 102 w 103"/>
                    <a:gd name="T17" fmla="*/ 1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7"/>
                    <a:gd name="T29" fmla="*/ 103 w 103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7">
                      <a:moveTo>
                        <a:pt x="0" y="12"/>
                      </a:moveTo>
                      <a:lnTo>
                        <a:pt x="25" y="16"/>
                      </a:lnTo>
                      <a:lnTo>
                        <a:pt x="44" y="16"/>
                      </a:lnTo>
                      <a:lnTo>
                        <a:pt x="52" y="12"/>
                      </a:lnTo>
                      <a:lnTo>
                        <a:pt x="61" y="8"/>
                      </a:lnTo>
                      <a:lnTo>
                        <a:pt x="66" y="4"/>
                      </a:lnTo>
                      <a:lnTo>
                        <a:pt x="74" y="0"/>
                      </a:lnTo>
                      <a:lnTo>
                        <a:pt x="88" y="4"/>
                      </a:lnTo>
                      <a:lnTo>
                        <a:pt x="102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5" name="Oval 1064"/>
                <p:cNvSpPr>
                  <a:spLocks noChangeArrowheads="1"/>
                </p:cNvSpPr>
                <p:nvPr/>
              </p:nvSpPr>
              <p:spPr bwMode="auto">
                <a:xfrm rot="240000">
                  <a:off x="1517" y="246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53" name="Group 1065"/>
              <p:cNvGrpSpPr>
                <a:grpSpLocks/>
              </p:cNvGrpSpPr>
              <p:nvPr/>
            </p:nvGrpSpPr>
            <p:grpSpPr bwMode="auto">
              <a:xfrm>
                <a:off x="3923" y="2950"/>
                <a:ext cx="89" cy="59"/>
                <a:chOff x="1636" y="2492"/>
                <a:chExt cx="212" cy="143"/>
              </a:xfrm>
            </p:grpSpPr>
            <p:sp>
              <p:nvSpPr>
                <p:cNvPr id="58380" name="Freeform 1066"/>
                <p:cNvSpPr>
                  <a:spLocks/>
                </p:cNvSpPr>
                <p:nvPr/>
              </p:nvSpPr>
              <p:spPr bwMode="auto">
                <a:xfrm>
                  <a:off x="1636" y="2539"/>
                  <a:ext cx="101" cy="34"/>
                </a:xfrm>
                <a:custGeom>
                  <a:avLst/>
                  <a:gdLst>
                    <a:gd name="T0" fmla="*/ 100 w 101"/>
                    <a:gd name="T1" fmla="*/ 0 h 34"/>
                    <a:gd name="T2" fmla="*/ 75 w 101"/>
                    <a:gd name="T3" fmla="*/ 4 h 34"/>
                    <a:gd name="T4" fmla="*/ 56 w 101"/>
                    <a:gd name="T5" fmla="*/ 12 h 34"/>
                    <a:gd name="T6" fmla="*/ 47 w 101"/>
                    <a:gd name="T7" fmla="*/ 16 h 34"/>
                    <a:gd name="T8" fmla="*/ 42 w 101"/>
                    <a:gd name="T9" fmla="*/ 25 h 34"/>
                    <a:gd name="T10" fmla="*/ 39 w 101"/>
                    <a:gd name="T11" fmla="*/ 29 h 34"/>
                    <a:gd name="T12" fmla="*/ 33 w 101"/>
                    <a:gd name="T13" fmla="*/ 33 h 34"/>
                    <a:gd name="T14" fmla="*/ 17 w 101"/>
                    <a:gd name="T15" fmla="*/ 33 h 34"/>
                    <a:gd name="T16" fmla="*/ 0 w 101"/>
                    <a:gd name="T17" fmla="*/ 29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34"/>
                    <a:gd name="T29" fmla="*/ 101 w 10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34">
                      <a:moveTo>
                        <a:pt x="100" y="0"/>
                      </a:moveTo>
                      <a:lnTo>
                        <a:pt x="75" y="4"/>
                      </a:lnTo>
                      <a:lnTo>
                        <a:pt x="56" y="12"/>
                      </a:lnTo>
                      <a:lnTo>
                        <a:pt x="47" y="16"/>
                      </a:lnTo>
                      <a:lnTo>
                        <a:pt x="42" y="25"/>
                      </a:lnTo>
                      <a:lnTo>
                        <a:pt x="39" y="29"/>
                      </a:lnTo>
                      <a:lnTo>
                        <a:pt x="33" y="33"/>
                      </a:lnTo>
                      <a:lnTo>
                        <a:pt x="17" y="33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1" name="Freeform 1067"/>
                <p:cNvSpPr>
                  <a:spLocks/>
                </p:cNvSpPr>
                <p:nvPr/>
              </p:nvSpPr>
              <p:spPr bwMode="auto">
                <a:xfrm>
                  <a:off x="1657" y="2600"/>
                  <a:ext cx="99" cy="35"/>
                </a:xfrm>
                <a:custGeom>
                  <a:avLst/>
                  <a:gdLst>
                    <a:gd name="T0" fmla="*/ 98 w 99"/>
                    <a:gd name="T1" fmla="*/ 0 h 35"/>
                    <a:gd name="T2" fmla="*/ 73 w 99"/>
                    <a:gd name="T3" fmla="*/ 4 h 35"/>
                    <a:gd name="T4" fmla="*/ 53 w 99"/>
                    <a:gd name="T5" fmla="*/ 13 h 35"/>
                    <a:gd name="T6" fmla="*/ 47 w 99"/>
                    <a:gd name="T7" fmla="*/ 17 h 35"/>
                    <a:gd name="T8" fmla="*/ 42 w 99"/>
                    <a:gd name="T9" fmla="*/ 25 h 35"/>
                    <a:gd name="T10" fmla="*/ 36 w 99"/>
                    <a:gd name="T11" fmla="*/ 30 h 35"/>
                    <a:gd name="T12" fmla="*/ 31 w 99"/>
                    <a:gd name="T13" fmla="*/ 34 h 35"/>
                    <a:gd name="T14" fmla="*/ 17 w 99"/>
                    <a:gd name="T15" fmla="*/ 34 h 35"/>
                    <a:gd name="T16" fmla="*/ 0 w 99"/>
                    <a:gd name="T17" fmla="*/ 30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5"/>
                    <a:gd name="T29" fmla="*/ 99 w 99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5">
                      <a:moveTo>
                        <a:pt x="98" y="0"/>
                      </a:moveTo>
                      <a:lnTo>
                        <a:pt x="73" y="4"/>
                      </a:lnTo>
                      <a:lnTo>
                        <a:pt x="53" y="13"/>
                      </a:lnTo>
                      <a:lnTo>
                        <a:pt x="47" y="17"/>
                      </a:lnTo>
                      <a:lnTo>
                        <a:pt x="42" y="25"/>
                      </a:lnTo>
                      <a:lnTo>
                        <a:pt x="36" y="30"/>
                      </a:lnTo>
                      <a:lnTo>
                        <a:pt x="31" y="34"/>
                      </a:lnTo>
                      <a:lnTo>
                        <a:pt x="17" y="34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82" name="Oval 1068"/>
                <p:cNvSpPr>
                  <a:spLocks noChangeArrowheads="1"/>
                </p:cNvSpPr>
                <p:nvPr/>
              </p:nvSpPr>
              <p:spPr bwMode="auto">
                <a:xfrm rot="9960000">
                  <a:off x="1728" y="249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54" name="Group 1069"/>
              <p:cNvGrpSpPr>
                <a:grpSpLocks/>
              </p:cNvGrpSpPr>
              <p:nvPr/>
            </p:nvGrpSpPr>
            <p:grpSpPr bwMode="auto">
              <a:xfrm>
                <a:off x="3850" y="2754"/>
                <a:ext cx="88" cy="50"/>
                <a:chOff x="1459" y="2015"/>
                <a:chExt cx="212" cy="118"/>
              </a:xfrm>
            </p:grpSpPr>
            <p:sp>
              <p:nvSpPr>
                <p:cNvPr id="58377" name="Freeform 1070"/>
                <p:cNvSpPr>
                  <a:spLocks/>
                </p:cNvSpPr>
                <p:nvPr/>
              </p:nvSpPr>
              <p:spPr bwMode="auto">
                <a:xfrm>
                  <a:off x="1565" y="2089"/>
                  <a:ext cx="105" cy="15"/>
                </a:xfrm>
                <a:custGeom>
                  <a:avLst/>
                  <a:gdLst>
                    <a:gd name="T0" fmla="*/ 0 w 105"/>
                    <a:gd name="T1" fmla="*/ 10 h 15"/>
                    <a:gd name="T2" fmla="*/ 27 w 105"/>
                    <a:gd name="T3" fmla="*/ 14 h 15"/>
                    <a:gd name="T4" fmla="*/ 48 w 105"/>
                    <a:gd name="T5" fmla="*/ 14 h 15"/>
                    <a:gd name="T6" fmla="*/ 61 w 105"/>
                    <a:gd name="T7" fmla="*/ 7 h 15"/>
                    <a:gd name="T8" fmla="*/ 69 w 105"/>
                    <a:gd name="T9" fmla="*/ 4 h 15"/>
                    <a:gd name="T10" fmla="*/ 75 w 105"/>
                    <a:gd name="T11" fmla="*/ 0 h 15"/>
                    <a:gd name="T12" fmla="*/ 91 w 105"/>
                    <a:gd name="T13" fmla="*/ 4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0"/>
                      </a:moveTo>
                      <a:lnTo>
                        <a:pt x="27" y="14"/>
                      </a:lnTo>
                      <a:lnTo>
                        <a:pt x="48" y="14"/>
                      </a:lnTo>
                      <a:lnTo>
                        <a:pt x="61" y="7"/>
                      </a:lnTo>
                      <a:lnTo>
                        <a:pt x="69" y="4"/>
                      </a:lnTo>
                      <a:lnTo>
                        <a:pt x="75" y="0"/>
                      </a:lnTo>
                      <a:lnTo>
                        <a:pt x="91" y="4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78" name="Freeform 1071"/>
                <p:cNvSpPr>
                  <a:spLocks/>
                </p:cNvSpPr>
                <p:nvPr/>
              </p:nvSpPr>
              <p:spPr bwMode="auto">
                <a:xfrm>
                  <a:off x="1566" y="2022"/>
                  <a:ext cx="105" cy="18"/>
                </a:xfrm>
                <a:custGeom>
                  <a:avLst/>
                  <a:gdLst>
                    <a:gd name="T0" fmla="*/ 0 w 105"/>
                    <a:gd name="T1" fmla="*/ 13 h 18"/>
                    <a:gd name="T2" fmla="*/ 27 w 105"/>
                    <a:gd name="T3" fmla="*/ 17 h 18"/>
                    <a:gd name="T4" fmla="*/ 48 w 105"/>
                    <a:gd name="T5" fmla="*/ 17 h 18"/>
                    <a:gd name="T6" fmla="*/ 56 w 105"/>
                    <a:gd name="T7" fmla="*/ 13 h 18"/>
                    <a:gd name="T8" fmla="*/ 61 w 105"/>
                    <a:gd name="T9" fmla="*/ 7 h 18"/>
                    <a:gd name="T10" fmla="*/ 69 w 105"/>
                    <a:gd name="T11" fmla="*/ 4 h 18"/>
                    <a:gd name="T12" fmla="*/ 75 w 105"/>
                    <a:gd name="T13" fmla="*/ 0 h 18"/>
                    <a:gd name="T14" fmla="*/ 83 w 105"/>
                    <a:gd name="T15" fmla="*/ 4 h 18"/>
                    <a:gd name="T16" fmla="*/ 91 w 105"/>
                    <a:gd name="T17" fmla="*/ 7 h 18"/>
                    <a:gd name="T18" fmla="*/ 104 w 105"/>
                    <a:gd name="T19" fmla="*/ 17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8"/>
                    <a:gd name="T32" fmla="*/ 105 w 10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8">
                      <a:moveTo>
                        <a:pt x="0" y="13"/>
                      </a:moveTo>
                      <a:lnTo>
                        <a:pt x="27" y="17"/>
                      </a:lnTo>
                      <a:lnTo>
                        <a:pt x="48" y="17"/>
                      </a:lnTo>
                      <a:lnTo>
                        <a:pt x="56" y="13"/>
                      </a:lnTo>
                      <a:lnTo>
                        <a:pt x="61" y="7"/>
                      </a:lnTo>
                      <a:lnTo>
                        <a:pt x="69" y="4"/>
                      </a:lnTo>
                      <a:lnTo>
                        <a:pt x="75" y="0"/>
                      </a:lnTo>
                      <a:lnTo>
                        <a:pt x="83" y="4"/>
                      </a:lnTo>
                      <a:lnTo>
                        <a:pt x="91" y="7"/>
                      </a:lnTo>
                      <a:lnTo>
                        <a:pt x="104" y="1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79" name="Oval 1072"/>
                <p:cNvSpPr>
                  <a:spLocks noChangeArrowheads="1"/>
                </p:cNvSpPr>
                <p:nvPr/>
              </p:nvSpPr>
              <p:spPr bwMode="auto">
                <a:xfrm rot="240000">
                  <a:off x="1459" y="201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55" name="Group 1073"/>
              <p:cNvGrpSpPr>
                <a:grpSpLocks/>
              </p:cNvGrpSpPr>
              <p:nvPr/>
            </p:nvGrpSpPr>
            <p:grpSpPr bwMode="auto">
              <a:xfrm>
                <a:off x="3891" y="2974"/>
                <a:ext cx="88" cy="50"/>
                <a:chOff x="1557" y="2549"/>
                <a:chExt cx="212" cy="118"/>
              </a:xfrm>
            </p:grpSpPr>
            <p:sp>
              <p:nvSpPr>
                <p:cNvPr id="58374" name="Freeform 1074"/>
                <p:cNvSpPr>
                  <a:spLocks/>
                </p:cNvSpPr>
                <p:nvPr/>
              </p:nvSpPr>
              <p:spPr bwMode="auto">
                <a:xfrm>
                  <a:off x="1665" y="2623"/>
                  <a:ext cx="103" cy="14"/>
                </a:xfrm>
                <a:custGeom>
                  <a:avLst/>
                  <a:gdLst>
                    <a:gd name="T0" fmla="*/ 0 w 103"/>
                    <a:gd name="T1" fmla="*/ 13 h 14"/>
                    <a:gd name="T2" fmla="*/ 26 w 103"/>
                    <a:gd name="T3" fmla="*/ 13 h 14"/>
                    <a:gd name="T4" fmla="*/ 45 w 103"/>
                    <a:gd name="T5" fmla="*/ 13 h 14"/>
                    <a:gd name="T6" fmla="*/ 54 w 103"/>
                    <a:gd name="T7" fmla="*/ 13 h 14"/>
                    <a:gd name="T8" fmla="*/ 60 w 103"/>
                    <a:gd name="T9" fmla="*/ 9 h 14"/>
                    <a:gd name="T10" fmla="*/ 68 w 103"/>
                    <a:gd name="T11" fmla="*/ 4 h 14"/>
                    <a:gd name="T12" fmla="*/ 74 w 103"/>
                    <a:gd name="T13" fmla="*/ 0 h 14"/>
                    <a:gd name="T14" fmla="*/ 88 w 103"/>
                    <a:gd name="T15" fmla="*/ 4 h 14"/>
                    <a:gd name="T16" fmla="*/ 102 w 103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4"/>
                    <a:gd name="T29" fmla="*/ 103 w 103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4">
                      <a:moveTo>
                        <a:pt x="0" y="13"/>
                      </a:moveTo>
                      <a:lnTo>
                        <a:pt x="26" y="13"/>
                      </a:lnTo>
                      <a:lnTo>
                        <a:pt x="45" y="13"/>
                      </a:lnTo>
                      <a:lnTo>
                        <a:pt x="54" y="13"/>
                      </a:lnTo>
                      <a:lnTo>
                        <a:pt x="60" y="9"/>
                      </a:lnTo>
                      <a:lnTo>
                        <a:pt x="68" y="4"/>
                      </a:lnTo>
                      <a:lnTo>
                        <a:pt x="74" y="0"/>
                      </a:lnTo>
                      <a:lnTo>
                        <a:pt x="88" y="4"/>
                      </a:lnTo>
                      <a:lnTo>
                        <a:pt x="102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75" name="Freeform 1075"/>
                <p:cNvSpPr>
                  <a:spLocks/>
                </p:cNvSpPr>
                <p:nvPr/>
              </p:nvSpPr>
              <p:spPr bwMode="auto">
                <a:xfrm>
                  <a:off x="1666" y="2560"/>
                  <a:ext cx="103" cy="13"/>
                </a:xfrm>
                <a:custGeom>
                  <a:avLst/>
                  <a:gdLst>
                    <a:gd name="T0" fmla="*/ 0 w 103"/>
                    <a:gd name="T1" fmla="*/ 12 h 13"/>
                    <a:gd name="T2" fmla="*/ 26 w 103"/>
                    <a:gd name="T3" fmla="*/ 12 h 13"/>
                    <a:gd name="T4" fmla="*/ 45 w 103"/>
                    <a:gd name="T5" fmla="*/ 12 h 13"/>
                    <a:gd name="T6" fmla="*/ 54 w 103"/>
                    <a:gd name="T7" fmla="*/ 12 h 13"/>
                    <a:gd name="T8" fmla="*/ 60 w 103"/>
                    <a:gd name="T9" fmla="*/ 8 h 13"/>
                    <a:gd name="T10" fmla="*/ 68 w 103"/>
                    <a:gd name="T11" fmla="*/ 4 h 13"/>
                    <a:gd name="T12" fmla="*/ 74 w 103"/>
                    <a:gd name="T13" fmla="*/ 0 h 13"/>
                    <a:gd name="T14" fmla="*/ 88 w 103"/>
                    <a:gd name="T15" fmla="*/ 4 h 13"/>
                    <a:gd name="T16" fmla="*/ 102 w 103"/>
                    <a:gd name="T17" fmla="*/ 1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3"/>
                    <a:gd name="T29" fmla="*/ 103 w 10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3">
                      <a:moveTo>
                        <a:pt x="0" y="12"/>
                      </a:moveTo>
                      <a:lnTo>
                        <a:pt x="26" y="12"/>
                      </a:lnTo>
                      <a:lnTo>
                        <a:pt x="45" y="12"/>
                      </a:lnTo>
                      <a:lnTo>
                        <a:pt x="54" y="12"/>
                      </a:lnTo>
                      <a:lnTo>
                        <a:pt x="60" y="8"/>
                      </a:lnTo>
                      <a:lnTo>
                        <a:pt x="68" y="4"/>
                      </a:lnTo>
                      <a:lnTo>
                        <a:pt x="74" y="0"/>
                      </a:lnTo>
                      <a:lnTo>
                        <a:pt x="88" y="4"/>
                      </a:lnTo>
                      <a:lnTo>
                        <a:pt x="102" y="1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76" name="Oval 1076"/>
                <p:cNvSpPr>
                  <a:spLocks noChangeArrowheads="1"/>
                </p:cNvSpPr>
                <p:nvPr/>
              </p:nvSpPr>
              <p:spPr bwMode="auto">
                <a:xfrm rot="240000">
                  <a:off x="1557" y="25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56" name="Group 1077"/>
              <p:cNvGrpSpPr>
                <a:grpSpLocks/>
              </p:cNvGrpSpPr>
              <p:nvPr/>
            </p:nvGrpSpPr>
            <p:grpSpPr bwMode="auto">
              <a:xfrm>
                <a:off x="3899" y="3011"/>
                <a:ext cx="88" cy="49"/>
                <a:chOff x="1577" y="2637"/>
                <a:chExt cx="212" cy="118"/>
              </a:xfrm>
            </p:grpSpPr>
            <p:sp>
              <p:nvSpPr>
                <p:cNvPr id="58371" name="Freeform 1078"/>
                <p:cNvSpPr>
                  <a:spLocks/>
                </p:cNvSpPr>
                <p:nvPr/>
              </p:nvSpPr>
              <p:spPr bwMode="auto">
                <a:xfrm>
                  <a:off x="1684" y="2711"/>
                  <a:ext cx="104" cy="14"/>
                </a:xfrm>
                <a:custGeom>
                  <a:avLst/>
                  <a:gdLst>
                    <a:gd name="T0" fmla="*/ 0 w 104"/>
                    <a:gd name="T1" fmla="*/ 13 h 14"/>
                    <a:gd name="T2" fmla="*/ 26 w 104"/>
                    <a:gd name="T3" fmla="*/ 13 h 14"/>
                    <a:gd name="T4" fmla="*/ 46 w 104"/>
                    <a:gd name="T5" fmla="*/ 13 h 14"/>
                    <a:gd name="T6" fmla="*/ 54 w 104"/>
                    <a:gd name="T7" fmla="*/ 13 h 14"/>
                    <a:gd name="T8" fmla="*/ 60 w 104"/>
                    <a:gd name="T9" fmla="*/ 8 h 14"/>
                    <a:gd name="T10" fmla="*/ 69 w 104"/>
                    <a:gd name="T11" fmla="*/ 4 h 14"/>
                    <a:gd name="T12" fmla="*/ 74 w 104"/>
                    <a:gd name="T13" fmla="*/ 0 h 14"/>
                    <a:gd name="T14" fmla="*/ 89 w 104"/>
                    <a:gd name="T15" fmla="*/ 4 h 14"/>
                    <a:gd name="T16" fmla="*/ 103 w 104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4"/>
                    <a:gd name="T29" fmla="*/ 104 w 10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4">
                      <a:moveTo>
                        <a:pt x="0" y="13"/>
                      </a:moveTo>
                      <a:lnTo>
                        <a:pt x="26" y="13"/>
                      </a:lnTo>
                      <a:lnTo>
                        <a:pt x="46" y="13"/>
                      </a:lnTo>
                      <a:lnTo>
                        <a:pt x="54" y="13"/>
                      </a:lnTo>
                      <a:lnTo>
                        <a:pt x="60" y="8"/>
                      </a:lnTo>
                      <a:lnTo>
                        <a:pt x="69" y="4"/>
                      </a:lnTo>
                      <a:lnTo>
                        <a:pt x="74" y="0"/>
                      </a:lnTo>
                      <a:lnTo>
                        <a:pt x="89" y="4"/>
                      </a:lnTo>
                      <a:lnTo>
                        <a:pt x="103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72" name="Freeform 1079"/>
                <p:cNvSpPr>
                  <a:spLocks/>
                </p:cNvSpPr>
                <p:nvPr/>
              </p:nvSpPr>
              <p:spPr bwMode="auto">
                <a:xfrm>
                  <a:off x="1685" y="2647"/>
                  <a:ext cx="104" cy="14"/>
                </a:xfrm>
                <a:custGeom>
                  <a:avLst/>
                  <a:gdLst>
                    <a:gd name="T0" fmla="*/ 0 w 104"/>
                    <a:gd name="T1" fmla="*/ 13 h 14"/>
                    <a:gd name="T2" fmla="*/ 26 w 104"/>
                    <a:gd name="T3" fmla="*/ 13 h 14"/>
                    <a:gd name="T4" fmla="*/ 46 w 104"/>
                    <a:gd name="T5" fmla="*/ 13 h 14"/>
                    <a:gd name="T6" fmla="*/ 54 w 104"/>
                    <a:gd name="T7" fmla="*/ 13 h 14"/>
                    <a:gd name="T8" fmla="*/ 60 w 104"/>
                    <a:gd name="T9" fmla="*/ 8 h 14"/>
                    <a:gd name="T10" fmla="*/ 69 w 104"/>
                    <a:gd name="T11" fmla="*/ 4 h 14"/>
                    <a:gd name="T12" fmla="*/ 74 w 104"/>
                    <a:gd name="T13" fmla="*/ 0 h 14"/>
                    <a:gd name="T14" fmla="*/ 89 w 104"/>
                    <a:gd name="T15" fmla="*/ 4 h 14"/>
                    <a:gd name="T16" fmla="*/ 103 w 104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4"/>
                    <a:gd name="T29" fmla="*/ 104 w 10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4">
                      <a:moveTo>
                        <a:pt x="0" y="13"/>
                      </a:moveTo>
                      <a:lnTo>
                        <a:pt x="26" y="13"/>
                      </a:lnTo>
                      <a:lnTo>
                        <a:pt x="46" y="13"/>
                      </a:lnTo>
                      <a:lnTo>
                        <a:pt x="54" y="13"/>
                      </a:lnTo>
                      <a:lnTo>
                        <a:pt x="60" y="8"/>
                      </a:lnTo>
                      <a:lnTo>
                        <a:pt x="69" y="4"/>
                      </a:lnTo>
                      <a:lnTo>
                        <a:pt x="74" y="0"/>
                      </a:lnTo>
                      <a:lnTo>
                        <a:pt x="89" y="4"/>
                      </a:lnTo>
                      <a:lnTo>
                        <a:pt x="103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73" name="Oval 1080"/>
                <p:cNvSpPr>
                  <a:spLocks noChangeArrowheads="1"/>
                </p:cNvSpPr>
                <p:nvPr/>
              </p:nvSpPr>
              <p:spPr bwMode="auto">
                <a:xfrm rot="240000">
                  <a:off x="1577" y="263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57" name="Group 1081"/>
              <p:cNvGrpSpPr>
                <a:grpSpLocks/>
              </p:cNvGrpSpPr>
              <p:nvPr/>
            </p:nvGrpSpPr>
            <p:grpSpPr bwMode="auto">
              <a:xfrm>
                <a:off x="3928" y="3054"/>
                <a:ext cx="88" cy="47"/>
                <a:chOff x="1645" y="2741"/>
                <a:chExt cx="212" cy="118"/>
              </a:xfrm>
            </p:grpSpPr>
            <p:sp>
              <p:nvSpPr>
                <p:cNvPr id="58368" name="Freeform 1082"/>
                <p:cNvSpPr>
                  <a:spLocks/>
                </p:cNvSpPr>
                <p:nvPr/>
              </p:nvSpPr>
              <p:spPr bwMode="auto">
                <a:xfrm>
                  <a:off x="1751" y="2814"/>
                  <a:ext cx="105" cy="14"/>
                </a:xfrm>
                <a:custGeom>
                  <a:avLst/>
                  <a:gdLst>
                    <a:gd name="T0" fmla="*/ 0 w 105"/>
                    <a:gd name="T1" fmla="*/ 13 h 14"/>
                    <a:gd name="T2" fmla="*/ 27 w 105"/>
                    <a:gd name="T3" fmla="*/ 13 h 14"/>
                    <a:gd name="T4" fmla="*/ 48 w 105"/>
                    <a:gd name="T5" fmla="*/ 13 h 14"/>
                    <a:gd name="T6" fmla="*/ 57 w 105"/>
                    <a:gd name="T7" fmla="*/ 13 h 14"/>
                    <a:gd name="T8" fmla="*/ 62 w 105"/>
                    <a:gd name="T9" fmla="*/ 9 h 14"/>
                    <a:gd name="T10" fmla="*/ 68 w 105"/>
                    <a:gd name="T11" fmla="*/ 4 h 14"/>
                    <a:gd name="T12" fmla="*/ 74 w 105"/>
                    <a:gd name="T13" fmla="*/ 0 h 14"/>
                    <a:gd name="T14" fmla="*/ 89 w 105"/>
                    <a:gd name="T15" fmla="*/ 4 h 14"/>
                    <a:gd name="T16" fmla="*/ 104 w 105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4"/>
                    <a:gd name="T29" fmla="*/ 105 w 105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4">
                      <a:moveTo>
                        <a:pt x="0" y="13"/>
                      </a:moveTo>
                      <a:lnTo>
                        <a:pt x="27" y="13"/>
                      </a:lnTo>
                      <a:lnTo>
                        <a:pt x="48" y="13"/>
                      </a:lnTo>
                      <a:lnTo>
                        <a:pt x="57" y="13"/>
                      </a:lnTo>
                      <a:lnTo>
                        <a:pt x="62" y="9"/>
                      </a:lnTo>
                      <a:lnTo>
                        <a:pt x="68" y="4"/>
                      </a:lnTo>
                      <a:lnTo>
                        <a:pt x="74" y="0"/>
                      </a:lnTo>
                      <a:lnTo>
                        <a:pt x="89" y="4"/>
                      </a:lnTo>
                      <a:lnTo>
                        <a:pt x="104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69" name="Freeform 1083"/>
                <p:cNvSpPr>
                  <a:spLocks/>
                </p:cNvSpPr>
                <p:nvPr/>
              </p:nvSpPr>
              <p:spPr bwMode="auto">
                <a:xfrm>
                  <a:off x="1752" y="2750"/>
                  <a:ext cx="105" cy="15"/>
                </a:xfrm>
                <a:custGeom>
                  <a:avLst/>
                  <a:gdLst>
                    <a:gd name="T0" fmla="*/ 0 w 105"/>
                    <a:gd name="T1" fmla="*/ 14 h 15"/>
                    <a:gd name="T2" fmla="*/ 27 w 105"/>
                    <a:gd name="T3" fmla="*/ 14 h 15"/>
                    <a:gd name="T4" fmla="*/ 48 w 105"/>
                    <a:gd name="T5" fmla="*/ 14 h 15"/>
                    <a:gd name="T6" fmla="*/ 56 w 105"/>
                    <a:gd name="T7" fmla="*/ 14 h 15"/>
                    <a:gd name="T8" fmla="*/ 62 w 105"/>
                    <a:gd name="T9" fmla="*/ 9 h 15"/>
                    <a:gd name="T10" fmla="*/ 68 w 105"/>
                    <a:gd name="T11" fmla="*/ 5 h 15"/>
                    <a:gd name="T12" fmla="*/ 74 w 105"/>
                    <a:gd name="T13" fmla="*/ 0 h 15"/>
                    <a:gd name="T14" fmla="*/ 89 w 105"/>
                    <a:gd name="T15" fmla="*/ 5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4"/>
                      </a:moveTo>
                      <a:lnTo>
                        <a:pt x="27" y="14"/>
                      </a:lnTo>
                      <a:lnTo>
                        <a:pt x="48" y="14"/>
                      </a:lnTo>
                      <a:lnTo>
                        <a:pt x="56" y="14"/>
                      </a:lnTo>
                      <a:lnTo>
                        <a:pt x="62" y="9"/>
                      </a:lnTo>
                      <a:lnTo>
                        <a:pt x="68" y="5"/>
                      </a:lnTo>
                      <a:lnTo>
                        <a:pt x="74" y="0"/>
                      </a:lnTo>
                      <a:lnTo>
                        <a:pt x="89" y="5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70" name="Oval 1084"/>
                <p:cNvSpPr>
                  <a:spLocks noChangeArrowheads="1"/>
                </p:cNvSpPr>
                <p:nvPr/>
              </p:nvSpPr>
              <p:spPr bwMode="auto">
                <a:xfrm rot="240000">
                  <a:off x="1645" y="274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58" name="Group 1085"/>
              <p:cNvGrpSpPr>
                <a:grpSpLocks/>
              </p:cNvGrpSpPr>
              <p:nvPr/>
            </p:nvGrpSpPr>
            <p:grpSpPr bwMode="auto">
              <a:xfrm>
                <a:off x="3954" y="2991"/>
                <a:ext cx="83" cy="74"/>
                <a:chOff x="1710" y="2589"/>
                <a:chExt cx="195" cy="180"/>
              </a:xfrm>
            </p:grpSpPr>
            <p:sp>
              <p:nvSpPr>
                <p:cNvPr id="35837" name="Freeform 1086"/>
                <p:cNvSpPr>
                  <a:spLocks/>
                </p:cNvSpPr>
                <p:nvPr/>
              </p:nvSpPr>
              <p:spPr bwMode="auto">
                <a:xfrm>
                  <a:off x="1710" y="2657"/>
                  <a:ext cx="84" cy="62"/>
                </a:xfrm>
                <a:custGeom>
                  <a:avLst/>
                  <a:gdLst>
                    <a:gd name="T0" fmla="*/ 83 w 84"/>
                    <a:gd name="T1" fmla="*/ 0 h 62"/>
                    <a:gd name="T2" fmla="*/ 60 w 84"/>
                    <a:gd name="T3" fmla="*/ 13 h 62"/>
                    <a:gd name="T4" fmla="*/ 43 w 84"/>
                    <a:gd name="T5" fmla="*/ 26 h 62"/>
                    <a:gd name="T6" fmla="*/ 40 w 84"/>
                    <a:gd name="T7" fmla="*/ 35 h 62"/>
                    <a:gd name="T8" fmla="*/ 37 w 84"/>
                    <a:gd name="T9" fmla="*/ 39 h 62"/>
                    <a:gd name="T10" fmla="*/ 37 w 84"/>
                    <a:gd name="T11" fmla="*/ 48 h 62"/>
                    <a:gd name="T12" fmla="*/ 31 w 84"/>
                    <a:gd name="T13" fmla="*/ 52 h 62"/>
                    <a:gd name="T14" fmla="*/ 17 w 84"/>
                    <a:gd name="T15" fmla="*/ 61 h 62"/>
                    <a:gd name="T16" fmla="*/ 0 w 84"/>
                    <a:gd name="T17" fmla="*/ 61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62"/>
                    <a:gd name="T29" fmla="*/ 84 w 84"/>
                    <a:gd name="T30" fmla="*/ 62 h 6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62">
                      <a:moveTo>
                        <a:pt x="83" y="0"/>
                      </a:moveTo>
                      <a:lnTo>
                        <a:pt x="60" y="13"/>
                      </a:lnTo>
                      <a:lnTo>
                        <a:pt x="43" y="26"/>
                      </a:lnTo>
                      <a:lnTo>
                        <a:pt x="40" y="35"/>
                      </a:lnTo>
                      <a:lnTo>
                        <a:pt x="37" y="39"/>
                      </a:lnTo>
                      <a:lnTo>
                        <a:pt x="37" y="48"/>
                      </a:lnTo>
                      <a:lnTo>
                        <a:pt x="31" y="52"/>
                      </a:lnTo>
                      <a:lnTo>
                        <a:pt x="17" y="61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8" name="Freeform 1087"/>
                <p:cNvSpPr>
                  <a:spLocks/>
                </p:cNvSpPr>
                <p:nvPr/>
              </p:nvSpPr>
              <p:spPr bwMode="auto">
                <a:xfrm>
                  <a:off x="1751" y="2706"/>
                  <a:ext cx="83" cy="63"/>
                </a:xfrm>
                <a:custGeom>
                  <a:avLst/>
                  <a:gdLst>
                    <a:gd name="T0" fmla="*/ 82 w 83"/>
                    <a:gd name="T1" fmla="*/ 0 h 63"/>
                    <a:gd name="T2" fmla="*/ 61 w 83"/>
                    <a:gd name="T3" fmla="*/ 13 h 63"/>
                    <a:gd name="T4" fmla="*/ 44 w 83"/>
                    <a:gd name="T5" fmla="*/ 27 h 63"/>
                    <a:gd name="T6" fmla="*/ 38 w 83"/>
                    <a:gd name="T7" fmla="*/ 35 h 63"/>
                    <a:gd name="T8" fmla="*/ 38 w 83"/>
                    <a:gd name="T9" fmla="*/ 40 h 63"/>
                    <a:gd name="T10" fmla="*/ 35 w 83"/>
                    <a:gd name="T11" fmla="*/ 49 h 63"/>
                    <a:gd name="T12" fmla="*/ 29 w 83"/>
                    <a:gd name="T13" fmla="*/ 53 h 63"/>
                    <a:gd name="T14" fmla="*/ 17 w 83"/>
                    <a:gd name="T15" fmla="*/ 62 h 63"/>
                    <a:gd name="T16" fmla="*/ 0 w 83"/>
                    <a:gd name="T17" fmla="*/ 62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63"/>
                    <a:gd name="T29" fmla="*/ 83 w 83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63">
                      <a:moveTo>
                        <a:pt x="82" y="0"/>
                      </a:moveTo>
                      <a:lnTo>
                        <a:pt x="61" y="13"/>
                      </a:lnTo>
                      <a:lnTo>
                        <a:pt x="44" y="27"/>
                      </a:lnTo>
                      <a:lnTo>
                        <a:pt x="38" y="35"/>
                      </a:lnTo>
                      <a:lnTo>
                        <a:pt x="38" y="40"/>
                      </a:lnTo>
                      <a:lnTo>
                        <a:pt x="35" y="49"/>
                      </a:lnTo>
                      <a:lnTo>
                        <a:pt x="29" y="53"/>
                      </a:lnTo>
                      <a:lnTo>
                        <a:pt x="17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9" name="Oval 1088"/>
                <p:cNvSpPr>
                  <a:spLocks noChangeArrowheads="1"/>
                </p:cNvSpPr>
                <p:nvPr/>
              </p:nvSpPr>
              <p:spPr bwMode="auto">
                <a:xfrm rot="8700000">
                  <a:off x="1785" y="258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59" name="Group 1089"/>
              <p:cNvGrpSpPr>
                <a:grpSpLocks/>
              </p:cNvGrpSpPr>
              <p:nvPr/>
            </p:nvGrpSpPr>
            <p:grpSpPr bwMode="auto">
              <a:xfrm>
                <a:off x="4109" y="3220"/>
                <a:ext cx="80" cy="77"/>
                <a:chOff x="2080" y="3146"/>
                <a:chExt cx="191" cy="187"/>
              </a:xfrm>
            </p:grpSpPr>
            <p:sp>
              <p:nvSpPr>
                <p:cNvPr id="35834" name="Freeform 1090"/>
                <p:cNvSpPr>
                  <a:spLocks/>
                </p:cNvSpPr>
                <p:nvPr/>
              </p:nvSpPr>
              <p:spPr bwMode="auto">
                <a:xfrm>
                  <a:off x="2080" y="3217"/>
                  <a:ext cx="80" cy="69"/>
                </a:xfrm>
                <a:custGeom>
                  <a:avLst/>
                  <a:gdLst>
                    <a:gd name="T0" fmla="*/ 79 w 80"/>
                    <a:gd name="T1" fmla="*/ 0 h 69"/>
                    <a:gd name="T2" fmla="*/ 58 w 80"/>
                    <a:gd name="T3" fmla="*/ 15 h 69"/>
                    <a:gd name="T4" fmla="*/ 44 w 80"/>
                    <a:gd name="T5" fmla="*/ 31 h 69"/>
                    <a:gd name="T6" fmla="*/ 38 w 80"/>
                    <a:gd name="T7" fmla="*/ 42 h 69"/>
                    <a:gd name="T8" fmla="*/ 38 w 80"/>
                    <a:gd name="T9" fmla="*/ 47 h 69"/>
                    <a:gd name="T10" fmla="*/ 34 w 80"/>
                    <a:gd name="T11" fmla="*/ 52 h 69"/>
                    <a:gd name="T12" fmla="*/ 31 w 80"/>
                    <a:gd name="T13" fmla="*/ 57 h 69"/>
                    <a:gd name="T14" fmla="*/ 17 w 80"/>
                    <a:gd name="T15" fmla="*/ 63 h 69"/>
                    <a:gd name="T16" fmla="*/ 0 w 80"/>
                    <a:gd name="T17" fmla="*/ 68 h 6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69"/>
                    <a:gd name="T29" fmla="*/ 80 w 80"/>
                    <a:gd name="T30" fmla="*/ 69 h 6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69">
                      <a:moveTo>
                        <a:pt x="79" y="0"/>
                      </a:moveTo>
                      <a:lnTo>
                        <a:pt x="58" y="15"/>
                      </a:lnTo>
                      <a:lnTo>
                        <a:pt x="44" y="31"/>
                      </a:lnTo>
                      <a:lnTo>
                        <a:pt x="38" y="42"/>
                      </a:lnTo>
                      <a:lnTo>
                        <a:pt x="38" y="47"/>
                      </a:lnTo>
                      <a:lnTo>
                        <a:pt x="34" y="52"/>
                      </a:lnTo>
                      <a:lnTo>
                        <a:pt x="31" y="57"/>
                      </a:lnTo>
                      <a:lnTo>
                        <a:pt x="17" y="63"/>
                      </a:lnTo>
                      <a:lnTo>
                        <a:pt x="0" y="6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5" name="Freeform 1091"/>
                <p:cNvSpPr>
                  <a:spLocks/>
                </p:cNvSpPr>
                <p:nvPr/>
              </p:nvSpPr>
              <p:spPr bwMode="auto">
                <a:xfrm>
                  <a:off x="2125" y="3263"/>
                  <a:ext cx="79" cy="70"/>
                </a:xfrm>
                <a:custGeom>
                  <a:avLst/>
                  <a:gdLst>
                    <a:gd name="T0" fmla="*/ 78 w 79"/>
                    <a:gd name="T1" fmla="*/ 0 h 70"/>
                    <a:gd name="T2" fmla="*/ 57 w 79"/>
                    <a:gd name="T3" fmla="*/ 16 h 70"/>
                    <a:gd name="T4" fmla="*/ 43 w 79"/>
                    <a:gd name="T5" fmla="*/ 32 h 70"/>
                    <a:gd name="T6" fmla="*/ 39 w 79"/>
                    <a:gd name="T7" fmla="*/ 42 h 70"/>
                    <a:gd name="T8" fmla="*/ 39 w 79"/>
                    <a:gd name="T9" fmla="*/ 48 h 70"/>
                    <a:gd name="T10" fmla="*/ 36 w 79"/>
                    <a:gd name="T11" fmla="*/ 53 h 70"/>
                    <a:gd name="T12" fmla="*/ 32 w 79"/>
                    <a:gd name="T13" fmla="*/ 58 h 70"/>
                    <a:gd name="T14" fmla="*/ 18 w 79"/>
                    <a:gd name="T15" fmla="*/ 64 h 70"/>
                    <a:gd name="T16" fmla="*/ 0 w 79"/>
                    <a:gd name="T17" fmla="*/ 69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9"/>
                    <a:gd name="T28" fmla="*/ 0 h 70"/>
                    <a:gd name="T29" fmla="*/ 79 w 79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9" h="70">
                      <a:moveTo>
                        <a:pt x="78" y="0"/>
                      </a:moveTo>
                      <a:lnTo>
                        <a:pt x="57" y="16"/>
                      </a:lnTo>
                      <a:lnTo>
                        <a:pt x="43" y="32"/>
                      </a:lnTo>
                      <a:lnTo>
                        <a:pt x="39" y="42"/>
                      </a:lnTo>
                      <a:lnTo>
                        <a:pt x="39" y="48"/>
                      </a:lnTo>
                      <a:lnTo>
                        <a:pt x="36" y="53"/>
                      </a:lnTo>
                      <a:lnTo>
                        <a:pt x="32" y="58"/>
                      </a:lnTo>
                      <a:lnTo>
                        <a:pt x="18" y="64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6" name="Oval 1092"/>
                <p:cNvSpPr>
                  <a:spLocks noChangeArrowheads="1"/>
                </p:cNvSpPr>
                <p:nvPr/>
              </p:nvSpPr>
              <p:spPr bwMode="auto">
                <a:xfrm rot="8460000">
                  <a:off x="2151" y="314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60" name="Group 1093"/>
              <p:cNvGrpSpPr>
                <a:grpSpLocks/>
              </p:cNvGrpSpPr>
              <p:nvPr/>
            </p:nvGrpSpPr>
            <p:grpSpPr bwMode="auto">
              <a:xfrm>
                <a:off x="4757" y="3127"/>
                <a:ext cx="78" cy="80"/>
                <a:chOff x="3631" y="2923"/>
                <a:chExt cx="187" cy="192"/>
              </a:xfrm>
            </p:grpSpPr>
            <p:sp>
              <p:nvSpPr>
                <p:cNvPr id="35831" name="Freeform 1094"/>
                <p:cNvSpPr>
                  <a:spLocks/>
                </p:cNvSpPr>
                <p:nvPr/>
              </p:nvSpPr>
              <p:spPr bwMode="auto">
                <a:xfrm>
                  <a:off x="3704" y="3034"/>
                  <a:ext cx="67" cy="81"/>
                </a:xfrm>
                <a:custGeom>
                  <a:avLst/>
                  <a:gdLst>
                    <a:gd name="T0" fmla="*/ 0 w 67"/>
                    <a:gd name="T1" fmla="*/ 0 h 81"/>
                    <a:gd name="T2" fmla="*/ 12 w 67"/>
                    <a:gd name="T3" fmla="*/ 20 h 81"/>
                    <a:gd name="T4" fmla="*/ 30 w 67"/>
                    <a:gd name="T5" fmla="*/ 35 h 81"/>
                    <a:gd name="T6" fmla="*/ 36 w 67"/>
                    <a:gd name="T7" fmla="*/ 40 h 81"/>
                    <a:gd name="T8" fmla="*/ 48 w 67"/>
                    <a:gd name="T9" fmla="*/ 45 h 81"/>
                    <a:gd name="T10" fmla="*/ 54 w 67"/>
                    <a:gd name="T11" fmla="*/ 45 h 81"/>
                    <a:gd name="T12" fmla="*/ 60 w 67"/>
                    <a:gd name="T13" fmla="*/ 50 h 81"/>
                    <a:gd name="T14" fmla="*/ 66 w 67"/>
                    <a:gd name="T15" fmla="*/ 60 h 81"/>
                    <a:gd name="T16" fmla="*/ 66 w 67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81"/>
                    <a:gd name="T29" fmla="*/ 67 w 67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81">
                      <a:moveTo>
                        <a:pt x="0" y="0"/>
                      </a:moveTo>
                      <a:lnTo>
                        <a:pt x="12" y="20"/>
                      </a:lnTo>
                      <a:lnTo>
                        <a:pt x="30" y="35"/>
                      </a:lnTo>
                      <a:lnTo>
                        <a:pt x="36" y="40"/>
                      </a:lnTo>
                      <a:lnTo>
                        <a:pt x="48" y="45"/>
                      </a:lnTo>
                      <a:lnTo>
                        <a:pt x="54" y="45"/>
                      </a:lnTo>
                      <a:lnTo>
                        <a:pt x="60" y="50"/>
                      </a:lnTo>
                      <a:lnTo>
                        <a:pt x="66" y="60"/>
                      </a:lnTo>
                      <a:lnTo>
                        <a:pt x="66" y="8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2" name="Freeform 1095"/>
                <p:cNvSpPr>
                  <a:spLocks/>
                </p:cNvSpPr>
                <p:nvPr/>
              </p:nvSpPr>
              <p:spPr bwMode="auto">
                <a:xfrm>
                  <a:off x="3750" y="2991"/>
                  <a:ext cx="68" cy="80"/>
                </a:xfrm>
                <a:custGeom>
                  <a:avLst/>
                  <a:gdLst>
                    <a:gd name="T0" fmla="*/ 0 w 68"/>
                    <a:gd name="T1" fmla="*/ 0 h 80"/>
                    <a:gd name="T2" fmla="*/ 12 w 68"/>
                    <a:gd name="T3" fmla="*/ 20 h 80"/>
                    <a:gd name="T4" fmla="*/ 30 w 68"/>
                    <a:gd name="T5" fmla="*/ 35 h 80"/>
                    <a:gd name="T6" fmla="*/ 36 w 68"/>
                    <a:gd name="T7" fmla="*/ 40 h 80"/>
                    <a:gd name="T8" fmla="*/ 49 w 68"/>
                    <a:gd name="T9" fmla="*/ 40 h 80"/>
                    <a:gd name="T10" fmla="*/ 61 w 68"/>
                    <a:gd name="T11" fmla="*/ 45 h 80"/>
                    <a:gd name="T12" fmla="*/ 67 w 68"/>
                    <a:gd name="T13" fmla="*/ 59 h 80"/>
                    <a:gd name="T14" fmla="*/ 67 w 68"/>
                    <a:gd name="T15" fmla="*/ 79 h 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8"/>
                    <a:gd name="T25" fmla="*/ 0 h 80"/>
                    <a:gd name="T26" fmla="*/ 68 w 68"/>
                    <a:gd name="T27" fmla="*/ 80 h 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8" h="80">
                      <a:moveTo>
                        <a:pt x="0" y="0"/>
                      </a:moveTo>
                      <a:lnTo>
                        <a:pt x="12" y="20"/>
                      </a:lnTo>
                      <a:lnTo>
                        <a:pt x="30" y="35"/>
                      </a:lnTo>
                      <a:lnTo>
                        <a:pt x="36" y="40"/>
                      </a:lnTo>
                      <a:lnTo>
                        <a:pt x="49" y="40"/>
                      </a:lnTo>
                      <a:lnTo>
                        <a:pt x="61" y="45"/>
                      </a:lnTo>
                      <a:lnTo>
                        <a:pt x="67" y="59"/>
                      </a:lnTo>
                      <a:lnTo>
                        <a:pt x="67" y="7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3" name="Oval 1096"/>
                <p:cNvSpPr>
                  <a:spLocks noChangeArrowheads="1"/>
                </p:cNvSpPr>
                <p:nvPr/>
              </p:nvSpPr>
              <p:spPr bwMode="auto">
                <a:xfrm rot="3060000">
                  <a:off x="3630" y="292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61" name="Group 1097"/>
              <p:cNvGrpSpPr>
                <a:grpSpLocks/>
              </p:cNvGrpSpPr>
              <p:nvPr/>
            </p:nvGrpSpPr>
            <p:grpSpPr bwMode="auto">
              <a:xfrm>
                <a:off x="4855" y="2900"/>
                <a:ext cx="89" cy="48"/>
                <a:chOff x="3867" y="2367"/>
                <a:chExt cx="212" cy="118"/>
              </a:xfrm>
            </p:grpSpPr>
            <p:sp>
              <p:nvSpPr>
                <p:cNvPr id="35828" name="Freeform 1098"/>
                <p:cNvSpPr>
                  <a:spLocks/>
                </p:cNvSpPr>
                <p:nvPr/>
              </p:nvSpPr>
              <p:spPr bwMode="auto">
                <a:xfrm>
                  <a:off x="3973" y="2438"/>
                  <a:ext cx="105" cy="17"/>
                </a:xfrm>
                <a:custGeom>
                  <a:avLst/>
                  <a:gdLst>
                    <a:gd name="T0" fmla="*/ 0 w 105"/>
                    <a:gd name="T1" fmla="*/ 12 h 17"/>
                    <a:gd name="T2" fmla="*/ 26 w 105"/>
                    <a:gd name="T3" fmla="*/ 16 h 17"/>
                    <a:gd name="T4" fmla="*/ 45 w 105"/>
                    <a:gd name="T5" fmla="*/ 16 h 17"/>
                    <a:gd name="T6" fmla="*/ 65 w 105"/>
                    <a:gd name="T7" fmla="*/ 8 h 17"/>
                    <a:gd name="T8" fmla="*/ 71 w 105"/>
                    <a:gd name="T9" fmla="*/ 4 h 17"/>
                    <a:gd name="T10" fmla="*/ 78 w 105"/>
                    <a:gd name="T11" fmla="*/ 0 h 17"/>
                    <a:gd name="T12" fmla="*/ 91 w 105"/>
                    <a:gd name="T13" fmla="*/ 4 h 17"/>
                    <a:gd name="T14" fmla="*/ 104 w 105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7"/>
                    <a:gd name="T26" fmla="*/ 105 w 105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7">
                      <a:moveTo>
                        <a:pt x="0" y="12"/>
                      </a:moveTo>
                      <a:lnTo>
                        <a:pt x="26" y="16"/>
                      </a:lnTo>
                      <a:lnTo>
                        <a:pt x="45" y="16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9" name="Freeform 1099"/>
                <p:cNvSpPr>
                  <a:spLocks/>
                </p:cNvSpPr>
                <p:nvPr/>
              </p:nvSpPr>
              <p:spPr bwMode="auto">
                <a:xfrm>
                  <a:off x="3974" y="2375"/>
                  <a:ext cx="105" cy="16"/>
                </a:xfrm>
                <a:custGeom>
                  <a:avLst/>
                  <a:gdLst>
                    <a:gd name="T0" fmla="*/ 0 w 105"/>
                    <a:gd name="T1" fmla="*/ 11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1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30" name="Oval 1100"/>
                <p:cNvSpPr>
                  <a:spLocks noChangeArrowheads="1"/>
                </p:cNvSpPr>
                <p:nvPr/>
              </p:nvSpPr>
              <p:spPr bwMode="auto">
                <a:xfrm rot="240000">
                  <a:off x="3867" y="236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62" name="Group 1101"/>
              <p:cNvGrpSpPr>
                <a:grpSpLocks/>
              </p:cNvGrpSpPr>
              <p:nvPr/>
            </p:nvGrpSpPr>
            <p:grpSpPr bwMode="auto">
              <a:xfrm>
                <a:off x="4275" y="3342"/>
                <a:ext cx="49" cy="87"/>
                <a:chOff x="2478" y="3442"/>
                <a:chExt cx="118" cy="213"/>
              </a:xfrm>
            </p:grpSpPr>
            <p:sp>
              <p:nvSpPr>
                <p:cNvPr id="35825" name="Freeform 1102"/>
                <p:cNvSpPr>
                  <a:spLocks/>
                </p:cNvSpPr>
                <p:nvPr/>
              </p:nvSpPr>
              <p:spPr bwMode="auto">
                <a:xfrm>
                  <a:off x="2572" y="3453"/>
                  <a:ext cx="22" cy="103"/>
                </a:xfrm>
                <a:custGeom>
                  <a:avLst/>
                  <a:gdLst>
                    <a:gd name="T0" fmla="*/ 0 w 22"/>
                    <a:gd name="T1" fmla="*/ 102 h 103"/>
                    <a:gd name="T2" fmla="*/ 4 w 22"/>
                    <a:gd name="T3" fmla="*/ 79 h 103"/>
                    <a:gd name="T4" fmla="*/ 9 w 22"/>
                    <a:gd name="T5" fmla="*/ 56 h 103"/>
                    <a:gd name="T6" fmla="*/ 9 w 22"/>
                    <a:gd name="T7" fmla="*/ 51 h 103"/>
                    <a:gd name="T8" fmla="*/ 4 w 22"/>
                    <a:gd name="T9" fmla="*/ 39 h 103"/>
                    <a:gd name="T10" fmla="*/ 0 w 22"/>
                    <a:gd name="T11" fmla="*/ 34 h 103"/>
                    <a:gd name="T12" fmla="*/ 0 w 22"/>
                    <a:gd name="T13" fmla="*/ 28 h 103"/>
                    <a:gd name="T14" fmla="*/ 4 w 22"/>
                    <a:gd name="T15" fmla="*/ 22 h 103"/>
                    <a:gd name="T16" fmla="*/ 9 w 22"/>
                    <a:gd name="T17" fmla="*/ 17 h 103"/>
                    <a:gd name="T18" fmla="*/ 21 w 22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03"/>
                    <a:gd name="T32" fmla="*/ 22 w 22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03">
                      <a:moveTo>
                        <a:pt x="0" y="102"/>
                      </a:moveTo>
                      <a:lnTo>
                        <a:pt x="4" y="79"/>
                      </a:lnTo>
                      <a:lnTo>
                        <a:pt x="9" y="56"/>
                      </a:lnTo>
                      <a:lnTo>
                        <a:pt x="9" y="51"/>
                      </a:lnTo>
                      <a:lnTo>
                        <a:pt x="4" y="39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4" y="22"/>
                      </a:lnTo>
                      <a:lnTo>
                        <a:pt x="9" y="17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6" name="Freeform 1103"/>
                <p:cNvSpPr>
                  <a:spLocks/>
                </p:cNvSpPr>
                <p:nvPr/>
              </p:nvSpPr>
              <p:spPr bwMode="auto">
                <a:xfrm>
                  <a:off x="2510" y="3442"/>
                  <a:ext cx="21" cy="103"/>
                </a:xfrm>
                <a:custGeom>
                  <a:avLst/>
                  <a:gdLst>
                    <a:gd name="T0" fmla="*/ 0 w 21"/>
                    <a:gd name="T1" fmla="*/ 102 h 103"/>
                    <a:gd name="T2" fmla="*/ 4 w 21"/>
                    <a:gd name="T3" fmla="*/ 79 h 103"/>
                    <a:gd name="T4" fmla="*/ 8 w 21"/>
                    <a:gd name="T5" fmla="*/ 57 h 103"/>
                    <a:gd name="T6" fmla="*/ 8 w 21"/>
                    <a:gd name="T7" fmla="*/ 51 h 103"/>
                    <a:gd name="T8" fmla="*/ 4 w 21"/>
                    <a:gd name="T9" fmla="*/ 40 h 103"/>
                    <a:gd name="T10" fmla="*/ 0 w 21"/>
                    <a:gd name="T11" fmla="*/ 34 h 103"/>
                    <a:gd name="T12" fmla="*/ 0 w 21"/>
                    <a:gd name="T13" fmla="*/ 28 h 103"/>
                    <a:gd name="T14" fmla="*/ 4 w 21"/>
                    <a:gd name="T15" fmla="*/ 23 h 103"/>
                    <a:gd name="T16" fmla="*/ 8 w 21"/>
                    <a:gd name="T17" fmla="*/ 17 h 103"/>
                    <a:gd name="T18" fmla="*/ 20 w 21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03"/>
                    <a:gd name="T32" fmla="*/ 21 w 21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03">
                      <a:moveTo>
                        <a:pt x="0" y="102"/>
                      </a:moveTo>
                      <a:lnTo>
                        <a:pt x="4" y="79"/>
                      </a:lnTo>
                      <a:lnTo>
                        <a:pt x="8" y="57"/>
                      </a:lnTo>
                      <a:lnTo>
                        <a:pt x="8" y="51"/>
                      </a:lnTo>
                      <a:lnTo>
                        <a:pt x="4" y="40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4" y="23"/>
                      </a:lnTo>
                      <a:lnTo>
                        <a:pt x="8" y="17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7" name="Oval 1104"/>
                <p:cNvSpPr>
                  <a:spLocks noChangeArrowheads="1"/>
                </p:cNvSpPr>
                <p:nvPr/>
              </p:nvSpPr>
              <p:spPr bwMode="auto">
                <a:xfrm rot="-4560000">
                  <a:off x="2477" y="353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63" name="Group 1105"/>
              <p:cNvGrpSpPr>
                <a:grpSpLocks/>
              </p:cNvGrpSpPr>
              <p:nvPr/>
            </p:nvGrpSpPr>
            <p:grpSpPr bwMode="auto">
              <a:xfrm>
                <a:off x="4676" y="3192"/>
                <a:ext cx="70" cy="85"/>
                <a:chOff x="3438" y="3078"/>
                <a:chExt cx="167" cy="205"/>
              </a:xfrm>
            </p:grpSpPr>
            <p:sp>
              <p:nvSpPr>
                <p:cNvPr id="35822" name="Freeform 1106"/>
                <p:cNvSpPr>
                  <a:spLocks/>
                </p:cNvSpPr>
                <p:nvPr/>
              </p:nvSpPr>
              <p:spPr bwMode="auto">
                <a:xfrm>
                  <a:off x="3499" y="3193"/>
                  <a:ext cx="52" cy="90"/>
                </a:xfrm>
                <a:custGeom>
                  <a:avLst/>
                  <a:gdLst>
                    <a:gd name="T0" fmla="*/ 0 w 52"/>
                    <a:gd name="T1" fmla="*/ 0 h 90"/>
                    <a:gd name="T2" fmla="*/ 11 w 52"/>
                    <a:gd name="T3" fmla="*/ 21 h 90"/>
                    <a:gd name="T4" fmla="*/ 23 w 52"/>
                    <a:gd name="T5" fmla="*/ 42 h 90"/>
                    <a:gd name="T6" fmla="*/ 40 w 52"/>
                    <a:gd name="T7" fmla="*/ 47 h 90"/>
                    <a:gd name="T8" fmla="*/ 51 w 52"/>
                    <a:gd name="T9" fmla="*/ 57 h 90"/>
                    <a:gd name="T10" fmla="*/ 51 w 52"/>
                    <a:gd name="T11" fmla="*/ 68 h 90"/>
                    <a:gd name="T12" fmla="*/ 51 w 52"/>
                    <a:gd name="T13" fmla="*/ 89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90"/>
                    <a:gd name="T23" fmla="*/ 52 w 52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90">
                      <a:moveTo>
                        <a:pt x="0" y="0"/>
                      </a:moveTo>
                      <a:lnTo>
                        <a:pt x="11" y="21"/>
                      </a:lnTo>
                      <a:lnTo>
                        <a:pt x="23" y="42"/>
                      </a:lnTo>
                      <a:lnTo>
                        <a:pt x="40" y="47"/>
                      </a:lnTo>
                      <a:lnTo>
                        <a:pt x="51" y="57"/>
                      </a:lnTo>
                      <a:lnTo>
                        <a:pt x="51" y="68"/>
                      </a:lnTo>
                      <a:lnTo>
                        <a:pt x="51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3" name="Freeform 1107"/>
                <p:cNvSpPr>
                  <a:spLocks/>
                </p:cNvSpPr>
                <p:nvPr/>
              </p:nvSpPr>
              <p:spPr bwMode="auto">
                <a:xfrm>
                  <a:off x="3552" y="3159"/>
                  <a:ext cx="53" cy="89"/>
                </a:xfrm>
                <a:custGeom>
                  <a:avLst/>
                  <a:gdLst>
                    <a:gd name="T0" fmla="*/ 0 w 53"/>
                    <a:gd name="T1" fmla="*/ 0 h 89"/>
                    <a:gd name="T2" fmla="*/ 12 w 53"/>
                    <a:gd name="T3" fmla="*/ 20 h 89"/>
                    <a:gd name="T4" fmla="*/ 23 w 53"/>
                    <a:gd name="T5" fmla="*/ 41 h 89"/>
                    <a:gd name="T6" fmla="*/ 41 w 53"/>
                    <a:gd name="T7" fmla="*/ 46 h 89"/>
                    <a:gd name="T8" fmla="*/ 52 w 53"/>
                    <a:gd name="T9" fmla="*/ 52 h 89"/>
                    <a:gd name="T10" fmla="*/ 52 w 53"/>
                    <a:gd name="T11" fmla="*/ 67 h 89"/>
                    <a:gd name="T12" fmla="*/ 52 w 53"/>
                    <a:gd name="T13" fmla="*/ 88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89"/>
                    <a:gd name="T23" fmla="*/ 53 w 53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89">
                      <a:moveTo>
                        <a:pt x="0" y="0"/>
                      </a:moveTo>
                      <a:lnTo>
                        <a:pt x="12" y="20"/>
                      </a:lnTo>
                      <a:lnTo>
                        <a:pt x="23" y="41"/>
                      </a:lnTo>
                      <a:lnTo>
                        <a:pt x="41" y="46"/>
                      </a:lnTo>
                      <a:lnTo>
                        <a:pt x="52" y="52"/>
                      </a:lnTo>
                      <a:lnTo>
                        <a:pt x="52" y="67"/>
                      </a:lnTo>
                      <a:lnTo>
                        <a:pt x="52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4" name="Oval 1108"/>
                <p:cNvSpPr>
                  <a:spLocks noChangeArrowheads="1"/>
                </p:cNvSpPr>
                <p:nvPr/>
              </p:nvSpPr>
              <p:spPr bwMode="auto">
                <a:xfrm rot="3660000">
                  <a:off x="3437" y="307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64" name="Group 1109"/>
              <p:cNvGrpSpPr>
                <a:grpSpLocks/>
              </p:cNvGrpSpPr>
              <p:nvPr/>
            </p:nvGrpSpPr>
            <p:grpSpPr bwMode="auto">
              <a:xfrm>
                <a:off x="4855" y="2852"/>
                <a:ext cx="88" cy="48"/>
                <a:chOff x="3865" y="2251"/>
                <a:chExt cx="212" cy="118"/>
              </a:xfrm>
            </p:grpSpPr>
            <p:sp>
              <p:nvSpPr>
                <p:cNvPr id="35819" name="Freeform 1110"/>
                <p:cNvSpPr>
                  <a:spLocks/>
                </p:cNvSpPr>
                <p:nvPr/>
              </p:nvSpPr>
              <p:spPr bwMode="auto">
                <a:xfrm>
                  <a:off x="3971" y="2323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2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0" name="Freeform 1111"/>
                <p:cNvSpPr>
                  <a:spLocks/>
                </p:cNvSpPr>
                <p:nvPr/>
              </p:nvSpPr>
              <p:spPr bwMode="auto">
                <a:xfrm>
                  <a:off x="3972" y="2260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3 h 15"/>
                    <a:gd name="T10" fmla="*/ 78 w 105"/>
                    <a:gd name="T11" fmla="*/ 0 h 15"/>
                    <a:gd name="T12" fmla="*/ 91 w 105"/>
                    <a:gd name="T13" fmla="*/ 3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3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21" name="Oval 1112"/>
                <p:cNvSpPr>
                  <a:spLocks noChangeArrowheads="1"/>
                </p:cNvSpPr>
                <p:nvPr/>
              </p:nvSpPr>
              <p:spPr bwMode="auto">
                <a:xfrm rot="240000">
                  <a:off x="3865" y="22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65" name="Group 1113"/>
              <p:cNvGrpSpPr>
                <a:grpSpLocks/>
              </p:cNvGrpSpPr>
              <p:nvPr/>
            </p:nvGrpSpPr>
            <p:grpSpPr bwMode="auto">
              <a:xfrm>
                <a:off x="4720" y="3165"/>
                <a:ext cx="79" cy="77"/>
                <a:chOff x="3543" y="3011"/>
                <a:chExt cx="188" cy="191"/>
              </a:xfrm>
            </p:grpSpPr>
            <p:sp>
              <p:nvSpPr>
                <p:cNvPr id="35816" name="Freeform 1114"/>
                <p:cNvSpPr>
                  <a:spLocks/>
                </p:cNvSpPr>
                <p:nvPr/>
              </p:nvSpPr>
              <p:spPr bwMode="auto">
                <a:xfrm>
                  <a:off x="3613" y="3124"/>
                  <a:ext cx="72" cy="78"/>
                </a:xfrm>
                <a:custGeom>
                  <a:avLst/>
                  <a:gdLst>
                    <a:gd name="T0" fmla="*/ 0 w 72"/>
                    <a:gd name="T1" fmla="*/ 0 h 78"/>
                    <a:gd name="T2" fmla="*/ 18 w 72"/>
                    <a:gd name="T3" fmla="*/ 21 h 78"/>
                    <a:gd name="T4" fmla="*/ 30 w 72"/>
                    <a:gd name="T5" fmla="*/ 36 h 78"/>
                    <a:gd name="T6" fmla="*/ 47 w 72"/>
                    <a:gd name="T7" fmla="*/ 41 h 78"/>
                    <a:gd name="T8" fmla="*/ 53 w 72"/>
                    <a:gd name="T9" fmla="*/ 41 h 78"/>
                    <a:gd name="T10" fmla="*/ 59 w 72"/>
                    <a:gd name="T11" fmla="*/ 46 h 78"/>
                    <a:gd name="T12" fmla="*/ 65 w 72"/>
                    <a:gd name="T13" fmla="*/ 57 h 78"/>
                    <a:gd name="T14" fmla="*/ 71 w 72"/>
                    <a:gd name="T15" fmla="*/ 77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78"/>
                    <a:gd name="T26" fmla="*/ 72 w 72"/>
                    <a:gd name="T27" fmla="*/ 78 h 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78">
                      <a:moveTo>
                        <a:pt x="0" y="0"/>
                      </a:moveTo>
                      <a:lnTo>
                        <a:pt x="18" y="21"/>
                      </a:lnTo>
                      <a:lnTo>
                        <a:pt x="30" y="36"/>
                      </a:lnTo>
                      <a:lnTo>
                        <a:pt x="47" y="41"/>
                      </a:lnTo>
                      <a:lnTo>
                        <a:pt x="53" y="41"/>
                      </a:lnTo>
                      <a:lnTo>
                        <a:pt x="59" y="46"/>
                      </a:lnTo>
                      <a:lnTo>
                        <a:pt x="65" y="57"/>
                      </a:lnTo>
                      <a:lnTo>
                        <a:pt x="71" y="7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17" name="Freeform 1115"/>
                <p:cNvSpPr>
                  <a:spLocks/>
                </p:cNvSpPr>
                <p:nvPr/>
              </p:nvSpPr>
              <p:spPr bwMode="auto">
                <a:xfrm>
                  <a:off x="3658" y="3081"/>
                  <a:ext cx="73" cy="77"/>
                </a:xfrm>
                <a:custGeom>
                  <a:avLst/>
                  <a:gdLst>
                    <a:gd name="T0" fmla="*/ 0 w 73"/>
                    <a:gd name="T1" fmla="*/ 0 h 77"/>
                    <a:gd name="T2" fmla="*/ 18 w 73"/>
                    <a:gd name="T3" fmla="*/ 20 h 77"/>
                    <a:gd name="T4" fmla="*/ 30 w 73"/>
                    <a:gd name="T5" fmla="*/ 31 h 77"/>
                    <a:gd name="T6" fmla="*/ 42 w 73"/>
                    <a:gd name="T7" fmla="*/ 36 h 77"/>
                    <a:gd name="T8" fmla="*/ 48 w 73"/>
                    <a:gd name="T9" fmla="*/ 41 h 77"/>
                    <a:gd name="T10" fmla="*/ 54 w 73"/>
                    <a:gd name="T11" fmla="*/ 41 h 77"/>
                    <a:gd name="T12" fmla="*/ 60 w 73"/>
                    <a:gd name="T13" fmla="*/ 46 h 77"/>
                    <a:gd name="T14" fmla="*/ 66 w 73"/>
                    <a:gd name="T15" fmla="*/ 56 h 77"/>
                    <a:gd name="T16" fmla="*/ 72 w 73"/>
                    <a:gd name="T17" fmla="*/ 76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77"/>
                    <a:gd name="T29" fmla="*/ 73 w 73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77">
                      <a:moveTo>
                        <a:pt x="0" y="0"/>
                      </a:moveTo>
                      <a:lnTo>
                        <a:pt x="18" y="20"/>
                      </a:lnTo>
                      <a:lnTo>
                        <a:pt x="30" y="31"/>
                      </a:lnTo>
                      <a:lnTo>
                        <a:pt x="42" y="36"/>
                      </a:lnTo>
                      <a:lnTo>
                        <a:pt x="48" y="41"/>
                      </a:lnTo>
                      <a:lnTo>
                        <a:pt x="54" y="41"/>
                      </a:lnTo>
                      <a:lnTo>
                        <a:pt x="60" y="46"/>
                      </a:lnTo>
                      <a:lnTo>
                        <a:pt x="66" y="56"/>
                      </a:lnTo>
                      <a:lnTo>
                        <a:pt x="72" y="7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18" name="Oval 1116"/>
                <p:cNvSpPr>
                  <a:spLocks noChangeArrowheads="1"/>
                </p:cNvSpPr>
                <p:nvPr/>
              </p:nvSpPr>
              <p:spPr bwMode="auto">
                <a:xfrm rot="3000000">
                  <a:off x="3542" y="301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66" name="Group 1117"/>
              <p:cNvGrpSpPr>
                <a:grpSpLocks/>
              </p:cNvGrpSpPr>
              <p:nvPr/>
            </p:nvGrpSpPr>
            <p:grpSpPr bwMode="auto">
              <a:xfrm>
                <a:off x="4640" y="3220"/>
                <a:ext cx="77" cy="80"/>
                <a:chOff x="3353" y="3146"/>
                <a:chExt cx="183" cy="195"/>
              </a:xfrm>
            </p:grpSpPr>
            <p:sp>
              <p:nvSpPr>
                <p:cNvPr id="35813" name="Freeform 1118"/>
                <p:cNvSpPr>
                  <a:spLocks/>
                </p:cNvSpPr>
                <p:nvPr/>
              </p:nvSpPr>
              <p:spPr bwMode="auto">
                <a:xfrm>
                  <a:off x="3419" y="3260"/>
                  <a:ext cx="68" cy="81"/>
                </a:xfrm>
                <a:custGeom>
                  <a:avLst/>
                  <a:gdLst>
                    <a:gd name="T0" fmla="*/ 0 w 68"/>
                    <a:gd name="T1" fmla="*/ 0 h 81"/>
                    <a:gd name="T2" fmla="*/ 17 w 68"/>
                    <a:gd name="T3" fmla="*/ 21 h 81"/>
                    <a:gd name="T4" fmla="*/ 28 w 68"/>
                    <a:gd name="T5" fmla="*/ 37 h 81"/>
                    <a:gd name="T6" fmla="*/ 45 w 68"/>
                    <a:gd name="T7" fmla="*/ 43 h 81"/>
                    <a:gd name="T8" fmla="*/ 61 w 68"/>
                    <a:gd name="T9" fmla="*/ 48 h 81"/>
                    <a:gd name="T10" fmla="*/ 67 w 68"/>
                    <a:gd name="T11" fmla="*/ 64 h 81"/>
                    <a:gd name="T12" fmla="*/ 67 w 68"/>
                    <a:gd name="T13" fmla="*/ 8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81"/>
                    <a:gd name="T23" fmla="*/ 68 w 68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81">
                      <a:moveTo>
                        <a:pt x="0" y="0"/>
                      </a:moveTo>
                      <a:lnTo>
                        <a:pt x="17" y="21"/>
                      </a:lnTo>
                      <a:lnTo>
                        <a:pt x="28" y="37"/>
                      </a:lnTo>
                      <a:lnTo>
                        <a:pt x="45" y="43"/>
                      </a:lnTo>
                      <a:lnTo>
                        <a:pt x="61" y="48"/>
                      </a:lnTo>
                      <a:lnTo>
                        <a:pt x="67" y="64"/>
                      </a:lnTo>
                      <a:lnTo>
                        <a:pt x="67" y="8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14" name="Freeform 1119"/>
                <p:cNvSpPr>
                  <a:spLocks/>
                </p:cNvSpPr>
                <p:nvPr/>
              </p:nvSpPr>
              <p:spPr bwMode="auto">
                <a:xfrm>
                  <a:off x="3473" y="3219"/>
                  <a:ext cx="63" cy="80"/>
                </a:xfrm>
                <a:custGeom>
                  <a:avLst/>
                  <a:gdLst>
                    <a:gd name="T0" fmla="*/ 0 w 63"/>
                    <a:gd name="T1" fmla="*/ 0 h 80"/>
                    <a:gd name="T2" fmla="*/ 11 w 63"/>
                    <a:gd name="T3" fmla="*/ 21 h 80"/>
                    <a:gd name="T4" fmla="*/ 22 w 63"/>
                    <a:gd name="T5" fmla="*/ 37 h 80"/>
                    <a:gd name="T6" fmla="*/ 39 w 63"/>
                    <a:gd name="T7" fmla="*/ 42 h 80"/>
                    <a:gd name="T8" fmla="*/ 56 w 63"/>
                    <a:gd name="T9" fmla="*/ 47 h 80"/>
                    <a:gd name="T10" fmla="*/ 62 w 63"/>
                    <a:gd name="T11" fmla="*/ 63 h 80"/>
                    <a:gd name="T12" fmla="*/ 62 w 63"/>
                    <a:gd name="T13" fmla="*/ 7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3"/>
                    <a:gd name="T22" fmla="*/ 0 h 80"/>
                    <a:gd name="T23" fmla="*/ 63 w 63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3" h="80">
                      <a:moveTo>
                        <a:pt x="0" y="0"/>
                      </a:moveTo>
                      <a:lnTo>
                        <a:pt x="11" y="21"/>
                      </a:lnTo>
                      <a:lnTo>
                        <a:pt x="22" y="37"/>
                      </a:lnTo>
                      <a:lnTo>
                        <a:pt x="39" y="42"/>
                      </a:lnTo>
                      <a:lnTo>
                        <a:pt x="56" y="47"/>
                      </a:lnTo>
                      <a:lnTo>
                        <a:pt x="62" y="63"/>
                      </a:lnTo>
                      <a:lnTo>
                        <a:pt x="62" y="7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15" name="Oval 1120"/>
                <p:cNvSpPr>
                  <a:spLocks noChangeArrowheads="1"/>
                </p:cNvSpPr>
                <p:nvPr/>
              </p:nvSpPr>
              <p:spPr bwMode="auto">
                <a:xfrm rot="3180000">
                  <a:off x="3352" y="314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67" name="Group 1121"/>
              <p:cNvGrpSpPr>
                <a:grpSpLocks/>
              </p:cNvGrpSpPr>
              <p:nvPr/>
            </p:nvGrpSpPr>
            <p:grpSpPr bwMode="auto">
              <a:xfrm>
                <a:off x="4323" y="3347"/>
                <a:ext cx="49" cy="86"/>
                <a:chOff x="2592" y="3457"/>
                <a:chExt cx="118" cy="211"/>
              </a:xfrm>
            </p:grpSpPr>
            <p:sp>
              <p:nvSpPr>
                <p:cNvPr id="35810" name="Freeform 1122"/>
                <p:cNvSpPr>
                  <a:spLocks/>
                </p:cNvSpPr>
                <p:nvPr/>
              </p:nvSpPr>
              <p:spPr bwMode="auto">
                <a:xfrm>
                  <a:off x="2672" y="3461"/>
                  <a:ext cx="18" cy="104"/>
                </a:xfrm>
                <a:custGeom>
                  <a:avLst/>
                  <a:gdLst>
                    <a:gd name="T0" fmla="*/ 8 w 18"/>
                    <a:gd name="T1" fmla="*/ 103 h 104"/>
                    <a:gd name="T2" fmla="*/ 13 w 18"/>
                    <a:gd name="T3" fmla="*/ 80 h 104"/>
                    <a:gd name="T4" fmla="*/ 13 w 18"/>
                    <a:gd name="T5" fmla="*/ 57 h 104"/>
                    <a:gd name="T6" fmla="*/ 4 w 18"/>
                    <a:gd name="T7" fmla="*/ 40 h 104"/>
                    <a:gd name="T8" fmla="*/ 0 w 18"/>
                    <a:gd name="T9" fmla="*/ 29 h 104"/>
                    <a:gd name="T10" fmla="*/ 4 w 18"/>
                    <a:gd name="T11" fmla="*/ 17 h 104"/>
                    <a:gd name="T12" fmla="*/ 17 w 18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104"/>
                    <a:gd name="T23" fmla="*/ 18 w 18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104">
                      <a:moveTo>
                        <a:pt x="8" y="103"/>
                      </a:moveTo>
                      <a:lnTo>
                        <a:pt x="13" y="80"/>
                      </a:lnTo>
                      <a:lnTo>
                        <a:pt x="13" y="57"/>
                      </a:lnTo>
                      <a:lnTo>
                        <a:pt x="4" y="40"/>
                      </a:lnTo>
                      <a:lnTo>
                        <a:pt x="0" y="29"/>
                      </a:lnTo>
                      <a:lnTo>
                        <a:pt x="4" y="17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11" name="Freeform 1123"/>
                <p:cNvSpPr>
                  <a:spLocks/>
                </p:cNvSpPr>
                <p:nvPr/>
              </p:nvSpPr>
              <p:spPr bwMode="auto">
                <a:xfrm>
                  <a:off x="2607" y="3457"/>
                  <a:ext cx="18" cy="104"/>
                </a:xfrm>
                <a:custGeom>
                  <a:avLst/>
                  <a:gdLst>
                    <a:gd name="T0" fmla="*/ 9 w 18"/>
                    <a:gd name="T1" fmla="*/ 103 h 104"/>
                    <a:gd name="T2" fmla="*/ 13 w 18"/>
                    <a:gd name="T3" fmla="*/ 80 h 104"/>
                    <a:gd name="T4" fmla="*/ 13 w 18"/>
                    <a:gd name="T5" fmla="*/ 57 h 104"/>
                    <a:gd name="T6" fmla="*/ 4 w 18"/>
                    <a:gd name="T7" fmla="*/ 40 h 104"/>
                    <a:gd name="T8" fmla="*/ 0 w 18"/>
                    <a:gd name="T9" fmla="*/ 35 h 104"/>
                    <a:gd name="T10" fmla="*/ 0 w 18"/>
                    <a:gd name="T11" fmla="*/ 29 h 104"/>
                    <a:gd name="T12" fmla="*/ 4 w 18"/>
                    <a:gd name="T13" fmla="*/ 18 h 104"/>
                    <a:gd name="T14" fmla="*/ 17 w 18"/>
                    <a:gd name="T15" fmla="*/ 0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104"/>
                    <a:gd name="T26" fmla="*/ 18 w 18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104">
                      <a:moveTo>
                        <a:pt x="9" y="103"/>
                      </a:moveTo>
                      <a:lnTo>
                        <a:pt x="13" y="80"/>
                      </a:lnTo>
                      <a:lnTo>
                        <a:pt x="13" y="57"/>
                      </a:lnTo>
                      <a:lnTo>
                        <a:pt x="4" y="40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4" y="18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12" name="Oval 1124"/>
                <p:cNvSpPr>
                  <a:spLocks noChangeArrowheads="1"/>
                </p:cNvSpPr>
                <p:nvPr/>
              </p:nvSpPr>
              <p:spPr bwMode="auto">
                <a:xfrm rot="-5040000">
                  <a:off x="2591" y="35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68" name="Group 1125"/>
              <p:cNvGrpSpPr>
                <a:grpSpLocks/>
              </p:cNvGrpSpPr>
              <p:nvPr/>
            </p:nvGrpSpPr>
            <p:grpSpPr bwMode="auto">
              <a:xfrm>
                <a:off x="4359" y="3351"/>
                <a:ext cx="59" cy="88"/>
                <a:chOff x="2679" y="3465"/>
                <a:chExt cx="142" cy="214"/>
              </a:xfrm>
            </p:grpSpPr>
            <p:sp>
              <p:nvSpPr>
                <p:cNvPr id="35807" name="Freeform 1126"/>
                <p:cNvSpPr>
                  <a:spLocks/>
                </p:cNvSpPr>
                <p:nvPr/>
              </p:nvSpPr>
              <p:spPr bwMode="auto">
                <a:xfrm>
                  <a:off x="2740" y="3465"/>
                  <a:ext cx="37" cy="104"/>
                </a:xfrm>
                <a:custGeom>
                  <a:avLst/>
                  <a:gdLst>
                    <a:gd name="T0" fmla="*/ 36 w 37"/>
                    <a:gd name="T1" fmla="*/ 103 h 104"/>
                    <a:gd name="T2" fmla="*/ 32 w 37"/>
                    <a:gd name="T3" fmla="*/ 80 h 104"/>
                    <a:gd name="T4" fmla="*/ 23 w 37"/>
                    <a:gd name="T5" fmla="*/ 57 h 104"/>
                    <a:gd name="T6" fmla="*/ 14 w 37"/>
                    <a:gd name="T7" fmla="*/ 46 h 104"/>
                    <a:gd name="T8" fmla="*/ 0 w 37"/>
                    <a:gd name="T9" fmla="*/ 34 h 104"/>
                    <a:gd name="T10" fmla="*/ 5 w 37"/>
                    <a:gd name="T11" fmla="*/ 17 h 104"/>
                    <a:gd name="T12" fmla="*/ 9 w 37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104"/>
                    <a:gd name="T23" fmla="*/ 37 w 37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104">
                      <a:moveTo>
                        <a:pt x="36" y="103"/>
                      </a:moveTo>
                      <a:lnTo>
                        <a:pt x="32" y="80"/>
                      </a:lnTo>
                      <a:lnTo>
                        <a:pt x="23" y="57"/>
                      </a:lnTo>
                      <a:lnTo>
                        <a:pt x="14" y="46"/>
                      </a:lnTo>
                      <a:lnTo>
                        <a:pt x="0" y="34"/>
                      </a:lnTo>
                      <a:lnTo>
                        <a:pt x="5" y="17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8" name="Freeform 1127"/>
                <p:cNvSpPr>
                  <a:spLocks/>
                </p:cNvSpPr>
                <p:nvPr/>
              </p:nvSpPr>
              <p:spPr bwMode="auto">
                <a:xfrm>
                  <a:off x="2679" y="3483"/>
                  <a:ext cx="36" cy="104"/>
                </a:xfrm>
                <a:custGeom>
                  <a:avLst/>
                  <a:gdLst>
                    <a:gd name="T0" fmla="*/ 35 w 36"/>
                    <a:gd name="T1" fmla="*/ 103 h 104"/>
                    <a:gd name="T2" fmla="*/ 31 w 36"/>
                    <a:gd name="T3" fmla="*/ 80 h 104"/>
                    <a:gd name="T4" fmla="*/ 22 w 36"/>
                    <a:gd name="T5" fmla="*/ 57 h 104"/>
                    <a:gd name="T6" fmla="*/ 13 w 36"/>
                    <a:gd name="T7" fmla="*/ 46 h 104"/>
                    <a:gd name="T8" fmla="*/ 0 w 36"/>
                    <a:gd name="T9" fmla="*/ 34 h 104"/>
                    <a:gd name="T10" fmla="*/ 0 w 36"/>
                    <a:gd name="T11" fmla="*/ 28 h 104"/>
                    <a:gd name="T12" fmla="*/ 0 w 36"/>
                    <a:gd name="T13" fmla="*/ 17 h 104"/>
                    <a:gd name="T14" fmla="*/ 9 w 36"/>
                    <a:gd name="T15" fmla="*/ 0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"/>
                    <a:gd name="T25" fmla="*/ 0 h 104"/>
                    <a:gd name="T26" fmla="*/ 36 w 36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" h="104">
                      <a:moveTo>
                        <a:pt x="35" y="103"/>
                      </a:moveTo>
                      <a:lnTo>
                        <a:pt x="31" y="80"/>
                      </a:lnTo>
                      <a:lnTo>
                        <a:pt x="22" y="57"/>
                      </a:lnTo>
                      <a:lnTo>
                        <a:pt x="13" y="46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9" name="Oval 1128"/>
                <p:cNvSpPr>
                  <a:spLocks noChangeArrowheads="1"/>
                </p:cNvSpPr>
                <p:nvPr/>
              </p:nvSpPr>
              <p:spPr bwMode="auto">
                <a:xfrm rot="-6180000">
                  <a:off x="2702" y="356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69" name="Group 1129"/>
              <p:cNvGrpSpPr>
                <a:grpSpLocks/>
              </p:cNvGrpSpPr>
              <p:nvPr/>
            </p:nvGrpSpPr>
            <p:grpSpPr bwMode="auto">
              <a:xfrm>
                <a:off x="4842" y="2695"/>
                <a:ext cx="89" cy="58"/>
                <a:chOff x="3835" y="1870"/>
                <a:chExt cx="214" cy="142"/>
              </a:xfrm>
            </p:grpSpPr>
            <p:sp>
              <p:nvSpPr>
                <p:cNvPr id="35804" name="Freeform 1130"/>
                <p:cNvSpPr>
                  <a:spLocks/>
                </p:cNvSpPr>
                <p:nvPr/>
              </p:nvSpPr>
              <p:spPr bwMode="auto">
                <a:xfrm>
                  <a:off x="3951" y="1931"/>
                  <a:ext cx="98" cy="36"/>
                </a:xfrm>
                <a:custGeom>
                  <a:avLst/>
                  <a:gdLst>
                    <a:gd name="T0" fmla="*/ 0 w 98"/>
                    <a:gd name="T1" fmla="*/ 35 h 36"/>
                    <a:gd name="T2" fmla="*/ 19 w 98"/>
                    <a:gd name="T3" fmla="*/ 29 h 36"/>
                    <a:gd name="T4" fmla="*/ 39 w 98"/>
                    <a:gd name="T5" fmla="*/ 22 h 36"/>
                    <a:gd name="T6" fmla="*/ 52 w 98"/>
                    <a:gd name="T7" fmla="*/ 10 h 36"/>
                    <a:gd name="T8" fmla="*/ 58 w 98"/>
                    <a:gd name="T9" fmla="*/ 4 h 36"/>
                    <a:gd name="T10" fmla="*/ 65 w 98"/>
                    <a:gd name="T11" fmla="*/ 0 h 36"/>
                    <a:gd name="T12" fmla="*/ 71 w 98"/>
                    <a:gd name="T13" fmla="*/ 0 h 36"/>
                    <a:gd name="T14" fmla="*/ 78 w 98"/>
                    <a:gd name="T15" fmla="*/ 0 h 36"/>
                    <a:gd name="T16" fmla="*/ 97 w 98"/>
                    <a:gd name="T17" fmla="*/ 7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36"/>
                    <a:gd name="T29" fmla="*/ 98 w 98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36">
                      <a:moveTo>
                        <a:pt x="0" y="35"/>
                      </a:moveTo>
                      <a:lnTo>
                        <a:pt x="19" y="29"/>
                      </a:lnTo>
                      <a:lnTo>
                        <a:pt x="39" y="22"/>
                      </a:lnTo>
                      <a:lnTo>
                        <a:pt x="52" y="10"/>
                      </a:lnTo>
                      <a:lnTo>
                        <a:pt x="58" y="4"/>
                      </a:lnTo>
                      <a:lnTo>
                        <a:pt x="65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97" y="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5" name="Freeform 1131"/>
                <p:cNvSpPr>
                  <a:spLocks/>
                </p:cNvSpPr>
                <p:nvPr/>
              </p:nvSpPr>
              <p:spPr bwMode="auto">
                <a:xfrm>
                  <a:off x="3926" y="1870"/>
                  <a:ext cx="104" cy="35"/>
                </a:xfrm>
                <a:custGeom>
                  <a:avLst/>
                  <a:gdLst>
                    <a:gd name="T0" fmla="*/ 0 w 104"/>
                    <a:gd name="T1" fmla="*/ 34 h 35"/>
                    <a:gd name="T2" fmla="*/ 26 w 104"/>
                    <a:gd name="T3" fmla="*/ 28 h 35"/>
                    <a:gd name="T4" fmla="*/ 45 w 104"/>
                    <a:gd name="T5" fmla="*/ 22 h 35"/>
                    <a:gd name="T6" fmla="*/ 51 w 104"/>
                    <a:gd name="T7" fmla="*/ 16 h 35"/>
                    <a:gd name="T8" fmla="*/ 58 w 104"/>
                    <a:gd name="T9" fmla="*/ 10 h 35"/>
                    <a:gd name="T10" fmla="*/ 64 w 104"/>
                    <a:gd name="T11" fmla="*/ 4 h 35"/>
                    <a:gd name="T12" fmla="*/ 71 w 104"/>
                    <a:gd name="T13" fmla="*/ 0 h 35"/>
                    <a:gd name="T14" fmla="*/ 84 w 104"/>
                    <a:gd name="T15" fmla="*/ 0 h 35"/>
                    <a:gd name="T16" fmla="*/ 103 w 104"/>
                    <a:gd name="T17" fmla="*/ 7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35"/>
                    <a:gd name="T29" fmla="*/ 104 w 104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35">
                      <a:moveTo>
                        <a:pt x="0" y="34"/>
                      </a:moveTo>
                      <a:lnTo>
                        <a:pt x="26" y="28"/>
                      </a:lnTo>
                      <a:lnTo>
                        <a:pt x="45" y="22"/>
                      </a:lnTo>
                      <a:lnTo>
                        <a:pt x="51" y="16"/>
                      </a:lnTo>
                      <a:lnTo>
                        <a:pt x="58" y="10"/>
                      </a:lnTo>
                      <a:lnTo>
                        <a:pt x="64" y="4"/>
                      </a:lnTo>
                      <a:lnTo>
                        <a:pt x="71" y="0"/>
                      </a:lnTo>
                      <a:lnTo>
                        <a:pt x="84" y="0"/>
                      </a:lnTo>
                      <a:lnTo>
                        <a:pt x="103" y="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6" name="Oval 1132"/>
                <p:cNvSpPr>
                  <a:spLocks noChangeArrowheads="1"/>
                </p:cNvSpPr>
                <p:nvPr/>
              </p:nvSpPr>
              <p:spPr bwMode="auto">
                <a:xfrm rot="-780000">
                  <a:off x="3835" y="189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70" name="Group 1133"/>
              <p:cNvGrpSpPr>
                <a:grpSpLocks/>
              </p:cNvGrpSpPr>
              <p:nvPr/>
            </p:nvGrpSpPr>
            <p:grpSpPr bwMode="auto">
              <a:xfrm>
                <a:off x="3872" y="2670"/>
                <a:ext cx="87" cy="68"/>
                <a:chOff x="1513" y="1809"/>
                <a:chExt cx="208" cy="164"/>
              </a:xfrm>
            </p:grpSpPr>
            <p:sp>
              <p:nvSpPr>
                <p:cNvPr id="35801" name="Freeform 1134"/>
                <p:cNvSpPr>
                  <a:spLocks/>
                </p:cNvSpPr>
                <p:nvPr/>
              </p:nvSpPr>
              <p:spPr bwMode="auto">
                <a:xfrm>
                  <a:off x="1601" y="1915"/>
                  <a:ext cx="87" cy="58"/>
                </a:xfrm>
                <a:custGeom>
                  <a:avLst/>
                  <a:gdLst>
                    <a:gd name="T0" fmla="*/ 0 w 87"/>
                    <a:gd name="T1" fmla="*/ 0 h 58"/>
                    <a:gd name="T2" fmla="*/ 19 w 87"/>
                    <a:gd name="T3" fmla="*/ 16 h 58"/>
                    <a:gd name="T4" fmla="*/ 37 w 87"/>
                    <a:gd name="T5" fmla="*/ 25 h 58"/>
                    <a:gd name="T6" fmla="*/ 46 w 87"/>
                    <a:gd name="T7" fmla="*/ 29 h 58"/>
                    <a:gd name="T8" fmla="*/ 54 w 87"/>
                    <a:gd name="T9" fmla="*/ 29 h 58"/>
                    <a:gd name="T10" fmla="*/ 62 w 87"/>
                    <a:gd name="T11" fmla="*/ 25 h 58"/>
                    <a:gd name="T12" fmla="*/ 70 w 87"/>
                    <a:gd name="T13" fmla="*/ 29 h 58"/>
                    <a:gd name="T14" fmla="*/ 75 w 87"/>
                    <a:gd name="T15" fmla="*/ 32 h 58"/>
                    <a:gd name="T16" fmla="*/ 78 w 87"/>
                    <a:gd name="T17" fmla="*/ 38 h 58"/>
                    <a:gd name="T18" fmla="*/ 86 w 87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58"/>
                    <a:gd name="T32" fmla="*/ 87 w 87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58">
                      <a:moveTo>
                        <a:pt x="0" y="0"/>
                      </a:moveTo>
                      <a:lnTo>
                        <a:pt x="19" y="16"/>
                      </a:lnTo>
                      <a:lnTo>
                        <a:pt x="37" y="25"/>
                      </a:lnTo>
                      <a:lnTo>
                        <a:pt x="46" y="29"/>
                      </a:lnTo>
                      <a:lnTo>
                        <a:pt x="54" y="29"/>
                      </a:lnTo>
                      <a:lnTo>
                        <a:pt x="62" y="25"/>
                      </a:lnTo>
                      <a:lnTo>
                        <a:pt x="70" y="29"/>
                      </a:lnTo>
                      <a:lnTo>
                        <a:pt x="75" y="32"/>
                      </a:lnTo>
                      <a:lnTo>
                        <a:pt x="78" y="38"/>
                      </a:lnTo>
                      <a:lnTo>
                        <a:pt x="86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2" name="Freeform 1135"/>
                <p:cNvSpPr>
                  <a:spLocks/>
                </p:cNvSpPr>
                <p:nvPr/>
              </p:nvSpPr>
              <p:spPr bwMode="auto">
                <a:xfrm>
                  <a:off x="1632" y="1861"/>
                  <a:ext cx="89" cy="56"/>
                </a:xfrm>
                <a:custGeom>
                  <a:avLst/>
                  <a:gdLst>
                    <a:gd name="T0" fmla="*/ 0 w 89"/>
                    <a:gd name="T1" fmla="*/ 0 h 56"/>
                    <a:gd name="T2" fmla="*/ 19 w 89"/>
                    <a:gd name="T3" fmla="*/ 15 h 56"/>
                    <a:gd name="T4" fmla="*/ 30 w 89"/>
                    <a:gd name="T5" fmla="*/ 21 h 56"/>
                    <a:gd name="T6" fmla="*/ 38 w 89"/>
                    <a:gd name="T7" fmla="*/ 24 h 56"/>
                    <a:gd name="T8" fmla="*/ 49 w 89"/>
                    <a:gd name="T9" fmla="*/ 27 h 56"/>
                    <a:gd name="T10" fmla="*/ 58 w 89"/>
                    <a:gd name="T11" fmla="*/ 27 h 56"/>
                    <a:gd name="T12" fmla="*/ 66 w 89"/>
                    <a:gd name="T13" fmla="*/ 24 h 56"/>
                    <a:gd name="T14" fmla="*/ 71 w 89"/>
                    <a:gd name="T15" fmla="*/ 27 h 56"/>
                    <a:gd name="T16" fmla="*/ 77 w 89"/>
                    <a:gd name="T17" fmla="*/ 30 h 56"/>
                    <a:gd name="T18" fmla="*/ 80 w 89"/>
                    <a:gd name="T19" fmla="*/ 37 h 56"/>
                    <a:gd name="T20" fmla="*/ 88 w 89"/>
                    <a:gd name="T21" fmla="*/ 55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56"/>
                    <a:gd name="T35" fmla="*/ 89 w 89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56">
                      <a:moveTo>
                        <a:pt x="0" y="0"/>
                      </a:moveTo>
                      <a:lnTo>
                        <a:pt x="19" y="15"/>
                      </a:lnTo>
                      <a:lnTo>
                        <a:pt x="30" y="21"/>
                      </a:lnTo>
                      <a:lnTo>
                        <a:pt x="38" y="24"/>
                      </a:lnTo>
                      <a:lnTo>
                        <a:pt x="49" y="27"/>
                      </a:lnTo>
                      <a:lnTo>
                        <a:pt x="58" y="27"/>
                      </a:lnTo>
                      <a:lnTo>
                        <a:pt x="66" y="24"/>
                      </a:lnTo>
                      <a:lnTo>
                        <a:pt x="71" y="27"/>
                      </a:lnTo>
                      <a:lnTo>
                        <a:pt x="77" y="30"/>
                      </a:lnTo>
                      <a:lnTo>
                        <a:pt x="80" y="37"/>
                      </a:lnTo>
                      <a:lnTo>
                        <a:pt x="88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3" name="Oval 1136"/>
                <p:cNvSpPr>
                  <a:spLocks noChangeArrowheads="1"/>
                </p:cNvSpPr>
                <p:nvPr/>
              </p:nvSpPr>
              <p:spPr bwMode="auto">
                <a:xfrm rot="2100000">
                  <a:off x="1513" y="18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71" name="Group 1137"/>
              <p:cNvGrpSpPr>
                <a:grpSpLocks/>
              </p:cNvGrpSpPr>
              <p:nvPr/>
            </p:nvGrpSpPr>
            <p:grpSpPr bwMode="auto">
              <a:xfrm>
                <a:off x="3861" y="2716"/>
                <a:ext cx="90" cy="48"/>
                <a:chOff x="1488" y="1921"/>
                <a:chExt cx="212" cy="118"/>
              </a:xfrm>
            </p:grpSpPr>
            <p:sp>
              <p:nvSpPr>
                <p:cNvPr id="35798" name="Freeform 1138"/>
                <p:cNvSpPr>
                  <a:spLocks/>
                </p:cNvSpPr>
                <p:nvPr/>
              </p:nvSpPr>
              <p:spPr bwMode="auto">
                <a:xfrm>
                  <a:off x="1594" y="1997"/>
                  <a:ext cx="104" cy="20"/>
                </a:xfrm>
                <a:custGeom>
                  <a:avLst/>
                  <a:gdLst>
                    <a:gd name="T0" fmla="*/ 0 w 104"/>
                    <a:gd name="T1" fmla="*/ 13 h 20"/>
                    <a:gd name="T2" fmla="*/ 24 w 104"/>
                    <a:gd name="T3" fmla="*/ 16 h 20"/>
                    <a:gd name="T4" fmla="*/ 46 w 104"/>
                    <a:gd name="T5" fmla="*/ 16 h 20"/>
                    <a:gd name="T6" fmla="*/ 54 w 104"/>
                    <a:gd name="T7" fmla="*/ 13 h 20"/>
                    <a:gd name="T8" fmla="*/ 60 w 104"/>
                    <a:gd name="T9" fmla="*/ 6 h 20"/>
                    <a:gd name="T10" fmla="*/ 68 w 104"/>
                    <a:gd name="T11" fmla="*/ 3 h 20"/>
                    <a:gd name="T12" fmla="*/ 73 w 104"/>
                    <a:gd name="T13" fmla="*/ 0 h 20"/>
                    <a:gd name="T14" fmla="*/ 89 w 104"/>
                    <a:gd name="T15" fmla="*/ 6 h 20"/>
                    <a:gd name="T16" fmla="*/ 103 w 104"/>
                    <a:gd name="T17" fmla="*/ 19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0"/>
                    <a:gd name="T29" fmla="*/ 104 w 104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0">
                      <a:moveTo>
                        <a:pt x="0" y="13"/>
                      </a:moveTo>
                      <a:lnTo>
                        <a:pt x="24" y="16"/>
                      </a:lnTo>
                      <a:lnTo>
                        <a:pt x="46" y="16"/>
                      </a:lnTo>
                      <a:lnTo>
                        <a:pt x="54" y="13"/>
                      </a:lnTo>
                      <a:lnTo>
                        <a:pt x="60" y="6"/>
                      </a:lnTo>
                      <a:lnTo>
                        <a:pt x="68" y="3"/>
                      </a:lnTo>
                      <a:lnTo>
                        <a:pt x="73" y="0"/>
                      </a:lnTo>
                      <a:lnTo>
                        <a:pt x="89" y="6"/>
                      </a:lnTo>
                      <a:lnTo>
                        <a:pt x="103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9" name="Freeform 1139"/>
                <p:cNvSpPr>
                  <a:spLocks/>
                </p:cNvSpPr>
                <p:nvPr/>
              </p:nvSpPr>
              <p:spPr bwMode="auto">
                <a:xfrm>
                  <a:off x="1596" y="1932"/>
                  <a:ext cx="104" cy="20"/>
                </a:xfrm>
                <a:custGeom>
                  <a:avLst/>
                  <a:gdLst>
                    <a:gd name="T0" fmla="*/ 0 w 104"/>
                    <a:gd name="T1" fmla="*/ 13 h 20"/>
                    <a:gd name="T2" fmla="*/ 24 w 104"/>
                    <a:gd name="T3" fmla="*/ 16 h 20"/>
                    <a:gd name="T4" fmla="*/ 46 w 104"/>
                    <a:gd name="T5" fmla="*/ 16 h 20"/>
                    <a:gd name="T6" fmla="*/ 54 w 104"/>
                    <a:gd name="T7" fmla="*/ 13 h 20"/>
                    <a:gd name="T8" fmla="*/ 60 w 104"/>
                    <a:gd name="T9" fmla="*/ 7 h 20"/>
                    <a:gd name="T10" fmla="*/ 68 w 104"/>
                    <a:gd name="T11" fmla="*/ 3 h 20"/>
                    <a:gd name="T12" fmla="*/ 73 w 104"/>
                    <a:gd name="T13" fmla="*/ 0 h 20"/>
                    <a:gd name="T14" fmla="*/ 89 w 104"/>
                    <a:gd name="T15" fmla="*/ 7 h 20"/>
                    <a:gd name="T16" fmla="*/ 103 w 104"/>
                    <a:gd name="T17" fmla="*/ 19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0"/>
                    <a:gd name="T29" fmla="*/ 104 w 104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0">
                      <a:moveTo>
                        <a:pt x="0" y="13"/>
                      </a:moveTo>
                      <a:lnTo>
                        <a:pt x="24" y="16"/>
                      </a:lnTo>
                      <a:lnTo>
                        <a:pt x="46" y="16"/>
                      </a:lnTo>
                      <a:lnTo>
                        <a:pt x="54" y="13"/>
                      </a:lnTo>
                      <a:lnTo>
                        <a:pt x="60" y="7"/>
                      </a:lnTo>
                      <a:lnTo>
                        <a:pt x="68" y="3"/>
                      </a:lnTo>
                      <a:lnTo>
                        <a:pt x="73" y="0"/>
                      </a:lnTo>
                      <a:lnTo>
                        <a:pt x="89" y="7"/>
                      </a:lnTo>
                      <a:lnTo>
                        <a:pt x="103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00" name="Oval 1140"/>
                <p:cNvSpPr>
                  <a:spLocks noChangeArrowheads="1"/>
                </p:cNvSpPr>
                <p:nvPr/>
              </p:nvSpPr>
              <p:spPr bwMode="auto">
                <a:xfrm rot="300000">
                  <a:off x="1488" y="192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72" name="Group 1141"/>
              <p:cNvGrpSpPr>
                <a:grpSpLocks/>
              </p:cNvGrpSpPr>
              <p:nvPr/>
            </p:nvGrpSpPr>
            <p:grpSpPr bwMode="auto">
              <a:xfrm>
                <a:off x="3915" y="2723"/>
                <a:ext cx="88" cy="63"/>
                <a:chOff x="1616" y="1938"/>
                <a:chExt cx="210" cy="151"/>
              </a:xfrm>
            </p:grpSpPr>
            <p:sp>
              <p:nvSpPr>
                <p:cNvPr id="35795" name="Freeform 1142"/>
                <p:cNvSpPr>
                  <a:spLocks/>
                </p:cNvSpPr>
                <p:nvPr/>
              </p:nvSpPr>
              <p:spPr bwMode="auto">
                <a:xfrm>
                  <a:off x="1644" y="1938"/>
                  <a:ext cx="93" cy="49"/>
                </a:xfrm>
                <a:custGeom>
                  <a:avLst/>
                  <a:gdLst>
                    <a:gd name="T0" fmla="*/ 92 w 93"/>
                    <a:gd name="T1" fmla="*/ 48 h 49"/>
                    <a:gd name="T2" fmla="*/ 73 w 93"/>
                    <a:gd name="T3" fmla="*/ 35 h 49"/>
                    <a:gd name="T4" fmla="*/ 50 w 93"/>
                    <a:gd name="T5" fmla="*/ 26 h 49"/>
                    <a:gd name="T6" fmla="*/ 42 w 93"/>
                    <a:gd name="T7" fmla="*/ 26 h 49"/>
                    <a:gd name="T8" fmla="*/ 34 w 93"/>
                    <a:gd name="T9" fmla="*/ 26 h 49"/>
                    <a:gd name="T10" fmla="*/ 25 w 93"/>
                    <a:gd name="T11" fmla="*/ 29 h 49"/>
                    <a:gd name="T12" fmla="*/ 20 w 93"/>
                    <a:gd name="T13" fmla="*/ 26 h 49"/>
                    <a:gd name="T14" fmla="*/ 14 w 93"/>
                    <a:gd name="T15" fmla="*/ 23 h 49"/>
                    <a:gd name="T16" fmla="*/ 9 w 93"/>
                    <a:gd name="T17" fmla="*/ 16 h 49"/>
                    <a:gd name="T18" fmla="*/ 0 w 9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49"/>
                    <a:gd name="T32" fmla="*/ 93 w 93"/>
                    <a:gd name="T33" fmla="*/ 49 h 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49">
                      <a:moveTo>
                        <a:pt x="92" y="48"/>
                      </a:moveTo>
                      <a:lnTo>
                        <a:pt x="73" y="35"/>
                      </a:lnTo>
                      <a:lnTo>
                        <a:pt x="50" y="26"/>
                      </a:lnTo>
                      <a:lnTo>
                        <a:pt x="42" y="26"/>
                      </a:lnTo>
                      <a:lnTo>
                        <a:pt x="34" y="26"/>
                      </a:lnTo>
                      <a:lnTo>
                        <a:pt x="25" y="29"/>
                      </a:lnTo>
                      <a:lnTo>
                        <a:pt x="20" y="26"/>
                      </a:lnTo>
                      <a:lnTo>
                        <a:pt x="14" y="23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6" name="Freeform 1143"/>
                <p:cNvSpPr>
                  <a:spLocks/>
                </p:cNvSpPr>
                <p:nvPr/>
              </p:nvSpPr>
              <p:spPr bwMode="auto">
                <a:xfrm>
                  <a:off x="1616" y="1999"/>
                  <a:ext cx="94" cy="47"/>
                </a:xfrm>
                <a:custGeom>
                  <a:avLst/>
                  <a:gdLst>
                    <a:gd name="T0" fmla="*/ 93 w 94"/>
                    <a:gd name="T1" fmla="*/ 46 h 47"/>
                    <a:gd name="T2" fmla="*/ 71 w 94"/>
                    <a:gd name="T3" fmla="*/ 33 h 47"/>
                    <a:gd name="T4" fmla="*/ 52 w 94"/>
                    <a:gd name="T5" fmla="*/ 23 h 47"/>
                    <a:gd name="T6" fmla="*/ 41 w 94"/>
                    <a:gd name="T7" fmla="*/ 23 h 47"/>
                    <a:gd name="T8" fmla="*/ 33 w 94"/>
                    <a:gd name="T9" fmla="*/ 26 h 47"/>
                    <a:gd name="T10" fmla="*/ 25 w 94"/>
                    <a:gd name="T11" fmla="*/ 26 h 47"/>
                    <a:gd name="T12" fmla="*/ 19 w 94"/>
                    <a:gd name="T13" fmla="*/ 26 h 47"/>
                    <a:gd name="T14" fmla="*/ 11 w 94"/>
                    <a:gd name="T15" fmla="*/ 13 h 47"/>
                    <a:gd name="T16" fmla="*/ 0 w 94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47"/>
                    <a:gd name="T29" fmla="*/ 94 w 94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47">
                      <a:moveTo>
                        <a:pt x="93" y="46"/>
                      </a:moveTo>
                      <a:lnTo>
                        <a:pt x="71" y="33"/>
                      </a:lnTo>
                      <a:lnTo>
                        <a:pt x="52" y="23"/>
                      </a:lnTo>
                      <a:lnTo>
                        <a:pt x="41" y="23"/>
                      </a:lnTo>
                      <a:lnTo>
                        <a:pt x="33" y="26"/>
                      </a:lnTo>
                      <a:lnTo>
                        <a:pt x="25" y="26"/>
                      </a:lnTo>
                      <a:lnTo>
                        <a:pt x="19" y="26"/>
                      </a:lnTo>
                      <a:lnTo>
                        <a:pt x="11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7" name="Oval 1144"/>
                <p:cNvSpPr>
                  <a:spLocks noChangeArrowheads="1"/>
                </p:cNvSpPr>
                <p:nvPr/>
              </p:nvSpPr>
              <p:spPr bwMode="auto">
                <a:xfrm rot="-9120000">
                  <a:off x="1706" y="197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73" name="Group 1145"/>
              <p:cNvGrpSpPr>
                <a:grpSpLocks/>
              </p:cNvGrpSpPr>
              <p:nvPr/>
            </p:nvGrpSpPr>
            <p:grpSpPr bwMode="auto">
              <a:xfrm>
                <a:off x="4459" y="3342"/>
                <a:ext cx="52" cy="86"/>
                <a:chOff x="2917" y="3440"/>
                <a:chExt cx="124" cy="211"/>
              </a:xfrm>
            </p:grpSpPr>
            <p:sp>
              <p:nvSpPr>
                <p:cNvPr id="35792" name="Freeform 1146"/>
                <p:cNvSpPr>
                  <a:spLocks/>
                </p:cNvSpPr>
                <p:nvPr/>
              </p:nvSpPr>
              <p:spPr bwMode="auto">
                <a:xfrm>
                  <a:off x="2981" y="3440"/>
                  <a:ext cx="25" cy="103"/>
                </a:xfrm>
                <a:custGeom>
                  <a:avLst/>
                  <a:gdLst>
                    <a:gd name="T0" fmla="*/ 24 w 25"/>
                    <a:gd name="T1" fmla="*/ 102 h 103"/>
                    <a:gd name="T2" fmla="*/ 24 w 25"/>
                    <a:gd name="T3" fmla="*/ 79 h 103"/>
                    <a:gd name="T4" fmla="*/ 19 w 25"/>
                    <a:gd name="T5" fmla="*/ 57 h 103"/>
                    <a:gd name="T6" fmla="*/ 10 w 25"/>
                    <a:gd name="T7" fmla="*/ 45 h 103"/>
                    <a:gd name="T8" fmla="*/ 5 w 25"/>
                    <a:gd name="T9" fmla="*/ 34 h 103"/>
                    <a:gd name="T10" fmla="*/ 0 w 25"/>
                    <a:gd name="T11" fmla="*/ 28 h 103"/>
                    <a:gd name="T12" fmla="*/ 5 w 25"/>
                    <a:gd name="T13" fmla="*/ 17 h 103"/>
                    <a:gd name="T14" fmla="*/ 14 w 25"/>
                    <a:gd name="T15" fmla="*/ 0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103"/>
                    <a:gd name="T26" fmla="*/ 25 w 25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103">
                      <a:moveTo>
                        <a:pt x="24" y="102"/>
                      </a:moveTo>
                      <a:lnTo>
                        <a:pt x="24" y="79"/>
                      </a:lnTo>
                      <a:lnTo>
                        <a:pt x="19" y="57"/>
                      </a:lnTo>
                      <a:lnTo>
                        <a:pt x="10" y="45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5" y="17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3" name="Freeform 1147"/>
                <p:cNvSpPr>
                  <a:spLocks/>
                </p:cNvSpPr>
                <p:nvPr/>
              </p:nvSpPr>
              <p:spPr bwMode="auto">
                <a:xfrm>
                  <a:off x="2917" y="3447"/>
                  <a:ext cx="25" cy="103"/>
                </a:xfrm>
                <a:custGeom>
                  <a:avLst/>
                  <a:gdLst>
                    <a:gd name="T0" fmla="*/ 24 w 25"/>
                    <a:gd name="T1" fmla="*/ 102 h 103"/>
                    <a:gd name="T2" fmla="*/ 24 w 25"/>
                    <a:gd name="T3" fmla="*/ 79 h 103"/>
                    <a:gd name="T4" fmla="*/ 19 w 25"/>
                    <a:gd name="T5" fmla="*/ 57 h 103"/>
                    <a:gd name="T6" fmla="*/ 10 w 25"/>
                    <a:gd name="T7" fmla="*/ 45 h 103"/>
                    <a:gd name="T8" fmla="*/ 5 w 25"/>
                    <a:gd name="T9" fmla="*/ 34 h 103"/>
                    <a:gd name="T10" fmla="*/ 0 w 25"/>
                    <a:gd name="T11" fmla="*/ 28 h 103"/>
                    <a:gd name="T12" fmla="*/ 5 w 25"/>
                    <a:gd name="T13" fmla="*/ 17 h 103"/>
                    <a:gd name="T14" fmla="*/ 15 w 25"/>
                    <a:gd name="T15" fmla="*/ 0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103"/>
                    <a:gd name="T26" fmla="*/ 25 w 25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103">
                      <a:moveTo>
                        <a:pt x="24" y="102"/>
                      </a:moveTo>
                      <a:lnTo>
                        <a:pt x="24" y="79"/>
                      </a:lnTo>
                      <a:lnTo>
                        <a:pt x="19" y="57"/>
                      </a:lnTo>
                      <a:lnTo>
                        <a:pt x="10" y="45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5" y="1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4" name="Oval 1148"/>
                <p:cNvSpPr>
                  <a:spLocks noChangeArrowheads="1"/>
                </p:cNvSpPr>
                <p:nvPr/>
              </p:nvSpPr>
              <p:spPr bwMode="auto">
                <a:xfrm rot="-5580000">
                  <a:off x="2922" y="353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74" name="Group 1149"/>
              <p:cNvGrpSpPr>
                <a:grpSpLocks/>
              </p:cNvGrpSpPr>
              <p:nvPr/>
            </p:nvGrpSpPr>
            <p:grpSpPr bwMode="auto">
              <a:xfrm>
                <a:off x="4417" y="3351"/>
                <a:ext cx="48" cy="86"/>
                <a:chOff x="2815" y="3465"/>
                <a:chExt cx="118" cy="209"/>
              </a:xfrm>
            </p:grpSpPr>
            <p:sp>
              <p:nvSpPr>
                <p:cNvPr id="35789" name="Freeform 1150"/>
                <p:cNvSpPr>
                  <a:spLocks/>
                </p:cNvSpPr>
                <p:nvPr/>
              </p:nvSpPr>
              <p:spPr bwMode="auto">
                <a:xfrm>
                  <a:off x="2888" y="3466"/>
                  <a:ext cx="20" cy="104"/>
                </a:xfrm>
                <a:custGeom>
                  <a:avLst/>
                  <a:gdLst>
                    <a:gd name="T0" fmla="*/ 14 w 20"/>
                    <a:gd name="T1" fmla="*/ 103 h 104"/>
                    <a:gd name="T2" fmla="*/ 14 w 20"/>
                    <a:gd name="T3" fmla="*/ 80 h 104"/>
                    <a:gd name="T4" fmla="*/ 14 w 20"/>
                    <a:gd name="T5" fmla="*/ 57 h 104"/>
                    <a:gd name="T6" fmla="*/ 14 w 20"/>
                    <a:gd name="T7" fmla="*/ 52 h 104"/>
                    <a:gd name="T8" fmla="*/ 10 w 20"/>
                    <a:gd name="T9" fmla="*/ 40 h 104"/>
                    <a:gd name="T10" fmla="*/ 5 w 20"/>
                    <a:gd name="T11" fmla="*/ 34 h 104"/>
                    <a:gd name="T12" fmla="*/ 0 w 20"/>
                    <a:gd name="T13" fmla="*/ 29 h 104"/>
                    <a:gd name="T14" fmla="*/ 10 w 20"/>
                    <a:gd name="T15" fmla="*/ 17 h 104"/>
                    <a:gd name="T16" fmla="*/ 19 w 20"/>
                    <a:gd name="T17" fmla="*/ 0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04"/>
                    <a:gd name="T29" fmla="*/ 20 w 20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04">
                      <a:moveTo>
                        <a:pt x="14" y="103"/>
                      </a:moveTo>
                      <a:lnTo>
                        <a:pt x="14" y="80"/>
                      </a:lnTo>
                      <a:lnTo>
                        <a:pt x="14" y="57"/>
                      </a:lnTo>
                      <a:lnTo>
                        <a:pt x="14" y="52"/>
                      </a:lnTo>
                      <a:lnTo>
                        <a:pt x="10" y="40"/>
                      </a:lnTo>
                      <a:lnTo>
                        <a:pt x="5" y="34"/>
                      </a:lnTo>
                      <a:lnTo>
                        <a:pt x="0" y="29"/>
                      </a:lnTo>
                      <a:lnTo>
                        <a:pt x="10" y="17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0" name="Freeform 1151"/>
                <p:cNvSpPr>
                  <a:spLocks/>
                </p:cNvSpPr>
                <p:nvPr/>
              </p:nvSpPr>
              <p:spPr bwMode="auto">
                <a:xfrm>
                  <a:off x="2825" y="3465"/>
                  <a:ext cx="19" cy="104"/>
                </a:xfrm>
                <a:custGeom>
                  <a:avLst/>
                  <a:gdLst>
                    <a:gd name="T0" fmla="*/ 13 w 19"/>
                    <a:gd name="T1" fmla="*/ 103 h 104"/>
                    <a:gd name="T2" fmla="*/ 13 w 19"/>
                    <a:gd name="T3" fmla="*/ 80 h 104"/>
                    <a:gd name="T4" fmla="*/ 13 w 19"/>
                    <a:gd name="T5" fmla="*/ 57 h 104"/>
                    <a:gd name="T6" fmla="*/ 13 w 19"/>
                    <a:gd name="T7" fmla="*/ 52 h 104"/>
                    <a:gd name="T8" fmla="*/ 9 w 19"/>
                    <a:gd name="T9" fmla="*/ 40 h 104"/>
                    <a:gd name="T10" fmla="*/ 4 w 19"/>
                    <a:gd name="T11" fmla="*/ 34 h 104"/>
                    <a:gd name="T12" fmla="*/ 0 w 19"/>
                    <a:gd name="T13" fmla="*/ 29 h 104"/>
                    <a:gd name="T14" fmla="*/ 4 w 19"/>
                    <a:gd name="T15" fmla="*/ 17 h 104"/>
                    <a:gd name="T16" fmla="*/ 18 w 19"/>
                    <a:gd name="T17" fmla="*/ 0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104"/>
                    <a:gd name="T29" fmla="*/ 19 w 19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104">
                      <a:moveTo>
                        <a:pt x="13" y="103"/>
                      </a:moveTo>
                      <a:lnTo>
                        <a:pt x="13" y="80"/>
                      </a:lnTo>
                      <a:lnTo>
                        <a:pt x="13" y="57"/>
                      </a:lnTo>
                      <a:lnTo>
                        <a:pt x="13" y="52"/>
                      </a:lnTo>
                      <a:lnTo>
                        <a:pt x="9" y="40"/>
                      </a:lnTo>
                      <a:lnTo>
                        <a:pt x="4" y="34"/>
                      </a:lnTo>
                      <a:lnTo>
                        <a:pt x="0" y="29"/>
                      </a:lnTo>
                      <a:lnTo>
                        <a:pt x="4" y="17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91" name="Oval 1152"/>
                <p:cNvSpPr>
                  <a:spLocks noChangeArrowheads="1"/>
                </p:cNvSpPr>
                <p:nvPr/>
              </p:nvSpPr>
              <p:spPr bwMode="auto">
                <a:xfrm rot="-5100000">
                  <a:off x="2814" y="355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75" name="Group 1153"/>
              <p:cNvGrpSpPr>
                <a:grpSpLocks/>
              </p:cNvGrpSpPr>
              <p:nvPr/>
            </p:nvGrpSpPr>
            <p:grpSpPr bwMode="auto">
              <a:xfrm>
                <a:off x="4495" y="3322"/>
                <a:ext cx="59" cy="88"/>
                <a:chOff x="3004" y="3395"/>
                <a:chExt cx="140" cy="213"/>
              </a:xfrm>
            </p:grpSpPr>
            <p:sp>
              <p:nvSpPr>
                <p:cNvPr id="35786" name="Freeform 1154"/>
                <p:cNvSpPr>
                  <a:spLocks/>
                </p:cNvSpPr>
                <p:nvPr/>
              </p:nvSpPr>
              <p:spPr bwMode="auto">
                <a:xfrm>
                  <a:off x="3065" y="3395"/>
                  <a:ext cx="36" cy="102"/>
                </a:xfrm>
                <a:custGeom>
                  <a:avLst/>
                  <a:gdLst>
                    <a:gd name="T0" fmla="*/ 35 w 36"/>
                    <a:gd name="T1" fmla="*/ 101 h 102"/>
                    <a:gd name="T2" fmla="*/ 30 w 36"/>
                    <a:gd name="T3" fmla="*/ 79 h 102"/>
                    <a:gd name="T4" fmla="*/ 25 w 36"/>
                    <a:gd name="T5" fmla="*/ 56 h 102"/>
                    <a:gd name="T6" fmla="*/ 10 w 36"/>
                    <a:gd name="T7" fmla="*/ 45 h 102"/>
                    <a:gd name="T8" fmla="*/ 0 w 36"/>
                    <a:gd name="T9" fmla="*/ 34 h 102"/>
                    <a:gd name="T10" fmla="*/ 5 w 36"/>
                    <a:gd name="T11" fmla="*/ 17 h 102"/>
                    <a:gd name="T12" fmla="*/ 10 w 36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102"/>
                    <a:gd name="T23" fmla="*/ 36 w 36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102">
                      <a:moveTo>
                        <a:pt x="35" y="101"/>
                      </a:moveTo>
                      <a:lnTo>
                        <a:pt x="30" y="79"/>
                      </a:lnTo>
                      <a:lnTo>
                        <a:pt x="25" y="56"/>
                      </a:lnTo>
                      <a:lnTo>
                        <a:pt x="10" y="45"/>
                      </a:lnTo>
                      <a:lnTo>
                        <a:pt x="0" y="34"/>
                      </a:lnTo>
                      <a:lnTo>
                        <a:pt x="5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87" name="Freeform 1155"/>
                <p:cNvSpPr>
                  <a:spLocks/>
                </p:cNvSpPr>
                <p:nvPr/>
              </p:nvSpPr>
              <p:spPr bwMode="auto">
                <a:xfrm>
                  <a:off x="3004" y="3413"/>
                  <a:ext cx="35" cy="102"/>
                </a:xfrm>
                <a:custGeom>
                  <a:avLst/>
                  <a:gdLst>
                    <a:gd name="T0" fmla="*/ 34 w 35"/>
                    <a:gd name="T1" fmla="*/ 101 h 102"/>
                    <a:gd name="T2" fmla="*/ 29 w 35"/>
                    <a:gd name="T3" fmla="*/ 79 h 102"/>
                    <a:gd name="T4" fmla="*/ 24 w 35"/>
                    <a:gd name="T5" fmla="*/ 56 h 102"/>
                    <a:gd name="T6" fmla="*/ 10 w 35"/>
                    <a:gd name="T7" fmla="*/ 45 h 102"/>
                    <a:gd name="T8" fmla="*/ 5 w 35"/>
                    <a:gd name="T9" fmla="*/ 39 h 102"/>
                    <a:gd name="T10" fmla="*/ 0 w 35"/>
                    <a:gd name="T11" fmla="*/ 34 h 102"/>
                    <a:gd name="T12" fmla="*/ 5 w 35"/>
                    <a:gd name="T13" fmla="*/ 17 h 102"/>
                    <a:gd name="T14" fmla="*/ 5 w 35"/>
                    <a:gd name="T15" fmla="*/ 0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"/>
                    <a:gd name="T25" fmla="*/ 0 h 102"/>
                    <a:gd name="T26" fmla="*/ 35 w 35"/>
                    <a:gd name="T27" fmla="*/ 102 h 10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" h="102">
                      <a:moveTo>
                        <a:pt x="34" y="101"/>
                      </a:moveTo>
                      <a:lnTo>
                        <a:pt x="29" y="79"/>
                      </a:lnTo>
                      <a:lnTo>
                        <a:pt x="24" y="56"/>
                      </a:lnTo>
                      <a:lnTo>
                        <a:pt x="10" y="45"/>
                      </a:lnTo>
                      <a:lnTo>
                        <a:pt x="5" y="39"/>
                      </a:lnTo>
                      <a:lnTo>
                        <a:pt x="0" y="34"/>
                      </a:lnTo>
                      <a:lnTo>
                        <a:pt x="5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88" name="Oval 1156"/>
                <p:cNvSpPr>
                  <a:spLocks noChangeArrowheads="1"/>
                </p:cNvSpPr>
                <p:nvPr/>
              </p:nvSpPr>
              <p:spPr bwMode="auto">
                <a:xfrm rot="-6120000">
                  <a:off x="3025" y="348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76" name="Group 1157"/>
              <p:cNvGrpSpPr>
                <a:grpSpLocks/>
              </p:cNvGrpSpPr>
              <p:nvPr/>
            </p:nvGrpSpPr>
            <p:grpSpPr bwMode="auto">
              <a:xfrm>
                <a:off x="4178" y="3291"/>
                <a:ext cx="55" cy="89"/>
                <a:chOff x="2245" y="3321"/>
                <a:chExt cx="133" cy="213"/>
              </a:xfrm>
            </p:grpSpPr>
            <p:sp>
              <p:nvSpPr>
                <p:cNvPr id="35783" name="Freeform 1158"/>
                <p:cNvSpPr>
                  <a:spLocks/>
                </p:cNvSpPr>
                <p:nvPr/>
              </p:nvSpPr>
              <p:spPr bwMode="auto">
                <a:xfrm>
                  <a:off x="2343" y="3338"/>
                  <a:ext cx="35" cy="100"/>
                </a:xfrm>
                <a:custGeom>
                  <a:avLst/>
                  <a:gdLst>
                    <a:gd name="T0" fmla="*/ 0 w 35"/>
                    <a:gd name="T1" fmla="*/ 99 h 100"/>
                    <a:gd name="T2" fmla="*/ 11 w 35"/>
                    <a:gd name="T3" fmla="*/ 77 h 100"/>
                    <a:gd name="T4" fmla="*/ 15 w 35"/>
                    <a:gd name="T5" fmla="*/ 55 h 100"/>
                    <a:gd name="T6" fmla="*/ 15 w 35"/>
                    <a:gd name="T7" fmla="*/ 50 h 100"/>
                    <a:gd name="T8" fmla="*/ 11 w 35"/>
                    <a:gd name="T9" fmla="*/ 39 h 100"/>
                    <a:gd name="T10" fmla="*/ 7 w 35"/>
                    <a:gd name="T11" fmla="*/ 33 h 100"/>
                    <a:gd name="T12" fmla="*/ 7 w 35"/>
                    <a:gd name="T13" fmla="*/ 22 h 100"/>
                    <a:gd name="T14" fmla="*/ 19 w 35"/>
                    <a:gd name="T15" fmla="*/ 11 h 100"/>
                    <a:gd name="T16" fmla="*/ 34 w 35"/>
                    <a:gd name="T17" fmla="*/ 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100"/>
                    <a:gd name="T29" fmla="*/ 35 w 35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100">
                      <a:moveTo>
                        <a:pt x="0" y="99"/>
                      </a:moveTo>
                      <a:lnTo>
                        <a:pt x="11" y="77"/>
                      </a:lnTo>
                      <a:lnTo>
                        <a:pt x="15" y="55"/>
                      </a:lnTo>
                      <a:lnTo>
                        <a:pt x="15" y="50"/>
                      </a:lnTo>
                      <a:lnTo>
                        <a:pt x="11" y="39"/>
                      </a:lnTo>
                      <a:lnTo>
                        <a:pt x="7" y="33"/>
                      </a:lnTo>
                      <a:lnTo>
                        <a:pt x="7" y="22"/>
                      </a:lnTo>
                      <a:lnTo>
                        <a:pt x="19" y="11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84" name="Freeform 1159"/>
                <p:cNvSpPr>
                  <a:spLocks/>
                </p:cNvSpPr>
                <p:nvPr/>
              </p:nvSpPr>
              <p:spPr bwMode="auto">
                <a:xfrm>
                  <a:off x="2282" y="3321"/>
                  <a:ext cx="34" cy="99"/>
                </a:xfrm>
                <a:custGeom>
                  <a:avLst/>
                  <a:gdLst>
                    <a:gd name="T0" fmla="*/ 0 w 34"/>
                    <a:gd name="T1" fmla="*/ 98 h 99"/>
                    <a:gd name="T2" fmla="*/ 11 w 34"/>
                    <a:gd name="T3" fmla="*/ 76 h 99"/>
                    <a:gd name="T4" fmla="*/ 14 w 34"/>
                    <a:gd name="T5" fmla="*/ 54 h 99"/>
                    <a:gd name="T6" fmla="*/ 11 w 34"/>
                    <a:gd name="T7" fmla="*/ 38 h 99"/>
                    <a:gd name="T8" fmla="*/ 7 w 34"/>
                    <a:gd name="T9" fmla="*/ 21 h 99"/>
                    <a:gd name="T10" fmla="*/ 18 w 34"/>
                    <a:gd name="T11" fmla="*/ 10 h 99"/>
                    <a:gd name="T12" fmla="*/ 33 w 34"/>
                    <a:gd name="T13" fmla="*/ 0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99"/>
                    <a:gd name="T23" fmla="*/ 34 w 34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99">
                      <a:moveTo>
                        <a:pt x="0" y="98"/>
                      </a:moveTo>
                      <a:lnTo>
                        <a:pt x="11" y="76"/>
                      </a:lnTo>
                      <a:lnTo>
                        <a:pt x="14" y="54"/>
                      </a:lnTo>
                      <a:lnTo>
                        <a:pt x="11" y="38"/>
                      </a:lnTo>
                      <a:lnTo>
                        <a:pt x="7" y="21"/>
                      </a:lnTo>
                      <a:lnTo>
                        <a:pt x="18" y="10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85" name="Oval 1160"/>
                <p:cNvSpPr>
                  <a:spLocks noChangeArrowheads="1"/>
                </p:cNvSpPr>
                <p:nvPr/>
              </p:nvSpPr>
              <p:spPr bwMode="auto">
                <a:xfrm rot="-4200000">
                  <a:off x="2244" y="341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77" name="Group 1161"/>
              <p:cNvGrpSpPr>
                <a:grpSpLocks/>
              </p:cNvGrpSpPr>
              <p:nvPr/>
            </p:nvGrpSpPr>
            <p:grpSpPr bwMode="auto">
              <a:xfrm>
                <a:off x="4538" y="3307"/>
                <a:ext cx="63" cy="85"/>
                <a:chOff x="3108" y="3357"/>
                <a:chExt cx="150" cy="207"/>
              </a:xfrm>
            </p:grpSpPr>
            <p:sp>
              <p:nvSpPr>
                <p:cNvPr id="35780" name="Freeform 1162"/>
                <p:cNvSpPr>
                  <a:spLocks/>
                </p:cNvSpPr>
                <p:nvPr/>
              </p:nvSpPr>
              <p:spPr bwMode="auto">
                <a:xfrm>
                  <a:off x="3166" y="3357"/>
                  <a:ext cx="42" cy="95"/>
                </a:xfrm>
                <a:custGeom>
                  <a:avLst/>
                  <a:gdLst>
                    <a:gd name="T0" fmla="*/ 41 w 42"/>
                    <a:gd name="T1" fmla="*/ 94 h 95"/>
                    <a:gd name="T2" fmla="*/ 31 w 42"/>
                    <a:gd name="T3" fmla="*/ 72 h 95"/>
                    <a:gd name="T4" fmla="*/ 20 w 42"/>
                    <a:gd name="T5" fmla="*/ 50 h 95"/>
                    <a:gd name="T6" fmla="*/ 10 w 42"/>
                    <a:gd name="T7" fmla="*/ 39 h 95"/>
                    <a:gd name="T8" fmla="*/ 5 w 42"/>
                    <a:gd name="T9" fmla="*/ 33 h 95"/>
                    <a:gd name="T10" fmla="*/ 0 w 42"/>
                    <a:gd name="T11" fmla="*/ 28 h 95"/>
                    <a:gd name="T12" fmla="*/ 0 w 42"/>
                    <a:gd name="T13" fmla="*/ 17 h 95"/>
                    <a:gd name="T14" fmla="*/ 0 w 42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"/>
                    <a:gd name="T25" fmla="*/ 0 h 95"/>
                    <a:gd name="T26" fmla="*/ 42 w 42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" h="95">
                      <a:moveTo>
                        <a:pt x="41" y="94"/>
                      </a:moveTo>
                      <a:lnTo>
                        <a:pt x="31" y="72"/>
                      </a:lnTo>
                      <a:lnTo>
                        <a:pt x="20" y="50"/>
                      </a:lnTo>
                      <a:lnTo>
                        <a:pt x="10" y="39"/>
                      </a:lnTo>
                      <a:lnTo>
                        <a:pt x="5" y="33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81" name="Freeform 1163"/>
                <p:cNvSpPr>
                  <a:spLocks/>
                </p:cNvSpPr>
                <p:nvPr/>
              </p:nvSpPr>
              <p:spPr bwMode="auto">
                <a:xfrm>
                  <a:off x="3108" y="3381"/>
                  <a:ext cx="41" cy="96"/>
                </a:xfrm>
                <a:custGeom>
                  <a:avLst/>
                  <a:gdLst>
                    <a:gd name="T0" fmla="*/ 40 w 41"/>
                    <a:gd name="T1" fmla="*/ 95 h 96"/>
                    <a:gd name="T2" fmla="*/ 30 w 41"/>
                    <a:gd name="T3" fmla="*/ 73 h 96"/>
                    <a:gd name="T4" fmla="*/ 20 w 41"/>
                    <a:gd name="T5" fmla="*/ 51 h 96"/>
                    <a:gd name="T6" fmla="*/ 10 w 41"/>
                    <a:gd name="T7" fmla="*/ 39 h 96"/>
                    <a:gd name="T8" fmla="*/ 5 w 41"/>
                    <a:gd name="T9" fmla="*/ 34 h 96"/>
                    <a:gd name="T10" fmla="*/ 0 w 41"/>
                    <a:gd name="T11" fmla="*/ 28 h 96"/>
                    <a:gd name="T12" fmla="*/ 0 w 41"/>
                    <a:gd name="T13" fmla="*/ 17 h 96"/>
                    <a:gd name="T14" fmla="*/ 0 w 41"/>
                    <a:gd name="T15" fmla="*/ 0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1"/>
                    <a:gd name="T25" fmla="*/ 0 h 96"/>
                    <a:gd name="T26" fmla="*/ 41 w 41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1" h="96">
                      <a:moveTo>
                        <a:pt x="40" y="95"/>
                      </a:moveTo>
                      <a:lnTo>
                        <a:pt x="30" y="73"/>
                      </a:lnTo>
                      <a:lnTo>
                        <a:pt x="20" y="51"/>
                      </a:lnTo>
                      <a:lnTo>
                        <a:pt x="10" y="39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82" name="Oval 1164"/>
                <p:cNvSpPr>
                  <a:spLocks noChangeArrowheads="1"/>
                </p:cNvSpPr>
                <p:nvPr/>
              </p:nvSpPr>
              <p:spPr bwMode="auto">
                <a:xfrm rot="-6540000">
                  <a:off x="3139" y="344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sp>
            <p:nvSpPr>
              <p:cNvPr id="35478" name="Oval 1165"/>
              <p:cNvSpPr>
                <a:spLocks noChangeArrowheads="1"/>
              </p:cNvSpPr>
              <p:nvPr/>
            </p:nvSpPr>
            <p:spPr bwMode="auto">
              <a:xfrm rot="5160000">
                <a:off x="3826" y="3153"/>
                <a:ext cx="49" cy="4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479" name="Oval 1166"/>
              <p:cNvSpPr>
                <a:spLocks noChangeArrowheads="1"/>
              </p:cNvSpPr>
              <p:nvPr/>
            </p:nvSpPr>
            <p:spPr bwMode="auto">
              <a:xfrm rot="5160000">
                <a:off x="3906" y="3152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480" name="Oval 1167"/>
              <p:cNvSpPr>
                <a:spLocks noChangeArrowheads="1"/>
              </p:cNvSpPr>
              <p:nvPr/>
            </p:nvSpPr>
            <p:spPr bwMode="auto">
              <a:xfrm rot="5160000">
                <a:off x="3847" y="3181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481" name="Oval 1168"/>
              <p:cNvSpPr>
                <a:spLocks noChangeArrowheads="1"/>
              </p:cNvSpPr>
              <p:nvPr/>
            </p:nvSpPr>
            <p:spPr bwMode="auto">
              <a:xfrm rot="5160000">
                <a:off x="3877" y="3146"/>
                <a:ext cx="48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482" name="Oval 1169"/>
              <p:cNvSpPr>
                <a:spLocks noChangeArrowheads="1"/>
              </p:cNvSpPr>
              <p:nvPr/>
            </p:nvSpPr>
            <p:spPr bwMode="auto">
              <a:xfrm rot="5160000">
                <a:off x="3871" y="3156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483" name="Oval 1170"/>
              <p:cNvSpPr>
                <a:spLocks noChangeArrowheads="1"/>
              </p:cNvSpPr>
              <p:nvPr/>
            </p:nvSpPr>
            <p:spPr bwMode="auto">
              <a:xfrm rot="5160000">
                <a:off x="3906" y="318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484" name="Oval 1171"/>
              <p:cNvSpPr>
                <a:spLocks noChangeArrowheads="1"/>
              </p:cNvSpPr>
              <p:nvPr/>
            </p:nvSpPr>
            <p:spPr bwMode="auto">
              <a:xfrm rot="5160000">
                <a:off x="3841" y="3125"/>
                <a:ext cx="50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35485" name="Group 1172"/>
              <p:cNvGrpSpPr>
                <a:grpSpLocks/>
              </p:cNvGrpSpPr>
              <p:nvPr/>
            </p:nvGrpSpPr>
            <p:grpSpPr bwMode="auto">
              <a:xfrm>
                <a:off x="3891" y="3096"/>
                <a:ext cx="88" cy="48"/>
                <a:chOff x="1557" y="2845"/>
                <a:chExt cx="212" cy="118"/>
              </a:xfrm>
            </p:grpSpPr>
            <p:sp>
              <p:nvSpPr>
                <p:cNvPr id="35777" name="Freeform 1173"/>
                <p:cNvSpPr>
                  <a:spLocks/>
                </p:cNvSpPr>
                <p:nvPr/>
              </p:nvSpPr>
              <p:spPr bwMode="auto">
                <a:xfrm>
                  <a:off x="1665" y="2917"/>
                  <a:ext cx="103" cy="15"/>
                </a:xfrm>
                <a:custGeom>
                  <a:avLst/>
                  <a:gdLst>
                    <a:gd name="T0" fmla="*/ 0 w 103"/>
                    <a:gd name="T1" fmla="*/ 14 h 15"/>
                    <a:gd name="T2" fmla="*/ 26 w 103"/>
                    <a:gd name="T3" fmla="*/ 14 h 15"/>
                    <a:gd name="T4" fmla="*/ 45 w 103"/>
                    <a:gd name="T5" fmla="*/ 14 h 15"/>
                    <a:gd name="T6" fmla="*/ 54 w 103"/>
                    <a:gd name="T7" fmla="*/ 14 h 15"/>
                    <a:gd name="T8" fmla="*/ 60 w 103"/>
                    <a:gd name="T9" fmla="*/ 10 h 15"/>
                    <a:gd name="T10" fmla="*/ 68 w 103"/>
                    <a:gd name="T11" fmla="*/ 5 h 15"/>
                    <a:gd name="T12" fmla="*/ 74 w 103"/>
                    <a:gd name="T13" fmla="*/ 0 h 15"/>
                    <a:gd name="T14" fmla="*/ 88 w 103"/>
                    <a:gd name="T15" fmla="*/ 5 h 15"/>
                    <a:gd name="T16" fmla="*/ 102 w 103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5"/>
                    <a:gd name="T29" fmla="*/ 103 w 10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5">
                      <a:moveTo>
                        <a:pt x="0" y="14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54" y="14"/>
                      </a:lnTo>
                      <a:lnTo>
                        <a:pt x="60" y="10"/>
                      </a:lnTo>
                      <a:lnTo>
                        <a:pt x="68" y="5"/>
                      </a:lnTo>
                      <a:lnTo>
                        <a:pt x="74" y="0"/>
                      </a:lnTo>
                      <a:lnTo>
                        <a:pt x="88" y="5"/>
                      </a:lnTo>
                      <a:lnTo>
                        <a:pt x="102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8" name="Freeform 1174"/>
                <p:cNvSpPr>
                  <a:spLocks/>
                </p:cNvSpPr>
                <p:nvPr/>
              </p:nvSpPr>
              <p:spPr bwMode="auto">
                <a:xfrm>
                  <a:off x="1666" y="2854"/>
                  <a:ext cx="103" cy="14"/>
                </a:xfrm>
                <a:custGeom>
                  <a:avLst/>
                  <a:gdLst>
                    <a:gd name="T0" fmla="*/ 0 w 103"/>
                    <a:gd name="T1" fmla="*/ 13 h 14"/>
                    <a:gd name="T2" fmla="*/ 26 w 103"/>
                    <a:gd name="T3" fmla="*/ 13 h 14"/>
                    <a:gd name="T4" fmla="*/ 45 w 103"/>
                    <a:gd name="T5" fmla="*/ 13 h 14"/>
                    <a:gd name="T6" fmla="*/ 54 w 103"/>
                    <a:gd name="T7" fmla="*/ 13 h 14"/>
                    <a:gd name="T8" fmla="*/ 60 w 103"/>
                    <a:gd name="T9" fmla="*/ 9 h 14"/>
                    <a:gd name="T10" fmla="*/ 68 w 103"/>
                    <a:gd name="T11" fmla="*/ 4 h 14"/>
                    <a:gd name="T12" fmla="*/ 74 w 103"/>
                    <a:gd name="T13" fmla="*/ 0 h 14"/>
                    <a:gd name="T14" fmla="*/ 88 w 103"/>
                    <a:gd name="T15" fmla="*/ 4 h 14"/>
                    <a:gd name="T16" fmla="*/ 102 w 103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4"/>
                    <a:gd name="T29" fmla="*/ 103 w 103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4">
                      <a:moveTo>
                        <a:pt x="0" y="13"/>
                      </a:moveTo>
                      <a:lnTo>
                        <a:pt x="26" y="13"/>
                      </a:lnTo>
                      <a:lnTo>
                        <a:pt x="45" y="13"/>
                      </a:lnTo>
                      <a:lnTo>
                        <a:pt x="54" y="13"/>
                      </a:lnTo>
                      <a:lnTo>
                        <a:pt x="60" y="9"/>
                      </a:lnTo>
                      <a:lnTo>
                        <a:pt x="68" y="4"/>
                      </a:lnTo>
                      <a:lnTo>
                        <a:pt x="74" y="0"/>
                      </a:lnTo>
                      <a:lnTo>
                        <a:pt x="88" y="4"/>
                      </a:lnTo>
                      <a:lnTo>
                        <a:pt x="102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9" name="Oval 1175"/>
                <p:cNvSpPr>
                  <a:spLocks noChangeArrowheads="1"/>
                </p:cNvSpPr>
                <p:nvPr/>
              </p:nvSpPr>
              <p:spPr bwMode="auto">
                <a:xfrm rot="240000">
                  <a:off x="1557" y="284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86" name="Group 1176"/>
              <p:cNvGrpSpPr>
                <a:grpSpLocks/>
              </p:cNvGrpSpPr>
              <p:nvPr/>
            </p:nvGrpSpPr>
            <p:grpSpPr bwMode="auto">
              <a:xfrm>
                <a:off x="3926" y="3131"/>
                <a:ext cx="88" cy="49"/>
                <a:chOff x="1641" y="2929"/>
                <a:chExt cx="212" cy="118"/>
              </a:xfrm>
            </p:grpSpPr>
            <p:sp>
              <p:nvSpPr>
                <p:cNvPr id="35774" name="Freeform 1177"/>
                <p:cNvSpPr>
                  <a:spLocks/>
                </p:cNvSpPr>
                <p:nvPr/>
              </p:nvSpPr>
              <p:spPr bwMode="auto">
                <a:xfrm>
                  <a:off x="1747" y="3001"/>
                  <a:ext cx="105" cy="15"/>
                </a:xfrm>
                <a:custGeom>
                  <a:avLst/>
                  <a:gdLst>
                    <a:gd name="T0" fmla="*/ 0 w 105"/>
                    <a:gd name="T1" fmla="*/ 14 h 15"/>
                    <a:gd name="T2" fmla="*/ 27 w 105"/>
                    <a:gd name="T3" fmla="*/ 14 h 15"/>
                    <a:gd name="T4" fmla="*/ 48 w 105"/>
                    <a:gd name="T5" fmla="*/ 14 h 15"/>
                    <a:gd name="T6" fmla="*/ 57 w 105"/>
                    <a:gd name="T7" fmla="*/ 14 h 15"/>
                    <a:gd name="T8" fmla="*/ 63 w 105"/>
                    <a:gd name="T9" fmla="*/ 9 h 15"/>
                    <a:gd name="T10" fmla="*/ 68 w 105"/>
                    <a:gd name="T11" fmla="*/ 5 h 15"/>
                    <a:gd name="T12" fmla="*/ 74 w 105"/>
                    <a:gd name="T13" fmla="*/ 0 h 15"/>
                    <a:gd name="T14" fmla="*/ 89 w 105"/>
                    <a:gd name="T15" fmla="*/ 5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4"/>
                      </a:moveTo>
                      <a:lnTo>
                        <a:pt x="27" y="14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63" y="9"/>
                      </a:lnTo>
                      <a:lnTo>
                        <a:pt x="68" y="5"/>
                      </a:lnTo>
                      <a:lnTo>
                        <a:pt x="74" y="0"/>
                      </a:lnTo>
                      <a:lnTo>
                        <a:pt x="89" y="5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5" name="Freeform 1178"/>
                <p:cNvSpPr>
                  <a:spLocks/>
                </p:cNvSpPr>
                <p:nvPr/>
              </p:nvSpPr>
              <p:spPr bwMode="auto">
                <a:xfrm>
                  <a:off x="1748" y="2937"/>
                  <a:ext cx="105" cy="15"/>
                </a:xfrm>
                <a:custGeom>
                  <a:avLst/>
                  <a:gdLst>
                    <a:gd name="T0" fmla="*/ 0 w 105"/>
                    <a:gd name="T1" fmla="*/ 14 h 15"/>
                    <a:gd name="T2" fmla="*/ 27 w 105"/>
                    <a:gd name="T3" fmla="*/ 14 h 15"/>
                    <a:gd name="T4" fmla="*/ 48 w 105"/>
                    <a:gd name="T5" fmla="*/ 14 h 15"/>
                    <a:gd name="T6" fmla="*/ 57 w 105"/>
                    <a:gd name="T7" fmla="*/ 14 h 15"/>
                    <a:gd name="T8" fmla="*/ 63 w 105"/>
                    <a:gd name="T9" fmla="*/ 10 h 15"/>
                    <a:gd name="T10" fmla="*/ 68 w 105"/>
                    <a:gd name="T11" fmla="*/ 5 h 15"/>
                    <a:gd name="T12" fmla="*/ 74 w 105"/>
                    <a:gd name="T13" fmla="*/ 0 h 15"/>
                    <a:gd name="T14" fmla="*/ 89 w 105"/>
                    <a:gd name="T15" fmla="*/ 5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4"/>
                      </a:moveTo>
                      <a:lnTo>
                        <a:pt x="27" y="14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63" y="10"/>
                      </a:lnTo>
                      <a:lnTo>
                        <a:pt x="68" y="5"/>
                      </a:lnTo>
                      <a:lnTo>
                        <a:pt x="74" y="0"/>
                      </a:lnTo>
                      <a:lnTo>
                        <a:pt x="89" y="5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6" name="Oval 1179"/>
                <p:cNvSpPr>
                  <a:spLocks noChangeArrowheads="1"/>
                </p:cNvSpPr>
                <p:nvPr/>
              </p:nvSpPr>
              <p:spPr bwMode="auto">
                <a:xfrm rot="240000">
                  <a:off x="1641" y="29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87" name="Group 1180"/>
              <p:cNvGrpSpPr>
                <a:grpSpLocks/>
              </p:cNvGrpSpPr>
              <p:nvPr/>
            </p:nvGrpSpPr>
            <p:grpSpPr bwMode="auto">
              <a:xfrm>
                <a:off x="3966" y="3160"/>
                <a:ext cx="89" cy="49"/>
                <a:chOff x="1737" y="3001"/>
                <a:chExt cx="212" cy="118"/>
              </a:xfrm>
            </p:grpSpPr>
            <p:sp>
              <p:nvSpPr>
                <p:cNvPr id="35771" name="Freeform 1181"/>
                <p:cNvSpPr>
                  <a:spLocks/>
                </p:cNvSpPr>
                <p:nvPr/>
              </p:nvSpPr>
              <p:spPr bwMode="auto">
                <a:xfrm>
                  <a:off x="1844" y="3072"/>
                  <a:ext cx="104" cy="16"/>
                </a:xfrm>
                <a:custGeom>
                  <a:avLst/>
                  <a:gdLst>
                    <a:gd name="T0" fmla="*/ 0 w 104"/>
                    <a:gd name="T1" fmla="*/ 15 h 16"/>
                    <a:gd name="T2" fmla="*/ 25 w 104"/>
                    <a:gd name="T3" fmla="*/ 15 h 16"/>
                    <a:gd name="T4" fmla="*/ 47 w 104"/>
                    <a:gd name="T5" fmla="*/ 15 h 16"/>
                    <a:gd name="T6" fmla="*/ 56 w 104"/>
                    <a:gd name="T7" fmla="*/ 15 h 16"/>
                    <a:gd name="T8" fmla="*/ 63 w 104"/>
                    <a:gd name="T9" fmla="*/ 10 h 16"/>
                    <a:gd name="T10" fmla="*/ 69 w 104"/>
                    <a:gd name="T11" fmla="*/ 5 h 16"/>
                    <a:gd name="T12" fmla="*/ 75 w 104"/>
                    <a:gd name="T13" fmla="*/ 0 h 16"/>
                    <a:gd name="T14" fmla="*/ 87 w 104"/>
                    <a:gd name="T15" fmla="*/ 5 h 16"/>
                    <a:gd name="T16" fmla="*/ 103 w 104"/>
                    <a:gd name="T17" fmla="*/ 15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6"/>
                    <a:gd name="T29" fmla="*/ 104 w 10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6">
                      <a:moveTo>
                        <a:pt x="0" y="15"/>
                      </a:moveTo>
                      <a:lnTo>
                        <a:pt x="25" y="15"/>
                      </a:lnTo>
                      <a:lnTo>
                        <a:pt x="47" y="15"/>
                      </a:lnTo>
                      <a:lnTo>
                        <a:pt x="56" y="15"/>
                      </a:lnTo>
                      <a:lnTo>
                        <a:pt x="63" y="10"/>
                      </a:lnTo>
                      <a:lnTo>
                        <a:pt x="69" y="5"/>
                      </a:lnTo>
                      <a:lnTo>
                        <a:pt x="75" y="0"/>
                      </a:lnTo>
                      <a:lnTo>
                        <a:pt x="87" y="5"/>
                      </a:lnTo>
                      <a:lnTo>
                        <a:pt x="103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2" name="Freeform 1182"/>
                <p:cNvSpPr>
                  <a:spLocks/>
                </p:cNvSpPr>
                <p:nvPr/>
              </p:nvSpPr>
              <p:spPr bwMode="auto">
                <a:xfrm>
                  <a:off x="1845" y="3009"/>
                  <a:ext cx="104" cy="15"/>
                </a:xfrm>
                <a:custGeom>
                  <a:avLst/>
                  <a:gdLst>
                    <a:gd name="T0" fmla="*/ 0 w 104"/>
                    <a:gd name="T1" fmla="*/ 14 h 15"/>
                    <a:gd name="T2" fmla="*/ 25 w 104"/>
                    <a:gd name="T3" fmla="*/ 14 h 15"/>
                    <a:gd name="T4" fmla="*/ 47 w 104"/>
                    <a:gd name="T5" fmla="*/ 14 h 15"/>
                    <a:gd name="T6" fmla="*/ 56 w 104"/>
                    <a:gd name="T7" fmla="*/ 14 h 15"/>
                    <a:gd name="T8" fmla="*/ 62 w 104"/>
                    <a:gd name="T9" fmla="*/ 9 h 15"/>
                    <a:gd name="T10" fmla="*/ 69 w 104"/>
                    <a:gd name="T11" fmla="*/ 4 h 15"/>
                    <a:gd name="T12" fmla="*/ 75 w 104"/>
                    <a:gd name="T13" fmla="*/ 0 h 15"/>
                    <a:gd name="T14" fmla="*/ 87 w 104"/>
                    <a:gd name="T15" fmla="*/ 4 h 15"/>
                    <a:gd name="T16" fmla="*/ 103 w 104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5"/>
                    <a:gd name="T29" fmla="*/ 104 w 104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5">
                      <a:moveTo>
                        <a:pt x="0" y="14"/>
                      </a:moveTo>
                      <a:lnTo>
                        <a:pt x="25" y="14"/>
                      </a:lnTo>
                      <a:lnTo>
                        <a:pt x="47" y="14"/>
                      </a:lnTo>
                      <a:lnTo>
                        <a:pt x="56" y="14"/>
                      </a:lnTo>
                      <a:lnTo>
                        <a:pt x="62" y="9"/>
                      </a:lnTo>
                      <a:lnTo>
                        <a:pt x="69" y="4"/>
                      </a:lnTo>
                      <a:lnTo>
                        <a:pt x="75" y="0"/>
                      </a:lnTo>
                      <a:lnTo>
                        <a:pt x="87" y="4"/>
                      </a:lnTo>
                      <a:lnTo>
                        <a:pt x="103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3" name="Oval 1183"/>
                <p:cNvSpPr>
                  <a:spLocks noChangeArrowheads="1"/>
                </p:cNvSpPr>
                <p:nvPr/>
              </p:nvSpPr>
              <p:spPr bwMode="auto">
                <a:xfrm rot="240000">
                  <a:off x="1737" y="300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88" name="Group 1184"/>
              <p:cNvGrpSpPr>
                <a:grpSpLocks/>
              </p:cNvGrpSpPr>
              <p:nvPr/>
            </p:nvGrpSpPr>
            <p:grpSpPr bwMode="auto">
              <a:xfrm>
                <a:off x="4132" y="3268"/>
                <a:ext cx="54" cy="88"/>
                <a:chOff x="2136" y="3263"/>
                <a:chExt cx="128" cy="215"/>
              </a:xfrm>
            </p:grpSpPr>
            <p:sp>
              <p:nvSpPr>
                <p:cNvPr id="35768" name="Freeform 1185"/>
                <p:cNvSpPr>
                  <a:spLocks/>
                </p:cNvSpPr>
                <p:nvPr/>
              </p:nvSpPr>
              <p:spPr bwMode="auto">
                <a:xfrm>
                  <a:off x="2234" y="3284"/>
                  <a:ext cx="30" cy="98"/>
                </a:xfrm>
                <a:custGeom>
                  <a:avLst/>
                  <a:gdLst>
                    <a:gd name="T0" fmla="*/ 0 w 30"/>
                    <a:gd name="T1" fmla="*/ 97 h 98"/>
                    <a:gd name="T2" fmla="*/ 7 w 30"/>
                    <a:gd name="T3" fmla="*/ 75 h 98"/>
                    <a:gd name="T4" fmla="*/ 15 w 30"/>
                    <a:gd name="T5" fmla="*/ 48 h 98"/>
                    <a:gd name="T6" fmla="*/ 15 w 30"/>
                    <a:gd name="T7" fmla="*/ 43 h 98"/>
                    <a:gd name="T8" fmla="*/ 11 w 30"/>
                    <a:gd name="T9" fmla="*/ 32 h 98"/>
                    <a:gd name="T10" fmla="*/ 7 w 30"/>
                    <a:gd name="T11" fmla="*/ 27 h 98"/>
                    <a:gd name="T12" fmla="*/ 7 w 30"/>
                    <a:gd name="T13" fmla="*/ 21 h 98"/>
                    <a:gd name="T14" fmla="*/ 11 w 30"/>
                    <a:gd name="T15" fmla="*/ 16 h 98"/>
                    <a:gd name="T16" fmla="*/ 15 w 30"/>
                    <a:gd name="T17" fmla="*/ 10 h 98"/>
                    <a:gd name="T18" fmla="*/ 29 w 30"/>
                    <a:gd name="T19" fmla="*/ 0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"/>
                    <a:gd name="T31" fmla="*/ 0 h 98"/>
                    <a:gd name="T32" fmla="*/ 30 w 30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" h="98">
                      <a:moveTo>
                        <a:pt x="0" y="97"/>
                      </a:moveTo>
                      <a:lnTo>
                        <a:pt x="7" y="75"/>
                      </a:lnTo>
                      <a:lnTo>
                        <a:pt x="15" y="48"/>
                      </a:lnTo>
                      <a:lnTo>
                        <a:pt x="15" y="43"/>
                      </a:lnTo>
                      <a:lnTo>
                        <a:pt x="11" y="32"/>
                      </a:lnTo>
                      <a:lnTo>
                        <a:pt x="7" y="27"/>
                      </a:lnTo>
                      <a:lnTo>
                        <a:pt x="7" y="21"/>
                      </a:lnTo>
                      <a:lnTo>
                        <a:pt x="11" y="16"/>
                      </a:lnTo>
                      <a:lnTo>
                        <a:pt x="15" y="1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9" name="Freeform 1186"/>
                <p:cNvSpPr>
                  <a:spLocks/>
                </p:cNvSpPr>
                <p:nvPr/>
              </p:nvSpPr>
              <p:spPr bwMode="auto">
                <a:xfrm>
                  <a:off x="2169" y="3263"/>
                  <a:ext cx="33" cy="103"/>
                </a:xfrm>
                <a:custGeom>
                  <a:avLst/>
                  <a:gdLst>
                    <a:gd name="T0" fmla="*/ 0 w 33"/>
                    <a:gd name="T1" fmla="*/ 102 h 103"/>
                    <a:gd name="T2" fmla="*/ 11 w 33"/>
                    <a:gd name="T3" fmla="*/ 80 h 103"/>
                    <a:gd name="T4" fmla="*/ 14 w 33"/>
                    <a:gd name="T5" fmla="*/ 54 h 103"/>
                    <a:gd name="T6" fmla="*/ 11 w 33"/>
                    <a:gd name="T7" fmla="*/ 37 h 103"/>
                    <a:gd name="T8" fmla="*/ 7 w 33"/>
                    <a:gd name="T9" fmla="*/ 27 h 103"/>
                    <a:gd name="T10" fmla="*/ 18 w 33"/>
                    <a:gd name="T11" fmla="*/ 16 h 103"/>
                    <a:gd name="T12" fmla="*/ 32 w 33"/>
                    <a:gd name="T13" fmla="*/ 0 h 1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103"/>
                    <a:gd name="T23" fmla="*/ 33 w 33"/>
                    <a:gd name="T24" fmla="*/ 103 h 1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103">
                      <a:moveTo>
                        <a:pt x="0" y="102"/>
                      </a:moveTo>
                      <a:lnTo>
                        <a:pt x="11" y="80"/>
                      </a:lnTo>
                      <a:lnTo>
                        <a:pt x="14" y="54"/>
                      </a:lnTo>
                      <a:lnTo>
                        <a:pt x="11" y="37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70" name="Oval 1187"/>
                <p:cNvSpPr>
                  <a:spLocks noChangeArrowheads="1"/>
                </p:cNvSpPr>
                <p:nvPr/>
              </p:nvSpPr>
              <p:spPr bwMode="auto">
                <a:xfrm rot="-4260000">
                  <a:off x="2135" y="335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89" name="Group 1188"/>
              <p:cNvGrpSpPr>
                <a:grpSpLocks/>
              </p:cNvGrpSpPr>
              <p:nvPr/>
            </p:nvGrpSpPr>
            <p:grpSpPr bwMode="auto">
              <a:xfrm>
                <a:off x="3923" y="3036"/>
                <a:ext cx="86" cy="69"/>
                <a:chOff x="1634" y="2699"/>
                <a:chExt cx="207" cy="167"/>
              </a:xfrm>
            </p:grpSpPr>
            <p:sp>
              <p:nvSpPr>
                <p:cNvPr id="35765" name="Freeform 1189"/>
                <p:cNvSpPr>
                  <a:spLocks/>
                </p:cNvSpPr>
                <p:nvPr/>
              </p:nvSpPr>
              <p:spPr bwMode="auto">
                <a:xfrm>
                  <a:off x="1749" y="2759"/>
                  <a:ext cx="92" cy="50"/>
                </a:xfrm>
                <a:custGeom>
                  <a:avLst/>
                  <a:gdLst>
                    <a:gd name="T0" fmla="*/ 0 w 92"/>
                    <a:gd name="T1" fmla="*/ 49 h 50"/>
                    <a:gd name="T2" fmla="*/ 23 w 92"/>
                    <a:gd name="T3" fmla="*/ 40 h 50"/>
                    <a:gd name="T4" fmla="*/ 32 w 92"/>
                    <a:gd name="T5" fmla="*/ 31 h 50"/>
                    <a:gd name="T6" fmla="*/ 41 w 92"/>
                    <a:gd name="T7" fmla="*/ 27 h 50"/>
                    <a:gd name="T8" fmla="*/ 47 w 92"/>
                    <a:gd name="T9" fmla="*/ 18 h 50"/>
                    <a:gd name="T10" fmla="*/ 50 w 92"/>
                    <a:gd name="T11" fmla="*/ 13 h 50"/>
                    <a:gd name="T12" fmla="*/ 56 w 92"/>
                    <a:gd name="T13" fmla="*/ 0 h 50"/>
                    <a:gd name="T14" fmla="*/ 70 w 92"/>
                    <a:gd name="T15" fmla="*/ 0 h 50"/>
                    <a:gd name="T16" fmla="*/ 91 w 92"/>
                    <a:gd name="T17" fmla="*/ 0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50"/>
                    <a:gd name="T29" fmla="*/ 92 w 92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50">
                      <a:moveTo>
                        <a:pt x="0" y="49"/>
                      </a:moveTo>
                      <a:lnTo>
                        <a:pt x="23" y="40"/>
                      </a:lnTo>
                      <a:lnTo>
                        <a:pt x="32" y="31"/>
                      </a:lnTo>
                      <a:lnTo>
                        <a:pt x="41" y="27"/>
                      </a:lnTo>
                      <a:lnTo>
                        <a:pt x="47" y="18"/>
                      </a:lnTo>
                      <a:lnTo>
                        <a:pt x="50" y="13"/>
                      </a:lnTo>
                      <a:lnTo>
                        <a:pt x="56" y="0"/>
                      </a:lnTo>
                      <a:lnTo>
                        <a:pt x="70" y="0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6" name="Freeform 1190"/>
                <p:cNvSpPr>
                  <a:spLocks/>
                </p:cNvSpPr>
                <p:nvPr/>
              </p:nvSpPr>
              <p:spPr bwMode="auto">
                <a:xfrm>
                  <a:off x="1715" y="2699"/>
                  <a:ext cx="94" cy="54"/>
                </a:xfrm>
                <a:custGeom>
                  <a:avLst/>
                  <a:gdLst>
                    <a:gd name="T0" fmla="*/ 0 w 94"/>
                    <a:gd name="T1" fmla="*/ 53 h 54"/>
                    <a:gd name="T2" fmla="*/ 24 w 94"/>
                    <a:gd name="T3" fmla="*/ 44 h 54"/>
                    <a:gd name="T4" fmla="*/ 41 w 94"/>
                    <a:gd name="T5" fmla="*/ 31 h 54"/>
                    <a:gd name="T6" fmla="*/ 47 w 94"/>
                    <a:gd name="T7" fmla="*/ 22 h 54"/>
                    <a:gd name="T8" fmla="*/ 50 w 94"/>
                    <a:gd name="T9" fmla="*/ 18 h 54"/>
                    <a:gd name="T10" fmla="*/ 53 w 94"/>
                    <a:gd name="T11" fmla="*/ 9 h 54"/>
                    <a:gd name="T12" fmla="*/ 58 w 94"/>
                    <a:gd name="T13" fmla="*/ 5 h 54"/>
                    <a:gd name="T14" fmla="*/ 73 w 94"/>
                    <a:gd name="T15" fmla="*/ 0 h 54"/>
                    <a:gd name="T16" fmla="*/ 93 w 94"/>
                    <a:gd name="T17" fmla="*/ 5 h 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54"/>
                    <a:gd name="T29" fmla="*/ 94 w 94"/>
                    <a:gd name="T30" fmla="*/ 54 h 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54">
                      <a:moveTo>
                        <a:pt x="0" y="53"/>
                      </a:moveTo>
                      <a:lnTo>
                        <a:pt x="24" y="44"/>
                      </a:lnTo>
                      <a:lnTo>
                        <a:pt x="41" y="31"/>
                      </a:lnTo>
                      <a:lnTo>
                        <a:pt x="47" y="22"/>
                      </a:lnTo>
                      <a:lnTo>
                        <a:pt x="50" y="18"/>
                      </a:lnTo>
                      <a:lnTo>
                        <a:pt x="53" y="9"/>
                      </a:lnTo>
                      <a:lnTo>
                        <a:pt x="58" y="5"/>
                      </a:lnTo>
                      <a:lnTo>
                        <a:pt x="73" y="0"/>
                      </a:lnTo>
                      <a:lnTo>
                        <a:pt x="93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7" name="Oval 1191"/>
                <p:cNvSpPr>
                  <a:spLocks noChangeArrowheads="1"/>
                </p:cNvSpPr>
                <p:nvPr/>
              </p:nvSpPr>
              <p:spPr bwMode="auto">
                <a:xfrm rot="-1560000">
                  <a:off x="1634" y="274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90" name="Group 1192"/>
              <p:cNvGrpSpPr>
                <a:grpSpLocks/>
              </p:cNvGrpSpPr>
              <p:nvPr/>
            </p:nvGrpSpPr>
            <p:grpSpPr bwMode="auto">
              <a:xfrm>
                <a:off x="4590" y="2367"/>
                <a:ext cx="74" cy="83"/>
                <a:chOff x="3230" y="1075"/>
                <a:chExt cx="177" cy="198"/>
              </a:xfrm>
            </p:grpSpPr>
            <p:sp>
              <p:nvSpPr>
                <p:cNvPr id="35762" name="Freeform 1193"/>
                <p:cNvSpPr>
                  <a:spLocks/>
                </p:cNvSpPr>
                <p:nvPr/>
              </p:nvSpPr>
              <p:spPr bwMode="auto">
                <a:xfrm>
                  <a:off x="3341" y="1114"/>
                  <a:ext cx="66" cy="79"/>
                </a:xfrm>
                <a:custGeom>
                  <a:avLst/>
                  <a:gdLst>
                    <a:gd name="T0" fmla="*/ 0 w 66"/>
                    <a:gd name="T1" fmla="*/ 78 h 79"/>
                    <a:gd name="T2" fmla="*/ 16 w 66"/>
                    <a:gd name="T3" fmla="*/ 61 h 79"/>
                    <a:gd name="T4" fmla="*/ 27 w 66"/>
                    <a:gd name="T5" fmla="*/ 44 h 79"/>
                    <a:gd name="T6" fmla="*/ 32 w 66"/>
                    <a:gd name="T7" fmla="*/ 27 h 79"/>
                    <a:gd name="T8" fmla="*/ 32 w 66"/>
                    <a:gd name="T9" fmla="*/ 19 h 79"/>
                    <a:gd name="T10" fmla="*/ 32 w 66"/>
                    <a:gd name="T11" fmla="*/ 11 h 79"/>
                    <a:gd name="T12" fmla="*/ 49 w 66"/>
                    <a:gd name="T13" fmla="*/ 5 h 79"/>
                    <a:gd name="T14" fmla="*/ 65 w 66"/>
                    <a:gd name="T15" fmla="*/ 0 h 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"/>
                    <a:gd name="T25" fmla="*/ 0 h 79"/>
                    <a:gd name="T26" fmla="*/ 66 w 66"/>
                    <a:gd name="T27" fmla="*/ 79 h 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" h="79">
                      <a:moveTo>
                        <a:pt x="0" y="78"/>
                      </a:moveTo>
                      <a:lnTo>
                        <a:pt x="16" y="61"/>
                      </a:lnTo>
                      <a:lnTo>
                        <a:pt x="27" y="44"/>
                      </a:lnTo>
                      <a:lnTo>
                        <a:pt x="32" y="27"/>
                      </a:lnTo>
                      <a:lnTo>
                        <a:pt x="32" y="19"/>
                      </a:lnTo>
                      <a:lnTo>
                        <a:pt x="32" y="11"/>
                      </a:lnTo>
                      <a:lnTo>
                        <a:pt x="49" y="5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3" name="Freeform 1194"/>
                <p:cNvSpPr>
                  <a:spLocks/>
                </p:cNvSpPr>
                <p:nvPr/>
              </p:nvSpPr>
              <p:spPr bwMode="auto">
                <a:xfrm>
                  <a:off x="3291" y="1075"/>
                  <a:ext cx="65" cy="78"/>
                </a:xfrm>
                <a:custGeom>
                  <a:avLst/>
                  <a:gdLst>
                    <a:gd name="T0" fmla="*/ 0 w 65"/>
                    <a:gd name="T1" fmla="*/ 77 h 78"/>
                    <a:gd name="T2" fmla="*/ 16 w 65"/>
                    <a:gd name="T3" fmla="*/ 61 h 78"/>
                    <a:gd name="T4" fmla="*/ 26 w 65"/>
                    <a:gd name="T5" fmla="*/ 42 h 78"/>
                    <a:gd name="T6" fmla="*/ 32 w 65"/>
                    <a:gd name="T7" fmla="*/ 25 h 78"/>
                    <a:gd name="T8" fmla="*/ 32 w 65"/>
                    <a:gd name="T9" fmla="*/ 18 h 78"/>
                    <a:gd name="T10" fmla="*/ 32 w 65"/>
                    <a:gd name="T11" fmla="*/ 11 h 78"/>
                    <a:gd name="T12" fmla="*/ 37 w 65"/>
                    <a:gd name="T13" fmla="*/ 7 h 78"/>
                    <a:gd name="T14" fmla="*/ 48 w 65"/>
                    <a:gd name="T15" fmla="*/ 3 h 78"/>
                    <a:gd name="T16" fmla="*/ 64 w 65"/>
                    <a:gd name="T17" fmla="*/ 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78"/>
                    <a:gd name="T29" fmla="*/ 65 w 65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78">
                      <a:moveTo>
                        <a:pt x="0" y="77"/>
                      </a:moveTo>
                      <a:lnTo>
                        <a:pt x="16" y="61"/>
                      </a:lnTo>
                      <a:lnTo>
                        <a:pt x="26" y="4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2" y="11"/>
                      </a:lnTo>
                      <a:lnTo>
                        <a:pt x="37" y="7"/>
                      </a:lnTo>
                      <a:lnTo>
                        <a:pt x="48" y="3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4" name="Oval 1195"/>
                <p:cNvSpPr>
                  <a:spLocks noChangeArrowheads="1"/>
                </p:cNvSpPr>
                <p:nvPr/>
              </p:nvSpPr>
              <p:spPr bwMode="auto">
                <a:xfrm rot="-2880000">
                  <a:off x="3229" y="115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91" name="Group 1196"/>
              <p:cNvGrpSpPr>
                <a:grpSpLocks/>
              </p:cNvGrpSpPr>
              <p:nvPr/>
            </p:nvGrpSpPr>
            <p:grpSpPr bwMode="auto">
              <a:xfrm>
                <a:off x="4644" y="2399"/>
                <a:ext cx="76" cy="78"/>
                <a:chOff x="3359" y="1148"/>
                <a:chExt cx="183" cy="194"/>
              </a:xfrm>
            </p:grpSpPr>
            <p:sp>
              <p:nvSpPr>
                <p:cNvPr id="35759" name="Freeform 1197"/>
                <p:cNvSpPr>
                  <a:spLocks/>
                </p:cNvSpPr>
                <p:nvPr/>
              </p:nvSpPr>
              <p:spPr bwMode="auto">
                <a:xfrm>
                  <a:off x="3467" y="1192"/>
                  <a:ext cx="75" cy="76"/>
                </a:xfrm>
                <a:custGeom>
                  <a:avLst/>
                  <a:gdLst>
                    <a:gd name="T0" fmla="*/ 0 w 75"/>
                    <a:gd name="T1" fmla="*/ 75 h 76"/>
                    <a:gd name="T2" fmla="*/ 23 w 75"/>
                    <a:gd name="T3" fmla="*/ 57 h 76"/>
                    <a:gd name="T4" fmla="*/ 34 w 75"/>
                    <a:gd name="T5" fmla="*/ 41 h 76"/>
                    <a:gd name="T6" fmla="*/ 40 w 75"/>
                    <a:gd name="T7" fmla="*/ 22 h 76"/>
                    <a:gd name="T8" fmla="*/ 40 w 75"/>
                    <a:gd name="T9" fmla="*/ 16 h 76"/>
                    <a:gd name="T10" fmla="*/ 46 w 75"/>
                    <a:gd name="T11" fmla="*/ 10 h 76"/>
                    <a:gd name="T12" fmla="*/ 51 w 75"/>
                    <a:gd name="T13" fmla="*/ 6 h 76"/>
                    <a:gd name="T14" fmla="*/ 57 w 75"/>
                    <a:gd name="T15" fmla="*/ 2 h 76"/>
                    <a:gd name="T16" fmla="*/ 74 w 75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5"/>
                    <a:gd name="T28" fmla="*/ 0 h 76"/>
                    <a:gd name="T29" fmla="*/ 75 w 75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5" h="76">
                      <a:moveTo>
                        <a:pt x="0" y="75"/>
                      </a:moveTo>
                      <a:lnTo>
                        <a:pt x="23" y="57"/>
                      </a:lnTo>
                      <a:lnTo>
                        <a:pt x="34" y="41"/>
                      </a:lnTo>
                      <a:lnTo>
                        <a:pt x="40" y="22"/>
                      </a:lnTo>
                      <a:lnTo>
                        <a:pt x="40" y="16"/>
                      </a:lnTo>
                      <a:lnTo>
                        <a:pt x="46" y="10"/>
                      </a:lnTo>
                      <a:lnTo>
                        <a:pt x="51" y="6"/>
                      </a:lnTo>
                      <a:lnTo>
                        <a:pt x="57" y="2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0" name="Freeform 1198"/>
                <p:cNvSpPr>
                  <a:spLocks/>
                </p:cNvSpPr>
                <p:nvPr/>
              </p:nvSpPr>
              <p:spPr bwMode="auto">
                <a:xfrm>
                  <a:off x="3420" y="1148"/>
                  <a:ext cx="74" cy="75"/>
                </a:xfrm>
                <a:custGeom>
                  <a:avLst/>
                  <a:gdLst>
                    <a:gd name="T0" fmla="*/ 0 w 74"/>
                    <a:gd name="T1" fmla="*/ 74 h 75"/>
                    <a:gd name="T2" fmla="*/ 23 w 74"/>
                    <a:gd name="T3" fmla="*/ 58 h 75"/>
                    <a:gd name="T4" fmla="*/ 34 w 74"/>
                    <a:gd name="T5" fmla="*/ 41 h 75"/>
                    <a:gd name="T6" fmla="*/ 39 w 74"/>
                    <a:gd name="T7" fmla="*/ 25 h 75"/>
                    <a:gd name="T8" fmla="*/ 39 w 74"/>
                    <a:gd name="T9" fmla="*/ 17 h 75"/>
                    <a:gd name="T10" fmla="*/ 39 w 74"/>
                    <a:gd name="T11" fmla="*/ 11 h 75"/>
                    <a:gd name="T12" fmla="*/ 51 w 74"/>
                    <a:gd name="T13" fmla="*/ 7 h 75"/>
                    <a:gd name="T14" fmla="*/ 56 w 74"/>
                    <a:gd name="T15" fmla="*/ 4 h 75"/>
                    <a:gd name="T16" fmla="*/ 73 w 74"/>
                    <a:gd name="T17" fmla="*/ 0 h 7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75"/>
                    <a:gd name="T29" fmla="*/ 74 w 74"/>
                    <a:gd name="T30" fmla="*/ 75 h 7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75">
                      <a:moveTo>
                        <a:pt x="0" y="74"/>
                      </a:moveTo>
                      <a:lnTo>
                        <a:pt x="23" y="58"/>
                      </a:lnTo>
                      <a:lnTo>
                        <a:pt x="34" y="41"/>
                      </a:lnTo>
                      <a:lnTo>
                        <a:pt x="39" y="25"/>
                      </a:lnTo>
                      <a:lnTo>
                        <a:pt x="39" y="17"/>
                      </a:lnTo>
                      <a:lnTo>
                        <a:pt x="39" y="11"/>
                      </a:lnTo>
                      <a:lnTo>
                        <a:pt x="51" y="7"/>
                      </a:lnTo>
                      <a:lnTo>
                        <a:pt x="56" y="4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61" name="Oval 1199"/>
                <p:cNvSpPr>
                  <a:spLocks noChangeArrowheads="1"/>
                </p:cNvSpPr>
                <p:nvPr/>
              </p:nvSpPr>
              <p:spPr bwMode="auto">
                <a:xfrm rot="-2700000">
                  <a:off x="3359" y="122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92" name="Group 1200"/>
              <p:cNvGrpSpPr>
                <a:grpSpLocks/>
              </p:cNvGrpSpPr>
              <p:nvPr/>
            </p:nvGrpSpPr>
            <p:grpSpPr bwMode="auto">
              <a:xfrm>
                <a:off x="4679" y="2438"/>
                <a:ext cx="82" cy="75"/>
                <a:chOff x="3445" y="1244"/>
                <a:chExt cx="194" cy="184"/>
              </a:xfrm>
            </p:grpSpPr>
            <p:sp>
              <p:nvSpPr>
                <p:cNvPr id="35756" name="Freeform 1201"/>
                <p:cNvSpPr>
                  <a:spLocks/>
                </p:cNvSpPr>
                <p:nvPr/>
              </p:nvSpPr>
              <p:spPr bwMode="auto">
                <a:xfrm>
                  <a:off x="3557" y="1292"/>
                  <a:ext cx="82" cy="68"/>
                </a:xfrm>
                <a:custGeom>
                  <a:avLst/>
                  <a:gdLst>
                    <a:gd name="T0" fmla="*/ 0 w 82"/>
                    <a:gd name="T1" fmla="*/ 67 h 68"/>
                    <a:gd name="T2" fmla="*/ 23 w 82"/>
                    <a:gd name="T3" fmla="*/ 52 h 68"/>
                    <a:gd name="T4" fmla="*/ 34 w 82"/>
                    <a:gd name="T5" fmla="*/ 37 h 68"/>
                    <a:gd name="T6" fmla="*/ 40 w 82"/>
                    <a:gd name="T7" fmla="*/ 28 h 68"/>
                    <a:gd name="T8" fmla="*/ 40 w 82"/>
                    <a:gd name="T9" fmla="*/ 19 h 68"/>
                    <a:gd name="T10" fmla="*/ 46 w 82"/>
                    <a:gd name="T11" fmla="*/ 13 h 68"/>
                    <a:gd name="T12" fmla="*/ 46 w 82"/>
                    <a:gd name="T13" fmla="*/ 6 h 68"/>
                    <a:gd name="T14" fmla="*/ 64 w 82"/>
                    <a:gd name="T15" fmla="*/ 2 h 68"/>
                    <a:gd name="T16" fmla="*/ 81 w 82"/>
                    <a:gd name="T17" fmla="*/ 0 h 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"/>
                    <a:gd name="T28" fmla="*/ 0 h 68"/>
                    <a:gd name="T29" fmla="*/ 82 w 82"/>
                    <a:gd name="T30" fmla="*/ 68 h 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" h="68">
                      <a:moveTo>
                        <a:pt x="0" y="67"/>
                      </a:moveTo>
                      <a:lnTo>
                        <a:pt x="23" y="52"/>
                      </a:lnTo>
                      <a:lnTo>
                        <a:pt x="34" y="37"/>
                      </a:lnTo>
                      <a:lnTo>
                        <a:pt x="40" y="28"/>
                      </a:lnTo>
                      <a:lnTo>
                        <a:pt x="40" y="19"/>
                      </a:lnTo>
                      <a:lnTo>
                        <a:pt x="46" y="13"/>
                      </a:lnTo>
                      <a:lnTo>
                        <a:pt x="46" y="6"/>
                      </a:lnTo>
                      <a:lnTo>
                        <a:pt x="64" y="2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57" name="Freeform 1202"/>
                <p:cNvSpPr>
                  <a:spLocks/>
                </p:cNvSpPr>
                <p:nvPr/>
              </p:nvSpPr>
              <p:spPr bwMode="auto">
                <a:xfrm>
                  <a:off x="3515" y="1244"/>
                  <a:ext cx="82" cy="68"/>
                </a:xfrm>
                <a:custGeom>
                  <a:avLst/>
                  <a:gdLst>
                    <a:gd name="T0" fmla="*/ 0 w 82"/>
                    <a:gd name="T1" fmla="*/ 67 h 68"/>
                    <a:gd name="T2" fmla="*/ 23 w 82"/>
                    <a:gd name="T3" fmla="*/ 52 h 68"/>
                    <a:gd name="T4" fmla="*/ 35 w 82"/>
                    <a:gd name="T5" fmla="*/ 38 h 68"/>
                    <a:gd name="T6" fmla="*/ 41 w 82"/>
                    <a:gd name="T7" fmla="*/ 29 h 68"/>
                    <a:gd name="T8" fmla="*/ 41 w 82"/>
                    <a:gd name="T9" fmla="*/ 19 h 68"/>
                    <a:gd name="T10" fmla="*/ 46 w 82"/>
                    <a:gd name="T11" fmla="*/ 12 h 68"/>
                    <a:gd name="T12" fmla="*/ 46 w 82"/>
                    <a:gd name="T13" fmla="*/ 6 h 68"/>
                    <a:gd name="T14" fmla="*/ 64 w 82"/>
                    <a:gd name="T15" fmla="*/ 2 h 68"/>
                    <a:gd name="T16" fmla="*/ 81 w 82"/>
                    <a:gd name="T17" fmla="*/ 0 h 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"/>
                    <a:gd name="T28" fmla="*/ 0 h 68"/>
                    <a:gd name="T29" fmla="*/ 82 w 82"/>
                    <a:gd name="T30" fmla="*/ 68 h 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" h="68">
                      <a:moveTo>
                        <a:pt x="0" y="67"/>
                      </a:moveTo>
                      <a:lnTo>
                        <a:pt x="23" y="52"/>
                      </a:lnTo>
                      <a:lnTo>
                        <a:pt x="35" y="38"/>
                      </a:lnTo>
                      <a:lnTo>
                        <a:pt x="41" y="29"/>
                      </a:lnTo>
                      <a:lnTo>
                        <a:pt x="41" y="19"/>
                      </a:lnTo>
                      <a:lnTo>
                        <a:pt x="46" y="12"/>
                      </a:lnTo>
                      <a:lnTo>
                        <a:pt x="46" y="6"/>
                      </a:lnTo>
                      <a:lnTo>
                        <a:pt x="64" y="2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58" name="Oval 1203"/>
                <p:cNvSpPr>
                  <a:spLocks noChangeArrowheads="1"/>
                </p:cNvSpPr>
                <p:nvPr/>
              </p:nvSpPr>
              <p:spPr bwMode="auto">
                <a:xfrm rot="-2280000">
                  <a:off x="3445" y="131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93" name="Group 1204"/>
              <p:cNvGrpSpPr>
                <a:grpSpLocks/>
              </p:cNvGrpSpPr>
              <p:nvPr/>
            </p:nvGrpSpPr>
            <p:grpSpPr bwMode="auto">
              <a:xfrm>
                <a:off x="4021" y="3153"/>
                <a:ext cx="195" cy="203"/>
                <a:chOff x="1869" y="2982"/>
                <a:chExt cx="469" cy="496"/>
              </a:xfrm>
            </p:grpSpPr>
            <p:pic>
              <p:nvPicPr>
                <p:cNvPr id="35742" name="Picture 1205"/>
                <p:cNvPicPr>
                  <a:picLocks noChangeArrowheads="1"/>
                </p:cNvPicPr>
                <p:nvPr/>
              </p:nvPicPr>
              <p:blipFill>
                <a:blip r:embed="rId5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83" y="3128"/>
                  <a:ext cx="214" cy="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43" name="Picture 1206"/>
                <p:cNvPicPr>
                  <a:picLocks noChangeArrowheads="1"/>
                </p:cNvPicPr>
                <p:nvPr/>
              </p:nvPicPr>
              <p:blipFill>
                <a:blip r:embed="rId6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15" y="3089"/>
                  <a:ext cx="214" cy="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44" name="Picture 1207"/>
                <p:cNvPicPr>
                  <a:picLocks noChangeArrowheads="1"/>
                </p:cNvPicPr>
                <p:nvPr/>
              </p:nvPicPr>
              <p:blipFill>
                <a:blip r:embed="rId6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4" y="3120"/>
                  <a:ext cx="213" cy="2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45" name="Picture 1208"/>
                <p:cNvPicPr>
                  <a:picLocks noChangeArrowheads="1"/>
                </p:cNvPicPr>
                <p:nvPr/>
              </p:nvPicPr>
              <p:blipFill>
                <a:blip r:embed="rId6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69" y="3027"/>
                  <a:ext cx="181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746" name="Freeform 1209"/>
                <p:cNvSpPr>
                  <a:spLocks/>
                </p:cNvSpPr>
                <p:nvPr/>
              </p:nvSpPr>
              <p:spPr bwMode="auto">
                <a:xfrm>
                  <a:off x="1950" y="3326"/>
                  <a:ext cx="89" cy="78"/>
                </a:xfrm>
                <a:custGeom>
                  <a:avLst/>
                  <a:gdLst>
                    <a:gd name="T0" fmla="*/ 88 w 89"/>
                    <a:gd name="T1" fmla="*/ 44 h 78"/>
                    <a:gd name="T2" fmla="*/ 75 w 89"/>
                    <a:gd name="T3" fmla="*/ 60 h 78"/>
                    <a:gd name="T4" fmla="*/ 62 w 89"/>
                    <a:gd name="T5" fmla="*/ 71 h 78"/>
                    <a:gd name="T6" fmla="*/ 49 w 89"/>
                    <a:gd name="T7" fmla="*/ 77 h 78"/>
                    <a:gd name="T8" fmla="*/ 36 w 89"/>
                    <a:gd name="T9" fmla="*/ 77 h 78"/>
                    <a:gd name="T10" fmla="*/ 26 w 89"/>
                    <a:gd name="T11" fmla="*/ 71 h 78"/>
                    <a:gd name="T12" fmla="*/ 20 w 89"/>
                    <a:gd name="T13" fmla="*/ 71 h 78"/>
                    <a:gd name="T14" fmla="*/ 6 w 89"/>
                    <a:gd name="T15" fmla="*/ 55 h 78"/>
                    <a:gd name="T16" fmla="*/ 0 w 89"/>
                    <a:gd name="T17" fmla="*/ 38 h 78"/>
                    <a:gd name="T18" fmla="*/ 3 w 89"/>
                    <a:gd name="T19" fmla="*/ 22 h 78"/>
                    <a:gd name="T20" fmla="*/ 10 w 89"/>
                    <a:gd name="T21" fmla="*/ 0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78"/>
                    <a:gd name="T35" fmla="*/ 89 w 89"/>
                    <a:gd name="T36" fmla="*/ 78 h 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78">
                      <a:moveTo>
                        <a:pt x="88" y="44"/>
                      </a:moveTo>
                      <a:lnTo>
                        <a:pt x="75" y="60"/>
                      </a:lnTo>
                      <a:lnTo>
                        <a:pt x="62" y="71"/>
                      </a:lnTo>
                      <a:lnTo>
                        <a:pt x="49" y="77"/>
                      </a:lnTo>
                      <a:lnTo>
                        <a:pt x="36" y="77"/>
                      </a:lnTo>
                      <a:lnTo>
                        <a:pt x="26" y="71"/>
                      </a:lnTo>
                      <a:lnTo>
                        <a:pt x="20" y="71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3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35747" name="Picture 1210"/>
                <p:cNvPicPr>
                  <a:picLocks noChangeArrowheads="1"/>
                </p:cNvPicPr>
                <p:nvPr/>
              </p:nvPicPr>
              <p:blipFill>
                <a:blip r:embed="rId6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19" y="3018"/>
                  <a:ext cx="182" cy="2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48" name="Picture 1211"/>
                <p:cNvPicPr>
                  <a:picLocks noChangeArrowheads="1"/>
                </p:cNvPicPr>
                <p:nvPr/>
              </p:nvPicPr>
              <p:blipFill>
                <a:blip r:embed="rId6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75" y="3073"/>
                  <a:ext cx="234" cy="2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49" name="Picture 1212"/>
                <p:cNvPicPr>
                  <a:picLocks noChangeArrowheads="1"/>
                </p:cNvPicPr>
                <p:nvPr/>
              </p:nvPicPr>
              <p:blipFill>
                <a:blip r:embed="rId6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20" y="3001"/>
                  <a:ext cx="236" cy="2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750" name="Freeform 1213"/>
                <p:cNvSpPr>
                  <a:spLocks/>
                </p:cNvSpPr>
                <p:nvPr/>
              </p:nvSpPr>
              <p:spPr bwMode="auto">
                <a:xfrm>
                  <a:off x="1904" y="3224"/>
                  <a:ext cx="91" cy="91"/>
                </a:xfrm>
                <a:custGeom>
                  <a:avLst/>
                  <a:gdLst>
                    <a:gd name="T0" fmla="*/ 4 w 91"/>
                    <a:gd name="T1" fmla="*/ 48 h 91"/>
                    <a:gd name="T2" fmla="*/ 0 w 91"/>
                    <a:gd name="T3" fmla="*/ 58 h 91"/>
                    <a:gd name="T4" fmla="*/ 0 w 91"/>
                    <a:gd name="T5" fmla="*/ 69 h 91"/>
                    <a:gd name="T6" fmla="*/ 10 w 91"/>
                    <a:gd name="T7" fmla="*/ 79 h 91"/>
                    <a:gd name="T8" fmla="*/ 26 w 91"/>
                    <a:gd name="T9" fmla="*/ 85 h 91"/>
                    <a:gd name="T10" fmla="*/ 45 w 91"/>
                    <a:gd name="T11" fmla="*/ 90 h 91"/>
                    <a:gd name="T12" fmla="*/ 61 w 91"/>
                    <a:gd name="T13" fmla="*/ 79 h 91"/>
                    <a:gd name="T14" fmla="*/ 74 w 91"/>
                    <a:gd name="T15" fmla="*/ 69 h 91"/>
                    <a:gd name="T16" fmla="*/ 83 w 91"/>
                    <a:gd name="T17" fmla="*/ 48 h 91"/>
                    <a:gd name="T18" fmla="*/ 90 w 91"/>
                    <a:gd name="T19" fmla="*/ 26 h 91"/>
                    <a:gd name="T20" fmla="*/ 90 w 91"/>
                    <a:gd name="T21" fmla="*/ 16 h 91"/>
                    <a:gd name="T22" fmla="*/ 83 w 91"/>
                    <a:gd name="T23" fmla="*/ 10 h 91"/>
                    <a:gd name="T24" fmla="*/ 77 w 91"/>
                    <a:gd name="T25" fmla="*/ 5 h 91"/>
                    <a:gd name="T26" fmla="*/ 74 w 91"/>
                    <a:gd name="T27" fmla="*/ 0 h 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"/>
                    <a:gd name="T43" fmla="*/ 0 h 91"/>
                    <a:gd name="T44" fmla="*/ 91 w 91"/>
                    <a:gd name="T45" fmla="*/ 91 h 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" h="91">
                      <a:moveTo>
                        <a:pt x="4" y="48"/>
                      </a:move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10" y="79"/>
                      </a:lnTo>
                      <a:lnTo>
                        <a:pt x="26" y="85"/>
                      </a:lnTo>
                      <a:lnTo>
                        <a:pt x="45" y="90"/>
                      </a:lnTo>
                      <a:lnTo>
                        <a:pt x="61" y="79"/>
                      </a:lnTo>
                      <a:lnTo>
                        <a:pt x="74" y="69"/>
                      </a:lnTo>
                      <a:lnTo>
                        <a:pt x="83" y="48"/>
                      </a:lnTo>
                      <a:lnTo>
                        <a:pt x="90" y="26"/>
                      </a:lnTo>
                      <a:lnTo>
                        <a:pt x="90" y="16"/>
                      </a:lnTo>
                      <a:lnTo>
                        <a:pt x="83" y="10"/>
                      </a:lnTo>
                      <a:lnTo>
                        <a:pt x="77" y="5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51" name="Freeform 1214"/>
                <p:cNvSpPr>
                  <a:spLocks/>
                </p:cNvSpPr>
                <p:nvPr/>
              </p:nvSpPr>
              <p:spPr bwMode="auto">
                <a:xfrm>
                  <a:off x="2057" y="3255"/>
                  <a:ext cx="80" cy="65"/>
                </a:xfrm>
                <a:custGeom>
                  <a:avLst/>
                  <a:gdLst>
                    <a:gd name="T0" fmla="*/ 14 w 80"/>
                    <a:gd name="T1" fmla="*/ 0 h 65"/>
                    <a:gd name="T2" fmla="*/ 4 w 80"/>
                    <a:gd name="T3" fmla="*/ 11 h 65"/>
                    <a:gd name="T4" fmla="*/ 0 w 80"/>
                    <a:gd name="T5" fmla="*/ 16 h 65"/>
                    <a:gd name="T6" fmla="*/ 0 w 80"/>
                    <a:gd name="T7" fmla="*/ 22 h 65"/>
                    <a:gd name="T8" fmla="*/ 11 w 80"/>
                    <a:gd name="T9" fmla="*/ 32 h 65"/>
                    <a:gd name="T10" fmla="*/ 17 w 80"/>
                    <a:gd name="T11" fmla="*/ 43 h 65"/>
                    <a:gd name="T12" fmla="*/ 24 w 80"/>
                    <a:gd name="T13" fmla="*/ 48 h 65"/>
                    <a:gd name="T14" fmla="*/ 28 w 80"/>
                    <a:gd name="T15" fmla="*/ 53 h 65"/>
                    <a:gd name="T16" fmla="*/ 41 w 80"/>
                    <a:gd name="T17" fmla="*/ 59 h 65"/>
                    <a:gd name="T18" fmla="*/ 55 w 80"/>
                    <a:gd name="T19" fmla="*/ 64 h 65"/>
                    <a:gd name="T20" fmla="*/ 62 w 80"/>
                    <a:gd name="T21" fmla="*/ 64 h 65"/>
                    <a:gd name="T22" fmla="*/ 69 w 80"/>
                    <a:gd name="T23" fmla="*/ 59 h 65"/>
                    <a:gd name="T24" fmla="*/ 76 w 80"/>
                    <a:gd name="T25" fmla="*/ 53 h 65"/>
                    <a:gd name="T26" fmla="*/ 79 w 80"/>
                    <a:gd name="T27" fmla="*/ 48 h 6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0"/>
                    <a:gd name="T43" fmla="*/ 0 h 65"/>
                    <a:gd name="T44" fmla="*/ 80 w 80"/>
                    <a:gd name="T45" fmla="*/ 65 h 6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0" h="65">
                      <a:moveTo>
                        <a:pt x="14" y="0"/>
                      </a:moveTo>
                      <a:lnTo>
                        <a:pt x="4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11" y="32"/>
                      </a:lnTo>
                      <a:lnTo>
                        <a:pt x="17" y="43"/>
                      </a:lnTo>
                      <a:lnTo>
                        <a:pt x="24" y="48"/>
                      </a:lnTo>
                      <a:lnTo>
                        <a:pt x="28" y="53"/>
                      </a:lnTo>
                      <a:lnTo>
                        <a:pt x="41" y="59"/>
                      </a:lnTo>
                      <a:lnTo>
                        <a:pt x="55" y="64"/>
                      </a:lnTo>
                      <a:lnTo>
                        <a:pt x="62" y="64"/>
                      </a:lnTo>
                      <a:lnTo>
                        <a:pt x="69" y="59"/>
                      </a:lnTo>
                      <a:lnTo>
                        <a:pt x="76" y="53"/>
                      </a:lnTo>
                      <a:lnTo>
                        <a:pt x="79" y="48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52" name="Freeform 1215"/>
                <p:cNvSpPr>
                  <a:spLocks/>
                </p:cNvSpPr>
                <p:nvPr/>
              </p:nvSpPr>
              <p:spPr bwMode="auto">
                <a:xfrm>
                  <a:off x="2024" y="3355"/>
                  <a:ext cx="154" cy="123"/>
                </a:xfrm>
                <a:custGeom>
                  <a:avLst/>
                  <a:gdLst>
                    <a:gd name="T0" fmla="*/ 104 w 154"/>
                    <a:gd name="T1" fmla="*/ 0 h 123"/>
                    <a:gd name="T2" fmla="*/ 90 w 154"/>
                    <a:gd name="T3" fmla="*/ 0 h 123"/>
                    <a:gd name="T4" fmla="*/ 73 w 154"/>
                    <a:gd name="T5" fmla="*/ 5 h 123"/>
                    <a:gd name="T6" fmla="*/ 66 w 154"/>
                    <a:gd name="T7" fmla="*/ 5 h 123"/>
                    <a:gd name="T8" fmla="*/ 62 w 154"/>
                    <a:gd name="T9" fmla="*/ 5 h 123"/>
                    <a:gd name="T10" fmla="*/ 59 w 154"/>
                    <a:gd name="T11" fmla="*/ 5 h 123"/>
                    <a:gd name="T12" fmla="*/ 28 w 154"/>
                    <a:gd name="T13" fmla="*/ 22 h 123"/>
                    <a:gd name="T14" fmla="*/ 21 w 154"/>
                    <a:gd name="T15" fmla="*/ 28 h 123"/>
                    <a:gd name="T16" fmla="*/ 17 w 154"/>
                    <a:gd name="T17" fmla="*/ 28 h 123"/>
                    <a:gd name="T18" fmla="*/ 14 w 154"/>
                    <a:gd name="T19" fmla="*/ 28 h 123"/>
                    <a:gd name="T20" fmla="*/ 7 w 154"/>
                    <a:gd name="T21" fmla="*/ 44 h 123"/>
                    <a:gd name="T22" fmla="*/ 3 w 154"/>
                    <a:gd name="T23" fmla="*/ 56 h 123"/>
                    <a:gd name="T24" fmla="*/ 0 w 154"/>
                    <a:gd name="T25" fmla="*/ 61 h 123"/>
                    <a:gd name="T26" fmla="*/ 3 w 154"/>
                    <a:gd name="T27" fmla="*/ 78 h 123"/>
                    <a:gd name="T28" fmla="*/ 17 w 154"/>
                    <a:gd name="T29" fmla="*/ 95 h 123"/>
                    <a:gd name="T30" fmla="*/ 21 w 154"/>
                    <a:gd name="T31" fmla="*/ 100 h 123"/>
                    <a:gd name="T32" fmla="*/ 28 w 154"/>
                    <a:gd name="T33" fmla="*/ 106 h 123"/>
                    <a:gd name="T34" fmla="*/ 31 w 154"/>
                    <a:gd name="T35" fmla="*/ 111 h 123"/>
                    <a:gd name="T36" fmla="*/ 35 w 154"/>
                    <a:gd name="T37" fmla="*/ 111 h 123"/>
                    <a:gd name="T38" fmla="*/ 55 w 154"/>
                    <a:gd name="T39" fmla="*/ 122 h 123"/>
                    <a:gd name="T40" fmla="*/ 62 w 154"/>
                    <a:gd name="T41" fmla="*/ 122 h 123"/>
                    <a:gd name="T42" fmla="*/ 73 w 154"/>
                    <a:gd name="T43" fmla="*/ 122 h 123"/>
                    <a:gd name="T44" fmla="*/ 94 w 154"/>
                    <a:gd name="T45" fmla="*/ 117 h 123"/>
                    <a:gd name="T46" fmla="*/ 104 w 154"/>
                    <a:gd name="T47" fmla="*/ 111 h 123"/>
                    <a:gd name="T48" fmla="*/ 108 w 154"/>
                    <a:gd name="T49" fmla="*/ 111 h 123"/>
                    <a:gd name="T50" fmla="*/ 104 w 154"/>
                    <a:gd name="T51" fmla="*/ 106 h 123"/>
                    <a:gd name="T52" fmla="*/ 101 w 154"/>
                    <a:gd name="T53" fmla="*/ 106 h 123"/>
                    <a:gd name="T54" fmla="*/ 108 w 154"/>
                    <a:gd name="T55" fmla="*/ 106 h 123"/>
                    <a:gd name="T56" fmla="*/ 118 w 154"/>
                    <a:gd name="T57" fmla="*/ 106 h 123"/>
                    <a:gd name="T58" fmla="*/ 129 w 154"/>
                    <a:gd name="T59" fmla="*/ 100 h 123"/>
                    <a:gd name="T60" fmla="*/ 136 w 154"/>
                    <a:gd name="T61" fmla="*/ 100 h 123"/>
                    <a:gd name="T62" fmla="*/ 143 w 154"/>
                    <a:gd name="T63" fmla="*/ 100 h 123"/>
                    <a:gd name="T64" fmla="*/ 153 w 154"/>
                    <a:gd name="T65" fmla="*/ 100 h 1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4"/>
                    <a:gd name="T100" fmla="*/ 0 h 123"/>
                    <a:gd name="T101" fmla="*/ 154 w 154"/>
                    <a:gd name="T102" fmla="*/ 123 h 1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4" h="123">
                      <a:moveTo>
                        <a:pt x="104" y="0"/>
                      </a:moveTo>
                      <a:lnTo>
                        <a:pt x="90" y="0"/>
                      </a:lnTo>
                      <a:lnTo>
                        <a:pt x="73" y="5"/>
                      </a:lnTo>
                      <a:lnTo>
                        <a:pt x="66" y="5"/>
                      </a:lnTo>
                      <a:lnTo>
                        <a:pt x="62" y="5"/>
                      </a:lnTo>
                      <a:lnTo>
                        <a:pt x="59" y="5"/>
                      </a:lnTo>
                      <a:lnTo>
                        <a:pt x="28" y="22"/>
                      </a:lnTo>
                      <a:lnTo>
                        <a:pt x="21" y="28"/>
                      </a:lnTo>
                      <a:lnTo>
                        <a:pt x="17" y="28"/>
                      </a:lnTo>
                      <a:lnTo>
                        <a:pt x="14" y="28"/>
                      </a:lnTo>
                      <a:lnTo>
                        <a:pt x="7" y="44"/>
                      </a:lnTo>
                      <a:lnTo>
                        <a:pt x="3" y="56"/>
                      </a:lnTo>
                      <a:lnTo>
                        <a:pt x="0" y="61"/>
                      </a:lnTo>
                      <a:lnTo>
                        <a:pt x="3" y="78"/>
                      </a:lnTo>
                      <a:lnTo>
                        <a:pt x="17" y="95"/>
                      </a:lnTo>
                      <a:lnTo>
                        <a:pt x="21" y="100"/>
                      </a:lnTo>
                      <a:lnTo>
                        <a:pt x="28" y="106"/>
                      </a:lnTo>
                      <a:lnTo>
                        <a:pt x="31" y="111"/>
                      </a:lnTo>
                      <a:lnTo>
                        <a:pt x="35" y="111"/>
                      </a:lnTo>
                      <a:lnTo>
                        <a:pt x="55" y="122"/>
                      </a:lnTo>
                      <a:lnTo>
                        <a:pt x="62" y="122"/>
                      </a:lnTo>
                      <a:lnTo>
                        <a:pt x="73" y="122"/>
                      </a:lnTo>
                      <a:lnTo>
                        <a:pt x="94" y="117"/>
                      </a:lnTo>
                      <a:lnTo>
                        <a:pt x="104" y="111"/>
                      </a:lnTo>
                      <a:lnTo>
                        <a:pt x="108" y="111"/>
                      </a:lnTo>
                      <a:lnTo>
                        <a:pt x="104" y="106"/>
                      </a:lnTo>
                      <a:lnTo>
                        <a:pt x="101" y="106"/>
                      </a:lnTo>
                      <a:lnTo>
                        <a:pt x="108" y="106"/>
                      </a:lnTo>
                      <a:lnTo>
                        <a:pt x="118" y="106"/>
                      </a:lnTo>
                      <a:lnTo>
                        <a:pt x="129" y="100"/>
                      </a:lnTo>
                      <a:lnTo>
                        <a:pt x="136" y="100"/>
                      </a:lnTo>
                      <a:lnTo>
                        <a:pt x="143" y="100"/>
                      </a:lnTo>
                      <a:lnTo>
                        <a:pt x="153" y="10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53" name="AutoShape 1216"/>
                <p:cNvSpPr>
                  <a:spLocks noChangeArrowheads="1"/>
                </p:cNvSpPr>
                <p:nvPr/>
              </p:nvSpPr>
              <p:spPr bwMode="auto">
                <a:xfrm rot="1680000">
                  <a:off x="2261" y="2982"/>
                  <a:ext cx="77" cy="59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754" name="Freeform 1217"/>
                <p:cNvSpPr>
                  <a:spLocks/>
                </p:cNvSpPr>
                <p:nvPr/>
              </p:nvSpPr>
              <p:spPr bwMode="auto">
                <a:xfrm>
                  <a:off x="2256" y="3046"/>
                  <a:ext cx="38" cy="56"/>
                </a:xfrm>
                <a:custGeom>
                  <a:avLst/>
                  <a:gdLst>
                    <a:gd name="T0" fmla="*/ 15 w 38"/>
                    <a:gd name="T1" fmla="*/ 55 h 56"/>
                    <a:gd name="T2" fmla="*/ 4 w 38"/>
                    <a:gd name="T3" fmla="*/ 40 h 56"/>
                    <a:gd name="T4" fmla="*/ 0 w 38"/>
                    <a:gd name="T5" fmla="*/ 35 h 56"/>
                    <a:gd name="T6" fmla="*/ 4 w 38"/>
                    <a:gd name="T7" fmla="*/ 25 h 56"/>
                    <a:gd name="T8" fmla="*/ 8 w 38"/>
                    <a:gd name="T9" fmla="*/ 20 h 56"/>
                    <a:gd name="T10" fmla="*/ 19 w 38"/>
                    <a:gd name="T11" fmla="*/ 5 h 56"/>
                    <a:gd name="T12" fmla="*/ 30 w 38"/>
                    <a:gd name="T13" fmla="*/ 0 h 56"/>
                    <a:gd name="T14" fmla="*/ 33 w 38"/>
                    <a:gd name="T15" fmla="*/ 0 h 56"/>
                    <a:gd name="T16" fmla="*/ 37 w 38"/>
                    <a:gd name="T17" fmla="*/ 5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56"/>
                    <a:gd name="T29" fmla="*/ 38 w 38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56">
                      <a:moveTo>
                        <a:pt x="15" y="55"/>
                      </a:moveTo>
                      <a:lnTo>
                        <a:pt x="4" y="40"/>
                      </a:lnTo>
                      <a:lnTo>
                        <a:pt x="0" y="35"/>
                      </a:lnTo>
                      <a:lnTo>
                        <a:pt x="4" y="25"/>
                      </a:lnTo>
                      <a:lnTo>
                        <a:pt x="8" y="20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33" y="0"/>
                      </a:lnTo>
                      <a:lnTo>
                        <a:pt x="37" y="5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55" name="Freeform 1218"/>
                <p:cNvSpPr>
                  <a:spLocks/>
                </p:cNvSpPr>
                <p:nvPr/>
              </p:nvSpPr>
              <p:spPr bwMode="auto">
                <a:xfrm>
                  <a:off x="2101" y="2988"/>
                  <a:ext cx="67" cy="55"/>
                </a:xfrm>
                <a:custGeom>
                  <a:avLst/>
                  <a:gdLst>
                    <a:gd name="T0" fmla="*/ 62 w 67"/>
                    <a:gd name="T1" fmla="*/ 54 h 55"/>
                    <a:gd name="T2" fmla="*/ 66 w 67"/>
                    <a:gd name="T3" fmla="*/ 39 h 55"/>
                    <a:gd name="T4" fmla="*/ 66 w 67"/>
                    <a:gd name="T5" fmla="*/ 30 h 55"/>
                    <a:gd name="T6" fmla="*/ 62 w 67"/>
                    <a:gd name="T7" fmla="*/ 20 h 55"/>
                    <a:gd name="T8" fmla="*/ 59 w 67"/>
                    <a:gd name="T9" fmla="*/ 15 h 55"/>
                    <a:gd name="T10" fmla="*/ 52 w 67"/>
                    <a:gd name="T11" fmla="*/ 10 h 55"/>
                    <a:gd name="T12" fmla="*/ 48 w 67"/>
                    <a:gd name="T13" fmla="*/ 5 h 55"/>
                    <a:gd name="T14" fmla="*/ 45 w 67"/>
                    <a:gd name="T15" fmla="*/ 0 h 55"/>
                    <a:gd name="T16" fmla="*/ 27 w 67"/>
                    <a:gd name="T17" fmla="*/ 5 h 55"/>
                    <a:gd name="T18" fmla="*/ 17 w 67"/>
                    <a:gd name="T19" fmla="*/ 10 h 55"/>
                    <a:gd name="T20" fmla="*/ 0 w 67"/>
                    <a:gd name="T21" fmla="*/ 35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7"/>
                    <a:gd name="T34" fmla="*/ 0 h 55"/>
                    <a:gd name="T35" fmla="*/ 67 w 67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7" h="55">
                      <a:moveTo>
                        <a:pt x="62" y="54"/>
                      </a:moveTo>
                      <a:lnTo>
                        <a:pt x="66" y="39"/>
                      </a:lnTo>
                      <a:lnTo>
                        <a:pt x="66" y="30"/>
                      </a:lnTo>
                      <a:lnTo>
                        <a:pt x="62" y="20"/>
                      </a:lnTo>
                      <a:lnTo>
                        <a:pt x="59" y="15"/>
                      </a:lnTo>
                      <a:lnTo>
                        <a:pt x="52" y="10"/>
                      </a:lnTo>
                      <a:lnTo>
                        <a:pt x="48" y="5"/>
                      </a:lnTo>
                      <a:lnTo>
                        <a:pt x="45" y="0"/>
                      </a:lnTo>
                      <a:lnTo>
                        <a:pt x="27" y="5"/>
                      </a:lnTo>
                      <a:lnTo>
                        <a:pt x="17" y="10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94" name="Group 1219"/>
              <p:cNvGrpSpPr>
                <a:grpSpLocks/>
              </p:cNvGrpSpPr>
              <p:nvPr/>
            </p:nvGrpSpPr>
            <p:grpSpPr bwMode="auto">
              <a:xfrm>
                <a:off x="4670" y="2405"/>
                <a:ext cx="291" cy="187"/>
                <a:chOff x="3625" y="1187"/>
                <a:chExt cx="483" cy="419"/>
              </a:xfrm>
            </p:grpSpPr>
            <p:pic>
              <p:nvPicPr>
                <p:cNvPr id="35728" name="Picture 1220"/>
                <p:cNvPicPr>
                  <a:picLocks noChangeArrowheads="1"/>
                </p:cNvPicPr>
                <p:nvPr/>
              </p:nvPicPr>
              <p:blipFill>
                <a:blip r:embed="rId6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98" y="1255"/>
                  <a:ext cx="251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29" name="Picture 1221"/>
                <p:cNvPicPr>
                  <a:picLocks noChangeArrowheads="1"/>
                </p:cNvPicPr>
                <p:nvPr/>
              </p:nvPicPr>
              <p:blipFill>
                <a:blip r:embed="rId6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38" y="1309"/>
                  <a:ext cx="251" cy="2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30" name="Picture 1222"/>
                <p:cNvPicPr>
                  <a:picLocks noChangeArrowheads="1"/>
                </p:cNvPicPr>
                <p:nvPr/>
              </p:nvPicPr>
              <p:blipFill>
                <a:blip r:embed="rId6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23" y="1235"/>
                  <a:ext cx="250" cy="2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31" name="Picture 1223"/>
                <p:cNvPicPr>
                  <a:picLocks noChangeArrowheads="1"/>
                </p:cNvPicPr>
                <p:nvPr/>
              </p:nvPicPr>
              <p:blipFill>
                <a:blip r:embed="rId6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74" y="1366"/>
                  <a:ext cx="2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732" name="Freeform 1224"/>
                <p:cNvSpPr>
                  <a:spLocks/>
                </p:cNvSpPr>
                <p:nvPr/>
              </p:nvSpPr>
              <p:spPr bwMode="auto">
                <a:xfrm>
                  <a:off x="3998" y="1282"/>
                  <a:ext cx="72" cy="77"/>
                </a:xfrm>
                <a:custGeom>
                  <a:avLst/>
                  <a:gdLst>
                    <a:gd name="T0" fmla="*/ 0 w 72"/>
                    <a:gd name="T1" fmla="*/ 13 h 77"/>
                    <a:gd name="T2" fmla="*/ 6 w 72"/>
                    <a:gd name="T3" fmla="*/ 11 h 77"/>
                    <a:gd name="T4" fmla="*/ 19 w 72"/>
                    <a:gd name="T5" fmla="*/ 6 h 77"/>
                    <a:gd name="T6" fmla="*/ 26 w 72"/>
                    <a:gd name="T7" fmla="*/ 2 h 77"/>
                    <a:gd name="T8" fmla="*/ 32 w 72"/>
                    <a:gd name="T9" fmla="*/ 0 h 77"/>
                    <a:gd name="T10" fmla="*/ 45 w 72"/>
                    <a:gd name="T11" fmla="*/ 2 h 77"/>
                    <a:gd name="T12" fmla="*/ 52 w 72"/>
                    <a:gd name="T13" fmla="*/ 6 h 77"/>
                    <a:gd name="T14" fmla="*/ 65 w 72"/>
                    <a:gd name="T15" fmla="*/ 13 h 77"/>
                    <a:gd name="T16" fmla="*/ 65 w 72"/>
                    <a:gd name="T17" fmla="*/ 15 h 77"/>
                    <a:gd name="T18" fmla="*/ 71 w 72"/>
                    <a:gd name="T19" fmla="*/ 33 h 77"/>
                    <a:gd name="T20" fmla="*/ 65 w 72"/>
                    <a:gd name="T21" fmla="*/ 48 h 77"/>
                    <a:gd name="T22" fmla="*/ 45 w 72"/>
                    <a:gd name="T23" fmla="*/ 76 h 7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2"/>
                    <a:gd name="T37" fmla="*/ 0 h 77"/>
                    <a:gd name="T38" fmla="*/ 72 w 72"/>
                    <a:gd name="T39" fmla="*/ 77 h 7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2" h="77">
                      <a:moveTo>
                        <a:pt x="0" y="13"/>
                      </a:moveTo>
                      <a:lnTo>
                        <a:pt x="6" y="11"/>
                      </a:lnTo>
                      <a:lnTo>
                        <a:pt x="19" y="6"/>
                      </a:lnTo>
                      <a:lnTo>
                        <a:pt x="26" y="2"/>
                      </a:lnTo>
                      <a:lnTo>
                        <a:pt x="32" y="0"/>
                      </a:lnTo>
                      <a:lnTo>
                        <a:pt x="45" y="2"/>
                      </a:lnTo>
                      <a:lnTo>
                        <a:pt x="52" y="6"/>
                      </a:lnTo>
                      <a:lnTo>
                        <a:pt x="65" y="13"/>
                      </a:lnTo>
                      <a:lnTo>
                        <a:pt x="65" y="15"/>
                      </a:lnTo>
                      <a:lnTo>
                        <a:pt x="71" y="33"/>
                      </a:lnTo>
                      <a:lnTo>
                        <a:pt x="65" y="48"/>
                      </a:lnTo>
                      <a:lnTo>
                        <a:pt x="45" y="76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35733" name="Picture 1225"/>
                <p:cNvPicPr>
                  <a:picLocks noChangeArrowheads="1"/>
                </p:cNvPicPr>
                <p:nvPr/>
              </p:nvPicPr>
              <p:blipFill>
                <a:blip r:embed="rId7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50" y="1326"/>
                  <a:ext cx="234" cy="2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34" name="Picture 1226"/>
                <p:cNvPicPr>
                  <a:picLocks noChangeArrowheads="1"/>
                </p:cNvPicPr>
                <p:nvPr/>
              </p:nvPicPr>
              <p:blipFill>
                <a:blip r:embed="rId7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1" y="1280"/>
                  <a:ext cx="259" cy="2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735" name="Picture 1227"/>
                <p:cNvPicPr>
                  <a:picLocks noChangeArrowheads="1"/>
                </p:cNvPicPr>
                <p:nvPr/>
              </p:nvPicPr>
              <p:blipFill>
                <a:blip r:embed="rId7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84" y="1389"/>
                  <a:ext cx="262" cy="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736" name="Freeform 1228"/>
                <p:cNvSpPr>
                  <a:spLocks/>
                </p:cNvSpPr>
                <p:nvPr/>
              </p:nvSpPr>
              <p:spPr bwMode="auto">
                <a:xfrm>
                  <a:off x="3984" y="1370"/>
                  <a:ext cx="93" cy="65"/>
                </a:xfrm>
                <a:custGeom>
                  <a:avLst/>
                  <a:gdLst>
                    <a:gd name="T0" fmla="*/ 85 w 93"/>
                    <a:gd name="T1" fmla="*/ 46 h 65"/>
                    <a:gd name="T2" fmla="*/ 92 w 93"/>
                    <a:gd name="T3" fmla="*/ 30 h 65"/>
                    <a:gd name="T4" fmla="*/ 92 w 93"/>
                    <a:gd name="T5" fmla="*/ 18 h 65"/>
                    <a:gd name="T6" fmla="*/ 79 w 93"/>
                    <a:gd name="T7" fmla="*/ 9 h 65"/>
                    <a:gd name="T8" fmla="*/ 66 w 93"/>
                    <a:gd name="T9" fmla="*/ 0 h 65"/>
                    <a:gd name="T10" fmla="*/ 46 w 93"/>
                    <a:gd name="T11" fmla="*/ 4 h 65"/>
                    <a:gd name="T12" fmla="*/ 26 w 93"/>
                    <a:gd name="T13" fmla="*/ 11 h 65"/>
                    <a:gd name="T14" fmla="*/ 13 w 93"/>
                    <a:gd name="T15" fmla="*/ 23 h 65"/>
                    <a:gd name="T16" fmla="*/ 0 w 93"/>
                    <a:gd name="T17" fmla="*/ 39 h 65"/>
                    <a:gd name="T18" fmla="*/ 0 w 93"/>
                    <a:gd name="T19" fmla="*/ 46 h 65"/>
                    <a:gd name="T20" fmla="*/ 7 w 93"/>
                    <a:gd name="T21" fmla="*/ 55 h 65"/>
                    <a:gd name="T22" fmla="*/ 7 w 93"/>
                    <a:gd name="T23" fmla="*/ 62 h 65"/>
                    <a:gd name="T24" fmla="*/ 7 w 93"/>
                    <a:gd name="T25" fmla="*/ 64 h 6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3"/>
                    <a:gd name="T40" fmla="*/ 0 h 65"/>
                    <a:gd name="T41" fmla="*/ 93 w 93"/>
                    <a:gd name="T42" fmla="*/ 65 h 6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3" h="65">
                      <a:moveTo>
                        <a:pt x="85" y="46"/>
                      </a:moveTo>
                      <a:lnTo>
                        <a:pt x="92" y="30"/>
                      </a:lnTo>
                      <a:lnTo>
                        <a:pt x="92" y="18"/>
                      </a:lnTo>
                      <a:lnTo>
                        <a:pt x="79" y="9"/>
                      </a:lnTo>
                      <a:lnTo>
                        <a:pt x="66" y="0"/>
                      </a:lnTo>
                      <a:lnTo>
                        <a:pt x="46" y="4"/>
                      </a:lnTo>
                      <a:lnTo>
                        <a:pt x="26" y="11"/>
                      </a:lnTo>
                      <a:lnTo>
                        <a:pt x="13" y="23"/>
                      </a:lnTo>
                      <a:lnTo>
                        <a:pt x="0" y="39"/>
                      </a:lnTo>
                      <a:lnTo>
                        <a:pt x="0" y="46"/>
                      </a:lnTo>
                      <a:lnTo>
                        <a:pt x="7" y="55"/>
                      </a:lnTo>
                      <a:lnTo>
                        <a:pt x="7" y="62"/>
                      </a:lnTo>
                      <a:lnTo>
                        <a:pt x="7" y="64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7" name="Freeform 1229"/>
                <p:cNvSpPr>
                  <a:spLocks/>
                </p:cNvSpPr>
                <p:nvPr/>
              </p:nvSpPr>
              <p:spPr bwMode="auto">
                <a:xfrm>
                  <a:off x="3892" y="1317"/>
                  <a:ext cx="58" cy="65"/>
                </a:xfrm>
                <a:custGeom>
                  <a:avLst/>
                  <a:gdLst>
                    <a:gd name="T0" fmla="*/ 38 w 58"/>
                    <a:gd name="T1" fmla="*/ 64 h 65"/>
                    <a:gd name="T2" fmla="*/ 51 w 58"/>
                    <a:gd name="T3" fmla="*/ 60 h 65"/>
                    <a:gd name="T4" fmla="*/ 57 w 58"/>
                    <a:gd name="T5" fmla="*/ 49 h 65"/>
                    <a:gd name="T6" fmla="*/ 57 w 58"/>
                    <a:gd name="T7" fmla="*/ 37 h 65"/>
                    <a:gd name="T8" fmla="*/ 51 w 58"/>
                    <a:gd name="T9" fmla="*/ 24 h 65"/>
                    <a:gd name="T10" fmla="*/ 51 w 58"/>
                    <a:gd name="T11" fmla="*/ 22 h 65"/>
                    <a:gd name="T12" fmla="*/ 51 w 58"/>
                    <a:gd name="T13" fmla="*/ 18 h 65"/>
                    <a:gd name="T14" fmla="*/ 44 w 58"/>
                    <a:gd name="T15" fmla="*/ 15 h 65"/>
                    <a:gd name="T16" fmla="*/ 44 w 58"/>
                    <a:gd name="T17" fmla="*/ 13 h 65"/>
                    <a:gd name="T18" fmla="*/ 38 w 58"/>
                    <a:gd name="T19" fmla="*/ 7 h 65"/>
                    <a:gd name="T20" fmla="*/ 25 w 58"/>
                    <a:gd name="T21" fmla="*/ 0 h 65"/>
                    <a:gd name="T22" fmla="*/ 19 w 58"/>
                    <a:gd name="T23" fmla="*/ 0 h 65"/>
                    <a:gd name="T24" fmla="*/ 13 w 58"/>
                    <a:gd name="T25" fmla="*/ 2 h 65"/>
                    <a:gd name="T26" fmla="*/ 6 w 58"/>
                    <a:gd name="T27" fmla="*/ 4 h 65"/>
                    <a:gd name="T28" fmla="*/ 0 w 58"/>
                    <a:gd name="T29" fmla="*/ 7 h 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8"/>
                    <a:gd name="T46" fmla="*/ 0 h 65"/>
                    <a:gd name="T47" fmla="*/ 58 w 58"/>
                    <a:gd name="T48" fmla="*/ 65 h 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8" h="65">
                      <a:moveTo>
                        <a:pt x="38" y="64"/>
                      </a:moveTo>
                      <a:lnTo>
                        <a:pt x="51" y="60"/>
                      </a:lnTo>
                      <a:lnTo>
                        <a:pt x="57" y="49"/>
                      </a:lnTo>
                      <a:lnTo>
                        <a:pt x="57" y="37"/>
                      </a:lnTo>
                      <a:lnTo>
                        <a:pt x="51" y="24"/>
                      </a:lnTo>
                      <a:lnTo>
                        <a:pt x="51" y="22"/>
                      </a:lnTo>
                      <a:lnTo>
                        <a:pt x="51" y="18"/>
                      </a:lnTo>
                      <a:lnTo>
                        <a:pt x="44" y="15"/>
                      </a:lnTo>
                      <a:lnTo>
                        <a:pt x="44" y="13"/>
                      </a:lnTo>
                      <a:lnTo>
                        <a:pt x="38" y="7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8" name="Freeform 1230"/>
                <p:cNvSpPr>
                  <a:spLocks/>
                </p:cNvSpPr>
                <p:nvPr/>
              </p:nvSpPr>
              <p:spPr bwMode="auto">
                <a:xfrm>
                  <a:off x="3919" y="1187"/>
                  <a:ext cx="111" cy="107"/>
                </a:xfrm>
                <a:custGeom>
                  <a:avLst/>
                  <a:gdLst>
                    <a:gd name="T0" fmla="*/ 0 w 111"/>
                    <a:gd name="T1" fmla="*/ 94 h 107"/>
                    <a:gd name="T2" fmla="*/ 13 w 111"/>
                    <a:gd name="T3" fmla="*/ 98 h 107"/>
                    <a:gd name="T4" fmla="*/ 26 w 111"/>
                    <a:gd name="T5" fmla="*/ 102 h 107"/>
                    <a:gd name="T6" fmla="*/ 33 w 111"/>
                    <a:gd name="T7" fmla="*/ 104 h 107"/>
                    <a:gd name="T8" fmla="*/ 39 w 111"/>
                    <a:gd name="T9" fmla="*/ 106 h 107"/>
                    <a:gd name="T10" fmla="*/ 52 w 111"/>
                    <a:gd name="T11" fmla="*/ 104 h 107"/>
                    <a:gd name="T12" fmla="*/ 65 w 111"/>
                    <a:gd name="T13" fmla="*/ 102 h 107"/>
                    <a:gd name="T14" fmla="*/ 78 w 111"/>
                    <a:gd name="T15" fmla="*/ 100 h 107"/>
                    <a:gd name="T16" fmla="*/ 84 w 111"/>
                    <a:gd name="T17" fmla="*/ 100 h 107"/>
                    <a:gd name="T18" fmla="*/ 97 w 111"/>
                    <a:gd name="T19" fmla="*/ 87 h 107"/>
                    <a:gd name="T20" fmla="*/ 104 w 111"/>
                    <a:gd name="T21" fmla="*/ 75 h 107"/>
                    <a:gd name="T22" fmla="*/ 110 w 111"/>
                    <a:gd name="T23" fmla="*/ 63 h 107"/>
                    <a:gd name="T24" fmla="*/ 104 w 111"/>
                    <a:gd name="T25" fmla="*/ 48 h 107"/>
                    <a:gd name="T26" fmla="*/ 104 w 111"/>
                    <a:gd name="T27" fmla="*/ 42 h 107"/>
                    <a:gd name="T28" fmla="*/ 104 w 111"/>
                    <a:gd name="T29" fmla="*/ 34 h 107"/>
                    <a:gd name="T30" fmla="*/ 97 w 111"/>
                    <a:gd name="T31" fmla="*/ 27 h 107"/>
                    <a:gd name="T32" fmla="*/ 97 w 111"/>
                    <a:gd name="T33" fmla="*/ 25 h 107"/>
                    <a:gd name="T34" fmla="*/ 84 w 111"/>
                    <a:gd name="T35" fmla="*/ 13 h 107"/>
                    <a:gd name="T36" fmla="*/ 78 w 111"/>
                    <a:gd name="T37" fmla="*/ 7 h 107"/>
                    <a:gd name="T38" fmla="*/ 71 w 111"/>
                    <a:gd name="T39" fmla="*/ 5 h 107"/>
                    <a:gd name="T40" fmla="*/ 52 w 111"/>
                    <a:gd name="T41" fmla="*/ 5 h 107"/>
                    <a:gd name="T42" fmla="*/ 46 w 111"/>
                    <a:gd name="T43" fmla="*/ 5 h 107"/>
                    <a:gd name="T44" fmla="*/ 39 w 111"/>
                    <a:gd name="T45" fmla="*/ 7 h 107"/>
                    <a:gd name="T46" fmla="*/ 39 w 111"/>
                    <a:gd name="T47" fmla="*/ 9 h 107"/>
                    <a:gd name="T48" fmla="*/ 39 w 111"/>
                    <a:gd name="T49" fmla="*/ 7 h 107"/>
                    <a:gd name="T50" fmla="*/ 26 w 111"/>
                    <a:gd name="T51" fmla="*/ 5 h 107"/>
                    <a:gd name="T52" fmla="*/ 20 w 111"/>
                    <a:gd name="T53" fmla="*/ 7 h 107"/>
                    <a:gd name="T54" fmla="*/ 13 w 111"/>
                    <a:gd name="T55" fmla="*/ 7 h 107"/>
                    <a:gd name="T56" fmla="*/ 0 w 111"/>
                    <a:gd name="T57" fmla="*/ 0 h 10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1"/>
                    <a:gd name="T88" fmla="*/ 0 h 107"/>
                    <a:gd name="T89" fmla="*/ 111 w 111"/>
                    <a:gd name="T90" fmla="*/ 107 h 10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1" h="107">
                      <a:moveTo>
                        <a:pt x="0" y="94"/>
                      </a:moveTo>
                      <a:lnTo>
                        <a:pt x="13" y="98"/>
                      </a:lnTo>
                      <a:lnTo>
                        <a:pt x="26" y="102"/>
                      </a:lnTo>
                      <a:lnTo>
                        <a:pt x="33" y="104"/>
                      </a:lnTo>
                      <a:lnTo>
                        <a:pt x="39" y="106"/>
                      </a:lnTo>
                      <a:lnTo>
                        <a:pt x="52" y="104"/>
                      </a:lnTo>
                      <a:lnTo>
                        <a:pt x="65" y="102"/>
                      </a:lnTo>
                      <a:lnTo>
                        <a:pt x="78" y="100"/>
                      </a:lnTo>
                      <a:lnTo>
                        <a:pt x="84" y="100"/>
                      </a:lnTo>
                      <a:lnTo>
                        <a:pt x="97" y="87"/>
                      </a:lnTo>
                      <a:lnTo>
                        <a:pt x="104" y="75"/>
                      </a:lnTo>
                      <a:lnTo>
                        <a:pt x="110" y="63"/>
                      </a:lnTo>
                      <a:lnTo>
                        <a:pt x="104" y="48"/>
                      </a:lnTo>
                      <a:lnTo>
                        <a:pt x="104" y="42"/>
                      </a:lnTo>
                      <a:lnTo>
                        <a:pt x="104" y="34"/>
                      </a:lnTo>
                      <a:lnTo>
                        <a:pt x="97" y="27"/>
                      </a:lnTo>
                      <a:lnTo>
                        <a:pt x="97" y="25"/>
                      </a:lnTo>
                      <a:lnTo>
                        <a:pt x="84" y="13"/>
                      </a:lnTo>
                      <a:lnTo>
                        <a:pt x="78" y="7"/>
                      </a:lnTo>
                      <a:lnTo>
                        <a:pt x="71" y="5"/>
                      </a:lnTo>
                      <a:lnTo>
                        <a:pt x="52" y="5"/>
                      </a:lnTo>
                      <a:lnTo>
                        <a:pt x="46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7"/>
                      </a:lnTo>
                      <a:lnTo>
                        <a:pt x="26" y="5"/>
                      </a:lnTo>
                      <a:lnTo>
                        <a:pt x="20" y="7"/>
                      </a:lnTo>
                      <a:lnTo>
                        <a:pt x="13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39" name="AutoShape 1231"/>
                <p:cNvSpPr>
                  <a:spLocks noChangeArrowheads="1"/>
                </p:cNvSpPr>
                <p:nvPr/>
              </p:nvSpPr>
              <p:spPr bwMode="auto">
                <a:xfrm rot="-7740000">
                  <a:off x="3619" y="1479"/>
                  <a:ext cx="65" cy="53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740" name="Freeform 1232"/>
                <p:cNvSpPr>
                  <a:spLocks/>
                </p:cNvSpPr>
                <p:nvPr/>
              </p:nvSpPr>
              <p:spPr bwMode="auto">
                <a:xfrm>
                  <a:off x="3670" y="1444"/>
                  <a:ext cx="43" cy="42"/>
                </a:xfrm>
                <a:custGeom>
                  <a:avLst/>
                  <a:gdLst>
                    <a:gd name="T0" fmla="*/ 42 w 43"/>
                    <a:gd name="T1" fmla="*/ 0 h 42"/>
                    <a:gd name="T2" fmla="*/ 42 w 43"/>
                    <a:gd name="T3" fmla="*/ 12 h 42"/>
                    <a:gd name="T4" fmla="*/ 42 w 43"/>
                    <a:gd name="T5" fmla="*/ 17 h 42"/>
                    <a:gd name="T6" fmla="*/ 36 w 43"/>
                    <a:gd name="T7" fmla="*/ 24 h 42"/>
                    <a:gd name="T8" fmla="*/ 36 w 43"/>
                    <a:gd name="T9" fmla="*/ 27 h 42"/>
                    <a:gd name="T10" fmla="*/ 30 w 43"/>
                    <a:gd name="T11" fmla="*/ 29 h 42"/>
                    <a:gd name="T12" fmla="*/ 18 w 43"/>
                    <a:gd name="T13" fmla="*/ 36 h 42"/>
                    <a:gd name="T14" fmla="*/ 12 w 43"/>
                    <a:gd name="T15" fmla="*/ 39 h 42"/>
                    <a:gd name="T16" fmla="*/ 6 w 43"/>
                    <a:gd name="T17" fmla="*/ 41 h 42"/>
                    <a:gd name="T18" fmla="*/ 0 w 43"/>
                    <a:gd name="T19" fmla="*/ 39 h 42"/>
                    <a:gd name="T20" fmla="*/ 0 w 43"/>
                    <a:gd name="T21" fmla="*/ 34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"/>
                    <a:gd name="T34" fmla="*/ 0 h 42"/>
                    <a:gd name="T35" fmla="*/ 43 w 43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" h="42">
                      <a:moveTo>
                        <a:pt x="42" y="0"/>
                      </a:moveTo>
                      <a:lnTo>
                        <a:pt x="42" y="12"/>
                      </a:lnTo>
                      <a:lnTo>
                        <a:pt x="42" y="17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0" y="29"/>
                      </a:lnTo>
                      <a:lnTo>
                        <a:pt x="18" y="36"/>
                      </a:lnTo>
                      <a:lnTo>
                        <a:pt x="12" y="39"/>
                      </a:lnTo>
                      <a:lnTo>
                        <a:pt x="6" y="41"/>
                      </a:lnTo>
                      <a:lnTo>
                        <a:pt x="0" y="3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41" name="Freeform 1233"/>
                <p:cNvSpPr>
                  <a:spLocks/>
                </p:cNvSpPr>
                <p:nvPr/>
              </p:nvSpPr>
              <p:spPr bwMode="auto">
                <a:xfrm>
                  <a:off x="3760" y="1525"/>
                  <a:ext cx="56" cy="51"/>
                </a:xfrm>
                <a:custGeom>
                  <a:avLst/>
                  <a:gdLst>
                    <a:gd name="T0" fmla="*/ 12 w 56"/>
                    <a:gd name="T1" fmla="*/ 0 h 51"/>
                    <a:gd name="T2" fmla="*/ 6 w 56"/>
                    <a:gd name="T3" fmla="*/ 5 h 51"/>
                    <a:gd name="T4" fmla="*/ 6 w 56"/>
                    <a:gd name="T5" fmla="*/ 13 h 51"/>
                    <a:gd name="T6" fmla="*/ 0 w 56"/>
                    <a:gd name="T7" fmla="*/ 25 h 51"/>
                    <a:gd name="T8" fmla="*/ 0 w 56"/>
                    <a:gd name="T9" fmla="*/ 33 h 51"/>
                    <a:gd name="T10" fmla="*/ 6 w 56"/>
                    <a:gd name="T11" fmla="*/ 40 h 51"/>
                    <a:gd name="T12" fmla="*/ 6 w 56"/>
                    <a:gd name="T13" fmla="*/ 45 h 51"/>
                    <a:gd name="T14" fmla="*/ 6 w 56"/>
                    <a:gd name="T15" fmla="*/ 48 h 51"/>
                    <a:gd name="T16" fmla="*/ 18 w 56"/>
                    <a:gd name="T17" fmla="*/ 50 h 51"/>
                    <a:gd name="T18" fmla="*/ 31 w 56"/>
                    <a:gd name="T19" fmla="*/ 48 h 51"/>
                    <a:gd name="T20" fmla="*/ 43 w 56"/>
                    <a:gd name="T21" fmla="*/ 40 h 51"/>
                    <a:gd name="T22" fmla="*/ 55 w 56"/>
                    <a:gd name="T23" fmla="*/ 33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51"/>
                    <a:gd name="T38" fmla="*/ 56 w 56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51">
                      <a:moveTo>
                        <a:pt x="12" y="0"/>
                      </a:moveTo>
                      <a:lnTo>
                        <a:pt x="6" y="5"/>
                      </a:lnTo>
                      <a:lnTo>
                        <a:pt x="6" y="13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6" y="40"/>
                      </a:lnTo>
                      <a:lnTo>
                        <a:pt x="6" y="45"/>
                      </a:lnTo>
                      <a:lnTo>
                        <a:pt x="6" y="48"/>
                      </a:lnTo>
                      <a:lnTo>
                        <a:pt x="18" y="50"/>
                      </a:lnTo>
                      <a:lnTo>
                        <a:pt x="31" y="48"/>
                      </a:lnTo>
                      <a:lnTo>
                        <a:pt x="43" y="40"/>
                      </a:lnTo>
                      <a:lnTo>
                        <a:pt x="55" y="33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495" name="Group 1234"/>
              <p:cNvGrpSpPr>
                <a:grpSpLocks/>
              </p:cNvGrpSpPr>
              <p:nvPr/>
            </p:nvGrpSpPr>
            <p:grpSpPr bwMode="auto">
              <a:xfrm>
                <a:off x="4749" y="2500"/>
                <a:ext cx="76" cy="80"/>
                <a:chOff x="3610" y="1396"/>
                <a:chExt cx="186" cy="192"/>
              </a:xfrm>
            </p:grpSpPr>
            <p:sp>
              <p:nvSpPr>
                <p:cNvPr id="35725" name="Freeform 1235"/>
                <p:cNvSpPr>
                  <a:spLocks/>
                </p:cNvSpPr>
                <p:nvPr/>
              </p:nvSpPr>
              <p:spPr bwMode="auto">
                <a:xfrm>
                  <a:off x="3722" y="1438"/>
                  <a:ext cx="74" cy="76"/>
                </a:xfrm>
                <a:custGeom>
                  <a:avLst/>
                  <a:gdLst>
                    <a:gd name="T0" fmla="*/ 0 w 74"/>
                    <a:gd name="T1" fmla="*/ 75 h 76"/>
                    <a:gd name="T2" fmla="*/ 18 w 74"/>
                    <a:gd name="T3" fmla="*/ 58 h 76"/>
                    <a:gd name="T4" fmla="*/ 30 w 74"/>
                    <a:gd name="T5" fmla="*/ 41 h 76"/>
                    <a:gd name="T6" fmla="*/ 37 w 74"/>
                    <a:gd name="T7" fmla="*/ 34 h 76"/>
                    <a:gd name="T8" fmla="*/ 37 w 74"/>
                    <a:gd name="T9" fmla="*/ 24 h 76"/>
                    <a:gd name="T10" fmla="*/ 43 w 74"/>
                    <a:gd name="T11" fmla="*/ 17 h 76"/>
                    <a:gd name="T12" fmla="*/ 43 w 74"/>
                    <a:gd name="T13" fmla="*/ 12 h 76"/>
                    <a:gd name="T14" fmla="*/ 55 w 74"/>
                    <a:gd name="T15" fmla="*/ 5 h 76"/>
                    <a:gd name="T16" fmla="*/ 73 w 74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76"/>
                    <a:gd name="T29" fmla="*/ 74 w 74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76">
                      <a:moveTo>
                        <a:pt x="0" y="75"/>
                      </a:moveTo>
                      <a:lnTo>
                        <a:pt x="18" y="58"/>
                      </a:lnTo>
                      <a:lnTo>
                        <a:pt x="30" y="41"/>
                      </a:lnTo>
                      <a:lnTo>
                        <a:pt x="37" y="34"/>
                      </a:lnTo>
                      <a:lnTo>
                        <a:pt x="37" y="24"/>
                      </a:lnTo>
                      <a:lnTo>
                        <a:pt x="43" y="17"/>
                      </a:lnTo>
                      <a:lnTo>
                        <a:pt x="43" y="12"/>
                      </a:lnTo>
                      <a:lnTo>
                        <a:pt x="55" y="5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26" name="Freeform 1236"/>
                <p:cNvSpPr>
                  <a:spLocks/>
                </p:cNvSpPr>
                <p:nvPr/>
              </p:nvSpPr>
              <p:spPr bwMode="auto">
                <a:xfrm>
                  <a:off x="3675" y="1396"/>
                  <a:ext cx="73" cy="74"/>
                </a:xfrm>
                <a:custGeom>
                  <a:avLst/>
                  <a:gdLst>
                    <a:gd name="T0" fmla="*/ 0 w 73"/>
                    <a:gd name="T1" fmla="*/ 73 h 74"/>
                    <a:gd name="T2" fmla="*/ 18 w 73"/>
                    <a:gd name="T3" fmla="*/ 57 h 74"/>
                    <a:gd name="T4" fmla="*/ 30 w 73"/>
                    <a:gd name="T5" fmla="*/ 40 h 74"/>
                    <a:gd name="T6" fmla="*/ 36 w 73"/>
                    <a:gd name="T7" fmla="*/ 21 h 74"/>
                    <a:gd name="T8" fmla="*/ 36 w 73"/>
                    <a:gd name="T9" fmla="*/ 14 h 74"/>
                    <a:gd name="T10" fmla="*/ 42 w 73"/>
                    <a:gd name="T11" fmla="*/ 10 h 74"/>
                    <a:gd name="T12" fmla="*/ 54 w 73"/>
                    <a:gd name="T13" fmla="*/ 2 h 74"/>
                    <a:gd name="T14" fmla="*/ 72 w 73"/>
                    <a:gd name="T15" fmla="*/ 0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"/>
                    <a:gd name="T25" fmla="*/ 0 h 74"/>
                    <a:gd name="T26" fmla="*/ 73 w 73"/>
                    <a:gd name="T27" fmla="*/ 74 h 7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" h="74">
                      <a:moveTo>
                        <a:pt x="0" y="73"/>
                      </a:moveTo>
                      <a:lnTo>
                        <a:pt x="18" y="57"/>
                      </a:lnTo>
                      <a:lnTo>
                        <a:pt x="30" y="40"/>
                      </a:lnTo>
                      <a:lnTo>
                        <a:pt x="36" y="21"/>
                      </a:lnTo>
                      <a:lnTo>
                        <a:pt x="36" y="14"/>
                      </a:lnTo>
                      <a:lnTo>
                        <a:pt x="42" y="10"/>
                      </a:lnTo>
                      <a:lnTo>
                        <a:pt x="54" y="2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27" name="Oval 1237"/>
                <p:cNvSpPr>
                  <a:spLocks noChangeArrowheads="1"/>
                </p:cNvSpPr>
                <p:nvPr/>
              </p:nvSpPr>
              <p:spPr bwMode="auto">
                <a:xfrm rot="-2640000">
                  <a:off x="3610" y="147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96" name="Group 1238"/>
              <p:cNvGrpSpPr>
                <a:grpSpLocks/>
              </p:cNvGrpSpPr>
              <p:nvPr/>
            </p:nvGrpSpPr>
            <p:grpSpPr bwMode="auto">
              <a:xfrm>
                <a:off x="4721" y="2462"/>
                <a:ext cx="78" cy="80"/>
                <a:chOff x="3544" y="1304"/>
                <a:chExt cx="186" cy="194"/>
              </a:xfrm>
            </p:grpSpPr>
            <p:sp>
              <p:nvSpPr>
                <p:cNvPr id="35722" name="Freeform 1239"/>
                <p:cNvSpPr>
                  <a:spLocks/>
                </p:cNvSpPr>
                <p:nvPr/>
              </p:nvSpPr>
              <p:spPr bwMode="auto">
                <a:xfrm>
                  <a:off x="3657" y="1348"/>
                  <a:ext cx="73" cy="76"/>
                </a:xfrm>
                <a:custGeom>
                  <a:avLst/>
                  <a:gdLst>
                    <a:gd name="T0" fmla="*/ 0 w 73"/>
                    <a:gd name="T1" fmla="*/ 75 h 76"/>
                    <a:gd name="T2" fmla="*/ 18 w 73"/>
                    <a:gd name="T3" fmla="*/ 59 h 76"/>
                    <a:gd name="T4" fmla="*/ 30 w 73"/>
                    <a:gd name="T5" fmla="*/ 41 h 76"/>
                    <a:gd name="T6" fmla="*/ 36 w 73"/>
                    <a:gd name="T7" fmla="*/ 25 h 76"/>
                    <a:gd name="T8" fmla="*/ 36 w 73"/>
                    <a:gd name="T9" fmla="*/ 18 h 76"/>
                    <a:gd name="T10" fmla="*/ 42 w 73"/>
                    <a:gd name="T11" fmla="*/ 11 h 76"/>
                    <a:gd name="T12" fmla="*/ 54 w 73"/>
                    <a:gd name="T13" fmla="*/ 4 h 76"/>
                    <a:gd name="T14" fmla="*/ 72 w 73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"/>
                    <a:gd name="T25" fmla="*/ 0 h 76"/>
                    <a:gd name="T26" fmla="*/ 73 w 73"/>
                    <a:gd name="T27" fmla="*/ 76 h 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" h="76">
                      <a:moveTo>
                        <a:pt x="0" y="75"/>
                      </a:moveTo>
                      <a:lnTo>
                        <a:pt x="18" y="59"/>
                      </a:lnTo>
                      <a:lnTo>
                        <a:pt x="30" y="41"/>
                      </a:lnTo>
                      <a:lnTo>
                        <a:pt x="36" y="25"/>
                      </a:lnTo>
                      <a:lnTo>
                        <a:pt x="36" y="18"/>
                      </a:lnTo>
                      <a:lnTo>
                        <a:pt x="42" y="11"/>
                      </a:lnTo>
                      <a:lnTo>
                        <a:pt x="54" y="4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23" name="Freeform 1240"/>
                <p:cNvSpPr>
                  <a:spLocks/>
                </p:cNvSpPr>
                <p:nvPr/>
              </p:nvSpPr>
              <p:spPr bwMode="auto">
                <a:xfrm>
                  <a:off x="3610" y="1304"/>
                  <a:ext cx="72" cy="76"/>
                </a:xfrm>
                <a:custGeom>
                  <a:avLst/>
                  <a:gdLst>
                    <a:gd name="T0" fmla="*/ 0 w 72"/>
                    <a:gd name="T1" fmla="*/ 75 h 76"/>
                    <a:gd name="T2" fmla="*/ 18 w 72"/>
                    <a:gd name="T3" fmla="*/ 60 h 76"/>
                    <a:gd name="T4" fmla="*/ 30 w 72"/>
                    <a:gd name="T5" fmla="*/ 42 h 76"/>
                    <a:gd name="T6" fmla="*/ 36 w 72"/>
                    <a:gd name="T7" fmla="*/ 24 h 76"/>
                    <a:gd name="T8" fmla="*/ 36 w 72"/>
                    <a:gd name="T9" fmla="*/ 18 h 76"/>
                    <a:gd name="T10" fmla="*/ 42 w 72"/>
                    <a:gd name="T11" fmla="*/ 11 h 76"/>
                    <a:gd name="T12" fmla="*/ 53 w 72"/>
                    <a:gd name="T13" fmla="*/ 4 h 76"/>
                    <a:gd name="T14" fmla="*/ 71 w 72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76"/>
                    <a:gd name="T26" fmla="*/ 72 w 72"/>
                    <a:gd name="T27" fmla="*/ 76 h 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76">
                      <a:moveTo>
                        <a:pt x="0" y="75"/>
                      </a:moveTo>
                      <a:lnTo>
                        <a:pt x="18" y="60"/>
                      </a:lnTo>
                      <a:lnTo>
                        <a:pt x="30" y="42"/>
                      </a:lnTo>
                      <a:lnTo>
                        <a:pt x="36" y="24"/>
                      </a:lnTo>
                      <a:lnTo>
                        <a:pt x="36" y="18"/>
                      </a:lnTo>
                      <a:lnTo>
                        <a:pt x="42" y="11"/>
                      </a:lnTo>
                      <a:lnTo>
                        <a:pt x="53" y="4"/>
                      </a:lnTo>
                      <a:lnTo>
                        <a:pt x="7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24" name="Oval 1241"/>
                <p:cNvSpPr>
                  <a:spLocks noChangeArrowheads="1"/>
                </p:cNvSpPr>
                <p:nvPr/>
              </p:nvSpPr>
              <p:spPr bwMode="auto">
                <a:xfrm rot="-2640000">
                  <a:off x="3544" y="138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97" name="Group 1242"/>
              <p:cNvGrpSpPr>
                <a:grpSpLocks/>
              </p:cNvGrpSpPr>
              <p:nvPr/>
            </p:nvGrpSpPr>
            <p:grpSpPr bwMode="auto">
              <a:xfrm>
                <a:off x="4779" y="2542"/>
                <a:ext cx="87" cy="69"/>
                <a:chOff x="3687" y="1498"/>
                <a:chExt cx="205" cy="170"/>
              </a:xfrm>
            </p:grpSpPr>
            <p:sp>
              <p:nvSpPr>
                <p:cNvPr id="35719" name="Freeform 1243"/>
                <p:cNvSpPr>
                  <a:spLocks/>
                </p:cNvSpPr>
                <p:nvPr/>
              </p:nvSpPr>
              <p:spPr bwMode="auto">
                <a:xfrm>
                  <a:off x="3804" y="1553"/>
                  <a:ext cx="88" cy="55"/>
                </a:xfrm>
                <a:custGeom>
                  <a:avLst/>
                  <a:gdLst>
                    <a:gd name="T0" fmla="*/ 0 w 88"/>
                    <a:gd name="T1" fmla="*/ 54 h 55"/>
                    <a:gd name="T2" fmla="*/ 19 w 88"/>
                    <a:gd name="T3" fmla="*/ 41 h 55"/>
                    <a:gd name="T4" fmla="*/ 37 w 88"/>
                    <a:gd name="T5" fmla="*/ 28 h 55"/>
                    <a:gd name="T6" fmla="*/ 43 w 88"/>
                    <a:gd name="T7" fmla="*/ 21 h 55"/>
                    <a:gd name="T8" fmla="*/ 50 w 88"/>
                    <a:gd name="T9" fmla="*/ 15 h 55"/>
                    <a:gd name="T10" fmla="*/ 50 w 88"/>
                    <a:gd name="T11" fmla="*/ 8 h 55"/>
                    <a:gd name="T12" fmla="*/ 56 w 88"/>
                    <a:gd name="T13" fmla="*/ 3 h 55"/>
                    <a:gd name="T14" fmla="*/ 62 w 88"/>
                    <a:gd name="T15" fmla="*/ 0 h 55"/>
                    <a:gd name="T16" fmla="*/ 68 w 88"/>
                    <a:gd name="T17" fmla="*/ 0 h 55"/>
                    <a:gd name="T18" fmla="*/ 87 w 88"/>
                    <a:gd name="T19" fmla="*/ 0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5"/>
                    <a:gd name="T32" fmla="*/ 88 w 88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5">
                      <a:moveTo>
                        <a:pt x="0" y="54"/>
                      </a:moveTo>
                      <a:lnTo>
                        <a:pt x="19" y="41"/>
                      </a:lnTo>
                      <a:lnTo>
                        <a:pt x="37" y="28"/>
                      </a:lnTo>
                      <a:lnTo>
                        <a:pt x="43" y="21"/>
                      </a:lnTo>
                      <a:lnTo>
                        <a:pt x="50" y="15"/>
                      </a:lnTo>
                      <a:lnTo>
                        <a:pt x="50" y="8"/>
                      </a:lnTo>
                      <a:lnTo>
                        <a:pt x="56" y="3"/>
                      </a:ln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20" name="Freeform 1244"/>
                <p:cNvSpPr>
                  <a:spLocks/>
                </p:cNvSpPr>
                <p:nvPr/>
              </p:nvSpPr>
              <p:spPr bwMode="auto">
                <a:xfrm>
                  <a:off x="3770" y="1498"/>
                  <a:ext cx="87" cy="56"/>
                </a:xfrm>
                <a:custGeom>
                  <a:avLst/>
                  <a:gdLst>
                    <a:gd name="T0" fmla="*/ 0 w 87"/>
                    <a:gd name="T1" fmla="*/ 55 h 56"/>
                    <a:gd name="T2" fmla="*/ 18 w 87"/>
                    <a:gd name="T3" fmla="*/ 43 h 56"/>
                    <a:gd name="T4" fmla="*/ 37 w 87"/>
                    <a:gd name="T5" fmla="*/ 30 h 56"/>
                    <a:gd name="T6" fmla="*/ 43 w 87"/>
                    <a:gd name="T7" fmla="*/ 23 h 56"/>
                    <a:gd name="T8" fmla="*/ 43 w 87"/>
                    <a:gd name="T9" fmla="*/ 15 h 56"/>
                    <a:gd name="T10" fmla="*/ 49 w 87"/>
                    <a:gd name="T11" fmla="*/ 8 h 56"/>
                    <a:gd name="T12" fmla="*/ 49 w 87"/>
                    <a:gd name="T13" fmla="*/ 3 h 56"/>
                    <a:gd name="T14" fmla="*/ 61 w 87"/>
                    <a:gd name="T15" fmla="*/ 0 h 56"/>
                    <a:gd name="T16" fmla="*/ 67 w 87"/>
                    <a:gd name="T17" fmla="*/ 0 h 56"/>
                    <a:gd name="T18" fmla="*/ 86 w 87"/>
                    <a:gd name="T19" fmla="*/ 0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56"/>
                    <a:gd name="T32" fmla="*/ 87 w 87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56">
                      <a:moveTo>
                        <a:pt x="0" y="55"/>
                      </a:moveTo>
                      <a:lnTo>
                        <a:pt x="18" y="43"/>
                      </a:lnTo>
                      <a:lnTo>
                        <a:pt x="37" y="30"/>
                      </a:lnTo>
                      <a:lnTo>
                        <a:pt x="43" y="23"/>
                      </a:lnTo>
                      <a:lnTo>
                        <a:pt x="43" y="15"/>
                      </a:lnTo>
                      <a:lnTo>
                        <a:pt x="49" y="8"/>
                      </a:lnTo>
                      <a:lnTo>
                        <a:pt x="49" y="3"/>
                      </a:lnTo>
                      <a:lnTo>
                        <a:pt x="61" y="0"/>
                      </a:lnTo>
                      <a:lnTo>
                        <a:pt x="67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21" name="Oval 1245"/>
                <p:cNvSpPr>
                  <a:spLocks noChangeArrowheads="1"/>
                </p:cNvSpPr>
                <p:nvPr/>
              </p:nvSpPr>
              <p:spPr bwMode="auto">
                <a:xfrm rot="-1740000">
                  <a:off x="3687" y="155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98" name="Group 1246"/>
              <p:cNvGrpSpPr>
                <a:grpSpLocks/>
              </p:cNvGrpSpPr>
              <p:nvPr/>
            </p:nvGrpSpPr>
            <p:grpSpPr bwMode="auto">
              <a:xfrm>
                <a:off x="4807" y="2590"/>
                <a:ext cx="88" cy="64"/>
                <a:chOff x="3750" y="1616"/>
                <a:chExt cx="211" cy="153"/>
              </a:xfrm>
            </p:grpSpPr>
            <p:sp>
              <p:nvSpPr>
                <p:cNvPr id="35716" name="Freeform 1247"/>
                <p:cNvSpPr>
                  <a:spLocks/>
                </p:cNvSpPr>
                <p:nvPr/>
              </p:nvSpPr>
              <p:spPr bwMode="auto">
                <a:xfrm>
                  <a:off x="3865" y="1674"/>
                  <a:ext cx="96" cy="45"/>
                </a:xfrm>
                <a:custGeom>
                  <a:avLst/>
                  <a:gdLst>
                    <a:gd name="T0" fmla="*/ 0 w 96"/>
                    <a:gd name="T1" fmla="*/ 44 h 45"/>
                    <a:gd name="T2" fmla="*/ 25 w 96"/>
                    <a:gd name="T3" fmla="*/ 36 h 45"/>
                    <a:gd name="T4" fmla="*/ 44 w 96"/>
                    <a:gd name="T5" fmla="*/ 25 h 45"/>
                    <a:gd name="T6" fmla="*/ 51 w 96"/>
                    <a:gd name="T7" fmla="*/ 19 h 45"/>
                    <a:gd name="T8" fmla="*/ 57 w 96"/>
                    <a:gd name="T9" fmla="*/ 14 h 45"/>
                    <a:gd name="T10" fmla="*/ 57 w 96"/>
                    <a:gd name="T11" fmla="*/ 6 h 45"/>
                    <a:gd name="T12" fmla="*/ 63 w 96"/>
                    <a:gd name="T13" fmla="*/ 3 h 45"/>
                    <a:gd name="T14" fmla="*/ 70 w 96"/>
                    <a:gd name="T15" fmla="*/ 0 h 45"/>
                    <a:gd name="T16" fmla="*/ 76 w 96"/>
                    <a:gd name="T17" fmla="*/ 0 h 45"/>
                    <a:gd name="T18" fmla="*/ 95 w 96"/>
                    <a:gd name="T19" fmla="*/ 6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45"/>
                    <a:gd name="T32" fmla="*/ 96 w 96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45">
                      <a:moveTo>
                        <a:pt x="0" y="44"/>
                      </a:moveTo>
                      <a:lnTo>
                        <a:pt x="25" y="36"/>
                      </a:lnTo>
                      <a:lnTo>
                        <a:pt x="44" y="25"/>
                      </a:lnTo>
                      <a:lnTo>
                        <a:pt x="51" y="19"/>
                      </a:lnTo>
                      <a:lnTo>
                        <a:pt x="57" y="14"/>
                      </a:lnTo>
                      <a:lnTo>
                        <a:pt x="57" y="6"/>
                      </a:lnTo>
                      <a:lnTo>
                        <a:pt x="63" y="3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95" y="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17" name="Freeform 1248"/>
                <p:cNvSpPr>
                  <a:spLocks/>
                </p:cNvSpPr>
                <p:nvPr/>
              </p:nvSpPr>
              <p:spPr bwMode="auto">
                <a:xfrm>
                  <a:off x="3840" y="1616"/>
                  <a:ext cx="95" cy="43"/>
                </a:xfrm>
                <a:custGeom>
                  <a:avLst/>
                  <a:gdLst>
                    <a:gd name="T0" fmla="*/ 0 w 95"/>
                    <a:gd name="T1" fmla="*/ 42 h 43"/>
                    <a:gd name="T2" fmla="*/ 25 w 95"/>
                    <a:gd name="T3" fmla="*/ 34 h 43"/>
                    <a:gd name="T4" fmla="*/ 44 w 95"/>
                    <a:gd name="T5" fmla="*/ 23 h 43"/>
                    <a:gd name="T6" fmla="*/ 50 w 95"/>
                    <a:gd name="T7" fmla="*/ 18 h 43"/>
                    <a:gd name="T8" fmla="*/ 50 w 95"/>
                    <a:gd name="T9" fmla="*/ 10 h 43"/>
                    <a:gd name="T10" fmla="*/ 56 w 95"/>
                    <a:gd name="T11" fmla="*/ 5 h 43"/>
                    <a:gd name="T12" fmla="*/ 63 w 95"/>
                    <a:gd name="T13" fmla="*/ 0 h 43"/>
                    <a:gd name="T14" fmla="*/ 75 w 95"/>
                    <a:gd name="T15" fmla="*/ 0 h 43"/>
                    <a:gd name="T16" fmla="*/ 94 w 95"/>
                    <a:gd name="T17" fmla="*/ 2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5"/>
                    <a:gd name="T28" fmla="*/ 0 h 43"/>
                    <a:gd name="T29" fmla="*/ 95 w 95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5" h="43">
                      <a:moveTo>
                        <a:pt x="0" y="42"/>
                      </a:moveTo>
                      <a:lnTo>
                        <a:pt x="25" y="34"/>
                      </a:lnTo>
                      <a:lnTo>
                        <a:pt x="44" y="23"/>
                      </a:lnTo>
                      <a:lnTo>
                        <a:pt x="50" y="18"/>
                      </a:lnTo>
                      <a:lnTo>
                        <a:pt x="50" y="10"/>
                      </a:lnTo>
                      <a:lnTo>
                        <a:pt x="56" y="5"/>
                      </a:lnTo>
                      <a:lnTo>
                        <a:pt x="63" y="0"/>
                      </a:lnTo>
                      <a:lnTo>
                        <a:pt x="75" y="0"/>
                      </a:lnTo>
                      <a:lnTo>
                        <a:pt x="94" y="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18" name="Oval 1249"/>
                <p:cNvSpPr>
                  <a:spLocks noChangeArrowheads="1"/>
                </p:cNvSpPr>
                <p:nvPr/>
              </p:nvSpPr>
              <p:spPr bwMode="auto">
                <a:xfrm rot="-1200000">
                  <a:off x="3750" y="16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499" name="Group 1250"/>
              <p:cNvGrpSpPr>
                <a:grpSpLocks/>
              </p:cNvGrpSpPr>
              <p:nvPr/>
            </p:nvGrpSpPr>
            <p:grpSpPr bwMode="auto">
              <a:xfrm>
                <a:off x="4824" y="2642"/>
                <a:ext cx="89" cy="60"/>
                <a:chOff x="3791" y="1740"/>
                <a:chExt cx="213" cy="145"/>
              </a:xfrm>
            </p:grpSpPr>
            <p:sp>
              <p:nvSpPr>
                <p:cNvPr id="35713" name="Freeform 1251"/>
                <p:cNvSpPr>
                  <a:spLocks/>
                </p:cNvSpPr>
                <p:nvPr/>
              </p:nvSpPr>
              <p:spPr bwMode="auto">
                <a:xfrm>
                  <a:off x="3907" y="1804"/>
                  <a:ext cx="97" cy="36"/>
                </a:xfrm>
                <a:custGeom>
                  <a:avLst/>
                  <a:gdLst>
                    <a:gd name="T0" fmla="*/ 0 w 97"/>
                    <a:gd name="T1" fmla="*/ 35 h 36"/>
                    <a:gd name="T2" fmla="*/ 19 w 97"/>
                    <a:gd name="T3" fmla="*/ 29 h 36"/>
                    <a:gd name="T4" fmla="*/ 38 w 97"/>
                    <a:gd name="T5" fmla="*/ 23 h 36"/>
                    <a:gd name="T6" fmla="*/ 45 w 97"/>
                    <a:gd name="T7" fmla="*/ 17 h 36"/>
                    <a:gd name="T8" fmla="*/ 51 w 97"/>
                    <a:gd name="T9" fmla="*/ 11 h 36"/>
                    <a:gd name="T10" fmla="*/ 58 w 97"/>
                    <a:gd name="T11" fmla="*/ 3 h 36"/>
                    <a:gd name="T12" fmla="*/ 64 w 97"/>
                    <a:gd name="T13" fmla="*/ 0 h 36"/>
                    <a:gd name="T14" fmla="*/ 70 w 97"/>
                    <a:gd name="T15" fmla="*/ 0 h 36"/>
                    <a:gd name="T16" fmla="*/ 77 w 97"/>
                    <a:gd name="T17" fmla="*/ 0 h 36"/>
                    <a:gd name="T18" fmla="*/ 96 w 97"/>
                    <a:gd name="T19" fmla="*/ 6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7"/>
                    <a:gd name="T31" fmla="*/ 0 h 36"/>
                    <a:gd name="T32" fmla="*/ 97 w 97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7" h="36">
                      <a:moveTo>
                        <a:pt x="0" y="35"/>
                      </a:moveTo>
                      <a:lnTo>
                        <a:pt x="19" y="29"/>
                      </a:lnTo>
                      <a:lnTo>
                        <a:pt x="38" y="23"/>
                      </a:lnTo>
                      <a:lnTo>
                        <a:pt x="45" y="17"/>
                      </a:lnTo>
                      <a:lnTo>
                        <a:pt x="51" y="11"/>
                      </a:lnTo>
                      <a:lnTo>
                        <a:pt x="58" y="3"/>
                      </a:lnTo>
                      <a:lnTo>
                        <a:pt x="64" y="0"/>
                      </a:lnTo>
                      <a:lnTo>
                        <a:pt x="70" y="0"/>
                      </a:lnTo>
                      <a:lnTo>
                        <a:pt x="77" y="0"/>
                      </a:lnTo>
                      <a:lnTo>
                        <a:pt x="96" y="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14" name="Freeform 1252"/>
                <p:cNvSpPr>
                  <a:spLocks/>
                </p:cNvSpPr>
                <p:nvPr/>
              </p:nvSpPr>
              <p:spPr bwMode="auto">
                <a:xfrm>
                  <a:off x="3882" y="1740"/>
                  <a:ext cx="103" cy="38"/>
                </a:xfrm>
                <a:custGeom>
                  <a:avLst/>
                  <a:gdLst>
                    <a:gd name="T0" fmla="*/ 0 w 103"/>
                    <a:gd name="T1" fmla="*/ 37 h 38"/>
                    <a:gd name="T2" fmla="*/ 26 w 103"/>
                    <a:gd name="T3" fmla="*/ 31 h 38"/>
                    <a:gd name="T4" fmla="*/ 45 w 103"/>
                    <a:gd name="T5" fmla="*/ 23 h 38"/>
                    <a:gd name="T6" fmla="*/ 51 w 103"/>
                    <a:gd name="T7" fmla="*/ 17 h 38"/>
                    <a:gd name="T8" fmla="*/ 57 w 103"/>
                    <a:gd name="T9" fmla="*/ 11 h 38"/>
                    <a:gd name="T10" fmla="*/ 64 w 103"/>
                    <a:gd name="T11" fmla="*/ 3 h 38"/>
                    <a:gd name="T12" fmla="*/ 70 w 103"/>
                    <a:gd name="T13" fmla="*/ 0 h 38"/>
                    <a:gd name="T14" fmla="*/ 83 w 103"/>
                    <a:gd name="T15" fmla="*/ 3 h 38"/>
                    <a:gd name="T16" fmla="*/ 102 w 103"/>
                    <a:gd name="T17" fmla="*/ 9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38"/>
                    <a:gd name="T29" fmla="*/ 103 w 103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38">
                      <a:moveTo>
                        <a:pt x="0" y="37"/>
                      </a:moveTo>
                      <a:lnTo>
                        <a:pt x="26" y="31"/>
                      </a:lnTo>
                      <a:lnTo>
                        <a:pt x="45" y="23"/>
                      </a:lnTo>
                      <a:lnTo>
                        <a:pt x="51" y="17"/>
                      </a:lnTo>
                      <a:lnTo>
                        <a:pt x="57" y="11"/>
                      </a:lnTo>
                      <a:lnTo>
                        <a:pt x="64" y="3"/>
                      </a:lnTo>
                      <a:lnTo>
                        <a:pt x="70" y="0"/>
                      </a:lnTo>
                      <a:lnTo>
                        <a:pt x="83" y="3"/>
                      </a:lnTo>
                      <a:lnTo>
                        <a:pt x="102" y="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15" name="Oval 1253"/>
                <p:cNvSpPr>
                  <a:spLocks noChangeArrowheads="1"/>
                </p:cNvSpPr>
                <p:nvPr/>
              </p:nvSpPr>
              <p:spPr bwMode="auto">
                <a:xfrm rot="-840000">
                  <a:off x="3791" y="176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00" name="Group 1254"/>
              <p:cNvGrpSpPr>
                <a:grpSpLocks/>
              </p:cNvGrpSpPr>
              <p:nvPr/>
            </p:nvGrpSpPr>
            <p:grpSpPr bwMode="auto">
              <a:xfrm>
                <a:off x="4852" y="2752"/>
                <a:ext cx="89" cy="48"/>
                <a:chOff x="3857" y="2009"/>
                <a:chExt cx="213" cy="118"/>
              </a:xfrm>
            </p:grpSpPr>
            <p:sp>
              <p:nvSpPr>
                <p:cNvPr id="35710" name="Freeform 1255"/>
                <p:cNvSpPr>
                  <a:spLocks/>
                </p:cNvSpPr>
                <p:nvPr/>
              </p:nvSpPr>
              <p:spPr bwMode="auto">
                <a:xfrm>
                  <a:off x="3965" y="2076"/>
                  <a:ext cx="105" cy="18"/>
                </a:xfrm>
                <a:custGeom>
                  <a:avLst/>
                  <a:gdLst>
                    <a:gd name="T0" fmla="*/ 0 w 105"/>
                    <a:gd name="T1" fmla="*/ 17 h 18"/>
                    <a:gd name="T2" fmla="*/ 26 w 105"/>
                    <a:gd name="T3" fmla="*/ 17 h 18"/>
                    <a:gd name="T4" fmla="*/ 45 w 105"/>
                    <a:gd name="T5" fmla="*/ 17 h 18"/>
                    <a:gd name="T6" fmla="*/ 52 w 105"/>
                    <a:gd name="T7" fmla="*/ 13 h 18"/>
                    <a:gd name="T8" fmla="*/ 58 w 105"/>
                    <a:gd name="T9" fmla="*/ 7 h 18"/>
                    <a:gd name="T10" fmla="*/ 65 w 105"/>
                    <a:gd name="T11" fmla="*/ 3 h 18"/>
                    <a:gd name="T12" fmla="*/ 71 w 105"/>
                    <a:gd name="T13" fmla="*/ 0 h 18"/>
                    <a:gd name="T14" fmla="*/ 91 w 105"/>
                    <a:gd name="T15" fmla="*/ 3 h 18"/>
                    <a:gd name="T16" fmla="*/ 104 w 105"/>
                    <a:gd name="T17" fmla="*/ 17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8"/>
                    <a:gd name="T29" fmla="*/ 105 w 10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8">
                      <a:moveTo>
                        <a:pt x="0" y="17"/>
                      </a:moveTo>
                      <a:lnTo>
                        <a:pt x="26" y="17"/>
                      </a:lnTo>
                      <a:lnTo>
                        <a:pt x="45" y="17"/>
                      </a:lnTo>
                      <a:lnTo>
                        <a:pt x="52" y="13"/>
                      </a:lnTo>
                      <a:lnTo>
                        <a:pt x="58" y="7"/>
                      </a:lnTo>
                      <a:lnTo>
                        <a:pt x="65" y="3"/>
                      </a:lnTo>
                      <a:lnTo>
                        <a:pt x="71" y="0"/>
                      </a:lnTo>
                      <a:lnTo>
                        <a:pt x="91" y="3"/>
                      </a:lnTo>
                      <a:lnTo>
                        <a:pt x="104" y="1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11" name="Freeform 1256"/>
                <p:cNvSpPr>
                  <a:spLocks/>
                </p:cNvSpPr>
                <p:nvPr/>
              </p:nvSpPr>
              <p:spPr bwMode="auto">
                <a:xfrm>
                  <a:off x="3963" y="2012"/>
                  <a:ext cx="105" cy="18"/>
                </a:xfrm>
                <a:custGeom>
                  <a:avLst/>
                  <a:gdLst>
                    <a:gd name="T0" fmla="*/ 0 w 105"/>
                    <a:gd name="T1" fmla="*/ 17 h 18"/>
                    <a:gd name="T2" fmla="*/ 26 w 105"/>
                    <a:gd name="T3" fmla="*/ 17 h 18"/>
                    <a:gd name="T4" fmla="*/ 45 w 105"/>
                    <a:gd name="T5" fmla="*/ 17 h 18"/>
                    <a:gd name="T6" fmla="*/ 52 w 105"/>
                    <a:gd name="T7" fmla="*/ 13 h 18"/>
                    <a:gd name="T8" fmla="*/ 58 w 105"/>
                    <a:gd name="T9" fmla="*/ 7 h 18"/>
                    <a:gd name="T10" fmla="*/ 65 w 105"/>
                    <a:gd name="T11" fmla="*/ 4 h 18"/>
                    <a:gd name="T12" fmla="*/ 71 w 105"/>
                    <a:gd name="T13" fmla="*/ 0 h 18"/>
                    <a:gd name="T14" fmla="*/ 91 w 105"/>
                    <a:gd name="T15" fmla="*/ 4 h 18"/>
                    <a:gd name="T16" fmla="*/ 104 w 105"/>
                    <a:gd name="T17" fmla="*/ 13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8"/>
                    <a:gd name="T29" fmla="*/ 105 w 10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8">
                      <a:moveTo>
                        <a:pt x="0" y="17"/>
                      </a:moveTo>
                      <a:lnTo>
                        <a:pt x="26" y="17"/>
                      </a:lnTo>
                      <a:lnTo>
                        <a:pt x="45" y="17"/>
                      </a:lnTo>
                      <a:lnTo>
                        <a:pt x="52" y="13"/>
                      </a:lnTo>
                      <a:lnTo>
                        <a:pt x="58" y="7"/>
                      </a:lnTo>
                      <a:lnTo>
                        <a:pt x="65" y="4"/>
                      </a:lnTo>
                      <a:lnTo>
                        <a:pt x="71" y="0"/>
                      </a:lnTo>
                      <a:lnTo>
                        <a:pt x="91" y="4"/>
                      </a:lnTo>
                      <a:lnTo>
                        <a:pt x="104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12" name="Oval 1257"/>
                <p:cNvSpPr>
                  <a:spLocks noChangeArrowheads="1"/>
                </p:cNvSpPr>
                <p:nvPr/>
              </p:nvSpPr>
              <p:spPr bwMode="auto">
                <a:xfrm rot="60000">
                  <a:off x="3857" y="20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01" name="Group 1258"/>
              <p:cNvGrpSpPr>
                <a:grpSpLocks/>
              </p:cNvGrpSpPr>
              <p:nvPr/>
            </p:nvGrpSpPr>
            <p:grpSpPr bwMode="auto">
              <a:xfrm>
                <a:off x="4847" y="2950"/>
                <a:ext cx="88" cy="57"/>
                <a:chOff x="3844" y="2488"/>
                <a:chExt cx="213" cy="143"/>
              </a:xfrm>
            </p:grpSpPr>
            <p:sp>
              <p:nvSpPr>
                <p:cNvPr id="35707" name="Freeform 1259"/>
                <p:cNvSpPr>
                  <a:spLocks/>
                </p:cNvSpPr>
                <p:nvPr/>
              </p:nvSpPr>
              <p:spPr bwMode="auto">
                <a:xfrm>
                  <a:off x="3936" y="2588"/>
                  <a:ext cx="98" cy="43"/>
                </a:xfrm>
                <a:custGeom>
                  <a:avLst/>
                  <a:gdLst>
                    <a:gd name="T0" fmla="*/ 0 w 98"/>
                    <a:gd name="T1" fmla="*/ 0 h 43"/>
                    <a:gd name="T2" fmla="*/ 26 w 98"/>
                    <a:gd name="T3" fmla="*/ 13 h 43"/>
                    <a:gd name="T4" fmla="*/ 45 w 98"/>
                    <a:gd name="T5" fmla="*/ 21 h 43"/>
                    <a:gd name="T6" fmla="*/ 65 w 98"/>
                    <a:gd name="T7" fmla="*/ 17 h 43"/>
                    <a:gd name="T8" fmla="*/ 71 w 98"/>
                    <a:gd name="T9" fmla="*/ 17 h 43"/>
                    <a:gd name="T10" fmla="*/ 78 w 98"/>
                    <a:gd name="T11" fmla="*/ 17 h 43"/>
                    <a:gd name="T12" fmla="*/ 91 w 98"/>
                    <a:gd name="T13" fmla="*/ 25 h 43"/>
                    <a:gd name="T14" fmla="*/ 97 w 98"/>
                    <a:gd name="T15" fmla="*/ 42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43"/>
                    <a:gd name="T26" fmla="*/ 98 w 98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43">
                      <a:moveTo>
                        <a:pt x="0" y="0"/>
                      </a:moveTo>
                      <a:lnTo>
                        <a:pt x="26" y="13"/>
                      </a:lnTo>
                      <a:lnTo>
                        <a:pt x="45" y="21"/>
                      </a:lnTo>
                      <a:lnTo>
                        <a:pt x="65" y="17"/>
                      </a:lnTo>
                      <a:lnTo>
                        <a:pt x="71" y="17"/>
                      </a:lnTo>
                      <a:lnTo>
                        <a:pt x="78" y="17"/>
                      </a:lnTo>
                      <a:lnTo>
                        <a:pt x="91" y="25"/>
                      </a:lnTo>
                      <a:lnTo>
                        <a:pt x="97" y="4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8" name="Freeform 1260"/>
                <p:cNvSpPr>
                  <a:spLocks/>
                </p:cNvSpPr>
                <p:nvPr/>
              </p:nvSpPr>
              <p:spPr bwMode="auto">
                <a:xfrm>
                  <a:off x="3959" y="2529"/>
                  <a:ext cx="98" cy="42"/>
                </a:xfrm>
                <a:custGeom>
                  <a:avLst/>
                  <a:gdLst>
                    <a:gd name="T0" fmla="*/ 0 w 98"/>
                    <a:gd name="T1" fmla="*/ 0 h 42"/>
                    <a:gd name="T2" fmla="*/ 26 w 98"/>
                    <a:gd name="T3" fmla="*/ 12 h 42"/>
                    <a:gd name="T4" fmla="*/ 45 w 98"/>
                    <a:gd name="T5" fmla="*/ 20 h 42"/>
                    <a:gd name="T6" fmla="*/ 65 w 98"/>
                    <a:gd name="T7" fmla="*/ 16 h 42"/>
                    <a:gd name="T8" fmla="*/ 71 w 98"/>
                    <a:gd name="T9" fmla="*/ 16 h 42"/>
                    <a:gd name="T10" fmla="*/ 78 w 98"/>
                    <a:gd name="T11" fmla="*/ 16 h 42"/>
                    <a:gd name="T12" fmla="*/ 91 w 98"/>
                    <a:gd name="T13" fmla="*/ 25 h 42"/>
                    <a:gd name="T14" fmla="*/ 97 w 98"/>
                    <a:gd name="T15" fmla="*/ 41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42"/>
                    <a:gd name="T26" fmla="*/ 98 w 98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42">
                      <a:moveTo>
                        <a:pt x="0" y="0"/>
                      </a:moveTo>
                      <a:lnTo>
                        <a:pt x="26" y="12"/>
                      </a:lnTo>
                      <a:lnTo>
                        <a:pt x="45" y="20"/>
                      </a:lnTo>
                      <a:lnTo>
                        <a:pt x="65" y="16"/>
                      </a:lnTo>
                      <a:lnTo>
                        <a:pt x="71" y="16"/>
                      </a:lnTo>
                      <a:lnTo>
                        <a:pt x="78" y="16"/>
                      </a:lnTo>
                      <a:lnTo>
                        <a:pt x="91" y="25"/>
                      </a:lnTo>
                      <a:lnTo>
                        <a:pt x="97" y="4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9" name="Oval 1261"/>
                <p:cNvSpPr>
                  <a:spLocks noChangeArrowheads="1"/>
                </p:cNvSpPr>
                <p:nvPr/>
              </p:nvSpPr>
              <p:spPr bwMode="auto">
                <a:xfrm rot="1500000">
                  <a:off x="3844" y="248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02" name="Group 1262"/>
              <p:cNvGrpSpPr>
                <a:grpSpLocks/>
              </p:cNvGrpSpPr>
              <p:nvPr/>
            </p:nvGrpSpPr>
            <p:grpSpPr bwMode="auto">
              <a:xfrm>
                <a:off x="4856" y="2800"/>
                <a:ext cx="89" cy="49"/>
                <a:chOff x="3869" y="2127"/>
                <a:chExt cx="212" cy="118"/>
              </a:xfrm>
            </p:grpSpPr>
            <p:sp>
              <p:nvSpPr>
                <p:cNvPr id="35704" name="Freeform 1263"/>
                <p:cNvSpPr>
                  <a:spLocks/>
                </p:cNvSpPr>
                <p:nvPr/>
              </p:nvSpPr>
              <p:spPr bwMode="auto">
                <a:xfrm>
                  <a:off x="3976" y="2200"/>
                  <a:ext cx="105" cy="15"/>
                </a:xfrm>
                <a:custGeom>
                  <a:avLst/>
                  <a:gdLst>
                    <a:gd name="T0" fmla="*/ 0 w 105"/>
                    <a:gd name="T1" fmla="*/ 14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4 h 15"/>
                    <a:gd name="T10" fmla="*/ 78 w 105"/>
                    <a:gd name="T11" fmla="*/ 0 h 15"/>
                    <a:gd name="T12" fmla="*/ 91 w 105"/>
                    <a:gd name="T13" fmla="*/ 4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4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5" name="Freeform 1264"/>
                <p:cNvSpPr>
                  <a:spLocks/>
                </p:cNvSpPr>
                <p:nvPr/>
              </p:nvSpPr>
              <p:spPr bwMode="auto">
                <a:xfrm>
                  <a:off x="3975" y="2136"/>
                  <a:ext cx="105" cy="15"/>
                </a:xfrm>
                <a:custGeom>
                  <a:avLst/>
                  <a:gdLst>
                    <a:gd name="T0" fmla="*/ 0 w 105"/>
                    <a:gd name="T1" fmla="*/ 14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52 w 105"/>
                    <a:gd name="T7" fmla="*/ 10 h 15"/>
                    <a:gd name="T8" fmla="*/ 65 w 105"/>
                    <a:gd name="T9" fmla="*/ 3 h 15"/>
                    <a:gd name="T10" fmla="*/ 71 w 105"/>
                    <a:gd name="T11" fmla="*/ 0 h 15"/>
                    <a:gd name="T12" fmla="*/ 78 w 105"/>
                    <a:gd name="T13" fmla="*/ 0 h 15"/>
                    <a:gd name="T14" fmla="*/ 91 w 105"/>
                    <a:gd name="T15" fmla="*/ 3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4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52" y="10"/>
                      </a:lnTo>
                      <a:lnTo>
                        <a:pt x="65" y="3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6" name="Oval 1265"/>
                <p:cNvSpPr>
                  <a:spLocks noChangeArrowheads="1"/>
                </p:cNvSpPr>
                <p:nvPr/>
              </p:nvSpPr>
              <p:spPr bwMode="auto">
                <a:xfrm rot="180000">
                  <a:off x="3869" y="212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03" name="Group 1266"/>
              <p:cNvGrpSpPr>
                <a:grpSpLocks/>
              </p:cNvGrpSpPr>
              <p:nvPr/>
            </p:nvGrpSpPr>
            <p:grpSpPr bwMode="auto">
              <a:xfrm>
                <a:off x="4132" y="2341"/>
                <a:ext cx="70" cy="83"/>
                <a:chOff x="2136" y="1008"/>
                <a:chExt cx="169" cy="203"/>
              </a:xfrm>
            </p:grpSpPr>
            <p:sp>
              <p:nvSpPr>
                <p:cNvPr id="35701" name="Freeform 1267"/>
                <p:cNvSpPr>
                  <a:spLocks/>
                </p:cNvSpPr>
                <p:nvPr/>
              </p:nvSpPr>
              <p:spPr bwMode="auto">
                <a:xfrm>
                  <a:off x="2195" y="1123"/>
                  <a:ext cx="55" cy="88"/>
                </a:xfrm>
                <a:custGeom>
                  <a:avLst/>
                  <a:gdLst>
                    <a:gd name="T0" fmla="*/ 0 w 55"/>
                    <a:gd name="T1" fmla="*/ 0 h 88"/>
                    <a:gd name="T2" fmla="*/ 11 w 55"/>
                    <a:gd name="T3" fmla="*/ 23 h 88"/>
                    <a:gd name="T4" fmla="*/ 18 w 55"/>
                    <a:gd name="T5" fmla="*/ 33 h 88"/>
                    <a:gd name="T6" fmla="*/ 26 w 55"/>
                    <a:gd name="T7" fmla="*/ 41 h 88"/>
                    <a:gd name="T8" fmla="*/ 33 w 55"/>
                    <a:gd name="T9" fmla="*/ 44 h 88"/>
                    <a:gd name="T10" fmla="*/ 40 w 55"/>
                    <a:gd name="T11" fmla="*/ 48 h 88"/>
                    <a:gd name="T12" fmla="*/ 47 w 55"/>
                    <a:gd name="T13" fmla="*/ 50 h 88"/>
                    <a:gd name="T14" fmla="*/ 51 w 55"/>
                    <a:gd name="T15" fmla="*/ 54 h 88"/>
                    <a:gd name="T16" fmla="*/ 54 w 55"/>
                    <a:gd name="T17" fmla="*/ 62 h 88"/>
                    <a:gd name="T18" fmla="*/ 54 w 55"/>
                    <a:gd name="T19" fmla="*/ 70 h 88"/>
                    <a:gd name="T20" fmla="*/ 54 w 55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88"/>
                    <a:gd name="T35" fmla="*/ 55 w 55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88">
                      <a:moveTo>
                        <a:pt x="0" y="0"/>
                      </a:moveTo>
                      <a:lnTo>
                        <a:pt x="11" y="23"/>
                      </a:lnTo>
                      <a:lnTo>
                        <a:pt x="18" y="33"/>
                      </a:lnTo>
                      <a:lnTo>
                        <a:pt x="26" y="41"/>
                      </a:lnTo>
                      <a:lnTo>
                        <a:pt x="33" y="44"/>
                      </a:lnTo>
                      <a:lnTo>
                        <a:pt x="40" y="48"/>
                      </a:lnTo>
                      <a:lnTo>
                        <a:pt x="47" y="50"/>
                      </a:lnTo>
                      <a:lnTo>
                        <a:pt x="51" y="54"/>
                      </a:lnTo>
                      <a:lnTo>
                        <a:pt x="54" y="62"/>
                      </a:lnTo>
                      <a:lnTo>
                        <a:pt x="54" y="70"/>
                      </a:lnTo>
                      <a:lnTo>
                        <a:pt x="54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2" name="Freeform 1268"/>
                <p:cNvSpPr>
                  <a:spLocks/>
                </p:cNvSpPr>
                <p:nvPr/>
              </p:nvSpPr>
              <p:spPr bwMode="auto">
                <a:xfrm>
                  <a:off x="2253" y="1088"/>
                  <a:ext cx="52" cy="88"/>
                </a:xfrm>
                <a:custGeom>
                  <a:avLst/>
                  <a:gdLst>
                    <a:gd name="T0" fmla="*/ 0 w 52"/>
                    <a:gd name="T1" fmla="*/ 0 h 88"/>
                    <a:gd name="T2" fmla="*/ 11 w 52"/>
                    <a:gd name="T3" fmla="*/ 23 h 88"/>
                    <a:gd name="T4" fmla="*/ 18 w 52"/>
                    <a:gd name="T5" fmla="*/ 33 h 88"/>
                    <a:gd name="T6" fmla="*/ 22 w 52"/>
                    <a:gd name="T7" fmla="*/ 40 h 88"/>
                    <a:gd name="T8" fmla="*/ 29 w 52"/>
                    <a:gd name="T9" fmla="*/ 46 h 88"/>
                    <a:gd name="T10" fmla="*/ 37 w 52"/>
                    <a:gd name="T11" fmla="*/ 48 h 88"/>
                    <a:gd name="T12" fmla="*/ 44 w 52"/>
                    <a:gd name="T13" fmla="*/ 51 h 88"/>
                    <a:gd name="T14" fmla="*/ 48 w 52"/>
                    <a:gd name="T15" fmla="*/ 55 h 88"/>
                    <a:gd name="T16" fmla="*/ 51 w 52"/>
                    <a:gd name="T17" fmla="*/ 63 h 88"/>
                    <a:gd name="T18" fmla="*/ 51 w 52"/>
                    <a:gd name="T19" fmla="*/ 70 h 88"/>
                    <a:gd name="T20" fmla="*/ 51 w 52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"/>
                    <a:gd name="T34" fmla="*/ 0 h 88"/>
                    <a:gd name="T35" fmla="*/ 52 w 52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" h="88">
                      <a:moveTo>
                        <a:pt x="0" y="0"/>
                      </a:moveTo>
                      <a:lnTo>
                        <a:pt x="11" y="23"/>
                      </a:lnTo>
                      <a:lnTo>
                        <a:pt x="18" y="33"/>
                      </a:lnTo>
                      <a:lnTo>
                        <a:pt x="22" y="40"/>
                      </a:lnTo>
                      <a:lnTo>
                        <a:pt x="29" y="46"/>
                      </a:lnTo>
                      <a:lnTo>
                        <a:pt x="37" y="48"/>
                      </a:lnTo>
                      <a:lnTo>
                        <a:pt x="44" y="51"/>
                      </a:lnTo>
                      <a:lnTo>
                        <a:pt x="48" y="55"/>
                      </a:lnTo>
                      <a:lnTo>
                        <a:pt x="51" y="63"/>
                      </a:lnTo>
                      <a:lnTo>
                        <a:pt x="51" y="70"/>
                      </a:lnTo>
                      <a:lnTo>
                        <a:pt x="51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3" name="Oval 1269"/>
                <p:cNvSpPr>
                  <a:spLocks noChangeArrowheads="1"/>
                </p:cNvSpPr>
                <p:nvPr/>
              </p:nvSpPr>
              <p:spPr bwMode="auto">
                <a:xfrm rot="3660000">
                  <a:off x="2135" y="10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04" name="Group 1270"/>
              <p:cNvGrpSpPr>
                <a:grpSpLocks/>
              </p:cNvGrpSpPr>
              <p:nvPr/>
            </p:nvGrpSpPr>
            <p:grpSpPr bwMode="auto">
              <a:xfrm>
                <a:off x="4786" y="3089"/>
                <a:ext cx="74" cy="83"/>
                <a:chOff x="3700" y="2827"/>
                <a:chExt cx="177" cy="202"/>
              </a:xfrm>
            </p:grpSpPr>
            <p:sp>
              <p:nvSpPr>
                <p:cNvPr id="35698" name="Freeform 1271"/>
                <p:cNvSpPr>
                  <a:spLocks/>
                </p:cNvSpPr>
                <p:nvPr/>
              </p:nvSpPr>
              <p:spPr bwMode="auto">
                <a:xfrm>
                  <a:off x="3762" y="2941"/>
                  <a:ext cx="62" cy="88"/>
                </a:xfrm>
                <a:custGeom>
                  <a:avLst/>
                  <a:gdLst>
                    <a:gd name="T0" fmla="*/ 0 w 62"/>
                    <a:gd name="T1" fmla="*/ 0 h 88"/>
                    <a:gd name="T2" fmla="*/ 12 w 62"/>
                    <a:gd name="T3" fmla="*/ 19 h 88"/>
                    <a:gd name="T4" fmla="*/ 24 w 62"/>
                    <a:gd name="T5" fmla="*/ 39 h 88"/>
                    <a:gd name="T6" fmla="*/ 43 w 62"/>
                    <a:gd name="T7" fmla="*/ 48 h 88"/>
                    <a:gd name="T8" fmla="*/ 55 w 62"/>
                    <a:gd name="T9" fmla="*/ 53 h 88"/>
                    <a:gd name="T10" fmla="*/ 61 w 62"/>
                    <a:gd name="T11" fmla="*/ 68 h 88"/>
                    <a:gd name="T12" fmla="*/ 61 w 62"/>
                    <a:gd name="T13" fmla="*/ 87 h 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88"/>
                    <a:gd name="T23" fmla="*/ 62 w 62"/>
                    <a:gd name="T24" fmla="*/ 88 h 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88">
                      <a:moveTo>
                        <a:pt x="0" y="0"/>
                      </a:moveTo>
                      <a:lnTo>
                        <a:pt x="12" y="19"/>
                      </a:lnTo>
                      <a:lnTo>
                        <a:pt x="24" y="39"/>
                      </a:lnTo>
                      <a:lnTo>
                        <a:pt x="43" y="48"/>
                      </a:lnTo>
                      <a:lnTo>
                        <a:pt x="55" y="53"/>
                      </a:lnTo>
                      <a:lnTo>
                        <a:pt x="61" y="68"/>
                      </a:lnTo>
                      <a:lnTo>
                        <a:pt x="61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99" name="Freeform 1272"/>
                <p:cNvSpPr>
                  <a:spLocks/>
                </p:cNvSpPr>
                <p:nvPr/>
              </p:nvSpPr>
              <p:spPr bwMode="auto">
                <a:xfrm>
                  <a:off x="3814" y="2905"/>
                  <a:ext cx="63" cy="87"/>
                </a:xfrm>
                <a:custGeom>
                  <a:avLst/>
                  <a:gdLst>
                    <a:gd name="T0" fmla="*/ 0 w 63"/>
                    <a:gd name="T1" fmla="*/ 0 h 87"/>
                    <a:gd name="T2" fmla="*/ 19 w 63"/>
                    <a:gd name="T3" fmla="*/ 19 h 87"/>
                    <a:gd name="T4" fmla="*/ 31 w 63"/>
                    <a:gd name="T5" fmla="*/ 38 h 87"/>
                    <a:gd name="T6" fmla="*/ 37 w 63"/>
                    <a:gd name="T7" fmla="*/ 43 h 87"/>
                    <a:gd name="T8" fmla="*/ 43 w 63"/>
                    <a:gd name="T9" fmla="*/ 48 h 87"/>
                    <a:gd name="T10" fmla="*/ 50 w 63"/>
                    <a:gd name="T11" fmla="*/ 48 h 87"/>
                    <a:gd name="T12" fmla="*/ 56 w 63"/>
                    <a:gd name="T13" fmla="*/ 53 h 87"/>
                    <a:gd name="T14" fmla="*/ 62 w 63"/>
                    <a:gd name="T15" fmla="*/ 67 h 87"/>
                    <a:gd name="T16" fmla="*/ 62 w 63"/>
                    <a:gd name="T17" fmla="*/ 86 h 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87"/>
                    <a:gd name="T29" fmla="*/ 63 w 63"/>
                    <a:gd name="T30" fmla="*/ 87 h 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87">
                      <a:moveTo>
                        <a:pt x="0" y="0"/>
                      </a:moveTo>
                      <a:lnTo>
                        <a:pt x="19" y="19"/>
                      </a:lnTo>
                      <a:lnTo>
                        <a:pt x="31" y="38"/>
                      </a:lnTo>
                      <a:lnTo>
                        <a:pt x="37" y="43"/>
                      </a:lnTo>
                      <a:lnTo>
                        <a:pt x="43" y="48"/>
                      </a:lnTo>
                      <a:lnTo>
                        <a:pt x="50" y="48"/>
                      </a:lnTo>
                      <a:lnTo>
                        <a:pt x="56" y="53"/>
                      </a:lnTo>
                      <a:lnTo>
                        <a:pt x="62" y="67"/>
                      </a:lnTo>
                      <a:lnTo>
                        <a:pt x="62" y="8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00" name="Oval 1273"/>
                <p:cNvSpPr>
                  <a:spLocks noChangeArrowheads="1"/>
                </p:cNvSpPr>
                <p:nvPr/>
              </p:nvSpPr>
              <p:spPr bwMode="auto">
                <a:xfrm rot="3480000">
                  <a:off x="3699" y="28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05" name="Group 1274"/>
              <p:cNvGrpSpPr>
                <a:grpSpLocks/>
              </p:cNvGrpSpPr>
              <p:nvPr/>
            </p:nvGrpSpPr>
            <p:grpSpPr bwMode="auto">
              <a:xfrm>
                <a:off x="4834" y="3003"/>
                <a:ext cx="88" cy="61"/>
                <a:chOff x="3815" y="2618"/>
                <a:chExt cx="212" cy="149"/>
              </a:xfrm>
            </p:grpSpPr>
            <p:sp>
              <p:nvSpPr>
                <p:cNvPr id="35695" name="Freeform 1275"/>
                <p:cNvSpPr>
                  <a:spLocks/>
                </p:cNvSpPr>
                <p:nvPr/>
              </p:nvSpPr>
              <p:spPr bwMode="auto">
                <a:xfrm>
                  <a:off x="3904" y="2722"/>
                  <a:ext cx="97" cy="45"/>
                </a:xfrm>
                <a:custGeom>
                  <a:avLst/>
                  <a:gdLst>
                    <a:gd name="T0" fmla="*/ 0 w 97"/>
                    <a:gd name="T1" fmla="*/ 0 h 45"/>
                    <a:gd name="T2" fmla="*/ 26 w 97"/>
                    <a:gd name="T3" fmla="*/ 13 h 45"/>
                    <a:gd name="T4" fmla="*/ 45 w 97"/>
                    <a:gd name="T5" fmla="*/ 17 h 45"/>
                    <a:gd name="T6" fmla="*/ 51 w 97"/>
                    <a:gd name="T7" fmla="*/ 17 h 45"/>
                    <a:gd name="T8" fmla="*/ 64 w 97"/>
                    <a:gd name="T9" fmla="*/ 17 h 45"/>
                    <a:gd name="T10" fmla="*/ 70 w 97"/>
                    <a:gd name="T11" fmla="*/ 17 h 45"/>
                    <a:gd name="T12" fmla="*/ 77 w 97"/>
                    <a:gd name="T13" fmla="*/ 17 h 45"/>
                    <a:gd name="T14" fmla="*/ 90 w 97"/>
                    <a:gd name="T15" fmla="*/ 26 h 45"/>
                    <a:gd name="T16" fmla="*/ 96 w 97"/>
                    <a:gd name="T17" fmla="*/ 44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"/>
                    <a:gd name="T28" fmla="*/ 0 h 45"/>
                    <a:gd name="T29" fmla="*/ 97 w 97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" h="45">
                      <a:moveTo>
                        <a:pt x="0" y="0"/>
                      </a:moveTo>
                      <a:lnTo>
                        <a:pt x="26" y="13"/>
                      </a:lnTo>
                      <a:lnTo>
                        <a:pt x="45" y="17"/>
                      </a:lnTo>
                      <a:lnTo>
                        <a:pt x="51" y="17"/>
                      </a:lnTo>
                      <a:lnTo>
                        <a:pt x="64" y="17"/>
                      </a:lnTo>
                      <a:lnTo>
                        <a:pt x="70" y="17"/>
                      </a:lnTo>
                      <a:lnTo>
                        <a:pt x="77" y="17"/>
                      </a:lnTo>
                      <a:lnTo>
                        <a:pt x="90" y="26"/>
                      </a:lnTo>
                      <a:lnTo>
                        <a:pt x="96" y="4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96" name="Freeform 1276"/>
                <p:cNvSpPr>
                  <a:spLocks/>
                </p:cNvSpPr>
                <p:nvPr/>
              </p:nvSpPr>
              <p:spPr bwMode="auto">
                <a:xfrm>
                  <a:off x="3929" y="2664"/>
                  <a:ext cx="98" cy="44"/>
                </a:xfrm>
                <a:custGeom>
                  <a:avLst/>
                  <a:gdLst>
                    <a:gd name="T0" fmla="*/ 0 w 98"/>
                    <a:gd name="T1" fmla="*/ 0 h 44"/>
                    <a:gd name="T2" fmla="*/ 26 w 98"/>
                    <a:gd name="T3" fmla="*/ 13 h 44"/>
                    <a:gd name="T4" fmla="*/ 45 w 98"/>
                    <a:gd name="T5" fmla="*/ 17 h 44"/>
                    <a:gd name="T6" fmla="*/ 52 w 98"/>
                    <a:gd name="T7" fmla="*/ 17 h 44"/>
                    <a:gd name="T8" fmla="*/ 65 w 98"/>
                    <a:gd name="T9" fmla="*/ 17 h 44"/>
                    <a:gd name="T10" fmla="*/ 71 w 98"/>
                    <a:gd name="T11" fmla="*/ 17 h 44"/>
                    <a:gd name="T12" fmla="*/ 78 w 98"/>
                    <a:gd name="T13" fmla="*/ 17 h 44"/>
                    <a:gd name="T14" fmla="*/ 91 w 98"/>
                    <a:gd name="T15" fmla="*/ 26 h 44"/>
                    <a:gd name="T16" fmla="*/ 97 w 98"/>
                    <a:gd name="T17" fmla="*/ 43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4"/>
                    <a:gd name="T29" fmla="*/ 98 w 98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4">
                      <a:moveTo>
                        <a:pt x="0" y="0"/>
                      </a:moveTo>
                      <a:lnTo>
                        <a:pt x="26" y="13"/>
                      </a:lnTo>
                      <a:lnTo>
                        <a:pt x="45" y="17"/>
                      </a:lnTo>
                      <a:lnTo>
                        <a:pt x="52" y="17"/>
                      </a:lnTo>
                      <a:lnTo>
                        <a:pt x="65" y="17"/>
                      </a:lnTo>
                      <a:lnTo>
                        <a:pt x="71" y="17"/>
                      </a:lnTo>
                      <a:lnTo>
                        <a:pt x="78" y="17"/>
                      </a:lnTo>
                      <a:lnTo>
                        <a:pt x="91" y="26"/>
                      </a:lnTo>
                      <a:lnTo>
                        <a:pt x="97" y="4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97" name="Oval 1277"/>
                <p:cNvSpPr>
                  <a:spLocks noChangeArrowheads="1"/>
                </p:cNvSpPr>
                <p:nvPr/>
              </p:nvSpPr>
              <p:spPr bwMode="auto">
                <a:xfrm rot="1620000">
                  <a:off x="3815" y="261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06" name="Group 1278"/>
              <p:cNvGrpSpPr>
                <a:grpSpLocks/>
              </p:cNvGrpSpPr>
              <p:nvPr/>
            </p:nvGrpSpPr>
            <p:grpSpPr bwMode="auto">
              <a:xfrm>
                <a:off x="4169" y="2331"/>
                <a:ext cx="72" cy="83"/>
                <a:chOff x="2226" y="984"/>
                <a:chExt cx="169" cy="203"/>
              </a:xfrm>
            </p:grpSpPr>
            <p:sp>
              <p:nvSpPr>
                <p:cNvPr id="35692" name="Freeform 1279"/>
                <p:cNvSpPr>
                  <a:spLocks/>
                </p:cNvSpPr>
                <p:nvPr/>
              </p:nvSpPr>
              <p:spPr bwMode="auto">
                <a:xfrm>
                  <a:off x="2287" y="1099"/>
                  <a:ext cx="53" cy="88"/>
                </a:xfrm>
                <a:custGeom>
                  <a:avLst/>
                  <a:gdLst>
                    <a:gd name="T0" fmla="*/ 0 w 53"/>
                    <a:gd name="T1" fmla="*/ 0 h 88"/>
                    <a:gd name="T2" fmla="*/ 11 w 53"/>
                    <a:gd name="T3" fmla="*/ 22 h 88"/>
                    <a:gd name="T4" fmla="*/ 19 w 53"/>
                    <a:gd name="T5" fmla="*/ 32 h 88"/>
                    <a:gd name="T6" fmla="*/ 22 w 53"/>
                    <a:gd name="T7" fmla="*/ 40 h 88"/>
                    <a:gd name="T8" fmla="*/ 30 w 53"/>
                    <a:gd name="T9" fmla="*/ 45 h 88"/>
                    <a:gd name="T10" fmla="*/ 37 w 53"/>
                    <a:gd name="T11" fmla="*/ 47 h 88"/>
                    <a:gd name="T12" fmla="*/ 45 w 53"/>
                    <a:gd name="T13" fmla="*/ 51 h 88"/>
                    <a:gd name="T14" fmla="*/ 49 w 53"/>
                    <a:gd name="T15" fmla="*/ 55 h 88"/>
                    <a:gd name="T16" fmla="*/ 52 w 53"/>
                    <a:gd name="T17" fmla="*/ 62 h 88"/>
                    <a:gd name="T18" fmla="*/ 52 w 53"/>
                    <a:gd name="T19" fmla="*/ 70 h 88"/>
                    <a:gd name="T20" fmla="*/ 52 w 53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3"/>
                    <a:gd name="T34" fmla="*/ 0 h 88"/>
                    <a:gd name="T35" fmla="*/ 53 w 53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3" h="88">
                      <a:moveTo>
                        <a:pt x="0" y="0"/>
                      </a:moveTo>
                      <a:lnTo>
                        <a:pt x="11" y="22"/>
                      </a:lnTo>
                      <a:lnTo>
                        <a:pt x="19" y="32"/>
                      </a:lnTo>
                      <a:lnTo>
                        <a:pt x="22" y="40"/>
                      </a:lnTo>
                      <a:lnTo>
                        <a:pt x="30" y="45"/>
                      </a:lnTo>
                      <a:lnTo>
                        <a:pt x="37" y="47"/>
                      </a:lnTo>
                      <a:lnTo>
                        <a:pt x="45" y="51"/>
                      </a:lnTo>
                      <a:lnTo>
                        <a:pt x="49" y="55"/>
                      </a:lnTo>
                      <a:lnTo>
                        <a:pt x="52" y="62"/>
                      </a:lnTo>
                      <a:lnTo>
                        <a:pt x="52" y="70"/>
                      </a:lnTo>
                      <a:lnTo>
                        <a:pt x="52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93" name="Freeform 1280"/>
                <p:cNvSpPr>
                  <a:spLocks/>
                </p:cNvSpPr>
                <p:nvPr/>
              </p:nvSpPr>
              <p:spPr bwMode="auto">
                <a:xfrm>
                  <a:off x="2340" y="1064"/>
                  <a:ext cx="55" cy="88"/>
                </a:xfrm>
                <a:custGeom>
                  <a:avLst/>
                  <a:gdLst>
                    <a:gd name="T0" fmla="*/ 0 w 55"/>
                    <a:gd name="T1" fmla="*/ 0 h 88"/>
                    <a:gd name="T2" fmla="*/ 12 w 55"/>
                    <a:gd name="T3" fmla="*/ 23 h 88"/>
                    <a:gd name="T4" fmla="*/ 20 w 55"/>
                    <a:gd name="T5" fmla="*/ 32 h 88"/>
                    <a:gd name="T6" fmla="*/ 23 w 55"/>
                    <a:gd name="T7" fmla="*/ 39 h 88"/>
                    <a:gd name="T8" fmla="*/ 31 w 55"/>
                    <a:gd name="T9" fmla="*/ 45 h 88"/>
                    <a:gd name="T10" fmla="*/ 39 w 55"/>
                    <a:gd name="T11" fmla="*/ 48 h 88"/>
                    <a:gd name="T12" fmla="*/ 46 w 55"/>
                    <a:gd name="T13" fmla="*/ 52 h 88"/>
                    <a:gd name="T14" fmla="*/ 50 w 55"/>
                    <a:gd name="T15" fmla="*/ 56 h 88"/>
                    <a:gd name="T16" fmla="*/ 54 w 55"/>
                    <a:gd name="T17" fmla="*/ 61 h 88"/>
                    <a:gd name="T18" fmla="*/ 54 w 55"/>
                    <a:gd name="T19" fmla="*/ 69 h 88"/>
                    <a:gd name="T20" fmla="*/ 54 w 55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88"/>
                    <a:gd name="T35" fmla="*/ 55 w 55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88">
                      <a:moveTo>
                        <a:pt x="0" y="0"/>
                      </a:moveTo>
                      <a:lnTo>
                        <a:pt x="12" y="23"/>
                      </a:lnTo>
                      <a:lnTo>
                        <a:pt x="20" y="32"/>
                      </a:lnTo>
                      <a:lnTo>
                        <a:pt x="23" y="39"/>
                      </a:lnTo>
                      <a:lnTo>
                        <a:pt x="31" y="45"/>
                      </a:lnTo>
                      <a:lnTo>
                        <a:pt x="39" y="48"/>
                      </a:lnTo>
                      <a:lnTo>
                        <a:pt x="46" y="52"/>
                      </a:lnTo>
                      <a:lnTo>
                        <a:pt x="50" y="56"/>
                      </a:lnTo>
                      <a:lnTo>
                        <a:pt x="54" y="61"/>
                      </a:lnTo>
                      <a:lnTo>
                        <a:pt x="54" y="69"/>
                      </a:lnTo>
                      <a:lnTo>
                        <a:pt x="54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94" name="Oval 1281"/>
                <p:cNvSpPr>
                  <a:spLocks noChangeArrowheads="1"/>
                </p:cNvSpPr>
                <p:nvPr/>
              </p:nvSpPr>
              <p:spPr bwMode="auto">
                <a:xfrm rot="3660000">
                  <a:off x="2225" y="98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07" name="Group 1282"/>
              <p:cNvGrpSpPr>
                <a:grpSpLocks/>
              </p:cNvGrpSpPr>
              <p:nvPr/>
            </p:nvGrpSpPr>
            <p:grpSpPr bwMode="auto">
              <a:xfrm>
                <a:off x="4094" y="2393"/>
                <a:ext cx="72" cy="84"/>
                <a:chOff x="2046" y="1134"/>
                <a:chExt cx="169" cy="205"/>
              </a:xfrm>
            </p:grpSpPr>
            <p:sp>
              <p:nvSpPr>
                <p:cNvPr id="35689" name="Freeform 1283"/>
                <p:cNvSpPr>
                  <a:spLocks/>
                </p:cNvSpPr>
                <p:nvPr/>
              </p:nvSpPr>
              <p:spPr bwMode="auto">
                <a:xfrm>
                  <a:off x="2108" y="1248"/>
                  <a:ext cx="53" cy="91"/>
                </a:xfrm>
                <a:custGeom>
                  <a:avLst/>
                  <a:gdLst>
                    <a:gd name="T0" fmla="*/ 0 w 53"/>
                    <a:gd name="T1" fmla="*/ 0 h 91"/>
                    <a:gd name="T2" fmla="*/ 10 w 53"/>
                    <a:gd name="T3" fmla="*/ 24 h 91"/>
                    <a:gd name="T4" fmla="*/ 17 w 53"/>
                    <a:gd name="T5" fmla="*/ 32 h 91"/>
                    <a:gd name="T6" fmla="*/ 20 w 53"/>
                    <a:gd name="T7" fmla="*/ 41 h 91"/>
                    <a:gd name="T8" fmla="*/ 27 w 53"/>
                    <a:gd name="T9" fmla="*/ 45 h 91"/>
                    <a:gd name="T10" fmla="*/ 38 w 53"/>
                    <a:gd name="T11" fmla="*/ 49 h 91"/>
                    <a:gd name="T12" fmla="*/ 45 w 53"/>
                    <a:gd name="T13" fmla="*/ 51 h 91"/>
                    <a:gd name="T14" fmla="*/ 48 w 53"/>
                    <a:gd name="T15" fmla="*/ 56 h 91"/>
                    <a:gd name="T16" fmla="*/ 52 w 53"/>
                    <a:gd name="T17" fmla="*/ 62 h 91"/>
                    <a:gd name="T18" fmla="*/ 52 w 53"/>
                    <a:gd name="T19" fmla="*/ 71 h 91"/>
                    <a:gd name="T20" fmla="*/ 52 w 53"/>
                    <a:gd name="T21" fmla="*/ 90 h 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3"/>
                    <a:gd name="T34" fmla="*/ 0 h 91"/>
                    <a:gd name="T35" fmla="*/ 53 w 53"/>
                    <a:gd name="T36" fmla="*/ 91 h 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3" h="91">
                      <a:moveTo>
                        <a:pt x="0" y="0"/>
                      </a:moveTo>
                      <a:lnTo>
                        <a:pt x="10" y="24"/>
                      </a:lnTo>
                      <a:lnTo>
                        <a:pt x="17" y="32"/>
                      </a:lnTo>
                      <a:lnTo>
                        <a:pt x="20" y="41"/>
                      </a:lnTo>
                      <a:lnTo>
                        <a:pt x="27" y="45"/>
                      </a:lnTo>
                      <a:lnTo>
                        <a:pt x="38" y="49"/>
                      </a:lnTo>
                      <a:lnTo>
                        <a:pt x="45" y="51"/>
                      </a:lnTo>
                      <a:lnTo>
                        <a:pt x="48" y="56"/>
                      </a:lnTo>
                      <a:lnTo>
                        <a:pt x="52" y="62"/>
                      </a:lnTo>
                      <a:lnTo>
                        <a:pt x="52" y="71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90" name="Freeform 1284"/>
                <p:cNvSpPr>
                  <a:spLocks/>
                </p:cNvSpPr>
                <p:nvPr/>
              </p:nvSpPr>
              <p:spPr bwMode="auto">
                <a:xfrm>
                  <a:off x="2161" y="1213"/>
                  <a:ext cx="54" cy="91"/>
                </a:xfrm>
                <a:custGeom>
                  <a:avLst/>
                  <a:gdLst>
                    <a:gd name="T0" fmla="*/ 0 w 54"/>
                    <a:gd name="T1" fmla="*/ 0 h 91"/>
                    <a:gd name="T2" fmla="*/ 11 w 54"/>
                    <a:gd name="T3" fmla="*/ 23 h 91"/>
                    <a:gd name="T4" fmla="*/ 18 w 54"/>
                    <a:gd name="T5" fmla="*/ 34 h 91"/>
                    <a:gd name="T6" fmla="*/ 25 w 54"/>
                    <a:gd name="T7" fmla="*/ 40 h 91"/>
                    <a:gd name="T8" fmla="*/ 32 w 54"/>
                    <a:gd name="T9" fmla="*/ 46 h 91"/>
                    <a:gd name="T10" fmla="*/ 39 w 54"/>
                    <a:gd name="T11" fmla="*/ 48 h 91"/>
                    <a:gd name="T12" fmla="*/ 46 w 54"/>
                    <a:gd name="T13" fmla="*/ 52 h 91"/>
                    <a:gd name="T14" fmla="*/ 50 w 54"/>
                    <a:gd name="T15" fmla="*/ 57 h 91"/>
                    <a:gd name="T16" fmla="*/ 53 w 54"/>
                    <a:gd name="T17" fmla="*/ 63 h 91"/>
                    <a:gd name="T18" fmla="*/ 53 w 54"/>
                    <a:gd name="T19" fmla="*/ 71 h 91"/>
                    <a:gd name="T20" fmla="*/ 53 w 54"/>
                    <a:gd name="T21" fmla="*/ 90 h 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91"/>
                    <a:gd name="T35" fmla="*/ 54 w 54"/>
                    <a:gd name="T36" fmla="*/ 91 h 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91">
                      <a:moveTo>
                        <a:pt x="0" y="0"/>
                      </a:moveTo>
                      <a:lnTo>
                        <a:pt x="11" y="23"/>
                      </a:lnTo>
                      <a:lnTo>
                        <a:pt x="18" y="34"/>
                      </a:lnTo>
                      <a:lnTo>
                        <a:pt x="25" y="40"/>
                      </a:lnTo>
                      <a:lnTo>
                        <a:pt x="32" y="46"/>
                      </a:lnTo>
                      <a:lnTo>
                        <a:pt x="39" y="48"/>
                      </a:lnTo>
                      <a:lnTo>
                        <a:pt x="46" y="52"/>
                      </a:lnTo>
                      <a:lnTo>
                        <a:pt x="50" y="57"/>
                      </a:lnTo>
                      <a:lnTo>
                        <a:pt x="53" y="63"/>
                      </a:lnTo>
                      <a:lnTo>
                        <a:pt x="53" y="71"/>
                      </a:lnTo>
                      <a:lnTo>
                        <a:pt x="53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91" name="Oval 1285"/>
                <p:cNvSpPr>
                  <a:spLocks noChangeArrowheads="1"/>
                </p:cNvSpPr>
                <p:nvPr/>
              </p:nvSpPr>
              <p:spPr bwMode="auto">
                <a:xfrm rot="3660000">
                  <a:off x="2045" y="113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08" name="Group 1286"/>
              <p:cNvGrpSpPr>
                <a:grpSpLocks/>
              </p:cNvGrpSpPr>
              <p:nvPr/>
            </p:nvGrpSpPr>
            <p:grpSpPr bwMode="auto">
              <a:xfrm>
                <a:off x="4132" y="2367"/>
                <a:ext cx="70" cy="85"/>
                <a:chOff x="2136" y="1074"/>
                <a:chExt cx="169" cy="205"/>
              </a:xfrm>
            </p:grpSpPr>
            <p:sp>
              <p:nvSpPr>
                <p:cNvPr id="35686" name="Freeform 1287"/>
                <p:cNvSpPr>
                  <a:spLocks/>
                </p:cNvSpPr>
                <p:nvPr/>
              </p:nvSpPr>
              <p:spPr bwMode="auto">
                <a:xfrm>
                  <a:off x="2195" y="1188"/>
                  <a:ext cx="55" cy="91"/>
                </a:xfrm>
                <a:custGeom>
                  <a:avLst/>
                  <a:gdLst>
                    <a:gd name="T0" fmla="*/ 0 w 55"/>
                    <a:gd name="T1" fmla="*/ 0 h 91"/>
                    <a:gd name="T2" fmla="*/ 11 w 55"/>
                    <a:gd name="T3" fmla="*/ 25 h 91"/>
                    <a:gd name="T4" fmla="*/ 18 w 55"/>
                    <a:gd name="T5" fmla="*/ 33 h 91"/>
                    <a:gd name="T6" fmla="*/ 26 w 55"/>
                    <a:gd name="T7" fmla="*/ 41 h 91"/>
                    <a:gd name="T8" fmla="*/ 33 w 55"/>
                    <a:gd name="T9" fmla="*/ 45 h 91"/>
                    <a:gd name="T10" fmla="*/ 40 w 55"/>
                    <a:gd name="T11" fmla="*/ 49 h 91"/>
                    <a:gd name="T12" fmla="*/ 47 w 55"/>
                    <a:gd name="T13" fmla="*/ 51 h 91"/>
                    <a:gd name="T14" fmla="*/ 51 w 55"/>
                    <a:gd name="T15" fmla="*/ 55 h 91"/>
                    <a:gd name="T16" fmla="*/ 54 w 55"/>
                    <a:gd name="T17" fmla="*/ 61 h 91"/>
                    <a:gd name="T18" fmla="*/ 54 w 55"/>
                    <a:gd name="T19" fmla="*/ 70 h 91"/>
                    <a:gd name="T20" fmla="*/ 54 w 55"/>
                    <a:gd name="T21" fmla="*/ 90 h 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91"/>
                    <a:gd name="T35" fmla="*/ 55 w 55"/>
                    <a:gd name="T36" fmla="*/ 91 h 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91">
                      <a:moveTo>
                        <a:pt x="0" y="0"/>
                      </a:moveTo>
                      <a:lnTo>
                        <a:pt x="11" y="25"/>
                      </a:lnTo>
                      <a:lnTo>
                        <a:pt x="18" y="33"/>
                      </a:lnTo>
                      <a:lnTo>
                        <a:pt x="26" y="41"/>
                      </a:lnTo>
                      <a:lnTo>
                        <a:pt x="33" y="45"/>
                      </a:lnTo>
                      <a:lnTo>
                        <a:pt x="40" y="49"/>
                      </a:lnTo>
                      <a:lnTo>
                        <a:pt x="47" y="51"/>
                      </a:lnTo>
                      <a:lnTo>
                        <a:pt x="51" y="55"/>
                      </a:lnTo>
                      <a:lnTo>
                        <a:pt x="54" y="61"/>
                      </a:lnTo>
                      <a:lnTo>
                        <a:pt x="54" y="70"/>
                      </a:lnTo>
                      <a:lnTo>
                        <a:pt x="54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87" name="Freeform 1288"/>
                <p:cNvSpPr>
                  <a:spLocks/>
                </p:cNvSpPr>
                <p:nvPr/>
              </p:nvSpPr>
              <p:spPr bwMode="auto">
                <a:xfrm>
                  <a:off x="2253" y="1154"/>
                  <a:ext cx="52" cy="88"/>
                </a:xfrm>
                <a:custGeom>
                  <a:avLst/>
                  <a:gdLst>
                    <a:gd name="T0" fmla="*/ 0 w 52"/>
                    <a:gd name="T1" fmla="*/ 0 h 88"/>
                    <a:gd name="T2" fmla="*/ 11 w 52"/>
                    <a:gd name="T3" fmla="*/ 23 h 88"/>
                    <a:gd name="T4" fmla="*/ 18 w 52"/>
                    <a:gd name="T5" fmla="*/ 31 h 88"/>
                    <a:gd name="T6" fmla="*/ 22 w 52"/>
                    <a:gd name="T7" fmla="*/ 39 h 88"/>
                    <a:gd name="T8" fmla="*/ 29 w 52"/>
                    <a:gd name="T9" fmla="*/ 45 h 88"/>
                    <a:gd name="T10" fmla="*/ 37 w 52"/>
                    <a:gd name="T11" fmla="*/ 47 h 88"/>
                    <a:gd name="T12" fmla="*/ 44 w 52"/>
                    <a:gd name="T13" fmla="*/ 51 h 88"/>
                    <a:gd name="T14" fmla="*/ 48 w 52"/>
                    <a:gd name="T15" fmla="*/ 55 h 88"/>
                    <a:gd name="T16" fmla="*/ 51 w 52"/>
                    <a:gd name="T17" fmla="*/ 61 h 88"/>
                    <a:gd name="T18" fmla="*/ 51 w 52"/>
                    <a:gd name="T19" fmla="*/ 69 h 88"/>
                    <a:gd name="T20" fmla="*/ 51 w 52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"/>
                    <a:gd name="T34" fmla="*/ 0 h 88"/>
                    <a:gd name="T35" fmla="*/ 52 w 52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" h="88">
                      <a:moveTo>
                        <a:pt x="0" y="0"/>
                      </a:moveTo>
                      <a:lnTo>
                        <a:pt x="11" y="23"/>
                      </a:lnTo>
                      <a:lnTo>
                        <a:pt x="18" y="31"/>
                      </a:lnTo>
                      <a:lnTo>
                        <a:pt x="22" y="39"/>
                      </a:lnTo>
                      <a:lnTo>
                        <a:pt x="29" y="45"/>
                      </a:lnTo>
                      <a:lnTo>
                        <a:pt x="37" y="47"/>
                      </a:lnTo>
                      <a:lnTo>
                        <a:pt x="44" y="51"/>
                      </a:lnTo>
                      <a:lnTo>
                        <a:pt x="48" y="55"/>
                      </a:lnTo>
                      <a:lnTo>
                        <a:pt x="51" y="61"/>
                      </a:lnTo>
                      <a:lnTo>
                        <a:pt x="51" y="69"/>
                      </a:lnTo>
                      <a:lnTo>
                        <a:pt x="51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88" name="Oval 1289"/>
                <p:cNvSpPr>
                  <a:spLocks noChangeArrowheads="1"/>
                </p:cNvSpPr>
                <p:nvPr/>
              </p:nvSpPr>
              <p:spPr bwMode="auto">
                <a:xfrm rot="3660000">
                  <a:off x="2135" y="107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09" name="Group 1290"/>
              <p:cNvGrpSpPr>
                <a:grpSpLocks/>
              </p:cNvGrpSpPr>
              <p:nvPr/>
            </p:nvGrpSpPr>
            <p:grpSpPr bwMode="auto">
              <a:xfrm>
                <a:off x="3921" y="2594"/>
                <a:ext cx="72" cy="84"/>
                <a:chOff x="1632" y="1626"/>
                <a:chExt cx="170" cy="205"/>
              </a:xfrm>
            </p:grpSpPr>
            <p:sp>
              <p:nvSpPr>
                <p:cNvPr id="35683" name="Freeform 1291"/>
                <p:cNvSpPr>
                  <a:spLocks/>
                </p:cNvSpPr>
                <p:nvPr/>
              </p:nvSpPr>
              <p:spPr bwMode="auto">
                <a:xfrm>
                  <a:off x="1693" y="1742"/>
                  <a:ext cx="54" cy="89"/>
                </a:xfrm>
                <a:custGeom>
                  <a:avLst/>
                  <a:gdLst>
                    <a:gd name="T0" fmla="*/ 0 w 54"/>
                    <a:gd name="T1" fmla="*/ 0 h 89"/>
                    <a:gd name="T2" fmla="*/ 11 w 54"/>
                    <a:gd name="T3" fmla="*/ 21 h 89"/>
                    <a:gd name="T4" fmla="*/ 22 w 54"/>
                    <a:gd name="T5" fmla="*/ 38 h 89"/>
                    <a:gd name="T6" fmla="*/ 31 w 54"/>
                    <a:gd name="T7" fmla="*/ 44 h 89"/>
                    <a:gd name="T8" fmla="*/ 36 w 54"/>
                    <a:gd name="T9" fmla="*/ 47 h 89"/>
                    <a:gd name="T10" fmla="*/ 45 w 54"/>
                    <a:gd name="T11" fmla="*/ 50 h 89"/>
                    <a:gd name="T12" fmla="*/ 50 w 54"/>
                    <a:gd name="T13" fmla="*/ 53 h 89"/>
                    <a:gd name="T14" fmla="*/ 53 w 54"/>
                    <a:gd name="T15" fmla="*/ 59 h 89"/>
                    <a:gd name="T16" fmla="*/ 53 w 54"/>
                    <a:gd name="T17" fmla="*/ 68 h 89"/>
                    <a:gd name="T18" fmla="*/ 53 w 54"/>
                    <a:gd name="T19" fmla="*/ 88 h 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89"/>
                    <a:gd name="T32" fmla="*/ 54 w 54"/>
                    <a:gd name="T33" fmla="*/ 89 h 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89">
                      <a:moveTo>
                        <a:pt x="0" y="0"/>
                      </a:moveTo>
                      <a:lnTo>
                        <a:pt x="11" y="21"/>
                      </a:lnTo>
                      <a:lnTo>
                        <a:pt x="22" y="38"/>
                      </a:lnTo>
                      <a:lnTo>
                        <a:pt x="31" y="44"/>
                      </a:lnTo>
                      <a:lnTo>
                        <a:pt x="36" y="47"/>
                      </a:lnTo>
                      <a:lnTo>
                        <a:pt x="45" y="50"/>
                      </a:lnTo>
                      <a:lnTo>
                        <a:pt x="50" y="53"/>
                      </a:lnTo>
                      <a:lnTo>
                        <a:pt x="53" y="59"/>
                      </a:lnTo>
                      <a:lnTo>
                        <a:pt x="53" y="68"/>
                      </a:lnTo>
                      <a:lnTo>
                        <a:pt x="53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84" name="Freeform 1292"/>
                <p:cNvSpPr>
                  <a:spLocks/>
                </p:cNvSpPr>
                <p:nvPr/>
              </p:nvSpPr>
              <p:spPr bwMode="auto">
                <a:xfrm>
                  <a:off x="1746" y="1706"/>
                  <a:ext cx="56" cy="90"/>
                </a:xfrm>
                <a:custGeom>
                  <a:avLst/>
                  <a:gdLst>
                    <a:gd name="T0" fmla="*/ 0 w 56"/>
                    <a:gd name="T1" fmla="*/ 0 h 90"/>
                    <a:gd name="T2" fmla="*/ 12 w 56"/>
                    <a:gd name="T3" fmla="*/ 23 h 90"/>
                    <a:gd name="T4" fmla="*/ 18 w 56"/>
                    <a:gd name="T5" fmla="*/ 32 h 90"/>
                    <a:gd name="T6" fmla="*/ 26 w 56"/>
                    <a:gd name="T7" fmla="*/ 40 h 90"/>
                    <a:gd name="T8" fmla="*/ 32 w 56"/>
                    <a:gd name="T9" fmla="*/ 46 h 90"/>
                    <a:gd name="T10" fmla="*/ 41 w 56"/>
                    <a:gd name="T11" fmla="*/ 49 h 90"/>
                    <a:gd name="T12" fmla="*/ 46 w 56"/>
                    <a:gd name="T13" fmla="*/ 52 h 90"/>
                    <a:gd name="T14" fmla="*/ 52 w 56"/>
                    <a:gd name="T15" fmla="*/ 55 h 90"/>
                    <a:gd name="T16" fmla="*/ 55 w 56"/>
                    <a:gd name="T17" fmla="*/ 60 h 90"/>
                    <a:gd name="T18" fmla="*/ 55 w 56"/>
                    <a:gd name="T19" fmla="*/ 69 h 90"/>
                    <a:gd name="T20" fmla="*/ 55 w 56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0"/>
                    <a:gd name="T35" fmla="*/ 56 w 5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0">
                      <a:moveTo>
                        <a:pt x="0" y="0"/>
                      </a:moveTo>
                      <a:lnTo>
                        <a:pt x="12" y="23"/>
                      </a:lnTo>
                      <a:lnTo>
                        <a:pt x="18" y="32"/>
                      </a:lnTo>
                      <a:lnTo>
                        <a:pt x="26" y="40"/>
                      </a:lnTo>
                      <a:lnTo>
                        <a:pt x="32" y="46"/>
                      </a:lnTo>
                      <a:lnTo>
                        <a:pt x="41" y="49"/>
                      </a:lnTo>
                      <a:lnTo>
                        <a:pt x="46" y="52"/>
                      </a:lnTo>
                      <a:lnTo>
                        <a:pt x="52" y="55"/>
                      </a:lnTo>
                      <a:lnTo>
                        <a:pt x="55" y="60"/>
                      </a:lnTo>
                      <a:lnTo>
                        <a:pt x="55" y="69"/>
                      </a:lnTo>
                      <a:lnTo>
                        <a:pt x="55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85" name="Oval 1293"/>
                <p:cNvSpPr>
                  <a:spLocks noChangeArrowheads="1"/>
                </p:cNvSpPr>
                <p:nvPr/>
              </p:nvSpPr>
              <p:spPr bwMode="auto">
                <a:xfrm rot="3660000">
                  <a:off x="1631" y="162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10" name="Group 1294"/>
              <p:cNvGrpSpPr>
                <a:grpSpLocks/>
              </p:cNvGrpSpPr>
              <p:nvPr/>
            </p:nvGrpSpPr>
            <p:grpSpPr bwMode="auto">
              <a:xfrm>
                <a:off x="3949" y="2558"/>
                <a:ext cx="72" cy="84"/>
                <a:chOff x="1698" y="1536"/>
                <a:chExt cx="170" cy="205"/>
              </a:xfrm>
            </p:grpSpPr>
            <p:sp>
              <p:nvSpPr>
                <p:cNvPr id="35680" name="Freeform 1295"/>
                <p:cNvSpPr>
                  <a:spLocks/>
                </p:cNvSpPr>
                <p:nvPr/>
              </p:nvSpPr>
              <p:spPr bwMode="auto">
                <a:xfrm>
                  <a:off x="1757" y="1651"/>
                  <a:ext cx="56" cy="90"/>
                </a:xfrm>
                <a:custGeom>
                  <a:avLst/>
                  <a:gdLst>
                    <a:gd name="T0" fmla="*/ 0 w 56"/>
                    <a:gd name="T1" fmla="*/ 0 h 90"/>
                    <a:gd name="T2" fmla="*/ 14 w 56"/>
                    <a:gd name="T3" fmla="*/ 22 h 90"/>
                    <a:gd name="T4" fmla="*/ 20 w 56"/>
                    <a:gd name="T5" fmla="*/ 31 h 90"/>
                    <a:gd name="T6" fmla="*/ 26 w 56"/>
                    <a:gd name="T7" fmla="*/ 39 h 90"/>
                    <a:gd name="T8" fmla="*/ 32 w 56"/>
                    <a:gd name="T9" fmla="*/ 44 h 90"/>
                    <a:gd name="T10" fmla="*/ 41 w 56"/>
                    <a:gd name="T11" fmla="*/ 47 h 90"/>
                    <a:gd name="T12" fmla="*/ 46 w 56"/>
                    <a:gd name="T13" fmla="*/ 50 h 90"/>
                    <a:gd name="T14" fmla="*/ 52 w 56"/>
                    <a:gd name="T15" fmla="*/ 56 h 90"/>
                    <a:gd name="T16" fmla="*/ 55 w 56"/>
                    <a:gd name="T17" fmla="*/ 61 h 90"/>
                    <a:gd name="T18" fmla="*/ 55 w 56"/>
                    <a:gd name="T19" fmla="*/ 70 h 90"/>
                    <a:gd name="T20" fmla="*/ 55 w 56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0"/>
                    <a:gd name="T35" fmla="*/ 56 w 5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0">
                      <a:moveTo>
                        <a:pt x="0" y="0"/>
                      </a:moveTo>
                      <a:lnTo>
                        <a:pt x="14" y="22"/>
                      </a:lnTo>
                      <a:lnTo>
                        <a:pt x="20" y="31"/>
                      </a:lnTo>
                      <a:lnTo>
                        <a:pt x="26" y="39"/>
                      </a:lnTo>
                      <a:lnTo>
                        <a:pt x="32" y="44"/>
                      </a:lnTo>
                      <a:lnTo>
                        <a:pt x="41" y="47"/>
                      </a:lnTo>
                      <a:lnTo>
                        <a:pt x="46" y="50"/>
                      </a:lnTo>
                      <a:lnTo>
                        <a:pt x="52" y="56"/>
                      </a:lnTo>
                      <a:lnTo>
                        <a:pt x="55" y="61"/>
                      </a:lnTo>
                      <a:lnTo>
                        <a:pt x="55" y="70"/>
                      </a:lnTo>
                      <a:lnTo>
                        <a:pt x="55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81" name="Freeform 1296"/>
                <p:cNvSpPr>
                  <a:spLocks/>
                </p:cNvSpPr>
                <p:nvPr/>
              </p:nvSpPr>
              <p:spPr bwMode="auto">
                <a:xfrm>
                  <a:off x="1813" y="1615"/>
                  <a:ext cx="55" cy="91"/>
                </a:xfrm>
                <a:custGeom>
                  <a:avLst/>
                  <a:gdLst>
                    <a:gd name="T0" fmla="*/ 0 w 55"/>
                    <a:gd name="T1" fmla="*/ 0 h 91"/>
                    <a:gd name="T2" fmla="*/ 12 w 55"/>
                    <a:gd name="T3" fmla="*/ 25 h 91"/>
                    <a:gd name="T4" fmla="*/ 18 w 55"/>
                    <a:gd name="T5" fmla="*/ 33 h 91"/>
                    <a:gd name="T6" fmla="*/ 24 w 55"/>
                    <a:gd name="T7" fmla="*/ 41 h 91"/>
                    <a:gd name="T8" fmla="*/ 30 w 55"/>
                    <a:gd name="T9" fmla="*/ 46 h 91"/>
                    <a:gd name="T10" fmla="*/ 39 w 55"/>
                    <a:gd name="T11" fmla="*/ 49 h 91"/>
                    <a:gd name="T12" fmla="*/ 45 w 55"/>
                    <a:gd name="T13" fmla="*/ 52 h 91"/>
                    <a:gd name="T14" fmla="*/ 51 w 55"/>
                    <a:gd name="T15" fmla="*/ 57 h 91"/>
                    <a:gd name="T16" fmla="*/ 54 w 55"/>
                    <a:gd name="T17" fmla="*/ 63 h 91"/>
                    <a:gd name="T18" fmla="*/ 54 w 55"/>
                    <a:gd name="T19" fmla="*/ 71 h 91"/>
                    <a:gd name="T20" fmla="*/ 54 w 55"/>
                    <a:gd name="T21" fmla="*/ 90 h 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91"/>
                    <a:gd name="T35" fmla="*/ 55 w 55"/>
                    <a:gd name="T36" fmla="*/ 91 h 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91">
                      <a:moveTo>
                        <a:pt x="0" y="0"/>
                      </a:moveTo>
                      <a:lnTo>
                        <a:pt x="12" y="25"/>
                      </a:lnTo>
                      <a:lnTo>
                        <a:pt x="18" y="33"/>
                      </a:lnTo>
                      <a:lnTo>
                        <a:pt x="24" y="41"/>
                      </a:lnTo>
                      <a:lnTo>
                        <a:pt x="30" y="46"/>
                      </a:lnTo>
                      <a:lnTo>
                        <a:pt x="39" y="49"/>
                      </a:lnTo>
                      <a:lnTo>
                        <a:pt x="45" y="52"/>
                      </a:lnTo>
                      <a:lnTo>
                        <a:pt x="51" y="57"/>
                      </a:lnTo>
                      <a:lnTo>
                        <a:pt x="54" y="63"/>
                      </a:lnTo>
                      <a:lnTo>
                        <a:pt x="54" y="71"/>
                      </a:lnTo>
                      <a:lnTo>
                        <a:pt x="54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82" name="Oval 1297"/>
                <p:cNvSpPr>
                  <a:spLocks noChangeArrowheads="1"/>
                </p:cNvSpPr>
                <p:nvPr/>
              </p:nvSpPr>
              <p:spPr bwMode="auto">
                <a:xfrm rot="3660000">
                  <a:off x="1697" y="153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11" name="Group 1298"/>
              <p:cNvGrpSpPr>
                <a:grpSpLocks/>
              </p:cNvGrpSpPr>
              <p:nvPr/>
            </p:nvGrpSpPr>
            <p:grpSpPr bwMode="auto">
              <a:xfrm>
                <a:off x="3972" y="2525"/>
                <a:ext cx="71" cy="85"/>
                <a:chOff x="1752" y="1458"/>
                <a:chExt cx="170" cy="205"/>
              </a:xfrm>
            </p:grpSpPr>
            <p:sp>
              <p:nvSpPr>
                <p:cNvPr id="35677" name="Freeform 1299"/>
                <p:cNvSpPr>
                  <a:spLocks/>
                </p:cNvSpPr>
                <p:nvPr/>
              </p:nvSpPr>
              <p:spPr bwMode="auto">
                <a:xfrm>
                  <a:off x="1812" y="1574"/>
                  <a:ext cx="55" cy="89"/>
                </a:xfrm>
                <a:custGeom>
                  <a:avLst/>
                  <a:gdLst>
                    <a:gd name="T0" fmla="*/ 0 w 55"/>
                    <a:gd name="T1" fmla="*/ 0 h 89"/>
                    <a:gd name="T2" fmla="*/ 12 w 55"/>
                    <a:gd name="T3" fmla="*/ 22 h 89"/>
                    <a:gd name="T4" fmla="*/ 24 w 55"/>
                    <a:gd name="T5" fmla="*/ 40 h 89"/>
                    <a:gd name="T6" fmla="*/ 30 w 55"/>
                    <a:gd name="T7" fmla="*/ 45 h 89"/>
                    <a:gd name="T8" fmla="*/ 39 w 55"/>
                    <a:gd name="T9" fmla="*/ 48 h 89"/>
                    <a:gd name="T10" fmla="*/ 51 w 55"/>
                    <a:gd name="T11" fmla="*/ 53 h 89"/>
                    <a:gd name="T12" fmla="*/ 54 w 55"/>
                    <a:gd name="T13" fmla="*/ 61 h 89"/>
                    <a:gd name="T14" fmla="*/ 54 w 55"/>
                    <a:gd name="T15" fmla="*/ 69 h 89"/>
                    <a:gd name="T16" fmla="*/ 54 w 55"/>
                    <a:gd name="T17" fmla="*/ 88 h 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89"/>
                    <a:gd name="T29" fmla="*/ 55 w 55"/>
                    <a:gd name="T30" fmla="*/ 89 h 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89">
                      <a:moveTo>
                        <a:pt x="0" y="0"/>
                      </a:moveTo>
                      <a:lnTo>
                        <a:pt x="12" y="22"/>
                      </a:lnTo>
                      <a:lnTo>
                        <a:pt x="24" y="40"/>
                      </a:lnTo>
                      <a:lnTo>
                        <a:pt x="30" y="45"/>
                      </a:lnTo>
                      <a:lnTo>
                        <a:pt x="39" y="48"/>
                      </a:lnTo>
                      <a:lnTo>
                        <a:pt x="51" y="53"/>
                      </a:lnTo>
                      <a:lnTo>
                        <a:pt x="54" y="61"/>
                      </a:lnTo>
                      <a:lnTo>
                        <a:pt x="54" y="69"/>
                      </a:lnTo>
                      <a:lnTo>
                        <a:pt x="54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8" name="Freeform 1300"/>
                <p:cNvSpPr>
                  <a:spLocks/>
                </p:cNvSpPr>
                <p:nvPr/>
              </p:nvSpPr>
              <p:spPr bwMode="auto">
                <a:xfrm>
                  <a:off x="1866" y="1538"/>
                  <a:ext cx="56" cy="90"/>
                </a:xfrm>
                <a:custGeom>
                  <a:avLst/>
                  <a:gdLst>
                    <a:gd name="T0" fmla="*/ 0 w 56"/>
                    <a:gd name="T1" fmla="*/ 0 h 90"/>
                    <a:gd name="T2" fmla="*/ 12 w 56"/>
                    <a:gd name="T3" fmla="*/ 24 h 90"/>
                    <a:gd name="T4" fmla="*/ 18 w 56"/>
                    <a:gd name="T5" fmla="*/ 32 h 90"/>
                    <a:gd name="T6" fmla="*/ 24 w 56"/>
                    <a:gd name="T7" fmla="*/ 40 h 90"/>
                    <a:gd name="T8" fmla="*/ 30 w 56"/>
                    <a:gd name="T9" fmla="*/ 45 h 90"/>
                    <a:gd name="T10" fmla="*/ 40 w 56"/>
                    <a:gd name="T11" fmla="*/ 47 h 90"/>
                    <a:gd name="T12" fmla="*/ 46 w 56"/>
                    <a:gd name="T13" fmla="*/ 50 h 90"/>
                    <a:gd name="T14" fmla="*/ 52 w 56"/>
                    <a:gd name="T15" fmla="*/ 55 h 90"/>
                    <a:gd name="T16" fmla="*/ 55 w 56"/>
                    <a:gd name="T17" fmla="*/ 63 h 90"/>
                    <a:gd name="T18" fmla="*/ 55 w 56"/>
                    <a:gd name="T19" fmla="*/ 71 h 90"/>
                    <a:gd name="T20" fmla="*/ 55 w 56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0"/>
                    <a:gd name="T35" fmla="*/ 56 w 5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0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18" y="32"/>
                      </a:lnTo>
                      <a:lnTo>
                        <a:pt x="24" y="40"/>
                      </a:lnTo>
                      <a:lnTo>
                        <a:pt x="30" y="45"/>
                      </a:lnTo>
                      <a:lnTo>
                        <a:pt x="40" y="47"/>
                      </a:lnTo>
                      <a:lnTo>
                        <a:pt x="46" y="50"/>
                      </a:lnTo>
                      <a:lnTo>
                        <a:pt x="52" y="55"/>
                      </a:lnTo>
                      <a:lnTo>
                        <a:pt x="55" y="63"/>
                      </a:lnTo>
                      <a:lnTo>
                        <a:pt x="55" y="71"/>
                      </a:lnTo>
                      <a:lnTo>
                        <a:pt x="55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9" name="Oval 1301"/>
                <p:cNvSpPr>
                  <a:spLocks noChangeArrowheads="1"/>
                </p:cNvSpPr>
                <p:nvPr/>
              </p:nvSpPr>
              <p:spPr bwMode="auto">
                <a:xfrm rot="3660000">
                  <a:off x="1751" y="145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12" name="Group 1302"/>
              <p:cNvGrpSpPr>
                <a:grpSpLocks/>
              </p:cNvGrpSpPr>
              <p:nvPr/>
            </p:nvGrpSpPr>
            <p:grpSpPr bwMode="auto">
              <a:xfrm>
                <a:off x="4005" y="2494"/>
                <a:ext cx="70" cy="84"/>
                <a:chOff x="1830" y="1380"/>
                <a:chExt cx="170" cy="205"/>
              </a:xfrm>
            </p:grpSpPr>
            <p:sp>
              <p:nvSpPr>
                <p:cNvPr id="35674" name="Freeform 1303"/>
                <p:cNvSpPr>
                  <a:spLocks/>
                </p:cNvSpPr>
                <p:nvPr/>
              </p:nvSpPr>
              <p:spPr bwMode="auto">
                <a:xfrm>
                  <a:off x="1891" y="1495"/>
                  <a:ext cx="54" cy="90"/>
                </a:xfrm>
                <a:custGeom>
                  <a:avLst/>
                  <a:gdLst>
                    <a:gd name="T0" fmla="*/ 0 w 54"/>
                    <a:gd name="T1" fmla="*/ 0 h 90"/>
                    <a:gd name="T2" fmla="*/ 12 w 54"/>
                    <a:gd name="T3" fmla="*/ 23 h 90"/>
                    <a:gd name="T4" fmla="*/ 22 w 54"/>
                    <a:gd name="T5" fmla="*/ 41 h 90"/>
                    <a:gd name="T6" fmla="*/ 28 w 54"/>
                    <a:gd name="T7" fmla="*/ 46 h 90"/>
                    <a:gd name="T8" fmla="*/ 37 w 54"/>
                    <a:gd name="T9" fmla="*/ 48 h 90"/>
                    <a:gd name="T10" fmla="*/ 44 w 54"/>
                    <a:gd name="T11" fmla="*/ 51 h 90"/>
                    <a:gd name="T12" fmla="*/ 50 w 54"/>
                    <a:gd name="T13" fmla="*/ 56 h 90"/>
                    <a:gd name="T14" fmla="*/ 53 w 54"/>
                    <a:gd name="T15" fmla="*/ 61 h 90"/>
                    <a:gd name="T16" fmla="*/ 53 w 54"/>
                    <a:gd name="T17" fmla="*/ 69 h 90"/>
                    <a:gd name="T18" fmla="*/ 53 w 54"/>
                    <a:gd name="T19" fmla="*/ 89 h 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90"/>
                    <a:gd name="T32" fmla="*/ 54 w 54"/>
                    <a:gd name="T33" fmla="*/ 90 h 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90">
                      <a:moveTo>
                        <a:pt x="0" y="0"/>
                      </a:moveTo>
                      <a:lnTo>
                        <a:pt x="12" y="23"/>
                      </a:lnTo>
                      <a:lnTo>
                        <a:pt x="22" y="41"/>
                      </a:lnTo>
                      <a:lnTo>
                        <a:pt x="28" y="46"/>
                      </a:lnTo>
                      <a:lnTo>
                        <a:pt x="37" y="48"/>
                      </a:lnTo>
                      <a:lnTo>
                        <a:pt x="44" y="51"/>
                      </a:lnTo>
                      <a:lnTo>
                        <a:pt x="50" y="56"/>
                      </a:lnTo>
                      <a:lnTo>
                        <a:pt x="53" y="61"/>
                      </a:lnTo>
                      <a:lnTo>
                        <a:pt x="53" y="69"/>
                      </a:lnTo>
                      <a:lnTo>
                        <a:pt x="53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5" name="Freeform 1304"/>
                <p:cNvSpPr>
                  <a:spLocks/>
                </p:cNvSpPr>
                <p:nvPr/>
              </p:nvSpPr>
              <p:spPr bwMode="auto">
                <a:xfrm>
                  <a:off x="1944" y="1460"/>
                  <a:ext cx="56" cy="90"/>
                </a:xfrm>
                <a:custGeom>
                  <a:avLst/>
                  <a:gdLst>
                    <a:gd name="T0" fmla="*/ 0 w 56"/>
                    <a:gd name="T1" fmla="*/ 0 h 90"/>
                    <a:gd name="T2" fmla="*/ 13 w 56"/>
                    <a:gd name="T3" fmla="*/ 22 h 90"/>
                    <a:gd name="T4" fmla="*/ 20 w 56"/>
                    <a:gd name="T5" fmla="*/ 32 h 90"/>
                    <a:gd name="T6" fmla="*/ 26 w 56"/>
                    <a:gd name="T7" fmla="*/ 39 h 90"/>
                    <a:gd name="T8" fmla="*/ 32 w 56"/>
                    <a:gd name="T9" fmla="*/ 44 h 90"/>
                    <a:gd name="T10" fmla="*/ 39 w 56"/>
                    <a:gd name="T11" fmla="*/ 47 h 90"/>
                    <a:gd name="T12" fmla="*/ 48 w 56"/>
                    <a:gd name="T13" fmla="*/ 49 h 90"/>
                    <a:gd name="T14" fmla="*/ 52 w 56"/>
                    <a:gd name="T15" fmla="*/ 54 h 90"/>
                    <a:gd name="T16" fmla="*/ 55 w 56"/>
                    <a:gd name="T17" fmla="*/ 62 h 90"/>
                    <a:gd name="T18" fmla="*/ 55 w 56"/>
                    <a:gd name="T19" fmla="*/ 69 h 90"/>
                    <a:gd name="T20" fmla="*/ 55 w 56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0"/>
                    <a:gd name="T35" fmla="*/ 56 w 5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0">
                      <a:moveTo>
                        <a:pt x="0" y="0"/>
                      </a:moveTo>
                      <a:lnTo>
                        <a:pt x="13" y="22"/>
                      </a:lnTo>
                      <a:lnTo>
                        <a:pt x="20" y="32"/>
                      </a:lnTo>
                      <a:lnTo>
                        <a:pt x="26" y="39"/>
                      </a:lnTo>
                      <a:lnTo>
                        <a:pt x="32" y="44"/>
                      </a:lnTo>
                      <a:lnTo>
                        <a:pt x="39" y="47"/>
                      </a:lnTo>
                      <a:lnTo>
                        <a:pt x="48" y="49"/>
                      </a:lnTo>
                      <a:lnTo>
                        <a:pt x="52" y="54"/>
                      </a:lnTo>
                      <a:lnTo>
                        <a:pt x="55" y="62"/>
                      </a:lnTo>
                      <a:lnTo>
                        <a:pt x="55" y="69"/>
                      </a:lnTo>
                      <a:lnTo>
                        <a:pt x="55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6" name="Oval 1305"/>
                <p:cNvSpPr>
                  <a:spLocks noChangeArrowheads="1"/>
                </p:cNvSpPr>
                <p:nvPr/>
              </p:nvSpPr>
              <p:spPr bwMode="auto">
                <a:xfrm rot="3660000">
                  <a:off x="1829" y="138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13" name="Group 1306"/>
              <p:cNvGrpSpPr>
                <a:grpSpLocks/>
              </p:cNvGrpSpPr>
              <p:nvPr/>
            </p:nvGrpSpPr>
            <p:grpSpPr bwMode="auto">
              <a:xfrm>
                <a:off x="4030" y="2459"/>
                <a:ext cx="72" cy="85"/>
                <a:chOff x="1890" y="1296"/>
                <a:chExt cx="170" cy="205"/>
              </a:xfrm>
            </p:grpSpPr>
            <p:sp>
              <p:nvSpPr>
                <p:cNvPr id="35671" name="Freeform 1307"/>
                <p:cNvSpPr>
                  <a:spLocks/>
                </p:cNvSpPr>
                <p:nvPr/>
              </p:nvSpPr>
              <p:spPr bwMode="auto">
                <a:xfrm>
                  <a:off x="1949" y="1411"/>
                  <a:ext cx="56" cy="90"/>
                </a:xfrm>
                <a:custGeom>
                  <a:avLst/>
                  <a:gdLst>
                    <a:gd name="T0" fmla="*/ 0 w 56"/>
                    <a:gd name="T1" fmla="*/ 0 h 90"/>
                    <a:gd name="T2" fmla="*/ 13 w 56"/>
                    <a:gd name="T3" fmla="*/ 22 h 90"/>
                    <a:gd name="T4" fmla="*/ 19 w 56"/>
                    <a:gd name="T5" fmla="*/ 34 h 90"/>
                    <a:gd name="T6" fmla="*/ 26 w 56"/>
                    <a:gd name="T7" fmla="*/ 41 h 90"/>
                    <a:gd name="T8" fmla="*/ 32 w 56"/>
                    <a:gd name="T9" fmla="*/ 46 h 90"/>
                    <a:gd name="T10" fmla="*/ 39 w 56"/>
                    <a:gd name="T11" fmla="*/ 48 h 90"/>
                    <a:gd name="T12" fmla="*/ 48 w 56"/>
                    <a:gd name="T13" fmla="*/ 51 h 90"/>
                    <a:gd name="T14" fmla="*/ 52 w 56"/>
                    <a:gd name="T15" fmla="*/ 55 h 90"/>
                    <a:gd name="T16" fmla="*/ 55 w 56"/>
                    <a:gd name="T17" fmla="*/ 63 h 90"/>
                    <a:gd name="T18" fmla="*/ 55 w 56"/>
                    <a:gd name="T19" fmla="*/ 70 h 90"/>
                    <a:gd name="T20" fmla="*/ 55 w 56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0"/>
                    <a:gd name="T35" fmla="*/ 56 w 5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0">
                      <a:moveTo>
                        <a:pt x="0" y="0"/>
                      </a:moveTo>
                      <a:lnTo>
                        <a:pt x="13" y="22"/>
                      </a:lnTo>
                      <a:lnTo>
                        <a:pt x="19" y="34"/>
                      </a:lnTo>
                      <a:lnTo>
                        <a:pt x="26" y="41"/>
                      </a:lnTo>
                      <a:lnTo>
                        <a:pt x="32" y="46"/>
                      </a:lnTo>
                      <a:lnTo>
                        <a:pt x="39" y="48"/>
                      </a:lnTo>
                      <a:lnTo>
                        <a:pt x="48" y="51"/>
                      </a:lnTo>
                      <a:lnTo>
                        <a:pt x="52" y="55"/>
                      </a:lnTo>
                      <a:lnTo>
                        <a:pt x="55" y="63"/>
                      </a:lnTo>
                      <a:lnTo>
                        <a:pt x="55" y="70"/>
                      </a:lnTo>
                      <a:lnTo>
                        <a:pt x="55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2" name="Freeform 1308"/>
                <p:cNvSpPr>
                  <a:spLocks/>
                </p:cNvSpPr>
                <p:nvPr/>
              </p:nvSpPr>
              <p:spPr bwMode="auto">
                <a:xfrm>
                  <a:off x="2006" y="1376"/>
                  <a:ext cx="54" cy="90"/>
                </a:xfrm>
                <a:custGeom>
                  <a:avLst/>
                  <a:gdLst>
                    <a:gd name="T0" fmla="*/ 0 w 54"/>
                    <a:gd name="T1" fmla="*/ 0 h 90"/>
                    <a:gd name="T2" fmla="*/ 10 w 54"/>
                    <a:gd name="T3" fmla="*/ 21 h 90"/>
                    <a:gd name="T4" fmla="*/ 16 w 54"/>
                    <a:gd name="T5" fmla="*/ 33 h 90"/>
                    <a:gd name="T6" fmla="*/ 23 w 54"/>
                    <a:gd name="T7" fmla="*/ 40 h 90"/>
                    <a:gd name="T8" fmla="*/ 30 w 54"/>
                    <a:gd name="T9" fmla="*/ 44 h 90"/>
                    <a:gd name="T10" fmla="*/ 36 w 54"/>
                    <a:gd name="T11" fmla="*/ 49 h 90"/>
                    <a:gd name="T12" fmla="*/ 46 w 54"/>
                    <a:gd name="T13" fmla="*/ 51 h 90"/>
                    <a:gd name="T14" fmla="*/ 49 w 54"/>
                    <a:gd name="T15" fmla="*/ 54 h 90"/>
                    <a:gd name="T16" fmla="*/ 53 w 54"/>
                    <a:gd name="T17" fmla="*/ 61 h 90"/>
                    <a:gd name="T18" fmla="*/ 53 w 54"/>
                    <a:gd name="T19" fmla="*/ 70 h 90"/>
                    <a:gd name="T20" fmla="*/ 53 w 54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90"/>
                    <a:gd name="T35" fmla="*/ 54 w 54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90">
                      <a:moveTo>
                        <a:pt x="0" y="0"/>
                      </a:moveTo>
                      <a:lnTo>
                        <a:pt x="10" y="21"/>
                      </a:lnTo>
                      <a:lnTo>
                        <a:pt x="16" y="33"/>
                      </a:lnTo>
                      <a:lnTo>
                        <a:pt x="23" y="40"/>
                      </a:lnTo>
                      <a:lnTo>
                        <a:pt x="30" y="44"/>
                      </a:lnTo>
                      <a:lnTo>
                        <a:pt x="36" y="49"/>
                      </a:lnTo>
                      <a:lnTo>
                        <a:pt x="46" y="51"/>
                      </a:lnTo>
                      <a:lnTo>
                        <a:pt x="49" y="54"/>
                      </a:lnTo>
                      <a:lnTo>
                        <a:pt x="53" y="61"/>
                      </a:lnTo>
                      <a:lnTo>
                        <a:pt x="53" y="70"/>
                      </a:lnTo>
                      <a:lnTo>
                        <a:pt x="53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3" name="Oval 1309"/>
                <p:cNvSpPr>
                  <a:spLocks noChangeArrowheads="1"/>
                </p:cNvSpPr>
                <p:nvPr/>
              </p:nvSpPr>
              <p:spPr bwMode="auto">
                <a:xfrm rot="3660000">
                  <a:off x="1889" y="129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14" name="Group 1310"/>
              <p:cNvGrpSpPr>
                <a:grpSpLocks/>
              </p:cNvGrpSpPr>
              <p:nvPr/>
            </p:nvGrpSpPr>
            <p:grpSpPr bwMode="auto">
              <a:xfrm>
                <a:off x="4062" y="2431"/>
                <a:ext cx="72" cy="86"/>
                <a:chOff x="1968" y="1230"/>
                <a:chExt cx="170" cy="205"/>
              </a:xfrm>
            </p:grpSpPr>
            <p:sp>
              <p:nvSpPr>
                <p:cNvPr id="35668" name="Freeform 1311"/>
                <p:cNvSpPr>
                  <a:spLocks/>
                </p:cNvSpPr>
                <p:nvPr/>
              </p:nvSpPr>
              <p:spPr bwMode="auto">
                <a:xfrm>
                  <a:off x="2028" y="1345"/>
                  <a:ext cx="55" cy="90"/>
                </a:xfrm>
                <a:custGeom>
                  <a:avLst/>
                  <a:gdLst>
                    <a:gd name="T0" fmla="*/ 0 w 55"/>
                    <a:gd name="T1" fmla="*/ 0 h 90"/>
                    <a:gd name="T2" fmla="*/ 10 w 55"/>
                    <a:gd name="T3" fmla="*/ 22 h 90"/>
                    <a:gd name="T4" fmla="*/ 17 w 55"/>
                    <a:gd name="T5" fmla="*/ 34 h 90"/>
                    <a:gd name="T6" fmla="*/ 24 w 55"/>
                    <a:gd name="T7" fmla="*/ 41 h 90"/>
                    <a:gd name="T8" fmla="*/ 30 w 55"/>
                    <a:gd name="T9" fmla="*/ 45 h 90"/>
                    <a:gd name="T10" fmla="*/ 40 w 55"/>
                    <a:gd name="T11" fmla="*/ 48 h 90"/>
                    <a:gd name="T12" fmla="*/ 47 w 55"/>
                    <a:gd name="T13" fmla="*/ 50 h 90"/>
                    <a:gd name="T14" fmla="*/ 50 w 55"/>
                    <a:gd name="T15" fmla="*/ 55 h 90"/>
                    <a:gd name="T16" fmla="*/ 54 w 55"/>
                    <a:gd name="T17" fmla="*/ 61 h 90"/>
                    <a:gd name="T18" fmla="*/ 54 w 55"/>
                    <a:gd name="T19" fmla="*/ 71 h 90"/>
                    <a:gd name="T20" fmla="*/ 54 w 55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90"/>
                    <a:gd name="T35" fmla="*/ 55 w 55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90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17" y="34"/>
                      </a:lnTo>
                      <a:lnTo>
                        <a:pt x="24" y="41"/>
                      </a:lnTo>
                      <a:lnTo>
                        <a:pt x="30" y="45"/>
                      </a:lnTo>
                      <a:lnTo>
                        <a:pt x="40" y="48"/>
                      </a:lnTo>
                      <a:lnTo>
                        <a:pt x="47" y="50"/>
                      </a:lnTo>
                      <a:lnTo>
                        <a:pt x="50" y="55"/>
                      </a:lnTo>
                      <a:lnTo>
                        <a:pt x="54" y="61"/>
                      </a:lnTo>
                      <a:lnTo>
                        <a:pt x="54" y="71"/>
                      </a:lnTo>
                      <a:lnTo>
                        <a:pt x="54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69" name="Freeform 1312"/>
                <p:cNvSpPr>
                  <a:spLocks/>
                </p:cNvSpPr>
                <p:nvPr/>
              </p:nvSpPr>
              <p:spPr bwMode="auto">
                <a:xfrm>
                  <a:off x="2082" y="1309"/>
                  <a:ext cx="56" cy="91"/>
                </a:xfrm>
                <a:custGeom>
                  <a:avLst/>
                  <a:gdLst>
                    <a:gd name="T0" fmla="*/ 0 w 56"/>
                    <a:gd name="T1" fmla="*/ 0 h 91"/>
                    <a:gd name="T2" fmla="*/ 13 w 56"/>
                    <a:gd name="T3" fmla="*/ 23 h 91"/>
                    <a:gd name="T4" fmla="*/ 20 w 56"/>
                    <a:gd name="T5" fmla="*/ 34 h 91"/>
                    <a:gd name="T6" fmla="*/ 24 w 56"/>
                    <a:gd name="T7" fmla="*/ 41 h 91"/>
                    <a:gd name="T8" fmla="*/ 31 w 56"/>
                    <a:gd name="T9" fmla="*/ 45 h 91"/>
                    <a:gd name="T10" fmla="*/ 41 w 56"/>
                    <a:gd name="T11" fmla="*/ 50 h 91"/>
                    <a:gd name="T12" fmla="*/ 48 w 56"/>
                    <a:gd name="T13" fmla="*/ 52 h 91"/>
                    <a:gd name="T14" fmla="*/ 51 w 56"/>
                    <a:gd name="T15" fmla="*/ 56 h 91"/>
                    <a:gd name="T16" fmla="*/ 55 w 56"/>
                    <a:gd name="T17" fmla="*/ 63 h 91"/>
                    <a:gd name="T18" fmla="*/ 55 w 56"/>
                    <a:gd name="T19" fmla="*/ 70 h 91"/>
                    <a:gd name="T20" fmla="*/ 55 w 56"/>
                    <a:gd name="T21" fmla="*/ 90 h 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1"/>
                    <a:gd name="T35" fmla="*/ 56 w 56"/>
                    <a:gd name="T36" fmla="*/ 91 h 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1">
                      <a:moveTo>
                        <a:pt x="0" y="0"/>
                      </a:moveTo>
                      <a:lnTo>
                        <a:pt x="13" y="23"/>
                      </a:lnTo>
                      <a:lnTo>
                        <a:pt x="20" y="34"/>
                      </a:lnTo>
                      <a:lnTo>
                        <a:pt x="24" y="41"/>
                      </a:lnTo>
                      <a:lnTo>
                        <a:pt x="31" y="45"/>
                      </a:lnTo>
                      <a:lnTo>
                        <a:pt x="41" y="50"/>
                      </a:lnTo>
                      <a:lnTo>
                        <a:pt x="48" y="52"/>
                      </a:lnTo>
                      <a:lnTo>
                        <a:pt x="51" y="56"/>
                      </a:lnTo>
                      <a:lnTo>
                        <a:pt x="55" y="63"/>
                      </a:lnTo>
                      <a:lnTo>
                        <a:pt x="55" y="70"/>
                      </a:lnTo>
                      <a:lnTo>
                        <a:pt x="55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70" name="Oval 1313"/>
                <p:cNvSpPr>
                  <a:spLocks noChangeArrowheads="1"/>
                </p:cNvSpPr>
                <p:nvPr/>
              </p:nvSpPr>
              <p:spPr bwMode="auto">
                <a:xfrm rot="3660000">
                  <a:off x="1967" y="123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15" name="Group 1314"/>
              <p:cNvGrpSpPr>
                <a:grpSpLocks/>
              </p:cNvGrpSpPr>
              <p:nvPr/>
            </p:nvGrpSpPr>
            <p:grpSpPr bwMode="auto">
              <a:xfrm>
                <a:off x="4215" y="2319"/>
                <a:ext cx="71" cy="83"/>
                <a:chOff x="2334" y="954"/>
                <a:chExt cx="169" cy="203"/>
              </a:xfrm>
            </p:grpSpPr>
            <p:sp>
              <p:nvSpPr>
                <p:cNvPr id="35665" name="Freeform 1315"/>
                <p:cNvSpPr>
                  <a:spLocks/>
                </p:cNvSpPr>
                <p:nvPr/>
              </p:nvSpPr>
              <p:spPr bwMode="auto">
                <a:xfrm>
                  <a:off x="2392" y="1069"/>
                  <a:ext cx="56" cy="88"/>
                </a:xfrm>
                <a:custGeom>
                  <a:avLst/>
                  <a:gdLst>
                    <a:gd name="T0" fmla="*/ 0 w 56"/>
                    <a:gd name="T1" fmla="*/ 0 h 88"/>
                    <a:gd name="T2" fmla="*/ 16 w 56"/>
                    <a:gd name="T3" fmla="*/ 22 h 88"/>
                    <a:gd name="T4" fmla="*/ 20 w 56"/>
                    <a:gd name="T5" fmla="*/ 33 h 88"/>
                    <a:gd name="T6" fmla="*/ 28 w 56"/>
                    <a:gd name="T7" fmla="*/ 41 h 88"/>
                    <a:gd name="T8" fmla="*/ 35 w 56"/>
                    <a:gd name="T9" fmla="*/ 45 h 88"/>
                    <a:gd name="T10" fmla="*/ 39 w 56"/>
                    <a:gd name="T11" fmla="*/ 48 h 88"/>
                    <a:gd name="T12" fmla="*/ 47 w 56"/>
                    <a:gd name="T13" fmla="*/ 52 h 88"/>
                    <a:gd name="T14" fmla="*/ 51 w 56"/>
                    <a:gd name="T15" fmla="*/ 56 h 88"/>
                    <a:gd name="T16" fmla="*/ 55 w 56"/>
                    <a:gd name="T17" fmla="*/ 61 h 88"/>
                    <a:gd name="T18" fmla="*/ 55 w 56"/>
                    <a:gd name="T19" fmla="*/ 69 h 88"/>
                    <a:gd name="T20" fmla="*/ 55 w 56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88"/>
                    <a:gd name="T35" fmla="*/ 56 w 56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88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20" y="33"/>
                      </a:lnTo>
                      <a:lnTo>
                        <a:pt x="28" y="41"/>
                      </a:lnTo>
                      <a:lnTo>
                        <a:pt x="35" y="45"/>
                      </a:lnTo>
                      <a:lnTo>
                        <a:pt x="39" y="48"/>
                      </a:lnTo>
                      <a:lnTo>
                        <a:pt x="47" y="52"/>
                      </a:lnTo>
                      <a:lnTo>
                        <a:pt x="51" y="56"/>
                      </a:lnTo>
                      <a:lnTo>
                        <a:pt x="55" y="61"/>
                      </a:lnTo>
                      <a:lnTo>
                        <a:pt x="55" y="69"/>
                      </a:lnTo>
                      <a:lnTo>
                        <a:pt x="55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66" name="Freeform 1316"/>
                <p:cNvSpPr>
                  <a:spLocks/>
                </p:cNvSpPr>
                <p:nvPr/>
              </p:nvSpPr>
              <p:spPr bwMode="auto">
                <a:xfrm>
                  <a:off x="2450" y="1033"/>
                  <a:ext cx="53" cy="89"/>
                </a:xfrm>
                <a:custGeom>
                  <a:avLst/>
                  <a:gdLst>
                    <a:gd name="T0" fmla="*/ 0 w 53"/>
                    <a:gd name="T1" fmla="*/ 0 h 89"/>
                    <a:gd name="T2" fmla="*/ 12 w 53"/>
                    <a:gd name="T3" fmla="*/ 24 h 89"/>
                    <a:gd name="T4" fmla="*/ 20 w 53"/>
                    <a:gd name="T5" fmla="*/ 34 h 89"/>
                    <a:gd name="T6" fmla="*/ 24 w 53"/>
                    <a:gd name="T7" fmla="*/ 41 h 89"/>
                    <a:gd name="T8" fmla="*/ 32 w 53"/>
                    <a:gd name="T9" fmla="*/ 47 h 89"/>
                    <a:gd name="T10" fmla="*/ 40 w 53"/>
                    <a:gd name="T11" fmla="*/ 49 h 89"/>
                    <a:gd name="T12" fmla="*/ 44 w 53"/>
                    <a:gd name="T13" fmla="*/ 52 h 89"/>
                    <a:gd name="T14" fmla="*/ 52 w 53"/>
                    <a:gd name="T15" fmla="*/ 56 h 89"/>
                    <a:gd name="T16" fmla="*/ 52 w 53"/>
                    <a:gd name="T17" fmla="*/ 70 h 89"/>
                    <a:gd name="T18" fmla="*/ 52 w 53"/>
                    <a:gd name="T19" fmla="*/ 88 h 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"/>
                    <a:gd name="T31" fmla="*/ 0 h 89"/>
                    <a:gd name="T32" fmla="*/ 53 w 53"/>
                    <a:gd name="T33" fmla="*/ 89 h 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" h="89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20" y="34"/>
                      </a:lnTo>
                      <a:lnTo>
                        <a:pt x="24" y="41"/>
                      </a:lnTo>
                      <a:lnTo>
                        <a:pt x="32" y="47"/>
                      </a:lnTo>
                      <a:lnTo>
                        <a:pt x="40" y="49"/>
                      </a:lnTo>
                      <a:lnTo>
                        <a:pt x="44" y="52"/>
                      </a:lnTo>
                      <a:lnTo>
                        <a:pt x="52" y="56"/>
                      </a:lnTo>
                      <a:lnTo>
                        <a:pt x="52" y="70"/>
                      </a:lnTo>
                      <a:lnTo>
                        <a:pt x="52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67" name="Oval 1317"/>
                <p:cNvSpPr>
                  <a:spLocks noChangeArrowheads="1"/>
                </p:cNvSpPr>
                <p:nvPr/>
              </p:nvSpPr>
              <p:spPr bwMode="auto">
                <a:xfrm rot="3660000">
                  <a:off x="2333" y="95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16" name="Group 1318"/>
              <p:cNvGrpSpPr>
                <a:grpSpLocks/>
              </p:cNvGrpSpPr>
              <p:nvPr/>
            </p:nvGrpSpPr>
            <p:grpSpPr bwMode="auto">
              <a:xfrm>
                <a:off x="4260" y="2316"/>
                <a:ext cx="54" cy="87"/>
                <a:chOff x="2441" y="949"/>
                <a:chExt cx="129" cy="212"/>
              </a:xfrm>
            </p:grpSpPr>
            <p:sp>
              <p:nvSpPr>
                <p:cNvPr id="35662" name="Freeform 1319"/>
                <p:cNvSpPr>
                  <a:spLocks/>
                </p:cNvSpPr>
                <p:nvPr/>
              </p:nvSpPr>
              <p:spPr bwMode="auto">
                <a:xfrm>
                  <a:off x="2482" y="1060"/>
                  <a:ext cx="25" cy="101"/>
                </a:xfrm>
                <a:custGeom>
                  <a:avLst/>
                  <a:gdLst>
                    <a:gd name="T0" fmla="*/ 0 w 25"/>
                    <a:gd name="T1" fmla="*/ 0 h 101"/>
                    <a:gd name="T2" fmla="*/ 0 w 25"/>
                    <a:gd name="T3" fmla="*/ 24 h 101"/>
                    <a:gd name="T4" fmla="*/ 4 w 25"/>
                    <a:gd name="T5" fmla="*/ 35 h 101"/>
                    <a:gd name="T6" fmla="*/ 8 w 25"/>
                    <a:gd name="T7" fmla="*/ 44 h 101"/>
                    <a:gd name="T8" fmla="*/ 12 w 25"/>
                    <a:gd name="T9" fmla="*/ 52 h 101"/>
                    <a:gd name="T10" fmla="*/ 16 w 25"/>
                    <a:gd name="T11" fmla="*/ 59 h 101"/>
                    <a:gd name="T12" fmla="*/ 24 w 25"/>
                    <a:gd name="T13" fmla="*/ 65 h 101"/>
                    <a:gd name="T14" fmla="*/ 24 w 25"/>
                    <a:gd name="T15" fmla="*/ 70 h 101"/>
                    <a:gd name="T16" fmla="*/ 24 w 25"/>
                    <a:gd name="T17" fmla="*/ 78 h 101"/>
                    <a:gd name="T18" fmla="*/ 24 w 25"/>
                    <a:gd name="T19" fmla="*/ 85 h 101"/>
                    <a:gd name="T20" fmla="*/ 16 w 25"/>
                    <a:gd name="T21" fmla="*/ 100 h 1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01"/>
                    <a:gd name="T35" fmla="*/ 25 w 25"/>
                    <a:gd name="T36" fmla="*/ 101 h 10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01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4" y="35"/>
                      </a:lnTo>
                      <a:lnTo>
                        <a:pt x="8" y="44"/>
                      </a:lnTo>
                      <a:lnTo>
                        <a:pt x="12" y="52"/>
                      </a:lnTo>
                      <a:lnTo>
                        <a:pt x="16" y="59"/>
                      </a:lnTo>
                      <a:lnTo>
                        <a:pt x="24" y="65"/>
                      </a:lnTo>
                      <a:lnTo>
                        <a:pt x="24" y="70"/>
                      </a:lnTo>
                      <a:lnTo>
                        <a:pt x="24" y="78"/>
                      </a:lnTo>
                      <a:lnTo>
                        <a:pt x="24" y="85"/>
                      </a:lnTo>
                      <a:lnTo>
                        <a:pt x="16" y="10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63" name="Freeform 1320"/>
                <p:cNvSpPr>
                  <a:spLocks/>
                </p:cNvSpPr>
                <p:nvPr/>
              </p:nvSpPr>
              <p:spPr bwMode="auto">
                <a:xfrm>
                  <a:off x="2544" y="1049"/>
                  <a:ext cx="26" cy="100"/>
                </a:xfrm>
                <a:custGeom>
                  <a:avLst/>
                  <a:gdLst>
                    <a:gd name="T0" fmla="*/ 0 w 26"/>
                    <a:gd name="T1" fmla="*/ 0 h 100"/>
                    <a:gd name="T2" fmla="*/ 0 w 26"/>
                    <a:gd name="T3" fmla="*/ 24 h 100"/>
                    <a:gd name="T4" fmla="*/ 4 w 26"/>
                    <a:gd name="T5" fmla="*/ 35 h 100"/>
                    <a:gd name="T6" fmla="*/ 8 w 26"/>
                    <a:gd name="T7" fmla="*/ 44 h 100"/>
                    <a:gd name="T8" fmla="*/ 13 w 26"/>
                    <a:gd name="T9" fmla="*/ 51 h 100"/>
                    <a:gd name="T10" fmla="*/ 17 w 26"/>
                    <a:gd name="T11" fmla="*/ 59 h 100"/>
                    <a:gd name="T12" fmla="*/ 25 w 26"/>
                    <a:gd name="T13" fmla="*/ 64 h 100"/>
                    <a:gd name="T14" fmla="*/ 25 w 26"/>
                    <a:gd name="T15" fmla="*/ 70 h 100"/>
                    <a:gd name="T16" fmla="*/ 25 w 26"/>
                    <a:gd name="T17" fmla="*/ 77 h 100"/>
                    <a:gd name="T18" fmla="*/ 25 w 26"/>
                    <a:gd name="T19" fmla="*/ 84 h 100"/>
                    <a:gd name="T20" fmla="*/ 17 w 26"/>
                    <a:gd name="T21" fmla="*/ 99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100"/>
                    <a:gd name="T35" fmla="*/ 26 w 26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100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4" y="35"/>
                      </a:lnTo>
                      <a:lnTo>
                        <a:pt x="8" y="44"/>
                      </a:lnTo>
                      <a:lnTo>
                        <a:pt x="13" y="51"/>
                      </a:lnTo>
                      <a:lnTo>
                        <a:pt x="17" y="59"/>
                      </a:lnTo>
                      <a:lnTo>
                        <a:pt x="25" y="64"/>
                      </a:lnTo>
                      <a:lnTo>
                        <a:pt x="25" y="70"/>
                      </a:lnTo>
                      <a:lnTo>
                        <a:pt x="25" y="77"/>
                      </a:lnTo>
                      <a:lnTo>
                        <a:pt x="25" y="84"/>
                      </a:lnTo>
                      <a:lnTo>
                        <a:pt x="17" y="9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64" name="Oval 1321"/>
                <p:cNvSpPr>
                  <a:spLocks noChangeArrowheads="1"/>
                </p:cNvSpPr>
                <p:nvPr/>
              </p:nvSpPr>
              <p:spPr bwMode="auto">
                <a:xfrm rot="4980000">
                  <a:off x="2440" y="95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17" name="Group 1322"/>
              <p:cNvGrpSpPr>
                <a:grpSpLocks/>
              </p:cNvGrpSpPr>
              <p:nvPr/>
            </p:nvGrpSpPr>
            <p:grpSpPr bwMode="auto">
              <a:xfrm>
                <a:off x="4125" y="2419"/>
                <a:ext cx="70" cy="81"/>
                <a:chOff x="2120" y="1197"/>
                <a:chExt cx="166" cy="204"/>
              </a:xfrm>
            </p:grpSpPr>
            <p:sp>
              <p:nvSpPr>
                <p:cNvPr id="35659" name="Freeform 1323"/>
                <p:cNvSpPr>
                  <a:spLocks/>
                </p:cNvSpPr>
                <p:nvPr/>
              </p:nvSpPr>
              <p:spPr bwMode="auto">
                <a:xfrm>
                  <a:off x="2174" y="1197"/>
                  <a:ext cx="54" cy="92"/>
                </a:xfrm>
                <a:custGeom>
                  <a:avLst/>
                  <a:gdLst>
                    <a:gd name="T0" fmla="*/ 53 w 54"/>
                    <a:gd name="T1" fmla="*/ 91 h 92"/>
                    <a:gd name="T2" fmla="*/ 42 w 54"/>
                    <a:gd name="T3" fmla="*/ 68 h 92"/>
                    <a:gd name="T4" fmla="*/ 35 w 54"/>
                    <a:gd name="T5" fmla="*/ 58 h 92"/>
                    <a:gd name="T6" fmla="*/ 28 w 54"/>
                    <a:gd name="T7" fmla="*/ 50 h 92"/>
                    <a:gd name="T8" fmla="*/ 21 w 54"/>
                    <a:gd name="T9" fmla="*/ 44 h 92"/>
                    <a:gd name="T10" fmla="*/ 14 w 54"/>
                    <a:gd name="T11" fmla="*/ 42 h 92"/>
                    <a:gd name="T12" fmla="*/ 7 w 54"/>
                    <a:gd name="T13" fmla="*/ 37 h 92"/>
                    <a:gd name="T14" fmla="*/ 3 w 54"/>
                    <a:gd name="T15" fmla="*/ 33 h 92"/>
                    <a:gd name="T16" fmla="*/ 0 w 54"/>
                    <a:gd name="T17" fmla="*/ 19 h 92"/>
                    <a:gd name="T18" fmla="*/ 0 w 54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92"/>
                    <a:gd name="T32" fmla="*/ 54 w 54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92">
                      <a:moveTo>
                        <a:pt x="53" y="91"/>
                      </a:moveTo>
                      <a:lnTo>
                        <a:pt x="42" y="68"/>
                      </a:lnTo>
                      <a:lnTo>
                        <a:pt x="35" y="58"/>
                      </a:lnTo>
                      <a:lnTo>
                        <a:pt x="28" y="50"/>
                      </a:lnTo>
                      <a:lnTo>
                        <a:pt x="21" y="44"/>
                      </a:lnTo>
                      <a:lnTo>
                        <a:pt x="14" y="42"/>
                      </a:lnTo>
                      <a:lnTo>
                        <a:pt x="7" y="37"/>
                      </a:lnTo>
                      <a:lnTo>
                        <a:pt x="3" y="33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60" name="Freeform 1324"/>
                <p:cNvSpPr>
                  <a:spLocks/>
                </p:cNvSpPr>
                <p:nvPr/>
              </p:nvSpPr>
              <p:spPr bwMode="auto">
                <a:xfrm>
                  <a:off x="2120" y="1230"/>
                  <a:ext cx="53" cy="92"/>
                </a:xfrm>
                <a:custGeom>
                  <a:avLst/>
                  <a:gdLst>
                    <a:gd name="T0" fmla="*/ 52 w 53"/>
                    <a:gd name="T1" fmla="*/ 91 h 92"/>
                    <a:gd name="T2" fmla="*/ 42 w 53"/>
                    <a:gd name="T3" fmla="*/ 68 h 92"/>
                    <a:gd name="T4" fmla="*/ 35 w 53"/>
                    <a:gd name="T5" fmla="*/ 59 h 92"/>
                    <a:gd name="T6" fmla="*/ 28 w 53"/>
                    <a:gd name="T7" fmla="*/ 51 h 92"/>
                    <a:gd name="T8" fmla="*/ 21 w 53"/>
                    <a:gd name="T9" fmla="*/ 45 h 92"/>
                    <a:gd name="T10" fmla="*/ 14 w 53"/>
                    <a:gd name="T11" fmla="*/ 40 h 92"/>
                    <a:gd name="T12" fmla="*/ 7 w 53"/>
                    <a:gd name="T13" fmla="*/ 38 h 92"/>
                    <a:gd name="T14" fmla="*/ 0 w 53"/>
                    <a:gd name="T15" fmla="*/ 34 h 92"/>
                    <a:gd name="T16" fmla="*/ 0 w 53"/>
                    <a:gd name="T17" fmla="*/ 19 h 92"/>
                    <a:gd name="T18" fmla="*/ 0 w 53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"/>
                    <a:gd name="T31" fmla="*/ 0 h 92"/>
                    <a:gd name="T32" fmla="*/ 53 w 53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" h="92">
                      <a:moveTo>
                        <a:pt x="52" y="91"/>
                      </a:moveTo>
                      <a:lnTo>
                        <a:pt x="42" y="68"/>
                      </a:lnTo>
                      <a:lnTo>
                        <a:pt x="35" y="59"/>
                      </a:lnTo>
                      <a:lnTo>
                        <a:pt x="28" y="51"/>
                      </a:lnTo>
                      <a:lnTo>
                        <a:pt x="21" y="45"/>
                      </a:lnTo>
                      <a:lnTo>
                        <a:pt x="14" y="40"/>
                      </a:lnTo>
                      <a:lnTo>
                        <a:pt x="7" y="38"/>
                      </a:lnTo>
                      <a:lnTo>
                        <a:pt x="0" y="34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61" name="Oval 1325"/>
                <p:cNvSpPr>
                  <a:spLocks noChangeArrowheads="1"/>
                </p:cNvSpPr>
                <p:nvPr/>
              </p:nvSpPr>
              <p:spPr bwMode="auto">
                <a:xfrm rot="-7080000">
                  <a:off x="2167" y="128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18" name="Group 1326"/>
              <p:cNvGrpSpPr>
                <a:grpSpLocks/>
              </p:cNvGrpSpPr>
              <p:nvPr/>
            </p:nvGrpSpPr>
            <p:grpSpPr bwMode="auto">
              <a:xfrm>
                <a:off x="3947" y="2638"/>
                <a:ext cx="90" cy="57"/>
                <a:chOff x="1693" y="1732"/>
                <a:chExt cx="213" cy="138"/>
              </a:xfrm>
            </p:grpSpPr>
            <p:sp>
              <p:nvSpPr>
                <p:cNvPr id="35656" name="Freeform 1327"/>
                <p:cNvSpPr>
                  <a:spLocks/>
                </p:cNvSpPr>
                <p:nvPr/>
              </p:nvSpPr>
              <p:spPr bwMode="auto">
                <a:xfrm>
                  <a:off x="1716" y="1732"/>
                  <a:ext cx="97" cy="38"/>
                </a:xfrm>
                <a:custGeom>
                  <a:avLst/>
                  <a:gdLst>
                    <a:gd name="T0" fmla="*/ 96 w 97"/>
                    <a:gd name="T1" fmla="*/ 37 h 38"/>
                    <a:gd name="T2" fmla="*/ 73 w 97"/>
                    <a:gd name="T3" fmla="*/ 26 h 38"/>
                    <a:gd name="T4" fmla="*/ 61 w 97"/>
                    <a:gd name="T5" fmla="*/ 23 h 38"/>
                    <a:gd name="T6" fmla="*/ 53 w 97"/>
                    <a:gd name="T7" fmla="*/ 20 h 38"/>
                    <a:gd name="T8" fmla="*/ 44 w 97"/>
                    <a:gd name="T9" fmla="*/ 20 h 38"/>
                    <a:gd name="T10" fmla="*/ 35 w 97"/>
                    <a:gd name="T11" fmla="*/ 23 h 38"/>
                    <a:gd name="T12" fmla="*/ 26 w 97"/>
                    <a:gd name="T13" fmla="*/ 23 h 38"/>
                    <a:gd name="T14" fmla="*/ 21 w 97"/>
                    <a:gd name="T15" fmla="*/ 23 h 38"/>
                    <a:gd name="T16" fmla="*/ 15 w 97"/>
                    <a:gd name="T17" fmla="*/ 20 h 38"/>
                    <a:gd name="T18" fmla="*/ 9 w 97"/>
                    <a:gd name="T19" fmla="*/ 14 h 38"/>
                    <a:gd name="T20" fmla="*/ 0 w 97"/>
                    <a:gd name="T21" fmla="*/ 0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7"/>
                    <a:gd name="T34" fmla="*/ 0 h 38"/>
                    <a:gd name="T35" fmla="*/ 97 w 97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7" h="38">
                      <a:moveTo>
                        <a:pt x="96" y="37"/>
                      </a:moveTo>
                      <a:lnTo>
                        <a:pt x="73" y="26"/>
                      </a:lnTo>
                      <a:lnTo>
                        <a:pt x="61" y="23"/>
                      </a:lnTo>
                      <a:lnTo>
                        <a:pt x="53" y="20"/>
                      </a:lnTo>
                      <a:lnTo>
                        <a:pt x="44" y="20"/>
                      </a:lnTo>
                      <a:lnTo>
                        <a:pt x="35" y="23"/>
                      </a:lnTo>
                      <a:lnTo>
                        <a:pt x="26" y="23"/>
                      </a:lnTo>
                      <a:lnTo>
                        <a:pt x="21" y="23"/>
                      </a:lnTo>
                      <a:lnTo>
                        <a:pt x="15" y="20"/>
                      </a:lnTo>
                      <a:lnTo>
                        <a:pt x="9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57" name="Freeform 1328"/>
                <p:cNvSpPr>
                  <a:spLocks/>
                </p:cNvSpPr>
                <p:nvPr/>
              </p:nvSpPr>
              <p:spPr bwMode="auto">
                <a:xfrm>
                  <a:off x="1693" y="1792"/>
                  <a:ext cx="98" cy="39"/>
                </a:xfrm>
                <a:custGeom>
                  <a:avLst/>
                  <a:gdLst>
                    <a:gd name="T0" fmla="*/ 97 w 98"/>
                    <a:gd name="T1" fmla="*/ 38 h 39"/>
                    <a:gd name="T2" fmla="*/ 74 w 98"/>
                    <a:gd name="T3" fmla="*/ 26 h 39"/>
                    <a:gd name="T4" fmla="*/ 54 w 98"/>
                    <a:gd name="T5" fmla="*/ 20 h 39"/>
                    <a:gd name="T6" fmla="*/ 45 w 98"/>
                    <a:gd name="T7" fmla="*/ 20 h 39"/>
                    <a:gd name="T8" fmla="*/ 37 w 98"/>
                    <a:gd name="T9" fmla="*/ 23 h 39"/>
                    <a:gd name="T10" fmla="*/ 28 w 98"/>
                    <a:gd name="T11" fmla="*/ 26 h 39"/>
                    <a:gd name="T12" fmla="*/ 23 w 98"/>
                    <a:gd name="T13" fmla="*/ 23 h 39"/>
                    <a:gd name="T14" fmla="*/ 17 w 98"/>
                    <a:gd name="T15" fmla="*/ 20 h 39"/>
                    <a:gd name="T16" fmla="*/ 11 w 98"/>
                    <a:gd name="T17" fmla="*/ 15 h 39"/>
                    <a:gd name="T18" fmla="*/ 0 w 98"/>
                    <a:gd name="T19" fmla="*/ 0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8"/>
                    <a:gd name="T31" fmla="*/ 0 h 39"/>
                    <a:gd name="T32" fmla="*/ 98 w 98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8" h="39">
                      <a:moveTo>
                        <a:pt x="97" y="38"/>
                      </a:moveTo>
                      <a:lnTo>
                        <a:pt x="74" y="26"/>
                      </a:lnTo>
                      <a:lnTo>
                        <a:pt x="54" y="20"/>
                      </a:lnTo>
                      <a:lnTo>
                        <a:pt x="45" y="20"/>
                      </a:lnTo>
                      <a:lnTo>
                        <a:pt x="37" y="23"/>
                      </a:lnTo>
                      <a:lnTo>
                        <a:pt x="28" y="26"/>
                      </a:lnTo>
                      <a:lnTo>
                        <a:pt x="23" y="23"/>
                      </a:lnTo>
                      <a:lnTo>
                        <a:pt x="17" y="20"/>
                      </a:lnTo>
                      <a:lnTo>
                        <a:pt x="11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58" name="Oval 1329"/>
                <p:cNvSpPr>
                  <a:spLocks noChangeArrowheads="1"/>
                </p:cNvSpPr>
                <p:nvPr/>
              </p:nvSpPr>
              <p:spPr bwMode="auto">
                <a:xfrm rot="-9420000">
                  <a:off x="1786" y="175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19" name="Group 1330"/>
              <p:cNvGrpSpPr>
                <a:grpSpLocks/>
              </p:cNvGrpSpPr>
              <p:nvPr/>
            </p:nvGrpSpPr>
            <p:grpSpPr bwMode="auto">
              <a:xfrm>
                <a:off x="3972" y="2581"/>
                <a:ext cx="84" cy="73"/>
                <a:chOff x="1753" y="1591"/>
                <a:chExt cx="198" cy="178"/>
              </a:xfrm>
            </p:grpSpPr>
            <p:sp>
              <p:nvSpPr>
                <p:cNvPr id="35653" name="Freeform 1331"/>
                <p:cNvSpPr>
                  <a:spLocks/>
                </p:cNvSpPr>
                <p:nvPr/>
              </p:nvSpPr>
              <p:spPr bwMode="auto">
                <a:xfrm>
                  <a:off x="1796" y="1591"/>
                  <a:ext cx="79" cy="70"/>
                </a:xfrm>
                <a:custGeom>
                  <a:avLst/>
                  <a:gdLst>
                    <a:gd name="T0" fmla="*/ 78 w 79"/>
                    <a:gd name="T1" fmla="*/ 69 h 70"/>
                    <a:gd name="T2" fmla="*/ 60 w 79"/>
                    <a:gd name="T3" fmla="*/ 50 h 70"/>
                    <a:gd name="T4" fmla="*/ 51 w 79"/>
                    <a:gd name="T5" fmla="*/ 42 h 70"/>
                    <a:gd name="T6" fmla="*/ 42 w 79"/>
                    <a:gd name="T7" fmla="*/ 37 h 70"/>
                    <a:gd name="T8" fmla="*/ 33 w 79"/>
                    <a:gd name="T9" fmla="*/ 34 h 70"/>
                    <a:gd name="T10" fmla="*/ 24 w 79"/>
                    <a:gd name="T11" fmla="*/ 34 h 70"/>
                    <a:gd name="T12" fmla="*/ 18 w 79"/>
                    <a:gd name="T13" fmla="*/ 32 h 70"/>
                    <a:gd name="T14" fmla="*/ 12 w 79"/>
                    <a:gd name="T15" fmla="*/ 29 h 70"/>
                    <a:gd name="T16" fmla="*/ 6 w 79"/>
                    <a:gd name="T17" fmla="*/ 19 h 70"/>
                    <a:gd name="T18" fmla="*/ 0 w 79"/>
                    <a:gd name="T19" fmla="*/ 0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9"/>
                    <a:gd name="T31" fmla="*/ 0 h 70"/>
                    <a:gd name="T32" fmla="*/ 79 w 79"/>
                    <a:gd name="T33" fmla="*/ 70 h 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9" h="70">
                      <a:moveTo>
                        <a:pt x="78" y="69"/>
                      </a:moveTo>
                      <a:lnTo>
                        <a:pt x="60" y="50"/>
                      </a:lnTo>
                      <a:lnTo>
                        <a:pt x="51" y="42"/>
                      </a:lnTo>
                      <a:lnTo>
                        <a:pt x="42" y="37"/>
                      </a:lnTo>
                      <a:lnTo>
                        <a:pt x="33" y="34"/>
                      </a:lnTo>
                      <a:lnTo>
                        <a:pt x="24" y="34"/>
                      </a:lnTo>
                      <a:lnTo>
                        <a:pt x="18" y="32"/>
                      </a:lnTo>
                      <a:lnTo>
                        <a:pt x="12" y="29"/>
                      </a:lnTo>
                      <a:lnTo>
                        <a:pt x="6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54" name="Freeform 1332"/>
                <p:cNvSpPr>
                  <a:spLocks/>
                </p:cNvSpPr>
                <p:nvPr/>
              </p:nvSpPr>
              <p:spPr bwMode="auto">
                <a:xfrm>
                  <a:off x="1753" y="1639"/>
                  <a:ext cx="80" cy="72"/>
                </a:xfrm>
                <a:custGeom>
                  <a:avLst/>
                  <a:gdLst>
                    <a:gd name="T0" fmla="*/ 79 w 80"/>
                    <a:gd name="T1" fmla="*/ 71 h 72"/>
                    <a:gd name="T2" fmla="*/ 61 w 80"/>
                    <a:gd name="T3" fmla="*/ 52 h 72"/>
                    <a:gd name="T4" fmla="*/ 53 w 80"/>
                    <a:gd name="T5" fmla="*/ 44 h 72"/>
                    <a:gd name="T6" fmla="*/ 44 w 80"/>
                    <a:gd name="T7" fmla="*/ 38 h 72"/>
                    <a:gd name="T8" fmla="*/ 35 w 80"/>
                    <a:gd name="T9" fmla="*/ 35 h 72"/>
                    <a:gd name="T10" fmla="*/ 26 w 80"/>
                    <a:gd name="T11" fmla="*/ 35 h 72"/>
                    <a:gd name="T12" fmla="*/ 17 w 80"/>
                    <a:gd name="T13" fmla="*/ 35 h 72"/>
                    <a:gd name="T14" fmla="*/ 12 w 80"/>
                    <a:gd name="T15" fmla="*/ 33 h 72"/>
                    <a:gd name="T16" fmla="*/ 9 w 80"/>
                    <a:gd name="T17" fmla="*/ 27 h 72"/>
                    <a:gd name="T18" fmla="*/ 6 w 80"/>
                    <a:gd name="T19" fmla="*/ 19 h 72"/>
                    <a:gd name="T20" fmla="*/ 0 w 80"/>
                    <a:gd name="T21" fmla="*/ 0 h 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"/>
                    <a:gd name="T34" fmla="*/ 0 h 72"/>
                    <a:gd name="T35" fmla="*/ 80 w 80"/>
                    <a:gd name="T36" fmla="*/ 72 h 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" h="72">
                      <a:moveTo>
                        <a:pt x="79" y="71"/>
                      </a:moveTo>
                      <a:lnTo>
                        <a:pt x="61" y="52"/>
                      </a:lnTo>
                      <a:lnTo>
                        <a:pt x="53" y="44"/>
                      </a:lnTo>
                      <a:lnTo>
                        <a:pt x="44" y="38"/>
                      </a:lnTo>
                      <a:lnTo>
                        <a:pt x="35" y="35"/>
                      </a:lnTo>
                      <a:lnTo>
                        <a:pt x="26" y="35"/>
                      </a:lnTo>
                      <a:lnTo>
                        <a:pt x="17" y="35"/>
                      </a:lnTo>
                      <a:lnTo>
                        <a:pt x="12" y="33"/>
                      </a:lnTo>
                      <a:lnTo>
                        <a:pt x="9" y="27"/>
                      </a:lnTo>
                      <a:lnTo>
                        <a:pt x="6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55" name="Oval 1333"/>
                <p:cNvSpPr>
                  <a:spLocks noChangeArrowheads="1"/>
                </p:cNvSpPr>
                <p:nvPr/>
              </p:nvSpPr>
              <p:spPr bwMode="auto">
                <a:xfrm rot="-8160000">
                  <a:off x="1831" y="16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20" name="Group 1334"/>
              <p:cNvGrpSpPr>
                <a:grpSpLocks/>
              </p:cNvGrpSpPr>
              <p:nvPr/>
            </p:nvGrpSpPr>
            <p:grpSpPr bwMode="auto">
              <a:xfrm>
                <a:off x="4005" y="2544"/>
                <a:ext cx="83" cy="73"/>
                <a:chOff x="1831" y="1504"/>
                <a:chExt cx="199" cy="174"/>
              </a:xfrm>
            </p:grpSpPr>
            <p:sp>
              <p:nvSpPr>
                <p:cNvPr id="35650" name="Freeform 1335"/>
                <p:cNvSpPr>
                  <a:spLocks/>
                </p:cNvSpPr>
                <p:nvPr/>
              </p:nvSpPr>
              <p:spPr bwMode="auto">
                <a:xfrm>
                  <a:off x="1872" y="1504"/>
                  <a:ext cx="79" cy="66"/>
                </a:xfrm>
                <a:custGeom>
                  <a:avLst/>
                  <a:gdLst>
                    <a:gd name="T0" fmla="*/ 78 w 79"/>
                    <a:gd name="T1" fmla="*/ 65 h 66"/>
                    <a:gd name="T2" fmla="*/ 59 w 79"/>
                    <a:gd name="T3" fmla="*/ 47 h 66"/>
                    <a:gd name="T4" fmla="*/ 50 w 79"/>
                    <a:gd name="T5" fmla="*/ 40 h 66"/>
                    <a:gd name="T6" fmla="*/ 41 w 79"/>
                    <a:gd name="T7" fmla="*/ 35 h 66"/>
                    <a:gd name="T8" fmla="*/ 34 w 79"/>
                    <a:gd name="T9" fmla="*/ 32 h 66"/>
                    <a:gd name="T10" fmla="*/ 25 w 79"/>
                    <a:gd name="T11" fmla="*/ 32 h 66"/>
                    <a:gd name="T12" fmla="*/ 19 w 79"/>
                    <a:gd name="T13" fmla="*/ 30 h 66"/>
                    <a:gd name="T14" fmla="*/ 12 w 79"/>
                    <a:gd name="T15" fmla="*/ 27 h 66"/>
                    <a:gd name="T16" fmla="*/ 6 w 79"/>
                    <a:gd name="T17" fmla="*/ 22 h 66"/>
                    <a:gd name="T18" fmla="*/ 3 w 79"/>
                    <a:gd name="T19" fmla="*/ 15 h 66"/>
                    <a:gd name="T20" fmla="*/ 0 w 79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9"/>
                    <a:gd name="T34" fmla="*/ 0 h 66"/>
                    <a:gd name="T35" fmla="*/ 79 w 79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9" h="66">
                      <a:moveTo>
                        <a:pt x="78" y="65"/>
                      </a:moveTo>
                      <a:lnTo>
                        <a:pt x="59" y="47"/>
                      </a:lnTo>
                      <a:lnTo>
                        <a:pt x="50" y="40"/>
                      </a:lnTo>
                      <a:lnTo>
                        <a:pt x="41" y="35"/>
                      </a:lnTo>
                      <a:lnTo>
                        <a:pt x="34" y="32"/>
                      </a:lnTo>
                      <a:lnTo>
                        <a:pt x="25" y="32"/>
                      </a:lnTo>
                      <a:lnTo>
                        <a:pt x="19" y="30"/>
                      </a:lnTo>
                      <a:lnTo>
                        <a:pt x="12" y="27"/>
                      </a:lnTo>
                      <a:lnTo>
                        <a:pt x="6" y="22"/>
                      </a:lnTo>
                      <a:lnTo>
                        <a:pt x="3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51" name="Freeform 1336"/>
                <p:cNvSpPr>
                  <a:spLocks/>
                </p:cNvSpPr>
                <p:nvPr/>
              </p:nvSpPr>
              <p:spPr bwMode="auto">
                <a:xfrm>
                  <a:off x="1831" y="1555"/>
                  <a:ext cx="80" cy="66"/>
                </a:xfrm>
                <a:custGeom>
                  <a:avLst/>
                  <a:gdLst>
                    <a:gd name="T0" fmla="*/ 79 w 80"/>
                    <a:gd name="T1" fmla="*/ 65 h 66"/>
                    <a:gd name="T2" fmla="*/ 61 w 80"/>
                    <a:gd name="T3" fmla="*/ 47 h 66"/>
                    <a:gd name="T4" fmla="*/ 51 w 80"/>
                    <a:gd name="T5" fmla="*/ 39 h 66"/>
                    <a:gd name="T6" fmla="*/ 42 w 80"/>
                    <a:gd name="T7" fmla="*/ 34 h 66"/>
                    <a:gd name="T8" fmla="*/ 33 w 80"/>
                    <a:gd name="T9" fmla="*/ 31 h 66"/>
                    <a:gd name="T10" fmla="*/ 27 w 80"/>
                    <a:gd name="T11" fmla="*/ 31 h 66"/>
                    <a:gd name="T12" fmla="*/ 18 w 80"/>
                    <a:gd name="T13" fmla="*/ 31 h 66"/>
                    <a:gd name="T14" fmla="*/ 12 w 80"/>
                    <a:gd name="T15" fmla="*/ 29 h 66"/>
                    <a:gd name="T16" fmla="*/ 9 w 80"/>
                    <a:gd name="T17" fmla="*/ 24 h 66"/>
                    <a:gd name="T18" fmla="*/ 6 w 80"/>
                    <a:gd name="T19" fmla="*/ 16 h 66"/>
                    <a:gd name="T20" fmla="*/ 0 w 80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"/>
                    <a:gd name="T34" fmla="*/ 0 h 66"/>
                    <a:gd name="T35" fmla="*/ 80 w 80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" h="66">
                      <a:moveTo>
                        <a:pt x="79" y="65"/>
                      </a:moveTo>
                      <a:lnTo>
                        <a:pt x="61" y="47"/>
                      </a:lnTo>
                      <a:lnTo>
                        <a:pt x="51" y="39"/>
                      </a:lnTo>
                      <a:lnTo>
                        <a:pt x="42" y="34"/>
                      </a:lnTo>
                      <a:lnTo>
                        <a:pt x="33" y="31"/>
                      </a:lnTo>
                      <a:lnTo>
                        <a:pt x="27" y="31"/>
                      </a:lnTo>
                      <a:lnTo>
                        <a:pt x="18" y="31"/>
                      </a:lnTo>
                      <a:lnTo>
                        <a:pt x="12" y="29"/>
                      </a:lnTo>
                      <a:lnTo>
                        <a:pt x="9" y="24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52" name="Oval 1337"/>
                <p:cNvSpPr>
                  <a:spLocks noChangeArrowheads="1"/>
                </p:cNvSpPr>
                <p:nvPr/>
              </p:nvSpPr>
              <p:spPr bwMode="auto">
                <a:xfrm rot="-8280000">
                  <a:off x="1910" y="156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21" name="Group 1338"/>
              <p:cNvGrpSpPr>
                <a:grpSpLocks/>
              </p:cNvGrpSpPr>
              <p:nvPr/>
            </p:nvGrpSpPr>
            <p:grpSpPr bwMode="auto">
              <a:xfrm>
                <a:off x="4041" y="2483"/>
                <a:ext cx="80" cy="76"/>
                <a:chOff x="1918" y="1352"/>
                <a:chExt cx="191" cy="187"/>
              </a:xfrm>
            </p:grpSpPr>
            <p:sp>
              <p:nvSpPr>
                <p:cNvPr id="35647" name="Freeform 1339"/>
                <p:cNvSpPr>
                  <a:spLocks/>
                </p:cNvSpPr>
                <p:nvPr/>
              </p:nvSpPr>
              <p:spPr bwMode="auto">
                <a:xfrm>
                  <a:off x="1965" y="1352"/>
                  <a:ext cx="73" cy="76"/>
                </a:xfrm>
                <a:custGeom>
                  <a:avLst/>
                  <a:gdLst>
                    <a:gd name="T0" fmla="*/ 72 w 73"/>
                    <a:gd name="T1" fmla="*/ 75 h 76"/>
                    <a:gd name="T2" fmla="*/ 56 w 73"/>
                    <a:gd name="T3" fmla="*/ 54 h 76"/>
                    <a:gd name="T4" fmla="*/ 46 w 73"/>
                    <a:gd name="T5" fmla="*/ 48 h 76"/>
                    <a:gd name="T6" fmla="*/ 39 w 73"/>
                    <a:gd name="T7" fmla="*/ 41 h 76"/>
                    <a:gd name="T8" fmla="*/ 33 w 73"/>
                    <a:gd name="T9" fmla="*/ 36 h 76"/>
                    <a:gd name="T10" fmla="*/ 23 w 73"/>
                    <a:gd name="T11" fmla="*/ 36 h 76"/>
                    <a:gd name="T12" fmla="*/ 17 w 73"/>
                    <a:gd name="T13" fmla="*/ 34 h 76"/>
                    <a:gd name="T14" fmla="*/ 10 w 73"/>
                    <a:gd name="T15" fmla="*/ 32 h 76"/>
                    <a:gd name="T16" fmla="*/ 7 w 73"/>
                    <a:gd name="T17" fmla="*/ 25 h 76"/>
                    <a:gd name="T18" fmla="*/ 4 w 73"/>
                    <a:gd name="T19" fmla="*/ 18 h 76"/>
                    <a:gd name="T20" fmla="*/ 0 w 73"/>
                    <a:gd name="T21" fmla="*/ 0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76"/>
                    <a:gd name="T35" fmla="*/ 73 w 73"/>
                    <a:gd name="T36" fmla="*/ 76 h 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76">
                      <a:moveTo>
                        <a:pt x="72" y="75"/>
                      </a:moveTo>
                      <a:lnTo>
                        <a:pt x="56" y="54"/>
                      </a:lnTo>
                      <a:lnTo>
                        <a:pt x="46" y="48"/>
                      </a:lnTo>
                      <a:lnTo>
                        <a:pt x="39" y="41"/>
                      </a:lnTo>
                      <a:lnTo>
                        <a:pt x="33" y="36"/>
                      </a:lnTo>
                      <a:lnTo>
                        <a:pt x="23" y="36"/>
                      </a:lnTo>
                      <a:lnTo>
                        <a:pt x="17" y="34"/>
                      </a:lnTo>
                      <a:lnTo>
                        <a:pt x="10" y="32"/>
                      </a:lnTo>
                      <a:lnTo>
                        <a:pt x="7" y="25"/>
                      </a:lnTo>
                      <a:lnTo>
                        <a:pt x="4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8" name="Freeform 1340"/>
                <p:cNvSpPr>
                  <a:spLocks/>
                </p:cNvSpPr>
                <p:nvPr/>
              </p:nvSpPr>
              <p:spPr bwMode="auto">
                <a:xfrm>
                  <a:off x="1918" y="1398"/>
                  <a:ext cx="74" cy="76"/>
                </a:xfrm>
                <a:custGeom>
                  <a:avLst/>
                  <a:gdLst>
                    <a:gd name="T0" fmla="*/ 73 w 74"/>
                    <a:gd name="T1" fmla="*/ 75 h 76"/>
                    <a:gd name="T2" fmla="*/ 57 w 74"/>
                    <a:gd name="T3" fmla="*/ 54 h 76"/>
                    <a:gd name="T4" fmla="*/ 48 w 74"/>
                    <a:gd name="T5" fmla="*/ 47 h 76"/>
                    <a:gd name="T6" fmla="*/ 41 w 74"/>
                    <a:gd name="T7" fmla="*/ 40 h 76"/>
                    <a:gd name="T8" fmla="*/ 32 w 74"/>
                    <a:gd name="T9" fmla="*/ 37 h 76"/>
                    <a:gd name="T10" fmla="*/ 25 w 74"/>
                    <a:gd name="T11" fmla="*/ 35 h 76"/>
                    <a:gd name="T12" fmla="*/ 16 w 74"/>
                    <a:gd name="T13" fmla="*/ 35 h 76"/>
                    <a:gd name="T14" fmla="*/ 9 w 74"/>
                    <a:gd name="T15" fmla="*/ 30 h 76"/>
                    <a:gd name="T16" fmla="*/ 6 w 74"/>
                    <a:gd name="T17" fmla="*/ 26 h 76"/>
                    <a:gd name="T18" fmla="*/ 3 w 74"/>
                    <a:gd name="T19" fmla="*/ 18 h 76"/>
                    <a:gd name="T20" fmla="*/ 0 w 74"/>
                    <a:gd name="T21" fmla="*/ 0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4"/>
                    <a:gd name="T34" fmla="*/ 0 h 76"/>
                    <a:gd name="T35" fmla="*/ 74 w 74"/>
                    <a:gd name="T36" fmla="*/ 76 h 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4" h="76">
                      <a:moveTo>
                        <a:pt x="73" y="75"/>
                      </a:moveTo>
                      <a:lnTo>
                        <a:pt x="57" y="54"/>
                      </a:lnTo>
                      <a:lnTo>
                        <a:pt x="48" y="47"/>
                      </a:lnTo>
                      <a:lnTo>
                        <a:pt x="41" y="40"/>
                      </a:lnTo>
                      <a:lnTo>
                        <a:pt x="32" y="37"/>
                      </a:lnTo>
                      <a:lnTo>
                        <a:pt x="25" y="35"/>
                      </a:lnTo>
                      <a:lnTo>
                        <a:pt x="16" y="35"/>
                      </a:lnTo>
                      <a:lnTo>
                        <a:pt x="9" y="30"/>
                      </a:lnTo>
                      <a:lnTo>
                        <a:pt x="6" y="26"/>
                      </a:lnTo>
                      <a:lnTo>
                        <a:pt x="3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9" name="Oval 1341"/>
                <p:cNvSpPr>
                  <a:spLocks noChangeArrowheads="1"/>
                </p:cNvSpPr>
                <p:nvPr/>
              </p:nvSpPr>
              <p:spPr bwMode="auto">
                <a:xfrm rot="-7920000">
                  <a:off x="1990" y="142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22" name="Group 1342"/>
              <p:cNvGrpSpPr>
                <a:grpSpLocks/>
              </p:cNvGrpSpPr>
              <p:nvPr/>
            </p:nvGrpSpPr>
            <p:grpSpPr bwMode="auto">
              <a:xfrm>
                <a:off x="4166" y="2388"/>
                <a:ext cx="64" cy="85"/>
                <a:chOff x="2217" y="1123"/>
                <a:chExt cx="154" cy="208"/>
              </a:xfrm>
            </p:grpSpPr>
            <p:sp>
              <p:nvSpPr>
                <p:cNvPr id="35644" name="Freeform 1343"/>
                <p:cNvSpPr>
                  <a:spLocks/>
                </p:cNvSpPr>
                <p:nvPr/>
              </p:nvSpPr>
              <p:spPr bwMode="auto">
                <a:xfrm>
                  <a:off x="2273" y="1123"/>
                  <a:ext cx="46" cy="94"/>
                </a:xfrm>
                <a:custGeom>
                  <a:avLst/>
                  <a:gdLst>
                    <a:gd name="T0" fmla="*/ 45 w 46"/>
                    <a:gd name="T1" fmla="*/ 93 h 94"/>
                    <a:gd name="T2" fmla="*/ 38 w 46"/>
                    <a:gd name="T3" fmla="*/ 70 h 94"/>
                    <a:gd name="T4" fmla="*/ 30 w 46"/>
                    <a:gd name="T5" fmla="*/ 60 h 94"/>
                    <a:gd name="T6" fmla="*/ 26 w 46"/>
                    <a:gd name="T7" fmla="*/ 52 h 94"/>
                    <a:gd name="T8" fmla="*/ 19 w 46"/>
                    <a:gd name="T9" fmla="*/ 46 h 94"/>
                    <a:gd name="T10" fmla="*/ 12 w 46"/>
                    <a:gd name="T11" fmla="*/ 40 h 94"/>
                    <a:gd name="T12" fmla="*/ 4 w 46"/>
                    <a:gd name="T13" fmla="*/ 37 h 94"/>
                    <a:gd name="T14" fmla="*/ 0 w 46"/>
                    <a:gd name="T15" fmla="*/ 33 h 94"/>
                    <a:gd name="T16" fmla="*/ 0 w 46"/>
                    <a:gd name="T17" fmla="*/ 27 h 94"/>
                    <a:gd name="T18" fmla="*/ 0 w 46"/>
                    <a:gd name="T19" fmla="*/ 17 h 94"/>
                    <a:gd name="T20" fmla="*/ 4 w 46"/>
                    <a:gd name="T21" fmla="*/ 0 h 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"/>
                    <a:gd name="T34" fmla="*/ 0 h 94"/>
                    <a:gd name="T35" fmla="*/ 46 w 46"/>
                    <a:gd name="T36" fmla="*/ 94 h 9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" h="94">
                      <a:moveTo>
                        <a:pt x="45" y="93"/>
                      </a:moveTo>
                      <a:lnTo>
                        <a:pt x="38" y="70"/>
                      </a:lnTo>
                      <a:lnTo>
                        <a:pt x="30" y="60"/>
                      </a:lnTo>
                      <a:lnTo>
                        <a:pt x="26" y="52"/>
                      </a:lnTo>
                      <a:lnTo>
                        <a:pt x="19" y="46"/>
                      </a:lnTo>
                      <a:lnTo>
                        <a:pt x="12" y="40"/>
                      </a:lnTo>
                      <a:lnTo>
                        <a:pt x="4" y="37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0" y="17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5" name="Freeform 1344"/>
                <p:cNvSpPr>
                  <a:spLocks/>
                </p:cNvSpPr>
                <p:nvPr/>
              </p:nvSpPr>
              <p:spPr bwMode="auto">
                <a:xfrm>
                  <a:off x="2217" y="1149"/>
                  <a:ext cx="44" cy="95"/>
                </a:xfrm>
                <a:custGeom>
                  <a:avLst/>
                  <a:gdLst>
                    <a:gd name="T0" fmla="*/ 43 w 44"/>
                    <a:gd name="T1" fmla="*/ 94 h 95"/>
                    <a:gd name="T2" fmla="*/ 36 w 44"/>
                    <a:gd name="T3" fmla="*/ 70 h 95"/>
                    <a:gd name="T4" fmla="*/ 29 w 44"/>
                    <a:gd name="T5" fmla="*/ 60 h 95"/>
                    <a:gd name="T6" fmla="*/ 25 w 44"/>
                    <a:gd name="T7" fmla="*/ 52 h 95"/>
                    <a:gd name="T8" fmla="*/ 18 w 44"/>
                    <a:gd name="T9" fmla="*/ 46 h 95"/>
                    <a:gd name="T10" fmla="*/ 10 w 44"/>
                    <a:gd name="T11" fmla="*/ 42 h 95"/>
                    <a:gd name="T12" fmla="*/ 3 w 44"/>
                    <a:gd name="T13" fmla="*/ 38 h 95"/>
                    <a:gd name="T14" fmla="*/ 0 w 44"/>
                    <a:gd name="T15" fmla="*/ 32 h 95"/>
                    <a:gd name="T16" fmla="*/ 0 w 44"/>
                    <a:gd name="T17" fmla="*/ 18 h 95"/>
                    <a:gd name="T18" fmla="*/ 3 w 44"/>
                    <a:gd name="T19" fmla="*/ 0 h 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95"/>
                    <a:gd name="T32" fmla="*/ 44 w 44"/>
                    <a:gd name="T33" fmla="*/ 95 h 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95">
                      <a:moveTo>
                        <a:pt x="43" y="94"/>
                      </a:moveTo>
                      <a:lnTo>
                        <a:pt x="36" y="70"/>
                      </a:lnTo>
                      <a:lnTo>
                        <a:pt x="29" y="60"/>
                      </a:lnTo>
                      <a:lnTo>
                        <a:pt x="25" y="52"/>
                      </a:lnTo>
                      <a:lnTo>
                        <a:pt x="18" y="46"/>
                      </a:lnTo>
                      <a:lnTo>
                        <a:pt x="10" y="42"/>
                      </a:lnTo>
                      <a:lnTo>
                        <a:pt x="3" y="38"/>
                      </a:lnTo>
                      <a:lnTo>
                        <a:pt x="0" y="32"/>
                      </a:lnTo>
                      <a:lnTo>
                        <a:pt x="0" y="18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6" name="Oval 1345"/>
                <p:cNvSpPr>
                  <a:spLocks noChangeArrowheads="1"/>
                </p:cNvSpPr>
                <p:nvPr/>
              </p:nvSpPr>
              <p:spPr bwMode="auto">
                <a:xfrm rot="-6660000">
                  <a:off x="2252" y="121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23" name="Group 1346"/>
              <p:cNvGrpSpPr>
                <a:grpSpLocks/>
              </p:cNvGrpSpPr>
              <p:nvPr/>
            </p:nvGrpSpPr>
            <p:grpSpPr bwMode="auto">
              <a:xfrm>
                <a:off x="3934" y="2693"/>
                <a:ext cx="88" cy="48"/>
                <a:chOff x="1660" y="1864"/>
                <a:chExt cx="212" cy="118"/>
              </a:xfrm>
            </p:grpSpPr>
            <p:sp>
              <p:nvSpPr>
                <p:cNvPr id="35641" name="Freeform 1347"/>
                <p:cNvSpPr>
                  <a:spLocks/>
                </p:cNvSpPr>
                <p:nvPr/>
              </p:nvSpPr>
              <p:spPr bwMode="auto">
                <a:xfrm>
                  <a:off x="1670" y="1866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6 w 103"/>
                    <a:gd name="T3" fmla="*/ 15 h 22"/>
                    <a:gd name="T4" fmla="*/ 57 w 103"/>
                    <a:gd name="T5" fmla="*/ 12 h 22"/>
                    <a:gd name="T6" fmla="*/ 48 w 103"/>
                    <a:gd name="T7" fmla="*/ 15 h 22"/>
                    <a:gd name="T8" fmla="*/ 40 w 103"/>
                    <a:gd name="T9" fmla="*/ 18 h 22"/>
                    <a:gd name="T10" fmla="*/ 31 w 103"/>
                    <a:gd name="T11" fmla="*/ 21 h 22"/>
                    <a:gd name="T12" fmla="*/ 25 w 103"/>
                    <a:gd name="T13" fmla="*/ 21 h 22"/>
                    <a:gd name="T14" fmla="*/ 20 w 103"/>
                    <a:gd name="T15" fmla="*/ 18 h 22"/>
                    <a:gd name="T16" fmla="*/ 14 w 103"/>
                    <a:gd name="T17" fmla="*/ 15 h 22"/>
                    <a:gd name="T18" fmla="*/ 0 w 103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2"/>
                    <a:gd name="T32" fmla="*/ 103 w 103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2">
                      <a:moveTo>
                        <a:pt x="102" y="21"/>
                      </a:moveTo>
                      <a:lnTo>
                        <a:pt x="76" y="15"/>
                      </a:lnTo>
                      <a:lnTo>
                        <a:pt x="57" y="12"/>
                      </a:lnTo>
                      <a:lnTo>
                        <a:pt x="48" y="15"/>
                      </a:lnTo>
                      <a:lnTo>
                        <a:pt x="40" y="18"/>
                      </a:lnTo>
                      <a:lnTo>
                        <a:pt x="31" y="21"/>
                      </a:lnTo>
                      <a:lnTo>
                        <a:pt x="25" y="21"/>
                      </a:lnTo>
                      <a:lnTo>
                        <a:pt x="20" y="18"/>
                      </a:lnTo>
                      <a:lnTo>
                        <a:pt x="14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2" name="Freeform 1348"/>
                <p:cNvSpPr>
                  <a:spLocks/>
                </p:cNvSpPr>
                <p:nvPr/>
              </p:nvSpPr>
              <p:spPr bwMode="auto">
                <a:xfrm>
                  <a:off x="1660" y="1932"/>
                  <a:ext cx="102" cy="20"/>
                </a:xfrm>
                <a:custGeom>
                  <a:avLst/>
                  <a:gdLst>
                    <a:gd name="T0" fmla="*/ 101 w 102"/>
                    <a:gd name="T1" fmla="*/ 19 h 20"/>
                    <a:gd name="T2" fmla="*/ 76 w 102"/>
                    <a:gd name="T3" fmla="*/ 13 h 20"/>
                    <a:gd name="T4" fmla="*/ 56 w 102"/>
                    <a:gd name="T5" fmla="*/ 9 h 20"/>
                    <a:gd name="T6" fmla="*/ 47 w 102"/>
                    <a:gd name="T7" fmla="*/ 13 h 20"/>
                    <a:gd name="T8" fmla="*/ 39 w 102"/>
                    <a:gd name="T9" fmla="*/ 16 h 20"/>
                    <a:gd name="T10" fmla="*/ 31 w 102"/>
                    <a:gd name="T11" fmla="*/ 19 h 20"/>
                    <a:gd name="T12" fmla="*/ 25 w 102"/>
                    <a:gd name="T13" fmla="*/ 19 h 20"/>
                    <a:gd name="T14" fmla="*/ 19 w 102"/>
                    <a:gd name="T15" fmla="*/ 19 h 20"/>
                    <a:gd name="T16" fmla="*/ 14 w 102"/>
                    <a:gd name="T17" fmla="*/ 13 h 20"/>
                    <a:gd name="T18" fmla="*/ 0 w 102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0"/>
                    <a:gd name="T32" fmla="*/ 102 w 102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0">
                      <a:moveTo>
                        <a:pt x="101" y="19"/>
                      </a:moveTo>
                      <a:lnTo>
                        <a:pt x="76" y="13"/>
                      </a:lnTo>
                      <a:lnTo>
                        <a:pt x="56" y="9"/>
                      </a:lnTo>
                      <a:lnTo>
                        <a:pt x="47" y="13"/>
                      </a:lnTo>
                      <a:lnTo>
                        <a:pt x="39" y="16"/>
                      </a:lnTo>
                      <a:lnTo>
                        <a:pt x="31" y="19"/>
                      </a:lnTo>
                      <a:lnTo>
                        <a:pt x="25" y="19"/>
                      </a:lnTo>
                      <a:lnTo>
                        <a:pt x="19" y="19"/>
                      </a:lnTo>
                      <a:lnTo>
                        <a:pt x="1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3" name="Oval 1349"/>
                <p:cNvSpPr>
                  <a:spLocks noChangeArrowheads="1"/>
                </p:cNvSpPr>
                <p:nvPr/>
              </p:nvSpPr>
              <p:spPr bwMode="auto">
                <a:xfrm rot="-10020000">
                  <a:off x="1752" y="186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24" name="Group 1350"/>
              <p:cNvGrpSpPr>
                <a:grpSpLocks/>
              </p:cNvGrpSpPr>
              <p:nvPr/>
            </p:nvGrpSpPr>
            <p:grpSpPr bwMode="auto">
              <a:xfrm>
                <a:off x="3900" y="2635"/>
                <a:ext cx="90" cy="48"/>
                <a:chOff x="1579" y="1722"/>
                <a:chExt cx="215" cy="118"/>
              </a:xfrm>
            </p:grpSpPr>
            <p:sp>
              <p:nvSpPr>
                <p:cNvPr id="35638" name="Freeform 1351"/>
                <p:cNvSpPr>
                  <a:spLocks/>
                </p:cNvSpPr>
                <p:nvPr/>
              </p:nvSpPr>
              <p:spPr bwMode="auto">
                <a:xfrm>
                  <a:off x="1681" y="1818"/>
                  <a:ext cx="101" cy="22"/>
                </a:xfrm>
                <a:custGeom>
                  <a:avLst/>
                  <a:gdLst>
                    <a:gd name="T0" fmla="*/ 0 w 101"/>
                    <a:gd name="T1" fmla="*/ 0 h 22"/>
                    <a:gd name="T2" fmla="*/ 23 w 101"/>
                    <a:gd name="T3" fmla="*/ 6 h 22"/>
                    <a:gd name="T4" fmla="*/ 43 w 101"/>
                    <a:gd name="T5" fmla="*/ 9 h 22"/>
                    <a:gd name="T6" fmla="*/ 52 w 101"/>
                    <a:gd name="T7" fmla="*/ 6 h 22"/>
                    <a:gd name="T8" fmla="*/ 60 w 101"/>
                    <a:gd name="T9" fmla="*/ 3 h 22"/>
                    <a:gd name="T10" fmla="*/ 69 w 101"/>
                    <a:gd name="T11" fmla="*/ 0 h 22"/>
                    <a:gd name="T12" fmla="*/ 74 w 101"/>
                    <a:gd name="T13" fmla="*/ 0 h 22"/>
                    <a:gd name="T14" fmla="*/ 86 w 101"/>
                    <a:gd name="T15" fmla="*/ 9 h 22"/>
                    <a:gd name="T16" fmla="*/ 100 w 101"/>
                    <a:gd name="T17" fmla="*/ 21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2"/>
                    <a:gd name="T29" fmla="*/ 101 w 101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2">
                      <a:moveTo>
                        <a:pt x="0" y="0"/>
                      </a:moveTo>
                      <a:lnTo>
                        <a:pt x="23" y="6"/>
                      </a:lnTo>
                      <a:lnTo>
                        <a:pt x="43" y="9"/>
                      </a:lnTo>
                      <a:lnTo>
                        <a:pt x="52" y="6"/>
                      </a:lnTo>
                      <a:lnTo>
                        <a:pt x="60" y="3"/>
                      </a:lnTo>
                      <a:lnTo>
                        <a:pt x="69" y="0"/>
                      </a:lnTo>
                      <a:lnTo>
                        <a:pt x="74" y="0"/>
                      </a:lnTo>
                      <a:lnTo>
                        <a:pt x="86" y="9"/>
                      </a:lnTo>
                      <a:lnTo>
                        <a:pt x="100" y="2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39" name="Freeform 1352"/>
                <p:cNvSpPr>
                  <a:spLocks/>
                </p:cNvSpPr>
                <p:nvPr/>
              </p:nvSpPr>
              <p:spPr bwMode="auto">
                <a:xfrm>
                  <a:off x="1693" y="1752"/>
                  <a:ext cx="101" cy="24"/>
                </a:xfrm>
                <a:custGeom>
                  <a:avLst/>
                  <a:gdLst>
                    <a:gd name="T0" fmla="*/ 0 w 101"/>
                    <a:gd name="T1" fmla="*/ 0 h 24"/>
                    <a:gd name="T2" fmla="*/ 23 w 101"/>
                    <a:gd name="T3" fmla="*/ 9 h 24"/>
                    <a:gd name="T4" fmla="*/ 43 w 101"/>
                    <a:gd name="T5" fmla="*/ 12 h 24"/>
                    <a:gd name="T6" fmla="*/ 51 w 101"/>
                    <a:gd name="T7" fmla="*/ 9 h 24"/>
                    <a:gd name="T8" fmla="*/ 60 w 101"/>
                    <a:gd name="T9" fmla="*/ 6 h 24"/>
                    <a:gd name="T10" fmla="*/ 68 w 101"/>
                    <a:gd name="T11" fmla="*/ 3 h 24"/>
                    <a:gd name="T12" fmla="*/ 74 w 101"/>
                    <a:gd name="T13" fmla="*/ 3 h 24"/>
                    <a:gd name="T14" fmla="*/ 80 w 101"/>
                    <a:gd name="T15" fmla="*/ 6 h 24"/>
                    <a:gd name="T16" fmla="*/ 89 w 101"/>
                    <a:gd name="T17" fmla="*/ 9 h 24"/>
                    <a:gd name="T18" fmla="*/ 100 w 101"/>
                    <a:gd name="T19" fmla="*/ 23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4"/>
                    <a:gd name="T32" fmla="*/ 101 w 101"/>
                    <a:gd name="T33" fmla="*/ 24 h 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4">
                      <a:moveTo>
                        <a:pt x="0" y="0"/>
                      </a:moveTo>
                      <a:lnTo>
                        <a:pt x="23" y="9"/>
                      </a:lnTo>
                      <a:lnTo>
                        <a:pt x="43" y="12"/>
                      </a:lnTo>
                      <a:lnTo>
                        <a:pt x="51" y="9"/>
                      </a:lnTo>
                      <a:lnTo>
                        <a:pt x="60" y="6"/>
                      </a:lnTo>
                      <a:lnTo>
                        <a:pt x="68" y="3"/>
                      </a:lnTo>
                      <a:lnTo>
                        <a:pt x="74" y="3"/>
                      </a:lnTo>
                      <a:lnTo>
                        <a:pt x="80" y="6"/>
                      </a:lnTo>
                      <a:lnTo>
                        <a:pt x="89" y="9"/>
                      </a:lnTo>
                      <a:lnTo>
                        <a:pt x="100" y="2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40" name="Oval 1353"/>
                <p:cNvSpPr>
                  <a:spLocks noChangeArrowheads="1"/>
                </p:cNvSpPr>
                <p:nvPr/>
              </p:nvSpPr>
              <p:spPr bwMode="auto">
                <a:xfrm rot="840000">
                  <a:off x="1579" y="172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25" name="Group 1354"/>
              <p:cNvGrpSpPr>
                <a:grpSpLocks/>
              </p:cNvGrpSpPr>
              <p:nvPr/>
            </p:nvGrpSpPr>
            <p:grpSpPr bwMode="auto">
              <a:xfrm>
                <a:off x="4050" y="2509"/>
                <a:ext cx="74" cy="81"/>
                <a:chOff x="1939" y="1417"/>
                <a:chExt cx="177" cy="198"/>
              </a:xfrm>
            </p:grpSpPr>
            <p:sp>
              <p:nvSpPr>
                <p:cNvPr id="35635" name="Freeform 1355"/>
                <p:cNvSpPr>
                  <a:spLocks/>
                </p:cNvSpPr>
                <p:nvPr/>
              </p:nvSpPr>
              <p:spPr bwMode="auto">
                <a:xfrm>
                  <a:off x="1989" y="1417"/>
                  <a:ext cx="63" cy="85"/>
                </a:xfrm>
                <a:custGeom>
                  <a:avLst/>
                  <a:gdLst>
                    <a:gd name="T0" fmla="*/ 62 w 63"/>
                    <a:gd name="T1" fmla="*/ 84 h 85"/>
                    <a:gd name="T2" fmla="*/ 49 w 63"/>
                    <a:gd name="T3" fmla="*/ 62 h 85"/>
                    <a:gd name="T4" fmla="*/ 32 w 63"/>
                    <a:gd name="T5" fmla="*/ 46 h 85"/>
                    <a:gd name="T6" fmla="*/ 26 w 63"/>
                    <a:gd name="T7" fmla="*/ 41 h 85"/>
                    <a:gd name="T8" fmla="*/ 19 w 63"/>
                    <a:gd name="T9" fmla="*/ 38 h 85"/>
                    <a:gd name="T10" fmla="*/ 9 w 63"/>
                    <a:gd name="T11" fmla="*/ 36 h 85"/>
                    <a:gd name="T12" fmla="*/ 6 w 63"/>
                    <a:gd name="T13" fmla="*/ 31 h 85"/>
                    <a:gd name="T14" fmla="*/ 3 w 63"/>
                    <a:gd name="T15" fmla="*/ 24 h 85"/>
                    <a:gd name="T16" fmla="*/ 3 w 63"/>
                    <a:gd name="T17" fmla="*/ 17 h 85"/>
                    <a:gd name="T18" fmla="*/ 0 w 63"/>
                    <a:gd name="T19" fmla="*/ 0 h 8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"/>
                    <a:gd name="T31" fmla="*/ 0 h 85"/>
                    <a:gd name="T32" fmla="*/ 63 w 63"/>
                    <a:gd name="T33" fmla="*/ 85 h 8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" h="85">
                      <a:moveTo>
                        <a:pt x="62" y="84"/>
                      </a:moveTo>
                      <a:lnTo>
                        <a:pt x="49" y="62"/>
                      </a:lnTo>
                      <a:lnTo>
                        <a:pt x="32" y="46"/>
                      </a:lnTo>
                      <a:lnTo>
                        <a:pt x="26" y="41"/>
                      </a:lnTo>
                      <a:lnTo>
                        <a:pt x="19" y="38"/>
                      </a:lnTo>
                      <a:lnTo>
                        <a:pt x="9" y="36"/>
                      </a:lnTo>
                      <a:lnTo>
                        <a:pt x="6" y="31"/>
                      </a:lnTo>
                      <a:lnTo>
                        <a:pt x="3" y="24"/>
                      </a:lnTo>
                      <a:lnTo>
                        <a:pt x="3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36" name="Freeform 1356"/>
                <p:cNvSpPr>
                  <a:spLocks/>
                </p:cNvSpPr>
                <p:nvPr/>
              </p:nvSpPr>
              <p:spPr bwMode="auto">
                <a:xfrm>
                  <a:off x="1939" y="1456"/>
                  <a:ext cx="62" cy="85"/>
                </a:xfrm>
                <a:custGeom>
                  <a:avLst/>
                  <a:gdLst>
                    <a:gd name="T0" fmla="*/ 61 w 62"/>
                    <a:gd name="T1" fmla="*/ 84 h 85"/>
                    <a:gd name="T2" fmla="*/ 48 w 62"/>
                    <a:gd name="T3" fmla="*/ 62 h 85"/>
                    <a:gd name="T4" fmla="*/ 39 w 62"/>
                    <a:gd name="T5" fmla="*/ 54 h 85"/>
                    <a:gd name="T6" fmla="*/ 32 w 62"/>
                    <a:gd name="T7" fmla="*/ 47 h 85"/>
                    <a:gd name="T8" fmla="*/ 26 w 62"/>
                    <a:gd name="T9" fmla="*/ 42 h 85"/>
                    <a:gd name="T10" fmla="*/ 16 w 62"/>
                    <a:gd name="T11" fmla="*/ 40 h 85"/>
                    <a:gd name="T12" fmla="*/ 10 w 62"/>
                    <a:gd name="T13" fmla="*/ 37 h 85"/>
                    <a:gd name="T14" fmla="*/ 7 w 62"/>
                    <a:gd name="T15" fmla="*/ 32 h 85"/>
                    <a:gd name="T16" fmla="*/ 0 w 62"/>
                    <a:gd name="T17" fmla="*/ 17 h 85"/>
                    <a:gd name="T18" fmla="*/ 0 w 62"/>
                    <a:gd name="T19" fmla="*/ 0 h 8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85"/>
                    <a:gd name="T32" fmla="*/ 62 w 62"/>
                    <a:gd name="T33" fmla="*/ 85 h 8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85">
                      <a:moveTo>
                        <a:pt x="61" y="84"/>
                      </a:moveTo>
                      <a:lnTo>
                        <a:pt x="48" y="62"/>
                      </a:lnTo>
                      <a:lnTo>
                        <a:pt x="39" y="54"/>
                      </a:lnTo>
                      <a:lnTo>
                        <a:pt x="32" y="47"/>
                      </a:lnTo>
                      <a:lnTo>
                        <a:pt x="26" y="42"/>
                      </a:lnTo>
                      <a:lnTo>
                        <a:pt x="16" y="40"/>
                      </a:lnTo>
                      <a:lnTo>
                        <a:pt x="10" y="37"/>
                      </a:lnTo>
                      <a:lnTo>
                        <a:pt x="7" y="32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37" name="Oval 1357"/>
                <p:cNvSpPr>
                  <a:spLocks noChangeArrowheads="1"/>
                </p:cNvSpPr>
                <p:nvPr/>
              </p:nvSpPr>
              <p:spPr bwMode="auto">
                <a:xfrm rot="-7440000">
                  <a:off x="1997" y="149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26" name="Group 1358"/>
              <p:cNvGrpSpPr>
                <a:grpSpLocks/>
              </p:cNvGrpSpPr>
              <p:nvPr/>
            </p:nvGrpSpPr>
            <p:grpSpPr bwMode="auto">
              <a:xfrm>
                <a:off x="4084" y="2477"/>
                <a:ext cx="75" cy="81"/>
                <a:chOff x="2021" y="1342"/>
                <a:chExt cx="180" cy="194"/>
              </a:xfrm>
            </p:grpSpPr>
            <p:sp>
              <p:nvSpPr>
                <p:cNvPr id="35632" name="Freeform 1359"/>
                <p:cNvSpPr>
                  <a:spLocks/>
                </p:cNvSpPr>
                <p:nvPr/>
              </p:nvSpPr>
              <p:spPr bwMode="auto">
                <a:xfrm>
                  <a:off x="2074" y="1342"/>
                  <a:ext cx="62" cy="83"/>
                </a:xfrm>
                <a:custGeom>
                  <a:avLst/>
                  <a:gdLst>
                    <a:gd name="T0" fmla="*/ 61 w 62"/>
                    <a:gd name="T1" fmla="*/ 82 h 83"/>
                    <a:gd name="T2" fmla="*/ 47 w 62"/>
                    <a:gd name="T3" fmla="*/ 59 h 83"/>
                    <a:gd name="T4" fmla="*/ 34 w 62"/>
                    <a:gd name="T5" fmla="*/ 43 h 83"/>
                    <a:gd name="T6" fmla="*/ 27 w 62"/>
                    <a:gd name="T7" fmla="*/ 39 h 83"/>
                    <a:gd name="T8" fmla="*/ 17 w 62"/>
                    <a:gd name="T9" fmla="*/ 36 h 83"/>
                    <a:gd name="T10" fmla="*/ 10 w 62"/>
                    <a:gd name="T11" fmla="*/ 36 h 83"/>
                    <a:gd name="T12" fmla="*/ 3 w 62"/>
                    <a:gd name="T13" fmla="*/ 32 h 83"/>
                    <a:gd name="T14" fmla="*/ 0 w 62"/>
                    <a:gd name="T15" fmla="*/ 16 h 83"/>
                    <a:gd name="T16" fmla="*/ 0 w 62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83"/>
                    <a:gd name="T29" fmla="*/ 62 w 62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83">
                      <a:moveTo>
                        <a:pt x="61" y="82"/>
                      </a:moveTo>
                      <a:lnTo>
                        <a:pt x="47" y="59"/>
                      </a:lnTo>
                      <a:lnTo>
                        <a:pt x="34" y="43"/>
                      </a:lnTo>
                      <a:lnTo>
                        <a:pt x="27" y="39"/>
                      </a:lnTo>
                      <a:lnTo>
                        <a:pt x="17" y="36"/>
                      </a:lnTo>
                      <a:lnTo>
                        <a:pt x="10" y="36"/>
                      </a:lnTo>
                      <a:lnTo>
                        <a:pt x="3" y="32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33" name="Freeform 1360"/>
                <p:cNvSpPr>
                  <a:spLocks/>
                </p:cNvSpPr>
                <p:nvPr/>
              </p:nvSpPr>
              <p:spPr bwMode="auto">
                <a:xfrm>
                  <a:off x="2021" y="1382"/>
                  <a:ext cx="64" cy="83"/>
                </a:xfrm>
                <a:custGeom>
                  <a:avLst/>
                  <a:gdLst>
                    <a:gd name="T0" fmla="*/ 63 w 64"/>
                    <a:gd name="T1" fmla="*/ 82 h 83"/>
                    <a:gd name="T2" fmla="*/ 50 w 64"/>
                    <a:gd name="T3" fmla="*/ 59 h 83"/>
                    <a:gd name="T4" fmla="*/ 36 w 64"/>
                    <a:gd name="T5" fmla="*/ 42 h 83"/>
                    <a:gd name="T6" fmla="*/ 30 w 64"/>
                    <a:gd name="T7" fmla="*/ 37 h 83"/>
                    <a:gd name="T8" fmla="*/ 20 w 64"/>
                    <a:gd name="T9" fmla="*/ 37 h 83"/>
                    <a:gd name="T10" fmla="*/ 10 w 64"/>
                    <a:gd name="T11" fmla="*/ 35 h 83"/>
                    <a:gd name="T12" fmla="*/ 6 w 64"/>
                    <a:gd name="T13" fmla="*/ 30 h 83"/>
                    <a:gd name="T14" fmla="*/ 0 w 64"/>
                    <a:gd name="T15" fmla="*/ 16 h 83"/>
                    <a:gd name="T16" fmla="*/ 0 w 64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83"/>
                    <a:gd name="T29" fmla="*/ 64 w 64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83">
                      <a:moveTo>
                        <a:pt x="63" y="82"/>
                      </a:moveTo>
                      <a:lnTo>
                        <a:pt x="50" y="59"/>
                      </a:lnTo>
                      <a:lnTo>
                        <a:pt x="36" y="42"/>
                      </a:lnTo>
                      <a:lnTo>
                        <a:pt x="30" y="37"/>
                      </a:lnTo>
                      <a:lnTo>
                        <a:pt x="20" y="37"/>
                      </a:lnTo>
                      <a:lnTo>
                        <a:pt x="10" y="35"/>
                      </a:lnTo>
                      <a:lnTo>
                        <a:pt x="6" y="30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34" name="Oval 1361"/>
                <p:cNvSpPr>
                  <a:spLocks noChangeArrowheads="1"/>
                </p:cNvSpPr>
                <p:nvPr/>
              </p:nvSpPr>
              <p:spPr bwMode="auto">
                <a:xfrm rot="-7500000">
                  <a:off x="2082" y="141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27" name="Group 1362"/>
              <p:cNvGrpSpPr>
                <a:grpSpLocks/>
              </p:cNvGrpSpPr>
              <p:nvPr/>
            </p:nvGrpSpPr>
            <p:grpSpPr bwMode="auto">
              <a:xfrm>
                <a:off x="3856" y="2790"/>
                <a:ext cx="91" cy="55"/>
                <a:chOff x="1476" y="2101"/>
                <a:chExt cx="215" cy="136"/>
              </a:xfrm>
            </p:grpSpPr>
            <p:sp>
              <p:nvSpPr>
                <p:cNvPr id="35629" name="Freeform 1363"/>
                <p:cNvSpPr>
                  <a:spLocks/>
                </p:cNvSpPr>
                <p:nvPr/>
              </p:nvSpPr>
              <p:spPr bwMode="auto">
                <a:xfrm>
                  <a:off x="1587" y="2163"/>
                  <a:ext cx="104" cy="33"/>
                </a:xfrm>
                <a:custGeom>
                  <a:avLst/>
                  <a:gdLst>
                    <a:gd name="T0" fmla="*/ 0 w 104"/>
                    <a:gd name="T1" fmla="*/ 32 h 33"/>
                    <a:gd name="T2" fmla="*/ 27 w 104"/>
                    <a:gd name="T3" fmla="*/ 28 h 33"/>
                    <a:gd name="T4" fmla="*/ 46 w 104"/>
                    <a:gd name="T5" fmla="*/ 21 h 33"/>
                    <a:gd name="T6" fmla="*/ 54 w 104"/>
                    <a:gd name="T7" fmla="*/ 18 h 33"/>
                    <a:gd name="T8" fmla="*/ 60 w 104"/>
                    <a:gd name="T9" fmla="*/ 11 h 33"/>
                    <a:gd name="T10" fmla="*/ 65 w 104"/>
                    <a:gd name="T11" fmla="*/ 4 h 33"/>
                    <a:gd name="T12" fmla="*/ 71 w 104"/>
                    <a:gd name="T13" fmla="*/ 0 h 33"/>
                    <a:gd name="T14" fmla="*/ 84 w 104"/>
                    <a:gd name="T15" fmla="*/ 4 h 33"/>
                    <a:gd name="T16" fmla="*/ 103 w 104"/>
                    <a:gd name="T17" fmla="*/ 11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33"/>
                    <a:gd name="T29" fmla="*/ 104 w 104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33">
                      <a:moveTo>
                        <a:pt x="0" y="32"/>
                      </a:moveTo>
                      <a:lnTo>
                        <a:pt x="27" y="28"/>
                      </a:lnTo>
                      <a:lnTo>
                        <a:pt x="46" y="21"/>
                      </a:lnTo>
                      <a:lnTo>
                        <a:pt x="54" y="18"/>
                      </a:lnTo>
                      <a:lnTo>
                        <a:pt x="60" y="11"/>
                      </a:lnTo>
                      <a:lnTo>
                        <a:pt x="65" y="4"/>
                      </a:lnTo>
                      <a:lnTo>
                        <a:pt x="71" y="0"/>
                      </a:lnTo>
                      <a:lnTo>
                        <a:pt x="84" y="4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30" name="Freeform 1364"/>
                <p:cNvSpPr>
                  <a:spLocks/>
                </p:cNvSpPr>
                <p:nvPr/>
              </p:nvSpPr>
              <p:spPr bwMode="auto">
                <a:xfrm>
                  <a:off x="1573" y="2101"/>
                  <a:ext cx="103" cy="32"/>
                </a:xfrm>
                <a:custGeom>
                  <a:avLst/>
                  <a:gdLst>
                    <a:gd name="T0" fmla="*/ 0 w 103"/>
                    <a:gd name="T1" fmla="*/ 31 h 32"/>
                    <a:gd name="T2" fmla="*/ 24 w 103"/>
                    <a:gd name="T3" fmla="*/ 28 h 32"/>
                    <a:gd name="T4" fmla="*/ 38 w 103"/>
                    <a:gd name="T5" fmla="*/ 24 h 32"/>
                    <a:gd name="T6" fmla="*/ 46 w 103"/>
                    <a:gd name="T7" fmla="*/ 21 h 32"/>
                    <a:gd name="T8" fmla="*/ 54 w 103"/>
                    <a:gd name="T9" fmla="*/ 17 h 32"/>
                    <a:gd name="T10" fmla="*/ 59 w 103"/>
                    <a:gd name="T11" fmla="*/ 11 h 32"/>
                    <a:gd name="T12" fmla="*/ 64 w 103"/>
                    <a:gd name="T13" fmla="*/ 4 h 32"/>
                    <a:gd name="T14" fmla="*/ 70 w 103"/>
                    <a:gd name="T15" fmla="*/ 0 h 32"/>
                    <a:gd name="T16" fmla="*/ 83 w 103"/>
                    <a:gd name="T17" fmla="*/ 4 h 32"/>
                    <a:gd name="T18" fmla="*/ 102 w 103"/>
                    <a:gd name="T19" fmla="*/ 11 h 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32"/>
                    <a:gd name="T32" fmla="*/ 103 w 103"/>
                    <a:gd name="T33" fmla="*/ 32 h 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32">
                      <a:moveTo>
                        <a:pt x="0" y="31"/>
                      </a:moveTo>
                      <a:lnTo>
                        <a:pt x="24" y="28"/>
                      </a:lnTo>
                      <a:lnTo>
                        <a:pt x="38" y="24"/>
                      </a:lnTo>
                      <a:lnTo>
                        <a:pt x="46" y="21"/>
                      </a:lnTo>
                      <a:lnTo>
                        <a:pt x="54" y="17"/>
                      </a:lnTo>
                      <a:lnTo>
                        <a:pt x="59" y="11"/>
                      </a:lnTo>
                      <a:lnTo>
                        <a:pt x="64" y="4"/>
                      </a:lnTo>
                      <a:lnTo>
                        <a:pt x="70" y="0"/>
                      </a:lnTo>
                      <a:lnTo>
                        <a:pt x="83" y="4"/>
                      </a:lnTo>
                      <a:lnTo>
                        <a:pt x="102" y="1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31" name="Oval 1365"/>
                <p:cNvSpPr>
                  <a:spLocks noChangeArrowheads="1"/>
                </p:cNvSpPr>
                <p:nvPr/>
              </p:nvSpPr>
              <p:spPr bwMode="auto">
                <a:xfrm rot="-600000">
                  <a:off x="1476" y="211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28" name="Group 1366"/>
              <p:cNvGrpSpPr>
                <a:grpSpLocks/>
              </p:cNvGrpSpPr>
              <p:nvPr/>
            </p:nvGrpSpPr>
            <p:grpSpPr bwMode="auto">
              <a:xfrm>
                <a:off x="3864" y="2843"/>
                <a:ext cx="90" cy="49"/>
                <a:chOff x="1494" y="2228"/>
                <a:chExt cx="215" cy="118"/>
              </a:xfrm>
            </p:grpSpPr>
            <p:sp>
              <p:nvSpPr>
                <p:cNvPr id="35626" name="Freeform 1367"/>
                <p:cNvSpPr>
                  <a:spLocks/>
                </p:cNvSpPr>
                <p:nvPr/>
              </p:nvSpPr>
              <p:spPr bwMode="auto">
                <a:xfrm>
                  <a:off x="1596" y="2320"/>
                  <a:ext cx="104" cy="20"/>
                </a:xfrm>
                <a:custGeom>
                  <a:avLst/>
                  <a:gdLst>
                    <a:gd name="T0" fmla="*/ 0 w 104"/>
                    <a:gd name="T1" fmla="*/ 0 h 20"/>
                    <a:gd name="T2" fmla="*/ 24 w 104"/>
                    <a:gd name="T3" fmla="*/ 8 h 20"/>
                    <a:gd name="T4" fmla="*/ 38 w 104"/>
                    <a:gd name="T5" fmla="*/ 8 h 20"/>
                    <a:gd name="T6" fmla="*/ 46 w 104"/>
                    <a:gd name="T7" fmla="*/ 8 h 20"/>
                    <a:gd name="T8" fmla="*/ 54 w 104"/>
                    <a:gd name="T9" fmla="*/ 8 h 20"/>
                    <a:gd name="T10" fmla="*/ 62 w 104"/>
                    <a:gd name="T11" fmla="*/ 4 h 20"/>
                    <a:gd name="T12" fmla="*/ 70 w 104"/>
                    <a:gd name="T13" fmla="*/ 0 h 20"/>
                    <a:gd name="T14" fmla="*/ 76 w 104"/>
                    <a:gd name="T15" fmla="*/ 0 h 20"/>
                    <a:gd name="T16" fmla="*/ 81 w 104"/>
                    <a:gd name="T17" fmla="*/ 4 h 20"/>
                    <a:gd name="T18" fmla="*/ 89 w 104"/>
                    <a:gd name="T19" fmla="*/ 8 h 20"/>
                    <a:gd name="T20" fmla="*/ 103 w 104"/>
                    <a:gd name="T21" fmla="*/ 1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4"/>
                    <a:gd name="T34" fmla="*/ 0 h 20"/>
                    <a:gd name="T35" fmla="*/ 104 w 104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4" h="20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38" y="8"/>
                      </a:lnTo>
                      <a:lnTo>
                        <a:pt x="46" y="8"/>
                      </a:lnTo>
                      <a:lnTo>
                        <a:pt x="54" y="8"/>
                      </a:lnTo>
                      <a:lnTo>
                        <a:pt x="62" y="4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1" y="4"/>
                      </a:lnTo>
                      <a:lnTo>
                        <a:pt x="89" y="8"/>
                      </a:lnTo>
                      <a:lnTo>
                        <a:pt x="103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27" name="Freeform 1368"/>
                <p:cNvSpPr>
                  <a:spLocks/>
                </p:cNvSpPr>
                <p:nvPr/>
              </p:nvSpPr>
              <p:spPr bwMode="auto">
                <a:xfrm>
                  <a:off x="1607" y="2257"/>
                  <a:ext cx="102" cy="19"/>
                </a:xfrm>
                <a:custGeom>
                  <a:avLst/>
                  <a:gdLst>
                    <a:gd name="T0" fmla="*/ 0 w 102"/>
                    <a:gd name="T1" fmla="*/ 0 h 19"/>
                    <a:gd name="T2" fmla="*/ 24 w 102"/>
                    <a:gd name="T3" fmla="*/ 7 h 19"/>
                    <a:gd name="T4" fmla="*/ 35 w 102"/>
                    <a:gd name="T5" fmla="*/ 7 h 19"/>
                    <a:gd name="T6" fmla="*/ 44 w 102"/>
                    <a:gd name="T7" fmla="*/ 7 h 19"/>
                    <a:gd name="T8" fmla="*/ 52 w 102"/>
                    <a:gd name="T9" fmla="*/ 7 h 19"/>
                    <a:gd name="T10" fmla="*/ 60 w 102"/>
                    <a:gd name="T11" fmla="*/ 3 h 19"/>
                    <a:gd name="T12" fmla="*/ 68 w 102"/>
                    <a:gd name="T13" fmla="*/ 0 h 19"/>
                    <a:gd name="T14" fmla="*/ 74 w 102"/>
                    <a:gd name="T15" fmla="*/ 0 h 19"/>
                    <a:gd name="T16" fmla="*/ 79 w 102"/>
                    <a:gd name="T17" fmla="*/ 3 h 19"/>
                    <a:gd name="T18" fmla="*/ 87 w 102"/>
                    <a:gd name="T19" fmla="*/ 7 h 19"/>
                    <a:gd name="T20" fmla="*/ 101 w 102"/>
                    <a:gd name="T21" fmla="*/ 18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2"/>
                    <a:gd name="T34" fmla="*/ 0 h 19"/>
                    <a:gd name="T35" fmla="*/ 102 w 102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2" h="19">
                      <a:moveTo>
                        <a:pt x="0" y="0"/>
                      </a:moveTo>
                      <a:lnTo>
                        <a:pt x="24" y="7"/>
                      </a:lnTo>
                      <a:lnTo>
                        <a:pt x="35" y="7"/>
                      </a:lnTo>
                      <a:lnTo>
                        <a:pt x="44" y="7"/>
                      </a:lnTo>
                      <a:lnTo>
                        <a:pt x="52" y="7"/>
                      </a:lnTo>
                      <a:lnTo>
                        <a:pt x="60" y="3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79" y="3"/>
                      </a:lnTo>
                      <a:lnTo>
                        <a:pt x="87" y="7"/>
                      </a:lnTo>
                      <a:lnTo>
                        <a:pt x="101" y="1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28" name="Oval 1369"/>
                <p:cNvSpPr>
                  <a:spLocks noChangeArrowheads="1"/>
                </p:cNvSpPr>
                <p:nvPr/>
              </p:nvSpPr>
              <p:spPr bwMode="auto">
                <a:xfrm rot="720000">
                  <a:off x="1494" y="22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29" name="Group 1370"/>
              <p:cNvGrpSpPr>
                <a:grpSpLocks/>
              </p:cNvGrpSpPr>
              <p:nvPr/>
            </p:nvGrpSpPr>
            <p:grpSpPr bwMode="auto">
              <a:xfrm>
                <a:off x="4149" y="2293"/>
                <a:ext cx="196" cy="234"/>
                <a:chOff x="2178" y="894"/>
                <a:chExt cx="466" cy="566"/>
              </a:xfrm>
            </p:grpSpPr>
            <p:pic>
              <p:nvPicPr>
                <p:cNvPr id="35612" name="Picture 1371"/>
                <p:cNvPicPr>
                  <a:picLocks noChangeArrowheads="1"/>
                </p:cNvPicPr>
                <p:nvPr/>
              </p:nvPicPr>
              <p:blipFill>
                <a:blip r:embed="rId7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35" y="958"/>
                  <a:ext cx="184" cy="3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613" name="Picture 1372"/>
                <p:cNvPicPr>
                  <a:picLocks noChangeArrowheads="1"/>
                </p:cNvPicPr>
                <p:nvPr/>
              </p:nvPicPr>
              <p:blipFill>
                <a:blip r:embed="rId7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47" y="985"/>
                  <a:ext cx="185" cy="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614" name="Picture 1373"/>
                <p:cNvPicPr>
                  <a:picLocks noChangeArrowheads="1"/>
                </p:cNvPicPr>
                <p:nvPr/>
              </p:nvPicPr>
              <p:blipFill>
                <a:blip r:embed="rId7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6" y="982"/>
                  <a:ext cx="185" cy="3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615" name="Picture 1374"/>
                <p:cNvPicPr>
                  <a:picLocks noChangeArrowheads="1"/>
                </p:cNvPicPr>
                <p:nvPr/>
              </p:nvPicPr>
              <p:blipFill>
                <a:blip r:embed="rId7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78" y="1037"/>
                  <a:ext cx="145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616" name="Freeform 1375"/>
                <p:cNvSpPr>
                  <a:spLocks/>
                </p:cNvSpPr>
                <p:nvPr/>
              </p:nvSpPr>
              <p:spPr bwMode="auto">
                <a:xfrm>
                  <a:off x="2292" y="955"/>
                  <a:ext cx="105" cy="77"/>
                </a:xfrm>
                <a:custGeom>
                  <a:avLst/>
                  <a:gdLst>
                    <a:gd name="T0" fmla="*/ 104 w 105"/>
                    <a:gd name="T1" fmla="*/ 42 h 77"/>
                    <a:gd name="T2" fmla="*/ 100 w 105"/>
                    <a:gd name="T3" fmla="*/ 33 h 77"/>
                    <a:gd name="T4" fmla="*/ 92 w 105"/>
                    <a:gd name="T5" fmla="*/ 23 h 77"/>
                    <a:gd name="T6" fmla="*/ 89 w 105"/>
                    <a:gd name="T7" fmla="*/ 15 h 77"/>
                    <a:gd name="T8" fmla="*/ 81 w 105"/>
                    <a:gd name="T9" fmla="*/ 7 h 77"/>
                    <a:gd name="T10" fmla="*/ 77 w 105"/>
                    <a:gd name="T11" fmla="*/ 4 h 77"/>
                    <a:gd name="T12" fmla="*/ 69 w 105"/>
                    <a:gd name="T13" fmla="*/ 2 h 77"/>
                    <a:gd name="T14" fmla="*/ 50 w 105"/>
                    <a:gd name="T15" fmla="*/ 0 h 77"/>
                    <a:gd name="T16" fmla="*/ 39 w 105"/>
                    <a:gd name="T17" fmla="*/ 2 h 77"/>
                    <a:gd name="T18" fmla="*/ 31 w 105"/>
                    <a:gd name="T19" fmla="*/ 2 h 77"/>
                    <a:gd name="T20" fmla="*/ 12 w 105"/>
                    <a:gd name="T21" fmla="*/ 17 h 77"/>
                    <a:gd name="T22" fmla="*/ 0 w 105"/>
                    <a:gd name="T23" fmla="*/ 35 h 77"/>
                    <a:gd name="T24" fmla="*/ 0 w 105"/>
                    <a:gd name="T25" fmla="*/ 53 h 77"/>
                    <a:gd name="T26" fmla="*/ 4 w 105"/>
                    <a:gd name="T27" fmla="*/ 76 h 7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5"/>
                    <a:gd name="T43" fmla="*/ 0 h 77"/>
                    <a:gd name="T44" fmla="*/ 105 w 105"/>
                    <a:gd name="T45" fmla="*/ 77 h 7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5" h="77">
                      <a:moveTo>
                        <a:pt x="104" y="42"/>
                      </a:moveTo>
                      <a:lnTo>
                        <a:pt x="100" y="33"/>
                      </a:lnTo>
                      <a:lnTo>
                        <a:pt x="92" y="23"/>
                      </a:lnTo>
                      <a:lnTo>
                        <a:pt x="89" y="15"/>
                      </a:lnTo>
                      <a:lnTo>
                        <a:pt x="81" y="7"/>
                      </a:lnTo>
                      <a:lnTo>
                        <a:pt x="77" y="4"/>
                      </a:lnTo>
                      <a:lnTo>
                        <a:pt x="69" y="2"/>
                      </a:lnTo>
                      <a:lnTo>
                        <a:pt x="50" y="0"/>
                      </a:lnTo>
                      <a:lnTo>
                        <a:pt x="39" y="2"/>
                      </a:lnTo>
                      <a:lnTo>
                        <a:pt x="31" y="2"/>
                      </a:lnTo>
                      <a:lnTo>
                        <a:pt x="12" y="17"/>
                      </a:lnTo>
                      <a:lnTo>
                        <a:pt x="0" y="35"/>
                      </a:lnTo>
                      <a:lnTo>
                        <a:pt x="0" y="53"/>
                      </a:lnTo>
                      <a:lnTo>
                        <a:pt x="4" y="76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35617" name="Picture 1376"/>
                <p:cNvPicPr>
                  <a:picLocks noChangeArrowheads="1"/>
                </p:cNvPicPr>
                <p:nvPr/>
              </p:nvPicPr>
              <p:blipFill>
                <a:blip r:embed="rId7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7" y="1075"/>
                  <a:ext cx="146" cy="3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618" name="Picture 1377"/>
                <p:cNvPicPr>
                  <a:picLocks noChangeArrowheads="1"/>
                </p:cNvPicPr>
                <p:nvPr/>
              </p:nvPicPr>
              <p:blipFill>
                <a:blip r:embed="rId7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23" y="1039"/>
                  <a:ext cx="211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619" name="Picture 1378"/>
                <p:cNvPicPr>
                  <a:picLocks noChangeArrowheads="1"/>
                </p:cNvPicPr>
                <p:nvPr/>
              </p:nvPicPr>
              <p:blipFill>
                <a:blip r:embed="rId7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5" y="1088"/>
                  <a:ext cx="214" cy="32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620" name="Freeform 1379"/>
                <p:cNvSpPr>
                  <a:spLocks/>
                </p:cNvSpPr>
                <p:nvPr/>
              </p:nvSpPr>
              <p:spPr bwMode="auto">
                <a:xfrm>
                  <a:off x="2216" y="1042"/>
                  <a:ext cx="97" cy="99"/>
                </a:xfrm>
                <a:custGeom>
                  <a:avLst/>
                  <a:gdLst>
                    <a:gd name="T0" fmla="*/ 0 w 97"/>
                    <a:gd name="T1" fmla="*/ 32 h 99"/>
                    <a:gd name="T2" fmla="*/ 0 w 97"/>
                    <a:gd name="T3" fmla="*/ 20 h 99"/>
                    <a:gd name="T4" fmla="*/ 4 w 97"/>
                    <a:gd name="T5" fmla="*/ 10 h 99"/>
                    <a:gd name="T6" fmla="*/ 11 w 97"/>
                    <a:gd name="T7" fmla="*/ 5 h 99"/>
                    <a:gd name="T8" fmla="*/ 18 w 97"/>
                    <a:gd name="T9" fmla="*/ 1 h 99"/>
                    <a:gd name="T10" fmla="*/ 37 w 97"/>
                    <a:gd name="T11" fmla="*/ 0 h 99"/>
                    <a:gd name="T12" fmla="*/ 63 w 97"/>
                    <a:gd name="T13" fmla="*/ 0 h 99"/>
                    <a:gd name="T14" fmla="*/ 78 w 97"/>
                    <a:gd name="T15" fmla="*/ 14 h 99"/>
                    <a:gd name="T16" fmla="*/ 89 w 97"/>
                    <a:gd name="T17" fmla="*/ 31 h 99"/>
                    <a:gd name="T18" fmla="*/ 96 w 97"/>
                    <a:gd name="T19" fmla="*/ 51 h 99"/>
                    <a:gd name="T20" fmla="*/ 96 w 97"/>
                    <a:gd name="T21" fmla="*/ 62 h 99"/>
                    <a:gd name="T22" fmla="*/ 96 w 97"/>
                    <a:gd name="T23" fmla="*/ 76 h 99"/>
                    <a:gd name="T24" fmla="*/ 92 w 97"/>
                    <a:gd name="T25" fmla="*/ 84 h 99"/>
                    <a:gd name="T26" fmla="*/ 81 w 97"/>
                    <a:gd name="T27" fmla="*/ 91 h 99"/>
                    <a:gd name="T28" fmla="*/ 74 w 97"/>
                    <a:gd name="T29" fmla="*/ 96 h 99"/>
                    <a:gd name="T30" fmla="*/ 70 w 97"/>
                    <a:gd name="T31" fmla="*/ 98 h 9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7"/>
                    <a:gd name="T49" fmla="*/ 0 h 99"/>
                    <a:gd name="T50" fmla="*/ 97 w 97"/>
                    <a:gd name="T51" fmla="*/ 99 h 9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7" h="99">
                      <a:moveTo>
                        <a:pt x="0" y="32"/>
                      </a:moveTo>
                      <a:lnTo>
                        <a:pt x="0" y="20"/>
                      </a:lnTo>
                      <a:lnTo>
                        <a:pt x="4" y="10"/>
                      </a:lnTo>
                      <a:lnTo>
                        <a:pt x="11" y="5"/>
                      </a:lnTo>
                      <a:lnTo>
                        <a:pt x="18" y="1"/>
                      </a:lnTo>
                      <a:lnTo>
                        <a:pt x="37" y="0"/>
                      </a:lnTo>
                      <a:lnTo>
                        <a:pt x="63" y="0"/>
                      </a:lnTo>
                      <a:lnTo>
                        <a:pt x="78" y="14"/>
                      </a:lnTo>
                      <a:lnTo>
                        <a:pt x="89" y="31"/>
                      </a:lnTo>
                      <a:lnTo>
                        <a:pt x="96" y="51"/>
                      </a:lnTo>
                      <a:lnTo>
                        <a:pt x="96" y="62"/>
                      </a:lnTo>
                      <a:lnTo>
                        <a:pt x="96" y="76"/>
                      </a:lnTo>
                      <a:lnTo>
                        <a:pt x="92" y="84"/>
                      </a:lnTo>
                      <a:lnTo>
                        <a:pt x="81" y="91"/>
                      </a:lnTo>
                      <a:lnTo>
                        <a:pt x="74" y="96"/>
                      </a:lnTo>
                      <a:lnTo>
                        <a:pt x="70" y="98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21" name="Freeform 1380"/>
                <p:cNvSpPr>
                  <a:spLocks/>
                </p:cNvSpPr>
                <p:nvPr/>
              </p:nvSpPr>
              <p:spPr bwMode="auto">
                <a:xfrm>
                  <a:off x="2388" y="1068"/>
                  <a:ext cx="100" cy="60"/>
                </a:xfrm>
                <a:custGeom>
                  <a:avLst/>
                  <a:gdLst>
                    <a:gd name="T0" fmla="*/ 11 w 100"/>
                    <a:gd name="T1" fmla="*/ 59 h 60"/>
                    <a:gd name="T2" fmla="*/ 7 w 100"/>
                    <a:gd name="T3" fmla="*/ 54 h 60"/>
                    <a:gd name="T4" fmla="*/ 3 w 100"/>
                    <a:gd name="T5" fmla="*/ 47 h 60"/>
                    <a:gd name="T6" fmla="*/ 0 w 100"/>
                    <a:gd name="T7" fmla="*/ 39 h 60"/>
                    <a:gd name="T8" fmla="*/ 3 w 100"/>
                    <a:gd name="T9" fmla="*/ 32 h 60"/>
                    <a:gd name="T10" fmla="*/ 15 w 100"/>
                    <a:gd name="T11" fmla="*/ 23 h 60"/>
                    <a:gd name="T12" fmla="*/ 31 w 100"/>
                    <a:gd name="T13" fmla="*/ 12 h 60"/>
                    <a:gd name="T14" fmla="*/ 35 w 100"/>
                    <a:gd name="T15" fmla="*/ 10 h 60"/>
                    <a:gd name="T16" fmla="*/ 39 w 100"/>
                    <a:gd name="T17" fmla="*/ 7 h 60"/>
                    <a:gd name="T18" fmla="*/ 43 w 100"/>
                    <a:gd name="T19" fmla="*/ 5 h 60"/>
                    <a:gd name="T20" fmla="*/ 43 w 100"/>
                    <a:gd name="T21" fmla="*/ 3 h 60"/>
                    <a:gd name="T22" fmla="*/ 59 w 100"/>
                    <a:gd name="T23" fmla="*/ 1 h 60"/>
                    <a:gd name="T24" fmla="*/ 75 w 100"/>
                    <a:gd name="T25" fmla="*/ 0 h 60"/>
                    <a:gd name="T26" fmla="*/ 79 w 100"/>
                    <a:gd name="T27" fmla="*/ 1 h 60"/>
                    <a:gd name="T28" fmla="*/ 83 w 100"/>
                    <a:gd name="T29" fmla="*/ 5 h 60"/>
                    <a:gd name="T30" fmla="*/ 91 w 100"/>
                    <a:gd name="T31" fmla="*/ 12 h 60"/>
                    <a:gd name="T32" fmla="*/ 99 w 100"/>
                    <a:gd name="T33" fmla="*/ 21 h 60"/>
                    <a:gd name="T34" fmla="*/ 99 w 100"/>
                    <a:gd name="T35" fmla="*/ 23 h 60"/>
                    <a:gd name="T36" fmla="*/ 99 w 100"/>
                    <a:gd name="T37" fmla="*/ 25 h 6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0"/>
                    <a:gd name="T58" fmla="*/ 0 h 60"/>
                    <a:gd name="T59" fmla="*/ 100 w 100"/>
                    <a:gd name="T60" fmla="*/ 60 h 6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0" h="60">
                      <a:moveTo>
                        <a:pt x="11" y="59"/>
                      </a:moveTo>
                      <a:lnTo>
                        <a:pt x="7" y="54"/>
                      </a:lnTo>
                      <a:lnTo>
                        <a:pt x="3" y="47"/>
                      </a:lnTo>
                      <a:lnTo>
                        <a:pt x="0" y="39"/>
                      </a:lnTo>
                      <a:lnTo>
                        <a:pt x="3" y="32"/>
                      </a:lnTo>
                      <a:lnTo>
                        <a:pt x="15" y="23"/>
                      </a:lnTo>
                      <a:lnTo>
                        <a:pt x="31" y="12"/>
                      </a:lnTo>
                      <a:lnTo>
                        <a:pt x="35" y="10"/>
                      </a:lnTo>
                      <a:lnTo>
                        <a:pt x="39" y="7"/>
                      </a:lnTo>
                      <a:lnTo>
                        <a:pt x="43" y="5"/>
                      </a:lnTo>
                      <a:lnTo>
                        <a:pt x="43" y="3"/>
                      </a:lnTo>
                      <a:lnTo>
                        <a:pt x="59" y="1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3" y="5"/>
                      </a:lnTo>
                      <a:lnTo>
                        <a:pt x="91" y="12"/>
                      </a:lnTo>
                      <a:lnTo>
                        <a:pt x="99" y="21"/>
                      </a:lnTo>
                      <a:lnTo>
                        <a:pt x="99" y="23"/>
                      </a:lnTo>
                      <a:lnTo>
                        <a:pt x="99" y="25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22" name="Freeform 1381"/>
                <p:cNvSpPr>
                  <a:spLocks/>
                </p:cNvSpPr>
                <p:nvPr/>
              </p:nvSpPr>
              <p:spPr bwMode="auto">
                <a:xfrm>
                  <a:off x="2397" y="894"/>
                  <a:ext cx="182" cy="138"/>
                </a:xfrm>
                <a:custGeom>
                  <a:avLst/>
                  <a:gdLst>
                    <a:gd name="T0" fmla="*/ 99 w 182"/>
                    <a:gd name="T1" fmla="*/ 137 h 138"/>
                    <a:gd name="T2" fmla="*/ 82 w 182"/>
                    <a:gd name="T3" fmla="*/ 134 h 138"/>
                    <a:gd name="T4" fmla="*/ 66 w 182"/>
                    <a:gd name="T5" fmla="*/ 129 h 138"/>
                    <a:gd name="T6" fmla="*/ 53 w 182"/>
                    <a:gd name="T7" fmla="*/ 126 h 138"/>
                    <a:gd name="T8" fmla="*/ 49 w 182"/>
                    <a:gd name="T9" fmla="*/ 124 h 138"/>
                    <a:gd name="T10" fmla="*/ 45 w 182"/>
                    <a:gd name="T11" fmla="*/ 124 h 138"/>
                    <a:gd name="T12" fmla="*/ 33 w 182"/>
                    <a:gd name="T13" fmla="*/ 114 h 138"/>
                    <a:gd name="T14" fmla="*/ 16 w 182"/>
                    <a:gd name="T15" fmla="*/ 103 h 138"/>
                    <a:gd name="T16" fmla="*/ 8 w 182"/>
                    <a:gd name="T17" fmla="*/ 94 h 138"/>
                    <a:gd name="T18" fmla="*/ 4 w 182"/>
                    <a:gd name="T19" fmla="*/ 93 h 138"/>
                    <a:gd name="T20" fmla="*/ 4 w 182"/>
                    <a:gd name="T21" fmla="*/ 91 h 138"/>
                    <a:gd name="T22" fmla="*/ 0 w 182"/>
                    <a:gd name="T23" fmla="*/ 71 h 138"/>
                    <a:gd name="T24" fmla="*/ 0 w 182"/>
                    <a:gd name="T25" fmla="*/ 61 h 138"/>
                    <a:gd name="T26" fmla="*/ 0 w 182"/>
                    <a:gd name="T27" fmla="*/ 51 h 138"/>
                    <a:gd name="T28" fmla="*/ 4 w 182"/>
                    <a:gd name="T29" fmla="*/ 45 h 138"/>
                    <a:gd name="T30" fmla="*/ 8 w 182"/>
                    <a:gd name="T31" fmla="*/ 37 h 138"/>
                    <a:gd name="T32" fmla="*/ 20 w 182"/>
                    <a:gd name="T33" fmla="*/ 25 h 138"/>
                    <a:gd name="T34" fmla="*/ 28 w 182"/>
                    <a:gd name="T35" fmla="*/ 20 h 138"/>
                    <a:gd name="T36" fmla="*/ 41 w 182"/>
                    <a:gd name="T37" fmla="*/ 13 h 138"/>
                    <a:gd name="T38" fmla="*/ 45 w 182"/>
                    <a:gd name="T39" fmla="*/ 8 h 138"/>
                    <a:gd name="T40" fmla="*/ 49 w 182"/>
                    <a:gd name="T41" fmla="*/ 7 h 138"/>
                    <a:gd name="T42" fmla="*/ 61 w 182"/>
                    <a:gd name="T43" fmla="*/ 3 h 138"/>
                    <a:gd name="T44" fmla="*/ 74 w 182"/>
                    <a:gd name="T45" fmla="*/ 0 h 138"/>
                    <a:gd name="T46" fmla="*/ 86 w 182"/>
                    <a:gd name="T47" fmla="*/ 0 h 138"/>
                    <a:gd name="T48" fmla="*/ 99 w 182"/>
                    <a:gd name="T49" fmla="*/ 2 h 138"/>
                    <a:gd name="T50" fmla="*/ 119 w 182"/>
                    <a:gd name="T51" fmla="*/ 13 h 138"/>
                    <a:gd name="T52" fmla="*/ 132 w 182"/>
                    <a:gd name="T53" fmla="*/ 20 h 138"/>
                    <a:gd name="T54" fmla="*/ 132 w 182"/>
                    <a:gd name="T55" fmla="*/ 23 h 138"/>
                    <a:gd name="T56" fmla="*/ 127 w 182"/>
                    <a:gd name="T57" fmla="*/ 23 h 138"/>
                    <a:gd name="T58" fmla="*/ 132 w 182"/>
                    <a:gd name="T59" fmla="*/ 25 h 138"/>
                    <a:gd name="T60" fmla="*/ 144 w 182"/>
                    <a:gd name="T61" fmla="*/ 28 h 138"/>
                    <a:gd name="T62" fmla="*/ 148 w 182"/>
                    <a:gd name="T63" fmla="*/ 35 h 138"/>
                    <a:gd name="T64" fmla="*/ 152 w 182"/>
                    <a:gd name="T65" fmla="*/ 38 h 138"/>
                    <a:gd name="T66" fmla="*/ 160 w 182"/>
                    <a:gd name="T67" fmla="*/ 41 h 138"/>
                    <a:gd name="T68" fmla="*/ 169 w 182"/>
                    <a:gd name="T69" fmla="*/ 43 h 138"/>
                    <a:gd name="T70" fmla="*/ 181 w 182"/>
                    <a:gd name="T71" fmla="*/ 43 h 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2"/>
                    <a:gd name="T109" fmla="*/ 0 h 138"/>
                    <a:gd name="T110" fmla="*/ 182 w 182"/>
                    <a:gd name="T111" fmla="*/ 138 h 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2" h="138">
                      <a:moveTo>
                        <a:pt x="99" y="137"/>
                      </a:moveTo>
                      <a:lnTo>
                        <a:pt x="82" y="134"/>
                      </a:lnTo>
                      <a:lnTo>
                        <a:pt x="66" y="129"/>
                      </a:lnTo>
                      <a:lnTo>
                        <a:pt x="53" y="126"/>
                      </a:lnTo>
                      <a:lnTo>
                        <a:pt x="49" y="124"/>
                      </a:lnTo>
                      <a:lnTo>
                        <a:pt x="45" y="124"/>
                      </a:lnTo>
                      <a:lnTo>
                        <a:pt x="33" y="114"/>
                      </a:lnTo>
                      <a:lnTo>
                        <a:pt x="16" y="103"/>
                      </a:lnTo>
                      <a:lnTo>
                        <a:pt x="8" y="94"/>
                      </a:lnTo>
                      <a:lnTo>
                        <a:pt x="4" y="93"/>
                      </a:lnTo>
                      <a:lnTo>
                        <a:pt x="4" y="91"/>
                      </a:lnTo>
                      <a:lnTo>
                        <a:pt x="0" y="71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" y="45"/>
                      </a:lnTo>
                      <a:lnTo>
                        <a:pt x="8" y="37"/>
                      </a:lnTo>
                      <a:lnTo>
                        <a:pt x="20" y="25"/>
                      </a:lnTo>
                      <a:lnTo>
                        <a:pt x="28" y="20"/>
                      </a:lnTo>
                      <a:lnTo>
                        <a:pt x="41" y="13"/>
                      </a:lnTo>
                      <a:lnTo>
                        <a:pt x="45" y="8"/>
                      </a:lnTo>
                      <a:lnTo>
                        <a:pt x="49" y="7"/>
                      </a:lnTo>
                      <a:lnTo>
                        <a:pt x="61" y="3"/>
                      </a:lnTo>
                      <a:lnTo>
                        <a:pt x="74" y="0"/>
                      </a:lnTo>
                      <a:lnTo>
                        <a:pt x="86" y="0"/>
                      </a:lnTo>
                      <a:lnTo>
                        <a:pt x="99" y="2"/>
                      </a:lnTo>
                      <a:lnTo>
                        <a:pt x="119" y="13"/>
                      </a:lnTo>
                      <a:lnTo>
                        <a:pt x="132" y="20"/>
                      </a:lnTo>
                      <a:lnTo>
                        <a:pt x="132" y="23"/>
                      </a:lnTo>
                      <a:lnTo>
                        <a:pt x="127" y="23"/>
                      </a:lnTo>
                      <a:lnTo>
                        <a:pt x="132" y="25"/>
                      </a:lnTo>
                      <a:lnTo>
                        <a:pt x="144" y="28"/>
                      </a:lnTo>
                      <a:lnTo>
                        <a:pt x="148" y="35"/>
                      </a:lnTo>
                      <a:lnTo>
                        <a:pt x="152" y="38"/>
                      </a:lnTo>
                      <a:lnTo>
                        <a:pt x="160" y="41"/>
                      </a:lnTo>
                      <a:lnTo>
                        <a:pt x="169" y="43"/>
                      </a:lnTo>
                      <a:lnTo>
                        <a:pt x="181" y="43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23" name="AutoShape 1382"/>
                <p:cNvSpPr>
                  <a:spLocks noChangeArrowheads="1"/>
                </p:cNvSpPr>
                <p:nvPr/>
              </p:nvSpPr>
              <p:spPr bwMode="auto">
                <a:xfrm rot="9840000" flipH="1">
                  <a:off x="2552" y="1397"/>
                  <a:ext cx="92" cy="63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624" name="Freeform 1383"/>
                <p:cNvSpPr>
                  <a:spLocks/>
                </p:cNvSpPr>
                <p:nvPr/>
              </p:nvSpPr>
              <p:spPr bwMode="auto">
                <a:xfrm>
                  <a:off x="2567" y="1331"/>
                  <a:ext cx="34" cy="64"/>
                </a:xfrm>
                <a:custGeom>
                  <a:avLst/>
                  <a:gdLst>
                    <a:gd name="T0" fmla="*/ 21 w 34"/>
                    <a:gd name="T1" fmla="*/ 0 h 64"/>
                    <a:gd name="T2" fmla="*/ 4 w 34"/>
                    <a:gd name="T3" fmla="*/ 11 h 64"/>
                    <a:gd name="T4" fmla="*/ 0 w 34"/>
                    <a:gd name="T5" fmla="*/ 18 h 64"/>
                    <a:gd name="T6" fmla="*/ 0 w 34"/>
                    <a:gd name="T7" fmla="*/ 27 h 64"/>
                    <a:gd name="T8" fmla="*/ 0 w 34"/>
                    <a:gd name="T9" fmla="*/ 29 h 64"/>
                    <a:gd name="T10" fmla="*/ 4 w 34"/>
                    <a:gd name="T11" fmla="*/ 34 h 64"/>
                    <a:gd name="T12" fmla="*/ 12 w 34"/>
                    <a:gd name="T13" fmla="*/ 50 h 64"/>
                    <a:gd name="T14" fmla="*/ 16 w 34"/>
                    <a:gd name="T15" fmla="*/ 59 h 64"/>
                    <a:gd name="T16" fmla="*/ 25 w 34"/>
                    <a:gd name="T17" fmla="*/ 63 h 64"/>
                    <a:gd name="T18" fmla="*/ 29 w 34"/>
                    <a:gd name="T19" fmla="*/ 63 h 64"/>
                    <a:gd name="T20" fmla="*/ 33 w 34"/>
                    <a:gd name="T21" fmla="*/ 59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"/>
                    <a:gd name="T34" fmla="*/ 0 h 64"/>
                    <a:gd name="T35" fmla="*/ 34 w 34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" h="64">
                      <a:moveTo>
                        <a:pt x="21" y="0"/>
                      </a:moveTo>
                      <a:lnTo>
                        <a:pt x="4" y="11"/>
                      </a:lnTo>
                      <a:lnTo>
                        <a:pt x="0" y="18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4" y="34"/>
                      </a:lnTo>
                      <a:lnTo>
                        <a:pt x="12" y="50"/>
                      </a:lnTo>
                      <a:lnTo>
                        <a:pt x="16" y="59"/>
                      </a:lnTo>
                      <a:lnTo>
                        <a:pt x="25" y="63"/>
                      </a:lnTo>
                      <a:lnTo>
                        <a:pt x="29" y="63"/>
                      </a:lnTo>
                      <a:lnTo>
                        <a:pt x="33" y="59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25" name="Freeform 1384"/>
                <p:cNvSpPr>
                  <a:spLocks/>
                </p:cNvSpPr>
                <p:nvPr/>
              </p:nvSpPr>
              <p:spPr bwMode="auto">
                <a:xfrm>
                  <a:off x="2374" y="1374"/>
                  <a:ext cx="75" cy="53"/>
                </a:xfrm>
                <a:custGeom>
                  <a:avLst/>
                  <a:gdLst>
                    <a:gd name="T0" fmla="*/ 74 w 75"/>
                    <a:gd name="T1" fmla="*/ 0 h 53"/>
                    <a:gd name="T2" fmla="*/ 74 w 75"/>
                    <a:gd name="T3" fmla="*/ 6 h 53"/>
                    <a:gd name="T4" fmla="*/ 74 w 75"/>
                    <a:gd name="T5" fmla="*/ 15 h 53"/>
                    <a:gd name="T6" fmla="*/ 70 w 75"/>
                    <a:gd name="T7" fmla="*/ 25 h 53"/>
                    <a:gd name="T8" fmla="*/ 66 w 75"/>
                    <a:gd name="T9" fmla="*/ 31 h 53"/>
                    <a:gd name="T10" fmla="*/ 58 w 75"/>
                    <a:gd name="T11" fmla="*/ 38 h 53"/>
                    <a:gd name="T12" fmla="*/ 50 w 75"/>
                    <a:gd name="T13" fmla="*/ 45 h 53"/>
                    <a:gd name="T14" fmla="*/ 43 w 75"/>
                    <a:gd name="T15" fmla="*/ 50 h 53"/>
                    <a:gd name="T16" fmla="*/ 39 w 75"/>
                    <a:gd name="T17" fmla="*/ 52 h 53"/>
                    <a:gd name="T18" fmla="*/ 23 w 75"/>
                    <a:gd name="T19" fmla="*/ 45 h 53"/>
                    <a:gd name="T20" fmla="*/ 15 w 75"/>
                    <a:gd name="T21" fmla="*/ 34 h 53"/>
                    <a:gd name="T22" fmla="*/ 7 w 75"/>
                    <a:gd name="T23" fmla="*/ 22 h 53"/>
                    <a:gd name="T24" fmla="*/ 0 w 75"/>
                    <a:gd name="T25" fmla="*/ 6 h 5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5"/>
                    <a:gd name="T40" fmla="*/ 0 h 53"/>
                    <a:gd name="T41" fmla="*/ 75 w 75"/>
                    <a:gd name="T42" fmla="*/ 53 h 5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5" h="53">
                      <a:moveTo>
                        <a:pt x="74" y="0"/>
                      </a:moveTo>
                      <a:lnTo>
                        <a:pt x="74" y="6"/>
                      </a:lnTo>
                      <a:lnTo>
                        <a:pt x="74" y="15"/>
                      </a:lnTo>
                      <a:lnTo>
                        <a:pt x="70" y="25"/>
                      </a:lnTo>
                      <a:lnTo>
                        <a:pt x="66" y="31"/>
                      </a:lnTo>
                      <a:lnTo>
                        <a:pt x="58" y="38"/>
                      </a:lnTo>
                      <a:lnTo>
                        <a:pt x="50" y="45"/>
                      </a:lnTo>
                      <a:lnTo>
                        <a:pt x="43" y="50"/>
                      </a:lnTo>
                      <a:lnTo>
                        <a:pt x="39" y="52"/>
                      </a:lnTo>
                      <a:lnTo>
                        <a:pt x="23" y="45"/>
                      </a:lnTo>
                      <a:lnTo>
                        <a:pt x="15" y="34"/>
                      </a:lnTo>
                      <a:lnTo>
                        <a:pt x="7" y="22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5530" name="Group 1385"/>
              <p:cNvGrpSpPr>
                <a:grpSpLocks/>
              </p:cNvGrpSpPr>
              <p:nvPr/>
            </p:nvGrpSpPr>
            <p:grpSpPr bwMode="auto">
              <a:xfrm>
                <a:off x="4903" y="2739"/>
                <a:ext cx="89" cy="48"/>
                <a:chOff x="3982" y="1976"/>
                <a:chExt cx="212" cy="118"/>
              </a:xfrm>
            </p:grpSpPr>
            <p:sp>
              <p:nvSpPr>
                <p:cNvPr id="35609" name="Freeform 1386"/>
                <p:cNvSpPr>
                  <a:spLocks/>
                </p:cNvSpPr>
                <p:nvPr/>
              </p:nvSpPr>
              <p:spPr bwMode="auto">
                <a:xfrm>
                  <a:off x="3982" y="2006"/>
                  <a:ext cx="106" cy="17"/>
                </a:xfrm>
                <a:custGeom>
                  <a:avLst/>
                  <a:gdLst>
                    <a:gd name="T0" fmla="*/ 105 w 106"/>
                    <a:gd name="T1" fmla="*/ 0 h 17"/>
                    <a:gd name="T2" fmla="*/ 79 w 106"/>
                    <a:gd name="T3" fmla="*/ 0 h 17"/>
                    <a:gd name="T4" fmla="*/ 59 w 106"/>
                    <a:gd name="T5" fmla="*/ 0 h 17"/>
                    <a:gd name="T6" fmla="*/ 53 w 106"/>
                    <a:gd name="T7" fmla="*/ 3 h 17"/>
                    <a:gd name="T8" fmla="*/ 46 w 106"/>
                    <a:gd name="T9" fmla="*/ 10 h 17"/>
                    <a:gd name="T10" fmla="*/ 40 w 106"/>
                    <a:gd name="T11" fmla="*/ 13 h 17"/>
                    <a:gd name="T12" fmla="*/ 33 w 106"/>
                    <a:gd name="T13" fmla="*/ 16 h 17"/>
                    <a:gd name="T14" fmla="*/ 20 w 106"/>
                    <a:gd name="T15" fmla="*/ 10 h 17"/>
                    <a:gd name="T16" fmla="*/ 0 w 106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17"/>
                    <a:gd name="T29" fmla="*/ 106 w 106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17">
                      <a:moveTo>
                        <a:pt x="105" y="0"/>
                      </a:moveTo>
                      <a:lnTo>
                        <a:pt x="79" y="0"/>
                      </a:lnTo>
                      <a:lnTo>
                        <a:pt x="59" y="0"/>
                      </a:lnTo>
                      <a:lnTo>
                        <a:pt x="53" y="3"/>
                      </a:lnTo>
                      <a:lnTo>
                        <a:pt x="46" y="10"/>
                      </a:lnTo>
                      <a:lnTo>
                        <a:pt x="40" y="13"/>
                      </a:lnTo>
                      <a:lnTo>
                        <a:pt x="33" y="16"/>
                      </a:lnTo>
                      <a:lnTo>
                        <a:pt x="2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0" name="Freeform 1387"/>
                <p:cNvSpPr>
                  <a:spLocks/>
                </p:cNvSpPr>
                <p:nvPr/>
              </p:nvSpPr>
              <p:spPr bwMode="auto">
                <a:xfrm>
                  <a:off x="3983" y="2070"/>
                  <a:ext cx="106" cy="18"/>
                </a:xfrm>
                <a:custGeom>
                  <a:avLst/>
                  <a:gdLst>
                    <a:gd name="T0" fmla="*/ 105 w 106"/>
                    <a:gd name="T1" fmla="*/ 4 h 18"/>
                    <a:gd name="T2" fmla="*/ 79 w 106"/>
                    <a:gd name="T3" fmla="*/ 0 h 18"/>
                    <a:gd name="T4" fmla="*/ 59 w 106"/>
                    <a:gd name="T5" fmla="*/ 0 h 18"/>
                    <a:gd name="T6" fmla="*/ 53 w 106"/>
                    <a:gd name="T7" fmla="*/ 4 h 18"/>
                    <a:gd name="T8" fmla="*/ 46 w 106"/>
                    <a:gd name="T9" fmla="*/ 10 h 18"/>
                    <a:gd name="T10" fmla="*/ 40 w 106"/>
                    <a:gd name="T11" fmla="*/ 14 h 18"/>
                    <a:gd name="T12" fmla="*/ 33 w 106"/>
                    <a:gd name="T13" fmla="*/ 17 h 18"/>
                    <a:gd name="T14" fmla="*/ 20 w 106"/>
                    <a:gd name="T15" fmla="*/ 10 h 18"/>
                    <a:gd name="T16" fmla="*/ 0 w 106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18"/>
                    <a:gd name="T29" fmla="*/ 106 w 106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18">
                      <a:moveTo>
                        <a:pt x="105" y="4"/>
                      </a:moveTo>
                      <a:lnTo>
                        <a:pt x="79" y="0"/>
                      </a:lnTo>
                      <a:lnTo>
                        <a:pt x="59" y="0"/>
                      </a:lnTo>
                      <a:lnTo>
                        <a:pt x="53" y="4"/>
                      </a:lnTo>
                      <a:lnTo>
                        <a:pt x="46" y="10"/>
                      </a:lnTo>
                      <a:lnTo>
                        <a:pt x="40" y="14"/>
                      </a:lnTo>
                      <a:lnTo>
                        <a:pt x="33" y="17"/>
                      </a:lnTo>
                      <a:lnTo>
                        <a:pt x="2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11" name="Oval 1388"/>
                <p:cNvSpPr>
                  <a:spLocks noChangeArrowheads="1"/>
                </p:cNvSpPr>
                <p:nvPr/>
              </p:nvSpPr>
              <p:spPr bwMode="auto">
                <a:xfrm rot="-10620000">
                  <a:off x="4074" y="197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31" name="Group 1389"/>
              <p:cNvGrpSpPr>
                <a:grpSpLocks/>
              </p:cNvGrpSpPr>
              <p:nvPr/>
            </p:nvGrpSpPr>
            <p:grpSpPr bwMode="auto">
              <a:xfrm>
                <a:off x="4908" y="2794"/>
                <a:ext cx="89" cy="48"/>
                <a:chOff x="3994" y="2108"/>
                <a:chExt cx="212" cy="118"/>
              </a:xfrm>
            </p:grpSpPr>
            <p:sp>
              <p:nvSpPr>
                <p:cNvPr id="35606" name="Freeform 1390"/>
                <p:cNvSpPr>
                  <a:spLocks/>
                </p:cNvSpPr>
                <p:nvPr/>
              </p:nvSpPr>
              <p:spPr bwMode="auto">
                <a:xfrm>
                  <a:off x="3994" y="2137"/>
                  <a:ext cx="106" cy="18"/>
                </a:xfrm>
                <a:custGeom>
                  <a:avLst/>
                  <a:gdLst>
                    <a:gd name="T0" fmla="*/ 105 w 106"/>
                    <a:gd name="T1" fmla="*/ 3 h 18"/>
                    <a:gd name="T2" fmla="*/ 79 w 106"/>
                    <a:gd name="T3" fmla="*/ 0 h 18"/>
                    <a:gd name="T4" fmla="*/ 59 w 106"/>
                    <a:gd name="T5" fmla="*/ 0 h 18"/>
                    <a:gd name="T6" fmla="*/ 53 w 106"/>
                    <a:gd name="T7" fmla="*/ 3 h 18"/>
                    <a:gd name="T8" fmla="*/ 46 w 106"/>
                    <a:gd name="T9" fmla="*/ 10 h 18"/>
                    <a:gd name="T10" fmla="*/ 39 w 106"/>
                    <a:gd name="T11" fmla="*/ 14 h 18"/>
                    <a:gd name="T12" fmla="*/ 33 w 106"/>
                    <a:gd name="T13" fmla="*/ 17 h 18"/>
                    <a:gd name="T14" fmla="*/ 20 w 106"/>
                    <a:gd name="T15" fmla="*/ 10 h 18"/>
                    <a:gd name="T16" fmla="*/ 0 w 106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18"/>
                    <a:gd name="T29" fmla="*/ 106 w 106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18">
                      <a:moveTo>
                        <a:pt x="105" y="3"/>
                      </a:moveTo>
                      <a:lnTo>
                        <a:pt x="79" y="0"/>
                      </a:lnTo>
                      <a:lnTo>
                        <a:pt x="59" y="0"/>
                      </a:lnTo>
                      <a:lnTo>
                        <a:pt x="53" y="3"/>
                      </a:lnTo>
                      <a:lnTo>
                        <a:pt x="46" y="10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07" name="Freeform 1391"/>
                <p:cNvSpPr>
                  <a:spLocks/>
                </p:cNvSpPr>
                <p:nvPr/>
              </p:nvSpPr>
              <p:spPr bwMode="auto">
                <a:xfrm>
                  <a:off x="3995" y="2201"/>
                  <a:ext cx="106" cy="19"/>
                </a:xfrm>
                <a:custGeom>
                  <a:avLst/>
                  <a:gdLst>
                    <a:gd name="T0" fmla="*/ 105 w 106"/>
                    <a:gd name="T1" fmla="*/ 4 h 19"/>
                    <a:gd name="T2" fmla="*/ 79 w 106"/>
                    <a:gd name="T3" fmla="*/ 0 h 19"/>
                    <a:gd name="T4" fmla="*/ 59 w 106"/>
                    <a:gd name="T5" fmla="*/ 0 h 19"/>
                    <a:gd name="T6" fmla="*/ 53 w 106"/>
                    <a:gd name="T7" fmla="*/ 4 h 19"/>
                    <a:gd name="T8" fmla="*/ 46 w 106"/>
                    <a:gd name="T9" fmla="*/ 11 h 19"/>
                    <a:gd name="T10" fmla="*/ 39 w 106"/>
                    <a:gd name="T11" fmla="*/ 14 h 19"/>
                    <a:gd name="T12" fmla="*/ 33 w 106"/>
                    <a:gd name="T13" fmla="*/ 18 h 19"/>
                    <a:gd name="T14" fmla="*/ 20 w 106"/>
                    <a:gd name="T15" fmla="*/ 11 h 19"/>
                    <a:gd name="T16" fmla="*/ 0 w 106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19"/>
                    <a:gd name="T29" fmla="*/ 106 w 106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19">
                      <a:moveTo>
                        <a:pt x="105" y="4"/>
                      </a:moveTo>
                      <a:lnTo>
                        <a:pt x="79" y="0"/>
                      </a:lnTo>
                      <a:lnTo>
                        <a:pt x="59" y="0"/>
                      </a:lnTo>
                      <a:lnTo>
                        <a:pt x="53" y="4"/>
                      </a:lnTo>
                      <a:lnTo>
                        <a:pt x="46" y="11"/>
                      </a:lnTo>
                      <a:lnTo>
                        <a:pt x="39" y="14"/>
                      </a:lnTo>
                      <a:lnTo>
                        <a:pt x="33" y="18"/>
                      </a:lnTo>
                      <a:lnTo>
                        <a:pt x="2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08" name="Oval 1392"/>
                <p:cNvSpPr>
                  <a:spLocks noChangeArrowheads="1"/>
                </p:cNvSpPr>
                <p:nvPr/>
              </p:nvSpPr>
              <p:spPr bwMode="auto">
                <a:xfrm rot="-10620000">
                  <a:off x="4086" y="210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sp>
            <p:nvSpPr>
              <p:cNvPr id="35532" name="Oval 1393"/>
              <p:cNvSpPr>
                <a:spLocks noChangeArrowheads="1"/>
              </p:cNvSpPr>
              <p:nvPr/>
            </p:nvSpPr>
            <p:spPr bwMode="auto">
              <a:xfrm>
                <a:off x="3814" y="2947"/>
                <a:ext cx="40" cy="31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grpSp>
            <p:nvGrpSpPr>
              <p:cNvPr id="35533" name="Group 1394"/>
              <p:cNvGrpSpPr>
                <a:grpSpLocks/>
              </p:cNvGrpSpPr>
              <p:nvPr/>
            </p:nvGrpSpPr>
            <p:grpSpPr bwMode="auto">
              <a:xfrm>
                <a:off x="3834" y="2833"/>
                <a:ext cx="284" cy="199"/>
                <a:chOff x="4070" y="1945"/>
                <a:chExt cx="357" cy="314"/>
              </a:xfrm>
            </p:grpSpPr>
            <p:pic>
              <p:nvPicPr>
                <p:cNvPr id="35592" name="Picture 1395"/>
                <p:cNvPicPr>
                  <a:picLocks noChangeArrowheads="1"/>
                </p:cNvPicPr>
                <p:nvPr/>
              </p:nvPicPr>
              <p:blipFill>
                <a:blip r:embed="rId3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89" y="2072"/>
                  <a:ext cx="204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593" name="Picture 1396"/>
                <p:cNvPicPr>
                  <a:picLocks noChangeArrowheads="1"/>
                </p:cNvPicPr>
                <p:nvPr/>
              </p:nvPicPr>
              <p:blipFill>
                <a:blip r:embed="rId3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6" y="2017"/>
                  <a:ext cx="203" cy="1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594" name="Picture 1397"/>
                <p:cNvPicPr>
                  <a:picLocks noChangeArrowheads="1"/>
                </p:cNvPicPr>
                <p:nvPr/>
              </p:nvPicPr>
              <p:blipFill>
                <a:blip r:embed="rId4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34" y="2112"/>
                  <a:ext cx="204" cy="1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595" name="Picture 1398"/>
                <p:cNvPicPr>
                  <a:picLocks noChangeArrowheads="1"/>
                </p:cNvPicPr>
                <p:nvPr/>
              </p:nvPicPr>
              <p:blipFill>
                <a:blip r:embed="rId4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73" y="1945"/>
                  <a:ext cx="204" cy="1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596" name="Freeform 1399"/>
                <p:cNvSpPr>
                  <a:spLocks/>
                </p:cNvSpPr>
                <p:nvPr/>
              </p:nvSpPr>
              <p:spPr bwMode="auto">
                <a:xfrm>
                  <a:off x="4070" y="2086"/>
                  <a:ext cx="47" cy="60"/>
                </a:xfrm>
                <a:custGeom>
                  <a:avLst/>
                  <a:gdLst>
                    <a:gd name="T0" fmla="*/ 46 w 47"/>
                    <a:gd name="T1" fmla="*/ 59 h 60"/>
                    <a:gd name="T2" fmla="*/ 33 w 47"/>
                    <a:gd name="T3" fmla="*/ 59 h 60"/>
                    <a:gd name="T4" fmla="*/ 20 w 47"/>
                    <a:gd name="T5" fmla="*/ 59 h 60"/>
                    <a:gd name="T6" fmla="*/ 13 w 47"/>
                    <a:gd name="T7" fmla="*/ 55 h 60"/>
                    <a:gd name="T8" fmla="*/ 6 w 47"/>
                    <a:gd name="T9" fmla="*/ 45 h 60"/>
                    <a:gd name="T10" fmla="*/ 0 w 47"/>
                    <a:gd name="T11" fmla="*/ 38 h 60"/>
                    <a:gd name="T12" fmla="*/ 0 w 47"/>
                    <a:gd name="T13" fmla="*/ 35 h 60"/>
                    <a:gd name="T14" fmla="*/ 0 w 47"/>
                    <a:gd name="T15" fmla="*/ 21 h 60"/>
                    <a:gd name="T16" fmla="*/ 6 w 47"/>
                    <a:gd name="T17" fmla="*/ 10 h 60"/>
                    <a:gd name="T18" fmla="*/ 20 w 47"/>
                    <a:gd name="T19" fmla="*/ 4 h 60"/>
                    <a:gd name="T20" fmla="*/ 33 w 47"/>
                    <a:gd name="T21" fmla="*/ 0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60"/>
                    <a:gd name="T35" fmla="*/ 47 w 47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60">
                      <a:moveTo>
                        <a:pt x="46" y="59"/>
                      </a:moveTo>
                      <a:lnTo>
                        <a:pt x="33" y="59"/>
                      </a:lnTo>
                      <a:lnTo>
                        <a:pt x="20" y="59"/>
                      </a:lnTo>
                      <a:lnTo>
                        <a:pt x="13" y="55"/>
                      </a:lnTo>
                      <a:lnTo>
                        <a:pt x="6" y="45"/>
                      </a:lnTo>
                      <a:lnTo>
                        <a:pt x="0" y="38"/>
                      </a:lnTo>
                      <a:lnTo>
                        <a:pt x="0" y="35"/>
                      </a:lnTo>
                      <a:lnTo>
                        <a:pt x="0" y="21"/>
                      </a:lnTo>
                      <a:lnTo>
                        <a:pt x="6" y="10"/>
                      </a:lnTo>
                      <a:lnTo>
                        <a:pt x="20" y="4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pic>
              <p:nvPicPr>
                <p:cNvPr id="35597" name="Picture 1400"/>
                <p:cNvPicPr>
                  <a:picLocks noChangeArrowheads="1"/>
                </p:cNvPicPr>
                <p:nvPr/>
              </p:nvPicPr>
              <p:blipFill>
                <a:blip r:embed="rId4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49" y="2020"/>
                  <a:ext cx="201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598" name="Picture 1401"/>
                <p:cNvPicPr>
                  <a:picLocks noChangeArrowheads="1"/>
                </p:cNvPicPr>
                <p:nvPr/>
              </p:nvPicPr>
              <p:blipFill>
                <a:blip r:embed="rId4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64" y="2104"/>
                  <a:ext cx="202" cy="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5599" name="Picture 1402"/>
                <p:cNvPicPr>
                  <a:picLocks noChangeArrowheads="1"/>
                </p:cNvPicPr>
                <p:nvPr/>
              </p:nvPicPr>
              <p:blipFill>
                <a:blip r:embed="rId4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27" y="1992"/>
                  <a:ext cx="202" cy="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5600" name="Freeform 1403"/>
                <p:cNvSpPr>
                  <a:spLocks/>
                </p:cNvSpPr>
                <p:nvPr/>
              </p:nvSpPr>
              <p:spPr bwMode="auto">
                <a:xfrm>
                  <a:off x="4087" y="2032"/>
                  <a:ext cx="74" cy="48"/>
                </a:xfrm>
                <a:custGeom>
                  <a:avLst/>
                  <a:gdLst>
                    <a:gd name="T0" fmla="*/ 13 w 74"/>
                    <a:gd name="T1" fmla="*/ 0 h 48"/>
                    <a:gd name="T2" fmla="*/ 0 w 74"/>
                    <a:gd name="T3" fmla="*/ 10 h 48"/>
                    <a:gd name="T4" fmla="*/ 0 w 74"/>
                    <a:gd name="T5" fmla="*/ 20 h 48"/>
                    <a:gd name="T6" fmla="*/ 6 w 74"/>
                    <a:gd name="T7" fmla="*/ 30 h 48"/>
                    <a:gd name="T8" fmla="*/ 13 w 74"/>
                    <a:gd name="T9" fmla="*/ 43 h 48"/>
                    <a:gd name="T10" fmla="*/ 26 w 74"/>
                    <a:gd name="T11" fmla="*/ 47 h 48"/>
                    <a:gd name="T12" fmla="*/ 40 w 74"/>
                    <a:gd name="T13" fmla="*/ 47 h 48"/>
                    <a:gd name="T14" fmla="*/ 53 w 74"/>
                    <a:gd name="T15" fmla="*/ 40 h 48"/>
                    <a:gd name="T16" fmla="*/ 66 w 74"/>
                    <a:gd name="T17" fmla="*/ 33 h 48"/>
                    <a:gd name="T18" fmla="*/ 73 w 74"/>
                    <a:gd name="T19" fmla="*/ 30 h 48"/>
                    <a:gd name="T20" fmla="*/ 73 w 74"/>
                    <a:gd name="T21" fmla="*/ 23 h 48"/>
                    <a:gd name="T22" fmla="*/ 73 w 74"/>
                    <a:gd name="T23" fmla="*/ 17 h 48"/>
                    <a:gd name="T24" fmla="*/ 73 w 74"/>
                    <a:gd name="T25" fmla="*/ 13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48"/>
                    <a:gd name="T41" fmla="*/ 74 w 74"/>
                    <a:gd name="T42" fmla="*/ 48 h 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48">
                      <a:moveTo>
                        <a:pt x="13" y="0"/>
                      </a:moveTo>
                      <a:lnTo>
                        <a:pt x="0" y="10"/>
                      </a:lnTo>
                      <a:lnTo>
                        <a:pt x="0" y="20"/>
                      </a:lnTo>
                      <a:lnTo>
                        <a:pt x="6" y="30"/>
                      </a:lnTo>
                      <a:lnTo>
                        <a:pt x="13" y="43"/>
                      </a:lnTo>
                      <a:lnTo>
                        <a:pt x="26" y="47"/>
                      </a:lnTo>
                      <a:lnTo>
                        <a:pt x="40" y="47"/>
                      </a:lnTo>
                      <a:lnTo>
                        <a:pt x="53" y="40"/>
                      </a:lnTo>
                      <a:lnTo>
                        <a:pt x="66" y="33"/>
                      </a:lnTo>
                      <a:lnTo>
                        <a:pt x="73" y="30"/>
                      </a:lnTo>
                      <a:lnTo>
                        <a:pt x="73" y="23"/>
                      </a:lnTo>
                      <a:lnTo>
                        <a:pt x="73" y="17"/>
                      </a:lnTo>
                      <a:lnTo>
                        <a:pt x="73" y="13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01" name="Freeform 1404"/>
                <p:cNvSpPr>
                  <a:spLocks/>
                </p:cNvSpPr>
                <p:nvPr/>
              </p:nvSpPr>
              <p:spPr bwMode="auto">
                <a:xfrm>
                  <a:off x="4169" y="2106"/>
                  <a:ext cx="28" cy="57"/>
                </a:xfrm>
                <a:custGeom>
                  <a:avLst/>
                  <a:gdLst>
                    <a:gd name="T0" fmla="*/ 20 w 28"/>
                    <a:gd name="T1" fmla="*/ 0 h 57"/>
                    <a:gd name="T2" fmla="*/ 7 w 28"/>
                    <a:gd name="T3" fmla="*/ 0 h 57"/>
                    <a:gd name="T4" fmla="*/ 0 w 28"/>
                    <a:gd name="T5" fmla="*/ 0 h 57"/>
                    <a:gd name="T6" fmla="*/ 0 w 28"/>
                    <a:gd name="T7" fmla="*/ 7 h 57"/>
                    <a:gd name="T8" fmla="*/ 0 w 28"/>
                    <a:gd name="T9" fmla="*/ 14 h 57"/>
                    <a:gd name="T10" fmla="*/ 0 w 28"/>
                    <a:gd name="T11" fmla="*/ 24 h 57"/>
                    <a:gd name="T12" fmla="*/ 0 w 28"/>
                    <a:gd name="T13" fmla="*/ 31 h 57"/>
                    <a:gd name="T14" fmla="*/ 0 w 28"/>
                    <a:gd name="T15" fmla="*/ 35 h 57"/>
                    <a:gd name="T16" fmla="*/ 0 w 28"/>
                    <a:gd name="T17" fmla="*/ 45 h 57"/>
                    <a:gd name="T18" fmla="*/ 7 w 28"/>
                    <a:gd name="T19" fmla="*/ 52 h 57"/>
                    <a:gd name="T20" fmla="*/ 14 w 28"/>
                    <a:gd name="T21" fmla="*/ 56 h 57"/>
                    <a:gd name="T22" fmla="*/ 20 w 28"/>
                    <a:gd name="T23" fmla="*/ 56 h 57"/>
                    <a:gd name="T24" fmla="*/ 27 w 28"/>
                    <a:gd name="T25" fmla="*/ 56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57"/>
                    <a:gd name="T41" fmla="*/ 28 w 28"/>
                    <a:gd name="T42" fmla="*/ 57 h 5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57">
                      <a:moveTo>
                        <a:pt x="2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45"/>
                      </a:lnTo>
                      <a:lnTo>
                        <a:pt x="7" y="52"/>
                      </a:lnTo>
                      <a:lnTo>
                        <a:pt x="14" y="56"/>
                      </a:lnTo>
                      <a:lnTo>
                        <a:pt x="20" y="56"/>
                      </a:lnTo>
                      <a:lnTo>
                        <a:pt x="27" y="56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02" name="Freeform 1405"/>
                <p:cNvSpPr>
                  <a:spLocks/>
                </p:cNvSpPr>
                <p:nvPr/>
              </p:nvSpPr>
              <p:spPr bwMode="auto">
                <a:xfrm>
                  <a:off x="4081" y="2153"/>
                  <a:ext cx="88" cy="106"/>
                </a:xfrm>
                <a:custGeom>
                  <a:avLst/>
                  <a:gdLst>
                    <a:gd name="T0" fmla="*/ 87 w 88"/>
                    <a:gd name="T1" fmla="*/ 33 h 106"/>
                    <a:gd name="T2" fmla="*/ 80 w 88"/>
                    <a:gd name="T3" fmla="*/ 26 h 106"/>
                    <a:gd name="T4" fmla="*/ 67 w 88"/>
                    <a:gd name="T5" fmla="*/ 18 h 106"/>
                    <a:gd name="T6" fmla="*/ 67 w 88"/>
                    <a:gd name="T7" fmla="*/ 15 h 106"/>
                    <a:gd name="T8" fmla="*/ 60 w 88"/>
                    <a:gd name="T9" fmla="*/ 11 h 106"/>
                    <a:gd name="T10" fmla="*/ 54 w 88"/>
                    <a:gd name="T11" fmla="*/ 7 h 106"/>
                    <a:gd name="T12" fmla="*/ 40 w 88"/>
                    <a:gd name="T13" fmla="*/ 4 h 106"/>
                    <a:gd name="T14" fmla="*/ 34 w 88"/>
                    <a:gd name="T15" fmla="*/ 4 h 106"/>
                    <a:gd name="T16" fmla="*/ 27 w 88"/>
                    <a:gd name="T17" fmla="*/ 0 h 106"/>
                    <a:gd name="T18" fmla="*/ 20 w 88"/>
                    <a:gd name="T19" fmla="*/ 4 h 106"/>
                    <a:gd name="T20" fmla="*/ 7 w 88"/>
                    <a:gd name="T21" fmla="*/ 7 h 106"/>
                    <a:gd name="T22" fmla="*/ 0 w 88"/>
                    <a:gd name="T23" fmla="*/ 18 h 106"/>
                    <a:gd name="T24" fmla="*/ 0 w 88"/>
                    <a:gd name="T25" fmla="*/ 29 h 106"/>
                    <a:gd name="T26" fmla="*/ 0 w 88"/>
                    <a:gd name="T27" fmla="*/ 44 h 106"/>
                    <a:gd name="T28" fmla="*/ 0 w 88"/>
                    <a:gd name="T29" fmla="*/ 47 h 106"/>
                    <a:gd name="T30" fmla="*/ 0 w 88"/>
                    <a:gd name="T31" fmla="*/ 51 h 106"/>
                    <a:gd name="T32" fmla="*/ 7 w 88"/>
                    <a:gd name="T33" fmla="*/ 65 h 106"/>
                    <a:gd name="T34" fmla="*/ 14 w 88"/>
                    <a:gd name="T35" fmla="*/ 76 h 106"/>
                    <a:gd name="T36" fmla="*/ 27 w 88"/>
                    <a:gd name="T37" fmla="*/ 83 h 106"/>
                    <a:gd name="T38" fmla="*/ 34 w 88"/>
                    <a:gd name="T39" fmla="*/ 87 h 106"/>
                    <a:gd name="T40" fmla="*/ 34 w 88"/>
                    <a:gd name="T41" fmla="*/ 83 h 106"/>
                    <a:gd name="T42" fmla="*/ 40 w 88"/>
                    <a:gd name="T43" fmla="*/ 91 h 106"/>
                    <a:gd name="T44" fmla="*/ 54 w 88"/>
                    <a:gd name="T45" fmla="*/ 94 h 106"/>
                    <a:gd name="T46" fmla="*/ 60 w 88"/>
                    <a:gd name="T47" fmla="*/ 105 h 10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8"/>
                    <a:gd name="T73" fmla="*/ 0 h 106"/>
                    <a:gd name="T74" fmla="*/ 88 w 88"/>
                    <a:gd name="T75" fmla="*/ 106 h 10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8" h="106">
                      <a:moveTo>
                        <a:pt x="87" y="33"/>
                      </a:moveTo>
                      <a:lnTo>
                        <a:pt x="80" y="26"/>
                      </a:lnTo>
                      <a:lnTo>
                        <a:pt x="67" y="18"/>
                      </a:lnTo>
                      <a:lnTo>
                        <a:pt x="67" y="15"/>
                      </a:lnTo>
                      <a:lnTo>
                        <a:pt x="60" y="11"/>
                      </a:lnTo>
                      <a:lnTo>
                        <a:pt x="54" y="7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27" y="0"/>
                      </a:lnTo>
                      <a:lnTo>
                        <a:pt x="20" y="4"/>
                      </a:lnTo>
                      <a:lnTo>
                        <a:pt x="7" y="7"/>
                      </a:lnTo>
                      <a:lnTo>
                        <a:pt x="0" y="18"/>
                      </a:lnTo>
                      <a:lnTo>
                        <a:pt x="0" y="29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7" y="65"/>
                      </a:lnTo>
                      <a:lnTo>
                        <a:pt x="14" y="76"/>
                      </a:lnTo>
                      <a:lnTo>
                        <a:pt x="27" y="83"/>
                      </a:lnTo>
                      <a:lnTo>
                        <a:pt x="34" y="87"/>
                      </a:lnTo>
                      <a:lnTo>
                        <a:pt x="34" y="83"/>
                      </a:lnTo>
                      <a:lnTo>
                        <a:pt x="40" y="91"/>
                      </a:lnTo>
                      <a:lnTo>
                        <a:pt x="54" y="94"/>
                      </a:lnTo>
                      <a:lnTo>
                        <a:pt x="60" y="105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03" name="AutoShape 1406"/>
                <p:cNvSpPr>
                  <a:spLocks noChangeArrowheads="1"/>
                </p:cNvSpPr>
                <p:nvPr/>
              </p:nvSpPr>
              <p:spPr bwMode="auto">
                <a:xfrm rot="4440000">
                  <a:off x="4381" y="2093"/>
                  <a:ext cx="54" cy="38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604" name="Freeform 1407"/>
                <p:cNvSpPr>
                  <a:spLocks/>
                </p:cNvSpPr>
                <p:nvPr/>
              </p:nvSpPr>
              <p:spPr bwMode="auto">
                <a:xfrm>
                  <a:off x="4353" y="2117"/>
                  <a:ext cx="36" cy="22"/>
                </a:xfrm>
                <a:custGeom>
                  <a:avLst/>
                  <a:gdLst>
                    <a:gd name="T0" fmla="*/ 0 w 36"/>
                    <a:gd name="T1" fmla="*/ 21 h 22"/>
                    <a:gd name="T2" fmla="*/ 0 w 36"/>
                    <a:gd name="T3" fmla="*/ 11 h 22"/>
                    <a:gd name="T4" fmla="*/ 7 w 36"/>
                    <a:gd name="T5" fmla="*/ 0 h 22"/>
                    <a:gd name="T6" fmla="*/ 14 w 36"/>
                    <a:gd name="T7" fmla="*/ 0 h 22"/>
                    <a:gd name="T8" fmla="*/ 21 w 36"/>
                    <a:gd name="T9" fmla="*/ 0 h 22"/>
                    <a:gd name="T10" fmla="*/ 35 w 36"/>
                    <a:gd name="T11" fmla="*/ 0 h 22"/>
                    <a:gd name="T12" fmla="*/ 35 w 36"/>
                    <a:gd name="T13" fmla="*/ 7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22"/>
                    <a:gd name="T23" fmla="*/ 36 w 36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22">
                      <a:moveTo>
                        <a:pt x="0" y="21"/>
                      </a:moveTo>
                      <a:lnTo>
                        <a:pt x="0" y="1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35" y="7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05" name="Freeform 1408"/>
                <p:cNvSpPr>
                  <a:spLocks/>
                </p:cNvSpPr>
                <p:nvPr/>
              </p:nvSpPr>
              <p:spPr bwMode="auto">
                <a:xfrm>
                  <a:off x="4313" y="2014"/>
                  <a:ext cx="36" cy="40"/>
                </a:xfrm>
                <a:custGeom>
                  <a:avLst/>
                  <a:gdLst>
                    <a:gd name="T0" fmla="*/ 14 w 36"/>
                    <a:gd name="T1" fmla="*/ 39 h 40"/>
                    <a:gd name="T2" fmla="*/ 28 w 36"/>
                    <a:gd name="T3" fmla="*/ 32 h 40"/>
                    <a:gd name="T4" fmla="*/ 35 w 36"/>
                    <a:gd name="T5" fmla="*/ 26 h 40"/>
                    <a:gd name="T6" fmla="*/ 35 w 36"/>
                    <a:gd name="T7" fmla="*/ 13 h 40"/>
                    <a:gd name="T8" fmla="*/ 35 w 36"/>
                    <a:gd name="T9" fmla="*/ 9 h 40"/>
                    <a:gd name="T10" fmla="*/ 35 w 36"/>
                    <a:gd name="T11" fmla="*/ 6 h 40"/>
                    <a:gd name="T12" fmla="*/ 28 w 36"/>
                    <a:gd name="T13" fmla="*/ 0 h 40"/>
                    <a:gd name="T14" fmla="*/ 21 w 36"/>
                    <a:gd name="T15" fmla="*/ 0 h 40"/>
                    <a:gd name="T16" fmla="*/ 0 w 36"/>
                    <a:gd name="T17" fmla="*/ 0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40"/>
                    <a:gd name="T29" fmla="*/ 36 w 36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40">
                      <a:moveTo>
                        <a:pt x="14" y="39"/>
                      </a:moveTo>
                      <a:lnTo>
                        <a:pt x="28" y="32"/>
                      </a:lnTo>
                      <a:lnTo>
                        <a:pt x="35" y="26"/>
                      </a:lnTo>
                      <a:lnTo>
                        <a:pt x="35" y="13"/>
                      </a:lnTo>
                      <a:lnTo>
                        <a:pt x="35" y="9"/>
                      </a:lnTo>
                      <a:lnTo>
                        <a:pt x="35" y="6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35534" name="Picture 1409"/>
              <p:cNvPicPr>
                <a:picLocks noChangeArrowheads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9" y="3006"/>
                <a:ext cx="137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535" name="Picture 1410"/>
              <p:cNvPicPr>
                <a:picLocks noChangeArrowheads="1"/>
              </p:cNvPicPr>
              <p:nvPr/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" y="2985"/>
                <a:ext cx="137" cy="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536" name="Picture 1411"/>
              <p:cNvPicPr>
                <a:picLocks noChangeArrowheads="1"/>
              </p:cNvPicPr>
              <p:nvPr/>
            </p:nvPicPr>
            <p:blipFill>
              <a:blip r:embed="rId3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6" y="3042"/>
                <a:ext cx="135" cy="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537" name="Picture 1412"/>
              <p:cNvPicPr>
                <a:picLocks noChangeArrowheads="1"/>
              </p:cNvPicPr>
              <p:nvPr/>
            </p:nvPicPr>
            <p:blipFill>
              <a:blip r:embed="rId3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6" y="2971"/>
                <a:ext cx="145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38" name="Freeform 1413"/>
              <p:cNvSpPr>
                <a:spLocks/>
              </p:cNvSpPr>
              <p:nvPr/>
            </p:nvSpPr>
            <p:spPr bwMode="auto">
              <a:xfrm>
                <a:off x="4832" y="2995"/>
                <a:ext cx="40" cy="32"/>
              </a:xfrm>
              <a:custGeom>
                <a:avLst/>
                <a:gdLst>
                  <a:gd name="T0" fmla="*/ 1 w 74"/>
                  <a:gd name="T1" fmla="*/ 0 h 72"/>
                  <a:gd name="T2" fmla="*/ 1 w 74"/>
                  <a:gd name="T3" fmla="*/ 0 h 72"/>
                  <a:gd name="T4" fmla="*/ 1 w 74"/>
                  <a:gd name="T5" fmla="*/ 0 h 72"/>
                  <a:gd name="T6" fmla="*/ 0 w 74"/>
                  <a:gd name="T7" fmla="*/ 0 h 72"/>
                  <a:gd name="T8" fmla="*/ 0 w 74"/>
                  <a:gd name="T9" fmla="*/ 0 h 72"/>
                  <a:gd name="T10" fmla="*/ 1 w 74"/>
                  <a:gd name="T11" fmla="*/ 0 h 72"/>
                  <a:gd name="T12" fmla="*/ 1 w 74"/>
                  <a:gd name="T13" fmla="*/ 0 h 72"/>
                  <a:gd name="T14" fmla="*/ 1 w 74"/>
                  <a:gd name="T15" fmla="*/ 0 h 72"/>
                  <a:gd name="T16" fmla="*/ 1 w 74"/>
                  <a:gd name="T17" fmla="*/ 0 h 72"/>
                  <a:gd name="T18" fmla="*/ 1 w 74"/>
                  <a:gd name="T19" fmla="*/ 0 h 72"/>
                  <a:gd name="T20" fmla="*/ 1 w 74"/>
                  <a:gd name="T21" fmla="*/ 0 h 72"/>
                  <a:gd name="T22" fmla="*/ 1 w 74"/>
                  <a:gd name="T23" fmla="*/ 0 h 72"/>
                  <a:gd name="T24" fmla="*/ 1 w 74"/>
                  <a:gd name="T25" fmla="*/ 0 h 72"/>
                  <a:gd name="T26" fmla="*/ 1 w 74"/>
                  <a:gd name="T27" fmla="*/ 0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72"/>
                  <a:gd name="T44" fmla="*/ 74 w 74"/>
                  <a:gd name="T45" fmla="*/ 72 h 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72">
                    <a:moveTo>
                      <a:pt x="19" y="71"/>
                    </a:moveTo>
                    <a:lnTo>
                      <a:pt x="8" y="58"/>
                    </a:lnTo>
                    <a:lnTo>
                      <a:pt x="3" y="52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5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57" y="8"/>
                    </a:lnTo>
                    <a:lnTo>
                      <a:pt x="73" y="19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35539" name="Picture 1414"/>
              <p:cNvPicPr>
                <a:picLocks noChangeArrowheads="1"/>
              </p:cNvPicPr>
              <p:nvPr/>
            </p:nvPicPr>
            <p:blipFill>
              <a:blip r:embed="rId3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64" y="3030"/>
                <a:ext cx="146" cy="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540" name="Picture 1415"/>
              <p:cNvPicPr>
                <a:picLocks noChangeArrowheads="1"/>
              </p:cNvPicPr>
              <p:nvPr/>
            </p:nvPicPr>
            <p:blipFill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2" y="3047"/>
                <a:ext cx="129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541" name="Picture 1416"/>
              <p:cNvPicPr>
                <a:picLocks noChangeArrowheads="1"/>
              </p:cNvPicPr>
              <p:nvPr/>
            </p:nvPicPr>
            <p:blipFill>
              <a:blip r:embed="rId3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3" y="2998"/>
                <a:ext cx="129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542" name="Freeform 1417"/>
              <p:cNvSpPr>
                <a:spLocks/>
              </p:cNvSpPr>
              <p:nvPr/>
            </p:nvSpPr>
            <p:spPr bwMode="auto">
              <a:xfrm>
                <a:off x="4877" y="2985"/>
                <a:ext cx="43" cy="39"/>
              </a:xfrm>
              <a:custGeom>
                <a:avLst/>
                <a:gdLst>
                  <a:gd name="T0" fmla="*/ 1 w 75"/>
                  <a:gd name="T1" fmla="*/ 0 h 87"/>
                  <a:gd name="T2" fmla="*/ 1 w 75"/>
                  <a:gd name="T3" fmla="*/ 0 h 87"/>
                  <a:gd name="T4" fmla="*/ 1 w 75"/>
                  <a:gd name="T5" fmla="*/ 0 h 87"/>
                  <a:gd name="T6" fmla="*/ 1 w 75"/>
                  <a:gd name="T7" fmla="*/ 0 h 87"/>
                  <a:gd name="T8" fmla="*/ 1 w 75"/>
                  <a:gd name="T9" fmla="*/ 0 h 87"/>
                  <a:gd name="T10" fmla="*/ 1 w 75"/>
                  <a:gd name="T11" fmla="*/ 0 h 87"/>
                  <a:gd name="T12" fmla="*/ 0 w 75"/>
                  <a:gd name="T13" fmla="*/ 0 h 87"/>
                  <a:gd name="T14" fmla="*/ 1 w 75"/>
                  <a:gd name="T15" fmla="*/ 0 h 87"/>
                  <a:gd name="T16" fmla="*/ 1 w 75"/>
                  <a:gd name="T17" fmla="*/ 0 h 87"/>
                  <a:gd name="T18" fmla="*/ 1 w 75"/>
                  <a:gd name="T19" fmla="*/ 0 h 87"/>
                  <a:gd name="T20" fmla="*/ 1 w 75"/>
                  <a:gd name="T21" fmla="*/ 0 h 87"/>
                  <a:gd name="T22" fmla="*/ 1 w 75"/>
                  <a:gd name="T23" fmla="*/ 0 h 87"/>
                  <a:gd name="T24" fmla="*/ 1 w 75"/>
                  <a:gd name="T25" fmla="*/ 0 h 87"/>
                  <a:gd name="T26" fmla="*/ 1 w 75"/>
                  <a:gd name="T27" fmla="*/ 0 h 87"/>
                  <a:gd name="T28" fmla="*/ 1 w 75"/>
                  <a:gd name="T29" fmla="*/ 0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"/>
                  <a:gd name="T46" fmla="*/ 0 h 87"/>
                  <a:gd name="T47" fmla="*/ 75 w 75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" h="87">
                    <a:moveTo>
                      <a:pt x="43" y="6"/>
                    </a:moveTo>
                    <a:lnTo>
                      <a:pt x="34" y="2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9" y="18"/>
                    </a:lnTo>
                    <a:lnTo>
                      <a:pt x="0" y="35"/>
                    </a:lnTo>
                    <a:lnTo>
                      <a:pt x="9" y="52"/>
                    </a:lnTo>
                    <a:lnTo>
                      <a:pt x="17" y="65"/>
                    </a:lnTo>
                    <a:lnTo>
                      <a:pt x="31" y="77"/>
                    </a:lnTo>
                    <a:lnTo>
                      <a:pt x="48" y="86"/>
                    </a:lnTo>
                    <a:lnTo>
                      <a:pt x="57" y="86"/>
                    </a:lnTo>
                    <a:lnTo>
                      <a:pt x="65" y="84"/>
                    </a:lnTo>
                    <a:lnTo>
                      <a:pt x="71" y="81"/>
                    </a:lnTo>
                    <a:lnTo>
                      <a:pt x="74" y="79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3" name="Freeform 1418"/>
              <p:cNvSpPr>
                <a:spLocks/>
              </p:cNvSpPr>
              <p:nvPr/>
            </p:nvSpPr>
            <p:spPr bwMode="auto">
              <a:xfrm>
                <a:off x="4860" y="3044"/>
                <a:ext cx="37" cy="29"/>
              </a:xfrm>
              <a:custGeom>
                <a:avLst/>
                <a:gdLst>
                  <a:gd name="T0" fmla="*/ 1 w 65"/>
                  <a:gd name="T1" fmla="*/ 0 h 63"/>
                  <a:gd name="T2" fmla="*/ 1 w 65"/>
                  <a:gd name="T3" fmla="*/ 0 h 63"/>
                  <a:gd name="T4" fmla="*/ 1 w 65"/>
                  <a:gd name="T5" fmla="*/ 0 h 63"/>
                  <a:gd name="T6" fmla="*/ 1 w 65"/>
                  <a:gd name="T7" fmla="*/ 0 h 63"/>
                  <a:gd name="T8" fmla="*/ 1 w 65"/>
                  <a:gd name="T9" fmla="*/ 0 h 63"/>
                  <a:gd name="T10" fmla="*/ 1 w 65"/>
                  <a:gd name="T11" fmla="*/ 0 h 63"/>
                  <a:gd name="T12" fmla="*/ 1 w 65"/>
                  <a:gd name="T13" fmla="*/ 0 h 63"/>
                  <a:gd name="T14" fmla="*/ 1 w 65"/>
                  <a:gd name="T15" fmla="*/ 0 h 63"/>
                  <a:gd name="T16" fmla="*/ 1 w 65"/>
                  <a:gd name="T17" fmla="*/ 0 h 63"/>
                  <a:gd name="T18" fmla="*/ 1 w 65"/>
                  <a:gd name="T19" fmla="*/ 0 h 63"/>
                  <a:gd name="T20" fmla="*/ 1 w 65"/>
                  <a:gd name="T21" fmla="*/ 0 h 63"/>
                  <a:gd name="T22" fmla="*/ 0 w 65"/>
                  <a:gd name="T23" fmla="*/ 0 h 63"/>
                  <a:gd name="T24" fmla="*/ 1 w 65"/>
                  <a:gd name="T25" fmla="*/ 0 h 63"/>
                  <a:gd name="T26" fmla="*/ 1 w 65"/>
                  <a:gd name="T27" fmla="*/ 0 h 63"/>
                  <a:gd name="T28" fmla="*/ 1 w 65"/>
                  <a:gd name="T29" fmla="*/ 0 h 63"/>
                  <a:gd name="T30" fmla="*/ 1 w 65"/>
                  <a:gd name="T31" fmla="*/ 0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"/>
                  <a:gd name="T49" fmla="*/ 0 h 63"/>
                  <a:gd name="T50" fmla="*/ 65 w 65"/>
                  <a:gd name="T51" fmla="*/ 63 h 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" h="63">
                    <a:moveTo>
                      <a:pt x="64" y="16"/>
                    </a:moveTo>
                    <a:lnTo>
                      <a:pt x="61" y="12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5" y="0"/>
                    </a:lnTo>
                    <a:lnTo>
                      <a:pt x="33" y="6"/>
                    </a:lnTo>
                    <a:lnTo>
                      <a:pt x="22" y="10"/>
                    </a:lnTo>
                    <a:lnTo>
                      <a:pt x="17" y="14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6" y="27"/>
                    </a:lnTo>
                    <a:lnTo>
                      <a:pt x="0" y="35"/>
                    </a:lnTo>
                    <a:lnTo>
                      <a:pt x="3" y="43"/>
                    </a:lnTo>
                    <a:lnTo>
                      <a:pt x="6" y="52"/>
                    </a:lnTo>
                    <a:lnTo>
                      <a:pt x="9" y="60"/>
                    </a:lnTo>
                    <a:lnTo>
                      <a:pt x="11" y="62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4" name="Freeform 1419"/>
              <p:cNvSpPr>
                <a:spLocks/>
              </p:cNvSpPr>
              <p:nvPr/>
            </p:nvSpPr>
            <p:spPr bwMode="auto">
              <a:xfrm>
                <a:off x="4785" y="3018"/>
                <a:ext cx="60" cy="54"/>
              </a:xfrm>
              <a:custGeom>
                <a:avLst/>
                <a:gdLst>
                  <a:gd name="T0" fmla="*/ 1 w 106"/>
                  <a:gd name="T1" fmla="*/ 0 h 121"/>
                  <a:gd name="T2" fmla="*/ 1 w 106"/>
                  <a:gd name="T3" fmla="*/ 0 h 121"/>
                  <a:gd name="T4" fmla="*/ 1 w 106"/>
                  <a:gd name="T5" fmla="*/ 0 h 121"/>
                  <a:gd name="T6" fmla="*/ 1 w 106"/>
                  <a:gd name="T7" fmla="*/ 0 h 121"/>
                  <a:gd name="T8" fmla="*/ 1 w 106"/>
                  <a:gd name="T9" fmla="*/ 0 h 121"/>
                  <a:gd name="T10" fmla="*/ 1 w 106"/>
                  <a:gd name="T11" fmla="*/ 0 h 121"/>
                  <a:gd name="T12" fmla="*/ 1 w 106"/>
                  <a:gd name="T13" fmla="*/ 0 h 121"/>
                  <a:gd name="T14" fmla="*/ 1 w 106"/>
                  <a:gd name="T15" fmla="*/ 0 h 121"/>
                  <a:gd name="T16" fmla="*/ 1 w 106"/>
                  <a:gd name="T17" fmla="*/ 0 h 121"/>
                  <a:gd name="T18" fmla="*/ 1 w 106"/>
                  <a:gd name="T19" fmla="*/ 0 h 121"/>
                  <a:gd name="T20" fmla="*/ 1 w 106"/>
                  <a:gd name="T21" fmla="*/ 0 h 121"/>
                  <a:gd name="T22" fmla="*/ 1 w 106"/>
                  <a:gd name="T23" fmla="*/ 0 h 121"/>
                  <a:gd name="T24" fmla="*/ 1 w 106"/>
                  <a:gd name="T25" fmla="*/ 0 h 121"/>
                  <a:gd name="T26" fmla="*/ 1 w 106"/>
                  <a:gd name="T27" fmla="*/ 0 h 121"/>
                  <a:gd name="T28" fmla="*/ 1 w 106"/>
                  <a:gd name="T29" fmla="*/ 0 h 121"/>
                  <a:gd name="T30" fmla="*/ 1 w 106"/>
                  <a:gd name="T31" fmla="*/ 0 h 121"/>
                  <a:gd name="T32" fmla="*/ 1 w 106"/>
                  <a:gd name="T33" fmla="*/ 0 h 121"/>
                  <a:gd name="T34" fmla="*/ 1 w 106"/>
                  <a:gd name="T35" fmla="*/ 0 h 121"/>
                  <a:gd name="T36" fmla="*/ 1 w 106"/>
                  <a:gd name="T37" fmla="*/ 0 h 121"/>
                  <a:gd name="T38" fmla="*/ 1 w 106"/>
                  <a:gd name="T39" fmla="*/ 0 h 121"/>
                  <a:gd name="T40" fmla="*/ 1 w 106"/>
                  <a:gd name="T41" fmla="*/ 0 h 121"/>
                  <a:gd name="T42" fmla="*/ 1 w 106"/>
                  <a:gd name="T43" fmla="*/ 0 h 121"/>
                  <a:gd name="T44" fmla="*/ 1 w 106"/>
                  <a:gd name="T45" fmla="*/ 0 h 121"/>
                  <a:gd name="T46" fmla="*/ 0 w 106"/>
                  <a:gd name="T47" fmla="*/ 0 h 121"/>
                  <a:gd name="T48" fmla="*/ 0 w 106"/>
                  <a:gd name="T49" fmla="*/ 0 h 121"/>
                  <a:gd name="T50" fmla="*/ 1 w 106"/>
                  <a:gd name="T51" fmla="*/ 0 h 121"/>
                  <a:gd name="T52" fmla="*/ 1 w 106"/>
                  <a:gd name="T53" fmla="*/ 0 h 121"/>
                  <a:gd name="T54" fmla="*/ 1 w 106"/>
                  <a:gd name="T55" fmla="*/ 0 h 121"/>
                  <a:gd name="T56" fmla="*/ 1 w 106"/>
                  <a:gd name="T57" fmla="*/ 0 h 121"/>
                  <a:gd name="T58" fmla="*/ 1 w 106"/>
                  <a:gd name="T59" fmla="*/ 0 h 121"/>
                  <a:gd name="T60" fmla="*/ 1 w 106"/>
                  <a:gd name="T61" fmla="*/ 0 h 121"/>
                  <a:gd name="T62" fmla="*/ 1 w 106"/>
                  <a:gd name="T63" fmla="*/ 0 h 121"/>
                  <a:gd name="T64" fmla="*/ 1 w 106"/>
                  <a:gd name="T65" fmla="*/ 0 h 121"/>
                  <a:gd name="T66" fmla="*/ 1 w 106"/>
                  <a:gd name="T67" fmla="*/ 0 h 121"/>
                  <a:gd name="T68" fmla="*/ 1 w 106"/>
                  <a:gd name="T69" fmla="*/ 0 h 121"/>
                  <a:gd name="T70" fmla="*/ 1 w 106"/>
                  <a:gd name="T71" fmla="*/ 0 h 121"/>
                  <a:gd name="T72" fmla="*/ 1 w 106"/>
                  <a:gd name="T73" fmla="*/ 0 h 121"/>
                  <a:gd name="T74" fmla="*/ 1 w 106"/>
                  <a:gd name="T75" fmla="*/ 0 h 121"/>
                  <a:gd name="T76" fmla="*/ 1 w 106"/>
                  <a:gd name="T77" fmla="*/ 0 h 12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6"/>
                  <a:gd name="T118" fmla="*/ 0 h 121"/>
                  <a:gd name="T119" fmla="*/ 106 w 106"/>
                  <a:gd name="T120" fmla="*/ 121 h 12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6" h="121">
                    <a:moveTo>
                      <a:pt x="100" y="103"/>
                    </a:moveTo>
                    <a:lnTo>
                      <a:pt x="102" y="89"/>
                    </a:lnTo>
                    <a:lnTo>
                      <a:pt x="102" y="74"/>
                    </a:lnTo>
                    <a:lnTo>
                      <a:pt x="105" y="66"/>
                    </a:lnTo>
                    <a:lnTo>
                      <a:pt x="105" y="64"/>
                    </a:lnTo>
                    <a:lnTo>
                      <a:pt x="105" y="62"/>
                    </a:lnTo>
                    <a:lnTo>
                      <a:pt x="100" y="47"/>
                    </a:lnTo>
                    <a:lnTo>
                      <a:pt x="97" y="33"/>
                    </a:lnTo>
                    <a:lnTo>
                      <a:pt x="95" y="25"/>
                    </a:lnTo>
                    <a:lnTo>
                      <a:pt x="92" y="23"/>
                    </a:lnTo>
                    <a:lnTo>
                      <a:pt x="92" y="21"/>
                    </a:lnTo>
                    <a:lnTo>
                      <a:pt x="79" y="8"/>
                    </a:lnTo>
                    <a:lnTo>
                      <a:pt x="71" y="4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0" y="0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1" y="25"/>
                    </a:lnTo>
                    <a:lnTo>
                      <a:pt x="5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3" y="58"/>
                    </a:lnTo>
                    <a:lnTo>
                      <a:pt x="3" y="66"/>
                    </a:lnTo>
                    <a:lnTo>
                      <a:pt x="5" y="72"/>
                    </a:lnTo>
                    <a:lnTo>
                      <a:pt x="5" y="76"/>
                    </a:lnTo>
                    <a:lnTo>
                      <a:pt x="8" y="79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8" y="79"/>
                    </a:lnTo>
                    <a:lnTo>
                      <a:pt x="8" y="83"/>
                    </a:lnTo>
                    <a:lnTo>
                      <a:pt x="8" y="89"/>
                    </a:lnTo>
                    <a:lnTo>
                      <a:pt x="11" y="97"/>
                    </a:lnTo>
                    <a:lnTo>
                      <a:pt x="13" y="103"/>
                    </a:lnTo>
                    <a:lnTo>
                      <a:pt x="11" y="110"/>
                    </a:lnTo>
                    <a:lnTo>
                      <a:pt x="8" y="12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5" name="Freeform 1420"/>
              <p:cNvSpPr>
                <a:spLocks/>
              </p:cNvSpPr>
              <p:nvPr/>
            </p:nvSpPr>
            <p:spPr bwMode="auto">
              <a:xfrm>
                <a:off x="4951" y="3143"/>
                <a:ext cx="27" cy="15"/>
              </a:xfrm>
              <a:custGeom>
                <a:avLst/>
                <a:gdLst>
                  <a:gd name="T0" fmla="*/ 0 w 49"/>
                  <a:gd name="T1" fmla="*/ 0 h 37"/>
                  <a:gd name="T2" fmla="*/ 1 w 49"/>
                  <a:gd name="T3" fmla="*/ 0 h 37"/>
                  <a:gd name="T4" fmla="*/ 1 w 49"/>
                  <a:gd name="T5" fmla="*/ 0 h 37"/>
                  <a:gd name="T6" fmla="*/ 1 w 49"/>
                  <a:gd name="T7" fmla="*/ 0 h 37"/>
                  <a:gd name="T8" fmla="*/ 1 w 49"/>
                  <a:gd name="T9" fmla="*/ 0 h 37"/>
                  <a:gd name="T10" fmla="*/ 1 w 49"/>
                  <a:gd name="T11" fmla="*/ 0 h 37"/>
                  <a:gd name="T12" fmla="*/ 1 w 49"/>
                  <a:gd name="T13" fmla="*/ 0 h 37"/>
                  <a:gd name="T14" fmla="*/ 1 w 49"/>
                  <a:gd name="T15" fmla="*/ 0 h 37"/>
                  <a:gd name="T16" fmla="*/ 1 w 49"/>
                  <a:gd name="T17" fmla="*/ 0 h 37"/>
                  <a:gd name="T18" fmla="*/ 1 w 4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37"/>
                  <a:gd name="T32" fmla="*/ 49 w 49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37">
                    <a:moveTo>
                      <a:pt x="0" y="5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27" y="2"/>
                    </a:lnTo>
                    <a:lnTo>
                      <a:pt x="27" y="5"/>
                    </a:lnTo>
                    <a:lnTo>
                      <a:pt x="33" y="9"/>
                    </a:lnTo>
                    <a:lnTo>
                      <a:pt x="42" y="21"/>
                    </a:lnTo>
                    <a:lnTo>
                      <a:pt x="48" y="31"/>
                    </a:lnTo>
                    <a:lnTo>
                      <a:pt x="48" y="36"/>
                    </a:lnTo>
                    <a:lnTo>
                      <a:pt x="42" y="36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6" name="Freeform 1421"/>
              <p:cNvSpPr>
                <a:spLocks/>
              </p:cNvSpPr>
              <p:nvPr/>
            </p:nvSpPr>
            <p:spPr bwMode="auto">
              <a:xfrm>
                <a:off x="4990" y="3089"/>
                <a:ext cx="28" cy="25"/>
              </a:xfrm>
              <a:custGeom>
                <a:avLst/>
                <a:gdLst>
                  <a:gd name="T0" fmla="*/ 0 w 48"/>
                  <a:gd name="T1" fmla="*/ 0 h 57"/>
                  <a:gd name="T2" fmla="*/ 1 w 48"/>
                  <a:gd name="T3" fmla="*/ 0 h 57"/>
                  <a:gd name="T4" fmla="*/ 1 w 48"/>
                  <a:gd name="T5" fmla="*/ 0 h 57"/>
                  <a:gd name="T6" fmla="*/ 1 w 48"/>
                  <a:gd name="T7" fmla="*/ 0 h 57"/>
                  <a:gd name="T8" fmla="*/ 1 w 48"/>
                  <a:gd name="T9" fmla="*/ 0 h 57"/>
                  <a:gd name="T10" fmla="*/ 1 w 48"/>
                  <a:gd name="T11" fmla="*/ 0 h 57"/>
                  <a:gd name="T12" fmla="*/ 1 w 48"/>
                  <a:gd name="T13" fmla="*/ 0 h 57"/>
                  <a:gd name="T14" fmla="*/ 1 w 48"/>
                  <a:gd name="T15" fmla="*/ 0 h 57"/>
                  <a:gd name="T16" fmla="*/ 1 w 48"/>
                  <a:gd name="T17" fmla="*/ 0 h 57"/>
                  <a:gd name="T18" fmla="*/ 1 w 48"/>
                  <a:gd name="T19" fmla="*/ 0 h 57"/>
                  <a:gd name="T20" fmla="*/ 1 w 48"/>
                  <a:gd name="T21" fmla="*/ 0 h 57"/>
                  <a:gd name="T22" fmla="*/ 1 w 48"/>
                  <a:gd name="T23" fmla="*/ 0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57"/>
                  <a:gd name="T38" fmla="*/ 48 w 48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57">
                    <a:moveTo>
                      <a:pt x="0" y="47"/>
                    </a:moveTo>
                    <a:lnTo>
                      <a:pt x="13" y="54"/>
                    </a:lnTo>
                    <a:lnTo>
                      <a:pt x="19" y="56"/>
                    </a:lnTo>
                    <a:lnTo>
                      <a:pt x="25" y="56"/>
                    </a:lnTo>
                    <a:lnTo>
                      <a:pt x="31" y="54"/>
                    </a:lnTo>
                    <a:lnTo>
                      <a:pt x="41" y="49"/>
                    </a:lnTo>
                    <a:lnTo>
                      <a:pt x="44" y="47"/>
                    </a:lnTo>
                    <a:lnTo>
                      <a:pt x="47" y="45"/>
                    </a:lnTo>
                    <a:lnTo>
                      <a:pt x="47" y="31"/>
                    </a:lnTo>
                    <a:lnTo>
                      <a:pt x="44" y="20"/>
                    </a:lnTo>
                    <a:lnTo>
                      <a:pt x="34" y="9"/>
                    </a:lnTo>
                    <a:lnTo>
                      <a:pt x="25" y="0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547" name="Group 1422"/>
              <p:cNvGrpSpPr>
                <a:grpSpLocks/>
              </p:cNvGrpSpPr>
              <p:nvPr/>
            </p:nvGrpSpPr>
            <p:grpSpPr bwMode="auto">
              <a:xfrm>
                <a:off x="4832" y="3041"/>
                <a:ext cx="88" cy="49"/>
                <a:chOff x="3865" y="2251"/>
                <a:chExt cx="212" cy="118"/>
              </a:xfrm>
            </p:grpSpPr>
            <p:sp>
              <p:nvSpPr>
                <p:cNvPr id="35589" name="Freeform 1423"/>
                <p:cNvSpPr>
                  <a:spLocks/>
                </p:cNvSpPr>
                <p:nvPr/>
              </p:nvSpPr>
              <p:spPr bwMode="auto">
                <a:xfrm>
                  <a:off x="3971" y="2323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2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90" name="Freeform 1424"/>
                <p:cNvSpPr>
                  <a:spLocks/>
                </p:cNvSpPr>
                <p:nvPr/>
              </p:nvSpPr>
              <p:spPr bwMode="auto">
                <a:xfrm>
                  <a:off x="3972" y="2260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3 h 15"/>
                    <a:gd name="T10" fmla="*/ 78 w 105"/>
                    <a:gd name="T11" fmla="*/ 0 h 15"/>
                    <a:gd name="T12" fmla="*/ 91 w 105"/>
                    <a:gd name="T13" fmla="*/ 3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3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91" name="Oval 1425"/>
                <p:cNvSpPr>
                  <a:spLocks noChangeArrowheads="1"/>
                </p:cNvSpPr>
                <p:nvPr/>
              </p:nvSpPr>
              <p:spPr bwMode="auto">
                <a:xfrm rot="240000">
                  <a:off x="3865" y="22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48" name="Group 1426"/>
              <p:cNvGrpSpPr>
                <a:grpSpLocks/>
              </p:cNvGrpSpPr>
              <p:nvPr/>
            </p:nvGrpSpPr>
            <p:grpSpPr bwMode="auto">
              <a:xfrm rot="2168105">
                <a:off x="4832" y="2995"/>
                <a:ext cx="88" cy="48"/>
                <a:chOff x="3865" y="2251"/>
                <a:chExt cx="212" cy="118"/>
              </a:xfrm>
            </p:grpSpPr>
            <p:sp>
              <p:nvSpPr>
                <p:cNvPr id="35586" name="Freeform 1427"/>
                <p:cNvSpPr>
                  <a:spLocks/>
                </p:cNvSpPr>
                <p:nvPr/>
              </p:nvSpPr>
              <p:spPr bwMode="auto">
                <a:xfrm>
                  <a:off x="3971" y="2323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2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7" name="Freeform 1428"/>
                <p:cNvSpPr>
                  <a:spLocks/>
                </p:cNvSpPr>
                <p:nvPr/>
              </p:nvSpPr>
              <p:spPr bwMode="auto">
                <a:xfrm>
                  <a:off x="3972" y="2260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3 h 15"/>
                    <a:gd name="T10" fmla="*/ 78 w 105"/>
                    <a:gd name="T11" fmla="*/ 0 h 15"/>
                    <a:gd name="T12" fmla="*/ 91 w 105"/>
                    <a:gd name="T13" fmla="*/ 3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3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8" name="Oval 1429"/>
                <p:cNvSpPr>
                  <a:spLocks noChangeArrowheads="1"/>
                </p:cNvSpPr>
                <p:nvPr/>
              </p:nvSpPr>
              <p:spPr bwMode="auto">
                <a:xfrm rot="240000">
                  <a:off x="3865" y="22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49" name="Group 1430"/>
              <p:cNvGrpSpPr>
                <a:grpSpLocks/>
              </p:cNvGrpSpPr>
              <p:nvPr/>
            </p:nvGrpSpPr>
            <p:grpSpPr bwMode="auto">
              <a:xfrm>
                <a:off x="4855" y="2927"/>
                <a:ext cx="89" cy="46"/>
                <a:chOff x="3865" y="2251"/>
                <a:chExt cx="212" cy="118"/>
              </a:xfrm>
            </p:grpSpPr>
            <p:sp>
              <p:nvSpPr>
                <p:cNvPr id="35583" name="Freeform 1431"/>
                <p:cNvSpPr>
                  <a:spLocks/>
                </p:cNvSpPr>
                <p:nvPr/>
              </p:nvSpPr>
              <p:spPr bwMode="auto">
                <a:xfrm>
                  <a:off x="3971" y="2323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2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4" name="Freeform 1432"/>
                <p:cNvSpPr>
                  <a:spLocks/>
                </p:cNvSpPr>
                <p:nvPr/>
              </p:nvSpPr>
              <p:spPr bwMode="auto">
                <a:xfrm>
                  <a:off x="3972" y="2260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3 h 15"/>
                    <a:gd name="T10" fmla="*/ 78 w 105"/>
                    <a:gd name="T11" fmla="*/ 0 h 15"/>
                    <a:gd name="T12" fmla="*/ 91 w 105"/>
                    <a:gd name="T13" fmla="*/ 3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3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5" name="Oval 1433"/>
                <p:cNvSpPr>
                  <a:spLocks noChangeArrowheads="1"/>
                </p:cNvSpPr>
                <p:nvPr/>
              </p:nvSpPr>
              <p:spPr bwMode="auto">
                <a:xfrm rot="240000">
                  <a:off x="3865" y="22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50" name="Group 1434"/>
              <p:cNvGrpSpPr>
                <a:grpSpLocks/>
              </p:cNvGrpSpPr>
              <p:nvPr/>
            </p:nvGrpSpPr>
            <p:grpSpPr bwMode="auto">
              <a:xfrm rot="1864102">
                <a:off x="4855" y="2995"/>
                <a:ext cx="89" cy="48"/>
                <a:chOff x="3865" y="2251"/>
                <a:chExt cx="212" cy="118"/>
              </a:xfrm>
            </p:grpSpPr>
            <p:sp>
              <p:nvSpPr>
                <p:cNvPr id="35580" name="Freeform 1435"/>
                <p:cNvSpPr>
                  <a:spLocks/>
                </p:cNvSpPr>
                <p:nvPr/>
              </p:nvSpPr>
              <p:spPr bwMode="auto">
                <a:xfrm>
                  <a:off x="3971" y="2323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2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1" name="Freeform 1436"/>
                <p:cNvSpPr>
                  <a:spLocks/>
                </p:cNvSpPr>
                <p:nvPr/>
              </p:nvSpPr>
              <p:spPr bwMode="auto">
                <a:xfrm>
                  <a:off x="3972" y="2260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3 h 15"/>
                    <a:gd name="T10" fmla="*/ 78 w 105"/>
                    <a:gd name="T11" fmla="*/ 0 h 15"/>
                    <a:gd name="T12" fmla="*/ 91 w 105"/>
                    <a:gd name="T13" fmla="*/ 3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3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82" name="Oval 1437"/>
                <p:cNvSpPr>
                  <a:spLocks noChangeArrowheads="1"/>
                </p:cNvSpPr>
                <p:nvPr/>
              </p:nvSpPr>
              <p:spPr bwMode="auto">
                <a:xfrm rot="240000">
                  <a:off x="3865" y="22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51" name="Group 1438"/>
              <p:cNvGrpSpPr>
                <a:grpSpLocks/>
              </p:cNvGrpSpPr>
              <p:nvPr/>
            </p:nvGrpSpPr>
            <p:grpSpPr bwMode="auto">
              <a:xfrm rot="-1987687">
                <a:off x="4266" y="2518"/>
                <a:ext cx="100" cy="117"/>
                <a:chOff x="1246" y="2127"/>
                <a:chExt cx="368" cy="486"/>
              </a:xfrm>
            </p:grpSpPr>
            <p:sp>
              <p:nvSpPr>
                <p:cNvPr id="35574" name="Rectangle 1439"/>
                <p:cNvSpPr>
                  <a:spLocks noChangeArrowheads="1"/>
                </p:cNvSpPr>
                <p:nvPr/>
              </p:nvSpPr>
              <p:spPr bwMode="auto">
                <a:xfrm>
                  <a:off x="1369" y="2352"/>
                  <a:ext cx="50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75" name="Rectangle 1440"/>
                <p:cNvSpPr>
                  <a:spLocks noChangeArrowheads="1"/>
                </p:cNvSpPr>
                <p:nvPr/>
              </p:nvSpPr>
              <p:spPr bwMode="auto">
                <a:xfrm rot="1779047">
                  <a:off x="1504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76" name="Rectangle 1441"/>
                <p:cNvSpPr>
                  <a:spLocks noChangeArrowheads="1"/>
                </p:cNvSpPr>
                <p:nvPr/>
              </p:nvSpPr>
              <p:spPr bwMode="auto">
                <a:xfrm>
                  <a:off x="1447" y="2352"/>
                  <a:ext cx="47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77" name="Rectangle 1442"/>
                <p:cNvSpPr>
                  <a:spLocks noChangeArrowheads="1"/>
                </p:cNvSpPr>
                <p:nvPr/>
              </p:nvSpPr>
              <p:spPr bwMode="auto">
                <a:xfrm rot="-1631360">
                  <a:off x="1315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78" name="Rectangle 1443"/>
                <p:cNvSpPr>
                  <a:spLocks noChangeArrowheads="1"/>
                </p:cNvSpPr>
                <p:nvPr/>
              </p:nvSpPr>
              <p:spPr bwMode="auto">
                <a:xfrm rot="-1631360">
                  <a:off x="1246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79" name="Rectangle 1444"/>
                <p:cNvSpPr>
                  <a:spLocks noChangeArrowheads="1"/>
                </p:cNvSpPr>
                <p:nvPr/>
              </p:nvSpPr>
              <p:spPr bwMode="auto">
                <a:xfrm rot="1779047">
                  <a:off x="1567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sp>
            <p:nvSpPr>
              <p:cNvPr id="35552" name="Freeform 1445"/>
              <p:cNvSpPr>
                <a:spLocks/>
              </p:cNvSpPr>
              <p:nvPr/>
            </p:nvSpPr>
            <p:spPr bwMode="auto">
              <a:xfrm>
                <a:off x="3689" y="2862"/>
                <a:ext cx="16" cy="23"/>
              </a:xfrm>
              <a:custGeom>
                <a:avLst/>
                <a:gdLst>
                  <a:gd name="T0" fmla="*/ 0 w 40"/>
                  <a:gd name="T1" fmla="*/ 0 h 55"/>
                  <a:gd name="T2" fmla="*/ 0 w 40"/>
                  <a:gd name="T3" fmla="*/ 0 h 55"/>
                  <a:gd name="T4" fmla="*/ 0 w 40"/>
                  <a:gd name="T5" fmla="*/ 0 h 55"/>
                  <a:gd name="T6" fmla="*/ 0 w 40"/>
                  <a:gd name="T7" fmla="*/ 0 h 55"/>
                  <a:gd name="T8" fmla="*/ 0 w 40"/>
                  <a:gd name="T9" fmla="*/ 0 h 55"/>
                  <a:gd name="T10" fmla="*/ 0 w 40"/>
                  <a:gd name="T11" fmla="*/ 0 h 55"/>
                  <a:gd name="T12" fmla="*/ 0 w 40"/>
                  <a:gd name="T13" fmla="*/ 0 h 55"/>
                  <a:gd name="T14" fmla="*/ 0 w 40"/>
                  <a:gd name="T15" fmla="*/ 0 h 55"/>
                  <a:gd name="T16" fmla="*/ 0 w 40"/>
                  <a:gd name="T17" fmla="*/ 0 h 55"/>
                  <a:gd name="T18" fmla="*/ 0 w 40"/>
                  <a:gd name="T19" fmla="*/ 0 h 55"/>
                  <a:gd name="T20" fmla="*/ 0 w 40"/>
                  <a:gd name="T21" fmla="*/ 0 h 55"/>
                  <a:gd name="T22" fmla="*/ 0 w 40"/>
                  <a:gd name="T23" fmla="*/ 0 h 55"/>
                  <a:gd name="T24" fmla="*/ 0 w 40"/>
                  <a:gd name="T25" fmla="*/ 0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5"/>
                  <a:gd name="T41" fmla="*/ 40 w 40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5">
                    <a:moveTo>
                      <a:pt x="39" y="0"/>
                    </a:move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7" y="36"/>
                    </a:lnTo>
                    <a:lnTo>
                      <a:pt x="16" y="47"/>
                    </a:lnTo>
                    <a:lnTo>
                      <a:pt x="27" y="50"/>
                    </a:lnTo>
                    <a:lnTo>
                      <a:pt x="39" y="54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5553" name="Group 1446"/>
              <p:cNvGrpSpPr>
                <a:grpSpLocks/>
              </p:cNvGrpSpPr>
              <p:nvPr/>
            </p:nvGrpSpPr>
            <p:grpSpPr bwMode="auto">
              <a:xfrm rot="3839575">
                <a:off x="4620" y="2545"/>
                <a:ext cx="87" cy="82"/>
                <a:chOff x="1246" y="2127"/>
                <a:chExt cx="368" cy="486"/>
              </a:xfrm>
            </p:grpSpPr>
            <p:sp>
              <p:nvSpPr>
                <p:cNvPr id="35568" name="Rectangle 1447"/>
                <p:cNvSpPr>
                  <a:spLocks noChangeArrowheads="1"/>
                </p:cNvSpPr>
                <p:nvPr/>
              </p:nvSpPr>
              <p:spPr bwMode="auto">
                <a:xfrm>
                  <a:off x="1369" y="2352"/>
                  <a:ext cx="50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69" name="Rectangle 1448"/>
                <p:cNvSpPr>
                  <a:spLocks noChangeArrowheads="1"/>
                </p:cNvSpPr>
                <p:nvPr/>
              </p:nvSpPr>
              <p:spPr bwMode="auto">
                <a:xfrm rot="1779047">
                  <a:off x="1504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70" name="Rectangle 1449"/>
                <p:cNvSpPr>
                  <a:spLocks noChangeArrowheads="1"/>
                </p:cNvSpPr>
                <p:nvPr/>
              </p:nvSpPr>
              <p:spPr bwMode="auto">
                <a:xfrm>
                  <a:off x="1447" y="2352"/>
                  <a:ext cx="47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71" name="Rectangle 1450"/>
                <p:cNvSpPr>
                  <a:spLocks noChangeArrowheads="1"/>
                </p:cNvSpPr>
                <p:nvPr/>
              </p:nvSpPr>
              <p:spPr bwMode="auto">
                <a:xfrm rot="-1631360">
                  <a:off x="1315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72" name="Rectangle 1451"/>
                <p:cNvSpPr>
                  <a:spLocks noChangeArrowheads="1"/>
                </p:cNvSpPr>
                <p:nvPr/>
              </p:nvSpPr>
              <p:spPr bwMode="auto">
                <a:xfrm rot="-1631360">
                  <a:off x="1246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73" name="Rectangle 1452"/>
                <p:cNvSpPr>
                  <a:spLocks noChangeArrowheads="1"/>
                </p:cNvSpPr>
                <p:nvPr/>
              </p:nvSpPr>
              <p:spPr bwMode="auto">
                <a:xfrm rot="1779047">
                  <a:off x="1567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54" name="Group 1453"/>
              <p:cNvGrpSpPr>
                <a:grpSpLocks/>
              </p:cNvGrpSpPr>
              <p:nvPr/>
            </p:nvGrpSpPr>
            <p:grpSpPr bwMode="auto">
              <a:xfrm rot="-9742413">
                <a:off x="4116" y="2820"/>
                <a:ext cx="114" cy="148"/>
                <a:chOff x="1246" y="2127"/>
                <a:chExt cx="368" cy="486"/>
              </a:xfrm>
            </p:grpSpPr>
            <p:sp>
              <p:nvSpPr>
                <p:cNvPr id="35562" name="Rectangle 1454"/>
                <p:cNvSpPr>
                  <a:spLocks noChangeArrowheads="1"/>
                </p:cNvSpPr>
                <p:nvPr/>
              </p:nvSpPr>
              <p:spPr bwMode="auto">
                <a:xfrm>
                  <a:off x="1369" y="2352"/>
                  <a:ext cx="50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63" name="Rectangle 1455"/>
                <p:cNvSpPr>
                  <a:spLocks noChangeArrowheads="1"/>
                </p:cNvSpPr>
                <p:nvPr/>
              </p:nvSpPr>
              <p:spPr bwMode="auto">
                <a:xfrm rot="1779047">
                  <a:off x="1504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64" name="Rectangle 1456"/>
                <p:cNvSpPr>
                  <a:spLocks noChangeArrowheads="1"/>
                </p:cNvSpPr>
                <p:nvPr/>
              </p:nvSpPr>
              <p:spPr bwMode="auto">
                <a:xfrm>
                  <a:off x="1447" y="2352"/>
                  <a:ext cx="47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65" name="Rectangle 1457"/>
                <p:cNvSpPr>
                  <a:spLocks noChangeArrowheads="1"/>
                </p:cNvSpPr>
                <p:nvPr/>
              </p:nvSpPr>
              <p:spPr bwMode="auto">
                <a:xfrm rot="-1631360">
                  <a:off x="1315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66" name="Rectangle 1458"/>
                <p:cNvSpPr>
                  <a:spLocks noChangeArrowheads="1"/>
                </p:cNvSpPr>
                <p:nvPr/>
              </p:nvSpPr>
              <p:spPr bwMode="auto">
                <a:xfrm rot="-1631360">
                  <a:off x="1246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67" name="Rectangle 1459"/>
                <p:cNvSpPr>
                  <a:spLocks noChangeArrowheads="1"/>
                </p:cNvSpPr>
                <p:nvPr/>
              </p:nvSpPr>
              <p:spPr bwMode="auto">
                <a:xfrm rot="1779047">
                  <a:off x="1567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  <p:grpSp>
            <p:nvGrpSpPr>
              <p:cNvPr id="35555" name="Group 1460"/>
              <p:cNvGrpSpPr>
                <a:grpSpLocks/>
              </p:cNvGrpSpPr>
              <p:nvPr/>
            </p:nvGrpSpPr>
            <p:grpSpPr bwMode="auto">
              <a:xfrm rot="-5897907">
                <a:off x="4215" y="3159"/>
                <a:ext cx="84" cy="81"/>
                <a:chOff x="1246" y="2127"/>
                <a:chExt cx="368" cy="486"/>
              </a:xfrm>
            </p:grpSpPr>
            <p:sp>
              <p:nvSpPr>
                <p:cNvPr id="35556" name="Rectangle 1461"/>
                <p:cNvSpPr>
                  <a:spLocks noChangeArrowheads="1"/>
                </p:cNvSpPr>
                <p:nvPr/>
              </p:nvSpPr>
              <p:spPr bwMode="auto">
                <a:xfrm>
                  <a:off x="1369" y="2352"/>
                  <a:ext cx="50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57" name="Rectangle 1462"/>
                <p:cNvSpPr>
                  <a:spLocks noChangeArrowheads="1"/>
                </p:cNvSpPr>
                <p:nvPr/>
              </p:nvSpPr>
              <p:spPr bwMode="auto">
                <a:xfrm rot="1779047">
                  <a:off x="1504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58" name="Rectangle 1463"/>
                <p:cNvSpPr>
                  <a:spLocks noChangeArrowheads="1"/>
                </p:cNvSpPr>
                <p:nvPr/>
              </p:nvSpPr>
              <p:spPr bwMode="auto">
                <a:xfrm>
                  <a:off x="1447" y="2352"/>
                  <a:ext cx="47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59" name="Rectangle 1464"/>
                <p:cNvSpPr>
                  <a:spLocks noChangeArrowheads="1"/>
                </p:cNvSpPr>
                <p:nvPr/>
              </p:nvSpPr>
              <p:spPr bwMode="auto">
                <a:xfrm rot="-1631360">
                  <a:off x="1315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60" name="Rectangle 1465"/>
                <p:cNvSpPr>
                  <a:spLocks noChangeArrowheads="1"/>
                </p:cNvSpPr>
                <p:nvPr/>
              </p:nvSpPr>
              <p:spPr bwMode="auto">
                <a:xfrm rot="-1631360">
                  <a:off x="1246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  <p:sp>
              <p:nvSpPr>
                <p:cNvPr id="35561" name="Rectangle 1466"/>
                <p:cNvSpPr>
                  <a:spLocks noChangeArrowheads="1"/>
                </p:cNvSpPr>
                <p:nvPr/>
              </p:nvSpPr>
              <p:spPr bwMode="auto">
                <a:xfrm rot="1779047">
                  <a:off x="1567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 sz="1800"/>
                </a:p>
              </p:txBody>
            </p:sp>
          </p:grpSp>
        </p:grpSp>
        <p:sp>
          <p:nvSpPr>
            <p:cNvPr id="34826" name="Rectangle 1467"/>
            <p:cNvSpPr>
              <a:spLocks noChangeArrowheads="1"/>
            </p:cNvSpPr>
            <p:nvPr/>
          </p:nvSpPr>
          <p:spPr bwMode="auto">
            <a:xfrm rot="4101205">
              <a:off x="4056886" y="2112104"/>
              <a:ext cx="1669126" cy="15537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34827" name="Group 1468"/>
            <p:cNvGrpSpPr>
              <a:grpSpLocks/>
            </p:cNvGrpSpPr>
            <p:nvPr/>
          </p:nvGrpSpPr>
          <p:grpSpPr bwMode="auto">
            <a:xfrm rot="402601" flipH="1">
              <a:off x="5206082" y="1978256"/>
              <a:ext cx="66811" cy="81835"/>
              <a:chOff x="1678" y="3508"/>
              <a:chExt cx="246" cy="285"/>
            </a:xfrm>
          </p:grpSpPr>
          <p:sp>
            <p:nvSpPr>
              <p:cNvPr id="35006" name="AutoShape 1469"/>
              <p:cNvSpPr>
                <a:spLocks noChangeArrowheads="1"/>
              </p:cNvSpPr>
              <p:nvPr/>
            </p:nvSpPr>
            <p:spPr bwMode="auto">
              <a:xfrm rot="5400000">
                <a:off x="1678" y="3571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07" name="AutoShape 1470"/>
              <p:cNvSpPr>
                <a:spLocks noChangeArrowheads="1"/>
              </p:cNvSpPr>
              <p:nvPr/>
            </p:nvSpPr>
            <p:spPr bwMode="auto">
              <a:xfrm>
                <a:off x="1780" y="3508"/>
                <a:ext cx="144" cy="67"/>
              </a:xfrm>
              <a:prstGeom prst="hexagon">
                <a:avLst>
                  <a:gd name="adj" fmla="val 53731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08" name="AutoShape 1471"/>
              <p:cNvSpPr>
                <a:spLocks noChangeArrowheads="1"/>
              </p:cNvSpPr>
              <p:nvPr/>
            </p:nvSpPr>
            <p:spPr bwMode="auto">
              <a:xfrm rot="5400000">
                <a:off x="1678" y="369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09" name="Line 1472"/>
              <p:cNvSpPr>
                <a:spLocks noChangeShapeType="1"/>
              </p:cNvSpPr>
              <p:nvPr/>
            </p:nvSpPr>
            <p:spPr bwMode="auto">
              <a:xfrm rot="5400000">
                <a:off x="1710" y="3682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0" name="Line 1473"/>
              <p:cNvSpPr>
                <a:spLocks noChangeShapeType="1"/>
              </p:cNvSpPr>
              <p:nvPr/>
            </p:nvSpPr>
            <p:spPr bwMode="auto">
              <a:xfrm rot="5400000">
                <a:off x="1785" y="3562"/>
                <a:ext cx="2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28" name="AutoShape 1474"/>
            <p:cNvSpPr>
              <a:spLocks noChangeArrowheads="1"/>
            </p:cNvSpPr>
            <p:nvPr/>
          </p:nvSpPr>
          <p:spPr bwMode="auto">
            <a:xfrm rot="5802601">
              <a:off x="5291620" y="1933396"/>
              <a:ext cx="26249" cy="2641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29" name="AutoShape 1475"/>
            <p:cNvSpPr>
              <a:spLocks noChangeArrowheads="1"/>
            </p:cNvSpPr>
            <p:nvPr/>
          </p:nvSpPr>
          <p:spPr bwMode="auto">
            <a:xfrm rot="402601">
              <a:off x="5324166" y="1916493"/>
              <a:ext cx="41951" cy="20073"/>
            </a:xfrm>
            <a:prstGeom prst="hexagon">
              <a:avLst>
                <a:gd name="adj" fmla="val 51919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30" name="AutoShape 1476"/>
            <p:cNvSpPr>
              <a:spLocks noChangeArrowheads="1"/>
            </p:cNvSpPr>
            <p:nvPr/>
          </p:nvSpPr>
          <p:spPr bwMode="auto">
            <a:xfrm rot="5802601">
              <a:off x="5285405" y="1970453"/>
              <a:ext cx="26249" cy="2641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31" name="Line 1477"/>
            <p:cNvSpPr>
              <a:spLocks noChangeShapeType="1"/>
            </p:cNvSpPr>
            <p:nvPr/>
          </p:nvSpPr>
          <p:spPr bwMode="auto">
            <a:xfrm rot="5802601">
              <a:off x="5297782" y="1964359"/>
              <a:ext cx="9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1478"/>
            <p:cNvSpPr>
              <a:spLocks noChangeShapeType="1"/>
            </p:cNvSpPr>
            <p:nvPr/>
          </p:nvSpPr>
          <p:spPr bwMode="auto">
            <a:xfrm rot="5802601">
              <a:off x="5322632" y="1930351"/>
              <a:ext cx="6176" cy="12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Line 1479"/>
            <p:cNvSpPr>
              <a:spLocks noChangeShapeType="1"/>
            </p:cNvSpPr>
            <p:nvPr/>
          </p:nvSpPr>
          <p:spPr bwMode="auto">
            <a:xfrm rot="402601" flipH="1">
              <a:off x="5279108" y="1989064"/>
              <a:ext cx="9322" cy="138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AutoShape 1480"/>
            <p:cNvSpPr>
              <a:spLocks noChangeArrowheads="1"/>
            </p:cNvSpPr>
            <p:nvPr/>
          </p:nvSpPr>
          <p:spPr bwMode="auto">
            <a:xfrm rot="16602601" flipH="1">
              <a:off x="5272975" y="1865462"/>
              <a:ext cx="26249" cy="24860"/>
            </a:xfrm>
            <a:prstGeom prst="hexagon">
              <a:avLst>
                <a:gd name="adj" fmla="val 26563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35" name="AutoShape 1481"/>
            <p:cNvSpPr>
              <a:spLocks noChangeArrowheads="1"/>
            </p:cNvSpPr>
            <p:nvPr/>
          </p:nvSpPr>
          <p:spPr bwMode="auto">
            <a:xfrm rot="402601" flipH="1">
              <a:off x="5237157" y="1840835"/>
              <a:ext cx="38844" cy="18529"/>
            </a:xfrm>
            <a:prstGeom prst="hexagon">
              <a:avLst>
                <a:gd name="adj" fmla="val 5208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36" name="AutoShape 1482"/>
            <p:cNvSpPr>
              <a:spLocks noChangeArrowheads="1"/>
            </p:cNvSpPr>
            <p:nvPr/>
          </p:nvSpPr>
          <p:spPr bwMode="auto">
            <a:xfrm rot="16602601" flipH="1">
              <a:off x="5266765" y="1899426"/>
              <a:ext cx="27793" cy="26414"/>
            </a:xfrm>
            <a:prstGeom prst="hexagon">
              <a:avLst>
                <a:gd name="adj" fmla="val 26471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37" name="Line 1483"/>
            <p:cNvSpPr>
              <a:spLocks noChangeShapeType="1"/>
            </p:cNvSpPr>
            <p:nvPr/>
          </p:nvSpPr>
          <p:spPr bwMode="auto">
            <a:xfrm rot="16602601" flipH="1">
              <a:off x="5279137" y="1894877"/>
              <a:ext cx="9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Line 1484"/>
            <p:cNvSpPr>
              <a:spLocks noChangeShapeType="1"/>
            </p:cNvSpPr>
            <p:nvPr/>
          </p:nvSpPr>
          <p:spPr bwMode="auto">
            <a:xfrm rot="16602601" flipH="1">
              <a:off x="5265148" y="1859329"/>
              <a:ext cx="7720" cy="10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Line 1485"/>
            <p:cNvSpPr>
              <a:spLocks noChangeShapeType="1"/>
            </p:cNvSpPr>
            <p:nvPr/>
          </p:nvSpPr>
          <p:spPr bwMode="auto">
            <a:xfrm rot="402601">
              <a:off x="5291538" y="1919582"/>
              <a:ext cx="6215" cy="15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1486"/>
            <p:cNvSpPr>
              <a:spLocks/>
            </p:cNvSpPr>
            <p:nvPr/>
          </p:nvSpPr>
          <p:spPr bwMode="auto">
            <a:xfrm rot="4101205">
              <a:off x="4855909" y="1517152"/>
              <a:ext cx="310356" cy="807947"/>
            </a:xfrm>
            <a:custGeom>
              <a:avLst/>
              <a:gdLst>
                <a:gd name="T0" fmla="*/ 0 w 838"/>
                <a:gd name="T1" fmla="*/ 0 h 2381"/>
                <a:gd name="T2" fmla="*/ 0 w 838"/>
                <a:gd name="T3" fmla="*/ 0 h 2381"/>
                <a:gd name="T4" fmla="*/ 0 w 838"/>
                <a:gd name="T5" fmla="*/ 0 h 2381"/>
                <a:gd name="T6" fmla="*/ 0 w 838"/>
                <a:gd name="T7" fmla="*/ 0 h 2381"/>
                <a:gd name="T8" fmla="*/ 0 w 838"/>
                <a:gd name="T9" fmla="*/ 0 h 2381"/>
                <a:gd name="T10" fmla="*/ 0 w 838"/>
                <a:gd name="T11" fmla="*/ 0 h 2381"/>
                <a:gd name="T12" fmla="*/ 0 w 838"/>
                <a:gd name="T13" fmla="*/ 0 h 2381"/>
                <a:gd name="T14" fmla="*/ 0 w 838"/>
                <a:gd name="T15" fmla="*/ 0 h 2381"/>
                <a:gd name="T16" fmla="*/ 0 w 838"/>
                <a:gd name="T17" fmla="*/ 0 h 2381"/>
                <a:gd name="T18" fmla="*/ 0 w 838"/>
                <a:gd name="T19" fmla="*/ 0 h 2381"/>
                <a:gd name="T20" fmla="*/ 0 w 838"/>
                <a:gd name="T21" fmla="*/ 0 h 2381"/>
                <a:gd name="T22" fmla="*/ 0 w 838"/>
                <a:gd name="T23" fmla="*/ 0 h 2381"/>
                <a:gd name="T24" fmla="*/ 0 w 838"/>
                <a:gd name="T25" fmla="*/ 0 h 2381"/>
                <a:gd name="T26" fmla="*/ 0 w 838"/>
                <a:gd name="T27" fmla="*/ 0 h 2381"/>
                <a:gd name="T28" fmla="*/ 0 w 838"/>
                <a:gd name="T29" fmla="*/ 0 h 2381"/>
                <a:gd name="T30" fmla="*/ 0 w 838"/>
                <a:gd name="T31" fmla="*/ 0 h 2381"/>
                <a:gd name="T32" fmla="*/ 0 w 838"/>
                <a:gd name="T33" fmla="*/ 0 h 2381"/>
                <a:gd name="T34" fmla="*/ 0 w 838"/>
                <a:gd name="T35" fmla="*/ 0 h 2381"/>
                <a:gd name="T36" fmla="*/ 0 w 838"/>
                <a:gd name="T37" fmla="*/ 0 h 2381"/>
                <a:gd name="T38" fmla="*/ 0 w 838"/>
                <a:gd name="T39" fmla="*/ 0 h 2381"/>
                <a:gd name="T40" fmla="*/ 0 w 838"/>
                <a:gd name="T41" fmla="*/ 0 h 2381"/>
                <a:gd name="T42" fmla="*/ 0 w 838"/>
                <a:gd name="T43" fmla="*/ 0 h 2381"/>
                <a:gd name="T44" fmla="*/ 0 w 838"/>
                <a:gd name="T45" fmla="*/ 0 h 2381"/>
                <a:gd name="T46" fmla="*/ 0 w 838"/>
                <a:gd name="T47" fmla="*/ 0 h 2381"/>
                <a:gd name="T48" fmla="*/ 0 w 838"/>
                <a:gd name="T49" fmla="*/ 0 h 2381"/>
                <a:gd name="T50" fmla="*/ 0 w 838"/>
                <a:gd name="T51" fmla="*/ 0 h 2381"/>
                <a:gd name="T52" fmla="*/ 0 w 838"/>
                <a:gd name="T53" fmla="*/ 0 h 2381"/>
                <a:gd name="T54" fmla="*/ 0 w 838"/>
                <a:gd name="T55" fmla="*/ 0 h 2381"/>
                <a:gd name="T56" fmla="*/ 0 w 838"/>
                <a:gd name="T57" fmla="*/ 0 h 2381"/>
                <a:gd name="T58" fmla="*/ 0 w 838"/>
                <a:gd name="T59" fmla="*/ 0 h 2381"/>
                <a:gd name="T60" fmla="*/ 0 w 838"/>
                <a:gd name="T61" fmla="*/ 0 h 2381"/>
                <a:gd name="T62" fmla="*/ 0 w 838"/>
                <a:gd name="T63" fmla="*/ 0 h 2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8"/>
                <a:gd name="T97" fmla="*/ 0 h 2381"/>
                <a:gd name="T98" fmla="*/ 838 w 838"/>
                <a:gd name="T99" fmla="*/ 2381 h 23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8" h="2381">
                  <a:moveTo>
                    <a:pt x="838" y="2357"/>
                  </a:moveTo>
                  <a:cubicBezTo>
                    <a:pt x="820" y="2363"/>
                    <a:pt x="802" y="2369"/>
                    <a:pt x="784" y="2375"/>
                  </a:cubicBezTo>
                  <a:cubicBezTo>
                    <a:pt x="778" y="2377"/>
                    <a:pt x="766" y="2381"/>
                    <a:pt x="766" y="2381"/>
                  </a:cubicBezTo>
                  <a:cubicBezTo>
                    <a:pt x="679" y="2374"/>
                    <a:pt x="589" y="2364"/>
                    <a:pt x="502" y="2351"/>
                  </a:cubicBezTo>
                  <a:cubicBezTo>
                    <a:pt x="467" y="2346"/>
                    <a:pt x="434" y="2338"/>
                    <a:pt x="400" y="2327"/>
                  </a:cubicBezTo>
                  <a:cubicBezTo>
                    <a:pt x="386" y="2322"/>
                    <a:pt x="364" y="2303"/>
                    <a:pt x="364" y="2303"/>
                  </a:cubicBezTo>
                  <a:cubicBezTo>
                    <a:pt x="358" y="2294"/>
                    <a:pt x="337" y="2263"/>
                    <a:pt x="328" y="2249"/>
                  </a:cubicBezTo>
                  <a:cubicBezTo>
                    <a:pt x="324" y="2243"/>
                    <a:pt x="316" y="2231"/>
                    <a:pt x="316" y="2231"/>
                  </a:cubicBezTo>
                  <a:cubicBezTo>
                    <a:pt x="302" y="2159"/>
                    <a:pt x="290" y="2087"/>
                    <a:pt x="280" y="2015"/>
                  </a:cubicBezTo>
                  <a:cubicBezTo>
                    <a:pt x="284" y="1837"/>
                    <a:pt x="286" y="1773"/>
                    <a:pt x="304" y="1631"/>
                  </a:cubicBezTo>
                  <a:cubicBezTo>
                    <a:pt x="297" y="1425"/>
                    <a:pt x="304" y="1519"/>
                    <a:pt x="286" y="1349"/>
                  </a:cubicBezTo>
                  <a:cubicBezTo>
                    <a:pt x="284" y="1331"/>
                    <a:pt x="279" y="1313"/>
                    <a:pt x="274" y="1295"/>
                  </a:cubicBezTo>
                  <a:cubicBezTo>
                    <a:pt x="269" y="1277"/>
                    <a:pt x="256" y="1241"/>
                    <a:pt x="256" y="1241"/>
                  </a:cubicBezTo>
                  <a:cubicBezTo>
                    <a:pt x="258" y="1224"/>
                    <a:pt x="259" y="1193"/>
                    <a:pt x="268" y="1175"/>
                  </a:cubicBezTo>
                  <a:cubicBezTo>
                    <a:pt x="281" y="1149"/>
                    <a:pt x="279" y="1163"/>
                    <a:pt x="298" y="1139"/>
                  </a:cubicBezTo>
                  <a:cubicBezTo>
                    <a:pt x="321" y="1110"/>
                    <a:pt x="325" y="1095"/>
                    <a:pt x="334" y="1061"/>
                  </a:cubicBezTo>
                  <a:cubicBezTo>
                    <a:pt x="331" y="1045"/>
                    <a:pt x="325" y="1008"/>
                    <a:pt x="316" y="995"/>
                  </a:cubicBezTo>
                  <a:cubicBezTo>
                    <a:pt x="299" y="970"/>
                    <a:pt x="283" y="951"/>
                    <a:pt x="274" y="923"/>
                  </a:cubicBezTo>
                  <a:cubicBezTo>
                    <a:pt x="276" y="902"/>
                    <a:pt x="275" y="840"/>
                    <a:pt x="292" y="815"/>
                  </a:cubicBezTo>
                  <a:cubicBezTo>
                    <a:pt x="300" y="803"/>
                    <a:pt x="316" y="779"/>
                    <a:pt x="316" y="779"/>
                  </a:cubicBezTo>
                  <a:cubicBezTo>
                    <a:pt x="314" y="739"/>
                    <a:pt x="313" y="699"/>
                    <a:pt x="310" y="659"/>
                  </a:cubicBezTo>
                  <a:cubicBezTo>
                    <a:pt x="307" y="622"/>
                    <a:pt x="220" y="545"/>
                    <a:pt x="196" y="521"/>
                  </a:cubicBezTo>
                  <a:cubicBezTo>
                    <a:pt x="190" y="515"/>
                    <a:pt x="189" y="504"/>
                    <a:pt x="184" y="497"/>
                  </a:cubicBezTo>
                  <a:cubicBezTo>
                    <a:pt x="163" y="467"/>
                    <a:pt x="155" y="463"/>
                    <a:pt x="142" y="425"/>
                  </a:cubicBezTo>
                  <a:cubicBezTo>
                    <a:pt x="138" y="413"/>
                    <a:pt x="130" y="389"/>
                    <a:pt x="130" y="389"/>
                  </a:cubicBezTo>
                  <a:cubicBezTo>
                    <a:pt x="128" y="357"/>
                    <a:pt x="136" y="320"/>
                    <a:pt x="118" y="293"/>
                  </a:cubicBezTo>
                  <a:cubicBezTo>
                    <a:pt x="84" y="243"/>
                    <a:pt x="44" y="194"/>
                    <a:pt x="10" y="143"/>
                  </a:cubicBezTo>
                  <a:cubicBezTo>
                    <a:pt x="0" y="104"/>
                    <a:pt x="11" y="81"/>
                    <a:pt x="28" y="47"/>
                  </a:cubicBezTo>
                  <a:cubicBezTo>
                    <a:pt x="31" y="41"/>
                    <a:pt x="30" y="33"/>
                    <a:pt x="34" y="29"/>
                  </a:cubicBezTo>
                  <a:cubicBezTo>
                    <a:pt x="44" y="19"/>
                    <a:pt x="70" y="5"/>
                    <a:pt x="70" y="5"/>
                  </a:cubicBezTo>
                  <a:cubicBezTo>
                    <a:pt x="106" y="9"/>
                    <a:pt x="136" y="0"/>
                    <a:pt x="148" y="35"/>
                  </a:cubicBezTo>
                  <a:cubicBezTo>
                    <a:pt x="152" y="77"/>
                    <a:pt x="150" y="159"/>
                    <a:pt x="196" y="185"/>
                  </a:cubicBezTo>
                  <a:cubicBezTo>
                    <a:pt x="219" y="198"/>
                    <a:pt x="254" y="204"/>
                    <a:pt x="280" y="209"/>
                  </a:cubicBezTo>
                  <a:cubicBezTo>
                    <a:pt x="291" y="241"/>
                    <a:pt x="274" y="273"/>
                    <a:pt x="256" y="299"/>
                  </a:cubicBezTo>
                  <a:cubicBezTo>
                    <a:pt x="240" y="362"/>
                    <a:pt x="263" y="400"/>
                    <a:pt x="310" y="437"/>
                  </a:cubicBezTo>
                  <a:cubicBezTo>
                    <a:pt x="310" y="437"/>
                    <a:pt x="355" y="467"/>
                    <a:pt x="364" y="473"/>
                  </a:cubicBezTo>
                  <a:cubicBezTo>
                    <a:pt x="370" y="477"/>
                    <a:pt x="382" y="485"/>
                    <a:pt x="382" y="485"/>
                  </a:cubicBezTo>
                  <a:cubicBezTo>
                    <a:pt x="403" y="517"/>
                    <a:pt x="412" y="538"/>
                    <a:pt x="424" y="575"/>
                  </a:cubicBezTo>
                  <a:cubicBezTo>
                    <a:pt x="428" y="587"/>
                    <a:pt x="436" y="611"/>
                    <a:pt x="436" y="611"/>
                  </a:cubicBezTo>
                  <a:cubicBezTo>
                    <a:pt x="433" y="681"/>
                    <a:pt x="440" y="713"/>
                    <a:pt x="424" y="767"/>
                  </a:cubicBezTo>
                  <a:cubicBezTo>
                    <a:pt x="420" y="779"/>
                    <a:pt x="419" y="792"/>
                    <a:pt x="412" y="803"/>
                  </a:cubicBezTo>
                  <a:cubicBezTo>
                    <a:pt x="404" y="815"/>
                    <a:pt x="388" y="839"/>
                    <a:pt x="388" y="839"/>
                  </a:cubicBezTo>
                  <a:cubicBezTo>
                    <a:pt x="395" y="918"/>
                    <a:pt x="387" y="884"/>
                    <a:pt x="406" y="941"/>
                  </a:cubicBezTo>
                  <a:cubicBezTo>
                    <a:pt x="413" y="961"/>
                    <a:pt x="436" y="995"/>
                    <a:pt x="436" y="995"/>
                  </a:cubicBezTo>
                  <a:cubicBezTo>
                    <a:pt x="449" y="1046"/>
                    <a:pt x="438" y="1085"/>
                    <a:pt x="412" y="1127"/>
                  </a:cubicBezTo>
                  <a:cubicBezTo>
                    <a:pt x="401" y="1145"/>
                    <a:pt x="388" y="1187"/>
                    <a:pt x="388" y="1187"/>
                  </a:cubicBezTo>
                  <a:cubicBezTo>
                    <a:pt x="399" y="1221"/>
                    <a:pt x="407" y="1255"/>
                    <a:pt x="418" y="1289"/>
                  </a:cubicBezTo>
                  <a:cubicBezTo>
                    <a:pt x="422" y="1301"/>
                    <a:pt x="426" y="1313"/>
                    <a:pt x="430" y="1325"/>
                  </a:cubicBezTo>
                  <a:cubicBezTo>
                    <a:pt x="432" y="1331"/>
                    <a:pt x="436" y="1343"/>
                    <a:pt x="436" y="1343"/>
                  </a:cubicBezTo>
                  <a:cubicBezTo>
                    <a:pt x="431" y="1381"/>
                    <a:pt x="424" y="1415"/>
                    <a:pt x="412" y="1451"/>
                  </a:cubicBezTo>
                  <a:cubicBezTo>
                    <a:pt x="414" y="1469"/>
                    <a:pt x="414" y="1487"/>
                    <a:pt x="418" y="1505"/>
                  </a:cubicBezTo>
                  <a:cubicBezTo>
                    <a:pt x="420" y="1517"/>
                    <a:pt x="426" y="1529"/>
                    <a:pt x="430" y="1541"/>
                  </a:cubicBezTo>
                  <a:cubicBezTo>
                    <a:pt x="432" y="1547"/>
                    <a:pt x="436" y="1559"/>
                    <a:pt x="436" y="1559"/>
                  </a:cubicBezTo>
                  <a:cubicBezTo>
                    <a:pt x="434" y="1579"/>
                    <a:pt x="435" y="1599"/>
                    <a:pt x="430" y="1619"/>
                  </a:cubicBezTo>
                  <a:cubicBezTo>
                    <a:pt x="428" y="1626"/>
                    <a:pt x="421" y="1630"/>
                    <a:pt x="418" y="1637"/>
                  </a:cubicBezTo>
                  <a:cubicBezTo>
                    <a:pt x="404" y="1668"/>
                    <a:pt x="399" y="1701"/>
                    <a:pt x="388" y="1733"/>
                  </a:cubicBezTo>
                  <a:cubicBezTo>
                    <a:pt x="374" y="1834"/>
                    <a:pt x="374" y="1869"/>
                    <a:pt x="370" y="2003"/>
                  </a:cubicBezTo>
                  <a:cubicBezTo>
                    <a:pt x="373" y="2054"/>
                    <a:pt x="357" y="2182"/>
                    <a:pt x="412" y="2219"/>
                  </a:cubicBezTo>
                  <a:cubicBezTo>
                    <a:pt x="450" y="2276"/>
                    <a:pt x="524" y="2288"/>
                    <a:pt x="586" y="2303"/>
                  </a:cubicBezTo>
                  <a:cubicBezTo>
                    <a:pt x="620" y="2299"/>
                    <a:pt x="630" y="2299"/>
                    <a:pt x="658" y="2291"/>
                  </a:cubicBezTo>
                  <a:cubicBezTo>
                    <a:pt x="670" y="2287"/>
                    <a:pt x="682" y="2283"/>
                    <a:pt x="694" y="2279"/>
                  </a:cubicBezTo>
                  <a:cubicBezTo>
                    <a:pt x="700" y="2277"/>
                    <a:pt x="712" y="2273"/>
                    <a:pt x="712" y="2273"/>
                  </a:cubicBezTo>
                  <a:cubicBezTo>
                    <a:pt x="773" y="2281"/>
                    <a:pt x="745" y="2274"/>
                    <a:pt x="796" y="2291"/>
                  </a:cubicBezTo>
                  <a:cubicBezTo>
                    <a:pt x="802" y="2293"/>
                    <a:pt x="814" y="2297"/>
                    <a:pt x="814" y="2297"/>
                  </a:cubicBezTo>
                  <a:cubicBezTo>
                    <a:pt x="834" y="2327"/>
                    <a:pt x="824" y="2308"/>
                    <a:pt x="838" y="2357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1487"/>
            <p:cNvSpPr>
              <a:spLocks/>
            </p:cNvSpPr>
            <p:nvPr/>
          </p:nvSpPr>
          <p:spPr bwMode="auto">
            <a:xfrm rot="4489285" flipH="1">
              <a:off x="5136502" y="1520690"/>
              <a:ext cx="108084" cy="1159093"/>
            </a:xfrm>
            <a:custGeom>
              <a:avLst/>
              <a:gdLst>
                <a:gd name="T0" fmla="*/ 0 w 297"/>
                <a:gd name="T1" fmla="*/ 2147483647 h 2034"/>
                <a:gd name="T2" fmla="*/ 0 w 297"/>
                <a:gd name="T3" fmla="*/ 0 h 2034"/>
                <a:gd name="T4" fmla="*/ 0 w 297"/>
                <a:gd name="T5" fmla="*/ 0 h 2034"/>
                <a:gd name="T6" fmla="*/ 0 w 297"/>
                <a:gd name="T7" fmla="*/ 0 h 2034"/>
                <a:gd name="T8" fmla="*/ 0 w 297"/>
                <a:gd name="T9" fmla="*/ 0 h 2034"/>
                <a:gd name="T10" fmla="*/ 0 w 297"/>
                <a:gd name="T11" fmla="*/ 0 h 2034"/>
                <a:gd name="T12" fmla="*/ 0 w 297"/>
                <a:gd name="T13" fmla="*/ 0 h 2034"/>
                <a:gd name="T14" fmla="*/ 0 w 297"/>
                <a:gd name="T15" fmla="*/ 0 h 2034"/>
                <a:gd name="T16" fmla="*/ 0 w 297"/>
                <a:gd name="T17" fmla="*/ 0 h 2034"/>
                <a:gd name="T18" fmla="*/ 0 w 297"/>
                <a:gd name="T19" fmla="*/ 0 h 2034"/>
                <a:gd name="T20" fmla="*/ 0 w 297"/>
                <a:gd name="T21" fmla="*/ 0 h 2034"/>
                <a:gd name="T22" fmla="*/ 0 w 297"/>
                <a:gd name="T23" fmla="*/ 0 h 2034"/>
                <a:gd name="T24" fmla="*/ 0 w 297"/>
                <a:gd name="T25" fmla="*/ 0 h 2034"/>
                <a:gd name="T26" fmla="*/ 0 w 297"/>
                <a:gd name="T27" fmla="*/ 0 h 2034"/>
                <a:gd name="T28" fmla="*/ 0 w 297"/>
                <a:gd name="T29" fmla="*/ 0 h 2034"/>
                <a:gd name="T30" fmla="*/ 0 w 297"/>
                <a:gd name="T31" fmla="*/ 0 h 2034"/>
                <a:gd name="T32" fmla="*/ 0 w 297"/>
                <a:gd name="T33" fmla="*/ 0 h 2034"/>
                <a:gd name="T34" fmla="*/ 0 w 297"/>
                <a:gd name="T35" fmla="*/ 0 h 2034"/>
                <a:gd name="T36" fmla="*/ 0 w 297"/>
                <a:gd name="T37" fmla="*/ 0 h 2034"/>
                <a:gd name="T38" fmla="*/ 0 w 297"/>
                <a:gd name="T39" fmla="*/ 0 h 2034"/>
                <a:gd name="T40" fmla="*/ 0 w 297"/>
                <a:gd name="T41" fmla="*/ 0 h 2034"/>
                <a:gd name="T42" fmla="*/ 0 w 297"/>
                <a:gd name="T43" fmla="*/ 0 h 2034"/>
                <a:gd name="T44" fmla="*/ 0 w 297"/>
                <a:gd name="T45" fmla="*/ 0 h 2034"/>
                <a:gd name="T46" fmla="*/ 0 w 297"/>
                <a:gd name="T47" fmla="*/ 0 h 2034"/>
                <a:gd name="T48" fmla="*/ 0 w 297"/>
                <a:gd name="T49" fmla="*/ 0 h 2034"/>
                <a:gd name="T50" fmla="*/ 0 w 297"/>
                <a:gd name="T51" fmla="*/ 0 h 2034"/>
                <a:gd name="T52" fmla="*/ 0 w 297"/>
                <a:gd name="T53" fmla="*/ 0 h 2034"/>
                <a:gd name="T54" fmla="*/ 0 w 297"/>
                <a:gd name="T55" fmla="*/ 0 h 2034"/>
                <a:gd name="T56" fmla="*/ 0 w 297"/>
                <a:gd name="T57" fmla="*/ 0 h 2034"/>
                <a:gd name="T58" fmla="*/ 0 w 297"/>
                <a:gd name="T59" fmla="*/ 0 h 2034"/>
                <a:gd name="T60" fmla="*/ 0 w 297"/>
                <a:gd name="T61" fmla="*/ 0 h 2034"/>
                <a:gd name="T62" fmla="*/ 0 w 297"/>
                <a:gd name="T63" fmla="*/ 0 h 2034"/>
                <a:gd name="T64" fmla="*/ 0 w 297"/>
                <a:gd name="T65" fmla="*/ 0 h 2034"/>
                <a:gd name="T66" fmla="*/ 0 w 297"/>
                <a:gd name="T67" fmla="*/ 0 h 2034"/>
                <a:gd name="T68" fmla="*/ 0 w 297"/>
                <a:gd name="T69" fmla="*/ 0 h 2034"/>
                <a:gd name="T70" fmla="*/ 0 w 297"/>
                <a:gd name="T71" fmla="*/ 0 h 2034"/>
                <a:gd name="T72" fmla="*/ 0 w 297"/>
                <a:gd name="T73" fmla="*/ 0 h 2034"/>
                <a:gd name="T74" fmla="*/ 0 w 297"/>
                <a:gd name="T75" fmla="*/ 0 h 2034"/>
                <a:gd name="T76" fmla="*/ 0 w 297"/>
                <a:gd name="T77" fmla="*/ 0 h 2034"/>
                <a:gd name="T78" fmla="*/ 0 w 297"/>
                <a:gd name="T79" fmla="*/ 0 h 2034"/>
                <a:gd name="T80" fmla="*/ 0 w 297"/>
                <a:gd name="T81" fmla="*/ 0 h 2034"/>
                <a:gd name="T82" fmla="*/ 0 w 297"/>
                <a:gd name="T83" fmla="*/ 0 h 2034"/>
                <a:gd name="T84" fmla="*/ 0 w 297"/>
                <a:gd name="T85" fmla="*/ 0 h 2034"/>
                <a:gd name="T86" fmla="*/ 0 w 297"/>
                <a:gd name="T87" fmla="*/ 0 h 2034"/>
                <a:gd name="T88" fmla="*/ 0 w 297"/>
                <a:gd name="T89" fmla="*/ 0 h 2034"/>
                <a:gd name="T90" fmla="*/ 0 w 297"/>
                <a:gd name="T91" fmla="*/ 0 h 2034"/>
                <a:gd name="T92" fmla="*/ 0 w 297"/>
                <a:gd name="T93" fmla="*/ 2147483647 h 2034"/>
                <a:gd name="T94" fmla="*/ 0 w 297"/>
                <a:gd name="T95" fmla="*/ 2147483647 h 2034"/>
                <a:gd name="T96" fmla="*/ 0 w 297"/>
                <a:gd name="T97" fmla="*/ 2147483647 h 2034"/>
                <a:gd name="T98" fmla="*/ 0 w 297"/>
                <a:gd name="T99" fmla="*/ 2147483647 h 2034"/>
                <a:gd name="T100" fmla="*/ 0 w 297"/>
                <a:gd name="T101" fmla="*/ 2147483647 h 20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7"/>
                <a:gd name="T154" fmla="*/ 0 h 2034"/>
                <a:gd name="T155" fmla="*/ 297 w 297"/>
                <a:gd name="T156" fmla="*/ 2034 h 20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7" h="2034">
                  <a:moveTo>
                    <a:pt x="12" y="2016"/>
                  </a:moveTo>
                  <a:cubicBezTo>
                    <a:pt x="14" y="1970"/>
                    <a:pt x="14" y="1924"/>
                    <a:pt x="18" y="1878"/>
                  </a:cubicBezTo>
                  <a:cubicBezTo>
                    <a:pt x="22" y="1821"/>
                    <a:pt x="53" y="1754"/>
                    <a:pt x="72" y="1698"/>
                  </a:cubicBezTo>
                  <a:cubicBezTo>
                    <a:pt x="84" y="1606"/>
                    <a:pt x="77" y="1516"/>
                    <a:pt x="48" y="1428"/>
                  </a:cubicBezTo>
                  <a:cubicBezTo>
                    <a:pt x="41" y="1380"/>
                    <a:pt x="48" y="1337"/>
                    <a:pt x="60" y="1290"/>
                  </a:cubicBezTo>
                  <a:cubicBezTo>
                    <a:pt x="58" y="1258"/>
                    <a:pt x="58" y="1226"/>
                    <a:pt x="54" y="1194"/>
                  </a:cubicBezTo>
                  <a:cubicBezTo>
                    <a:pt x="49" y="1160"/>
                    <a:pt x="26" y="1131"/>
                    <a:pt x="18" y="1098"/>
                  </a:cubicBezTo>
                  <a:cubicBezTo>
                    <a:pt x="25" y="1071"/>
                    <a:pt x="23" y="1039"/>
                    <a:pt x="36" y="1014"/>
                  </a:cubicBezTo>
                  <a:cubicBezTo>
                    <a:pt x="45" y="996"/>
                    <a:pt x="60" y="960"/>
                    <a:pt x="60" y="960"/>
                  </a:cubicBezTo>
                  <a:cubicBezTo>
                    <a:pt x="55" y="903"/>
                    <a:pt x="57" y="893"/>
                    <a:pt x="36" y="852"/>
                  </a:cubicBezTo>
                  <a:cubicBezTo>
                    <a:pt x="27" y="834"/>
                    <a:pt x="12" y="798"/>
                    <a:pt x="12" y="798"/>
                  </a:cubicBezTo>
                  <a:cubicBezTo>
                    <a:pt x="18" y="769"/>
                    <a:pt x="27" y="742"/>
                    <a:pt x="36" y="714"/>
                  </a:cubicBezTo>
                  <a:cubicBezTo>
                    <a:pt x="44" y="691"/>
                    <a:pt x="59" y="682"/>
                    <a:pt x="66" y="660"/>
                  </a:cubicBezTo>
                  <a:cubicBezTo>
                    <a:pt x="61" y="614"/>
                    <a:pt x="60" y="547"/>
                    <a:pt x="36" y="504"/>
                  </a:cubicBezTo>
                  <a:cubicBezTo>
                    <a:pt x="29" y="491"/>
                    <a:pt x="17" y="482"/>
                    <a:pt x="12" y="468"/>
                  </a:cubicBezTo>
                  <a:cubicBezTo>
                    <a:pt x="8" y="456"/>
                    <a:pt x="0" y="432"/>
                    <a:pt x="0" y="432"/>
                  </a:cubicBezTo>
                  <a:cubicBezTo>
                    <a:pt x="2" y="415"/>
                    <a:pt x="0" y="371"/>
                    <a:pt x="12" y="348"/>
                  </a:cubicBezTo>
                  <a:cubicBezTo>
                    <a:pt x="26" y="319"/>
                    <a:pt x="18" y="337"/>
                    <a:pt x="42" y="324"/>
                  </a:cubicBezTo>
                  <a:cubicBezTo>
                    <a:pt x="62" y="313"/>
                    <a:pt x="76" y="293"/>
                    <a:pt x="96" y="282"/>
                  </a:cubicBezTo>
                  <a:cubicBezTo>
                    <a:pt x="108" y="275"/>
                    <a:pt x="141" y="268"/>
                    <a:pt x="156" y="264"/>
                  </a:cubicBezTo>
                  <a:cubicBezTo>
                    <a:pt x="160" y="258"/>
                    <a:pt x="163" y="251"/>
                    <a:pt x="168" y="246"/>
                  </a:cubicBezTo>
                  <a:cubicBezTo>
                    <a:pt x="173" y="241"/>
                    <a:pt x="181" y="240"/>
                    <a:pt x="186" y="234"/>
                  </a:cubicBezTo>
                  <a:cubicBezTo>
                    <a:pt x="189" y="230"/>
                    <a:pt x="198" y="194"/>
                    <a:pt x="198" y="192"/>
                  </a:cubicBezTo>
                  <a:cubicBezTo>
                    <a:pt x="195" y="170"/>
                    <a:pt x="199" y="144"/>
                    <a:pt x="186" y="126"/>
                  </a:cubicBezTo>
                  <a:cubicBezTo>
                    <a:pt x="176" y="112"/>
                    <a:pt x="150" y="90"/>
                    <a:pt x="150" y="90"/>
                  </a:cubicBezTo>
                  <a:cubicBezTo>
                    <a:pt x="145" y="75"/>
                    <a:pt x="143" y="28"/>
                    <a:pt x="156" y="18"/>
                  </a:cubicBezTo>
                  <a:cubicBezTo>
                    <a:pt x="166" y="11"/>
                    <a:pt x="180" y="10"/>
                    <a:pt x="192" y="6"/>
                  </a:cubicBezTo>
                  <a:cubicBezTo>
                    <a:pt x="198" y="4"/>
                    <a:pt x="210" y="0"/>
                    <a:pt x="210" y="0"/>
                  </a:cubicBezTo>
                  <a:cubicBezTo>
                    <a:pt x="245" y="12"/>
                    <a:pt x="256" y="16"/>
                    <a:pt x="282" y="42"/>
                  </a:cubicBezTo>
                  <a:cubicBezTo>
                    <a:pt x="297" y="86"/>
                    <a:pt x="283" y="130"/>
                    <a:pt x="276" y="174"/>
                  </a:cubicBezTo>
                  <a:cubicBezTo>
                    <a:pt x="266" y="239"/>
                    <a:pt x="260" y="269"/>
                    <a:pt x="204" y="306"/>
                  </a:cubicBezTo>
                  <a:cubicBezTo>
                    <a:pt x="187" y="332"/>
                    <a:pt x="168" y="344"/>
                    <a:pt x="150" y="372"/>
                  </a:cubicBezTo>
                  <a:cubicBezTo>
                    <a:pt x="146" y="378"/>
                    <a:pt x="138" y="390"/>
                    <a:pt x="138" y="390"/>
                  </a:cubicBezTo>
                  <a:cubicBezTo>
                    <a:pt x="143" y="437"/>
                    <a:pt x="154" y="476"/>
                    <a:pt x="162" y="522"/>
                  </a:cubicBezTo>
                  <a:cubicBezTo>
                    <a:pt x="174" y="588"/>
                    <a:pt x="185" y="674"/>
                    <a:pt x="246" y="714"/>
                  </a:cubicBezTo>
                  <a:cubicBezTo>
                    <a:pt x="250" y="726"/>
                    <a:pt x="254" y="738"/>
                    <a:pt x="258" y="750"/>
                  </a:cubicBezTo>
                  <a:cubicBezTo>
                    <a:pt x="260" y="756"/>
                    <a:pt x="264" y="768"/>
                    <a:pt x="264" y="768"/>
                  </a:cubicBezTo>
                  <a:cubicBezTo>
                    <a:pt x="256" y="801"/>
                    <a:pt x="245" y="832"/>
                    <a:pt x="234" y="864"/>
                  </a:cubicBezTo>
                  <a:cubicBezTo>
                    <a:pt x="227" y="885"/>
                    <a:pt x="205" y="897"/>
                    <a:pt x="198" y="918"/>
                  </a:cubicBezTo>
                  <a:cubicBezTo>
                    <a:pt x="188" y="947"/>
                    <a:pt x="175" y="967"/>
                    <a:pt x="150" y="984"/>
                  </a:cubicBezTo>
                  <a:cubicBezTo>
                    <a:pt x="157" y="1028"/>
                    <a:pt x="161" y="1036"/>
                    <a:pt x="186" y="1074"/>
                  </a:cubicBezTo>
                  <a:cubicBezTo>
                    <a:pt x="193" y="1085"/>
                    <a:pt x="198" y="1110"/>
                    <a:pt x="198" y="1110"/>
                  </a:cubicBezTo>
                  <a:cubicBezTo>
                    <a:pt x="190" y="1134"/>
                    <a:pt x="182" y="1158"/>
                    <a:pt x="174" y="1182"/>
                  </a:cubicBezTo>
                  <a:cubicBezTo>
                    <a:pt x="170" y="1194"/>
                    <a:pt x="162" y="1218"/>
                    <a:pt x="162" y="1218"/>
                  </a:cubicBezTo>
                  <a:cubicBezTo>
                    <a:pt x="156" y="1329"/>
                    <a:pt x="151" y="1376"/>
                    <a:pt x="156" y="1488"/>
                  </a:cubicBezTo>
                  <a:cubicBezTo>
                    <a:pt x="153" y="1591"/>
                    <a:pt x="158" y="1688"/>
                    <a:pt x="138" y="1788"/>
                  </a:cubicBezTo>
                  <a:cubicBezTo>
                    <a:pt x="134" y="1857"/>
                    <a:pt x="131" y="1895"/>
                    <a:pt x="114" y="1956"/>
                  </a:cubicBezTo>
                  <a:cubicBezTo>
                    <a:pt x="112" y="1962"/>
                    <a:pt x="106" y="1990"/>
                    <a:pt x="102" y="1998"/>
                  </a:cubicBezTo>
                  <a:cubicBezTo>
                    <a:pt x="95" y="2011"/>
                    <a:pt x="78" y="2034"/>
                    <a:pt x="78" y="2034"/>
                  </a:cubicBezTo>
                  <a:cubicBezTo>
                    <a:pt x="62" y="2032"/>
                    <a:pt x="46" y="2032"/>
                    <a:pt x="30" y="2028"/>
                  </a:cubicBezTo>
                  <a:cubicBezTo>
                    <a:pt x="23" y="2026"/>
                    <a:pt x="12" y="2016"/>
                    <a:pt x="12" y="2016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Freeform 1488"/>
            <p:cNvSpPr>
              <a:spLocks/>
            </p:cNvSpPr>
            <p:nvPr/>
          </p:nvSpPr>
          <p:spPr bwMode="auto">
            <a:xfrm rot="4101205">
              <a:off x="4821441" y="1734438"/>
              <a:ext cx="219256" cy="944676"/>
            </a:xfrm>
            <a:custGeom>
              <a:avLst/>
              <a:gdLst>
                <a:gd name="T0" fmla="*/ 0 w 542"/>
                <a:gd name="T1" fmla="*/ 0 h 1605"/>
                <a:gd name="T2" fmla="*/ 0 w 542"/>
                <a:gd name="T3" fmla="*/ 0 h 1605"/>
                <a:gd name="T4" fmla="*/ 0 w 542"/>
                <a:gd name="T5" fmla="*/ 0 h 1605"/>
                <a:gd name="T6" fmla="*/ 0 w 542"/>
                <a:gd name="T7" fmla="*/ 0 h 1605"/>
                <a:gd name="T8" fmla="*/ 0 w 542"/>
                <a:gd name="T9" fmla="*/ 0 h 1605"/>
                <a:gd name="T10" fmla="*/ 0 w 542"/>
                <a:gd name="T11" fmla="*/ 0 h 1605"/>
                <a:gd name="T12" fmla="*/ 0 w 542"/>
                <a:gd name="T13" fmla="*/ 0 h 1605"/>
                <a:gd name="T14" fmla="*/ 0 w 542"/>
                <a:gd name="T15" fmla="*/ 0 h 1605"/>
                <a:gd name="T16" fmla="*/ 0 w 542"/>
                <a:gd name="T17" fmla="*/ 0 h 1605"/>
                <a:gd name="T18" fmla="*/ 0 w 542"/>
                <a:gd name="T19" fmla="*/ 0 h 1605"/>
                <a:gd name="T20" fmla="*/ 0 w 542"/>
                <a:gd name="T21" fmla="*/ 0 h 1605"/>
                <a:gd name="T22" fmla="*/ 0 w 542"/>
                <a:gd name="T23" fmla="*/ 0 h 1605"/>
                <a:gd name="T24" fmla="*/ 0 w 542"/>
                <a:gd name="T25" fmla="*/ 0 h 1605"/>
                <a:gd name="T26" fmla="*/ 0 w 542"/>
                <a:gd name="T27" fmla="*/ 0 h 1605"/>
                <a:gd name="T28" fmla="*/ 0 w 542"/>
                <a:gd name="T29" fmla="*/ 2147483647 h 1605"/>
                <a:gd name="T30" fmla="*/ 0 w 542"/>
                <a:gd name="T31" fmla="*/ 2147483647 h 1605"/>
                <a:gd name="T32" fmla="*/ 0 w 542"/>
                <a:gd name="T33" fmla="*/ 2147483647 h 1605"/>
                <a:gd name="T34" fmla="*/ 0 w 542"/>
                <a:gd name="T35" fmla="*/ 2147483647 h 1605"/>
                <a:gd name="T36" fmla="*/ 0 w 542"/>
                <a:gd name="T37" fmla="*/ 0 h 1605"/>
                <a:gd name="T38" fmla="*/ 0 w 542"/>
                <a:gd name="T39" fmla="*/ 0 h 1605"/>
                <a:gd name="T40" fmla="*/ 0 w 542"/>
                <a:gd name="T41" fmla="*/ 0 h 1605"/>
                <a:gd name="T42" fmla="*/ 0 w 542"/>
                <a:gd name="T43" fmla="*/ 0 h 1605"/>
                <a:gd name="T44" fmla="*/ 0 w 542"/>
                <a:gd name="T45" fmla="*/ 0 h 1605"/>
                <a:gd name="T46" fmla="*/ 0 w 542"/>
                <a:gd name="T47" fmla="*/ 0 h 1605"/>
                <a:gd name="T48" fmla="*/ 0 w 542"/>
                <a:gd name="T49" fmla="*/ 0 h 1605"/>
                <a:gd name="T50" fmla="*/ 0 w 542"/>
                <a:gd name="T51" fmla="*/ 0 h 1605"/>
                <a:gd name="T52" fmla="*/ 0 w 542"/>
                <a:gd name="T53" fmla="*/ 0 h 1605"/>
                <a:gd name="T54" fmla="*/ 0 w 542"/>
                <a:gd name="T55" fmla="*/ 0 h 1605"/>
                <a:gd name="T56" fmla="*/ 0 w 542"/>
                <a:gd name="T57" fmla="*/ 0 h 1605"/>
                <a:gd name="T58" fmla="*/ 0 w 542"/>
                <a:gd name="T59" fmla="*/ 0 h 16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2"/>
                <a:gd name="T91" fmla="*/ 0 h 1605"/>
                <a:gd name="T92" fmla="*/ 542 w 542"/>
                <a:gd name="T93" fmla="*/ 1605 h 160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2" h="1605">
                  <a:moveTo>
                    <a:pt x="470" y="0"/>
                  </a:moveTo>
                  <a:cubicBezTo>
                    <a:pt x="393" y="13"/>
                    <a:pt x="319" y="29"/>
                    <a:pt x="254" y="72"/>
                  </a:cubicBezTo>
                  <a:cubicBezTo>
                    <a:pt x="237" y="123"/>
                    <a:pt x="212" y="163"/>
                    <a:pt x="194" y="216"/>
                  </a:cubicBezTo>
                  <a:cubicBezTo>
                    <a:pt x="190" y="228"/>
                    <a:pt x="186" y="240"/>
                    <a:pt x="182" y="252"/>
                  </a:cubicBezTo>
                  <a:cubicBezTo>
                    <a:pt x="178" y="264"/>
                    <a:pt x="170" y="288"/>
                    <a:pt x="170" y="288"/>
                  </a:cubicBezTo>
                  <a:cubicBezTo>
                    <a:pt x="185" y="395"/>
                    <a:pt x="208" y="465"/>
                    <a:pt x="266" y="552"/>
                  </a:cubicBezTo>
                  <a:cubicBezTo>
                    <a:pt x="274" y="564"/>
                    <a:pt x="282" y="576"/>
                    <a:pt x="290" y="588"/>
                  </a:cubicBezTo>
                  <a:cubicBezTo>
                    <a:pt x="304" y="609"/>
                    <a:pt x="314" y="660"/>
                    <a:pt x="314" y="660"/>
                  </a:cubicBezTo>
                  <a:cubicBezTo>
                    <a:pt x="301" y="738"/>
                    <a:pt x="308" y="784"/>
                    <a:pt x="242" y="828"/>
                  </a:cubicBezTo>
                  <a:cubicBezTo>
                    <a:pt x="226" y="852"/>
                    <a:pt x="210" y="876"/>
                    <a:pt x="194" y="900"/>
                  </a:cubicBezTo>
                  <a:cubicBezTo>
                    <a:pt x="186" y="912"/>
                    <a:pt x="169" y="915"/>
                    <a:pt x="158" y="924"/>
                  </a:cubicBezTo>
                  <a:cubicBezTo>
                    <a:pt x="145" y="935"/>
                    <a:pt x="133" y="947"/>
                    <a:pt x="122" y="960"/>
                  </a:cubicBezTo>
                  <a:cubicBezTo>
                    <a:pt x="113" y="971"/>
                    <a:pt x="104" y="983"/>
                    <a:pt x="98" y="996"/>
                  </a:cubicBezTo>
                  <a:cubicBezTo>
                    <a:pt x="88" y="1019"/>
                    <a:pt x="74" y="1068"/>
                    <a:pt x="74" y="1068"/>
                  </a:cubicBezTo>
                  <a:cubicBezTo>
                    <a:pt x="76" y="1150"/>
                    <a:pt x="0" y="1548"/>
                    <a:pt x="194" y="1596"/>
                  </a:cubicBezTo>
                  <a:cubicBezTo>
                    <a:pt x="218" y="1592"/>
                    <a:pt x="254" y="1605"/>
                    <a:pt x="266" y="1584"/>
                  </a:cubicBezTo>
                  <a:cubicBezTo>
                    <a:pt x="294" y="1536"/>
                    <a:pt x="231" y="1505"/>
                    <a:pt x="206" y="1488"/>
                  </a:cubicBezTo>
                  <a:cubicBezTo>
                    <a:pt x="198" y="1463"/>
                    <a:pt x="171" y="1443"/>
                    <a:pt x="170" y="1416"/>
                  </a:cubicBezTo>
                  <a:cubicBezTo>
                    <a:pt x="163" y="1258"/>
                    <a:pt x="132" y="1177"/>
                    <a:pt x="242" y="1104"/>
                  </a:cubicBezTo>
                  <a:cubicBezTo>
                    <a:pt x="282" y="1044"/>
                    <a:pt x="254" y="1076"/>
                    <a:pt x="338" y="1020"/>
                  </a:cubicBezTo>
                  <a:cubicBezTo>
                    <a:pt x="350" y="1012"/>
                    <a:pt x="374" y="996"/>
                    <a:pt x="374" y="996"/>
                  </a:cubicBezTo>
                  <a:cubicBezTo>
                    <a:pt x="396" y="930"/>
                    <a:pt x="411" y="883"/>
                    <a:pt x="422" y="816"/>
                  </a:cubicBezTo>
                  <a:cubicBezTo>
                    <a:pt x="413" y="717"/>
                    <a:pt x="397" y="626"/>
                    <a:pt x="386" y="528"/>
                  </a:cubicBezTo>
                  <a:cubicBezTo>
                    <a:pt x="394" y="459"/>
                    <a:pt x="389" y="402"/>
                    <a:pt x="434" y="348"/>
                  </a:cubicBezTo>
                  <a:cubicBezTo>
                    <a:pt x="445" y="335"/>
                    <a:pt x="460" y="325"/>
                    <a:pt x="470" y="312"/>
                  </a:cubicBezTo>
                  <a:cubicBezTo>
                    <a:pt x="488" y="289"/>
                    <a:pt x="502" y="264"/>
                    <a:pt x="518" y="240"/>
                  </a:cubicBezTo>
                  <a:cubicBezTo>
                    <a:pt x="526" y="228"/>
                    <a:pt x="542" y="204"/>
                    <a:pt x="542" y="204"/>
                  </a:cubicBezTo>
                  <a:cubicBezTo>
                    <a:pt x="538" y="168"/>
                    <a:pt x="536" y="132"/>
                    <a:pt x="530" y="96"/>
                  </a:cubicBezTo>
                  <a:cubicBezTo>
                    <a:pt x="528" y="84"/>
                    <a:pt x="528" y="67"/>
                    <a:pt x="518" y="60"/>
                  </a:cubicBezTo>
                  <a:cubicBezTo>
                    <a:pt x="447" y="9"/>
                    <a:pt x="424" y="70"/>
                    <a:pt x="470" y="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43" name="Group 1489"/>
            <p:cNvGrpSpPr>
              <a:grpSpLocks/>
            </p:cNvGrpSpPr>
            <p:nvPr/>
          </p:nvGrpSpPr>
          <p:grpSpPr bwMode="auto">
            <a:xfrm rot="4101205">
              <a:off x="5074081" y="2492199"/>
              <a:ext cx="21617" cy="73026"/>
              <a:chOff x="2616" y="3708"/>
              <a:chExt cx="84" cy="264"/>
            </a:xfrm>
          </p:grpSpPr>
          <p:sp>
            <p:nvSpPr>
              <p:cNvPr id="35004" name="Line 1490"/>
              <p:cNvSpPr>
                <a:spLocks noChangeShapeType="1"/>
              </p:cNvSpPr>
              <p:nvPr/>
            </p:nvSpPr>
            <p:spPr bwMode="auto">
              <a:xfrm flipH="1">
                <a:off x="2616" y="3708"/>
                <a:ext cx="3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5" name="Line 1491"/>
              <p:cNvSpPr>
                <a:spLocks noChangeShapeType="1"/>
              </p:cNvSpPr>
              <p:nvPr/>
            </p:nvSpPr>
            <p:spPr bwMode="auto">
              <a:xfrm>
                <a:off x="2694" y="3714"/>
                <a:ext cx="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44" name="Group 1492"/>
            <p:cNvGrpSpPr>
              <a:grpSpLocks/>
            </p:cNvGrpSpPr>
            <p:nvPr/>
          </p:nvGrpSpPr>
          <p:grpSpPr bwMode="auto">
            <a:xfrm rot="9083880">
              <a:off x="4837845" y="1474893"/>
              <a:ext cx="68365" cy="69483"/>
              <a:chOff x="1678" y="3508"/>
              <a:chExt cx="246" cy="285"/>
            </a:xfrm>
          </p:grpSpPr>
          <p:sp>
            <p:nvSpPr>
              <p:cNvPr id="34999" name="AutoShape 1493"/>
              <p:cNvSpPr>
                <a:spLocks noChangeArrowheads="1"/>
              </p:cNvSpPr>
              <p:nvPr/>
            </p:nvSpPr>
            <p:spPr bwMode="auto">
              <a:xfrm rot="5400000">
                <a:off x="1678" y="3571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00" name="AutoShape 1494"/>
              <p:cNvSpPr>
                <a:spLocks noChangeArrowheads="1"/>
              </p:cNvSpPr>
              <p:nvPr/>
            </p:nvSpPr>
            <p:spPr bwMode="auto">
              <a:xfrm>
                <a:off x="1780" y="3508"/>
                <a:ext cx="144" cy="67"/>
              </a:xfrm>
              <a:prstGeom prst="hexagon">
                <a:avLst>
                  <a:gd name="adj" fmla="val 53731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01" name="AutoShape 1495"/>
              <p:cNvSpPr>
                <a:spLocks noChangeArrowheads="1"/>
              </p:cNvSpPr>
              <p:nvPr/>
            </p:nvSpPr>
            <p:spPr bwMode="auto">
              <a:xfrm rot="5400000">
                <a:off x="1678" y="369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5002" name="Line 1496"/>
              <p:cNvSpPr>
                <a:spLocks noChangeShapeType="1"/>
              </p:cNvSpPr>
              <p:nvPr/>
            </p:nvSpPr>
            <p:spPr bwMode="auto">
              <a:xfrm rot="5400000">
                <a:off x="1710" y="3682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3" name="Line 1497"/>
              <p:cNvSpPr>
                <a:spLocks noChangeShapeType="1"/>
              </p:cNvSpPr>
              <p:nvPr/>
            </p:nvSpPr>
            <p:spPr bwMode="auto">
              <a:xfrm rot="5400000">
                <a:off x="1785" y="3562"/>
                <a:ext cx="2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5" name="Line 1498"/>
            <p:cNvSpPr>
              <a:spLocks noChangeShapeType="1"/>
            </p:cNvSpPr>
            <p:nvPr/>
          </p:nvSpPr>
          <p:spPr bwMode="auto">
            <a:xfrm rot="4101205">
              <a:off x="4847196" y="1547415"/>
              <a:ext cx="9264" cy="15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AutoShape 1499"/>
            <p:cNvSpPr>
              <a:spLocks noChangeArrowheads="1"/>
            </p:cNvSpPr>
            <p:nvPr/>
          </p:nvSpPr>
          <p:spPr bwMode="auto">
            <a:xfrm rot="9501205">
              <a:off x="4982343" y="1331296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47" name="AutoShape 1500"/>
            <p:cNvSpPr>
              <a:spLocks noChangeArrowheads="1"/>
            </p:cNvSpPr>
            <p:nvPr/>
          </p:nvSpPr>
          <p:spPr bwMode="auto">
            <a:xfrm rot="20301205" flipH="1">
              <a:off x="5018079" y="1318943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48" name="AutoShape 1501"/>
            <p:cNvSpPr>
              <a:spLocks noChangeArrowheads="1"/>
            </p:cNvSpPr>
            <p:nvPr/>
          </p:nvSpPr>
          <p:spPr bwMode="auto">
            <a:xfrm rot="4101205" flipH="1">
              <a:off x="5018190" y="1286465"/>
              <a:ext cx="35513" cy="17091"/>
            </a:xfrm>
            <a:prstGeom prst="hexagon">
              <a:avLst>
                <a:gd name="adj" fmla="val 52274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49" name="Line 1502"/>
            <p:cNvSpPr>
              <a:spLocks noChangeShapeType="1"/>
            </p:cNvSpPr>
            <p:nvPr/>
          </p:nvSpPr>
          <p:spPr bwMode="auto">
            <a:xfrm rot="20301205" flipH="1">
              <a:off x="5010310" y="1337472"/>
              <a:ext cx="9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Line 1503"/>
            <p:cNvSpPr>
              <a:spLocks noChangeShapeType="1"/>
            </p:cNvSpPr>
            <p:nvPr/>
          </p:nvSpPr>
          <p:spPr bwMode="auto">
            <a:xfrm rot="20301205" flipH="1">
              <a:off x="5028955" y="1308135"/>
              <a:ext cx="6215" cy="9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AutoShape 1504"/>
            <p:cNvSpPr>
              <a:spLocks noChangeArrowheads="1"/>
            </p:cNvSpPr>
            <p:nvPr/>
          </p:nvSpPr>
          <p:spPr bwMode="auto">
            <a:xfrm rot="9501205">
              <a:off x="5055369" y="1335928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52" name="Line 1505"/>
            <p:cNvSpPr>
              <a:spLocks noChangeShapeType="1"/>
            </p:cNvSpPr>
            <p:nvPr/>
          </p:nvSpPr>
          <p:spPr bwMode="auto">
            <a:xfrm rot="4101205" flipH="1">
              <a:off x="5046061" y="1332796"/>
              <a:ext cx="4632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53" name="Group 1506"/>
            <p:cNvGrpSpPr>
              <a:grpSpLocks/>
            </p:cNvGrpSpPr>
            <p:nvPr/>
          </p:nvGrpSpPr>
          <p:grpSpPr bwMode="auto">
            <a:xfrm rot="4101205">
              <a:off x="5091177" y="1216740"/>
              <a:ext cx="23161" cy="94778"/>
              <a:chOff x="2622" y="3368"/>
              <a:chExt cx="96" cy="351"/>
            </a:xfrm>
          </p:grpSpPr>
          <p:sp>
            <p:nvSpPr>
              <p:cNvPr id="34994" name="AutoShape 1507"/>
              <p:cNvSpPr>
                <a:spLocks noChangeArrowheads="1"/>
              </p:cNvSpPr>
              <p:nvPr/>
            </p:nvSpPr>
            <p:spPr bwMode="auto">
              <a:xfrm rot="5400000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95" name="AutoShape 1508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96" name="Line 1509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7" name="AutoShape 1510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98" name="Line 1511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54" name="Line 1512"/>
            <p:cNvSpPr>
              <a:spLocks noChangeShapeType="1"/>
            </p:cNvSpPr>
            <p:nvPr/>
          </p:nvSpPr>
          <p:spPr bwMode="auto">
            <a:xfrm rot="4101205" flipH="1">
              <a:off x="5050712" y="1275661"/>
              <a:ext cx="1544" cy="15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Freeform 1513"/>
            <p:cNvSpPr>
              <a:spLocks/>
            </p:cNvSpPr>
            <p:nvPr/>
          </p:nvSpPr>
          <p:spPr bwMode="auto">
            <a:xfrm rot="4101205" flipH="1">
              <a:off x="4871195" y="2276534"/>
              <a:ext cx="230065" cy="407081"/>
            </a:xfrm>
            <a:custGeom>
              <a:avLst/>
              <a:gdLst>
                <a:gd name="T0" fmla="*/ 0 w 693"/>
                <a:gd name="T1" fmla="*/ 0 h 863"/>
                <a:gd name="T2" fmla="*/ 0 w 693"/>
                <a:gd name="T3" fmla="*/ 0 h 863"/>
                <a:gd name="T4" fmla="*/ 0 w 693"/>
                <a:gd name="T5" fmla="*/ 0 h 863"/>
                <a:gd name="T6" fmla="*/ 0 w 693"/>
                <a:gd name="T7" fmla="*/ 0 h 863"/>
                <a:gd name="T8" fmla="*/ 0 w 693"/>
                <a:gd name="T9" fmla="*/ 0 h 863"/>
                <a:gd name="T10" fmla="*/ 0 w 693"/>
                <a:gd name="T11" fmla="*/ 0 h 863"/>
                <a:gd name="T12" fmla="*/ 0 w 693"/>
                <a:gd name="T13" fmla="*/ 0 h 863"/>
                <a:gd name="T14" fmla="*/ 0 w 693"/>
                <a:gd name="T15" fmla="*/ 0 h 863"/>
                <a:gd name="T16" fmla="*/ 0 w 693"/>
                <a:gd name="T17" fmla="*/ 0 h 863"/>
                <a:gd name="T18" fmla="*/ 0 w 693"/>
                <a:gd name="T19" fmla="*/ 0 h 863"/>
                <a:gd name="T20" fmla="*/ 0 w 693"/>
                <a:gd name="T21" fmla="*/ 0 h 863"/>
                <a:gd name="T22" fmla="*/ 0 w 693"/>
                <a:gd name="T23" fmla="*/ 0 h 863"/>
                <a:gd name="T24" fmla="*/ 0 w 693"/>
                <a:gd name="T25" fmla="*/ 0 h 863"/>
                <a:gd name="T26" fmla="*/ 0 w 693"/>
                <a:gd name="T27" fmla="*/ 0 h 863"/>
                <a:gd name="T28" fmla="*/ 0 w 693"/>
                <a:gd name="T29" fmla="*/ 0 h 863"/>
                <a:gd name="T30" fmla="*/ 0 w 693"/>
                <a:gd name="T31" fmla="*/ 0 h 863"/>
                <a:gd name="T32" fmla="*/ 0 w 693"/>
                <a:gd name="T33" fmla="*/ 0 h 863"/>
                <a:gd name="T34" fmla="*/ 0 w 693"/>
                <a:gd name="T35" fmla="*/ 0 h 863"/>
                <a:gd name="T36" fmla="*/ 0 w 693"/>
                <a:gd name="T37" fmla="*/ 0 h 863"/>
                <a:gd name="T38" fmla="*/ 0 w 693"/>
                <a:gd name="T39" fmla="*/ 0 h 863"/>
                <a:gd name="T40" fmla="*/ 0 w 693"/>
                <a:gd name="T41" fmla="*/ 0 h 863"/>
                <a:gd name="T42" fmla="*/ 0 w 693"/>
                <a:gd name="T43" fmla="*/ 0 h 863"/>
                <a:gd name="T44" fmla="*/ 0 w 693"/>
                <a:gd name="T45" fmla="*/ 0 h 863"/>
                <a:gd name="T46" fmla="*/ 0 w 693"/>
                <a:gd name="T47" fmla="*/ 0 h 863"/>
                <a:gd name="T48" fmla="*/ 0 w 693"/>
                <a:gd name="T49" fmla="*/ 0 h 863"/>
                <a:gd name="T50" fmla="*/ 0 w 693"/>
                <a:gd name="T51" fmla="*/ 0 h 863"/>
                <a:gd name="T52" fmla="*/ 0 w 693"/>
                <a:gd name="T53" fmla="*/ 0 h 863"/>
                <a:gd name="T54" fmla="*/ 0 w 693"/>
                <a:gd name="T55" fmla="*/ 0 h 863"/>
                <a:gd name="T56" fmla="*/ 0 w 693"/>
                <a:gd name="T57" fmla="*/ 0 h 863"/>
                <a:gd name="T58" fmla="*/ 0 w 693"/>
                <a:gd name="T59" fmla="*/ 0 h 863"/>
                <a:gd name="T60" fmla="*/ 0 w 693"/>
                <a:gd name="T61" fmla="*/ 0 h 8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93"/>
                <a:gd name="T94" fmla="*/ 0 h 863"/>
                <a:gd name="T95" fmla="*/ 693 w 693"/>
                <a:gd name="T96" fmla="*/ 863 h 8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93" h="863">
                  <a:moveTo>
                    <a:pt x="643" y="0"/>
                  </a:moveTo>
                  <a:cubicBezTo>
                    <a:pt x="515" y="87"/>
                    <a:pt x="640" y="10"/>
                    <a:pt x="259" y="10"/>
                  </a:cubicBezTo>
                  <a:cubicBezTo>
                    <a:pt x="253" y="10"/>
                    <a:pt x="150" y="26"/>
                    <a:pt x="140" y="28"/>
                  </a:cubicBezTo>
                  <a:cubicBezTo>
                    <a:pt x="121" y="33"/>
                    <a:pt x="85" y="46"/>
                    <a:pt x="85" y="46"/>
                  </a:cubicBezTo>
                  <a:cubicBezTo>
                    <a:pt x="63" y="80"/>
                    <a:pt x="57" y="118"/>
                    <a:pt x="30" y="147"/>
                  </a:cubicBezTo>
                  <a:cubicBezTo>
                    <a:pt x="19" y="217"/>
                    <a:pt x="9" y="264"/>
                    <a:pt x="3" y="339"/>
                  </a:cubicBezTo>
                  <a:cubicBezTo>
                    <a:pt x="10" y="422"/>
                    <a:pt x="0" y="527"/>
                    <a:pt x="94" y="558"/>
                  </a:cubicBezTo>
                  <a:cubicBezTo>
                    <a:pt x="109" y="543"/>
                    <a:pt x="125" y="527"/>
                    <a:pt x="140" y="512"/>
                  </a:cubicBezTo>
                  <a:cubicBezTo>
                    <a:pt x="153" y="499"/>
                    <a:pt x="158" y="458"/>
                    <a:pt x="158" y="458"/>
                  </a:cubicBezTo>
                  <a:cubicBezTo>
                    <a:pt x="149" y="366"/>
                    <a:pt x="134" y="275"/>
                    <a:pt x="121" y="183"/>
                  </a:cubicBezTo>
                  <a:cubicBezTo>
                    <a:pt x="130" y="133"/>
                    <a:pt x="127" y="108"/>
                    <a:pt x="176" y="92"/>
                  </a:cubicBezTo>
                  <a:cubicBezTo>
                    <a:pt x="188" y="95"/>
                    <a:pt x="205" y="91"/>
                    <a:pt x="213" y="101"/>
                  </a:cubicBezTo>
                  <a:cubicBezTo>
                    <a:pt x="226" y="116"/>
                    <a:pt x="231" y="156"/>
                    <a:pt x="231" y="156"/>
                  </a:cubicBezTo>
                  <a:cubicBezTo>
                    <a:pt x="220" y="285"/>
                    <a:pt x="180" y="446"/>
                    <a:pt x="259" y="558"/>
                  </a:cubicBezTo>
                  <a:cubicBezTo>
                    <a:pt x="268" y="555"/>
                    <a:pt x="279" y="556"/>
                    <a:pt x="286" y="549"/>
                  </a:cubicBezTo>
                  <a:cubicBezTo>
                    <a:pt x="302" y="533"/>
                    <a:pt x="323" y="494"/>
                    <a:pt x="323" y="494"/>
                  </a:cubicBezTo>
                  <a:cubicBezTo>
                    <a:pt x="339" y="415"/>
                    <a:pt x="323" y="334"/>
                    <a:pt x="304" y="256"/>
                  </a:cubicBezTo>
                  <a:cubicBezTo>
                    <a:pt x="309" y="162"/>
                    <a:pt x="269" y="59"/>
                    <a:pt x="368" y="92"/>
                  </a:cubicBezTo>
                  <a:cubicBezTo>
                    <a:pt x="464" y="229"/>
                    <a:pt x="313" y="473"/>
                    <a:pt x="441" y="558"/>
                  </a:cubicBezTo>
                  <a:cubicBezTo>
                    <a:pt x="465" y="554"/>
                    <a:pt x="501" y="559"/>
                    <a:pt x="515" y="531"/>
                  </a:cubicBezTo>
                  <a:cubicBezTo>
                    <a:pt x="524" y="514"/>
                    <a:pt x="527" y="494"/>
                    <a:pt x="533" y="476"/>
                  </a:cubicBezTo>
                  <a:cubicBezTo>
                    <a:pt x="536" y="467"/>
                    <a:pt x="542" y="448"/>
                    <a:pt x="542" y="448"/>
                  </a:cubicBezTo>
                  <a:cubicBezTo>
                    <a:pt x="535" y="365"/>
                    <a:pt x="520" y="300"/>
                    <a:pt x="505" y="220"/>
                  </a:cubicBezTo>
                  <a:cubicBezTo>
                    <a:pt x="515" y="132"/>
                    <a:pt x="499" y="124"/>
                    <a:pt x="569" y="101"/>
                  </a:cubicBezTo>
                  <a:cubicBezTo>
                    <a:pt x="626" y="110"/>
                    <a:pt x="626" y="110"/>
                    <a:pt x="661" y="147"/>
                  </a:cubicBezTo>
                  <a:cubicBezTo>
                    <a:pt x="693" y="246"/>
                    <a:pt x="675" y="351"/>
                    <a:pt x="643" y="448"/>
                  </a:cubicBezTo>
                  <a:cubicBezTo>
                    <a:pt x="633" y="559"/>
                    <a:pt x="635" y="622"/>
                    <a:pt x="569" y="704"/>
                  </a:cubicBezTo>
                  <a:cubicBezTo>
                    <a:pt x="562" y="713"/>
                    <a:pt x="560" y="725"/>
                    <a:pt x="551" y="732"/>
                  </a:cubicBezTo>
                  <a:cubicBezTo>
                    <a:pt x="542" y="740"/>
                    <a:pt x="480" y="750"/>
                    <a:pt x="478" y="750"/>
                  </a:cubicBezTo>
                  <a:cubicBezTo>
                    <a:pt x="437" y="814"/>
                    <a:pt x="389" y="810"/>
                    <a:pt x="323" y="832"/>
                  </a:cubicBezTo>
                  <a:cubicBezTo>
                    <a:pt x="312" y="863"/>
                    <a:pt x="323" y="860"/>
                    <a:pt x="304" y="8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AutoShape 1514"/>
            <p:cNvSpPr>
              <a:spLocks noChangeArrowheads="1"/>
            </p:cNvSpPr>
            <p:nvPr/>
          </p:nvSpPr>
          <p:spPr bwMode="auto">
            <a:xfrm rot="20301205" flipH="1">
              <a:off x="4876688" y="2313316"/>
              <a:ext cx="27967" cy="24705"/>
            </a:xfrm>
            <a:prstGeom prst="hexagon">
              <a:avLst>
                <a:gd name="adj" fmla="val 28123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57" name="AutoShape 1515"/>
            <p:cNvSpPr>
              <a:spLocks noChangeArrowheads="1"/>
            </p:cNvSpPr>
            <p:nvPr/>
          </p:nvSpPr>
          <p:spPr bwMode="auto">
            <a:xfrm rot="20301205" flipH="1">
              <a:off x="4842506" y="2324125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34858" name="Group 1516"/>
            <p:cNvGrpSpPr>
              <a:grpSpLocks/>
            </p:cNvGrpSpPr>
            <p:nvPr/>
          </p:nvGrpSpPr>
          <p:grpSpPr bwMode="auto">
            <a:xfrm rot="4101205" flipH="1">
              <a:off x="4828595" y="2249710"/>
              <a:ext cx="23161" cy="96332"/>
              <a:chOff x="2622" y="3368"/>
              <a:chExt cx="96" cy="351"/>
            </a:xfrm>
          </p:grpSpPr>
          <p:sp>
            <p:nvSpPr>
              <p:cNvPr id="34989" name="AutoShape 1517"/>
              <p:cNvSpPr>
                <a:spLocks noChangeArrowheads="1"/>
              </p:cNvSpPr>
              <p:nvPr/>
            </p:nvSpPr>
            <p:spPr bwMode="auto">
              <a:xfrm rot="16200000" flipH="1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90" name="AutoShape 1518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91" name="Line 1519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2" name="AutoShape 1520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93" name="Line 1521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59" name="Line 1522"/>
            <p:cNvSpPr>
              <a:spLocks noChangeShapeType="1"/>
            </p:cNvSpPr>
            <p:nvPr/>
          </p:nvSpPr>
          <p:spPr bwMode="auto">
            <a:xfrm rot="4101205" flipH="1">
              <a:off x="4865875" y="2308684"/>
              <a:ext cx="20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Line 1523"/>
            <p:cNvSpPr>
              <a:spLocks noChangeShapeType="1"/>
            </p:cNvSpPr>
            <p:nvPr/>
          </p:nvSpPr>
          <p:spPr bwMode="auto">
            <a:xfrm rot="4101205" flipH="1">
              <a:off x="4831697" y="2319492"/>
              <a:ext cx="216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61" name="Group 1524"/>
            <p:cNvGrpSpPr>
              <a:grpSpLocks/>
            </p:cNvGrpSpPr>
            <p:nvPr/>
          </p:nvGrpSpPr>
          <p:grpSpPr bwMode="auto">
            <a:xfrm rot="4101205" flipH="1">
              <a:off x="4755564" y="2293021"/>
              <a:ext cx="21617" cy="71472"/>
              <a:chOff x="2616" y="3708"/>
              <a:chExt cx="84" cy="264"/>
            </a:xfrm>
          </p:grpSpPr>
          <p:sp>
            <p:nvSpPr>
              <p:cNvPr id="34987" name="Line 1525"/>
              <p:cNvSpPr>
                <a:spLocks noChangeShapeType="1"/>
              </p:cNvSpPr>
              <p:nvPr/>
            </p:nvSpPr>
            <p:spPr bwMode="auto">
              <a:xfrm flipH="1">
                <a:off x="2616" y="3708"/>
                <a:ext cx="3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8" name="Line 1526"/>
              <p:cNvSpPr>
                <a:spLocks noChangeShapeType="1"/>
              </p:cNvSpPr>
              <p:nvPr/>
            </p:nvSpPr>
            <p:spPr bwMode="auto">
              <a:xfrm>
                <a:off x="2694" y="3714"/>
                <a:ext cx="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62" name="AutoShape 1527"/>
            <p:cNvSpPr>
              <a:spLocks noChangeArrowheads="1"/>
            </p:cNvSpPr>
            <p:nvPr/>
          </p:nvSpPr>
          <p:spPr bwMode="auto">
            <a:xfrm rot="9501205">
              <a:off x="4727529" y="1396146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63" name="AutoShape 1528"/>
            <p:cNvSpPr>
              <a:spLocks noChangeArrowheads="1"/>
            </p:cNvSpPr>
            <p:nvPr/>
          </p:nvSpPr>
          <p:spPr bwMode="auto">
            <a:xfrm rot="9501205">
              <a:off x="4696454" y="1408498"/>
              <a:ext cx="24860" cy="24705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34864" name="Group 1529"/>
            <p:cNvGrpSpPr>
              <a:grpSpLocks/>
            </p:cNvGrpSpPr>
            <p:nvPr/>
          </p:nvGrpSpPr>
          <p:grpSpPr bwMode="auto">
            <a:xfrm rot="4101205">
              <a:off x="4710515" y="1412835"/>
              <a:ext cx="24705" cy="94778"/>
              <a:chOff x="2622" y="3368"/>
              <a:chExt cx="96" cy="351"/>
            </a:xfrm>
          </p:grpSpPr>
          <p:sp>
            <p:nvSpPr>
              <p:cNvPr id="34982" name="AutoShape 1530"/>
              <p:cNvSpPr>
                <a:spLocks noChangeArrowheads="1"/>
              </p:cNvSpPr>
              <p:nvPr/>
            </p:nvSpPr>
            <p:spPr bwMode="auto">
              <a:xfrm rot="16200000" flipH="1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83" name="AutoShape 1531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84" name="Line 1532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5" name="AutoShape 1533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86" name="Line 1534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65" name="Line 1535"/>
            <p:cNvSpPr>
              <a:spLocks noChangeShapeType="1"/>
            </p:cNvSpPr>
            <p:nvPr/>
          </p:nvSpPr>
          <p:spPr bwMode="auto">
            <a:xfrm rot="4101205">
              <a:off x="4733807" y="1430115"/>
              <a:ext cx="20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Line 1536"/>
            <p:cNvSpPr>
              <a:spLocks noChangeShapeType="1"/>
            </p:cNvSpPr>
            <p:nvPr/>
          </p:nvSpPr>
          <p:spPr bwMode="auto">
            <a:xfrm rot="4101205">
              <a:off x="4702727" y="1444012"/>
              <a:ext cx="185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67" name="Group 1537"/>
            <p:cNvGrpSpPr>
              <a:grpSpLocks/>
            </p:cNvGrpSpPr>
            <p:nvPr/>
          </p:nvGrpSpPr>
          <p:grpSpPr bwMode="auto">
            <a:xfrm rot="4101205">
              <a:off x="4637475" y="1451509"/>
              <a:ext cx="20073" cy="71472"/>
              <a:chOff x="2616" y="3708"/>
              <a:chExt cx="84" cy="264"/>
            </a:xfrm>
          </p:grpSpPr>
          <p:sp>
            <p:nvSpPr>
              <p:cNvPr id="34980" name="Line 1538"/>
              <p:cNvSpPr>
                <a:spLocks noChangeShapeType="1"/>
              </p:cNvSpPr>
              <p:nvPr/>
            </p:nvSpPr>
            <p:spPr bwMode="auto">
              <a:xfrm flipH="1">
                <a:off x="2616" y="3708"/>
                <a:ext cx="3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1" name="Line 1539"/>
              <p:cNvSpPr>
                <a:spLocks noChangeShapeType="1"/>
              </p:cNvSpPr>
              <p:nvPr/>
            </p:nvSpPr>
            <p:spPr bwMode="auto">
              <a:xfrm>
                <a:off x="2694" y="3714"/>
                <a:ext cx="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68" name="AutoShape 1540"/>
            <p:cNvSpPr>
              <a:spLocks noChangeArrowheads="1"/>
            </p:cNvSpPr>
            <p:nvPr/>
          </p:nvSpPr>
          <p:spPr bwMode="auto">
            <a:xfrm rot="9501205">
              <a:off x="5307075" y="1723486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69" name="AutoShape 1541"/>
            <p:cNvSpPr>
              <a:spLocks noChangeArrowheads="1"/>
            </p:cNvSpPr>
            <p:nvPr/>
          </p:nvSpPr>
          <p:spPr bwMode="auto">
            <a:xfrm rot="20301205" flipH="1">
              <a:off x="5342811" y="1712678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70" name="AutoShape 1542"/>
            <p:cNvSpPr>
              <a:spLocks noChangeArrowheads="1"/>
            </p:cNvSpPr>
            <p:nvPr/>
          </p:nvSpPr>
          <p:spPr bwMode="auto">
            <a:xfrm rot="4101205" flipH="1">
              <a:off x="5346030" y="1680194"/>
              <a:ext cx="35513" cy="18645"/>
            </a:xfrm>
            <a:prstGeom prst="hexagon">
              <a:avLst>
                <a:gd name="adj" fmla="val 47917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71" name="Line 1543"/>
            <p:cNvSpPr>
              <a:spLocks noChangeShapeType="1"/>
            </p:cNvSpPr>
            <p:nvPr/>
          </p:nvSpPr>
          <p:spPr bwMode="auto">
            <a:xfrm rot="20301205" flipH="1">
              <a:off x="5333489" y="1729662"/>
              <a:ext cx="108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Line 1544"/>
            <p:cNvSpPr>
              <a:spLocks noChangeShapeType="1"/>
            </p:cNvSpPr>
            <p:nvPr/>
          </p:nvSpPr>
          <p:spPr bwMode="auto">
            <a:xfrm rot="20301205" flipH="1">
              <a:off x="5355241" y="1700325"/>
              <a:ext cx="4661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AutoShape 1545"/>
            <p:cNvSpPr>
              <a:spLocks noChangeArrowheads="1"/>
            </p:cNvSpPr>
            <p:nvPr/>
          </p:nvSpPr>
          <p:spPr bwMode="auto">
            <a:xfrm rot="9501205">
              <a:off x="5412730" y="1715766"/>
              <a:ext cx="24860" cy="24705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74" name="AutoShape 1546"/>
            <p:cNvSpPr>
              <a:spLocks noChangeArrowheads="1"/>
            </p:cNvSpPr>
            <p:nvPr/>
          </p:nvSpPr>
          <p:spPr bwMode="auto">
            <a:xfrm rot="4101205">
              <a:off x="5439255" y="1741957"/>
              <a:ext cx="35513" cy="18645"/>
            </a:xfrm>
            <a:prstGeom prst="hexagon">
              <a:avLst>
                <a:gd name="adj" fmla="val 47917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75" name="AutoShape 1547"/>
            <p:cNvSpPr>
              <a:spLocks noChangeArrowheads="1"/>
            </p:cNvSpPr>
            <p:nvPr/>
          </p:nvSpPr>
          <p:spPr bwMode="auto">
            <a:xfrm rot="9501205">
              <a:off x="5380101" y="1728118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76" name="Line 1548"/>
            <p:cNvSpPr>
              <a:spLocks noChangeShapeType="1"/>
            </p:cNvSpPr>
            <p:nvPr/>
          </p:nvSpPr>
          <p:spPr bwMode="auto">
            <a:xfrm rot="9501205">
              <a:off x="5404961" y="1735839"/>
              <a:ext cx="9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Line 1549"/>
            <p:cNvSpPr>
              <a:spLocks noChangeShapeType="1"/>
            </p:cNvSpPr>
            <p:nvPr/>
          </p:nvSpPr>
          <p:spPr bwMode="auto">
            <a:xfrm rot="9501205">
              <a:off x="5437590" y="1735839"/>
              <a:ext cx="4661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Line 1550"/>
            <p:cNvSpPr>
              <a:spLocks noChangeShapeType="1"/>
            </p:cNvSpPr>
            <p:nvPr/>
          </p:nvSpPr>
          <p:spPr bwMode="auto">
            <a:xfrm rot="4101205" flipH="1">
              <a:off x="5373901" y="1724982"/>
              <a:ext cx="4632" cy="15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79" name="Group 1551"/>
            <p:cNvGrpSpPr>
              <a:grpSpLocks/>
            </p:cNvGrpSpPr>
            <p:nvPr/>
          </p:nvGrpSpPr>
          <p:grpSpPr bwMode="auto">
            <a:xfrm rot="4101205">
              <a:off x="5415910" y="1610475"/>
              <a:ext cx="23161" cy="94778"/>
              <a:chOff x="2622" y="3368"/>
              <a:chExt cx="96" cy="351"/>
            </a:xfrm>
          </p:grpSpPr>
          <p:sp>
            <p:nvSpPr>
              <p:cNvPr id="34975" name="AutoShape 1552"/>
              <p:cNvSpPr>
                <a:spLocks noChangeArrowheads="1"/>
              </p:cNvSpPr>
              <p:nvPr/>
            </p:nvSpPr>
            <p:spPr bwMode="auto">
              <a:xfrm rot="5400000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76" name="AutoShape 1553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77" name="Line 1554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8" name="AutoShape 1555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79" name="Line 1556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80" name="Line 1557"/>
            <p:cNvSpPr>
              <a:spLocks noChangeShapeType="1"/>
            </p:cNvSpPr>
            <p:nvPr/>
          </p:nvSpPr>
          <p:spPr bwMode="auto">
            <a:xfrm rot="4101205" flipH="1">
              <a:off x="5378552" y="1667852"/>
              <a:ext cx="1544" cy="15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AutoShape 1558"/>
            <p:cNvSpPr>
              <a:spLocks noChangeArrowheads="1"/>
            </p:cNvSpPr>
            <p:nvPr/>
          </p:nvSpPr>
          <p:spPr bwMode="auto">
            <a:xfrm rot="9501205">
              <a:off x="4997880" y="1678709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82" name="AutoShape 1559"/>
            <p:cNvSpPr>
              <a:spLocks noChangeArrowheads="1"/>
            </p:cNvSpPr>
            <p:nvPr/>
          </p:nvSpPr>
          <p:spPr bwMode="auto">
            <a:xfrm rot="20301205" flipH="1">
              <a:off x="5033616" y="1667900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83" name="AutoShape 1560"/>
            <p:cNvSpPr>
              <a:spLocks noChangeArrowheads="1"/>
            </p:cNvSpPr>
            <p:nvPr/>
          </p:nvSpPr>
          <p:spPr bwMode="auto">
            <a:xfrm rot="4101205" flipH="1">
              <a:off x="5035286" y="1633873"/>
              <a:ext cx="37057" cy="18645"/>
            </a:xfrm>
            <a:prstGeom prst="hexagon">
              <a:avLst>
                <a:gd name="adj" fmla="val 50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84" name="Line 1561"/>
            <p:cNvSpPr>
              <a:spLocks noChangeShapeType="1"/>
            </p:cNvSpPr>
            <p:nvPr/>
          </p:nvSpPr>
          <p:spPr bwMode="auto">
            <a:xfrm rot="20301205" flipH="1">
              <a:off x="5024294" y="1683341"/>
              <a:ext cx="9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Line 1562"/>
            <p:cNvSpPr>
              <a:spLocks noChangeShapeType="1"/>
            </p:cNvSpPr>
            <p:nvPr/>
          </p:nvSpPr>
          <p:spPr bwMode="auto">
            <a:xfrm rot="20301205" flipH="1">
              <a:off x="5044493" y="1654004"/>
              <a:ext cx="6215" cy="1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AutoShape 1563"/>
            <p:cNvSpPr>
              <a:spLocks noChangeArrowheads="1"/>
            </p:cNvSpPr>
            <p:nvPr/>
          </p:nvSpPr>
          <p:spPr bwMode="auto">
            <a:xfrm rot="9501205">
              <a:off x="5103535" y="1672532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87" name="AutoShape 1564"/>
            <p:cNvSpPr>
              <a:spLocks noChangeArrowheads="1"/>
            </p:cNvSpPr>
            <p:nvPr/>
          </p:nvSpPr>
          <p:spPr bwMode="auto">
            <a:xfrm rot="4101205">
              <a:off x="5128506" y="1697179"/>
              <a:ext cx="35513" cy="18645"/>
            </a:xfrm>
            <a:prstGeom prst="hexagon">
              <a:avLst>
                <a:gd name="adj" fmla="val 47917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88" name="AutoShape 1565"/>
            <p:cNvSpPr>
              <a:spLocks noChangeArrowheads="1"/>
            </p:cNvSpPr>
            <p:nvPr/>
          </p:nvSpPr>
          <p:spPr bwMode="auto">
            <a:xfrm rot="9501205">
              <a:off x="5066245" y="1684885"/>
              <a:ext cx="26414" cy="24705"/>
            </a:xfrm>
            <a:prstGeom prst="hexagon">
              <a:avLst>
                <a:gd name="adj" fmla="val 26561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89" name="Line 1566"/>
            <p:cNvSpPr>
              <a:spLocks noChangeShapeType="1"/>
            </p:cNvSpPr>
            <p:nvPr/>
          </p:nvSpPr>
          <p:spPr bwMode="auto">
            <a:xfrm rot="9501205">
              <a:off x="5095766" y="1689517"/>
              <a:ext cx="9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Line 1567"/>
            <p:cNvSpPr>
              <a:spLocks noChangeShapeType="1"/>
            </p:cNvSpPr>
            <p:nvPr/>
          </p:nvSpPr>
          <p:spPr bwMode="auto">
            <a:xfrm rot="9501205">
              <a:off x="5128395" y="1691061"/>
              <a:ext cx="6215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Line 1568"/>
            <p:cNvSpPr>
              <a:spLocks noChangeShapeType="1"/>
            </p:cNvSpPr>
            <p:nvPr/>
          </p:nvSpPr>
          <p:spPr bwMode="auto">
            <a:xfrm rot="4101205" flipH="1">
              <a:off x="5061598" y="1680209"/>
              <a:ext cx="4632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92" name="Group 1569"/>
            <p:cNvGrpSpPr>
              <a:grpSpLocks/>
            </p:cNvGrpSpPr>
            <p:nvPr/>
          </p:nvGrpSpPr>
          <p:grpSpPr bwMode="auto">
            <a:xfrm rot="4101205">
              <a:off x="5106715" y="1562599"/>
              <a:ext cx="23161" cy="97886"/>
              <a:chOff x="2622" y="3368"/>
              <a:chExt cx="96" cy="351"/>
            </a:xfrm>
          </p:grpSpPr>
          <p:sp>
            <p:nvSpPr>
              <p:cNvPr id="34970" name="AutoShape 1570"/>
              <p:cNvSpPr>
                <a:spLocks noChangeArrowheads="1"/>
              </p:cNvSpPr>
              <p:nvPr/>
            </p:nvSpPr>
            <p:spPr bwMode="auto">
              <a:xfrm rot="5400000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71" name="AutoShape 1571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72" name="Line 1572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3" name="AutoShape 1573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74" name="Line 1574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93" name="Line 1575"/>
            <p:cNvSpPr>
              <a:spLocks noChangeShapeType="1"/>
            </p:cNvSpPr>
            <p:nvPr/>
          </p:nvSpPr>
          <p:spPr bwMode="auto">
            <a:xfrm rot="4101205" flipH="1">
              <a:off x="5066250" y="1626172"/>
              <a:ext cx="1544" cy="12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4" name="Line 1576"/>
            <p:cNvSpPr>
              <a:spLocks noChangeShapeType="1"/>
            </p:cNvSpPr>
            <p:nvPr/>
          </p:nvSpPr>
          <p:spPr bwMode="auto">
            <a:xfrm rot="4101205">
              <a:off x="5198337" y="2067772"/>
              <a:ext cx="7720" cy="12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895" name="Group 1577"/>
            <p:cNvGrpSpPr>
              <a:grpSpLocks/>
            </p:cNvGrpSpPr>
            <p:nvPr/>
          </p:nvGrpSpPr>
          <p:grpSpPr bwMode="auto">
            <a:xfrm rot="6056310">
              <a:off x="5086628" y="1738670"/>
              <a:ext cx="58674" cy="82348"/>
              <a:chOff x="1678" y="3508"/>
              <a:chExt cx="246" cy="285"/>
            </a:xfrm>
          </p:grpSpPr>
          <p:sp>
            <p:nvSpPr>
              <p:cNvPr id="34965" name="AutoShape 1578"/>
              <p:cNvSpPr>
                <a:spLocks noChangeArrowheads="1"/>
              </p:cNvSpPr>
              <p:nvPr/>
            </p:nvSpPr>
            <p:spPr bwMode="auto">
              <a:xfrm rot="5400000">
                <a:off x="1678" y="3571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66" name="AutoShape 1579"/>
              <p:cNvSpPr>
                <a:spLocks noChangeArrowheads="1"/>
              </p:cNvSpPr>
              <p:nvPr/>
            </p:nvSpPr>
            <p:spPr bwMode="auto">
              <a:xfrm>
                <a:off x="1780" y="3508"/>
                <a:ext cx="144" cy="67"/>
              </a:xfrm>
              <a:prstGeom prst="hexagon">
                <a:avLst>
                  <a:gd name="adj" fmla="val 53731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67" name="AutoShape 1580"/>
              <p:cNvSpPr>
                <a:spLocks noChangeArrowheads="1"/>
              </p:cNvSpPr>
              <p:nvPr/>
            </p:nvSpPr>
            <p:spPr bwMode="auto">
              <a:xfrm rot="5400000">
                <a:off x="1678" y="369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68" name="Line 1581"/>
              <p:cNvSpPr>
                <a:spLocks noChangeShapeType="1"/>
              </p:cNvSpPr>
              <p:nvPr/>
            </p:nvSpPr>
            <p:spPr bwMode="auto">
              <a:xfrm rot="5400000">
                <a:off x="1710" y="3682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9" name="Line 1582"/>
              <p:cNvSpPr>
                <a:spLocks noChangeShapeType="1"/>
              </p:cNvSpPr>
              <p:nvPr/>
            </p:nvSpPr>
            <p:spPr bwMode="auto">
              <a:xfrm rot="5400000">
                <a:off x="1785" y="3562"/>
                <a:ext cx="2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96" name="Line 1583"/>
            <p:cNvSpPr>
              <a:spLocks noChangeShapeType="1"/>
            </p:cNvSpPr>
            <p:nvPr/>
          </p:nvSpPr>
          <p:spPr bwMode="auto">
            <a:xfrm rot="1073635">
              <a:off x="5143932" y="1820762"/>
              <a:ext cx="9322" cy="1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AutoShape 1584"/>
            <p:cNvSpPr>
              <a:spLocks noChangeArrowheads="1"/>
            </p:cNvSpPr>
            <p:nvPr/>
          </p:nvSpPr>
          <p:spPr bwMode="auto">
            <a:xfrm rot="9501205">
              <a:off x="5389424" y="2086340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98" name="AutoShape 1585"/>
            <p:cNvSpPr>
              <a:spLocks noChangeArrowheads="1"/>
            </p:cNvSpPr>
            <p:nvPr/>
          </p:nvSpPr>
          <p:spPr bwMode="auto">
            <a:xfrm rot="20301205" flipH="1">
              <a:off x="5420498" y="2073987"/>
              <a:ext cx="26414" cy="24705"/>
            </a:xfrm>
            <a:prstGeom prst="hexagon">
              <a:avLst>
                <a:gd name="adj" fmla="val 26561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899" name="Line 1586"/>
            <p:cNvSpPr>
              <a:spLocks noChangeShapeType="1"/>
            </p:cNvSpPr>
            <p:nvPr/>
          </p:nvSpPr>
          <p:spPr bwMode="auto">
            <a:xfrm rot="20301205" flipH="1">
              <a:off x="5412730" y="2094060"/>
              <a:ext cx="7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Line 1587"/>
            <p:cNvSpPr>
              <a:spLocks noChangeShapeType="1"/>
            </p:cNvSpPr>
            <p:nvPr/>
          </p:nvSpPr>
          <p:spPr bwMode="auto">
            <a:xfrm rot="20301205" flipH="1">
              <a:off x="5434482" y="2063179"/>
              <a:ext cx="6215" cy="9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AutoShape 1588"/>
            <p:cNvSpPr>
              <a:spLocks noChangeArrowheads="1"/>
            </p:cNvSpPr>
            <p:nvPr/>
          </p:nvSpPr>
          <p:spPr bwMode="auto">
            <a:xfrm rot="9501205">
              <a:off x="5456235" y="2092516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02" name="Line 1589"/>
            <p:cNvSpPr>
              <a:spLocks noChangeShapeType="1"/>
            </p:cNvSpPr>
            <p:nvPr/>
          </p:nvSpPr>
          <p:spPr bwMode="auto">
            <a:xfrm rot="4101205" flipH="1">
              <a:off x="5451588" y="2087840"/>
              <a:ext cx="4632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Line 1590"/>
            <p:cNvSpPr>
              <a:spLocks noChangeShapeType="1"/>
            </p:cNvSpPr>
            <p:nvPr/>
          </p:nvSpPr>
          <p:spPr bwMode="auto">
            <a:xfrm rot="4101205" flipH="1">
              <a:off x="5456235" y="2030710"/>
              <a:ext cx="0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Freeform 1591"/>
            <p:cNvSpPr>
              <a:spLocks/>
            </p:cNvSpPr>
            <p:nvPr/>
          </p:nvSpPr>
          <p:spPr bwMode="auto">
            <a:xfrm rot="9501205">
              <a:off x="4382598" y="1371441"/>
              <a:ext cx="1084513" cy="108084"/>
            </a:xfrm>
            <a:custGeom>
              <a:avLst/>
              <a:gdLst>
                <a:gd name="T0" fmla="*/ 2147483647 w 1044"/>
                <a:gd name="T1" fmla="*/ 0 h 272"/>
                <a:gd name="T2" fmla="*/ 2147483647 w 1044"/>
                <a:gd name="T3" fmla="*/ 0 h 272"/>
                <a:gd name="T4" fmla="*/ 0 w 1044"/>
                <a:gd name="T5" fmla="*/ 0 h 272"/>
                <a:gd name="T6" fmla="*/ 2147483647 w 1044"/>
                <a:gd name="T7" fmla="*/ 0 h 272"/>
                <a:gd name="T8" fmla="*/ 2147483647 w 1044"/>
                <a:gd name="T9" fmla="*/ 0 h 272"/>
                <a:gd name="T10" fmla="*/ 2147483647 w 1044"/>
                <a:gd name="T11" fmla="*/ 0 h 272"/>
                <a:gd name="T12" fmla="*/ 2147483647 w 1044"/>
                <a:gd name="T13" fmla="*/ 0 h 272"/>
                <a:gd name="T14" fmla="*/ 2147483647 w 1044"/>
                <a:gd name="T15" fmla="*/ 0 h 272"/>
                <a:gd name="T16" fmla="*/ 2147483647 w 1044"/>
                <a:gd name="T17" fmla="*/ 0 h 272"/>
                <a:gd name="T18" fmla="*/ 2147483647 w 1044"/>
                <a:gd name="T19" fmla="*/ 0 h 272"/>
                <a:gd name="T20" fmla="*/ 2147483647 w 1044"/>
                <a:gd name="T21" fmla="*/ 0 h 272"/>
                <a:gd name="T22" fmla="*/ 2147483647 w 1044"/>
                <a:gd name="T23" fmla="*/ 0 h 272"/>
                <a:gd name="T24" fmla="*/ 2147483647 w 1044"/>
                <a:gd name="T25" fmla="*/ 0 h 272"/>
                <a:gd name="T26" fmla="*/ 2147483647 w 1044"/>
                <a:gd name="T27" fmla="*/ 0 h 272"/>
                <a:gd name="T28" fmla="*/ 2147483647 w 1044"/>
                <a:gd name="T29" fmla="*/ 0 h 272"/>
                <a:gd name="T30" fmla="*/ 2147483647 w 1044"/>
                <a:gd name="T31" fmla="*/ 0 h 272"/>
                <a:gd name="T32" fmla="*/ 2147483647 w 1044"/>
                <a:gd name="T33" fmla="*/ 0 h 272"/>
                <a:gd name="T34" fmla="*/ 2147483647 w 1044"/>
                <a:gd name="T35" fmla="*/ 0 h 272"/>
                <a:gd name="T36" fmla="*/ 2147483647 w 1044"/>
                <a:gd name="T37" fmla="*/ 0 h 272"/>
                <a:gd name="T38" fmla="*/ 2147483647 w 1044"/>
                <a:gd name="T39" fmla="*/ 0 h 2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44"/>
                <a:gd name="T61" fmla="*/ 0 h 272"/>
                <a:gd name="T62" fmla="*/ 1044 w 1044"/>
                <a:gd name="T63" fmla="*/ 272 h 2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44" h="272">
                  <a:moveTo>
                    <a:pt x="336" y="216"/>
                  </a:moveTo>
                  <a:cubicBezTo>
                    <a:pt x="271" y="173"/>
                    <a:pt x="203" y="192"/>
                    <a:pt x="132" y="216"/>
                  </a:cubicBezTo>
                  <a:cubicBezTo>
                    <a:pt x="60" y="206"/>
                    <a:pt x="23" y="213"/>
                    <a:pt x="0" y="144"/>
                  </a:cubicBezTo>
                  <a:cubicBezTo>
                    <a:pt x="2" y="132"/>
                    <a:pt x="16" y="53"/>
                    <a:pt x="24" y="48"/>
                  </a:cubicBezTo>
                  <a:cubicBezTo>
                    <a:pt x="41" y="37"/>
                    <a:pt x="64" y="41"/>
                    <a:pt x="84" y="36"/>
                  </a:cubicBezTo>
                  <a:cubicBezTo>
                    <a:pt x="143" y="21"/>
                    <a:pt x="204" y="12"/>
                    <a:pt x="264" y="0"/>
                  </a:cubicBezTo>
                  <a:cubicBezTo>
                    <a:pt x="304" y="4"/>
                    <a:pt x="344" y="5"/>
                    <a:pt x="384" y="12"/>
                  </a:cubicBezTo>
                  <a:cubicBezTo>
                    <a:pt x="464" y="27"/>
                    <a:pt x="526" y="71"/>
                    <a:pt x="600" y="96"/>
                  </a:cubicBezTo>
                  <a:cubicBezTo>
                    <a:pt x="642" y="91"/>
                    <a:pt x="737" y="88"/>
                    <a:pt x="780" y="60"/>
                  </a:cubicBezTo>
                  <a:cubicBezTo>
                    <a:pt x="792" y="52"/>
                    <a:pt x="803" y="42"/>
                    <a:pt x="816" y="36"/>
                  </a:cubicBezTo>
                  <a:cubicBezTo>
                    <a:pt x="839" y="26"/>
                    <a:pt x="864" y="20"/>
                    <a:pt x="888" y="12"/>
                  </a:cubicBezTo>
                  <a:cubicBezTo>
                    <a:pt x="900" y="8"/>
                    <a:pt x="924" y="0"/>
                    <a:pt x="924" y="0"/>
                  </a:cubicBezTo>
                  <a:cubicBezTo>
                    <a:pt x="948" y="16"/>
                    <a:pt x="972" y="32"/>
                    <a:pt x="996" y="48"/>
                  </a:cubicBezTo>
                  <a:cubicBezTo>
                    <a:pt x="1008" y="56"/>
                    <a:pt x="1032" y="72"/>
                    <a:pt x="1032" y="72"/>
                  </a:cubicBezTo>
                  <a:cubicBezTo>
                    <a:pt x="1036" y="84"/>
                    <a:pt x="1044" y="95"/>
                    <a:pt x="1044" y="108"/>
                  </a:cubicBezTo>
                  <a:cubicBezTo>
                    <a:pt x="1044" y="174"/>
                    <a:pt x="979" y="188"/>
                    <a:pt x="936" y="216"/>
                  </a:cubicBezTo>
                  <a:cubicBezTo>
                    <a:pt x="827" y="200"/>
                    <a:pt x="879" y="213"/>
                    <a:pt x="780" y="180"/>
                  </a:cubicBezTo>
                  <a:cubicBezTo>
                    <a:pt x="768" y="176"/>
                    <a:pt x="744" y="168"/>
                    <a:pt x="744" y="168"/>
                  </a:cubicBezTo>
                  <a:cubicBezTo>
                    <a:pt x="643" y="177"/>
                    <a:pt x="552" y="184"/>
                    <a:pt x="468" y="240"/>
                  </a:cubicBezTo>
                  <a:cubicBezTo>
                    <a:pt x="332" y="228"/>
                    <a:pt x="336" y="272"/>
                    <a:pt x="336" y="216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1592"/>
            <p:cNvSpPr>
              <a:spLocks/>
            </p:cNvSpPr>
            <p:nvPr/>
          </p:nvSpPr>
          <p:spPr bwMode="auto">
            <a:xfrm rot="4101205">
              <a:off x="4704504" y="1272238"/>
              <a:ext cx="89555" cy="618390"/>
            </a:xfrm>
            <a:custGeom>
              <a:avLst/>
              <a:gdLst>
                <a:gd name="T0" fmla="*/ 0 w 216"/>
                <a:gd name="T1" fmla="*/ 0 h 1320"/>
                <a:gd name="T2" fmla="*/ 0 w 216"/>
                <a:gd name="T3" fmla="*/ 0 h 1320"/>
                <a:gd name="T4" fmla="*/ 0 w 216"/>
                <a:gd name="T5" fmla="*/ 0 h 1320"/>
                <a:gd name="T6" fmla="*/ 0 w 216"/>
                <a:gd name="T7" fmla="*/ 0 h 1320"/>
                <a:gd name="T8" fmla="*/ 0 w 216"/>
                <a:gd name="T9" fmla="*/ 0 h 1320"/>
                <a:gd name="T10" fmla="*/ 0 w 216"/>
                <a:gd name="T11" fmla="*/ 0 h 1320"/>
                <a:gd name="T12" fmla="*/ 0 w 216"/>
                <a:gd name="T13" fmla="*/ 0 h 1320"/>
                <a:gd name="T14" fmla="*/ 0 w 216"/>
                <a:gd name="T15" fmla="*/ 0 h 1320"/>
                <a:gd name="T16" fmla="*/ 0 w 216"/>
                <a:gd name="T17" fmla="*/ 0 h 1320"/>
                <a:gd name="T18" fmla="*/ 0 w 216"/>
                <a:gd name="T19" fmla="*/ 0 h 1320"/>
                <a:gd name="T20" fmla="*/ 0 w 216"/>
                <a:gd name="T21" fmla="*/ 0 h 1320"/>
                <a:gd name="T22" fmla="*/ 0 w 216"/>
                <a:gd name="T23" fmla="*/ 0 h 1320"/>
                <a:gd name="T24" fmla="*/ 0 w 216"/>
                <a:gd name="T25" fmla="*/ 0 h 1320"/>
                <a:gd name="T26" fmla="*/ 0 w 216"/>
                <a:gd name="T27" fmla="*/ 0 h 1320"/>
                <a:gd name="T28" fmla="*/ 0 w 216"/>
                <a:gd name="T29" fmla="*/ 0 h 1320"/>
                <a:gd name="T30" fmla="*/ 0 w 216"/>
                <a:gd name="T31" fmla="*/ 0 h 1320"/>
                <a:gd name="T32" fmla="*/ 0 w 216"/>
                <a:gd name="T33" fmla="*/ 0 h 1320"/>
                <a:gd name="T34" fmla="*/ 0 w 216"/>
                <a:gd name="T35" fmla="*/ 0 h 1320"/>
                <a:gd name="T36" fmla="*/ 0 w 216"/>
                <a:gd name="T37" fmla="*/ 0 h 1320"/>
                <a:gd name="T38" fmla="*/ 0 w 216"/>
                <a:gd name="T39" fmla="*/ 0 h 1320"/>
                <a:gd name="T40" fmla="*/ 0 w 216"/>
                <a:gd name="T41" fmla="*/ 0 h 1320"/>
                <a:gd name="T42" fmla="*/ 0 w 216"/>
                <a:gd name="T43" fmla="*/ 0 h 1320"/>
                <a:gd name="T44" fmla="*/ 0 w 216"/>
                <a:gd name="T45" fmla="*/ 0 h 1320"/>
                <a:gd name="T46" fmla="*/ 0 w 216"/>
                <a:gd name="T47" fmla="*/ 0 h 1320"/>
                <a:gd name="T48" fmla="*/ 0 w 216"/>
                <a:gd name="T49" fmla="*/ 0 h 1320"/>
                <a:gd name="T50" fmla="*/ 0 w 216"/>
                <a:gd name="T51" fmla="*/ 0 h 1320"/>
                <a:gd name="T52" fmla="*/ 0 w 216"/>
                <a:gd name="T53" fmla="*/ 0 h 1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"/>
                <a:gd name="T82" fmla="*/ 0 h 1320"/>
                <a:gd name="T83" fmla="*/ 216 w 216"/>
                <a:gd name="T84" fmla="*/ 1320 h 13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" h="1320">
                  <a:moveTo>
                    <a:pt x="66" y="1290"/>
                  </a:moveTo>
                  <a:cubicBezTo>
                    <a:pt x="97" y="1280"/>
                    <a:pt x="110" y="1267"/>
                    <a:pt x="120" y="1236"/>
                  </a:cubicBezTo>
                  <a:cubicBezTo>
                    <a:pt x="103" y="1186"/>
                    <a:pt x="115" y="1211"/>
                    <a:pt x="84" y="1164"/>
                  </a:cubicBezTo>
                  <a:cubicBezTo>
                    <a:pt x="62" y="1131"/>
                    <a:pt x="67" y="1084"/>
                    <a:pt x="48" y="1050"/>
                  </a:cubicBezTo>
                  <a:cubicBezTo>
                    <a:pt x="48" y="1050"/>
                    <a:pt x="18" y="1005"/>
                    <a:pt x="12" y="996"/>
                  </a:cubicBezTo>
                  <a:cubicBezTo>
                    <a:pt x="5" y="985"/>
                    <a:pt x="0" y="960"/>
                    <a:pt x="0" y="960"/>
                  </a:cubicBezTo>
                  <a:cubicBezTo>
                    <a:pt x="2" y="836"/>
                    <a:pt x="2" y="712"/>
                    <a:pt x="6" y="588"/>
                  </a:cubicBezTo>
                  <a:cubicBezTo>
                    <a:pt x="7" y="565"/>
                    <a:pt x="31" y="533"/>
                    <a:pt x="48" y="522"/>
                  </a:cubicBezTo>
                  <a:cubicBezTo>
                    <a:pt x="60" y="504"/>
                    <a:pt x="72" y="486"/>
                    <a:pt x="84" y="468"/>
                  </a:cubicBezTo>
                  <a:cubicBezTo>
                    <a:pt x="105" y="436"/>
                    <a:pt x="108" y="384"/>
                    <a:pt x="120" y="348"/>
                  </a:cubicBezTo>
                  <a:cubicBezTo>
                    <a:pt x="118" y="310"/>
                    <a:pt x="127" y="267"/>
                    <a:pt x="108" y="234"/>
                  </a:cubicBezTo>
                  <a:cubicBezTo>
                    <a:pt x="79" y="182"/>
                    <a:pt x="25" y="153"/>
                    <a:pt x="6" y="96"/>
                  </a:cubicBezTo>
                  <a:cubicBezTo>
                    <a:pt x="14" y="48"/>
                    <a:pt x="17" y="16"/>
                    <a:pt x="66" y="0"/>
                  </a:cubicBezTo>
                  <a:cubicBezTo>
                    <a:pt x="104" y="9"/>
                    <a:pt x="112" y="28"/>
                    <a:pt x="138" y="54"/>
                  </a:cubicBezTo>
                  <a:cubicBezTo>
                    <a:pt x="150" y="90"/>
                    <a:pt x="160" y="134"/>
                    <a:pt x="192" y="156"/>
                  </a:cubicBezTo>
                  <a:cubicBezTo>
                    <a:pt x="206" y="199"/>
                    <a:pt x="197" y="181"/>
                    <a:pt x="216" y="210"/>
                  </a:cubicBezTo>
                  <a:cubicBezTo>
                    <a:pt x="211" y="274"/>
                    <a:pt x="209" y="344"/>
                    <a:pt x="198" y="408"/>
                  </a:cubicBezTo>
                  <a:cubicBezTo>
                    <a:pt x="189" y="460"/>
                    <a:pt x="149" y="515"/>
                    <a:pt x="120" y="558"/>
                  </a:cubicBezTo>
                  <a:cubicBezTo>
                    <a:pt x="122" y="610"/>
                    <a:pt x="121" y="662"/>
                    <a:pt x="126" y="714"/>
                  </a:cubicBezTo>
                  <a:cubicBezTo>
                    <a:pt x="128" y="738"/>
                    <a:pt x="145" y="773"/>
                    <a:pt x="150" y="798"/>
                  </a:cubicBezTo>
                  <a:cubicBezTo>
                    <a:pt x="152" y="852"/>
                    <a:pt x="144" y="937"/>
                    <a:pt x="180" y="990"/>
                  </a:cubicBezTo>
                  <a:cubicBezTo>
                    <a:pt x="188" y="1002"/>
                    <a:pt x="199" y="1012"/>
                    <a:pt x="204" y="1026"/>
                  </a:cubicBezTo>
                  <a:cubicBezTo>
                    <a:pt x="208" y="1038"/>
                    <a:pt x="216" y="1062"/>
                    <a:pt x="216" y="1062"/>
                  </a:cubicBezTo>
                  <a:cubicBezTo>
                    <a:pt x="212" y="1121"/>
                    <a:pt x="207" y="1191"/>
                    <a:pt x="186" y="1248"/>
                  </a:cubicBezTo>
                  <a:cubicBezTo>
                    <a:pt x="176" y="1276"/>
                    <a:pt x="142" y="1293"/>
                    <a:pt x="120" y="1308"/>
                  </a:cubicBezTo>
                  <a:cubicBezTo>
                    <a:pt x="114" y="1312"/>
                    <a:pt x="102" y="1320"/>
                    <a:pt x="102" y="1320"/>
                  </a:cubicBezTo>
                  <a:cubicBezTo>
                    <a:pt x="85" y="1295"/>
                    <a:pt x="96" y="1305"/>
                    <a:pt x="66" y="129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Oval 1593"/>
            <p:cNvSpPr>
              <a:spLocks noChangeArrowheads="1"/>
            </p:cNvSpPr>
            <p:nvPr/>
          </p:nvSpPr>
          <p:spPr bwMode="auto">
            <a:xfrm rot="4101205">
              <a:off x="5190762" y="2551279"/>
              <a:ext cx="69483" cy="43815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grpSp>
          <p:nvGrpSpPr>
            <p:cNvPr id="34907" name="Group 1594"/>
            <p:cNvGrpSpPr>
              <a:grpSpLocks/>
            </p:cNvGrpSpPr>
            <p:nvPr/>
          </p:nvGrpSpPr>
          <p:grpSpPr bwMode="auto">
            <a:xfrm rot="-4587636">
              <a:off x="5212481" y="1360376"/>
              <a:ext cx="58674" cy="82348"/>
              <a:chOff x="1678" y="3508"/>
              <a:chExt cx="246" cy="285"/>
            </a:xfrm>
          </p:grpSpPr>
          <p:sp>
            <p:nvSpPr>
              <p:cNvPr id="34960" name="AutoShape 1595"/>
              <p:cNvSpPr>
                <a:spLocks noChangeArrowheads="1"/>
              </p:cNvSpPr>
              <p:nvPr/>
            </p:nvSpPr>
            <p:spPr bwMode="auto">
              <a:xfrm rot="5400000">
                <a:off x="1678" y="3571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61" name="AutoShape 1596"/>
              <p:cNvSpPr>
                <a:spLocks noChangeArrowheads="1"/>
              </p:cNvSpPr>
              <p:nvPr/>
            </p:nvSpPr>
            <p:spPr bwMode="auto">
              <a:xfrm>
                <a:off x="1780" y="3508"/>
                <a:ext cx="144" cy="67"/>
              </a:xfrm>
              <a:prstGeom prst="hexagon">
                <a:avLst>
                  <a:gd name="adj" fmla="val 53731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62" name="AutoShape 1597"/>
              <p:cNvSpPr>
                <a:spLocks noChangeArrowheads="1"/>
              </p:cNvSpPr>
              <p:nvPr/>
            </p:nvSpPr>
            <p:spPr bwMode="auto">
              <a:xfrm rot="5400000">
                <a:off x="1678" y="369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63" name="Line 1598"/>
              <p:cNvSpPr>
                <a:spLocks noChangeShapeType="1"/>
              </p:cNvSpPr>
              <p:nvPr/>
            </p:nvSpPr>
            <p:spPr bwMode="auto">
              <a:xfrm rot="5400000">
                <a:off x="1710" y="3682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4" name="Line 1599"/>
              <p:cNvSpPr>
                <a:spLocks noChangeShapeType="1"/>
              </p:cNvSpPr>
              <p:nvPr/>
            </p:nvSpPr>
            <p:spPr bwMode="auto">
              <a:xfrm rot="5400000">
                <a:off x="1785" y="3562"/>
                <a:ext cx="2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08" name="Line 1600"/>
            <p:cNvSpPr>
              <a:spLocks noChangeShapeType="1"/>
            </p:cNvSpPr>
            <p:nvPr/>
          </p:nvSpPr>
          <p:spPr bwMode="auto">
            <a:xfrm rot="-9570311">
              <a:off x="5204528" y="1346736"/>
              <a:ext cx="9322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9" name="AutoShape 1601"/>
            <p:cNvSpPr>
              <a:spLocks noChangeArrowheads="1"/>
            </p:cNvSpPr>
            <p:nvPr/>
          </p:nvSpPr>
          <p:spPr bwMode="auto">
            <a:xfrm rot="-9760595">
              <a:off x="5176561" y="1522759"/>
              <a:ext cx="26414" cy="21617"/>
            </a:xfrm>
            <a:prstGeom prst="hexagon">
              <a:avLst>
                <a:gd name="adj" fmla="val 3035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10" name="AutoShape 1602"/>
            <p:cNvSpPr>
              <a:spLocks noChangeArrowheads="1"/>
            </p:cNvSpPr>
            <p:nvPr/>
          </p:nvSpPr>
          <p:spPr bwMode="auto">
            <a:xfrm rot="1039405" flipH="1">
              <a:off x="5210743" y="1539743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11" name="AutoShape 1603"/>
            <p:cNvSpPr>
              <a:spLocks noChangeArrowheads="1"/>
            </p:cNvSpPr>
            <p:nvPr/>
          </p:nvSpPr>
          <p:spPr bwMode="auto">
            <a:xfrm rot="6439405" flipH="1">
              <a:off x="5234161" y="1519612"/>
              <a:ext cx="35513" cy="18645"/>
            </a:xfrm>
            <a:prstGeom prst="hexagon">
              <a:avLst>
                <a:gd name="adj" fmla="val 47917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12" name="Line 1604"/>
            <p:cNvSpPr>
              <a:spLocks noChangeShapeType="1"/>
            </p:cNvSpPr>
            <p:nvPr/>
          </p:nvSpPr>
          <p:spPr bwMode="auto">
            <a:xfrm rot="1039405" flipH="1">
              <a:off x="5204528" y="1542831"/>
              <a:ext cx="9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Line 1605"/>
            <p:cNvSpPr>
              <a:spLocks noChangeShapeType="1"/>
            </p:cNvSpPr>
            <p:nvPr/>
          </p:nvSpPr>
          <p:spPr bwMode="auto">
            <a:xfrm rot="1039405" flipH="1">
              <a:off x="5235603" y="1533567"/>
              <a:ext cx="4661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AutoShape 1606"/>
            <p:cNvSpPr>
              <a:spLocks noChangeArrowheads="1"/>
            </p:cNvSpPr>
            <p:nvPr/>
          </p:nvSpPr>
          <p:spPr bwMode="auto">
            <a:xfrm rot="-9760595">
              <a:off x="5232495" y="1575257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15" name="Line 1607"/>
            <p:cNvSpPr>
              <a:spLocks noChangeShapeType="1"/>
            </p:cNvSpPr>
            <p:nvPr/>
          </p:nvSpPr>
          <p:spPr bwMode="auto">
            <a:xfrm rot="6439405" flipH="1">
              <a:off x="5235617" y="1562861"/>
              <a:ext cx="4632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16" name="Group 1608"/>
            <p:cNvGrpSpPr>
              <a:grpSpLocks/>
            </p:cNvGrpSpPr>
            <p:nvPr/>
          </p:nvGrpSpPr>
          <p:grpSpPr bwMode="auto">
            <a:xfrm rot="6439405">
              <a:off x="5313363" y="1505474"/>
              <a:ext cx="23161" cy="96332"/>
              <a:chOff x="2622" y="3368"/>
              <a:chExt cx="96" cy="351"/>
            </a:xfrm>
          </p:grpSpPr>
          <p:sp>
            <p:nvSpPr>
              <p:cNvPr id="34955" name="AutoShape 1609"/>
              <p:cNvSpPr>
                <a:spLocks noChangeArrowheads="1"/>
              </p:cNvSpPr>
              <p:nvPr/>
            </p:nvSpPr>
            <p:spPr bwMode="auto">
              <a:xfrm rot="5400000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56" name="AutoShape 1610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57" name="Line 1611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8" name="AutoShape 1612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59" name="Line 1613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17" name="Line 1614"/>
            <p:cNvSpPr>
              <a:spLocks noChangeShapeType="1"/>
            </p:cNvSpPr>
            <p:nvPr/>
          </p:nvSpPr>
          <p:spPr bwMode="auto">
            <a:xfrm rot="6439405" flipH="1">
              <a:off x="5271344" y="1524259"/>
              <a:ext cx="1544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AutoShape 1615"/>
            <p:cNvSpPr>
              <a:spLocks noChangeArrowheads="1"/>
            </p:cNvSpPr>
            <p:nvPr/>
          </p:nvSpPr>
          <p:spPr bwMode="auto">
            <a:xfrm rot="-8795534">
              <a:off x="5011864" y="1471805"/>
              <a:ext cx="23306" cy="262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19" name="AutoShape 1616"/>
            <p:cNvSpPr>
              <a:spLocks noChangeArrowheads="1"/>
            </p:cNvSpPr>
            <p:nvPr/>
          </p:nvSpPr>
          <p:spPr bwMode="auto">
            <a:xfrm rot="2004466" flipH="1">
              <a:off x="5035170" y="1490334"/>
              <a:ext cx="23306" cy="2470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20" name="AutoShape 1617"/>
            <p:cNvSpPr>
              <a:spLocks noChangeArrowheads="1"/>
            </p:cNvSpPr>
            <p:nvPr/>
          </p:nvSpPr>
          <p:spPr bwMode="auto">
            <a:xfrm rot="7404466" flipH="1">
              <a:off x="5060151" y="1474840"/>
              <a:ext cx="38601" cy="17091"/>
            </a:xfrm>
            <a:prstGeom prst="hexagon">
              <a:avLst>
                <a:gd name="adj" fmla="val 56819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21" name="Line 1618"/>
            <p:cNvSpPr>
              <a:spLocks noChangeShapeType="1"/>
            </p:cNvSpPr>
            <p:nvPr/>
          </p:nvSpPr>
          <p:spPr bwMode="auto">
            <a:xfrm rot="2004466" flipH="1">
              <a:off x="5030509" y="1494966"/>
              <a:ext cx="7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Line 1619"/>
            <p:cNvSpPr>
              <a:spLocks noChangeShapeType="1"/>
            </p:cNvSpPr>
            <p:nvPr/>
          </p:nvSpPr>
          <p:spPr bwMode="auto">
            <a:xfrm rot="2004466" flipH="1">
              <a:off x="5060030" y="1485701"/>
              <a:ext cx="4661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AutoShape 1620"/>
            <p:cNvSpPr>
              <a:spLocks noChangeArrowheads="1"/>
            </p:cNvSpPr>
            <p:nvPr/>
          </p:nvSpPr>
          <p:spPr bwMode="auto">
            <a:xfrm rot="-8795534">
              <a:off x="5036724" y="1535111"/>
              <a:ext cx="23306" cy="262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24" name="Line 1621"/>
            <p:cNvSpPr>
              <a:spLocks noChangeShapeType="1"/>
            </p:cNvSpPr>
            <p:nvPr/>
          </p:nvSpPr>
          <p:spPr bwMode="auto">
            <a:xfrm rot="7404466" flipH="1">
              <a:off x="5044507" y="1518088"/>
              <a:ext cx="4632" cy="12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925" name="Group 1622"/>
            <p:cNvGrpSpPr>
              <a:grpSpLocks/>
            </p:cNvGrpSpPr>
            <p:nvPr/>
          </p:nvGrpSpPr>
          <p:grpSpPr bwMode="auto">
            <a:xfrm rot="7404466">
              <a:off x="5120703" y="1468441"/>
              <a:ext cx="24705" cy="88563"/>
              <a:chOff x="2622" y="3368"/>
              <a:chExt cx="96" cy="351"/>
            </a:xfrm>
          </p:grpSpPr>
          <p:sp>
            <p:nvSpPr>
              <p:cNvPr id="34950" name="AutoShape 1623"/>
              <p:cNvSpPr>
                <a:spLocks noChangeArrowheads="1"/>
              </p:cNvSpPr>
              <p:nvPr/>
            </p:nvSpPr>
            <p:spPr bwMode="auto">
              <a:xfrm rot="5400000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51" name="AutoShape 1624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52" name="Line 1625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3" name="AutoShape 1626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54" name="Line 1627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926" name="Line 1628"/>
            <p:cNvSpPr>
              <a:spLocks noChangeShapeType="1"/>
            </p:cNvSpPr>
            <p:nvPr/>
          </p:nvSpPr>
          <p:spPr bwMode="auto">
            <a:xfrm rot="7404466" flipH="1">
              <a:off x="5095771" y="1476393"/>
              <a:ext cx="1544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Oval 1629"/>
            <p:cNvSpPr>
              <a:spLocks noChangeArrowheads="1"/>
            </p:cNvSpPr>
            <p:nvPr/>
          </p:nvSpPr>
          <p:spPr bwMode="auto">
            <a:xfrm rot="65818">
              <a:off x="5254248" y="1311223"/>
              <a:ext cx="164697" cy="19609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28" name="Oval 1630"/>
            <p:cNvSpPr>
              <a:spLocks noChangeArrowheads="1"/>
            </p:cNvSpPr>
            <p:nvPr/>
          </p:nvSpPr>
          <p:spPr bwMode="auto">
            <a:xfrm rot="4101205">
              <a:off x="4768120" y="1480797"/>
              <a:ext cx="61762" cy="58265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1800"/>
            </a:p>
          </p:txBody>
        </p:sp>
        <p:sp>
          <p:nvSpPr>
            <p:cNvPr id="34929" name="Line 1631"/>
            <p:cNvSpPr>
              <a:spLocks noChangeShapeType="1"/>
            </p:cNvSpPr>
            <p:nvPr/>
          </p:nvSpPr>
          <p:spPr bwMode="auto">
            <a:xfrm>
              <a:off x="5156362" y="2512500"/>
              <a:ext cx="522058" cy="889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4930" name="Picture 1632" descr="cell"/>
            <p:cNvPicPr>
              <a:picLocks noChangeAspect="1" noChangeArrowheads="1"/>
            </p:cNvPicPr>
            <p:nvPr/>
          </p:nvPicPr>
          <p:blipFill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413" y="1315855"/>
              <a:ext cx="2408302" cy="267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931" name="Line 1633"/>
            <p:cNvSpPr>
              <a:spLocks noChangeShapeType="1"/>
            </p:cNvSpPr>
            <p:nvPr/>
          </p:nvSpPr>
          <p:spPr bwMode="auto">
            <a:xfrm flipV="1">
              <a:off x="3714488" y="1457908"/>
              <a:ext cx="775318" cy="646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932" name="Group 1634"/>
            <p:cNvGrpSpPr>
              <a:grpSpLocks/>
            </p:cNvGrpSpPr>
            <p:nvPr/>
          </p:nvGrpSpPr>
          <p:grpSpPr bwMode="auto">
            <a:xfrm>
              <a:off x="1447800" y="1143000"/>
              <a:ext cx="2610289" cy="2541519"/>
              <a:chOff x="466" y="655"/>
              <a:chExt cx="1669" cy="1721"/>
            </a:xfrm>
          </p:grpSpPr>
          <p:sp>
            <p:nvSpPr>
              <p:cNvPr id="34938" name="Line 1635"/>
              <p:cNvSpPr>
                <a:spLocks noChangeShapeType="1"/>
              </p:cNvSpPr>
              <p:nvPr/>
            </p:nvSpPr>
            <p:spPr bwMode="auto">
              <a:xfrm>
                <a:off x="1579" y="1996"/>
                <a:ext cx="196" cy="2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39" name="Rectangle 1636"/>
              <p:cNvSpPr>
                <a:spLocks noChangeArrowheads="1"/>
              </p:cNvSpPr>
              <p:nvPr/>
            </p:nvSpPr>
            <p:spPr bwMode="auto">
              <a:xfrm>
                <a:off x="639" y="2107"/>
                <a:ext cx="56" cy="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ru-RU" sz="1800"/>
              </a:p>
            </p:txBody>
          </p:sp>
          <p:sp>
            <p:nvSpPr>
              <p:cNvPr id="34940" name="Freeform 1637"/>
              <p:cNvSpPr>
                <a:spLocks/>
              </p:cNvSpPr>
              <p:nvPr/>
            </p:nvSpPr>
            <p:spPr bwMode="auto">
              <a:xfrm>
                <a:off x="1888" y="1259"/>
                <a:ext cx="230" cy="603"/>
              </a:xfrm>
              <a:custGeom>
                <a:avLst/>
                <a:gdLst>
                  <a:gd name="T0" fmla="*/ 0 w 312"/>
                  <a:gd name="T1" fmla="*/ 0 h 834"/>
                  <a:gd name="T2" fmla="*/ 1 w 312"/>
                  <a:gd name="T3" fmla="*/ 1 h 834"/>
                  <a:gd name="T4" fmla="*/ 1 w 312"/>
                  <a:gd name="T5" fmla="*/ 1 h 834"/>
                  <a:gd name="T6" fmla="*/ 1 w 312"/>
                  <a:gd name="T7" fmla="*/ 1 h 834"/>
                  <a:gd name="T8" fmla="*/ 1 w 312"/>
                  <a:gd name="T9" fmla="*/ 1 h 834"/>
                  <a:gd name="T10" fmla="*/ 1 w 312"/>
                  <a:gd name="T11" fmla="*/ 1 h 834"/>
                  <a:gd name="T12" fmla="*/ 1 w 312"/>
                  <a:gd name="T13" fmla="*/ 1 h 834"/>
                  <a:gd name="T14" fmla="*/ 1 w 312"/>
                  <a:gd name="T15" fmla="*/ 1 h 834"/>
                  <a:gd name="T16" fmla="*/ 1 w 312"/>
                  <a:gd name="T17" fmla="*/ 1 h 834"/>
                  <a:gd name="T18" fmla="*/ 1 w 312"/>
                  <a:gd name="T19" fmla="*/ 1 h 834"/>
                  <a:gd name="T20" fmla="*/ 1 w 312"/>
                  <a:gd name="T21" fmla="*/ 1 h 834"/>
                  <a:gd name="T22" fmla="*/ 1 w 312"/>
                  <a:gd name="T23" fmla="*/ 1 h 834"/>
                  <a:gd name="T24" fmla="*/ 1 w 312"/>
                  <a:gd name="T25" fmla="*/ 1 h 834"/>
                  <a:gd name="T26" fmla="*/ 1 w 312"/>
                  <a:gd name="T27" fmla="*/ 1 h 834"/>
                  <a:gd name="T28" fmla="*/ 1 w 312"/>
                  <a:gd name="T29" fmla="*/ 1 h 834"/>
                  <a:gd name="T30" fmla="*/ 1 w 312"/>
                  <a:gd name="T31" fmla="*/ 1 h 8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2"/>
                  <a:gd name="T49" fmla="*/ 0 h 834"/>
                  <a:gd name="T50" fmla="*/ 312 w 312"/>
                  <a:gd name="T51" fmla="*/ 834 h 8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2" h="834">
                    <a:moveTo>
                      <a:pt x="0" y="0"/>
                    </a:moveTo>
                    <a:cubicBezTo>
                      <a:pt x="10" y="14"/>
                      <a:pt x="5" y="9"/>
                      <a:pt x="14" y="18"/>
                    </a:cubicBezTo>
                    <a:cubicBezTo>
                      <a:pt x="20" y="35"/>
                      <a:pt x="27" y="50"/>
                      <a:pt x="34" y="66"/>
                    </a:cubicBezTo>
                    <a:cubicBezTo>
                      <a:pt x="39" y="78"/>
                      <a:pt x="36" y="82"/>
                      <a:pt x="46" y="88"/>
                    </a:cubicBezTo>
                    <a:cubicBezTo>
                      <a:pt x="63" y="140"/>
                      <a:pt x="97" y="186"/>
                      <a:pt x="114" y="238"/>
                    </a:cubicBezTo>
                    <a:cubicBezTo>
                      <a:pt x="119" y="254"/>
                      <a:pt x="133" y="270"/>
                      <a:pt x="138" y="286"/>
                    </a:cubicBezTo>
                    <a:cubicBezTo>
                      <a:pt x="148" y="317"/>
                      <a:pt x="161" y="346"/>
                      <a:pt x="174" y="376"/>
                    </a:cubicBezTo>
                    <a:cubicBezTo>
                      <a:pt x="187" y="406"/>
                      <a:pt x="189" y="438"/>
                      <a:pt x="208" y="466"/>
                    </a:cubicBezTo>
                    <a:cubicBezTo>
                      <a:pt x="211" y="479"/>
                      <a:pt x="218" y="491"/>
                      <a:pt x="222" y="504"/>
                    </a:cubicBezTo>
                    <a:cubicBezTo>
                      <a:pt x="236" y="546"/>
                      <a:pt x="249" y="587"/>
                      <a:pt x="274" y="624"/>
                    </a:cubicBezTo>
                    <a:cubicBezTo>
                      <a:pt x="283" y="638"/>
                      <a:pt x="287" y="664"/>
                      <a:pt x="292" y="680"/>
                    </a:cubicBezTo>
                    <a:cubicBezTo>
                      <a:pt x="294" y="686"/>
                      <a:pt x="296" y="692"/>
                      <a:pt x="298" y="698"/>
                    </a:cubicBezTo>
                    <a:cubicBezTo>
                      <a:pt x="299" y="702"/>
                      <a:pt x="302" y="710"/>
                      <a:pt x="302" y="710"/>
                    </a:cubicBezTo>
                    <a:cubicBezTo>
                      <a:pt x="303" y="726"/>
                      <a:pt x="302" y="730"/>
                      <a:pt x="306" y="742"/>
                    </a:cubicBezTo>
                    <a:cubicBezTo>
                      <a:pt x="307" y="746"/>
                      <a:pt x="310" y="754"/>
                      <a:pt x="310" y="754"/>
                    </a:cubicBezTo>
                    <a:cubicBezTo>
                      <a:pt x="310" y="757"/>
                      <a:pt x="312" y="834"/>
                      <a:pt x="312" y="80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1" name="Freeform 1638"/>
              <p:cNvSpPr>
                <a:spLocks/>
              </p:cNvSpPr>
              <p:nvPr/>
            </p:nvSpPr>
            <p:spPr bwMode="auto">
              <a:xfrm>
                <a:off x="1904" y="1254"/>
                <a:ext cx="231" cy="604"/>
              </a:xfrm>
              <a:custGeom>
                <a:avLst/>
                <a:gdLst>
                  <a:gd name="T0" fmla="*/ 0 w 312"/>
                  <a:gd name="T1" fmla="*/ 0 h 834"/>
                  <a:gd name="T2" fmla="*/ 1 w 312"/>
                  <a:gd name="T3" fmla="*/ 1 h 834"/>
                  <a:gd name="T4" fmla="*/ 1 w 312"/>
                  <a:gd name="T5" fmla="*/ 1 h 834"/>
                  <a:gd name="T6" fmla="*/ 1 w 312"/>
                  <a:gd name="T7" fmla="*/ 1 h 834"/>
                  <a:gd name="T8" fmla="*/ 1 w 312"/>
                  <a:gd name="T9" fmla="*/ 1 h 834"/>
                  <a:gd name="T10" fmla="*/ 1 w 312"/>
                  <a:gd name="T11" fmla="*/ 1 h 834"/>
                  <a:gd name="T12" fmla="*/ 1 w 312"/>
                  <a:gd name="T13" fmla="*/ 1 h 834"/>
                  <a:gd name="T14" fmla="*/ 1 w 312"/>
                  <a:gd name="T15" fmla="*/ 1 h 834"/>
                  <a:gd name="T16" fmla="*/ 1 w 312"/>
                  <a:gd name="T17" fmla="*/ 1 h 834"/>
                  <a:gd name="T18" fmla="*/ 1 w 312"/>
                  <a:gd name="T19" fmla="*/ 1 h 834"/>
                  <a:gd name="T20" fmla="*/ 1 w 312"/>
                  <a:gd name="T21" fmla="*/ 1 h 834"/>
                  <a:gd name="T22" fmla="*/ 1 w 312"/>
                  <a:gd name="T23" fmla="*/ 1 h 834"/>
                  <a:gd name="T24" fmla="*/ 1 w 312"/>
                  <a:gd name="T25" fmla="*/ 1 h 834"/>
                  <a:gd name="T26" fmla="*/ 1 w 312"/>
                  <a:gd name="T27" fmla="*/ 1 h 834"/>
                  <a:gd name="T28" fmla="*/ 1 w 312"/>
                  <a:gd name="T29" fmla="*/ 1 h 834"/>
                  <a:gd name="T30" fmla="*/ 1 w 312"/>
                  <a:gd name="T31" fmla="*/ 1 h 8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2"/>
                  <a:gd name="T49" fmla="*/ 0 h 834"/>
                  <a:gd name="T50" fmla="*/ 312 w 312"/>
                  <a:gd name="T51" fmla="*/ 834 h 8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2" h="834">
                    <a:moveTo>
                      <a:pt x="0" y="0"/>
                    </a:moveTo>
                    <a:cubicBezTo>
                      <a:pt x="10" y="14"/>
                      <a:pt x="5" y="9"/>
                      <a:pt x="14" y="18"/>
                    </a:cubicBezTo>
                    <a:cubicBezTo>
                      <a:pt x="20" y="35"/>
                      <a:pt x="27" y="50"/>
                      <a:pt x="34" y="66"/>
                    </a:cubicBezTo>
                    <a:cubicBezTo>
                      <a:pt x="39" y="78"/>
                      <a:pt x="36" y="82"/>
                      <a:pt x="46" y="88"/>
                    </a:cubicBezTo>
                    <a:cubicBezTo>
                      <a:pt x="63" y="140"/>
                      <a:pt x="97" y="186"/>
                      <a:pt x="114" y="238"/>
                    </a:cubicBezTo>
                    <a:cubicBezTo>
                      <a:pt x="119" y="254"/>
                      <a:pt x="133" y="270"/>
                      <a:pt x="138" y="286"/>
                    </a:cubicBezTo>
                    <a:cubicBezTo>
                      <a:pt x="148" y="317"/>
                      <a:pt x="161" y="346"/>
                      <a:pt x="174" y="376"/>
                    </a:cubicBezTo>
                    <a:cubicBezTo>
                      <a:pt x="187" y="406"/>
                      <a:pt x="189" y="438"/>
                      <a:pt x="208" y="466"/>
                    </a:cubicBezTo>
                    <a:cubicBezTo>
                      <a:pt x="211" y="479"/>
                      <a:pt x="218" y="491"/>
                      <a:pt x="222" y="504"/>
                    </a:cubicBezTo>
                    <a:cubicBezTo>
                      <a:pt x="236" y="546"/>
                      <a:pt x="249" y="587"/>
                      <a:pt x="274" y="624"/>
                    </a:cubicBezTo>
                    <a:cubicBezTo>
                      <a:pt x="283" y="638"/>
                      <a:pt x="287" y="664"/>
                      <a:pt x="292" y="680"/>
                    </a:cubicBezTo>
                    <a:cubicBezTo>
                      <a:pt x="294" y="686"/>
                      <a:pt x="296" y="692"/>
                      <a:pt x="298" y="698"/>
                    </a:cubicBezTo>
                    <a:cubicBezTo>
                      <a:pt x="299" y="702"/>
                      <a:pt x="302" y="710"/>
                      <a:pt x="302" y="710"/>
                    </a:cubicBezTo>
                    <a:cubicBezTo>
                      <a:pt x="303" y="726"/>
                      <a:pt x="302" y="730"/>
                      <a:pt x="306" y="742"/>
                    </a:cubicBezTo>
                    <a:cubicBezTo>
                      <a:pt x="307" y="746"/>
                      <a:pt x="310" y="754"/>
                      <a:pt x="310" y="754"/>
                    </a:cubicBezTo>
                    <a:cubicBezTo>
                      <a:pt x="310" y="757"/>
                      <a:pt x="312" y="834"/>
                      <a:pt x="312" y="80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2" name="Freeform 1639"/>
              <p:cNvSpPr>
                <a:spLocks/>
              </p:cNvSpPr>
              <p:nvPr/>
            </p:nvSpPr>
            <p:spPr bwMode="auto">
              <a:xfrm>
                <a:off x="1470" y="1846"/>
                <a:ext cx="646" cy="504"/>
              </a:xfrm>
              <a:custGeom>
                <a:avLst/>
                <a:gdLst>
                  <a:gd name="T0" fmla="*/ 0 w 876"/>
                  <a:gd name="T1" fmla="*/ 1 h 698"/>
                  <a:gd name="T2" fmla="*/ 1 w 876"/>
                  <a:gd name="T3" fmla="*/ 1 h 698"/>
                  <a:gd name="T4" fmla="*/ 1 w 876"/>
                  <a:gd name="T5" fmla="*/ 1 h 698"/>
                  <a:gd name="T6" fmla="*/ 1 w 876"/>
                  <a:gd name="T7" fmla="*/ 1 h 698"/>
                  <a:gd name="T8" fmla="*/ 1 w 876"/>
                  <a:gd name="T9" fmla="*/ 1 h 698"/>
                  <a:gd name="T10" fmla="*/ 1 w 876"/>
                  <a:gd name="T11" fmla="*/ 1 h 698"/>
                  <a:gd name="T12" fmla="*/ 1 w 876"/>
                  <a:gd name="T13" fmla="*/ 1 h 698"/>
                  <a:gd name="T14" fmla="*/ 1 w 876"/>
                  <a:gd name="T15" fmla="*/ 1 h 698"/>
                  <a:gd name="T16" fmla="*/ 1 w 876"/>
                  <a:gd name="T17" fmla="*/ 1 h 698"/>
                  <a:gd name="T18" fmla="*/ 1 w 876"/>
                  <a:gd name="T19" fmla="*/ 1 h 698"/>
                  <a:gd name="T20" fmla="*/ 1 w 876"/>
                  <a:gd name="T21" fmla="*/ 1 h 698"/>
                  <a:gd name="T22" fmla="*/ 1 w 876"/>
                  <a:gd name="T23" fmla="*/ 1 h 698"/>
                  <a:gd name="T24" fmla="*/ 1 w 876"/>
                  <a:gd name="T25" fmla="*/ 1 h 698"/>
                  <a:gd name="T26" fmla="*/ 1 w 876"/>
                  <a:gd name="T27" fmla="*/ 1 h 698"/>
                  <a:gd name="T28" fmla="*/ 1 w 876"/>
                  <a:gd name="T29" fmla="*/ 1 h 698"/>
                  <a:gd name="T30" fmla="*/ 1 w 876"/>
                  <a:gd name="T31" fmla="*/ 1 h 698"/>
                  <a:gd name="T32" fmla="*/ 1 w 876"/>
                  <a:gd name="T33" fmla="*/ 1 h 698"/>
                  <a:gd name="T34" fmla="*/ 1 w 876"/>
                  <a:gd name="T35" fmla="*/ 1 h 698"/>
                  <a:gd name="T36" fmla="*/ 1 w 876"/>
                  <a:gd name="T37" fmla="*/ 1 h 698"/>
                  <a:gd name="T38" fmla="*/ 1 w 876"/>
                  <a:gd name="T39" fmla="*/ 1 h 698"/>
                  <a:gd name="T40" fmla="*/ 1 w 876"/>
                  <a:gd name="T41" fmla="*/ 1 h 698"/>
                  <a:gd name="T42" fmla="*/ 1 w 876"/>
                  <a:gd name="T43" fmla="*/ 1 h 698"/>
                  <a:gd name="T44" fmla="*/ 1 w 876"/>
                  <a:gd name="T45" fmla="*/ 1 h 698"/>
                  <a:gd name="T46" fmla="*/ 1 w 876"/>
                  <a:gd name="T47" fmla="*/ 1 h 698"/>
                  <a:gd name="T48" fmla="*/ 1 w 876"/>
                  <a:gd name="T49" fmla="*/ 1 h 698"/>
                  <a:gd name="T50" fmla="*/ 1 w 876"/>
                  <a:gd name="T51" fmla="*/ 1 h 698"/>
                  <a:gd name="T52" fmla="*/ 1 w 876"/>
                  <a:gd name="T53" fmla="*/ 1 h 698"/>
                  <a:gd name="T54" fmla="*/ 2 w 876"/>
                  <a:gd name="T55" fmla="*/ 1 h 698"/>
                  <a:gd name="T56" fmla="*/ 2 w 876"/>
                  <a:gd name="T57" fmla="*/ 1 h 698"/>
                  <a:gd name="T58" fmla="*/ 2 w 876"/>
                  <a:gd name="T59" fmla="*/ 1 h 698"/>
                  <a:gd name="T60" fmla="*/ 2 w 876"/>
                  <a:gd name="T61" fmla="*/ 1 h 698"/>
                  <a:gd name="T62" fmla="*/ 2 w 876"/>
                  <a:gd name="T63" fmla="*/ 1 h 698"/>
                  <a:gd name="T64" fmla="*/ 2 w 876"/>
                  <a:gd name="T65" fmla="*/ 1 h 698"/>
                  <a:gd name="T66" fmla="*/ 2 w 876"/>
                  <a:gd name="T67" fmla="*/ 1 h 698"/>
                  <a:gd name="T68" fmla="*/ 2 w 876"/>
                  <a:gd name="T69" fmla="*/ 0 h 6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6"/>
                  <a:gd name="T106" fmla="*/ 0 h 698"/>
                  <a:gd name="T107" fmla="*/ 876 w 876"/>
                  <a:gd name="T108" fmla="*/ 698 h 6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6" h="698">
                    <a:moveTo>
                      <a:pt x="0" y="658"/>
                    </a:moveTo>
                    <a:cubicBezTo>
                      <a:pt x="47" y="690"/>
                      <a:pt x="118" y="696"/>
                      <a:pt x="172" y="698"/>
                    </a:cubicBezTo>
                    <a:cubicBezTo>
                      <a:pt x="213" y="696"/>
                      <a:pt x="247" y="688"/>
                      <a:pt x="286" y="682"/>
                    </a:cubicBezTo>
                    <a:cubicBezTo>
                      <a:pt x="313" y="673"/>
                      <a:pt x="356" y="653"/>
                      <a:pt x="378" y="636"/>
                    </a:cubicBezTo>
                    <a:cubicBezTo>
                      <a:pt x="388" y="629"/>
                      <a:pt x="398" y="621"/>
                      <a:pt x="408" y="614"/>
                    </a:cubicBezTo>
                    <a:cubicBezTo>
                      <a:pt x="413" y="610"/>
                      <a:pt x="426" y="606"/>
                      <a:pt x="426" y="606"/>
                    </a:cubicBezTo>
                    <a:cubicBezTo>
                      <a:pt x="438" y="597"/>
                      <a:pt x="447" y="583"/>
                      <a:pt x="460" y="574"/>
                    </a:cubicBezTo>
                    <a:cubicBezTo>
                      <a:pt x="466" y="566"/>
                      <a:pt x="474" y="562"/>
                      <a:pt x="482" y="556"/>
                    </a:cubicBezTo>
                    <a:cubicBezTo>
                      <a:pt x="486" y="553"/>
                      <a:pt x="494" y="548"/>
                      <a:pt x="494" y="548"/>
                    </a:cubicBezTo>
                    <a:cubicBezTo>
                      <a:pt x="495" y="546"/>
                      <a:pt x="496" y="544"/>
                      <a:pt x="498" y="542"/>
                    </a:cubicBezTo>
                    <a:cubicBezTo>
                      <a:pt x="500" y="541"/>
                      <a:pt x="503" y="541"/>
                      <a:pt x="504" y="540"/>
                    </a:cubicBezTo>
                    <a:cubicBezTo>
                      <a:pt x="507" y="537"/>
                      <a:pt x="508" y="531"/>
                      <a:pt x="512" y="528"/>
                    </a:cubicBezTo>
                    <a:cubicBezTo>
                      <a:pt x="516" y="525"/>
                      <a:pt x="524" y="520"/>
                      <a:pt x="524" y="520"/>
                    </a:cubicBezTo>
                    <a:cubicBezTo>
                      <a:pt x="529" y="513"/>
                      <a:pt x="532" y="511"/>
                      <a:pt x="540" y="508"/>
                    </a:cubicBezTo>
                    <a:cubicBezTo>
                      <a:pt x="551" y="497"/>
                      <a:pt x="563" y="487"/>
                      <a:pt x="576" y="478"/>
                    </a:cubicBezTo>
                    <a:cubicBezTo>
                      <a:pt x="580" y="473"/>
                      <a:pt x="585" y="466"/>
                      <a:pt x="590" y="462"/>
                    </a:cubicBezTo>
                    <a:cubicBezTo>
                      <a:pt x="595" y="457"/>
                      <a:pt x="608" y="450"/>
                      <a:pt x="608" y="450"/>
                    </a:cubicBezTo>
                    <a:cubicBezTo>
                      <a:pt x="622" y="430"/>
                      <a:pt x="644" y="410"/>
                      <a:pt x="664" y="396"/>
                    </a:cubicBezTo>
                    <a:cubicBezTo>
                      <a:pt x="666" y="390"/>
                      <a:pt x="678" y="382"/>
                      <a:pt x="678" y="382"/>
                    </a:cubicBezTo>
                    <a:cubicBezTo>
                      <a:pt x="684" y="373"/>
                      <a:pt x="687" y="366"/>
                      <a:pt x="696" y="360"/>
                    </a:cubicBezTo>
                    <a:cubicBezTo>
                      <a:pt x="700" y="353"/>
                      <a:pt x="712" y="342"/>
                      <a:pt x="712" y="342"/>
                    </a:cubicBezTo>
                    <a:cubicBezTo>
                      <a:pt x="715" y="334"/>
                      <a:pt x="719" y="331"/>
                      <a:pt x="726" y="326"/>
                    </a:cubicBezTo>
                    <a:cubicBezTo>
                      <a:pt x="732" y="317"/>
                      <a:pt x="749" y="293"/>
                      <a:pt x="758" y="290"/>
                    </a:cubicBezTo>
                    <a:cubicBezTo>
                      <a:pt x="759" y="289"/>
                      <a:pt x="768" y="278"/>
                      <a:pt x="768" y="278"/>
                    </a:cubicBezTo>
                    <a:cubicBezTo>
                      <a:pt x="776" y="266"/>
                      <a:pt x="775" y="253"/>
                      <a:pt x="788" y="244"/>
                    </a:cubicBezTo>
                    <a:cubicBezTo>
                      <a:pt x="792" y="233"/>
                      <a:pt x="798" y="222"/>
                      <a:pt x="806" y="214"/>
                    </a:cubicBezTo>
                    <a:cubicBezTo>
                      <a:pt x="809" y="206"/>
                      <a:pt x="814" y="205"/>
                      <a:pt x="820" y="198"/>
                    </a:cubicBezTo>
                    <a:cubicBezTo>
                      <a:pt x="828" y="189"/>
                      <a:pt x="827" y="164"/>
                      <a:pt x="838" y="160"/>
                    </a:cubicBezTo>
                    <a:cubicBezTo>
                      <a:pt x="841" y="150"/>
                      <a:pt x="843" y="157"/>
                      <a:pt x="848" y="142"/>
                    </a:cubicBezTo>
                    <a:cubicBezTo>
                      <a:pt x="850" y="136"/>
                      <a:pt x="854" y="124"/>
                      <a:pt x="854" y="124"/>
                    </a:cubicBezTo>
                    <a:cubicBezTo>
                      <a:pt x="856" y="110"/>
                      <a:pt x="855" y="105"/>
                      <a:pt x="864" y="96"/>
                    </a:cubicBezTo>
                    <a:cubicBezTo>
                      <a:pt x="865" y="92"/>
                      <a:pt x="867" y="88"/>
                      <a:pt x="868" y="84"/>
                    </a:cubicBezTo>
                    <a:cubicBezTo>
                      <a:pt x="869" y="81"/>
                      <a:pt x="869" y="77"/>
                      <a:pt x="870" y="74"/>
                    </a:cubicBezTo>
                    <a:cubicBezTo>
                      <a:pt x="871" y="70"/>
                      <a:pt x="874" y="62"/>
                      <a:pt x="874" y="62"/>
                    </a:cubicBezTo>
                    <a:cubicBezTo>
                      <a:pt x="872" y="40"/>
                      <a:pt x="876" y="21"/>
                      <a:pt x="876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3" name="Freeform 1640"/>
              <p:cNvSpPr>
                <a:spLocks/>
              </p:cNvSpPr>
              <p:nvPr/>
            </p:nvSpPr>
            <p:spPr bwMode="auto">
              <a:xfrm>
                <a:off x="1464" y="1840"/>
                <a:ext cx="669" cy="536"/>
              </a:xfrm>
              <a:custGeom>
                <a:avLst/>
                <a:gdLst>
                  <a:gd name="T0" fmla="*/ 2 w 905"/>
                  <a:gd name="T1" fmla="*/ 0 h 740"/>
                  <a:gd name="T2" fmla="*/ 2 w 905"/>
                  <a:gd name="T3" fmla="*/ 1 h 740"/>
                  <a:gd name="T4" fmla="*/ 2 w 905"/>
                  <a:gd name="T5" fmla="*/ 1 h 740"/>
                  <a:gd name="T6" fmla="*/ 2 w 905"/>
                  <a:gd name="T7" fmla="*/ 1 h 740"/>
                  <a:gd name="T8" fmla="*/ 2 w 905"/>
                  <a:gd name="T9" fmla="*/ 1 h 740"/>
                  <a:gd name="T10" fmla="*/ 2 w 905"/>
                  <a:gd name="T11" fmla="*/ 1 h 740"/>
                  <a:gd name="T12" fmla="*/ 2 w 905"/>
                  <a:gd name="T13" fmla="*/ 1 h 740"/>
                  <a:gd name="T14" fmla="*/ 2 w 905"/>
                  <a:gd name="T15" fmla="*/ 1 h 740"/>
                  <a:gd name="T16" fmla="*/ 2 w 905"/>
                  <a:gd name="T17" fmla="*/ 1 h 740"/>
                  <a:gd name="T18" fmla="*/ 1 w 905"/>
                  <a:gd name="T19" fmla="*/ 1 h 740"/>
                  <a:gd name="T20" fmla="*/ 1 w 905"/>
                  <a:gd name="T21" fmla="*/ 1 h 740"/>
                  <a:gd name="T22" fmla="*/ 1 w 905"/>
                  <a:gd name="T23" fmla="*/ 1 h 740"/>
                  <a:gd name="T24" fmla="*/ 1 w 905"/>
                  <a:gd name="T25" fmla="*/ 1 h 740"/>
                  <a:gd name="T26" fmla="*/ 1 w 905"/>
                  <a:gd name="T27" fmla="*/ 1 h 740"/>
                  <a:gd name="T28" fmla="*/ 1 w 905"/>
                  <a:gd name="T29" fmla="*/ 1 h 740"/>
                  <a:gd name="T30" fmla="*/ 1 w 905"/>
                  <a:gd name="T31" fmla="*/ 1 h 740"/>
                  <a:gd name="T32" fmla="*/ 1 w 905"/>
                  <a:gd name="T33" fmla="*/ 1 h 740"/>
                  <a:gd name="T34" fmla="*/ 1 w 905"/>
                  <a:gd name="T35" fmla="*/ 1 h 740"/>
                  <a:gd name="T36" fmla="*/ 1 w 905"/>
                  <a:gd name="T37" fmla="*/ 1 h 740"/>
                  <a:gd name="T38" fmla="*/ 1 w 905"/>
                  <a:gd name="T39" fmla="*/ 1 h 740"/>
                  <a:gd name="T40" fmla="*/ 1 w 905"/>
                  <a:gd name="T41" fmla="*/ 1 h 740"/>
                  <a:gd name="T42" fmla="*/ 1 w 905"/>
                  <a:gd name="T43" fmla="*/ 1 h 740"/>
                  <a:gd name="T44" fmla="*/ 1 w 905"/>
                  <a:gd name="T45" fmla="*/ 1 h 740"/>
                  <a:gd name="T46" fmla="*/ 1 w 905"/>
                  <a:gd name="T47" fmla="*/ 1 h 740"/>
                  <a:gd name="T48" fmla="*/ 1 w 905"/>
                  <a:gd name="T49" fmla="*/ 1 h 740"/>
                  <a:gd name="T50" fmla="*/ 1 w 905"/>
                  <a:gd name="T51" fmla="*/ 1 h 740"/>
                  <a:gd name="T52" fmla="*/ 1 w 905"/>
                  <a:gd name="T53" fmla="*/ 1 h 740"/>
                  <a:gd name="T54" fmla="*/ 1 w 905"/>
                  <a:gd name="T55" fmla="*/ 1 h 740"/>
                  <a:gd name="T56" fmla="*/ 1 w 905"/>
                  <a:gd name="T57" fmla="*/ 1 h 740"/>
                  <a:gd name="T58" fmla="*/ 1 w 905"/>
                  <a:gd name="T59" fmla="*/ 1 h 740"/>
                  <a:gd name="T60" fmla="*/ 1 w 905"/>
                  <a:gd name="T61" fmla="*/ 1 h 740"/>
                  <a:gd name="T62" fmla="*/ 1 w 905"/>
                  <a:gd name="T63" fmla="*/ 1 h 7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05"/>
                  <a:gd name="T97" fmla="*/ 0 h 740"/>
                  <a:gd name="T98" fmla="*/ 905 w 905"/>
                  <a:gd name="T99" fmla="*/ 740 h 7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05" h="740">
                    <a:moveTo>
                      <a:pt x="905" y="0"/>
                    </a:moveTo>
                    <a:cubicBezTo>
                      <a:pt x="903" y="13"/>
                      <a:pt x="903" y="25"/>
                      <a:pt x="901" y="38"/>
                    </a:cubicBezTo>
                    <a:cubicBezTo>
                      <a:pt x="900" y="42"/>
                      <a:pt x="897" y="50"/>
                      <a:pt x="897" y="50"/>
                    </a:cubicBezTo>
                    <a:cubicBezTo>
                      <a:pt x="895" y="72"/>
                      <a:pt x="894" y="88"/>
                      <a:pt x="887" y="108"/>
                    </a:cubicBezTo>
                    <a:lnTo>
                      <a:pt x="871" y="166"/>
                    </a:lnTo>
                    <a:cubicBezTo>
                      <a:pt x="871" y="166"/>
                      <a:pt x="859" y="184"/>
                      <a:pt x="859" y="184"/>
                    </a:cubicBezTo>
                    <a:cubicBezTo>
                      <a:pt x="853" y="202"/>
                      <a:pt x="842" y="230"/>
                      <a:pt x="831" y="244"/>
                    </a:cubicBezTo>
                    <a:cubicBezTo>
                      <a:pt x="823" y="255"/>
                      <a:pt x="815" y="263"/>
                      <a:pt x="807" y="274"/>
                    </a:cubicBezTo>
                    <a:cubicBezTo>
                      <a:pt x="799" y="286"/>
                      <a:pt x="791" y="306"/>
                      <a:pt x="781" y="316"/>
                    </a:cubicBezTo>
                    <a:cubicBezTo>
                      <a:pt x="774" y="323"/>
                      <a:pt x="765" y="330"/>
                      <a:pt x="759" y="338"/>
                    </a:cubicBezTo>
                    <a:cubicBezTo>
                      <a:pt x="747" y="352"/>
                      <a:pt x="737" y="374"/>
                      <a:pt x="721" y="384"/>
                    </a:cubicBezTo>
                    <a:cubicBezTo>
                      <a:pt x="717" y="390"/>
                      <a:pt x="705" y="398"/>
                      <a:pt x="705" y="398"/>
                    </a:cubicBezTo>
                    <a:cubicBezTo>
                      <a:pt x="700" y="405"/>
                      <a:pt x="691" y="411"/>
                      <a:pt x="683" y="416"/>
                    </a:cubicBezTo>
                    <a:cubicBezTo>
                      <a:pt x="678" y="424"/>
                      <a:pt x="672" y="433"/>
                      <a:pt x="665" y="438"/>
                    </a:cubicBezTo>
                    <a:cubicBezTo>
                      <a:pt x="662" y="447"/>
                      <a:pt x="649" y="459"/>
                      <a:pt x="641" y="464"/>
                    </a:cubicBezTo>
                    <a:cubicBezTo>
                      <a:pt x="635" y="474"/>
                      <a:pt x="624" y="482"/>
                      <a:pt x="613" y="486"/>
                    </a:cubicBezTo>
                    <a:cubicBezTo>
                      <a:pt x="600" y="499"/>
                      <a:pt x="586" y="510"/>
                      <a:pt x="571" y="520"/>
                    </a:cubicBezTo>
                    <a:cubicBezTo>
                      <a:pt x="565" y="529"/>
                      <a:pt x="555" y="540"/>
                      <a:pt x="545" y="546"/>
                    </a:cubicBezTo>
                    <a:cubicBezTo>
                      <a:pt x="534" y="563"/>
                      <a:pt x="499" y="586"/>
                      <a:pt x="481" y="598"/>
                    </a:cubicBezTo>
                    <a:cubicBezTo>
                      <a:pt x="476" y="601"/>
                      <a:pt x="472" y="606"/>
                      <a:pt x="467" y="610"/>
                    </a:cubicBezTo>
                    <a:cubicBezTo>
                      <a:pt x="463" y="613"/>
                      <a:pt x="455" y="618"/>
                      <a:pt x="455" y="618"/>
                    </a:cubicBezTo>
                    <a:cubicBezTo>
                      <a:pt x="451" y="623"/>
                      <a:pt x="450" y="626"/>
                      <a:pt x="445" y="630"/>
                    </a:cubicBezTo>
                    <a:cubicBezTo>
                      <a:pt x="441" y="633"/>
                      <a:pt x="433" y="638"/>
                      <a:pt x="433" y="638"/>
                    </a:cubicBezTo>
                    <a:cubicBezTo>
                      <a:pt x="425" y="651"/>
                      <a:pt x="415" y="655"/>
                      <a:pt x="401" y="660"/>
                    </a:cubicBezTo>
                    <a:cubicBezTo>
                      <a:pt x="387" y="665"/>
                      <a:pt x="371" y="678"/>
                      <a:pt x="359" y="686"/>
                    </a:cubicBezTo>
                    <a:cubicBezTo>
                      <a:pt x="351" y="691"/>
                      <a:pt x="340" y="691"/>
                      <a:pt x="331" y="694"/>
                    </a:cubicBezTo>
                    <a:cubicBezTo>
                      <a:pt x="316" y="709"/>
                      <a:pt x="282" y="717"/>
                      <a:pt x="261" y="720"/>
                    </a:cubicBezTo>
                    <a:cubicBezTo>
                      <a:pt x="241" y="727"/>
                      <a:pt x="216" y="730"/>
                      <a:pt x="195" y="732"/>
                    </a:cubicBezTo>
                    <a:cubicBezTo>
                      <a:pt x="164" y="740"/>
                      <a:pt x="132" y="738"/>
                      <a:pt x="101" y="734"/>
                    </a:cubicBezTo>
                    <a:cubicBezTo>
                      <a:pt x="92" y="731"/>
                      <a:pt x="85" y="726"/>
                      <a:pt x="77" y="722"/>
                    </a:cubicBezTo>
                    <a:cubicBezTo>
                      <a:pt x="55" y="712"/>
                      <a:pt x="31" y="709"/>
                      <a:pt x="11" y="696"/>
                    </a:cubicBezTo>
                    <a:cubicBezTo>
                      <a:pt x="2" y="698"/>
                      <a:pt x="0" y="698"/>
                      <a:pt x="5" y="698"/>
                    </a:cubicBezTo>
                  </a:path>
                </a:pathLst>
              </a:cu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4" name="Freeform 1641"/>
              <p:cNvSpPr>
                <a:spLocks/>
              </p:cNvSpPr>
              <p:nvPr/>
            </p:nvSpPr>
            <p:spPr bwMode="auto">
              <a:xfrm>
                <a:off x="677" y="1569"/>
                <a:ext cx="799" cy="757"/>
              </a:xfrm>
              <a:custGeom>
                <a:avLst/>
                <a:gdLst>
                  <a:gd name="T0" fmla="*/ 0 w 1081"/>
                  <a:gd name="T1" fmla="*/ 0 h 1048"/>
                  <a:gd name="T2" fmla="*/ 1 w 1081"/>
                  <a:gd name="T3" fmla="*/ 1 h 1048"/>
                  <a:gd name="T4" fmla="*/ 1 w 1081"/>
                  <a:gd name="T5" fmla="*/ 1 h 1048"/>
                  <a:gd name="T6" fmla="*/ 1 w 1081"/>
                  <a:gd name="T7" fmla="*/ 1 h 1048"/>
                  <a:gd name="T8" fmla="*/ 1 w 1081"/>
                  <a:gd name="T9" fmla="*/ 1 h 1048"/>
                  <a:gd name="T10" fmla="*/ 1 w 1081"/>
                  <a:gd name="T11" fmla="*/ 1 h 1048"/>
                  <a:gd name="T12" fmla="*/ 1 w 1081"/>
                  <a:gd name="T13" fmla="*/ 1 h 1048"/>
                  <a:gd name="T14" fmla="*/ 1 w 1081"/>
                  <a:gd name="T15" fmla="*/ 1 h 1048"/>
                  <a:gd name="T16" fmla="*/ 1 w 1081"/>
                  <a:gd name="T17" fmla="*/ 1 h 1048"/>
                  <a:gd name="T18" fmla="*/ 1 w 1081"/>
                  <a:gd name="T19" fmla="*/ 1 h 1048"/>
                  <a:gd name="T20" fmla="*/ 1 w 1081"/>
                  <a:gd name="T21" fmla="*/ 1 h 1048"/>
                  <a:gd name="T22" fmla="*/ 1 w 1081"/>
                  <a:gd name="T23" fmla="*/ 1 h 1048"/>
                  <a:gd name="T24" fmla="*/ 1 w 1081"/>
                  <a:gd name="T25" fmla="*/ 1 h 1048"/>
                  <a:gd name="T26" fmla="*/ 1 w 1081"/>
                  <a:gd name="T27" fmla="*/ 1 h 1048"/>
                  <a:gd name="T28" fmla="*/ 1 w 1081"/>
                  <a:gd name="T29" fmla="*/ 1 h 1048"/>
                  <a:gd name="T30" fmla="*/ 1 w 1081"/>
                  <a:gd name="T31" fmla="*/ 1 h 1048"/>
                  <a:gd name="T32" fmla="*/ 1 w 1081"/>
                  <a:gd name="T33" fmla="*/ 1 h 1048"/>
                  <a:gd name="T34" fmla="*/ 2 w 1081"/>
                  <a:gd name="T35" fmla="*/ 1 h 1048"/>
                  <a:gd name="T36" fmla="*/ 2 w 1081"/>
                  <a:gd name="T37" fmla="*/ 1 h 1048"/>
                  <a:gd name="T38" fmla="*/ 3 w 1081"/>
                  <a:gd name="T39" fmla="*/ 1 h 1048"/>
                  <a:gd name="T40" fmla="*/ 3 w 1081"/>
                  <a:gd name="T41" fmla="*/ 1 h 10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81"/>
                  <a:gd name="T64" fmla="*/ 0 h 1048"/>
                  <a:gd name="T65" fmla="*/ 1081 w 1081"/>
                  <a:gd name="T66" fmla="*/ 1048 h 10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81" h="1048">
                    <a:moveTo>
                      <a:pt x="0" y="0"/>
                    </a:moveTo>
                    <a:cubicBezTo>
                      <a:pt x="6" y="17"/>
                      <a:pt x="14" y="30"/>
                      <a:pt x="20" y="48"/>
                    </a:cubicBezTo>
                    <a:cubicBezTo>
                      <a:pt x="32" y="84"/>
                      <a:pt x="38" y="130"/>
                      <a:pt x="72" y="152"/>
                    </a:cubicBezTo>
                    <a:cubicBezTo>
                      <a:pt x="88" y="200"/>
                      <a:pt x="116" y="240"/>
                      <a:pt x="140" y="284"/>
                    </a:cubicBezTo>
                    <a:cubicBezTo>
                      <a:pt x="147" y="297"/>
                      <a:pt x="159" y="306"/>
                      <a:pt x="164" y="320"/>
                    </a:cubicBezTo>
                    <a:cubicBezTo>
                      <a:pt x="178" y="361"/>
                      <a:pt x="195" y="400"/>
                      <a:pt x="208" y="440"/>
                    </a:cubicBezTo>
                    <a:cubicBezTo>
                      <a:pt x="218" y="469"/>
                      <a:pt x="230" y="498"/>
                      <a:pt x="236" y="528"/>
                    </a:cubicBezTo>
                    <a:cubicBezTo>
                      <a:pt x="239" y="544"/>
                      <a:pt x="240" y="560"/>
                      <a:pt x="244" y="576"/>
                    </a:cubicBezTo>
                    <a:cubicBezTo>
                      <a:pt x="247" y="587"/>
                      <a:pt x="252" y="608"/>
                      <a:pt x="252" y="608"/>
                    </a:cubicBezTo>
                    <a:cubicBezTo>
                      <a:pt x="256" y="645"/>
                      <a:pt x="262" y="666"/>
                      <a:pt x="288" y="692"/>
                    </a:cubicBezTo>
                    <a:cubicBezTo>
                      <a:pt x="292" y="704"/>
                      <a:pt x="302" y="716"/>
                      <a:pt x="312" y="724"/>
                    </a:cubicBezTo>
                    <a:cubicBezTo>
                      <a:pt x="319" y="730"/>
                      <a:pt x="336" y="740"/>
                      <a:pt x="336" y="740"/>
                    </a:cubicBezTo>
                    <a:cubicBezTo>
                      <a:pt x="352" y="763"/>
                      <a:pt x="373" y="764"/>
                      <a:pt x="392" y="780"/>
                    </a:cubicBezTo>
                    <a:cubicBezTo>
                      <a:pt x="422" y="805"/>
                      <a:pt x="454" y="823"/>
                      <a:pt x="488" y="840"/>
                    </a:cubicBezTo>
                    <a:cubicBezTo>
                      <a:pt x="525" y="858"/>
                      <a:pt x="559" y="883"/>
                      <a:pt x="596" y="900"/>
                    </a:cubicBezTo>
                    <a:cubicBezTo>
                      <a:pt x="611" y="907"/>
                      <a:pt x="628" y="911"/>
                      <a:pt x="644" y="916"/>
                    </a:cubicBezTo>
                    <a:cubicBezTo>
                      <a:pt x="673" y="926"/>
                      <a:pt x="700" y="944"/>
                      <a:pt x="728" y="956"/>
                    </a:cubicBezTo>
                    <a:cubicBezTo>
                      <a:pt x="749" y="965"/>
                      <a:pt x="781" y="967"/>
                      <a:pt x="800" y="980"/>
                    </a:cubicBezTo>
                    <a:cubicBezTo>
                      <a:pt x="843" y="1008"/>
                      <a:pt x="877" y="1012"/>
                      <a:pt x="928" y="1016"/>
                    </a:cubicBezTo>
                    <a:cubicBezTo>
                      <a:pt x="973" y="1027"/>
                      <a:pt x="1020" y="1033"/>
                      <a:pt x="1064" y="1048"/>
                    </a:cubicBezTo>
                    <a:cubicBezTo>
                      <a:pt x="1081" y="1044"/>
                      <a:pt x="1080" y="1039"/>
                      <a:pt x="1080" y="10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5" name="Freeform 1642"/>
              <p:cNvSpPr>
                <a:spLocks/>
              </p:cNvSpPr>
              <p:nvPr/>
            </p:nvSpPr>
            <p:spPr bwMode="auto">
              <a:xfrm>
                <a:off x="663" y="1581"/>
                <a:ext cx="807" cy="765"/>
              </a:xfrm>
              <a:custGeom>
                <a:avLst/>
                <a:gdLst>
                  <a:gd name="T0" fmla="*/ 0 w 1092"/>
                  <a:gd name="T1" fmla="*/ 0 h 1059"/>
                  <a:gd name="T2" fmla="*/ 1 w 1092"/>
                  <a:gd name="T3" fmla="*/ 1 h 1059"/>
                  <a:gd name="T4" fmla="*/ 1 w 1092"/>
                  <a:gd name="T5" fmla="*/ 1 h 1059"/>
                  <a:gd name="T6" fmla="*/ 1 w 1092"/>
                  <a:gd name="T7" fmla="*/ 1 h 1059"/>
                  <a:gd name="T8" fmla="*/ 1 w 1092"/>
                  <a:gd name="T9" fmla="*/ 1 h 1059"/>
                  <a:gd name="T10" fmla="*/ 1 w 1092"/>
                  <a:gd name="T11" fmla="*/ 1 h 1059"/>
                  <a:gd name="T12" fmla="*/ 1 w 1092"/>
                  <a:gd name="T13" fmla="*/ 1 h 1059"/>
                  <a:gd name="T14" fmla="*/ 1 w 1092"/>
                  <a:gd name="T15" fmla="*/ 1 h 1059"/>
                  <a:gd name="T16" fmla="*/ 1 w 1092"/>
                  <a:gd name="T17" fmla="*/ 1 h 1059"/>
                  <a:gd name="T18" fmla="*/ 1 w 1092"/>
                  <a:gd name="T19" fmla="*/ 1 h 1059"/>
                  <a:gd name="T20" fmla="*/ 1 w 1092"/>
                  <a:gd name="T21" fmla="*/ 1 h 1059"/>
                  <a:gd name="T22" fmla="*/ 1 w 1092"/>
                  <a:gd name="T23" fmla="*/ 1 h 1059"/>
                  <a:gd name="T24" fmla="*/ 1 w 1092"/>
                  <a:gd name="T25" fmla="*/ 1 h 1059"/>
                  <a:gd name="T26" fmla="*/ 1 w 1092"/>
                  <a:gd name="T27" fmla="*/ 1 h 1059"/>
                  <a:gd name="T28" fmla="*/ 1 w 1092"/>
                  <a:gd name="T29" fmla="*/ 1 h 1059"/>
                  <a:gd name="T30" fmla="*/ 1 w 1092"/>
                  <a:gd name="T31" fmla="*/ 1 h 1059"/>
                  <a:gd name="T32" fmla="*/ 1 w 1092"/>
                  <a:gd name="T33" fmla="*/ 1 h 1059"/>
                  <a:gd name="T34" fmla="*/ 1 w 1092"/>
                  <a:gd name="T35" fmla="*/ 1 h 1059"/>
                  <a:gd name="T36" fmla="*/ 1 w 1092"/>
                  <a:gd name="T37" fmla="*/ 1 h 1059"/>
                  <a:gd name="T38" fmla="*/ 1 w 1092"/>
                  <a:gd name="T39" fmla="*/ 1 h 1059"/>
                  <a:gd name="T40" fmla="*/ 1 w 1092"/>
                  <a:gd name="T41" fmla="*/ 1 h 1059"/>
                  <a:gd name="T42" fmla="*/ 1 w 1092"/>
                  <a:gd name="T43" fmla="*/ 1 h 1059"/>
                  <a:gd name="T44" fmla="*/ 1 w 1092"/>
                  <a:gd name="T45" fmla="*/ 1 h 1059"/>
                  <a:gd name="T46" fmla="*/ 2 w 1092"/>
                  <a:gd name="T47" fmla="*/ 1 h 1059"/>
                  <a:gd name="T48" fmla="*/ 2 w 1092"/>
                  <a:gd name="T49" fmla="*/ 1 h 1059"/>
                  <a:gd name="T50" fmla="*/ 3 w 1092"/>
                  <a:gd name="T51" fmla="*/ 1 h 10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2"/>
                  <a:gd name="T79" fmla="*/ 0 h 1059"/>
                  <a:gd name="T80" fmla="*/ 1092 w 1092"/>
                  <a:gd name="T81" fmla="*/ 1059 h 10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2" h="1059">
                    <a:moveTo>
                      <a:pt x="0" y="0"/>
                    </a:moveTo>
                    <a:cubicBezTo>
                      <a:pt x="11" y="43"/>
                      <a:pt x="29" y="81"/>
                      <a:pt x="48" y="120"/>
                    </a:cubicBezTo>
                    <a:cubicBezTo>
                      <a:pt x="52" y="128"/>
                      <a:pt x="58" y="151"/>
                      <a:pt x="63" y="156"/>
                    </a:cubicBezTo>
                    <a:cubicBezTo>
                      <a:pt x="77" y="170"/>
                      <a:pt x="70" y="161"/>
                      <a:pt x="84" y="183"/>
                    </a:cubicBezTo>
                    <a:cubicBezTo>
                      <a:pt x="96" y="202"/>
                      <a:pt x="105" y="231"/>
                      <a:pt x="123" y="243"/>
                    </a:cubicBezTo>
                    <a:cubicBezTo>
                      <a:pt x="131" y="267"/>
                      <a:pt x="152" y="287"/>
                      <a:pt x="159" y="309"/>
                    </a:cubicBezTo>
                    <a:cubicBezTo>
                      <a:pt x="167" y="334"/>
                      <a:pt x="179" y="357"/>
                      <a:pt x="189" y="381"/>
                    </a:cubicBezTo>
                    <a:cubicBezTo>
                      <a:pt x="203" y="412"/>
                      <a:pt x="200" y="449"/>
                      <a:pt x="219" y="477"/>
                    </a:cubicBezTo>
                    <a:cubicBezTo>
                      <a:pt x="224" y="495"/>
                      <a:pt x="221" y="485"/>
                      <a:pt x="228" y="507"/>
                    </a:cubicBezTo>
                    <a:cubicBezTo>
                      <a:pt x="229" y="510"/>
                      <a:pt x="231" y="516"/>
                      <a:pt x="231" y="516"/>
                    </a:cubicBezTo>
                    <a:cubicBezTo>
                      <a:pt x="234" y="536"/>
                      <a:pt x="238" y="554"/>
                      <a:pt x="243" y="573"/>
                    </a:cubicBezTo>
                    <a:cubicBezTo>
                      <a:pt x="246" y="606"/>
                      <a:pt x="251" y="635"/>
                      <a:pt x="261" y="666"/>
                    </a:cubicBezTo>
                    <a:cubicBezTo>
                      <a:pt x="264" y="676"/>
                      <a:pt x="285" y="687"/>
                      <a:pt x="285" y="687"/>
                    </a:cubicBezTo>
                    <a:cubicBezTo>
                      <a:pt x="299" y="708"/>
                      <a:pt x="291" y="701"/>
                      <a:pt x="306" y="711"/>
                    </a:cubicBezTo>
                    <a:cubicBezTo>
                      <a:pt x="312" y="728"/>
                      <a:pt x="317" y="730"/>
                      <a:pt x="333" y="741"/>
                    </a:cubicBezTo>
                    <a:cubicBezTo>
                      <a:pt x="336" y="743"/>
                      <a:pt x="342" y="747"/>
                      <a:pt x="342" y="747"/>
                    </a:cubicBezTo>
                    <a:cubicBezTo>
                      <a:pt x="367" y="784"/>
                      <a:pt x="414" y="808"/>
                      <a:pt x="456" y="822"/>
                    </a:cubicBezTo>
                    <a:cubicBezTo>
                      <a:pt x="473" y="828"/>
                      <a:pt x="494" y="846"/>
                      <a:pt x="510" y="855"/>
                    </a:cubicBezTo>
                    <a:cubicBezTo>
                      <a:pt x="532" y="867"/>
                      <a:pt x="549" y="877"/>
                      <a:pt x="573" y="885"/>
                    </a:cubicBezTo>
                    <a:cubicBezTo>
                      <a:pt x="584" y="889"/>
                      <a:pt x="606" y="894"/>
                      <a:pt x="606" y="894"/>
                    </a:cubicBezTo>
                    <a:cubicBezTo>
                      <a:pt x="621" y="904"/>
                      <a:pt x="636" y="911"/>
                      <a:pt x="651" y="921"/>
                    </a:cubicBezTo>
                    <a:cubicBezTo>
                      <a:pt x="667" y="931"/>
                      <a:pt x="654" y="934"/>
                      <a:pt x="678" y="942"/>
                    </a:cubicBezTo>
                    <a:cubicBezTo>
                      <a:pt x="695" y="948"/>
                      <a:pt x="727" y="957"/>
                      <a:pt x="741" y="966"/>
                    </a:cubicBezTo>
                    <a:cubicBezTo>
                      <a:pt x="772" y="987"/>
                      <a:pt x="810" y="996"/>
                      <a:pt x="846" y="999"/>
                    </a:cubicBezTo>
                    <a:cubicBezTo>
                      <a:pt x="882" y="1011"/>
                      <a:pt x="908" y="1023"/>
                      <a:pt x="948" y="1026"/>
                    </a:cubicBezTo>
                    <a:cubicBezTo>
                      <a:pt x="995" y="1035"/>
                      <a:pt x="1044" y="1059"/>
                      <a:pt x="1092" y="1059"/>
                    </a:cubicBezTo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6" name="Freeform 1643"/>
              <p:cNvSpPr>
                <a:spLocks/>
              </p:cNvSpPr>
              <p:nvPr/>
            </p:nvSpPr>
            <p:spPr bwMode="auto">
              <a:xfrm>
                <a:off x="636" y="1340"/>
                <a:ext cx="23" cy="243"/>
              </a:xfrm>
              <a:custGeom>
                <a:avLst/>
                <a:gdLst>
                  <a:gd name="T0" fmla="*/ 2 w 30"/>
                  <a:gd name="T1" fmla="*/ 0 h 336"/>
                  <a:gd name="T2" fmla="*/ 2 w 30"/>
                  <a:gd name="T3" fmla="*/ 1 h 336"/>
                  <a:gd name="T4" fmla="*/ 2 w 30"/>
                  <a:gd name="T5" fmla="*/ 1 h 336"/>
                  <a:gd name="T6" fmla="*/ 2 w 30"/>
                  <a:gd name="T7" fmla="*/ 1 h 336"/>
                  <a:gd name="T8" fmla="*/ 2 w 30"/>
                  <a:gd name="T9" fmla="*/ 1 h 336"/>
                  <a:gd name="T10" fmla="*/ 2 w 30"/>
                  <a:gd name="T11" fmla="*/ 1 h 336"/>
                  <a:gd name="T12" fmla="*/ 2 w 30"/>
                  <a:gd name="T13" fmla="*/ 1 h 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36"/>
                  <a:gd name="T23" fmla="*/ 30 w 30"/>
                  <a:gd name="T24" fmla="*/ 336 h 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36">
                    <a:moveTo>
                      <a:pt x="3" y="0"/>
                    </a:moveTo>
                    <a:cubicBezTo>
                      <a:pt x="14" y="69"/>
                      <a:pt x="0" y="148"/>
                      <a:pt x="9" y="216"/>
                    </a:cubicBezTo>
                    <a:cubicBezTo>
                      <a:pt x="13" y="246"/>
                      <a:pt x="9" y="232"/>
                      <a:pt x="18" y="258"/>
                    </a:cubicBezTo>
                    <a:cubicBezTo>
                      <a:pt x="19" y="261"/>
                      <a:pt x="21" y="267"/>
                      <a:pt x="21" y="267"/>
                    </a:cubicBezTo>
                    <a:cubicBezTo>
                      <a:pt x="22" y="281"/>
                      <a:pt x="22" y="295"/>
                      <a:pt x="24" y="309"/>
                    </a:cubicBezTo>
                    <a:cubicBezTo>
                      <a:pt x="25" y="315"/>
                      <a:pt x="30" y="327"/>
                      <a:pt x="30" y="327"/>
                    </a:cubicBezTo>
                    <a:cubicBezTo>
                      <a:pt x="29" y="330"/>
                      <a:pt x="27" y="336"/>
                      <a:pt x="27" y="33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7" name="Freeform 1644"/>
              <p:cNvSpPr>
                <a:spLocks/>
              </p:cNvSpPr>
              <p:nvPr/>
            </p:nvSpPr>
            <p:spPr bwMode="auto">
              <a:xfrm>
                <a:off x="636" y="795"/>
                <a:ext cx="1275" cy="549"/>
              </a:xfrm>
              <a:custGeom>
                <a:avLst/>
                <a:gdLst>
                  <a:gd name="T0" fmla="*/ 1 w 1725"/>
                  <a:gd name="T1" fmla="*/ 1 h 758"/>
                  <a:gd name="T2" fmla="*/ 1 w 1725"/>
                  <a:gd name="T3" fmla="*/ 1 h 758"/>
                  <a:gd name="T4" fmla="*/ 1 w 1725"/>
                  <a:gd name="T5" fmla="*/ 1 h 758"/>
                  <a:gd name="T6" fmla="*/ 1 w 1725"/>
                  <a:gd name="T7" fmla="*/ 1 h 758"/>
                  <a:gd name="T8" fmla="*/ 1 w 1725"/>
                  <a:gd name="T9" fmla="*/ 1 h 758"/>
                  <a:gd name="T10" fmla="*/ 1 w 1725"/>
                  <a:gd name="T11" fmla="*/ 1 h 758"/>
                  <a:gd name="T12" fmla="*/ 1 w 1725"/>
                  <a:gd name="T13" fmla="*/ 1 h 758"/>
                  <a:gd name="T14" fmla="*/ 1 w 1725"/>
                  <a:gd name="T15" fmla="*/ 1 h 758"/>
                  <a:gd name="T16" fmla="*/ 1 w 1725"/>
                  <a:gd name="T17" fmla="*/ 1 h 758"/>
                  <a:gd name="T18" fmla="*/ 1 w 1725"/>
                  <a:gd name="T19" fmla="*/ 1 h 758"/>
                  <a:gd name="T20" fmla="*/ 2 w 1725"/>
                  <a:gd name="T21" fmla="*/ 1 h 758"/>
                  <a:gd name="T22" fmla="*/ 2 w 1725"/>
                  <a:gd name="T23" fmla="*/ 1 h 758"/>
                  <a:gd name="T24" fmla="*/ 3 w 1725"/>
                  <a:gd name="T25" fmla="*/ 1 h 758"/>
                  <a:gd name="T26" fmla="*/ 3 w 1725"/>
                  <a:gd name="T27" fmla="*/ 1 h 758"/>
                  <a:gd name="T28" fmla="*/ 3 w 1725"/>
                  <a:gd name="T29" fmla="*/ 1 h 758"/>
                  <a:gd name="T30" fmla="*/ 3 w 1725"/>
                  <a:gd name="T31" fmla="*/ 1 h 758"/>
                  <a:gd name="T32" fmla="*/ 3 w 1725"/>
                  <a:gd name="T33" fmla="*/ 1 h 758"/>
                  <a:gd name="T34" fmla="*/ 3 w 1725"/>
                  <a:gd name="T35" fmla="*/ 1 h 758"/>
                  <a:gd name="T36" fmla="*/ 4 w 1725"/>
                  <a:gd name="T37" fmla="*/ 1 h 758"/>
                  <a:gd name="T38" fmla="*/ 4 w 1725"/>
                  <a:gd name="T39" fmla="*/ 1 h 758"/>
                  <a:gd name="T40" fmla="*/ 4 w 1725"/>
                  <a:gd name="T41" fmla="*/ 1 h 758"/>
                  <a:gd name="T42" fmla="*/ 4 w 1725"/>
                  <a:gd name="T43" fmla="*/ 1 h 758"/>
                  <a:gd name="T44" fmla="*/ 4 w 1725"/>
                  <a:gd name="T45" fmla="*/ 1 h 758"/>
                  <a:gd name="T46" fmla="*/ 4 w 1725"/>
                  <a:gd name="T47" fmla="*/ 1 h 758"/>
                  <a:gd name="T48" fmla="*/ 4 w 1725"/>
                  <a:gd name="T49" fmla="*/ 1 h 758"/>
                  <a:gd name="T50" fmla="*/ 4 w 1725"/>
                  <a:gd name="T51" fmla="*/ 1 h 758"/>
                  <a:gd name="T52" fmla="*/ 4 w 1725"/>
                  <a:gd name="T53" fmla="*/ 1 h 758"/>
                  <a:gd name="T54" fmla="*/ 4 w 1725"/>
                  <a:gd name="T55" fmla="*/ 1 h 758"/>
                  <a:gd name="T56" fmla="*/ 4 w 1725"/>
                  <a:gd name="T57" fmla="*/ 1 h 758"/>
                  <a:gd name="T58" fmla="*/ 4 w 1725"/>
                  <a:gd name="T59" fmla="*/ 1 h 758"/>
                  <a:gd name="T60" fmla="*/ 4 w 1725"/>
                  <a:gd name="T61" fmla="*/ 1 h 758"/>
                  <a:gd name="T62" fmla="*/ 4 w 1725"/>
                  <a:gd name="T63" fmla="*/ 1 h 758"/>
                  <a:gd name="T64" fmla="*/ 4 w 1725"/>
                  <a:gd name="T65" fmla="*/ 1 h 7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25"/>
                  <a:gd name="T100" fmla="*/ 0 h 758"/>
                  <a:gd name="T101" fmla="*/ 1725 w 1725"/>
                  <a:gd name="T102" fmla="*/ 758 h 7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25" h="758">
                    <a:moveTo>
                      <a:pt x="3" y="758"/>
                    </a:moveTo>
                    <a:cubicBezTo>
                      <a:pt x="22" y="701"/>
                      <a:pt x="0" y="629"/>
                      <a:pt x="9" y="566"/>
                    </a:cubicBezTo>
                    <a:cubicBezTo>
                      <a:pt x="6" y="529"/>
                      <a:pt x="3" y="492"/>
                      <a:pt x="12" y="455"/>
                    </a:cubicBezTo>
                    <a:cubicBezTo>
                      <a:pt x="17" y="360"/>
                      <a:pt x="32" y="298"/>
                      <a:pt x="69" y="215"/>
                    </a:cubicBezTo>
                    <a:cubicBezTo>
                      <a:pt x="80" y="190"/>
                      <a:pt x="88" y="154"/>
                      <a:pt x="108" y="134"/>
                    </a:cubicBezTo>
                    <a:cubicBezTo>
                      <a:pt x="136" y="106"/>
                      <a:pt x="180" y="87"/>
                      <a:pt x="219" y="83"/>
                    </a:cubicBezTo>
                    <a:cubicBezTo>
                      <a:pt x="229" y="80"/>
                      <a:pt x="249" y="74"/>
                      <a:pt x="249" y="74"/>
                    </a:cubicBezTo>
                    <a:cubicBezTo>
                      <a:pt x="266" y="57"/>
                      <a:pt x="274" y="53"/>
                      <a:pt x="297" y="50"/>
                    </a:cubicBezTo>
                    <a:cubicBezTo>
                      <a:pt x="305" y="25"/>
                      <a:pt x="369" y="33"/>
                      <a:pt x="381" y="32"/>
                    </a:cubicBezTo>
                    <a:cubicBezTo>
                      <a:pt x="429" y="0"/>
                      <a:pt x="550" y="26"/>
                      <a:pt x="612" y="29"/>
                    </a:cubicBezTo>
                    <a:cubicBezTo>
                      <a:pt x="681" y="20"/>
                      <a:pt x="750" y="34"/>
                      <a:pt x="819" y="38"/>
                    </a:cubicBezTo>
                    <a:cubicBezTo>
                      <a:pt x="865" y="50"/>
                      <a:pt x="913" y="53"/>
                      <a:pt x="960" y="62"/>
                    </a:cubicBezTo>
                    <a:cubicBezTo>
                      <a:pt x="1002" y="70"/>
                      <a:pt x="1044" y="83"/>
                      <a:pt x="1086" y="89"/>
                    </a:cubicBezTo>
                    <a:cubicBezTo>
                      <a:pt x="1097" y="93"/>
                      <a:pt x="1105" y="100"/>
                      <a:pt x="1116" y="104"/>
                    </a:cubicBezTo>
                    <a:cubicBezTo>
                      <a:pt x="1139" y="113"/>
                      <a:pt x="1170" y="114"/>
                      <a:pt x="1194" y="116"/>
                    </a:cubicBezTo>
                    <a:cubicBezTo>
                      <a:pt x="1238" y="125"/>
                      <a:pt x="1281" y="132"/>
                      <a:pt x="1323" y="146"/>
                    </a:cubicBezTo>
                    <a:cubicBezTo>
                      <a:pt x="1335" y="150"/>
                      <a:pt x="1351" y="151"/>
                      <a:pt x="1362" y="158"/>
                    </a:cubicBezTo>
                    <a:cubicBezTo>
                      <a:pt x="1377" y="168"/>
                      <a:pt x="1391" y="173"/>
                      <a:pt x="1407" y="182"/>
                    </a:cubicBezTo>
                    <a:cubicBezTo>
                      <a:pt x="1416" y="187"/>
                      <a:pt x="1425" y="194"/>
                      <a:pt x="1434" y="200"/>
                    </a:cubicBezTo>
                    <a:cubicBezTo>
                      <a:pt x="1437" y="202"/>
                      <a:pt x="1443" y="206"/>
                      <a:pt x="1443" y="206"/>
                    </a:cubicBezTo>
                    <a:cubicBezTo>
                      <a:pt x="1445" y="209"/>
                      <a:pt x="1446" y="213"/>
                      <a:pt x="1449" y="215"/>
                    </a:cubicBezTo>
                    <a:cubicBezTo>
                      <a:pt x="1451" y="217"/>
                      <a:pt x="1456" y="216"/>
                      <a:pt x="1458" y="218"/>
                    </a:cubicBezTo>
                    <a:cubicBezTo>
                      <a:pt x="1460" y="220"/>
                      <a:pt x="1459" y="224"/>
                      <a:pt x="1461" y="227"/>
                    </a:cubicBezTo>
                    <a:cubicBezTo>
                      <a:pt x="1466" y="234"/>
                      <a:pt x="1472" y="238"/>
                      <a:pt x="1479" y="242"/>
                    </a:cubicBezTo>
                    <a:cubicBezTo>
                      <a:pt x="1487" y="254"/>
                      <a:pt x="1497" y="267"/>
                      <a:pt x="1509" y="275"/>
                    </a:cubicBezTo>
                    <a:cubicBezTo>
                      <a:pt x="1523" y="296"/>
                      <a:pt x="1546" y="316"/>
                      <a:pt x="1557" y="338"/>
                    </a:cubicBezTo>
                    <a:cubicBezTo>
                      <a:pt x="1566" y="355"/>
                      <a:pt x="1577" y="380"/>
                      <a:pt x="1596" y="386"/>
                    </a:cubicBezTo>
                    <a:cubicBezTo>
                      <a:pt x="1604" y="398"/>
                      <a:pt x="1614" y="411"/>
                      <a:pt x="1626" y="419"/>
                    </a:cubicBezTo>
                    <a:cubicBezTo>
                      <a:pt x="1638" y="438"/>
                      <a:pt x="1652" y="457"/>
                      <a:pt x="1668" y="473"/>
                    </a:cubicBezTo>
                    <a:cubicBezTo>
                      <a:pt x="1672" y="484"/>
                      <a:pt x="1672" y="496"/>
                      <a:pt x="1677" y="506"/>
                    </a:cubicBezTo>
                    <a:cubicBezTo>
                      <a:pt x="1681" y="516"/>
                      <a:pt x="1692" y="523"/>
                      <a:pt x="1695" y="533"/>
                    </a:cubicBezTo>
                    <a:cubicBezTo>
                      <a:pt x="1701" y="551"/>
                      <a:pt x="1705" y="569"/>
                      <a:pt x="1710" y="587"/>
                    </a:cubicBezTo>
                    <a:cubicBezTo>
                      <a:pt x="1713" y="598"/>
                      <a:pt x="1725" y="624"/>
                      <a:pt x="1719" y="63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8" name="Freeform 1645"/>
              <p:cNvSpPr>
                <a:spLocks/>
              </p:cNvSpPr>
              <p:nvPr/>
            </p:nvSpPr>
            <p:spPr bwMode="auto">
              <a:xfrm>
                <a:off x="651" y="819"/>
                <a:ext cx="1240" cy="738"/>
              </a:xfrm>
              <a:custGeom>
                <a:avLst/>
                <a:gdLst>
                  <a:gd name="T0" fmla="*/ 1 w 1680"/>
                  <a:gd name="T1" fmla="*/ 2 h 1020"/>
                  <a:gd name="T2" fmla="*/ 1 w 1680"/>
                  <a:gd name="T3" fmla="*/ 1 h 1020"/>
                  <a:gd name="T4" fmla="*/ 1 w 1680"/>
                  <a:gd name="T5" fmla="*/ 1 h 1020"/>
                  <a:gd name="T6" fmla="*/ 1 w 1680"/>
                  <a:gd name="T7" fmla="*/ 1 h 1020"/>
                  <a:gd name="T8" fmla="*/ 0 w 1680"/>
                  <a:gd name="T9" fmla="*/ 1 h 1020"/>
                  <a:gd name="T10" fmla="*/ 1 w 1680"/>
                  <a:gd name="T11" fmla="*/ 1 h 1020"/>
                  <a:gd name="T12" fmla="*/ 1 w 1680"/>
                  <a:gd name="T13" fmla="*/ 1 h 1020"/>
                  <a:gd name="T14" fmla="*/ 1 w 1680"/>
                  <a:gd name="T15" fmla="*/ 1 h 1020"/>
                  <a:gd name="T16" fmla="*/ 1 w 1680"/>
                  <a:gd name="T17" fmla="*/ 1 h 1020"/>
                  <a:gd name="T18" fmla="*/ 1 w 1680"/>
                  <a:gd name="T19" fmla="*/ 1 h 1020"/>
                  <a:gd name="T20" fmla="*/ 1 w 1680"/>
                  <a:gd name="T21" fmla="*/ 1 h 1020"/>
                  <a:gd name="T22" fmla="*/ 1 w 1680"/>
                  <a:gd name="T23" fmla="*/ 1 h 1020"/>
                  <a:gd name="T24" fmla="*/ 1 w 1680"/>
                  <a:gd name="T25" fmla="*/ 1 h 1020"/>
                  <a:gd name="T26" fmla="*/ 1 w 1680"/>
                  <a:gd name="T27" fmla="*/ 1 h 1020"/>
                  <a:gd name="T28" fmla="*/ 1 w 1680"/>
                  <a:gd name="T29" fmla="*/ 1 h 1020"/>
                  <a:gd name="T30" fmla="*/ 1 w 1680"/>
                  <a:gd name="T31" fmla="*/ 1 h 1020"/>
                  <a:gd name="T32" fmla="*/ 1 w 1680"/>
                  <a:gd name="T33" fmla="*/ 1 h 1020"/>
                  <a:gd name="T34" fmla="*/ 1 w 1680"/>
                  <a:gd name="T35" fmla="*/ 1 h 1020"/>
                  <a:gd name="T36" fmla="*/ 1 w 1680"/>
                  <a:gd name="T37" fmla="*/ 0 h 1020"/>
                  <a:gd name="T38" fmla="*/ 1 w 1680"/>
                  <a:gd name="T39" fmla="*/ 1 h 1020"/>
                  <a:gd name="T40" fmla="*/ 1 w 1680"/>
                  <a:gd name="T41" fmla="*/ 1 h 1020"/>
                  <a:gd name="T42" fmla="*/ 2 w 1680"/>
                  <a:gd name="T43" fmla="*/ 1 h 1020"/>
                  <a:gd name="T44" fmla="*/ 2 w 1680"/>
                  <a:gd name="T45" fmla="*/ 1 h 1020"/>
                  <a:gd name="T46" fmla="*/ 3 w 1680"/>
                  <a:gd name="T47" fmla="*/ 1 h 1020"/>
                  <a:gd name="T48" fmla="*/ 3 w 1680"/>
                  <a:gd name="T49" fmla="*/ 1 h 1020"/>
                  <a:gd name="T50" fmla="*/ 3 w 1680"/>
                  <a:gd name="T51" fmla="*/ 1 h 1020"/>
                  <a:gd name="T52" fmla="*/ 3 w 1680"/>
                  <a:gd name="T53" fmla="*/ 1 h 1020"/>
                  <a:gd name="T54" fmla="*/ 3 w 1680"/>
                  <a:gd name="T55" fmla="*/ 1 h 1020"/>
                  <a:gd name="T56" fmla="*/ 3 w 1680"/>
                  <a:gd name="T57" fmla="*/ 1 h 1020"/>
                  <a:gd name="T58" fmla="*/ 3 w 1680"/>
                  <a:gd name="T59" fmla="*/ 1 h 1020"/>
                  <a:gd name="T60" fmla="*/ 4 w 1680"/>
                  <a:gd name="T61" fmla="*/ 1 h 1020"/>
                  <a:gd name="T62" fmla="*/ 4 w 1680"/>
                  <a:gd name="T63" fmla="*/ 1 h 1020"/>
                  <a:gd name="T64" fmla="*/ 4 w 1680"/>
                  <a:gd name="T65" fmla="*/ 1 h 1020"/>
                  <a:gd name="T66" fmla="*/ 4 w 1680"/>
                  <a:gd name="T67" fmla="*/ 1 h 1020"/>
                  <a:gd name="T68" fmla="*/ 4 w 1680"/>
                  <a:gd name="T69" fmla="*/ 1 h 1020"/>
                  <a:gd name="T70" fmla="*/ 4 w 1680"/>
                  <a:gd name="T71" fmla="*/ 1 h 1020"/>
                  <a:gd name="T72" fmla="*/ 4 w 1680"/>
                  <a:gd name="T73" fmla="*/ 1 h 1020"/>
                  <a:gd name="T74" fmla="*/ 4 w 1680"/>
                  <a:gd name="T75" fmla="*/ 1 h 1020"/>
                  <a:gd name="T76" fmla="*/ 4 w 1680"/>
                  <a:gd name="T77" fmla="*/ 1 h 1020"/>
                  <a:gd name="T78" fmla="*/ 4 w 1680"/>
                  <a:gd name="T79" fmla="*/ 1 h 1020"/>
                  <a:gd name="T80" fmla="*/ 4 w 1680"/>
                  <a:gd name="T81" fmla="*/ 1 h 10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80"/>
                  <a:gd name="T124" fmla="*/ 0 h 1020"/>
                  <a:gd name="T125" fmla="*/ 1680 w 1680"/>
                  <a:gd name="T126" fmla="*/ 1020 h 10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80" h="1020">
                    <a:moveTo>
                      <a:pt x="33" y="1020"/>
                    </a:moveTo>
                    <a:cubicBezTo>
                      <a:pt x="25" y="990"/>
                      <a:pt x="30" y="1004"/>
                      <a:pt x="21" y="978"/>
                    </a:cubicBezTo>
                    <a:cubicBezTo>
                      <a:pt x="20" y="975"/>
                      <a:pt x="18" y="969"/>
                      <a:pt x="18" y="969"/>
                    </a:cubicBezTo>
                    <a:cubicBezTo>
                      <a:pt x="15" y="947"/>
                      <a:pt x="11" y="925"/>
                      <a:pt x="6" y="903"/>
                    </a:cubicBezTo>
                    <a:cubicBezTo>
                      <a:pt x="5" y="878"/>
                      <a:pt x="0" y="853"/>
                      <a:pt x="0" y="828"/>
                    </a:cubicBezTo>
                    <a:cubicBezTo>
                      <a:pt x="0" y="816"/>
                      <a:pt x="9" y="792"/>
                      <a:pt x="9" y="792"/>
                    </a:cubicBezTo>
                    <a:cubicBezTo>
                      <a:pt x="10" y="749"/>
                      <a:pt x="25" y="658"/>
                      <a:pt x="9" y="609"/>
                    </a:cubicBezTo>
                    <a:cubicBezTo>
                      <a:pt x="12" y="568"/>
                      <a:pt x="19" y="529"/>
                      <a:pt x="9" y="489"/>
                    </a:cubicBezTo>
                    <a:cubicBezTo>
                      <a:pt x="11" y="431"/>
                      <a:pt x="14" y="328"/>
                      <a:pt x="33" y="270"/>
                    </a:cubicBezTo>
                    <a:cubicBezTo>
                      <a:pt x="41" y="245"/>
                      <a:pt x="52" y="220"/>
                      <a:pt x="60" y="195"/>
                    </a:cubicBezTo>
                    <a:cubicBezTo>
                      <a:pt x="63" y="186"/>
                      <a:pt x="81" y="174"/>
                      <a:pt x="81" y="174"/>
                    </a:cubicBezTo>
                    <a:cubicBezTo>
                      <a:pt x="93" y="155"/>
                      <a:pt x="84" y="175"/>
                      <a:pt x="84" y="156"/>
                    </a:cubicBezTo>
                    <a:cubicBezTo>
                      <a:pt x="84" y="142"/>
                      <a:pt x="106" y="113"/>
                      <a:pt x="117" y="105"/>
                    </a:cubicBezTo>
                    <a:cubicBezTo>
                      <a:pt x="129" y="87"/>
                      <a:pt x="168" y="82"/>
                      <a:pt x="189" y="75"/>
                    </a:cubicBezTo>
                    <a:cubicBezTo>
                      <a:pt x="207" y="69"/>
                      <a:pt x="225" y="63"/>
                      <a:pt x="243" y="57"/>
                    </a:cubicBezTo>
                    <a:cubicBezTo>
                      <a:pt x="267" y="49"/>
                      <a:pt x="254" y="46"/>
                      <a:pt x="270" y="36"/>
                    </a:cubicBezTo>
                    <a:cubicBezTo>
                      <a:pt x="283" y="27"/>
                      <a:pt x="300" y="23"/>
                      <a:pt x="315" y="18"/>
                    </a:cubicBezTo>
                    <a:cubicBezTo>
                      <a:pt x="329" y="13"/>
                      <a:pt x="345" y="16"/>
                      <a:pt x="360" y="15"/>
                    </a:cubicBezTo>
                    <a:cubicBezTo>
                      <a:pt x="385" y="9"/>
                      <a:pt x="403" y="3"/>
                      <a:pt x="429" y="0"/>
                    </a:cubicBezTo>
                    <a:cubicBezTo>
                      <a:pt x="513" y="8"/>
                      <a:pt x="596" y="13"/>
                      <a:pt x="681" y="15"/>
                    </a:cubicBezTo>
                    <a:cubicBezTo>
                      <a:pt x="697" y="18"/>
                      <a:pt x="713" y="20"/>
                      <a:pt x="729" y="24"/>
                    </a:cubicBezTo>
                    <a:cubicBezTo>
                      <a:pt x="753" y="23"/>
                      <a:pt x="777" y="21"/>
                      <a:pt x="801" y="21"/>
                    </a:cubicBezTo>
                    <a:cubicBezTo>
                      <a:pt x="863" y="21"/>
                      <a:pt x="925" y="47"/>
                      <a:pt x="987" y="51"/>
                    </a:cubicBezTo>
                    <a:cubicBezTo>
                      <a:pt x="1011" y="67"/>
                      <a:pt x="1046" y="72"/>
                      <a:pt x="1074" y="75"/>
                    </a:cubicBezTo>
                    <a:cubicBezTo>
                      <a:pt x="1128" y="93"/>
                      <a:pt x="1181" y="107"/>
                      <a:pt x="1239" y="111"/>
                    </a:cubicBezTo>
                    <a:cubicBezTo>
                      <a:pt x="1260" y="118"/>
                      <a:pt x="1299" y="123"/>
                      <a:pt x="1317" y="132"/>
                    </a:cubicBezTo>
                    <a:cubicBezTo>
                      <a:pt x="1346" y="146"/>
                      <a:pt x="1298" y="129"/>
                      <a:pt x="1344" y="144"/>
                    </a:cubicBezTo>
                    <a:cubicBezTo>
                      <a:pt x="1347" y="145"/>
                      <a:pt x="1353" y="147"/>
                      <a:pt x="1353" y="147"/>
                    </a:cubicBezTo>
                    <a:cubicBezTo>
                      <a:pt x="1361" y="159"/>
                      <a:pt x="1374" y="160"/>
                      <a:pt x="1386" y="168"/>
                    </a:cubicBezTo>
                    <a:cubicBezTo>
                      <a:pt x="1393" y="179"/>
                      <a:pt x="1399" y="179"/>
                      <a:pt x="1410" y="186"/>
                    </a:cubicBezTo>
                    <a:cubicBezTo>
                      <a:pt x="1417" y="197"/>
                      <a:pt x="1423" y="197"/>
                      <a:pt x="1434" y="204"/>
                    </a:cubicBezTo>
                    <a:cubicBezTo>
                      <a:pt x="1448" y="225"/>
                      <a:pt x="1440" y="218"/>
                      <a:pt x="1455" y="228"/>
                    </a:cubicBezTo>
                    <a:cubicBezTo>
                      <a:pt x="1469" y="249"/>
                      <a:pt x="1461" y="242"/>
                      <a:pt x="1476" y="252"/>
                    </a:cubicBezTo>
                    <a:cubicBezTo>
                      <a:pt x="1482" y="261"/>
                      <a:pt x="1500" y="273"/>
                      <a:pt x="1500" y="273"/>
                    </a:cubicBezTo>
                    <a:cubicBezTo>
                      <a:pt x="1508" y="285"/>
                      <a:pt x="1516" y="297"/>
                      <a:pt x="1524" y="309"/>
                    </a:cubicBezTo>
                    <a:cubicBezTo>
                      <a:pt x="1534" y="325"/>
                      <a:pt x="1534" y="339"/>
                      <a:pt x="1551" y="351"/>
                    </a:cubicBezTo>
                    <a:cubicBezTo>
                      <a:pt x="1559" y="363"/>
                      <a:pt x="1572" y="373"/>
                      <a:pt x="1584" y="381"/>
                    </a:cubicBezTo>
                    <a:cubicBezTo>
                      <a:pt x="1591" y="403"/>
                      <a:pt x="1607" y="428"/>
                      <a:pt x="1626" y="441"/>
                    </a:cubicBezTo>
                    <a:cubicBezTo>
                      <a:pt x="1632" y="458"/>
                      <a:pt x="1645" y="470"/>
                      <a:pt x="1650" y="486"/>
                    </a:cubicBezTo>
                    <a:cubicBezTo>
                      <a:pt x="1654" y="499"/>
                      <a:pt x="1658" y="512"/>
                      <a:pt x="1662" y="525"/>
                    </a:cubicBezTo>
                    <a:cubicBezTo>
                      <a:pt x="1666" y="554"/>
                      <a:pt x="1680" y="586"/>
                      <a:pt x="1680" y="61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49" name="Text Box 1646"/>
              <p:cNvSpPr txBox="1">
                <a:spLocks noChangeArrowheads="1"/>
              </p:cNvSpPr>
              <p:nvPr/>
            </p:nvSpPr>
            <p:spPr bwMode="auto">
              <a:xfrm>
                <a:off x="466" y="655"/>
                <a:ext cx="118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endParaRPr lang="ru-RU" sz="1800">
                  <a:latin typeface="Tahoma" charset="0"/>
                  <a:cs typeface="Arial" charset="0"/>
                </a:endParaRPr>
              </a:p>
            </p:txBody>
          </p:sp>
        </p:grpSp>
        <p:sp>
          <p:nvSpPr>
            <p:cNvPr id="34933" name="Text Box 1647"/>
            <p:cNvSpPr txBox="1">
              <a:spLocks noChangeArrowheads="1"/>
            </p:cNvSpPr>
            <p:nvPr/>
          </p:nvSpPr>
          <p:spPr bwMode="auto">
            <a:xfrm>
              <a:off x="612775" y="2508250"/>
              <a:ext cx="922298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90"/>
                  </a:solidFill>
                  <a:latin typeface="Tahoma" charset="0"/>
                  <a:cs typeface="Arial" charset="0"/>
                </a:rPr>
                <a:t>Cell</a:t>
              </a:r>
            </a:p>
            <a:p>
              <a:pPr eaLnBrk="1" hangingPunct="1"/>
              <a:r>
                <a:rPr lang="en-US" sz="1200" b="1">
                  <a:solidFill>
                    <a:srgbClr val="000090"/>
                  </a:solidFill>
                  <a:latin typeface="Tahoma" charset="0"/>
                  <a:cs typeface="Arial" charset="0"/>
                </a:rPr>
                <a:t>Antigen: </a:t>
              </a:r>
            </a:p>
            <a:p>
              <a:pPr eaLnBrk="1" hangingPunct="1"/>
              <a:r>
                <a:rPr lang="en-US" sz="1200" b="1">
                  <a:solidFill>
                    <a:srgbClr val="000090"/>
                  </a:solidFill>
                  <a:latin typeface="Tahoma" charset="0"/>
                  <a:cs typeface="Arial" charset="0"/>
                </a:rPr>
                <a:t>1/10,000</a:t>
              </a:r>
            </a:p>
            <a:p>
              <a:pPr eaLnBrk="1" hangingPunct="1"/>
              <a:r>
                <a:rPr lang="en-US" sz="1200" b="1">
                  <a:solidFill>
                    <a:srgbClr val="000090"/>
                  </a:solidFill>
                  <a:latin typeface="Tahoma" charset="0"/>
                  <a:cs typeface="Arial" charset="0"/>
                </a:rPr>
                <a:t>of total </a:t>
              </a:r>
            </a:p>
            <a:p>
              <a:pPr eaLnBrk="1" hangingPunct="1"/>
              <a:r>
                <a:rPr lang="en-US" sz="1200" b="1">
                  <a:solidFill>
                    <a:srgbClr val="000090"/>
                  </a:solidFill>
                  <a:latin typeface="Tahoma" charset="0"/>
                  <a:cs typeface="Arial" charset="0"/>
                </a:rPr>
                <a:t>protein</a:t>
              </a:r>
            </a:p>
          </p:txBody>
        </p:sp>
        <p:sp>
          <p:nvSpPr>
            <p:cNvPr id="34934" name="Text Box 1648"/>
            <p:cNvSpPr txBox="1">
              <a:spLocks noChangeArrowheads="1"/>
            </p:cNvSpPr>
            <p:nvPr/>
          </p:nvSpPr>
          <p:spPr bwMode="auto">
            <a:xfrm>
              <a:off x="6028012" y="1641651"/>
              <a:ext cx="1874732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90"/>
                  </a:solidFill>
                  <a:latin typeface="Tahoma" charset="0"/>
                  <a:cs typeface="Arial" charset="0"/>
                </a:rPr>
                <a:t>Membrane</a:t>
              </a:r>
            </a:p>
            <a:p>
              <a:pPr eaLnBrk="1" hangingPunct="1"/>
              <a:r>
                <a:rPr lang="en-US" sz="1200" b="1">
                  <a:solidFill>
                    <a:srgbClr val="000090"/>
                  </a:solidFill>
                  <a:latin typeface="Tahoma" charset="0"/>
                  <a:cs typeface="Arial" charset="0"/>
                </a:rPr>
                <a:t>1/500 of total protein</a:t>
              </a:r>
            </a:p>
          </p:txBody>
        </p:sp>
        <p:sp>
          <p:nvSpPr>
            <p:cNvPr id="34935" name="Text Box 1649"/>
            <p:cNvSpPr txBox="1">
              <a:spLocks noChangeArrowheads="1"/>
            </p:cNvSpPr>
            <p:nvPr/>
          </p:nvSpPr>
          <p:spPr bwMode="auto">
            <a:xfrm>
              <a:off x="4137025" y="3365500"/>
              <a:ext cx="1323975" cy="1281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rgbClr val="000090"/>
                  </a:solidFill>
                  <a:latin typeface="Tahoma" charset="0"/>
                  <a:cs typeface="Arial" charset="0"/>
                </a:rPr>
                <a:t>MPL</a:t>
              </a:r>
            </a:p>
            <a:p>
              <a:pPr eaLnBrk="1" hangingPunct="1"/>
              <a:r>
                <a:rPr lang="en-US" sz="1200" b="1">
                  <a:solidFill>
                    <a:srgbClr val="000090"/>
                  </a:solidFill>
                  <a:latin typeface="Tahoma" charset="0"/>
                  <a:cs typeface="Arial" charset="0"/>
                </a:rPr>
                <a:t>Essentially </a:t>
              </a:r>
            </a:p>
            <a:p>
              <a:pPr eaLnBrk="1" hangingPunct="1"/>
              <a:r>
                <a:rPr lang="en-US" sz="1200" b="1">
                  <a:solidFill>
                    <a:srgbClr val="000090"/>
                  </a:solidFill>
                  <a:latin typeface="Tahoma" charset="0"/>
                  <a:cs typeface="Arial" charset="0"/>
                </a:rPr>
                <a:t>pure antigen</a:t>
              </a:r>
            </a:p>
            <a:p>
              <a:pPr eaLnBrk="1" hangingPunct="1"/>
              <a:r>
                <a:rPr lang="en-US" sz="3600" b="1">
                  <a:latin typeface="Tahoma" charset="0"/>
                  <a:cs typeface="Arial" charset="0"/>
                </a:rPr>
                <a:t>  </a:t>
              </a:r>
              <a:endParaRPr lang="en-US" sz="1000">
                <a:latin typeface="Tahoma" charset="0"/>
                <a:cs typeface="Arial" charset="0"/>
              </a:endParaRPr>
            </a:p>
          </p:txBody>
        </p:sp>
        <p:sp>
          <p:nvSpPr>
            <p:cNvPr id="34936" name="Line 1650"/>
            <p:cNvSpPr>
              <a:spLocks noChangeShapeType="1"/>
            </p:cNvSpPr>
            <p:nvPr/>
          </p:nvSpPr>
          <p:spPr bwMode="auto">
            <a:xfrm>
              <a:off x="3784407" y="2245378"/>
              <a:ext cx="1339327" cy="7689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7" name="Rectangle 1651"/>
            <p:cNvSpPr>
              <a:spLocks noChangeArrowheads="1"/>
            </p:cNvSpPr>
            <p:nvPr/>
          </p:nvSpPr>
          <p:spPr bwMode="auto">
            <a:xfrm>
              <a:off x="487363" y="4453380"/>
              <a:ext cx="4847680" cy="1631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000090"/>
                  </a:solidFill>
                  <a:cs typeface="Arial" charset="0"/>
                </a:rPr>
                <a:t>MSM-protein antigen in MPL:</a:t>
              </a:r>
            </a:p>
            <a:p>
              <a:r>
                <a:rPr lang="en-US" sz="2000" b="1">
                  <a:solidFill>
                    <a:srgbClr val="000090"/>
                  </a:solidFill>
                  <a:cs typeface="Arial" charset="0"/>
                </a:rPr>
                <a:t>- In the native state</a:t>
              </a:r>
            </a:p>
            <a:p>
              <a:r>
                <a:rPr lang="en-US" sz="2000" b="1">
                  <a:solidFill>
                    <a:srgbClr val="000090"/>
                  </a:solidFill>
                  <a:cs typeface="Arial" charset="0"/>
                </a:rPr>
                <a:t>- In the right orientation</a:t>
              </a:r>
            </a:p>
            <a:p>
              <a:r>
                <a:rPr lang="en-US" sz="2000" b="1">
                  <a:solidFill>
                    <a:srgbClr val="000090"/>
                  </a:solidFill>
                  <a:cs typeface="Arial" charset="0"/>
                </a:rPr>
                <a:t>- Pure </a:t>
              </a:r>
            </a:p>
            <a:p>
              <a:r>
                <a:rPr lang="en-US" sz="2000" b="1">
                  <a:solidFill>
                    <a:srgbClr val="000090"/>
                  </a:solidFill>
                  <a:cs typeface="Arial" charset="0"/>
                </a:rPr>
                <a:t>- Highly concentrated</a:t>
              </a:r>
            </a:p>
          </p:txBody>
        </p:sp>
      </p:grpSp>
      <p:grpSp>
        <p:nvGrpSpPr>
          <p:cNvPr id="34818" name="Group 1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8915400" cy="6858000"/>
          </a:xfrm>
        </p:grpSpPr>
        <p:sp>
          <p:nvSpPr>
            <p:cNvPr id="34820" name="Line 3"/>
            <p:cNvSpPr>
              <a:spLocks noChangeShapeType="1"/>
            </p:cNvSpPr>
            <p:nvPr/>
          </p:nvSpPr>
          <p:spPr bwMode="auto">
            <a:xfrm>
              <a:off x="152400" y="6477000"/>
              <a:ext cx="7010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1" name="TextBox 1666"/>
            <p:cNvSpPr txBox="1">
              <a:spLocks noChangeArrowheads="1"/>
            </p:cNvSpPr>
            <p:nvPr/>
          </p:nvSpPr>
          <p:spPr bwMode="auto">
            <a:xfrm>
              <a:off x="6096000" y="57912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ru-RU" sz="1800"/>
            </a:p>
          </p:txBody>
        </p:sp>
        <p:pic>
          <p:nvPicPr>
            <p:cNvPr id="34822" name="Picture 1668" descr="R23big.jpg"/>
            <p:cNvPicPr>
              <a:picLocks noChangeAspect="1"/>
            </p:cNvPicPr>
            <p:nvPr/>
          </p:nvPicPr>
          <p:blipFill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68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9" name="Slide Number Placeholder 166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F6FBF465-946E-B94C-A67F-F99F7A24F18F}" type="slidenum">
              <a:rPr lang="en-US" sz="1400"/>
              <a:pPr algn="r" eaLnBrk="1" hangingPunct="1"/>
              <a:t>12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78124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1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8915400" cy="6858000"/>
          </a:xfrm>
        </p:grpSpPr>
        <p:sp>
          <p:nvSpPr>
            <p:cNvPr id="36880" name="Line 3"/>
            <p:cNvSpPr>
              <a:spLocks noChangeShapeType="1"/>
            </p:cNvSpPr>
            <p:nvPr/>
          </p:nvSpPr>
          <p:spPr bwMode="auto">
            <a:xfrm>
              <a:off x="152400" y="6477000"/>
              <a:ext cx="7010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TextBox 1666"/>
            <p:cNvSpPr txBox="1">
              <a:spLocks noChangeArrowheads="1"/>
            </p:cNvSpPr>
            <p:nvPr/>
          </p:nvSpPr>
          <p:spPr bwMode="auto">
            <a:xfrm>
              <a:off x="6096000" y="57912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ru-RU" sz="1800"/>
            </a:p>
          </p:txBody>
        </p:sp>
        <p:pic>
          <p:nvPicPr>
            <p:cNvPr id="36882" name="Picture 1668" descr="R23bi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68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6" name="Slide Number Placeholder 166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6FC05A-42F8-5B40-B6DF-DC231ABD82DD}" type="slidenum">
              <a:rPr lang="en-US" sz="1400"/>
              <a:pPr eaLnBrk="1" hangingPunct="1"/>
              <a:t>13</a:t>
            </a:fld>
            <a:endParaRPr lang="en-US" sz="1400"/>
          </a:p>
        </p:txBody>
      </p:sp>
      <p:sp>
        <p:nvSpPr>
          <p:cNvPr id="36867" name="Rectangle 1660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152400"/>
            <a:ext cx="7924800" cy="838200"/>
          </a:xfrm>
        </p:spPr>
        <p:txBody>
          <a:bodyPr/>
          <a:lstStyle/>
          <a:p>
            <a:r>
              <a:rPr lang="en-US" sz="3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Target Presentation: Preparing </a:t>
            </a:r>
            <a:br>
              <a:rPr lang="en-US" sz="3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>
                <a:solidFill>
                  <a:srgbClr val="800000"/>
                </a:solidFill>
                <a:latin typeface="Arial" charset="0"/>
                <a:ea typeface="ＭＳ Ｐゴシック" charset="0"/>
                <a:cs typeface="ＭＳ Ｐゴシック" charset="0"/>
              </a:rPr>
              <a:t>Magnetic Proteo-Liposomes (MPL)</a:t>
            </a:r>
          </a:p>
        </p:txBody>
      </p:sp>
      <p:pic>
        <p:nvPicPr>
          <p:cNvPr id="36868" name="Picture 42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09675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9" name="Group 6852"/>
          <p:cNvGrpSpPr>
            <a:grpSpLocks/>
          </p:cNvGrpSpPr>
          <p:nvPr/>
        </p:nvGrpSpPr>
        <p:grpSpPr bwMode="auto">
          <a:xfrm>
            <a:off x="1963738" y="1524000"/>
            <a:ext cx="6646862" cy="3886200"/>
            <a:chOff x="1237" y="1008"/>
            <a:chExt cx="4187" cy="2448"/>
          </a:xfrm>
        </p:grpSpPr>
        <p:sp>
          <p:nvSpPr>
            <p:cNvPr id="36870" name="Rectangle 6837"/>
            <p:cNvSpPr>
              <a:spLocks noChangeArrowheads="1"/>
            </p:cNvSpPr>
            <p:nvPr/>
          </p:nvSpPr>
          <p:spPr bwMode="auto">
            <a:xfrm>
              <a:off x="2304" y="1232"/>
              <a:ext cx="960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/>
                <a:t>Magnetic  Bead</a:t>
              </a:r>
            </a:p>
          </p:txBody>
        </p:sp>
        <p:sp>
          <p:nvSpPr>
            <p:cNvPr id="36871" name="Rectangle 6838"/>
            <p:cNvSpPr>
              <a:spLocks noChangeArrowheads="1"/>
            </p:cNvSpPr>
            <p:nvPr/>
          </p:nvSpPr>
          <p:spPr bwMode="auto">
            <a:xfrm>
              <a:off x="1808" y="1440"/>
              <a:ext cx="864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2" name="Rectangle 6842"/>
            <p:cNvSpPr>
              <a:spLocks noChangeArrowheads="1"/>
            </p:cNvSpPr>
            <p:nvPr/>
          </p:nvSpPr>
          <p:spPr bwMode="auto">
            <a:xfrm>
              <a:off x="2304" y="3312"/>
              <a:ext cx="960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/>
                <a:t>MPL-GPCR</a:t>
              </a:r>
            </a:p>
          </p:txBody>
        </p:sp>
        <p:sp>
          <p:nvSpPr>
            <p:cNvPr id="36873" name="Text Box 6843"/>
            <p:cNvSpPr txBox="1">
              <a:spLocks noChangeArrowheads="1"/>
            </p:cNvSpPr>
            <p:nvPr/>
          </p:nvSpPr>
          <p:spPr bwMode="auto">
            <a:xfrm>
              <a:off x="1248" y="1392"/>
              <a:ext cx="10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Addition of</a:t>
              </a:r>
            </a:p>
            <a:p>
              <a:pPr eaLnBrk="1" hangingPunct="1"/>
              <a:r>
                <a:rPr lang="en-US"/>
                <a:t>Cell Lysate</a:t>
              </a:r>
            </a:p>
          </p:txBody>
        </p:sp>
        <p:sp>
          <p:nvSpPr>
            <p:cNvPr id="36874" name="Rectangle 6844"/>
            <p:cNvSpPr>
              <a:spLocks noChangeArrowheads="1"/>
            </p:cNvSpPr>
            <p:nvPr/>
          </p:nvSpPr>
          <p:spPr bwMode="auto">
            <a:xfrm>
              <a:off x="1632" y="2496"/>
              <a:ext cx="1056" cy="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5" name="Text Box 6845"/>
            <p:cNvSpPr txBox="1">
              <a:spLocks noChangeArrowheads="1"/>
            </p:cNvSpPr>
            <p:nvPr/>
          </p:nvSpPr>
          <p:spPr bwMode="auto">
            <a:xfrm>
              <a:off x="1237" y="2458"/>
              <a:ext cx="102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/>
                <a:t>Addition of</a:t>
              </a:r>
            </a:p>
            <a:p>
              <a:pPr eaLnBrk="1" hangingPunct="1"/>
              <a:r>
                <a:rPr lang="en-US"/>
                <a:t>Lipids</a:t>
              </a:r>
            </a:p>
          </p:txBody>
        </p:sp>
        <p:sp>
          <p:nvSpPr>
            <p:cNvPr id="36876" name="Rectangle 6846"/>
            <p:cNvSpPr>
              <a:spLocks noChangeArrowheads="1"/>
            </p:cNvSpPr>
            <p:nvPr/>
          </p:nvSpPr>
          <p:spPr bwMode="auto">
            <a:xfrm>
              <a:off x="4032" y="1008"/>
              <a:ext cx="1392" cy="2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36877" name="Rectangle 6848"/>
            <p:cNvSpPr>
              <a:spLocks noChangeArrowheads="1"/>
            </p:cNvSpPr>
            <p:nvPr/>
          </p:nvSpPr>
          <p:spPr bwMode="auto">
            <a:xfrm>
              <a:off x="3984" y="1069"/>
              <a:ext cx="856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Anti-C9 Ab</a:t>
              </a:r>
            </a:p>
            <a:p>
              <a:endParaRPr lang="en-US" sz="1000" b="1"/>
            </a:p>
            <a:p>
              <a:r>
                <a:rPr lang="en-US" sz="1600" b="1"/>
                <a:t>Streptavidin</a:t>
              </a:r>
            </a:p>
          </p:txBody>
        </p:sp>
        <p:sp>
          <p:nvSpPr>
            <p:cNvPr id="36878" name="Text Box 6849"/>
            <p:cNvSpPr txBox="1">
              <a:spLocks noChangeArrowheads="1"/>
            </p:cNvSpPr>
            <p:nvPr/>
          </p:nvSpPr>
          <p:spPr bwMode="auto">
            <a:xfrm>
              <a:off x="3984" y="1680"/>
              <a:ext cx="77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GPCR with</a:t>
              </a:r>
            </a:p>
            <a:p>
              <a:pPr eaLnBrk="1" hangingPunct="1"/>
              <a:r>
                <a:rPr lang="en-US" sz="1600" b="1"/>
                <a:t> </a:t>
              </a:r>
            </a:p>
            <a:p>
              <a:pPr eaLnBrk="1" hangingPunct="1"/>
              <a:r>
                <a:rPr lang="en-US" sz="1600" b="1"/>
                <a:t>C9-tag</a:t>
              </a:r>
            </a:p>
          </p:txBody>
        </p:sp>
        <p:sp>
          <p:nvSpPr>
            <p:cNvPr id="36879" name="Text Box 6851"/>
            <p:cNvSpPr txBox="1">
              <a:spLocks noChangeArrowheads="1"/>
            </p:cNvSpPr>
            <p:nvPr/>
          </p:nvSpPr>
          <p:spPr bwMode="auto">
            <a:xfrm>
              <a:off x="3974" y="2582"/>
              <a:ext cx="79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/>
                <a:t>Lipid</a:t>
              </a:r>
            </a:p>
            <a:p>
              <a:pPr eaLnBrk="1" hangingPunct="1"/>
              <a:r>
                <a:rPr lang="en-US" sz="1600" b="1"/>
                <a:t>Biotinyl-PE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37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AFC6F6-AE72-D044-AAC2-40269008ED2B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38914" name="Rectangle 9"/>
          <p:cNvSpPr>
            <a:spLocks noChangeArrowheads="1"/>
          </p:cNvSpPr>
          <p:nvPr/>
        </p:nvSpPr>
        <p:spPr bwMode="auto">
          <a:xfrm>
            <a:off x="4408488" y="228600"/>
            <a:ext cx="45069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0000"/>
                </a:solidFill>
              </a:rPr>
              <a:t>      MPLs Stained </a:t>
            </a:r>
          </a:p>
          <a:p>
            <a:r>
              <a:rPr lang="en-US" sz="3200">
                <a:solidFill>
                  <a:srgbClr val="990000"/>
                </a:solidFill>
              </a:rPr>
              <a:t>with Anti-GPCR IgG-PE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990000"/>
                </a:solidFill>
              </a:rPr>
              <a:t> </a:t>
            </a:r>
          </a:p>
        </p:txBody>
      </p:sp>
      <p:graphicFrame>
        <p:nvGraphicFramePr>
          <p:cNvPr id="38915" name="Object 2"/>
          <p:cNvGraphicFramePr>
            <a:graphicFrameLocks noChangeAspect="1"/>
          </p:cNvGraphicFramePr>
          <p:nvPr/>
        </p:nvGraphicFramePr>
        <p:xfrm>
          <a:off x="990600" y="152400"/>
          <a:ext cx="2895600" cy="340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9" name="Document" r:id="rId4" imgW="21942857" imgH="25803175" progId="Word.Document.12">
                  <p:link updateAutomatic="1"/>
                </p:oleObj>
              </mc:Choice>
              <mc:Fallback>
                <p:oleObj name="Document" r:id="rId4" imgW="21942857" imgH="25803175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"/>
                        <a:ext cx="2895600" cy="340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6" name="Picture 11" descr="R23bi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92300"/>
            <a:ext cx="62484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297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ChangeArrowheads="1"/>
          </p:cNvSpPr>
          <p:nvPr/>
        </p:nvSpPr>
        <p:spPr bwMode="auto">
          <a:xfrm>
            <a:off x="1371600" y="312738"/>
            <a:ext cx="8763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500">
                <a:solidFill>
                  <a:srgbClr val="800000"/>
                </a:solidFill>
                <a:latin typeface="Helvetica" charset="0"/>
                <a:cs typeface="Arial" charset="0"/>
              </a:rPr>
              <a:t>Proprietary State of the Art scFv and Fab Libraries</a:t>
            </a:r>
          </a:p>
          <a:p>
            <a:r>
              <a:rPr lang="en-US" sz="1400">
                <a:solidFill>
                  <a:srgbClr val="800000"/>
                </a:solidFill>
                <a:latin typeface="Helvetica" charset="0"/>
                <a:cs typeface="Arial" charset="0"/>
              </a:rPr>
              <a:t>  </a:t>
            </a:r>
            <a:endParaRPr lang="en-US" sz="1400" b="1">
              <a:solidFill>
                <a:srgbClr val="000090"/>
              </a:solidFill>
              <a:latin typeface="Helvetica" charset="0"/>
              <a:cs typeface="Arial" charset="0"/>
            </a:endParaRPr>
          </a:p>
          <a:p>
            <a:endParaRPr lang="en-US" sz="2000" b="1">
              <a:solidFill>
                <a:srgbClr val="000090"/>
              </a:solidFill>
              <a:latin typeface="Helvetica" charset="0"/>
              <a:cs typeface="Arial" charset="0"/>
            </a:endParaRPr>
          </a:p>
          <a:p>
            <a:r>
              <a:rPr lang="en-US" sz="2000" b="1">
                <a:solidFill>
                  <a:srgbClr val="000090"/>
                </a:solidFill>
                <a:latin typeface="Helvetica" charset="0"/>
                <a:cs typeface="Arial" charset="0"/>
              </a:rPr>
              <a:t>Complexity:    </a:t>
            </a:r>
            <a:r>
              <a:rPr lang="en-US" sz="2000">
                <a:solidFill>
                  <a:srgbClr val="000090"/>
                </a:solidFill>
                <a:latin typeface="Helvetica" charset="0"/>
                <a:cs typeface="Arial" charset="0"/>
              </a:rPr>
              <a:t>~10</a:t>
            </a:r>
            <a:r>
              <a:rPr lang="en-US" sz="2000" baseline="30000">
                <a:solidFill>
                  <a:srgbClr val="000090"/>
                </a:solidFill>
                <a:latin typeface="Helvetica" charset="0"/>
                <a:cs typeface="Arial" charset="0"/>
              </a:rPr>
              <a:t>11</a:t>
            </a:r>
            <a:r>
              <a:rPr lang="en-US" sz="2000">
                <a:solidFill>
                  <a:srgbClr val="000090"/>
                </a:solidFill>
                <a:latin typeface="Helvetica" charset="0"/>
                <a:cs typeface="Arial" charset="0"/>
              </a:rPr>
              <a:t>(scFv), and ~ 10</a:t>
            </a:r>
            <a:r>
              <a:rPr lang="en-US" sz="2000" baseline="30000">
                <a:solidFill>
                  <a:srgbClr val="000090"/>
                </a:solidFill>
                <a:latin typeface="Helvetica" charset="0"/>
                <a:cs typeface="Arial" charset="0"/>
              </a:rPr>
              <a:t>1</a:t>
            </a:r>
            <a:r>
              <a:rPr lang="ru-RU" sz="2000" baseline="30000">
                <a:solidFill>
                  <a:srgbClr val="000090"/>
                </a:solidFill>
                <a:latin typeface="Helvetica" charset="0"/>
                <a:cs typeface="Arial" charset="0"/>
              </a:rPr>
              <a:t>1</a:t>
            </a:r>
            <a:r>
              <a:rPr lang="en-US" sz="2000" baseline="30000">
                <a:solidFill>
                  <a:srgbClr val="000090"/>
                </a:solidFill>
                <a:latin typeface="Helvetica" charset="0"/>
                <a:cs typeface="Arial" charset="0"/>
              </a:rPr>
              <a:t> </a:t>
            </a:r>
            <a:r>
              <a:rPr lang="en-US" sz="2000">
                <a:solidFill>
                  <a:srgbClr val="000090"/>
                </a:solidFill>
                <a:latin typeface="Helvetica" charset="0"/>
                <a:cs typeface="Arial" charset="0"/>
              </a:rPr>
              <a:t>(Fab) </a:t>
            </a:r>
          </a:p>
          <a:p>
            <a:endParaRPr lang="en-US" sz="2000">
              <a:solidFill>
                <a:srgbClr val="000090"/>
              </a:solidFill>
              <a:latin typeface="Helvetica" charset="0"/>
              <a:cs typeface="Arial" charset="0"/>
            </a:endParaRPr>
          </a:p>
          <a:p>
            <a:r>
              <a:rPr lang="en-US" sz="2000" b="1">
                <a:solidFill>
                  <a:srgbClr val="000090"/>
                </a:solidFill>
                <a:latin typeface="Helvetica" charset="0"/>
                <a:cs typeface="Arial" charset="0"/>
              </a:rPr>
              <a:t>Type: 	   </a:t>
            </a:r>
            <a:r>
              <a:rPr lang="en-US" sz="2000">
                <a:solidFill>
                  <a:srgbClr val="000090"/>
                </a:solidFill>
                <a:latin typeface="Helvetica" charset="0"/>
                <a:cs typeface="Arial" charset="0"/>
              </a:rPr>
              <a:t>Synthetic, major VH and VK human germline framework. </a:t>
            </a:r>
          </a:p>
          <a:p>
            <a:endParaRPr lang="en-US" sz="2000">
              <a:solidFill>
                <a:srgbClr val="000090"/>
              </a:solidFill>
              <a:latin typeface="Helvetica" charset="0"/>
              <a:cs typeface="Arial" charset="0"/>
            </a:endParaRPr>
          </a:p>
          <a:p>
            <a:r>
              <a:rPr lang="en-US" sz="2000" b="1">
                <a:solidFill>
                  <a:srgbClr val="000090"/>
                </a:solidFill>
                <a:latin typeface="Helvetica" charset="0"/>
                <a:cs typeface="Arial" charset="0"/>
              </a:rPr>
              <a:t>Design:      </a:t>
            </a:r>
            <a:r>
              <a:rPr lang="en-US" sz="2000">
                <a:solidFill>
                  <a:srgbClr val="000090"/>
                </a:solidFill>
                <a:latin typeface="Helvetica" charset="0"/>
                <a:cs typeface="Arial" charset="0"/>
              </a:rPr>
              <a:t>Specifically designed to target GPCRs, ion channels </a:t>
            </a:r>
          </a:p>
          <a:p>
            <a:r>
              <a:rPr lang="en-US" sz="2000">
                <a:solidFill>
                  <a:srgbClr val="000090"/>
                </a:solidFill>
                <a:latin typeface="Helvetica" charset="0"/>
                <a:cs typeface="Arial" charset="0"/>
              </a:rPr>
              <a:t>	      and transporters</a:t>
            </a:r>
          </a:p>
          <a:p>
            <a:endParaRPr lang="en-US" sz="2000">
              <a:solidFill>
                <a:srgbClr val="000090"/>
              </a:solidFill>
              <a:latin typeface="Helvetica" charset="0"/>
              <a:cs typeface="Arial" charset="0"/>
            </a:endParaRPr>
          </a:p>
          <a:p>
            <a:r>
              <a:rPr lang="en-US" sz="2000">
                <a:solidFill>
                  <a:srgbClr val="000090"/>
                </a:solidFill>
                <a:latin typeface="Helvetica" charset="0"/>
                <a:cs typeface="Arial" charset="0"/>
              </a:rPr>
              <a:t>	       Easy affinity maturation</a:t>
            </a:r>
          </a:p>
          <a:p>
            <a:endParaRPr lang="en-US" sz="2000">
              <a:solidFill>
                <a:srgbClr val="000090"/>
              </a:solidFill>
              <a:latin typeface="Helvetica" charset="0"/>
              <a:cs typeface="Arial" charset="0"/>
            </a:endParaRPr>
          </a:p>
          <a:p>
            <a:r>
              <a:rPr lang="en-US" sz="2000" b="1">
                <a:solidFill>
                  <a:srgbClr val="000090"/>
                </a:solidFill>
                <a:latin typeface="Helvetica" charset="0"/>
                <a:cs typeface="Arial" charset="0"/>
              </a:rPr>
              <a:t>Validation:  </a:t>
            </a:r>
            <a:r>
              <a:rPr lang="en-US" sz="2000">
                <a:solidFill>
                  <a:srgbClr val="000090"/>
                </a:solidFill>
                <a:latin typeface="Helvetica" charset="0"/>
                <a:cs typeface="Arial" charset="0"/>
              </a:rPr>
              <a:t>Five major drug target multi-spanners, few water-                                                         	       soluble targets. </a:t>
            </a:r>
          </a:p>
          <a:p>
            <a:r>
              <a:rPr lang="en-US" sz="2000">
                <a:solidFill>
                  <a:srgbClr val="000090"/>
                </a:solidFill>
                <a:latin typeface="Helvetica" charset="0"/>
                <a:cs typeface="Arial" charset="0"/>
              </a:rPr>
              <a:t>	       Sub-nanomolar affinities with few targets in initial 	         	       	       screenings (before affinity maturation). </a:t>
            </a:r>
          </a:p>
          <a:p>
            <a:r>
              <a:rPr lang="en-US" sz="2000">
                <a:solidFill>
                  <a:srgbClr val="000090"/>
                </a:solidFill>
                <a:latin typeface="Helvetica" charset="0"/>
                <a:cs typeface="Arial" charset="0"/>
              </a:rPr>
              <a:t>	       Cross-reactivity – Human-cyno-mouse cross-reactive  	             	       MABs have been selected for a few targets</a:t>
            </a:r>
            <a:endParaRPr lang="en-US" sz="2000">
              <a:latin typeface="Helvetica" charset="0"/>
              <a:cs typeface="Helvetica" charset="0"/>
            </a:endParaRPr>
          </a:p>
        </p:txBody>
      </p:sp>
      <p:grpSp>
        <p:nvGrpSpPr>
          <p:cNvPr id="40962" name="Group 1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8915400" cy="6858000"/>
          </a:xfrm>
        </p:grpSpPr>
        <p:sp>
          <p:nvSpPr>
            <p:cNvPr id="40964" name="Line 3"/>
            <p:cNvSpPr>
              <a:spLocks noChangeShapeType="1"/>
            </p:cNvSpPr>
            <p:nvPr/>
          </p:nvSpPr>
          <p:spPr bwMode="auto">
            <a:xfrm>
              <a:off x="152400" y="6477000"/>
              <a:ext cx="7010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65" name="TextBox 11"/>
            <p:cNvSpPr txBox="1">
              <a:spLocks noChangeArrowheads="1"/>
            </p:cNvSpPr>
            <p:nvPr/>
          </p:nvSpPr>
          <p:spPr bwMode="auto">
            <a:xfrm>
              <a:off x="6096000" y="57912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ru-RU" sz="1800"/>
            </a:p>
          </p:txBody>
        </p:sp>
        <p:pic>
          <p:nvPicPr>
            <p:cNvPr id="40966" name="Picture 13" descr="R23bi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68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3" name="Slide Number Placeholder 1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C338F69-F2B4-0846-8E40-7D8BDA71908D}" type="slidenum">
              <a:rPr lang="en-US" sz="1400"/>
              <a:pPr eaLnBrk="1" hangingPunct="1"/>
              <a:t>15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71043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150" name="Group 94"/>
          <p:cNvGraphicFramePr>
            <a:graphicFrameLocks noGrp="1"/>
          </p:cNvGraphicFramePr>
          <p:nvPr/>
        </p:nvGraphicFramePr>
        <p:xfrm>
          <a:off x="381000" y="563563"/>
          <a:ext cx="8534400" cy="5329291"/>
        </p:xfrm>
        <a:graphic>
          <a:graphicData uri="http://schemas.openxmlformats.org/drawingml/2006/table">
            <a:tbl>
              <a:tblPr/>
              <a:tblGrid>
                <a:gridCol w="381000"/>
                <a:gridCol w="1752600"/>
                <a:gridCol w="1828800"/>
                <a:gridCol w="1219200"/>
                <a:gridCol w="1600200"/>
                <a:gridCol w="1752600"/>
              </a:tblGrid>
              <a:tr h="5127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#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</a:rPr>
                        <a:t>Company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</a:rPr>
                        <a:t> Library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</a:rPr>
                        <a:t> Format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</a:rPr>
                        <a:t>Repertoire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</a:rPr>
                        <a:t>Affinities, Primary, Kd (M) </a:t>
                      </a:r>
                      <a:r>
                        <a:rPr kumimoji="0" lang="en-US" sz="13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</a:rPr>
                        <a:t>a)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</a:rPr>
                        <a:t>Affinities, Maturated, Kd (M) </a:t>
                      </a:r>
                      <a:r>
                        <a:rPr kumimoji="0" lang="en-US" sz="13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</a:rPr>
                        <a:t>a)</a:t>
                      </a: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Helvetica" charset="0"/>
                          <a:ea typeface="ＭＳ Ｐゴシック" charset="0"/>
                          <a:cs typeface="Helvetica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27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Genentech, (Roche)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Synthetic, Fab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-8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,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Ref [1,2]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-11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,    Ref [1]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16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GSK, (Domantis)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Synthetic, VH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&gt;10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unknown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unknown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0981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AstraZeneca (CAT)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Natural, ScFv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-7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-9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-9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-11</a:t>
                      </a:r>
                      <a:r>
                        <a:rPr kumimoji="0" lang="en-US" sz="12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,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      Ref [3]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Morphosys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(Novartis)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Synthetic, Fab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&gt;10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-8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  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Ref [4]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-12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   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Ref [3]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27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Dyax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Semisynthetic, Fab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~10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-7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, 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Ref[5]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unknown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273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Ely Lilly (ImClone)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Natural, Fab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&gt;10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-7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-8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-9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-10   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    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Ref [6]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336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BioInvent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Semisynthetic, scFv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&gt;10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-6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-9</a:t>
                      </a: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Helvetica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u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nknown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156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Merck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Synthetic, Fab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300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Helvetica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-7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,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Ref[7]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10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9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Pfizer (Rinat)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Native, scFv,       </a:t>
                      </a: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Ref[7]</a:t>
                      </a:r>
                      <a:endParaRPr kumimoji="0" lang="en-US" sz="12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4x10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unknown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unknown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82291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MEPROTEK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Synthetic, scFv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ＭＳ Ｐゴシック" charset="0"/>
                        </a:rPr>
                        <a:t>Synthetic, Fab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11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-7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-9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-7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-9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 (membrane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Targets)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-7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-9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-8</a:t>
                      </a: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  <a:r>
                        <a:rPr kumimoji="0" lang="en-US" sz="1200" b="1" i="0" u="none" strike="noStrike" cap="none" normalizeH="0" baseline="300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Helvetica" charset="0"/>
                        </a:rPr>
                        <a:t>-10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FFB4"/>
                    </a:solidFill>
                  </a:tcPr>
                </a:tc>
              </a:tr>
            </a:tbl>
          </a:graphicData>
        </a:graphic>
      </p:graphicFrame>
      <p:sp>
        <p:nvSpPr>
          <p:cNvPr id="43095" name="Rectangle 4"/>
          <p:cNvSpPr>
            <a:spLocks noChangeArrowheads="1"/>
          </p:cNvSpPr>
          <p:nvPr/>
        </p:nvSpPr>
        <p:spPr bwMode="auto">
          <a:xfrm>
            <a:off x="381000" y="5843588"/>
            <a:ext cx="89154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000">
              <a:latin typeface="Calibri" charset="0"/>
            </a:endParaRPr>
          </a:p>
          <a:p>
            <a:r>
              <a:rPr lang="en-US" sz="1000" b="1">
                <a:latin typeface="Calibri" charset="0"/>
              </a:rPr>
              <a:t>1.Lee C. et al J.Mol.Biol. 2004, v.340, p.1073-93.                 5.HoetR. et al Nature Biotech. 2005, v.23, p.344-348</a:t>
            </a:r>
          </a:p>
          <a:p>
            <a:r>
              <a:rPr lang="en-US" sz="1000" b="1">
                <a:latin typeface="Calibri" charset="0"/>
              </a:rPr>
              <a:t>2.FellouseF. et al J.Mol.Biol. 2007, v.373, p.924-40             6.Lu D. et al J.Biol.Chem. 2003, v.278, p.43496-43507                        a) Affinities of monovalent fragments</a:t>
            </a:r>
          </a:p>
          <a:p>
            <a:r>
              <a:rPr lang="en-US" sz="1000" b="1">
                <a:latin typeface="Calibri" charset="0"/>
              </a:rPr>
              <a:t>3.PEGS-2007, May 14-18, 2007,  Boston, USA	        7.PEGS-2007, May 14-18, 2007,  Boston, USA</a:t>
            </a:r>
          </a:p>
          <a:p>
            <a:r>
              <a:rPr lang="en-US" sz="1000" b="1">
                <a:latin typeface="Calibri" charset="0"/>
              </a:rPr>
              <a:t>4.Rothe C et al J.Mol.Biol. 2008, v.376, p.1182-1200	        8.PEGS-2007, May 14-18, 2007,  Boston, USA	</a:t>
            </a:r>
          </a:p>
        </p:txBody>
      </p:sp>
      <p:sp>
        <p:nvSpPr>
          <p:cNvPr id="43096" name="TextBox 5"/>
          <p:cNvSpPr txBox="1">
            <a:spLocks noChangeArrowheads="1"/>
          </p:cNvSpPr>
          <p:nvPr/>
        </p:nvSpPr>
        <p:spPr bwMode="auto">
          <a:xfrm>
            <a:off x="1676400" y="57150"/>
            <a:ext cx="59372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800000"/>
                </a:solidFill>
                <a:latin typeface="Helvetica" charset="0"/>
                <a:cs typeface="Helvetica" charset="0"/>
              </a:rPr>
              <a:t>Principal Antibody Libraries in Pharma Industry</a:t>
            </a:r>
          </a:p>
        </p:txBody>
      </p:sp>
      <p:sp>
        <p:nvSpPr>
          <p:cNvPr id="43097" name="Rectangle 6"/>
          <p:cNvSpPr>
            <a:spLocks noChangeArrowheads="1"/>
          </p:cNvSpPr>
          <p:nvPr/>
        </p:nvSpPr>
        <p:spPr bwMode="auto">
          <a:xfrm>
            <a:off x="381000" y="563563"/>
            <a:ext cx="8534400" cy="5273675"/>
          </a:xfrm>
          <a:prstGeom prst="rect">
            <a:avLst/>
          </a:prstGeom>
          <a:noFill/>
          <a:ln w="25400">
            <a:solidFill>
              <a:srgbClr val="000090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61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4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800000"/>
                </a:solidFill>
                <a:latin typeface="Arial" charset="0"/>
                <a:ea typeface="ＭＳ Ｐゴシック" charset="0"/>
                <a:cs typeface="Helvetica" charset="0"/>
              </a:rPr>
              <a:t>Deliverables:  </a:t>
            </a:r>
            <a:br>
              <a:rPr lang="en-US" sz="3600" b="1">
                <a:solidFill>
                  <a:srgbClr val="800000"/>
                </a:solidFill>
                <a:latin typeface="Arial" charset="0"/>
                <a:ea typeface="ＭＳ Ｐゴシック" charset="0"/>
                <a:cs typeface="Helvetica" charset="0"/>
              </a:rPr>
            </a:br>
            <a:r>
              <a:rPr lang="en-US" sz="2800" b="1">
                <a:solidFill>
                  <a:srgbClr val="800000"/>
                </a:solidFill>
                <a:latin typeface="Arial" charset="0"/>
                <a:ea typeface="ＭＳ Ｐゴシック" charset="0"/>
                <a:cs typeface="Helvetica" charset="0"/>
              </a:rPr>
              <a:t>(Therapeutic Candidate Profile-TCP)</a:t>
            </a:r>
          </a:p>
        </p:txBody>
      </p:sp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1447800" y="1447800"/>
            <a:ext cx="76962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Clr>
                <a:srgbClr val="800000"/>
              </a:buClr>
              <a:buSzPct val="177000"/>
              <a:buFont typeface="Arial" charset="0"/>
              <a:buChar char="•"/>
            </a:pPr>
            <a:r>
              <a:rPr lang="en-US" sz="2000" b="1">
                <a:solidFill>
                  <a:srgbClr val="000090"/>
                </a:solidFill>
                <a:latin typeface="Helvetica" charset="0"/>
                <a:cs typeface="Times New Roman" charset="0"/>
              </a:rPr>
              <a:t>Fully human MABs</a:t>
            </a:r>
          </a:p>
          <a:p>
            <a:pPr eaLnBrk="1" hangingPunct="1">
              <a:buClr>
                <a:srgbClr val="800000"/>
              </a:buClr>
              <a:buSzPct val="177000"/>
              <a:buFont typeface="Arial" charset="0"/>
              <a:buChar char="•"/>
            </a:pPr>
            <a:endParaRPr lang="en-US" sz="2000" b="1">
              <a:solidFill>
                <a:srgbClr val="000090"/>
              </a:solidFill>
              <a:latin typeface="Helvetica" charset="0"/>
              <a:cs typeface="Times New Roman" charset="0"/>
            </a:endParaRPr>
          </a:p>
          <a:p>
            <a:pPr eaLnBrk="1" hangingPunct="1">
              <a:buClr>
                <a:srgbClr val="800000"/>
              </a:buClr>
              <a:buSzPct val="177000"/>
              <a:buFont typeface="Arial" charset="0"/>
              <a:buChar char="•"/>
            </a:pPr>
            <a:r>
              <a:rPr lang="en-US" sz="2000" b="1">
                <a:solidFill>
                  <a:srgbClr val="000090"/>
                </a:solidFill>
                <a:latin typeface="Helvetica" charset="0"/>
                <a:cs typeface="Times New Roman" charset="0"/>
              </a:rPr>
              <a:t>3-5 IgGs of necessary format (scFv, Fab, IgG1, IgG4) </a:t>
            </a:r>
          </a:p>
          <a:p>
            <a:pPr eaLnBrk="1" hangingPunct="1">
              <a:buClr>
                <a:srgbClr val="800000"/>
              </a:buClr>
              <a:buSzPct val="177000"/>
              <a:buFont typeface="Arial" charset="0"/>
              <a:buChar char="•"/>
            </a:pPr>
            <a:r>
              <a:rPr lang="en-US" sz="2000" b="1">
                <a:solidFill>
                  <a:srgbClr val="000090"/>
                </a:solidFill>
                <a:latin typeface="Helvetica" charset="0"/>
                <a:cs typeface="Times New Roman" charset="0"/>
              </a:rPr>
              <a:t>Compete and antagonize the binding of natural ligand(s)</a:t>
            </a:r>
          </a:p>
          <a:p>
            <a:pPr eaLnBrk="1" hangingPunct="1">
              <a:buClr>
                <a:srgbClr val="800000"/>
              </a:buClr>
              <a:buSzPct val="177000"/>
              <a:buFont typeface="Arial" charset="0"/>
              <a:buChar char="•"/>
            </a:pPr>
            <a:endParaRPr lang="en-US" sz="2000" b="1">
              <a:solidFill>
                <a:srgbClr val="000090"/>
              </a:solidFill>
              <a:latin typeface="Helvetica" charset="0"/>
              <a:cs typeface="Times New Roman" charset="0"/>
            </a:endParaRPr>
          </a:p>
          <a:p>
            <a:pPr eaLnBrk="1" hangingPunct="1">
              <a:buClr>
                <a:srgbClr val="800000"/>
              </a:buClr>
              <a:buSzPct val="177000"/>
              <a:buFont typeface="Arial" charset="0"/>
              <a:buChar char="•"/>
            </a:pPr>
            <a:r>
              <a:rPr lang="en-US" sz="2000" b="1">
                <a:solidFill>
                  <a:srgbClr val="000090"/>
                </a:solidFill>
                <a:latin typeface="Helvetica" charset="0"/>
                <a:cs typeface="Times New Roman" charset="0"/>
              </a:rPr>
              <a:t>High affinity (1nM or less, usually in pM range)</a:t>
            </a:r>
          </a:p>
          <a:p>
            <a:pPr eaLnBrk="1" hangingPunct="1">
              <a:buClr>
                <a:srgbClr val="800000"/>
              </a:buClr>
              <a:buSzPct val="177000"/>
              <a:buFont typeface="Arial" charset="0"/>
              <a:buChar char="•"/>
            </a:pPr>
            <a:endParaRPr lang="en-US" sz="2000" b="1">
              <a:solidFill>
                <a:srgbClr val="000090"/>
              </a:solidFill>
              <a:latin typeface="Helvetica" charset="0"/>
              <a:cs typeface="Times New Roman" charset="0"/>
            </a:endParaRPr>
          </a:p>
          <a:p>
            <a:pPr eaLnBrk="1" hangingPunct="1">
              <a:buClr>
                <a:srgbClr val="800000"/>
              </a:buClr>
              <a:buSzPct val="177000"/>
              <a:buFont typeface="Arial" charset="0"/>
              <a:buChar char="•"/>
            </a:pPr>
            <a:r>
              <a:rPr lang="en-US" sz="2000" b="1">
                <a:solidFill>
                  <a:srgbClr val="000090"/>
                </a:solidFill>
                <a:latin typeface="Helvetica" charset="0"/>
                <a:cs typeface="Times New Roman" charset="0"/>
              </a:rPr>
              <a:t>Cross-reactive with cynomolgus ortholog of a target is </a:t>
            </a:r>
          </a:p>
          <a:p>
            <a:pPr eaLnBrk="1" hangingPunct="1">
              <a:buClr>
                <a:srgbClr val="800000"/>
              </a:buClr>
              <a:buSzPct val="177000"/>
            </a:pPr>
            <a:r>
              <a:rPr lang="en-US" sz="2000" b="1">
                <a:solidFill>
                  <a:srgbClr val="000090"/>
                </a:solidFill>
                <a:latin typeface="Helvetica" charset="0"/>
                <a:cs typeface="Times New Roman" charset="0"/>
              </a:rPr>
              <a:t>	 an absolute requirement.  Cross-reactivity with mouse  (or other rodent) orgtholog is desirable.</a:t>
            </a:r>
          </a:p>
          <a:p>
            <a:pPr eaLnBrk="1" hangingPunct="1">
              <a:buClr>
                <a:srgbClr val="800000"/>
              </a:buClr>
              <a:buSzPct val="177000"/>
              <a:buFont typeface="Arial" charset="0"/>
              <a:buChar char="•"/>
            </a:pPr>
            <a:endParaRPr lang="en-US" sz="2000" b="1">
              <a:solidFill>
                <a:srgbClr val="000090"/>
              </a:solidFill>
              <a:latin typeface="Helvetica" charset="0"/>
              <a:cs typeface="Times New Roman" charset="0"/>
            </a:endParaRPr>
          </a:p>
          <a:p>
            <a:pPr eaLnBrk="1" hangingPunct="1">
              <a:buClr>
                <a:srgbClr val="800000"/>
              </a:buClr>
              <a:buSzPct val="177000"/>
              <a:buFont typeface="Arial" charset="0"/>
              <a:buChar char="•"/>
            </a:pPr>
            <a:r>
              <a:rPr lang="en-US" sz="2000" b="1">
                <a:solidFill>
                  <a:srgbClr val="000090"/>
                </a:solidFill>
                <a:latin typeface="Helvetica" charset="0"/>
                <a:cs typeface="Times New Roman" charset="0"/>
              </a:rPr>
              <a:t>Highly selective and specific (the preclinical drug candidates are screened against a panel of at least 30-50 different human GPCRs from the Meprotek GPCR Cell Bank)        </a:t>
            </a:r>
            <a:r>
              <a:rPr lang="en-US" sz="2000">
                <a:latin typeface="Helvetica" charset="0"/>
                <a:cs typeface="Times New Roman" charset="0"/>
              </a:rPr>
              <a:t> </a:t>
            </a:r>
          </a:p>
        </p:txBody>
      </p:sp>
      <p:grpSp>
        <p:nvGrpSpPr>
          <p:cNvPr id="45059" name="Group 1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8915400" cy="6858000"/>
          </a:xfrm>
        </p:grpSpPr>
        <p:sp>
          <p:nvSpPr>
            <p:cNvPr id="45061" name="Line 3"/>
            <p:cNvSpPr>
              <a:spLocks noChangeShapeType="1"/>
            </p:cNvSpPr>
            <p:nvPr/>
          </p:nvSpPr>
          <p:spPr bwMode="auto">
            <a:xfrm>
              <a:off x="152400" y="6477000"/>
              <a:ext cx="7010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2" name="TextBox 13"/>
            <p:cNvSpPr txBox="1">
              <a:spLocks noChangeArrowheads="1"/>
            </p:cNvSpPr>
            <p:nvPr/>
          </p:nvSpPr>
          <p:spPr bwMode="auto">
            <a:xfrm>
              <a:off x="6096000" y="57912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ru-RU" sz="1800"/>
            </a:p>
          </p:txBody>
        </p:sp>
        <p:pic>
          <p:nvPicPr>
            <p:cNvPr id="45063" name="Picture 15" descr="R23bi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68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0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DBFD48-FC6E-4E42-8914-5F3D70803CE4}" type="slidenum">
              <a:rPr lang="en-US" sz="1400"/>
              <a:pPr eaLnBrk="1" hangingPunct="1"/>
              <a:t>17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271148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EBFAE1-BBC8-F84E-9A89-DC44238148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76500" y="27051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184666"/>
              </p:ext>
            </p:extLst>
          </p:nvPr>
        </p:nvGraphicFramePr>
        <p:xfrm>
          <a:off x="457200" y="431800"/>
          <a:ext cx="8153400" cy="6223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967"/>
                <a:gridCol w="1164771"/>
                <a:gridCol w="2782510"/>
                <a:gridCol w="1294190"/>
                <a:gridCol w="1229481"/>
                <a:gridCol w="12294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Indications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</a:t>
                      </a:r>
                    </a:p>
                    <a:p>
                      <a:r>
                        <a:rPr lang="en-US" dirty="0" smtClean="0"/>
                        <a:t>World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</a:t>
                      </a:r>
                    </a:p>
                    <a:p>
                      <a:r>
                        <a:rPr lang="en-US" dirty="0" smtClean="0"/>
                        <a:t>World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/>
                        </a:rPr>
                        <a:t>C-Reactive </a:t>
                      </a:r>
                      <a:r>
                        <a:rPr lang="en-US" sz="1400" baseline="0" dirty="0" smtClean="0">
                          <a:solidFill>
                            <a:srgbClr val="000090"/>
                          </a:solidFill>
                          <a:effectLst/>
                        </a:rPr>
                        <a:t>Protein (CRP) </a:t>
                      </a:r>
                      <a:endParaRPr lang="en-US" sz="1400" dirty="0">
                        <a:solidFill>
                          <a:srgbClr val="00009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</a:rPr>
                        <a:t>Marker</a:t>
                      </a:r>
                      <a:r>
                        <a:rPr lang="en-US" sz="1200" kern="1200" baseline="0" dirty="0" smtClean="0">
                          <a:solidFill>
                            <a:srgbClr val="000090"/>
                          </a:solidFill>
                          <a:effectLst/>
                        </a:rPr>
                        <a:t> of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</a:rPr>
                        <a:t>acute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</a:rPr>
                        <a:t>inflammation,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</a:rPr>
                        <a:t>liver failure, heart attack, severe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</a:rPr>
                        <a:t>viral and bacterial infections, internal bleeding.  </a:t>
                      </a:r>
                      <a:endParaRPr lang="en-US" sz="1200" kern="1200" dirty="0" smtClean="0">
                        <a:solidFill>
                          <a:srgbClr val="000090"/>
                        </a:solidFill>
                        <a:effectLst/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cs typeface="Helvetica"/>
                        </a:rPr>
                        <a:t>$1.3 M</a:t>
                      </a: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cs typeface="Helvetica"/>
                        </a:rPr>
                        <a:t>$200 M</a:t>
                      </a: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/>
                        </a:rPr>
                        <a:t>Ferritin</a:t>
                      </a:r>
                      <a:r>
                        <a:rPr lang="en-US" sz="1400" baseline="0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400" dirty="0">
                        <a:solidFill>
                          <a:srgbClr val="00009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Serum ferritin is measured as diagnostics for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anemia,</a:t>
                      </a:r>
                      <a:r>
                        <a:rPr lang="en-US" sz="1200" kern="1200" baseline="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restless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legs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syndrome. </a:t>
                      </a:r>
                      <a:endParaRPr lang="en-US" sz="1200" kern="1200" dirty="0" smtClean="0">
                        <a:solidFill>
                          <a:srgbClr val="00009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Developed.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Подгатавлив</a:t>
                      </a: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.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реистрация</a:t>
                      </a:r>
                      <a:r>
                        <a:rPr lang="ru-RU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с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МинЗдравом</a:t>
                      </a:r>
                      <a:r>
                        <a:rPr lang="ru-RU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России</a:t>
                      </a:r>
                      <a:endParaRPr lang="en-US" sz="1200" dirty="0" smtClean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$0.5 M</a:t>
                      </a: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$80-100M </a:t>
                      </a: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/>
                        </a:rPr>
                        <a:t>Procalcitonin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endParaRPr lang="en-US" sz="1400" dirty="0" smtClean="0">
                        <a:solidFill>
                          <a:srgbClr val="000090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/>
                        </a:rPr>
                        <a:t>(PCT)</a:t>
                      </a:r>
                      <a:endParaRPr lang="en-US" sz="1400" dirty="0">
                        <a:solidFill>
                          <a:srgbClr val="00009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</a:rPr>
                        <a:t>Severe sepsis caused by bacteria,</a:t>
                      </a:r>
                      <a:r>
                        <a:rPr lang="en-US" sz="1200" kern="120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</a:rPr>
                        <a:t>grades well with degree of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</a:rPr>
                        <a:t>sepsis.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</a:rPr>
                        <a:t>PCT</a:t>
                      </a:r>
                      <a:r>
                        <a:rPr lang="en-US" sz="1200" kern="1200" baseline="0" dirty="0" smtClean="0">
                          <a:solidFill>
                            <a:srgbClr val="000090"/>
                          </a:solidFill>
                        </a:rPr>
                        <a:t> differentiate systematic inflammation from sepsis. </a:t>
                      </a:r>
                      <a:endParaRPr lang="en-US" sz="12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Developed.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Подгатавлив</a:t>
                      </a: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.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реистрация</a:t>
                      </a:r>
                      <a:r>
                        <a:rPr lang="ru-RU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с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МинЗдравом</a:t>
                      </a:r>
                      <a:r>
                        <a:rPr lang="ru-RU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России</a:t>
                      </a:r>
                      <a:endParaRPr lang="en-US" sz="1200" dirty="0" smtClean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000090"/>
                          </a:solidFill>
                          <a:latin typeface="Helvetica"/>
                          <a:cs typeface="Helvetica"/>
                        </a:rPr>
                        <a:t>$250 M</a:t>
                      </a:r>
                      <a:endParaRPr lang="en-US" sz="1100" dirty="0">
                        <a:solidFill>
                          <a:srgbClr val="000090"/>
                        </a:solidFill>
                        <a:latin typeface="Helvetica"/>
                        <a:cs typeface="Helvetic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/>
                        </a:rPr>
                        <a:t>Rheumatoid</a:t>
                      </a:r>
                      <a:r>
                        <a:rPr lang="en-US" sz="1400" baseline="0" dirty="0" smtClean="0">
                          <a:solidFill>
                            <a:srgbClr val="000090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/>
                        </a:rPr>
                        <a:t>Factor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/>
                          <a:latin typeface="Times New Roman"/>
                          <a:ea typeface="Times New Roman"/>
                        </a:rPr>
                        <a:t>(RF)</a:t>
                      </a:r>
                      <a:endParaRPr lang="en-US" sz="1400" dirty="0">
                        <a:solidFill>
                          <a:srgbClr val="00009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</a:rPr>
                        <a:t>Rheumatoid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</a:rPr>
                        <a:t>arthritis disease diagnosis and prognosis.  RF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</a:rPr>
                        <a:t>also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  <a:effectLst/>
                        </a:rPr>
                        <a:t>serves as one of several serological markers for autoimmunity. </a:t>
                      </a:r>
                      <a:endParaRPr lang="en-US" sz="12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Developed.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Подгатавлив</a:t>
                      </a: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.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реистрация</a:t>
                      </a:r>
                      <a:r>
                        <a:rPr lang="ru-RU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с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МинЗдравом</a:t>
                      </a:r>
                      <a:r>
                        <a:rPr lang="ru-RU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России</a:t>
                      </a:r>
                      <a:endParaRPr lang="en-US" sz="1200" dirty="0" smtClean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cs typeface="Helvetica"/>
                        </a:rPr>
                        <a:t>$1.3 M</a:t>
                      </a: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cs typeface="Helvetica"/>
                        </a:rPr>
                        <a:t>$35 M</a:t>
                      </a: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solidFill>
                            <a:srgbClr val="000090"/>
                          </a:solidFill>
                          <a:effectLst/>
                          <a:latin typeface="Times New Roman"/>
                          <a:ea typeface="Times New Roman"/>
                        </a:rPr>
                        <a:t>Streptolysin</a:t>
                      </a:r>
                      <a:endParaRPr lang="en-US" sz="1400" dirty="0" smtClean="0">
                        <a:solidFill>
                          <a:srgbClr val="00009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/>
                          <a:latin typeface="Times New Roman"/>
                          <a:ea typeface="Times New Roman"/>
                        </a:rPr>
                        <a:t>(ASLO)</a:t>
                      </a:r>
                      <a:endParaRPr lang="en-US" sz="1400" dirty="0">
                        <a:solidFill>
                          <a:srgbClr val="00009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Streptococcal</a:t>
                      </a: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infection. </a:t>
                      </a:r>
                      <a:r>
                        <a:rPr lang="en-US" sz="120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Immunoturbidimetry</a:t>
                      </a: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</a:t>
                      </a:r>
                      <a:r>
                        <a:rPr lang="en-US" sz="120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diafgnostics</a:t>
                      </a:r>
                      <a:r>
                        <a:rPr lang="en-US" sz="12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is</a:t>
                      </a: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ready.  </a:t>
                      </a:r>
                      <a:endParaRPr lang="en-US" sz="1200" dirty="0" smtClean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Developed.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Подгатавлив</a:t>
                      </a:r>
                      <a:r>
                        <a:rPr lang="en-US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.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реистрация</a:t>
                      </a:r>
                      <a:r>
                        <a:rPr lang="ru-RU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с </a:t>
                      </a:r>
                      <a:r>
                        <a:rPr lang="ru-RU" sz="1200" baseline="0" dirty="0" err="1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МинЗдравом</a:t>
                      </a:r>
                      <a:r>
                        <a:rPr lang="ru-RU" sz="1200" baseline="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 России</a:t>
                      </a:r>
                      <a:endParaRPr lang="en-US" sz="1200" dirty="0" smtClean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$1.5 M</a:t>
                      </a: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$200 M</a:t>
                      </a: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000090"/>
                          </a:solidFill>
                          <a:effectLst/>
                          <a:latin typeface="Times New Roman"/>
                          <a:ea typeface="Times New Roman"/>
                        </a:rPr>
                        <a:t>Troponin 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</a:rPr>
                        <a:t>Specific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</a:rPr>
                        <a:t>indicator of</a:t>
                      </a:r>
                      <a:r>
                        <a:rPr lang="en-US" sz="1200" kern="120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</a:rPr>
                        <a:t>myocardium</a:t>
                      </a:r>
                      <a:r>
                        <a:rPr lang="en-US" sz="1200" kern="1200" baseline="0" dirty="0" smtClean="0">
                          <a:solidFill>
                            <a:srgbClr val="000090"/>
                          </a:solidFill>
                        </a:rPr>
                        <a:t> </a:t>
                      </a:r>
                      <a:r>
                        <a:rPr lang="en-US" sz="1200" kern="1200" dirty="0" smtClean="0">
                          <a:solidFill>
                            <a:srgbClr val="000090"/>
                          </a:solidFill>
                        </a:rPr>
                        <a:t>damage. </a:t>
                      </a:r>
                      <a:r>
                        <a:rPr lang="en-US" sz="1200" u="none" kern="1200" baseline="0" dirty="0" smtClean="0">
                          <a:solidFill>
                            <a:srgbClr val="000090"/>
                          </a:solidFill>
                          <a:effectLst/>
                        </a:rPr>
                        <a:t>Epitope </a:t>
                      </a:r>
                      <a:r>
                        <a:rPr lang="en-US" sz="1200" u="none" kern="1200" baseline="0" dirty="0" smtClean="0">
                          <a:solidFill>
                            <a:srgbClr val="000090"/>
                          </a:solidFill>
                          <a:effectLst/>
                        </a:rPr>
                        <a:t>4C7 MAB is broadly used: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$3.5 M</a:t>
                      </a: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 smtClean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rgbClr val="000090"/>
                          </a:solidFill>
                          <a:effectLst/>
                          <a:latin typeface="Helvetica"/>
                          <a:ea typeface="Times New Roman"/>
                          <a:cs typeface="Helvetica"/>
                        </a:rPr>
                        <a:t>$150 M</a:t>
                      </a:r>
                      <a:endParaRPr lang="en-US" sz="1100" dirty="0">
                        <a:solidFill>
                          <a:srgbClr val="000090"/>
                        </a:solidFill>
                        <a:effectLst/>
                        <a:latin typeface="Helvetica"/>
                        <a:ea typeface="Times New Roman"/>
                        <a:cs typeface="Helvetica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D-Dimer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</a:rPr>
                        <a:t>Т</a:t>
                      </a:r>
                      <a:r>
                        <a:rPr lang="en-US" sz="1200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hrombosis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effectLst/>
                        <a:latin typeface="Helvetica"/>
                        <a:ea typeface="+mn-ea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$100 M</a:t>
                      </a:r>
                      <a:endParaRPr lang="en-US" sz="1100" dirty="0">
                        <a:solidFill>
                          <a:schemeClr val="tx1"/>
                        </a:solidFill>
                        <a:latin typeface="Helvetica"/>
                        <a:cs typeface="Helvetica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35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3"/>
          <p:cNvSpPr>
            <a:spLocks noChangeShapeType="1"/>
          </p:cNvSpPr>
          <p:nvPr/>
        </p:nvSpPr>
        <p:spPr bwMode="auto">
          <a:xfrm>
            <a:off x="152400" y="6477000"/>
            <a:ext cx="7010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7106" name="Picture 11" descr="R23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Slide Number Placeholder 10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61F2872-C8A9-E646-82E0-8761AB39F609}" type="slidenum">
              <a:rPr lang="en-US" sz="1400"/>
              <a:pPr algn="r" eaLnBrk="1" hangingPunct="1"/>
              <a:t>19</a:t>
            </a:fld>
            <a:endParaRPr lang="en-US" sz="1400"/>
          </a:p>
        </p:txBody>
      </p:sp>
      <p:sp>
        <p:nvSpPr>
          <p:cNvPr id="47108" name="Rectangle 11"/>
          <p:cNvSpPr>
            <a:spLocks noChangeArrowheads="1"/>
          </p:cNvSpPr>
          <p:nvPr/>
        </p:nvSpPr>
        <p:spPr bwMode="auto">
          <a:xfrm>
            <a:off x="1143000" y="152400"/>
            <a:ext cx="75438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3200">
                <a:solidFill>
                  <a:srgbClr val="800000"/>
                </a:solidFill>
                <a:cs typeface="Helvetica" charset="0"/>
              </a:rPr>
              <a:t>Meprotek – Summary</a:t>
            </a:r>
          </a:p>
        </p:txBody>
      </p:sp>
      <p:sp>
        <p:nvSpPr>
          <p:cNvPr id="47109" name="Rectangle 12"/>
          <p:cNvSpPr>
            <a:spLocks noChangeArrowheads="1"/>
          </p:cNvSpPr>
          <p:nvPr/>
        </p:nvSpPr>
        <p:spPr bwMode="auto">
          <a:xfrm>
            <a:off x="1676400" y="914400"/>
            <a:ext cx="7010400" cy="521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buSzPct val="150000"/>
              <a:buFont typeface="Arial" charset="0"/>
              <a:buChar char="•"/>
            </a:pPr>
            <a:r>
              <a:rPr lang="en-US" sz="2200">
                <a:solidFill>
                  <a:srgbClr val="000090"/>
                </a:solidFill>
                <a:cs typeface="Helvetica" charset="0"/>
              </a:rPr>
              <a:t>Validated platform technology:  World-class Fab and scFv Libraries and unique MPL and SIMPL</a:t>
            </a:r>
            <a:r>
              <a:rPr lang="en-US" sz="2200" b="1" baseline="30000">
                <a:solidFill>
                  <a:srgbClr val="000090"/>
                </a:solidFill>
                <a:cs typeface="Helvetica" charset="0"/>
              </a:rPr>
              <a:t>®</a:t>
            </a:r>
            <a:r>
              <a:rPr lang="en-US" sz="2200"/>
              <a:t> </a:t>
            </a:r>
            <a:r>
              <a:rPr lang="en-US" sz="2200">
                <a:solidFill>
                  <a:srgbClr val="000090"/>
                </a:solidFill>
                <a:cs typeface="Helvetica" charset="0"/>
              </a:rPr>
              <a:t> presentations for GPCRs and other complex membrane proteins.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buSzPct val="150000"/>
            </a:pPr>
            <a:r>
              <a:rPr lang="en-US" sz="1200">
                <a:solidFill>
                  <a:srgbClr val="000090"/>
                </a:solidFill>
                <a:cs typeface="Helvetica" charset="0"/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buSzPct val="150000"/>
              <a:buFont typeface="Arial" charset="0"/>
              <a:buChar char="•"/>
            </a:pPr>
            <a:r>
              <a:rPr lang="en-US" sz="2200">
                <a:solidFill>
                  <a:srgbClr val="000090"/>
                </a:solidFill>
                <a:cs typeface="Helvetica" charset="0"/>
              </a:rPr>
              <a:t>Western-trained/connected team and fully equipped labs in Pushchino, Russia.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buSzPct val="150000"/>
            </a:pPr>
            <a:endParaRPr lang="en-US" sz="1200">
              <a:solidFill>
                <a:srgbClr val="000090"/>
              </a:solidFill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buSzPct val="150000"/>
              <a:buFont typeface="Arial" charset="0"/>
              <a:buChar char="•"/>
            </a:pPr>
            <a:r>
              <a:rPr lang="en-US" sz="2200">
                <a:solidFill>
                  <a:srgbClr val="000090"/>
                </a:solidFill>
                <a:cs typeface="Helvetica" charset="0"/>
              </a:rPr>
              <a:t>We deliver functional fully human monoclonal antibodies targeting GPCRs at the level of lead drug candidates.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buSzPct val="150000"/>
              <a:buFont typeface="Arial" charset="0"/>
              <a:buChar char="•"/>
            </a:pPr>
            <a:endParaRPr lang="en-US" sz="1200">
              <a:solidFill>
                <a:srgbClr val="000090"/>
              </a:solidFill>
              <a:cs typeface="Helvetica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buSzPct val="150000"/>
              <a:buFont typeface="Arial" charset="0"/>
              <a:buChar char="•"/>
            </a:pPr>
            <a:r>
              <a:rPr lang="en-US" sz="2200">
                <a:solidFill>
                  <a:srgbClr val="000090"/>
                </a:solidFill>
                <a:cs typeface="Helvetica" charset="0"/>
              </a:rPr>
              <a:t>Successful antibody drug development partnerships with leading world biologics companies.  </a:t>
            </a:r>
          </a:p>
        </p:txBody>
      </p:sp>
    </p:spTree>
    <p:extLst>
      <p:ext uri="{BB962C8B-B14F-4D97-AF65-F5344CB8AC3E}">
        <p14:creationId xmlns:p14="http://schemas.microsoft.com/office/powerpoint/2010/main" val="385520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152400" y="4343400"/>
            <a:ext cx="8839200" cy="2438400"/>
          </a:xfrm>
          <a:prstGeom prst="rect">
            <a:avLst/>
          </a:prstGeom>
          <a:solidFill>
            <a:schemeClr val="bg1">
              <a:lumMod val="95000"/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819" name="Text Box 24"/>
          <p:cNvSpPr txBox="1">
            <a:spLocks noChangeArrowheads="1"/>
          </p:cNvSpPr>
          <p:nvPr/>
        </p:nvSpPr>
        <p:spPr bwMode="auto">
          <a:xfrm>
            <a:off x="228600" y="71438"/>
            <a:ext cx="8915400" cy="431800"/>
          </a:xfrm>
          <a:prstGeom prst="rect">
            <a:avLst/>
          </a:prstGeom>
          <a:noFill/>
          <a:ln w="1111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990000"/>
                </a:solidFill>
              </a:rPr>
              <a:t>  </a:t>
            </a:r>
            <a:r>
              <a:rPr lang="en-US" sz="2100" b="1">
                <a:solidFill>
                  <a:srgbClr val="990000"/>
                </a:solidFill>
              </a:rPr>
              <a:t>Membrane Proteins: Structure &amp; Application of MSM Technologies</a:t>
            </a:r>
          </a:p>
        </p:txBody>
      </p:sp>
      <p:sp>
        <p:nvSpPr>
          <p:cNvPr id="34820" name="TextBox 23"/>
          <p:cNvSpPr txBox="1">
            <a:spLocks noChangeArrowheads="1"/>
          </p:cNvSpPr>
          <p:nvPr/>
        </p:nvSpPr>
        <p:spPr bwMode="auto">
          <a:xfrm>
            <a:off x="2590800" y="457200"/>
            <a:ext cx="67818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latin typeface="Calibri" charset="0"/>
              </a:rPr>
              <a:t> </a:t>
            </a:r>
            <a:r>
              <a:rPr lang="en-US" sz="1600">
                <a:latin typeface="Calibri" charset="0"/>
              </a:rPr>
              <a:t>Most often conserved among species: low immunogenicity </a:t>
            </a:r>
          </a:p>
          <a:p>
            <a:r>
              <a:rPr lang="en-US" sz="1600">
                <a:latin typeface="Calibri" charset="0"/>
              </a:rPr>
              <a:t>  Short, constrained loops: Peptide fragments do not retain the conformation</a:t>
            </a:r>
          </a:p>
          <a:p>
            <a:r>
              <a:rPr lang="en-US" sz="1600">
                <a:latin typeface="Calibri" charset="0"/>
              </a:rPr>
              <a:t> “Umbrellas”: Glycosilation groups   </a:t>
            </a:r>
          </a:p>
          <a:p>
            <a:endParaRPr lang="en-US" sz="1400">
              <a:latin typeface="Calibri" charset="0"/>
            </a:endParaRPr>
          </a:p>
        </p:txBody>
      </p:sp>
      <p:sp>
        <p:nvSpPr>
          <p:cNvPr id="34821" name="Rectangle 31"/>
          <p:cNvSpPr>
            <a:spLocks noChangeArrowheads="1"/>
          </p:cNvSpPr>
          <p:nvPr/>
        </p:nvSpPr>
        <p:spPr bwMode="auto">
          <a:xfrm>
            <a:off x="533400" y="4397375"/>
            <a:ext cx="7848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rgbClr val="008000"/>
                </a:solidFill>
              </a:rPr>
              <a:t>Ionotropic</a:t>
            </a:r>
            <a:r>
              <a:rPr lang="en-US" sz="1800" b="1" dirty="0">
                <a:solidFill>
                  <a:srgbClr val="008000"/>
                </a:solidFill>
              </a:rPr>
              <a:t> Glutamate (NMDA, </a:t>
            </a:r>
            <a:r>
              <a:rPr lang="en-US" sz="1800" b="1" dirty="0" err="1">
                <a:solidFill>
                  <a:srgbClr val="008000"/>
                </a:solidFill>
              </a:rPr>
              <a:t>Kainate</a:t>
            </a:r>
            <a:r>
              <a:rPr lang="en-US" sz="1800" b="1" dirty="0">
                <a:solidFill>
                  <a:srgbClr val="008000"/>
                </a:solidFill>
              </a:rPr>
              <a:t>, AMPA) (2x2TM) </a:t>
            </a:r>
            <a:r>
              <a:rPr lang="en-US" sz="1800" b="1" dirty="0" smtClean="0">
                <a:solidFill>
                  <a:srgbClr val="008000"/>
                </a:solidFill>
              </a:rPr>
              <a:t>- Doable</a:t>
            </a:r>
            <a:endParaRPr lang="en-US" sz="1800" b="1" dirty="0">
              <a:solidFill>
                <a:srgbClr val="008000"/>
              </a:solidFill>
            </a:endParaRPr>
          </a:p>
          <a:p>
            <a:r>
              <a:rPr lang="en-US" sz="1800" b="1" dirty="0">
                <a:solidFill>
                  <a:srgbClr val="008000"/>
                </a:solidFill>
              </a:rPr>
              <a:t>Acid sensing, ASIC1-4 		 (4x 2 TM) 	       - </a:t>
            </a:r>
            <a:r>
              <a:rPr lang="en-US" sz="1800" b="1" dirty="0" smtClean="0">
                <a:solidFill>
                  <a:srgbClr val="008000"/>
                </a:solidFill>
              </a:rPr>
              <a:t>Doable</a:t>
            </a:r>
            <a:endParaRPr lang="en-US" sz="1800" b="1" dirty="0">
              <a:solidFill>
                <a:srgbClr val="008000"/>
              </a:solidFill>
            </a:endParaRPr>
          </a:p>
          <a:p>
            <a:r>
              <a:rPr lang="en-US" sz="1800" b="1" dirty="0" err="1">
                <a:solidFill>
                  <a:srgbClr val="008000"/>
                </a:solidFill>
              </a:rPr>
              <a:t>Tetraspanners</a:t>
            </a:r>
            <a:r>
              <a:rPr lang="en-US" sz="1800" b="1" dirty="0">
                <a:solidFill>
                  <a:srgbClr val="008000"/>
                </a:solidFill>
              </a:rPr>
              <a:t>, Tspan1-33	 (1x 4 TM)	       - </a:t>
            </a:r>
            <a:r>
              <a:rPr lang="en-US" sz="1800" b="1" dirty="0" smtClean="0">
                <a:solidFill>
                  <a:srgbClr val="008000"/>
                </a:solidFill>
              </a:rPr>
              <a:t>Doable</a:t>
            </a:r>
            <a:endParaRPr lang="en-US" sz="1800" b="1" dirty="0">
              <a:solidFill>
                <a:srgbClr val="008000"/>
              </a:solidFill>
            </a:endParaRPr>
          </a:p>
          <a:p>
            <a:r>
              <a:rPr lang="en-US" sz="1800" b="1" dirty="0">
                <a:solidFill>
                  <a:srgbClr val="008000"/>
                </a:solidFill>
              </a:rPr>
              <a:t>GPCRs       			 (1x 7 TM)      	       - </a:t>
            </a:r>
            <a:r>
              <a:rPr lang="en-US" sz="1800" b="1" dirty="0" smtClean="0">
                <a:solidFill>
                  <a:srgbClr val="008000"/>
                </a:solidFill>
              </a:rPr>
              <a:t>Doable</a:t>
            </a:r>
            <a:r>
              <a:rPr lang="en-US" sz="1800" b="1" dirty="0">
                <a:solidFill>
                  <a:srgbClr val="008000"/>
                </a:solidFill>
              </a:rPr>
              <a:t>	          </a:t>
            </a:r>
          </a:p>
          <a:p>
            <a:r>
              <a:rPr lang="en-US" sz="1800" b="1" dirty="0">
                <a:solidFill>
                  <a:srgbClr val="008000"/>
                </a:solidFill>
              </a:rPr>
              <a:t>P2X receptors			 (3x 2 TM) 	       - </a:t>
            </a:r>
            <a:r>
              <a:rPr lang="en-US" sz="1800" b="1" dirty="0" smtClean="0">
                <a:solidFill>
                  <a:srgbClr val="008000"/>
                </a:solidFill>
              </a:rPr>
              <a:t>Doable</a:t>
            </a:r>
            <a:endParaRPr lang="en-US" sz="1800" b="1" dirty="0">
              <a:solidFill>
                <a:srgbClr val="008000"/>
              </a:solidFill>
            </a:endParaRPr>
          </a:p>
          <a:p>
            <a:r>
              <a:rPr lang="en-US" sz="1800" b="1" dirty="0"/>
              <a:t>Voltage gated: </a:t>
            </a:r>
            <a:r>
              <a:rPr lang="en-US" sz="1800" b="1" dirty="0" err="1"/>
              <a:t>Nav</a:t>
            </a:r>
            <a:r>
              <a:rPr lang="en-US" sz="1800" b="1" dirty="0"/>
              <a:t>, </a:t>
            </a:r>
            <a:r>
              <a:rPr lang="en-US" sz="1800" b="1" dirty="0" err="1"/>
              <a:t>Kv</a:t>
            </a:r>
            <a:r>
              <a:rPr lang="en-US" sz="1800" b="1" dirty="0"/>
              <a:t>, </a:t>
            </a:r>
            <a:r>
              <a:rPr lang="en-US" sz="1800" b="1" dirty="0" err="1"/>
              <a:t>Cav</a:t>
            </a:r>
            <a:r>
              <a:rPr lang="en-US" sz="1800" b="1" dirty="0"/>
              <a:t>	 (1x 24 TM)                 - Difficult </a:t>
            </a:r>
          </a:p>
          <a:p>
            <a:r>
              <a:rPr lang="en-US" sz="1800" b="1" dirty="0"/>
              <a:t>KCN1-15			 (4x 2 TM) 	       - Very difficult</a:t>
            </a:r>
          </a:p>
          <a:p>
            <a:r>
              <a:rPr lang="en-US" sz="1800" b="1" dirty="0"/>
              <a:t>TRPA-TRPV 			 (4x 6 TM) 	       - Most difficult</a:t>
            </a:r>
          </a:p>
        </p:txBody>
      </p:sp>
      <p:sp>
        <p:nvSpPr>
          <p:cNvPr id="34822" name="Rectangle 25"/>
          <p:cNvSpPr>
            <a:spLocks noChangeArrowheads="1"/>
          </p:cNvSpPr>
          <p:nvPr/>
        </p:nvSpPr>
        <p:spPr bwMode="auto">
          <a:xfrm>
            <a:off x="38100" y="846138"/>
            <a:ext cx="7239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66"/>
                </a:solidFill>
                <a:ea typeface="Arial" charset="0"/>
                <a:cs typeface="Arial" charset="0"/>
              </a:rPr>
              <a:t>&gt;90% </a:t>
            </a:r>
            <a:endParaRPr lang="en-US" sz="1600">
              <a:latin typeface="Calibri" charset="0"/>
            </a:endParaRPr>
          </a:p>
        </p:txBody>
      </p:sp>
      <p:grpSp>
        <p:nvGrpSpPr>
          <p:cNvPr id="34823" name="Group 56"/>
          <p:cNvGrpSpPr>
            <a:grpSpLocks/>
          </p:cNvGrpSpPr>
          <p:nvPr/>
        </p:nvGrpSpPr>
        <p:grpSpPr bwMode="auto">
          <a:xfrm>
            <a:off x="-1588" y="1227138"/>
            <a:ext cx="9983788" cy="2963862"/>
            <a:chOff x="-1235" y="1226403"/>
            <a:chExt cx="9983435" cy="2964597"/>
          </a:xfrm>
        </p:grpSpPr>
        <p:sp>
          <p:nvSpPr>
            <p:cNvPr id="34824" name="Rectangle 6"/>
            <p:cNvSpPr>
              <a:spLocks noChangeArrowheads="1"/>
            </p:cNvSpPr>
            <p:nvPr/>
          </p:nvSpPr>
          <p:spPr bwMode="auto">
            <a:xfrm>
              <a:off x="4648200" y="2385278"/>
              <a:ext cx="1295400" cy="619125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25" name="Rectangle 7"/>
            <p:cNvSpPr>
              <a:spLocks noChangeArrowheads="1"/>
            </p:cNvSpPr>
            <p:nvPr/>
          </p:nvSpPr>
          <p:spPr bwMode="auto">
            <a:xfrm>
              <a:off x="4648200" y="2918678"/>
              <a:ext cx="1295400" cy="822325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b="1">
                <a:solidFill>
                  <a:schemeClr val="bg1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4826" name="Rectangle 19"/>
            <p:cNvSpPr>
              <a:spLocks noChangeArrowheads="1"/>
            </p:cNvSpPr>
            <p:nvPr/>
          </p:nvSpPr>
          <p:spPr bwMode="auto">
            <a:xfrm>
              <a:off x="191125" y="1226403"/>
              <a:ext cx="388937" cy="107473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600">
                <a:solidFill>
                  <a:srgbClr val="FF6600"/>
                </a:solidFill>
                <a:latin typeface="Calibri" charset="0"/>
              </a:endParaRPr>
            </a:p>
          </p:txBody>
        </p:sp>
        <p:sp>
          <p:nvSpPr>
            <p:cNvPr id="34827" name="Freeform 22"/>
            <p:cNvSpPr>
              <a:spLocks/>
            </p:cNvSpPr>
            <p:nvPr/>
          </p:nvSpPr>
          <p:spPr bwMode="auto">
            <a:xfrm>
              <a:off x="327650" y="2369403"/>
              <a:ext cx="176212" cy="922338"/>
            </a:xfrm>
            <a:custGeom>
              <a:avLst/>
              <a:gdLst>
                <a:gd name="T0" fmla="*/ 2147483647 w 111"/>
                <a:gd name="T1" fmla="*/ 0 h 805"/>
                <a:gd name="T2" fmla="*/ 2147483647 w 111"/>
                <a:gd name="T3" fmla="*/ 2147483647 h 805"/>
                <a:gd name="T4" fmla="*/ 2147483647 w 111"/>
                <a:gd name="T5" fmla="*/ 2147483647 h 805"/>
                <a:gd name="T6" fmla="*/ 0 60000 65536"/>
                <a:gd name="T7" fmla="*/ 0 60000 65536"/>
                <a:gd name="T8" fmla="*/ 0 60000 65536"/>
                <a:gd name="T9" fmla="*/ 0 w 111"/>
                <a:gd name="T10" fmla="*/ 0 h 805"/>
                <a:gd name="T11" fmla="*/ 111 w 111"/>
                <a:gd name="T12" fmla="*/ 805 h 8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805">
                  <a:moveTo>
                    <a:pt x="37" y="0"/>
                  </a:moveTo>
                  <a:cubicBezTo>
                    <a:pt x="27" y="220"/>
                    <a:pt x="0" y="452"/>
                    <a:pt x="47" y="668"/>
                  </a:cubicBezTo>
                  <a:cubicBezTo>
                    <a:pt x="52" y="726"/>
                    <a:pt x="34" y="805"/>
                    <a:pt x="111" y="805"/>
                  </a:cubicBezTo>
                </a:path>
              </a:pathLst>
            </a:custGeom>
            <a:solidFill>
              <a:srgbClr val="008000"/>
            </a:solidFill>
            <a:ln w="635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28" name="Rectangle 23"/>
            <p:cNvSpPr>
              <a:spLocks noChangeArrowheads="1"/>
            </p:cNvSpPr>
            <p:nvPr/>
          </p:nvSpPr>
          <p:spPr bwMode="auto">
            <a:xfrm>
              <a:off x="-1235" y="3360003"/>
              <a:ext cx="697652" cy="830997"/>
            </a:xfrm>
            <a:prstGeom prst="rect">
              <a:avLst/>
            </a:prstGeom>
            <a:noFill/>
            <a:ln w="1111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0000FF"/>
                  </a:solidFill>
                  <a:ea typeface="Arial" charset="0"/>
                  <a:cs typeface="Arial" charset="0"/>
                </a:rPr>
                <a:t>Single-</a:t>
              </a:r>
            </a:p>
            <a:p>
              <a:r>
                <a:rPr lang="en-US" sz="1200" b="1">
                  <a:solidFill>
                    <a:srgbClr val="0000FF"/>
                  </a:solidFill>
                  <a:ea typeface="Arial" charset="0"/>
                  <a:cs typeface="Arial" charset="0"/>
                </a:rPr>
                <a:t>Span.</a:t>
              </a:r>
            </a:p>
            <a:p>
              <a:r>
                <a:rPr lang="en-US" b="1">
                  <a:solidFill>
                    <a:srgbClr val="0000FF"/>
                  </a:solidFill>
                  <a:ea typeface="Arial" charset="0"/>
                  <a:cs typeface="Arial" charset="0"/>
                </a:rPr>
                <a:t>  </a:t>
              </a:r>
            </a:p>
          </p:txBody>
        </p:sp>
        <p:sp>
          <p:nvSpPr>
            <p:cNvPr id="34829" name="TextBox 24"/>
            <p:cNvSpPr txBox="1">
              <a:spLocks noChangeArrowheads="1"/>
            </p:cNvSpPr>
            <p:nvPr/>
          </p:nvSpPr>
          <p:spPr bwMode="auto">
            <a:xfrm>
              <a:off x="241925" y="2140803"/>
              <a:ext cx="3254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latin typeface="Calibri" charset="0"/>
                </a:rPr>
                <a:t>X</a:t>
              </a:r>
            </a:p>
          </p:txBody>
        </p:sp>
        <p:sp>
          <p:nvSpPr>
            <p:cNvPr id="34830" name="Rectangle 19"/>
            <p:cNvSpPr>
              <a:spLocks noChangeArrowheads="1"/>
            </p:cNvSpPr>
            <p:nvPr/>
          </p:nvSpPr>
          <p:spPr bwMode="auto">
            <a:xfrm>
              <a:off x="2887662" y="2285266"/>
              <a:ext cx="388938" cy="10747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31" name="Rectangle 19"/>
            <p:cNvSpPr>
              <a:spLocks noChangeArrowheads="1"/>
            </p:cNvSpPr>
            <p:nvPr/>
          </p:nvSpPr>
          <p:spPr bwMode="auto">
            <a:xfrm>
              <a:off x="2209800" y="1980466"/>
              <a:ext cx="236537" cy="13033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32" name="Rectangle 19"/>
            <p:cNvSpPr>
              <a:spLocks noChangeArrowheads="1"/>
            </p:cNvSpPr>
            <p:nvPr/>
          </p:nvSpPr>
          <p:spPr bwMode="auto">
            <a:xfrm>
              <a:off x="6481763" y="2437666"/>
              <a:ext cx="84137" cy="1303337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34833" name="Rectangle 19"/>
            <p:cNvSpPr>
              <a:spLocks noChangeArrowheads="1"/>
            </p:cNvSpPr>
            <p:nvPr/>
          </p:nvSpPr>
          <p:spPr bwMode="auto">
            <a:xfrm>
              <a:off x="6532563" y="2437666"/>
              <a:ext cx="84137" cy="1303337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34834" name="Rectangle 19"/>
            <p:cNvSpPr>
              <a:spLocks noChangeArrowheads="1"/>
            </p:cNvSpPr>
            <p:nvPr/>
          </p:nvSpPr>
          <p:spPr bwMode="auto">
            <a:xfrm>
              <a:off x="6400800" y="2437666"/>
              <a:ext cx="84137" cy="1303337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34835" name="Rectangle 19"/>
            <p:cNvSpPr>
              <a:spLocks noChangeArrowheads="1"/>
            </p:cNvSpPr>
            <p:nvPr/>
          </p:nvSpPr>
          <p:spPr bwMode="auto">
            <a:xfrm>
              <a:off x="6621463" y="2437666"/>
              <a:ext cx="84137" cy="1303337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48532" y="3011195"/>
              <a:ext cx="609578" cy="730431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37" name="Rectangle 19"/>
            <p:cNvSpPr>
              <a:spLocks noChangeArrowheads="1"/>
            </p:cNvSpPr>
            <p:nvPr/>
          </p:nvSpPr>
          <p:spPr bwMode="auto">
            <a:xfrm>
              <a:off x="990600" y="1836003"/>
              <a:ext cx="84137" cy="13033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38" name="Rectangle 19"/>
            <p:cNvSpPr>
              <a:spLocks noChangeArrowheads="1"/>
            </p:cNvSpPr>
            <p:nvPr/>
          </p:nvSpPr>
          <p:spPr bwMode="auto">
            <a:xfrm>
              <a:off x="7696200" y="2457199"/>
              <a:ext cx="168274" cy="1360004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34839" name="Rectangle 19"/>
            <p:cNvSpPr>
              <a:spLocks noChangeArrowheads="1"/>
            </p:cNvSpPr>
            <p:nvPr/>
          </p:nvSpPr>
          <p:spPr bwMode="auto">
            <a:xfrm>
              <a:off x="7827963" y="2457199"/>
              <a:ext cx="168274" cy="1360004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34840" name="Rectangle 19"/>
            <p:cNvSpPr>
              <a:spLocks noChangeArrowheads="1"/>
            </p:cNvSpPr>
            <p:nvPr/>
          </p:nvSpPr>
          <p:spPr bwMode="auto">
            <a:xfrm>
              <a:off x="7620000" y="2457199"/>
              <a:ext cx="168274" cy="1360004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34841" name="Rectangle 19"/>
            <p:cNvSpPr>
              <a:spLocks noChangeArrowheads="1"/>
            </p:cNvSpPr>
            <p:nvPr/>
          </p:nvSpPr>
          <p:spPr bwMode="auto">
            <a:xfrm>
              <a:off x="7985126" y="2457199"/>
              <a:ext cx="168274" cy="1360004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90"/>
                </a:solidFill>
                <a:latin typeface="Calibri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7086702" y="2979438"/>
              <a:ext cx="1676341" cy="914627"/>
            </a:xfrm>
            <a:prstGeom prst="rect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843" name="Rectangle 19"/>
            <p:cNvSpPr>
              <a:spLocks noChangeArrowheads="1"/>
            </p:cNvSpPr>
            <p:nvPr/>
          </p:nvSpPr>
          <p:spPr bwMode="auto">
            <a:xfrm>
              <a:off x="3886200" y="2224940"/>
              <a:ext cx="236538" cy="10747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44" name="Rectangle 19"/>
            <p:cNvSpPr>
              <a:spLocks noChangeArrowheads="1"/>
            </p:cNvSpPr>
            <p:nvPr/>
          </p:nvSpPr>
          <p:spPr bwMode="auto">
            <a:xfrm>
              <a:off x="3733800" y="2293203"/>
              <a:ext cx="236538" cy="10747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45" name="Rectangle 19"/>
            <p:cNvSpPr>
              <a:spLocks noChangeArrowheads="1"/>
            </p:cNvSpPr>
            <p:nvPr/>
          </p:nvSpPr>
          <p:spPr bwMode="auto">
            <a:xfrm>
              <a:off x="4030662" y="2301140"/>
              <a:ext cx="236538" cy="10747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6568" name="Text Box 14"/>
            <p:cNvSpPr txBox="1">
              <a:spLocks noChangeArrowheads="1"/>
            </p:cNvSpPr>
            <p:nvPr/>
          </p:nvSpPr>
          <p:spPr bwMode="auto">
            <a:xfrm>
              <a:off x="686129" y="3360532"/>
              <a:ext cx="8062628" cy="522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200" b="1">
                  <a:solidFill>
                    <a:srgbClr val="000000"/>
                  </a:solidFill>
                  <a:ea typeface="Arial" charset="0"/>
                  <a:cs typeface="Arial" charset="0"/>
                </a:rPr>
                <a:t>NMDA </a:t>
              </a:r>
              <a:r>
                <a:rPr lang="en-US" sz="1400" b="1">
                  <a:solidFill>
                    <a:srgbClr val="000000"/>
                  </a:solidFill>
                  <a:ea typeface="Arial" charset="0"/>
                  <a:cs typeface="Arial" charset="0"/>
                </a:rPr>
                <a:t>  ASIC   Tspan1-   GPCRs         P2X                 </a:t>
              </a:r>
              <a:r>
                <a:rPr lang="en-US" sz="1400" b="1">
                  <a:solidFill>
                    <a:srgbClr val="E0F0F3"/>
                  </a:solidFill>
                  <a:ea typeface="Arial" charset="0"/>
                  <a:cs typeface="Arial" charset="0"/>
                </a:rPr>
                <a:t>Nav 1.7              KCN1               TRPV1                	      </a:t>
              </a:r>
              <a:r>
                <a:rPr lang="en-US" sz="1400" b="1">
                  <a:solidFill>
                    <a:srgbClr val="000000"/>
                  </a:solidFill>
                  <a:ea typeface="Arial" charset="0"/>
                  <a:cs typeface="Arial" charset="0"/>
                </a:rPr>
                <a:t>Tspan33</a:t>
              </a:r>
            </a:p>
          </p:txBody>
        </p:sp>
        <p:sp>
          <p:nvSpPr>
            <p:cNvPr id="34847" name="Rectangle 19"/>
            <p:cNvSpPr>
              <a:spLocks noChangeArrowheads="1"/>
            </p:cNvSpPr>
            <p:nvPr/>
          </p:nvSpPr>
          <p:spPr bwMode="auto">
            <a:xfrm>
              <a:off x="1058863" y="1836003"/>
              <a:ext cx="84137" cy="13033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48" name="Rectangle 19"/>
            <p:cNvSpPr>
              <a:spLocks noChangeArrowheads="1"/>
            </p:cNvSpPr>
            <p:nvPr/>
          </p:nvSpPr>
          <p:spPr bwMode="auto">
            <a:xfrm>
              <a:off x="914400" y="1836003"/>
              <a:ext cx="84137" cy="13033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49" name="Rectangle 19"/>
            <p:cNvSpPr>
              <a:spLocks noChangeArrowheads="1"/>
            </p:cNvSpPr>
            <p:nvPr/>
          </p:nvSpPr>
          <p:spPr bwMode="auto">
            <a:xfrm>
              <a:off x="1135063" y="1836003"/>
              <a:ext cx="84137" cy="13033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50" name="Rectangle 19"/>
            <p:cNvSpPr>
              <a:spLocks noChangeArrowheads="1"/>
            </p:cNvSpPr>
            <p:nvPr/>
          </p:nvSpPr>
          <p:spPr bwMode="auto">
            <a:xfrm>
              <a:off x="1600200" y="1904266"/>
              <a:ext cx="84137" cy="13033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51" name="Rectangle 19"/>
            <p:cNvSpPr>
              <a:spLocks noChangeArrowheads="1"/>
            </p:cNvSpPr>
            <p:nvPr/>
          </p:nvSpPr>
          <p:spPr bwMode="auto">
            <a:xfrm>
              <a:off x="1668463" y="1904266"/>
              <a:ext cx="84137" cy="13033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52" name="Rectangle 19"/>
            <p:cNvSpPr>
              <a:spLocks noChangeArrowheads="1"/>
            </p:cNvSpPr>
            <p:nvPr/>
          </p:nvSpPr>
          <p:spPr bwMode="auto">
            <a:xfrm>
              <a:off x="1524000" y="1904266"/>
              <a:ext cx="84137" cy="13033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53" name="Rectangle 19"/>
            <p:cNvSpPr>
              <a:spLocks noChangeArrowheads="1"/>
            </p:cNvSpPr>
            <p:nvPr/>
          </p:nvSpPr>
          <p:spPr bwMode="auto">
            <a:xfrm>
              <a:off x="1744663" y="1904266"/>
              <a:ext cx="84137" cy="130333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4854" name="Text Box 15"/>
            <p:cNvSpPr txBox="1">
              <a:spLocks noChangeArrowheads="1"/>
            </p:cNvSpPr>
            <p:nvPr/>
          </p:nvSpPr>
          <p:spPr bwMode="auto">
            <a:xfrm>
              <a:off x="762000" y="1455003"/>
              <a:ext cx="2133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>
                  <a:solidFill>
                    <a:srgbClr val="000066"/>
                  </a:solidFill>
                  <a:ea typeface="Arial" charset="0"/>
                  <a:cs typeface="Arial" charset="0"/>
                </a:rPr>
                <a:t> </a:t>
              </a:r>
              <a:r>
                <a:rPr lang="en-US" sz="1400" b="1">
                  <a:solidFill>
                    <a:srgbClr val="000066"/>
                  </a:solidFill>
                  <a:ea typeface="Arial" charset="0"/>
                  <a:cs typeface="Arial" charset="0"/>
                </a:rPr>
                <a:t>70%     65%       45%                     </a:t>
              </a:r>
              <a:endParaRPr lang="en-US" sz="1400" b="1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4855" name="Text Box 15"/>
            <p:cNvSpPr txBox="1">
              <a:spLocks noChangeArrowheads="1"/>
            </p:cNvSpPr>
            <p:nvPr/>
          </p:nvSpPr>
          <p:spPr bwMode="auto">
            <a:xfrm>
              <a:off x="2667000" y="1828800"/>
              <a:ext cx="7315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66"/>
                  </a:solidFill>
                  <a:ea typeface="Arial" charset="0"/>
                  <a:cs typeface="Arial" charset="0"/>
                </a:rPr>
                <a:t>   25%            25%                13%                      7%                     3%                 </a:t>
              </a:r>
              <a:endParaRPr lang="en-US" sz="1400" b="1">
                <a:solidFill>
                  <a:srgbClr val="000000"/>
                </a:solidFill>
                <a:ea typeface="Arial" charset="0"/>
                <a:cs typeface="Arial" charset="0"/>
              </a:endParaRPr>
            </a:p>
          </p:txBody>
        </p:sp>
        <p:sp>
          <p:nvSpPr>
            <p:cNvPr id="34856" name="Rectangle 13"/>
            <p:cNvSpPr>
              <a:spLocks noChangeArrowheads="1"/>
            </p:cNvSpPr>
            <p:nvPr/>
          </p:nvSpPr>
          <p:spPr bwMode="auto">
            <a:xfrm>
              <a:off x="135466" y="2489200"/>
              <a:ext cx="9008533" cy="482600"/>
            </a:xfrm>
            <a:prstGeom prst="rect">
              <a:avLst/>
            </a:prstGeom>
            <a:solidFill>
              <a:srgbClr val="FFFF00">
                <a:alpha val="58823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>
                  <a:ea typeface="Arial" charset="0"/>
                  <a:cs typeface="Arial" charset="0"/>
                </a:rPr>
                <a:t>	           </a:t>
              </a:r>
            </a:p>
          </p:txBody>
        </p:sp>
        <p:sp>
          <p:nvSpPr>
            <p:cNvPr id="34857" name="Rectangle 18"/>
            <p:cNvSpPr>
              <a:spLocks noChangeArrowheads="1"/>
            </p:cNvSpPr>
            <p:nvPr/>
          </p:nvSpPr>
          <p:spPr bwMode="auto">
            <a:xfrm>
              <a:off x="0" y="2445603"/>
              <a:ext cx="8534400" cy="461665"/>
            </a:xfrm>
            <a:prstGeom prst="rect">
              <a:avLst/>
            </a:prstGeom>
            <a:noFill/>
            <a:ln w="1111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00"/>
                  </a:solidFill>
                  <a:latin typeface="Calibri" charset="0"/>
                </a:rPr>
                <a:t>   1TM        2TM        2TM        4TM          7TM              3TM                      24TM                        2TM                        6TM</a:t>
              </a:r>
              <a:r>
                <a:rPr lang="en-US">
                  <a:latin typeface="Calibri" charset="0"/>
                </a:rPr>
                <a:t>  </a:t>
              </a:r>
            </a:p>
          </p:txBody>
        </p:sp>
        <p:sp>
          <p:nvSpPr>
            <p:cNvPr id="34858" name="Text Box 17"/>
            <p:cNvSpPr txBox="1">
              <a:spLocks noChangeArrowheads="1"/>
            </p:cNvSpPr>
            <p:nvPr/>
          </p:nvSpPr>
          <p:spPr bwMode="auto">
            <a:xfrm>
              <a:off x="8382000" y="2159853"/>
              <a:ext cx="86727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rgbClr val="000066"/>
                  </a:solidFill>
                  <a:ea typeface="Arial" charset="0"/>
                  <a:cs typeface="Arial" charset="0"/>
                </a:rPr>
                <a:t>     </a:t>
              </a:r>
              <a:r>
                <a:rPr lang="en-US" sz="1600" b="1">
                  <a:solidFill>
                    <a:srgbClr val="000066"/>
                  </a:solidFill>
                  <a:ea typeface="Arial" charset="0"/>
                  <a:cs typeface="Arial" charset="0"/>
                </a:rPr>
                <a:t>Out</a:t>
              </a:r>
            </a:p>
            <a:p>
              <a:endParaRPr lang="en-US" sz="1600" b="1">
                <a:solidFill>
                  <a:srgbClr val="000066"/>
                </a:solidFill>
                <a:ea typeface="Arial" charset="0"/>
                <a:cs typeface="Arial" charset="0"/>
              </a:endParaRPr>
            </a:p>
            <a:p>
              <a:r>
                <a:rPr lang="en-US" sz="1600" b="1">
                  <a:solidFill>
                    <a:srgbClr val="000066"/>
                  </a:solidFill>
                  <a:ea typeface="Arial" charset="0"/>
                  <a:cs typeface="Arial" charset="0"/>
                </a:rPr>
                <a:t>  </a:t>
              </a:r>
              <a:r>
                <a:rPr lang="en-US" sz="1400" b="1">
                  <a:solidFill>
                    <a:srgbClr val="000066"/>
                  </a:solidFill>
                  <a:ea typeface="Arial" charset="0"/>
                  <a:cs typeface="Arial" charset="0"/>
                </a:rPr>
                <a:t>Memb.</a:t>
              </a:r>
            </a:p>
            <a:p>
              <a:endParaRPr lang="en-US" sz="1600" b="1">
                <a:solidFill>
                  <a:srgbClr val="000066"/>
                </a:solidFill>
                <a:ea typeface="Arial" charset="0"/>
                <a:cs typeface="Arial" charset="0"/>
              </a:endParaRPr>
            </a:p>
            <a:p>
              <a:r>
                <a:rPr lang="en-US" sz="1600" b="1">
                  <a:solidFill>
                    <a:srgbClr val="000066"/>
                  </a:solidFill>
                  <a:ea typeface="Arial" charset="0"/>
                  <a:cs typeface="Arial" charset="0"/>
                </a:rPr>
                <a:t>       In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33400" y="6135469"/>
            <a:ext cx="198120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KCN1-15</a:t>
            </a:r>
          </a:p>
          <a:p>
            <a:r>
              <a:rPr lang="en-US" sz="1800" b="1" dirty="0" smtClean="0"/>
              <a:t>TRPA-TRPV 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Line 3"/>
          <p:cNvSpPr>
            <a:spLocks noChangeShapeType="1"/>
          </p:cNvSpPr>
          <p:nvPr/>
        </p:nvSpPr>
        <p:spPr bwMode="auto">
          <a:xfrm>
            <a:off x="390525" y="948643"/>
            <a:ext cx="851693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fld id="{B1FBE638-3986-074D-BC68-527E9D570DCB}" type="slidenum">
              <a:rPr lang="en-US">
                <a:solidFill>
                  <a:srgbClr val="898989"/>
                </a:solidFill>
              </a:rPr>
              <a:pPr/>
              <a:t>20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2BC4115-E793-C343-A9C8-A6D003B8C66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821264" y="1540687"/>
            <a:ext cx="763693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Meeting, November 21, 2016</a:t>
            </a:r>
          </a:p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Helvetica"/>
                <a:cs typeface="Helvetica"/>
              </a:rPr>
              <a:t>Update &amp; Planning </a:t>
            </a:r>
            <a:endParaRPr lang="en-US" sz="2800" b="1" dirty="0" smtClean="0">
              <a:solidFill>
                <a:srgbClr val="000090"/>
              </a:solidFill>
              <a:latin typeface="Helvetica"/>
              <a:cs typeface="Helvetica"/>
            </a:endParaRPr>
          </a:p>
          <a:p>
            <a:pPr algn="ctr"/>
            <a:endParaRPr lang="en-US" sz="2800" b="1" dirty="0">
              <a:solidFill>
                <a:srgbClr val="000090"/>
              </a:solidFill>
              <a:latin typeface="Helvetica"/>
              <a:cs typeface="Helvetica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1032933" y="5431983"/>
            <a:ext cx="7073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ooo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 “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Miranta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 Diagnostics”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7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Institutskaya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 street, </a:t>
            </a:r>
            <a:r>
              <a:rPr lang="en-U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Pushchino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,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"/>
                <a:ea typeface="Helvetica" charset="0"/>
                <a:cs typeface="Helvetica"/>
              </a:rPr>
              <a:t> Moscow Region, Russia 142290</a:t>
            </a:r>
          </a:p>
        </p:txBody>
      </p:sp>
      <p:sp>
        <p:nvSpPr>
          <p:cNvPr id="15" name="Slide Number Placeholder 30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663EFB-81D6-054B-880E-2563CFE5E1F4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094569" y="-20729"/>
            <a:ext cx="4053630" cy="839905"/>
            <a:chOff x="2929469" y="923559"/>
            <a:chExt cx="4053630" cy="839905"/>
          </a:xfrm>
        </p:grpSpPr>
        <p:sp>
          <p:nvSpPr>
            <p:cNvPr id="18" name="TextBox 17"/>
            <p:cNvSpPr txBox="1"/>
            <p:nvPr/>
          </p:nvSpPr>
          <p:spPr>
            <a:xfrm>
              <a:off x="3775190" y="1240244"/>
              <a:ext cx="320790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636363"/>
                  </a:solidFill>
                  <a:latin typeface="Helvetica"/>
                  <a:cs typeface="Helvetica"/>
                </a:rPr>
                <a:t>Diagnostics</a:t>
              </a:r>
              <a:r>
                <a:rPr lang="en-US" sz="2800" b="1" dirty="0" smtClean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rPr>
                <a:t> </a:t>
              </a:r>
              <a:endParaRPr lang="en-US" sz="2800" b="1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929469" y="923559"/>
              <a:ext cx="2569631" cy="833301"/>
              <a:chOff x="2929469" y="746757"/>
              <a:chExt cx="3195970" cy="1015663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978041" y="746757"/>
                <a:ext cx="2147398" cy="10156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err="1" smtClean="0">
                    <a:solidFill>
                      <a:srgbClr val="636363"/>
                    </a:solidFill>
                    <a:latin typeface="Helvetica"/>
                    <a:cs typeface="Helvetica"/>
                  </a:rPr>
                  <a:t>Miranta</a:t>
                </a:r>
                <a:r>
                  <a:rPr lang="en-US" sz="2400" b="1" dirty="0" smtClean="0">
                    <a:solidFill>
                      <a:srgbClr val="636363"/>
                    </a:solidFill>
                    <a:latin typeface="Helvetica"/>
                    <a:cs typeface="Helvetica"/>
                  </a:rPr>
                  <a:t> </a:t>
                </a:r>
              </a:p>
              <a:p>
                <a:r>
                  <a:rPr lang="en-US" sz="2400" b="1" dirty="0" smtClean="0">
                    <a:solidFill>
                      <a:schemeClr val="bg1">
                        <a:lumMod val="50000"/>
                      </a:schemeClr>
                    </a:solidFill>
                    <a:latin typeface="Helvetica"/>
                    <a:cs typeface="Helvetica"/>
                  </a:rPr>
                  <a:t> </a:t>
                </a:r>
                <a:endParaRPr lang="en-US" sz="2400" b="1" dirty="0">
                  <a:solidFill>
                    <a:schemeClr val="bg1">
                      <a:lumMod val="50000"/>
                    </a:schemeClr>
                  </a:solidFill>
                  <a:latin typeface="Helvetica"/>
                  <a:cs typeface="Helvetica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29470" y="898160"/>
                <a:ext cx="804330" cy="733792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2929469" y="898159"/>
                <a:ext cx="802207" cy="7337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47936" y="55471"/>
            <a:ext cx="291790" cy="6738822"/>
            <a:chOff x="47936" y="55471"/>
            <a:chExt cx="291790" cy="6738822"/>
          </a:xfrm>
        </p:grpSpPr>
        <p:grpSp>
          <p:nvGrpSpPr>
            <p:cNvPr id="43" name="Group 14"/>
            <p:cNvGrpSpPr>
              <a:grpSpLocks/>
            </p:cNvGrpSpPr>
            <p:nvPr/>
          </p:nvGrpSpPr>
          <p:grpSpPr bwMode="auto">
            <a:xfrm>
              <a:off x="47936" y="6527800"/>
              <a:ext cx="291790" cy="266493"/>
              <a:chOff x="3033401" y="3947355"/>
              <a:chExt cx="1077388" cy="947522"/>
            </a:xfrm>
          </p:grpSpPr>
          <p:pic>
            <p:nvPicPr>
              <p:cNvPr id="52" name="Picture 1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3401" y="3951206"/>
                <a:ext cx="1077388" cy="94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" name="Rectangle 52"/>
              <p:cNvSpPr/>
              <p:nvPr/>
            </p:nvSpPr>
            <p:spPr>
              <a:xfrm>
                <a:off x="3033401" y="3947355"/>
                <a:ext cx="1077388" cy="943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124135" y="55471"/>
              <a:ext cx="123825" cy="870772"/>
              <a:chOff x="122772" y="646562"/>
              <a:chExt cx="205317" cy="1359614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22772" y="646562"/>
                <a:ext cx="203200" cy="1924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22772" y="883151"/>
                <a:ext cx="203200" cy="1924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24889" y="1116307"/>
                <a:ext cx="203200" cy="1924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24889" y="1353490"/>
                <a:ext cx="203200" cy="19246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24889" y="1581529"/>
                <a:ext cx="203200" cy="19246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124889" y="1813710"/>
                <a:ext cx="203200" cy="1924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ectangle 44"/>
            <p:cNvSpPr/>
            <p:nvPr/>
          </p:nvSpPr>
          <p:spPr>
            <a:xfrm rot="16200000">
              <a:off x="-2552307" y="3637787"/>
              <a:ext cx="5476714" cy="14922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835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332037" y="877888"/>
            <a:ext cx="55419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  <a:buSzPct val="170000"/>
              <a:defRPr/>
            </a:pPr>
            <a:r>
              <a:rPr lang="en-US" sz="2000" b="1" dirty="0" smtClean="0">
                <a:solidFill>
                  <a:srgbClr val="800000"/>
                </a:solidFill>
                <a:latin typeface="Helvetica"/>
                <a:ea typeface="ヒラギノ角ゴ Pro W3" pitchFamily="-103" charset="-128"/>
                <a:cs typeface="Helvetica"/>
              </a:rPr>
              <a:t>Ongoing</a:t>
            </a:r>
          </a:p>
          <a:p>
            <a:pPr>
              <a:buClr>
                <a:srgbClr val="800000"/>
              </a:buClr>
              <a:buSzPct val="170000"/>
              <a:defRPr/>
            </a:pPr>
            <a:endParaRPr lang="en-US" sz="2000" b="1" dirty="0" smtClean="0">
              <a:solidFill>
                <a:srgbClr val="80000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685800" indent="-228600" defTabSz="292100">
              <a:buClr>
                <a:srgbClr val="800000"/>
              </a:buClr>
              <a:buSzPct val="170000"/>
              <a:defRPr/>
            </a:pP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1.  C-Reactive Protein (CRP)        </a:t>
            </a:r>
            <a:endParaRPr lang="en-US" sz="20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685800" indent="-228600">
              <a:defRPr/>
            </a:pP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2.  Ferritin</a:t>
            </a:r>
            <a:endParaRPr lang="en-US" sz="20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685800" lvl="1" indent="-228600">
              <a:buAutoNum type="arabicPeriod" startAt="3"/>
              <a:defRPr/>
            </a:pP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 </a:t>
            </a:r>
            <a:r>
              <a:rPr lang="en-US" sz="20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Procalcitonin</a:t>
            </a: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(PCT)</a:t>
            </a:r>
          </a:p>
          <a:p>
            <a:pPr marL="685800" lvl="1" indent="-228600">
              <a:buAutoNum type="arabicPeriod" startAt="3"/>
              <a:defRPr/>
            </a:pP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 Rheumatoid Factors (RF)</a:t>
            </a:r>
          </a:p>
          <a:p>
            <a:pPr marL="685800" lvl="1" indent="-228600">
              <a:buAutoNum type="arabicPeriod" startAt="3"/>
              <a:defRPr/>
            </a:pP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 </a:t>
            </a:r>
            <a:r>
              <a:rPr lang="en-US" sz="20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Galectin</a:t>
            </a: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3 (Gal-3)</a:t>
            </a:r>
          </a:p>
          <a:p>
            <a:pPr marL="0" lvl="1">
              <a:defRPr/>
            </a:pPr>
            <a:endParaRPr lang="en-US" sz="2000" b="1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0" lvl="1">
              <a:defRPr/>
            </a:pPr>
            <a:r>
              <a:rPr lang="en-US" sz="2000" b="1" dirty="0" smtClean="0">
                <a:solidFill>
                  <a:srgbClr val="800000"/>
                </a:solidFill>
                <a:latin typeface="Helvetica"/>
                <a:ea typeface="ヒラギノ角ゴ Pro W3" pitchFamily="-103" charset="-128"/>
                <a:cs typeface="Helvetica"/>
              </a:rPr>
              <a:t>Planned </a:t>
            </a:r>
          </a:p>
          <a:p>
            <a:pPr marL="0" lvl="1">
              <a:defRPr/>
            </a:pPr>
            <a:endParaRPr lang="en-US" sz="2000" b="1" dirty="0">
              <a:solidFill>
                <a:srgbClr val="80000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457200">
              <a:buAutoNum type="arabicPeriod"/>
              <a:defRPr/>
            </a:pP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 Vitamin D</a:t>
            </a:r>
          </a:p>
          <a:p>
            <a:pPr marL="457200">
              <a:buAutoNum type="arabicPeriod"/>
              <a:defRPr/>
            </a:pP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 </a:t>
            </a:r>
            <a:r>
              <a:rPr lang="en-US" sz="20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Streptolysin</a:t>
            </a: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(ST)</a:t>
            </a:r>
          </a:p>
          <a:p>
            <a:pPr marL="457200">
              <a:defRPr/>
            </a:pPr>
            <a:r>
              <a:rPr lang="en-US" sz="20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3</a:t>
            </a: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.  </a:t>
            </a:r>
            <a:r>
              <a:rPr lang="en-US" sz="20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Creatine</a:t>
            </a:r>
            <a:r>
              <a:rPr lang="en-US" sz="20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Kinase (PCK)???</a:t>
            </a:r>
            <a:endParaRPr lang="en-US" sz="1500" dirty="0">
              <a:solidFill>
                <a:prstClr val="black"/>
              </a:solidFill>
              <a:latin typeface="Helvetica"/>
              <a:ea typeface="ヒラギノ角ゴ Pro W3" pitchFamily="-103" charset="-128"/>
              <a:cs typeface="Helvetica"/>
            </a:endParaRPr>
          </a:p>
        </p:txBody>
      </p:sp>
      <p:sp>
        <p:nvSpPr>
          <p:cNvPr id="32771" name="Rectangle 26"/>
          <p:cNvSpPr>
            <a:spLocks noChangeArrowheads="1"/>
          </p:cNvSpPr>
          <p:nvPr/>
        </p:nvSpPr>
        <p:spPr bwMode="auto">
          <a:xfrm>
            <a:off x="246683" y="254311"/>
            <a:ext cx="7144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dirty="0">
                <a:solidFill>
                  <a:srgbClr val="99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 </a:t>
            </a:r>
            <a:r>
              <a:rPr lang="en-US" sz="2700" dirty="0" smtClean="0">
                <a:solidFill>
                  <a:srgbClr val="99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     </a:t>
            </a:r>
            <a:r>
              <a:rPr lang="en-US" sz="28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 Programs</a:t>
            </a:r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390525" y="896938"/>
            <a:ext cx="8516938" cy="0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ea typeface="ヒラギノ角ゴ Pro W3" pitchFamily="-103" charset="-128"/>
            </a:endParaRPr>
          </a:p>
        </p:txBody>
      </p:sp>
      <p:sp>
        <p:nvSpPr>
          <p:cNvPr id="32774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9pPr>
          </a:lstStyle>
          <a:p>
            <a:pPr eaLnBrk="1" hangingPunct="1"/>
            <a:fld id="{34742B29-F499-43B5-A727-95FD62490248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21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936" y="55471"/>
            <a:ext cx="291790" cy="6738822"/>
            <a:chOff x="47936" y="55471"/>
            <a:chExt cx="291790" cy="6738822"/>
          </a:xfrm>
        </p:grpSpPr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47936" y="6527800"/>
              <a:ext cx="291790" cy="266493"/>
              <a:chOff x="3033401" y="3947355"/>
              <a:chExt cx="1077388" cy="947522"/>
            </a:xfrm>
          </p:grpSpPr>
          <p:pic>
            <p:nvPicPr>
              <p:cNvPr id="30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3401" y="3951206"/>
                <a:ext cx="1077388" cy="94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3033401" y="3947355"/>
                <a:ext cx="1077388" cy="943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4135" y="55471"/>
              <a:ext cx="123825" cy="870772"/>
              <a:chOff x="122772" y="646562"/>
              <a:chExt cx="205317" cy="135961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22772" y="646562"/>
                <a:ext cx="203200" cy="1924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22772" y="883151"/>
                <a:ext cx="203200" cy="1924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24889" y="1116307"/>
                <a:ext cx="203200" cy="1924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24889" y="1353490"/>
                <a:ext cx="203200" cy="19246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89" y="1581529"/>
                <a:ext cx="203200" cy="19246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4889" y="1813710"/>
                <a:ext cx="203200" cy="1924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16200000">
              <a:off x="-2552307" y="3637787"/>
              <a:ext cx="5476714" cy="14922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60720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46138" y="606353"/>
            <a:ext cx="757396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STATE: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Antibodies R1, R2 and R3 are ready in MAB and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scFv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(-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DARPin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) formats.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Stable cell lines pools are generat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e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d for all 3 MABs.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Monoclonal stable cell lines are obtained for all 3 MABs.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MABs are produced, storage conditions are found.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We are able to produce the CRP MABs in commercial amounts (10-50 g/year)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The bead coupling conditions and commercial production of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immunoturbidity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	batches is planned for the first quarter of 2017.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QUESTIONS: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a. Can we sell any anti-CRP MABs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b. Is there any guarantee that MD can sell any CRP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immunoturbidity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(bead) 	    	    material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if QC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is fine?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c. When should we start the work on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MinZdrav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registration?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FUNDING: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a. “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Prioritet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” :  for the year of 2016 we received 3M rub of external (</a:t>
            </a:r>
            <a:r>
              <a:rPr lang="ru-RU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ПРИОРИТЕТ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)     	    money and invested 3M rub our own money (1.5 M </a:t>
            </a:r>
            <a:r>
              <a:rPr lang="mr-IN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–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T.M. and 1.5M </a:t>
            </a:r>
            <a:r>
              <a:rPr lang="mr-IN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–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A. Sh.)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b. By 21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st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of November 2016 we should decide on the last, 3d year of the 		      	    program.  For 2017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Prioritet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will give 5M rub, 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IF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 we (TM and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ASh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) co-invest 2.5	    M each, in 2 tranches.  So far we have filed all the reports/work is done like we   	    are going to request these 2017 funding for 5M rub. </a:t>
            </a: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</p:txBody>
      </p:sp>
      <p:sp>
        <p:nvSpPr>
          <p:cNvPr id="32771" name="Rectangle 26"/>
          <p:cNvSpPr>
            <a:spLocks noChangeArrowheads="1"/>
          </p:cNvSpPr>
          <p:nvPr/>
        </p:nvSpPr>
        <p:spPr bwMode="auto">
          <a:xfrm>
            <a:off x="627063" y="17463"/>
            <a:ext cx="7348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C-Reactive Protein</a:t>
            </a:r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390525" y="579438"/>
            <a:ext cx="8516938" cy="0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ea typeface="ヒラギノ角ゴ Pro W3" pitchFamily="-103" charset="-128"/>
            </a:endParaRPr>
          </a:p>
        </p:txBody>
      </p:sp>
      <p:sp>
        <p:nvSpPr>
          <p:cNvPr id="32774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9pPr>
          </a:lstStyle>
          <a:p>
            <a:pPr eaLnBrk="1" hangingPunct="1"/>
            <a:fld id="{34742B29-F499-43B5-A727-95FD62490248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22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936" y="55471"/>
            <a:ext cx="291790" cy="6738822"/>
            <a:chOff x="47936" y="55471"/>
            <a:chExt cx="291790" cy="6738822"/>
          </a:xfrm>
        </p:grpSpPr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47936" y="6527800"/>
              <a:ext cx="291790" cy="266493"/>
              <a:chOff x="3033401" y="3947355"/>
              <a:chExt cx="1077388" cy="947522"/>
            </a:xfrm>
          </p:grpSpPr>
          <p:pic>
            <p:nvPicPr>
              <p:cNvPr id="30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3401" y="3951206"/>
                <a:ext cx="1077388" cy="94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3033401" y="3947355"/>
                <a:ext cx="1077388" cy="943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4135" y="55471"/>
              <a:ext cx="123825" cy="870772"/>
              <a:chOff x="122772" y="646562"/>
              <a:chExt cx="205317" cy="135961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22772" y="646562"/>
                <a:ext cx="203200" cy="1924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22772" y="883151"/>
                <a:ext cx="203200" cy="1924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24889" y="1116307"/>
                <a:ext cx="203200" cy="1924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24889" y="1353490"/>
                <a:ext cx="203200" cy="19246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89" y="1581529"/>
                <a:ext cx="203200" cy="19246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4889" y="1813710"/>
                <a:ext cx="203200" cy="1924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16200000">
              <a:off x="-2552307" y="3637787"/>
              <a:ext cx="5476714" cy="14922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3377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46138" y="824520"/>
            <a:ext cx="784066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  <a:buSzPct val="170000"/>
              <a:defRPr/>
            </a:pP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R1: Total 26 clones.  Of total 6 clones checked one clone produces</a:t>
            </a:r>
            <a:r>
              <a:rPr lang="mr-IN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…………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520 mg/l </a:t>
            </a:r>
          </a:p>
          <a:p>
            <a:pPr>
              <a:buClr>
                <a:srgbClr val="800000"/>
              </a:buClr>
              <a:buSzPct val="170000"/>
              <a:defRPr/>
            </a:pP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R2: Most recently obtained stable cell line.  Total 22 clones.  Checked 3.  </a:t>
            </a: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										R2 #1 </a:t>
            </a:r>
            <a:r>
              <a:rPr lang="mr-IN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…………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..   8 mg/l	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										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R2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#2 </a:t>
            </a:r>
            <a:r>
              <a:rPr lang="mr-IN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…………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.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. 17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mg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/l</a:t>
            </a: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										R2#3</a:t>
            </a:r>
            <a:r>
              <a:rPr lang="mr-IN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……………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..25 mg/l</a:t>
            </a: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R3:  Total we have 30 clones.  Total 5 clones were checked, the best </a:t>
            </a:r>
            <a:r>
              <a:rPr lang="mr-IN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………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150 mg/l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We also have some leftovers from previous MAB expressions: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Thus, we have on hands enough MAB material for bead conjugation optimization: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R1 = 150 mg,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R2 =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R3 =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On R1,R2, R3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scFv-DARPins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cosntructs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:  the proteins can be easily made from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E.Coli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clones we have generated.  But first we want to optimize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immunoturbidity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with MABs.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	</a:t>
            </a: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</p:txBody>
      </p:sp>
      <p:sp>
        <p:nvSpPr>
          <p:cNvPr id="32771" name="Rectangle 26"/>
          <p:cNvSpPr>
            <a:spLocks noChangeArrowheads="1"/>
          </p:cNvSpPr>
          <p:nvPr/>
        </p:nvSpPr>
        <p:spPr bwMode="auto">
          <a:xfrm>
            <a:off x="627063" y="17463"/>
            <a:ext cx="85169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CRP</a:t>
            </a:r>
            <a:r>
              <a:rPr lang="ru-RU" sz="24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: </a:t>
            </a:r>
            <a:r>
              <a:rPr lang="en-US" sz="24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Cloned stable cell line-based MAB production</a:t>
            </a:r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390525" y="579438"/>
            <a:ext cx="8516938" cy="0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ea typeface="ヒラギノ角ゴ Pro W3" pitchFamily="-103" charset="-128"/>
            </a:endParaRPr>
          </a:p>
        </p:txBody>
      </p:sp>
      <p:sp>
        <p:nvSpPr>
          <p:cNvPr id="32774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9pPr>
          </a:lstStyle>
          <a:p>
            <a:pPr eaLnBrk="1" hangingPunct="1"/>
            <a:fld id="{34742B29-F499-43B5-A727-95FD62490248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23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936" y="55471"/>
            <a:ext cx="291790" cy="6738822"/>
            <a:chOff x="47936" y="55471"/>
            <a:chExt cx="291790" cy="6738822"/>
          </a:xfrm>
        </p:grpSpPr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47936" y="6527800"/>
              <a:ext cx="291790" cy="266493"/>
              <a:chOff x="3033401" y="3947355"/>
              <a:chExt cx="1077388" cy="947522"/>
            </a:xfrm>
          </p:grpSpPr>
          <p:pic>
            <p:nvPicPr>
              <p:cNvPr id="30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3401" y="3951206"/>
                <a:ext cx="1077388" cy="94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3033401" y="3947355"/>
                <a:ext cx="1077388" cy="943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4135" y="55471"/>
              <a:ext cx="123825" cy="870772"/>
              <a:chOff x="122772" y="646562"/>
              <a:chExt cx="205317" cy="135961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22772" y="646562"/>
                <a:ext cx="203200" cy="1924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22772" y="883151"/>
                <a:ext cx="203200" cy="1924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24889" y="1116307"/>
                <a:ext cx="203200" cy="1924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24889" y="1353490"/>
                <a:ext cx="203200" cy="19246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89" y="1581529"/>
                <a:ext cx="203200" cy="19246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4889" y="1813710"/>
                <a:ext cx="203200" cy="1924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16200000">
              <a:off x="-2552307" y="3637787"/>
              <a:ext cx="5476714" cy="14922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5036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17540" y="777542"/>
            <a:ext cx="78406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The tangential dialysis system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KRi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-II is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functional now.  The current smallest column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we have purchased is not small enough and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Rashid is working on how to optimize small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batches conjugations.  First samples were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obtained, and the process is ongoing. </a:t>
            </a:r>
          </a:p>
          <a:p>
            <a:pPr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ABCAN is asking almost $500 for analytical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column for dialysis that would help us, but at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the production site it costs $75-100. I might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bring it with me on ~ Jan 5, ‘17. 	</a:t>
            </a:r>
          </a:p>
          <a:p>
            <a:pPr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We have received the ordered 3 tubes of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beads from Bangs Labs, total 15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mls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.   We also have enough EDC </a:t>
            </a:r>
          </a:p>
          <a:p>
            <a:pPr>
              <a:buClr>
                <a:srgbClr val="800000"/>
              </a:buClr>
              <a:buSzPct val="170000"/>
              <a:defRPr/>
            </a:pP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Thus, all materials necessary for the work (excluding analytical column) is ongoing. 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The help of </a:t>
            </a:r>
            <a:r>
              <a:rPr lang="en-US" sz="1500" b="1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Vasily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</a:t>
            </a:r>
            <a:r>
              <a:rPr lang="en-US" sz="1500" b="1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Travkin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 and </a:t>
            </a:r>
            <a:r>
              <a:rPr lang="en-US" sz="1500" b="1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Gleb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are appreciated.</a:t>
            </a:r>
          </a:p>
          <a:p>
            <a:pPr>
              <a:buClr>
                <a:srgbClr val="800000"/>
              </a:buClr>
              <a:buSzPct val="170000"/>
              <a:defRPr/>
            </a:pPr>
            <a:endParaRPr lang="en-US" sz="1500" b="1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Can </a:t>
            </a:r>
            <a:r>
              <a:rPr lang="en-US" sz="1500" b="1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Vasily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work more with us?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</a:t>
            </a:r>
            <a:endParaRPr lang="en-US" sz="1500" b="1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</p:txBody>
      </p:sp>
      <p:sp>
        <p:nvSpPr>
          <p:cNvPr id="32771" name="Rectangle 26"/>
          <p:cNvSpPr>
            <a:spLocks noChangeArrowheads="1"/>
          </p:cNvSpPr>
          <p:nvPr/>
        </p:nvSpPr>
        <p:spPr bwMode="auto">
          <a:xfrm>
            <a:off x="247960" y="7682"/>
            <a:ext cx="88071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b="1" dirty="0" smtClean="0">
                <a:solidFill>
                  <a:srgbClr val="00009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   </a:t>
            </a:r>
            <a:r>
              <a:rPr lang="en-US" sz="2800" dirty="0" smtClean="0">
                <a:solidFill>
                  <a:srgbClr val="00009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 </a:t>
            </a:r>
            <a:r>
              <a:rPr lang="en-US" sz="28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Bead conjugation  </a:t>
            </a:r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390525" y="579438"/>
            <a:ext cx="8516938" cy="0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ea typeface="ヒラギノ角ゴ Pro W3" pitchFamily="-103" charset="-128"/>
            </a:endParaRPr>
          </a:p>
        </p:txBody>
      </p:sp>
      <p:sp>
        <p:nvSpPr>
          <p:cNvPr id="32774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9pPr>
          </a:lstStyle>
          <a:p>
            <a:pPr eaLnBrk="1" hangingPunct="1"/>
            <a:fld id="{34742B29-F499-43B5-A727-95FD62490248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24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936" y="55471"/>
            <a:ext cx="291790" cy="6738822"/>
            <a:chOff x="47936" y="55471"/>
            <a:chExt cx="291790" cy="6738822"/>
          </a:xfrm>
        </p:grpSpPr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47936" y="6527800"/>
              <a:ext cx="291790" cy="266493"/>
              <a:chOff x="3033401" y="3947355"/>
              <a:chExt cx="1077388" cy="947522"/>
            </a:xfrm>
          </p:grpSpPr>
          <p:pic>
            <p:nvPicPr>
              <p:cNvPr id="30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3401" y="3951206"/>
                <a:ext cx="1077388" cy="94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3033401" y="3947355"/>
                <a:ext cx="1077388" cy="943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4135" y="55471"/>
              <a:ext cx="123825" cy="870772"/>
              <a:chOff x="122772" y="646562"/>
              <a:chExt cx="205317" cy="135961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22772" y="646562"/>
                <a:ext cx="203200" cy="1924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22772" y="883151"/>
                <a:ext cx="203200" cy="1924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24889" y="1116307"/>
                <a:ext cx="203200" cy="1924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24889" y="1353490"/>
                <a:ext cx="203200" cy="19246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89" y="1581529"/>
                <a:ext cx="203200" cy="19246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4889" y="1813710"/>
                <a:ext cx="203200" cy="1924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16200000">
              <a:off x="-2552307" y="3637787"/>
              <a:ext cx="5476714" cy="14922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296" y="654276"/>
            <a:ext cx="4375167" cy="33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3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46138" y="606353"/>
            <a:ext cx="75739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STATE: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1.  3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MABs are produced.  They were screened for </a:t>
            </a:r>
            <a:r>
              <a:rPr lang="en-US" sz="1500" dirty="0" err="1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immunoturbidity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in the past but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     did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not work.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(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But that time the CRP MABs did not work as well).  With new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 	    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Spectrolab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system available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and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knowledge accumulated these 3 MABs will be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     re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-evaluated for </a:t>
            </a:r>
            <a:r>
              <a:rPr lang="en-US" sz="1500" dirty="0" err="1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immunoturbidity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.  </a:t>
            </a:r>
          </a:p>
          <a:p>
            <a:pPr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2.  3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more new MABs are discovered and waiting for conversion from FAB format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     into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MAB format   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QUESTIONS: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a. Can we sell any anti-ferritin MABs?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b. Is there any guarantee that MD can sell any CRP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immunoturbidity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(bead) 	    	    material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if QC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is fine?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c. When should we start the work on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MinZdrav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registration?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FUNDING: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a. “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Prioritet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” :  for the year of 2016 we received 3M rub of external (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Prioritet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)     	         	     money and invested 3M rub our own money (1.5 M </a:t>
            </a:r>
            <a:r>
              <a:rPr lang="mr-IN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–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T.M. and 1.5M </a:t>
            </a:r>
            <a:r>
              <a:rPr lang="mr-IN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–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A. Sh.)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b. By 21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st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of November 2016 we should decide on the last, 3d year of the 		      	    program.  For 2017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Prioritet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will give 5M rub, 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IF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 we (TM and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ASh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) co-invest 2.5	    M each, in 2 tranches.  So far we have filed all the reports/work is done like we   	    are going to request these 2017 funding for 5M rub. </a:t>
            </a: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</p:txBody>
      </p:sp>
      <p:sp>
        <p:nvSpPr>
          <p:cNvPr id="32771" name="Rectangle 26"/>
          <p:cNvSpPr>
            <a:spLocks noChangeArrowheads="1"/>
          </p:cNvSpPr>
          <p:nvPr/>
        </p:nvSpPr>
        <p:spPr bwMode="auto">
          <a:xfrm>
            <a:off x="830263" y="34804"/>
            <a:ext cx="4516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Ferritin</a:t>
            </a:r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390525" y="579438"/>
            <a:ext cx="8516938" cy="0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ea typeface="ヒラギノ角ゴ Pro W3" pitchFamily="-103" charset="-128"/>
            </a:endParaRPr>
          </a:p>
        </p:txBody>
      </p:sp>
      <p:sp>
        <p:nvSpPr>
          <p:cNvPr id="32774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9pPr>
          </a:lstStyle>
          <a:p>
            <a:pPr eaLnBrk="1" hangingPunct="1"/>
            <a:fld id="{34742B29-F499-43B5-A727-95FD62490248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25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7936" y="55471"/>
            <a:ext cx="291790" cy="6738822"/>
            <a:chOff x="47936" y="55471"/>
            <a:chExt cx="291790" cy="6738822"/>
          </a:xfrm>
        </p:grpSpPr>
        <p:grpSp>
          <p:nvGrpSpPr>
            <p:cNvPr id="21" name="Group 14"/>
            <p:cNvGrpSpPr>
              <a:grpSpLocks/>
            </p:cNvGrpSpPr>
            <p:nvPr/>
          </p:nvGrpSpPr>
          <p:grpSpPr bwMode="auto">
            <a:xfrm>
              <a:off x="47936" y="6527800"/>
              <a:ext cx="291790" cy="266493"/>
              <a:chOff x="3033401" y="3947355"/>
              <a:chExt cx="1077388" cy="947522"/>
            </a:xfrm>
          </p:grpSpPr>
          <p:pic>
            <p:nvPicPr>
              <p:cNvPr id="30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3401" y="3951206"/>
                <a:ext cx="1077388" cy="94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Rectangle 30"/>
              <p:cNvSpPr/>
              <p:nvPr/>
            </p:nvSpPr>
            <p:spPr>
              <a:xfrm>
                <a:off x="3033401" y="3947355"/>
                <a:ext cx="1077388" cy="943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24135" y="55471"/>
              <a:ext cx="123825" cy="870772"/>
              <a:chOff x="122772" y="646562"/>
              <a:chExt cx="205317" cy="1359614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22772" y="646562"/>
                <a:ext cx="203200" cy="1924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22772" y="883151"/>
                <a:ext cx="203200" cy="1924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24889" y="1116307"/>
                <a:ext cx="203200" cy="1924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24889" y="1353490"/>
                <a:ext cx="203200" cy="19246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24889" y="1581529"/>
                <a:ext cx="203200" cy="19246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24889" y="1813710"/>
                <a:ext cx="203200" cy="1924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 rot="16200000">
              <a:off x="-2552307" y="3637787"/>
              <a:ext cx="5476714" cy="14922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559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46138" y="923853"/>
            <a:ext cx="7573962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STATE: </a:t>
            </a: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1.  The program is initiated in June 2016. 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A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ll the molecular biology, expression/	   	      purification work is finished.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</a:t>
            </a: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QUESTIONS: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a. Can we engineer very high affinity, high stability,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immunoturbidity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-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applicable 	   	    MABs?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		b. Will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DiaSys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purchase the anti-PCT MABs?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c.  What is the capacity of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Diakon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/Russia for PCT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immunoturbidity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product?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d. When should we start the work on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MinZdrav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registration?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FUNDING: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a. Internal savings. 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  b. We are working with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Skolkovo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&amp; FASIE 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on 5M rub/2 year funding program and have   	  	    passed the first round of approval.  No co-investment is needed.  MD will own 	   	    all the rights on the product.  Upon best scenario these funds will be available 	    	    by April-May 2017.  </a:t>
            </a:r>
          </a:p>
        </p:txBody>
      </p:sp>
      <p:sp>
        <p:nvSpPr>
          <p:cNvPr id="32771" name="Rectangle 26"/>
          <p:cNvSpPr>
            <a:spLocks noChangeArrowheads="1"/>
          </p:cNvSpPr>
          <p:nvPr/>
        </p:nvSpPr>
        <p:spPr bwMode="auto">
          <a:xfrm>
            <a:off x="754063" y="63646"/>
            <a:ext cx="442753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dirty="0" err="1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Procalcitonin</a:t>
            </a:r>
            <a:endParaRPr lang="en-US" sz="2700" dirty="0" smtClean="0">
              <a:solidFill>
                <a:srgbClr val="800000"/>
              </a:solidFill>
              <a:latin typeface="Helvetica" pitchFamily="-103" charset="0"/>
              <a:ea typeface="ヒラギノ角ゴ Pro W3" pitchFamily="-103" charset="-128"/>
              <a:cs typeface="Helvetica" pitchFamily="-103" charset="0"/>
            </a:endParaRPr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390525" y="706438"/>
            <a:ext cx="8516938" cy="0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ea typeface="ヒラギノ角ゴ Pro W3" pitchFamily="-103" charset="-128"/>
            </a:endParaRPr>
          </a:p>
        </p:txBody>
      </p:sp>
      <p:sp>
        <p:nvSpPr>
          <p:cNvPr id="32774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9pPr>
          </a:lstStyle>
          <a:p>
            <a:pPr eaLnBrk="1" hangingPunct="1"/>
            <a:fld id="{34742B29-F499-43B5-A727-95FD62490248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26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936" y="42771"/>
            <a:ext cx="291790" cy="6738822"/>
            <a:chOff x="47936" y="55471"/>
            <a:chExt cx="291790" cy="6738822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47936" y="6527800"/>
              <a:ext cx="291790" cy="266493"/>
              <a:chOff x="3033401" y="3947355"/>
              <a:chExt cx="1077388" cy="947522"/>
            </a:xfrm>
          </p:grpSpPr>
          <p:pic>
            <p:nvPicPr>
              <p:cNvPr id="18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3401" y="3951206"/>
                <a:ext cx="1077388" cy="94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3033401" y="3947355"/>
                <a:ext cx="1077388" cy="943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24135" y="55471"/>
              <a:ext cx="123825" cy="870772"/>
              <a:chOff x="122772" y="646562"/>
              <a:chExt cx="205317" cy="135961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2772" y="646562"/>
                <a:ext cx="203200" cy="1924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2772" y="883151"/>
                <a:ext cx="203200" cy="1924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24889" y="1116307"/>
                <a:ext cx="203200" cy="1924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24889" y="1353490"/>
                <a:ext cx="203200" cy="19246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24889" y="1581529"/>
                <a:ext cx="203200" cy="19246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24889" y="1813710"/>
                <a:ext cx="203200" cy="1924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16200000">
              <a:off x="-2552307" y="3637787"/>
              <a:ext cx="5476714" cy="14922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720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846137" y="923853"/>
            <a:ext cx="806132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R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heumatoid Factors (RF) cause agglutination of the latex particles coated with human </a:t>
            </a:r>
            <a:r>
              <a:rPr lang="en-US" sz="1500" b="1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IgG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(heat inactivated).  The agglutination of the </a:t>
            </a:r>
            <a:r>
              <a:rPr lang="en-US" sz="1500" b="1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IgG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-conjugated latex beads is proportional to the RF concentration in the blood serum and can be measured by </a:t>
            </a:r>
            <a:r>
              <a:rPr lang="en-US" sz="1500" b="1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turbidimetry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.      </a:t>
            </a:r>
          </a:p>
          <a:p>
            <a:pPr>
              <a:buClr>
                <a:srgbClr val="800000"/>
              </a:buClr>
              <a:buSzPct val="170000"/>
              <a:defRPr/>
            </a:pPr>
            <a:endParaRPr lang="en-US" sz="1500" b="1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STATE: </a:t>
            </a: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1.  The program has been initiated in the spring of 2016 by Inna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Solyanikova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.  Human 	   	    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IgG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is obtained in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Apteka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, heat inactivated.  </a:t>
            </a:r>
          </a:p>
          <a:p>
            <a:pPr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2. The assay currently on hold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untill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the installation/first production scale of diagnostics 	     kit for CRP.  Alternatively, if we will have problems with anti-CRP MABs or assay in 	    	     whole, RF assay can be the first we will install. </a:t>
            </a:r>
          </a:p>
          <a:p>
            <a:pPr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QUESTIONS: </a:t>
            </a: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a. What is the “Calibrator” (Standard):  Human serum.  RF concen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t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ration is stated 	 	    on the vial label. Concentration value is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traceble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to the WHO Reference 	     	   	       	    Material  W1066 (International Laboratory for Biological Standards, Amsterdam).   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b. Can we get a commercial kit from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Diakon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?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c. Can we sell the kit if successfully established?  What is the capacity (kits/year)?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d. When should we start the work on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MinZdrav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registration?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FUNDING: </a:t>
            </a: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a. None.  Internal savings. </a:t>
            </a: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</p:txBody>
      </p:sp>
      <p:sp>
        <p:nvSpPr>
          <p:cNvPr id="32771" name="Rectangle 26"/>
          <p:cNvSpPr>
            <a:spLocks noChangeArrowheads="1"/>
          </p:cNvSpPr>
          <p:nvPr/>
        </p:nvSpPr>
        <p:spPr bwMode="auto">
          <a:xfrm>
            <a:off x="846137" y="110962"/>
            <a:ext cx="5303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Rh</a:t>
            </a:r>
            <a:r>
              <a:rPr lang="ru-RU" sz="28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е</a:t>
            </a:r>
            <a:r>
              <a:rPr lang="en-US" sz="2800" dirty="0" err="1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umatoid</a:t>
            </a:r>
            <a:r>
              <a:rPr lang="en-US" sz="28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 Factors (RF) </a:t>
            </a:r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390525" y="706438"/>
            <a:ext cx="8516938" cy="0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ea typeface="ヒラギノ角ゴ Pro W3" pitchFamily="-103" charset="-128"/>
            </a:endParaRPr>
          </a:p>
        </p:txBody>
      </p:sp>
      <p:sp>
        <p:nvSpPr>
          <p:cNvPr id="32774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9pPr>
          </a:lstStyle>
          <a:p>
            <a:pPr eaLnBrk="1" hangingPunct="1"/>
            <a:fld id="{34742B29-F499-43B5-A727-95FD62490248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27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936" y="42771"/>
            <a:ext cx="291790" cy="6738822"/>
            <a:chOff x="47936" y="55471"/>
            <a:chExt cx="291790" cy="6738822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47936" y="6527800"/>
              <a:ext cx="291790" cy="266493"/>
              <a:chOff x="3033401" y="3947355"/>
              <a:chExt cx="1077388" cy="947522"/>
            </a:xfrm>
          </p:grpSpPr>
          <p:pic>
            <p:nvPicPr>
              <p:cNvPr id="18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3401" y="3951206"/>
                <a:ext cx="1077388" cy="94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3033401" y="3947355"/>
                <a:ext cx="1077388" cy="943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24135" y="55471"/>
              <a:ext cx="123825" cy="870772"/>
              <a:chOff x="122772" y="646562"/>
              <a:chExt cx="205317" cy="135961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2772" y="646562"/>
                <a:ext cx="203200" cy="1924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2772" y="883151"/>
                <a:ext cx="203200" cy="1924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24889" y="1116307"/>
                <a:ext cx="203200" cy="1924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24889" y="1353490"/>
                <a:ext cx="203200" cy="19246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24889" y="1581529"/>
                <a:ext cx="203200" cy="19246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24889" y="1813710"/>
                <a:ext cx="203200" cy="1924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16200000">
              <a:off x="-2552307" y="3637787"/>
              <a:ext cx="5476714" cy="14922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753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2137" y="847653"/>
            <a:ext cx="8061325" cy="5970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Streptolysin</a:t>
            </a:r>
            <a:r>
              <a:rPr lang="en-US" sz="1500" b="1" dirty="0">
                <a:solidFill>
                  <a:srgbClr val="000090"/>
                </a:solidFill>
                <a:latin typeface="Helvetica"/>
                <a:cs typeface="Helvetica"/>
              </a:rPr>
              <a:t> is a streptococcal hemolytic exotoxin. Types include </a:t>
            </a:r>
            <a:r>
              <a:rPr lang="en-US" sz="1500" b="1" dirty="0" err="1">
                <a:solidFill>
                  <a:srgbClr val="000090"/>
                </a:solidFill>
                <a:latin typeface="Helvetica"/>
                <a:cs typeface="Helvetica"/>
              </a:rPr>
              <a:t>streptolysin</a:t>
            </a:r>
            <a:r>
              <a:rPr lang="en-US" sz="1500" b="1" dirty="0">
                <a:solidFill>
                  <a:srgbClr val="000090"/>
                </a:solidFill>
                <a:latin typeface="Helvetica"/>
                <a:cs typeface="Helvetica"/>
              </a:rPr>
              <a:t> O (SLO), which is oxygen-labile, and </a:t>
            </a:r>
            <a:r>
              <a:rPr lang="en-US" sz="1500" b="1" dirty="0" err="1">
                <a:solidFill>
                  <a:srgbClr val="000090"/>
                </a:solidFill>
                <a:latin typeface="Helvetica"/>
                <a:cs typeface="Helvetica"/>
              </a:rPr>
              <a:t>streptolysin</a:t>
            </a:r>
            <a:r>
              <a:rPr lang="en-US" sz="1500" b="1" dirty="0">
                <a:solidFill>
                  <a:srgbClr val="000090"/>
                </a:solidFill>
                <a:latin typeface="Helvetica"/>
                <a:cs typeface="Helvetica"/>
              </a:rPr>
              <a:t> S (SLS), which is oxygen-stable. An antibody, </a:t>
            </a:r>
            <a:r>
              <a:rPr lang="en-US" sz="1500" b="1" dirty="0" err="1">
                <a:solidFill>
                  <a:srgbClr val="000090"/>
                </a:solidFill>
                <a:latin typeface="Helvetica"/>
                <a:cs typeface="Helvetica"/>
              </a:rPr>
              <a:t>antistreptolysin</a:t>
            </a:r>
            <a:r>
              <a:rPr lang="en-US" sz="1500" b="1" dirty="0">
                <a:solidFill>
                  <a:srgbClr val="000090"/>
                </a:solidFill>
                <a:latin typeface="Helvetica"/>
                <a:cs typeface="Helvetica"/>
              </a:rPr>
              <a:t> O, can be detected in an </a:t>
            </a:r>
            <a:r>
              <a:rPr lang="en-US" sz="1500" b="1" dirty="0" err="1">
                <a:solidFill>
                  <a:srgbClr val="000090"/>
                </a:solidFill>
                <a:latin typeface="Helvetica"/>
                <a:cs typeface="Helvetica"/>
              </a:rPr>
              <a:t>antistreptolysin</a:t>
            </a:r>
            <a:r>
              <a:rPr lang="en-US" sz="1500" b="1" dirty="0">
                <a:solidFill>
                  <a:srgbClr val="000090"/>
                </a:solidFill>
                <a:latin typeface="Helvetica"/>
                <a:cs typeface="Helvetica"/>
              </a:rPr>
              <a:t> O </a:t>
            </a:r>
            <a:r>
              <a:rPr lang="en-US" sz="1500" b="1" dirty="0" err="1" smtClean="0">
                <a:solidFill>
                  <a:srgbClr val="000090"/>
                </a:solidFill>
                <a:latin typeface="Helvetica"/>
                <a:cs typeface="Helvetica"/>
              </a:rPr>
              <a:t>titre</a:t>
            </a:r>
            <a:r>
              <a:rPr lang="en-US" sz="1500" b="1" dirty="0" smtClean="0">
                <a:solidFill>
                  <a:srgbClr val="000090"/>
                </a:solidFill>
                <a:latin typeface="Helvetica"/>
                <a:cs typeface="Helvetica"/>
              </a:rPr>
              <a:t>. </a:t>
            </a:r>
            <a:r>
              <a:rPr lang="en-US" sz="1600" b="1" dirty="0">
                <a:solidFill>
                  <a:srgbClr val="000090"/>
                </a:solidFill>
              </a:rPr>
              <a:t>The latex particles coated </a:t>
            </a:r>
            <a:r>
              <a:rPr lang="en-US" sz="1600" b="1" dirty="0" smtClean="0">
                <a:solidFill>
                  <a:srgbClr val="000090"/>
                </a:solidFill>
              </a:rPr>
              <a:t>with SLO </a:t>
            </a:r>
            <a:r>
              <a:rPr lang="en-US" sz="1600" b="1" dirty="0">
                <a:solidFill>
                  <a:srgbClr val="000090"/>
                </a:solidFill>
              </a:rPr>
              <a:t>are agglutinated when they react with </a:t>
            </a:r>
            <a:r>
              <a:rPr lang="en-US" sz="1600" b="1" dirty="0" smtClean="0">
                <a:solidFill>
                  <a:srgbClr val="000090"/>
                </a:solidFill>
              </a:rPr>
              <a:t>serum containing </a:t>
            </a:r>
            <a:r>
              <a:rPr lang="en-US" sz="1600" b="1" dirty="0">
                <a:solidFill>
                  <a:srgbClr val="000090"/>
                </a:solidFill>
              </a:rPr>
              <a:t>specific antibodies anti-</a:t>
            </a:r>
            <a:r>
              <a:rPr lang="en-US" sz="1600" b="1" dirty="0" err="1">
                <a:solidFill>
                  <a:srgbClr val="000090"/>
                </a:solidFill>
              </a:rPr>
              <a:t>streptolisyn</a:t>
            </a:r>
            <a:r>
              <a:rPr lang="en-US" sz="1600" b="1" dirty="0">
                <a:solidFill>
                  <a:srgbClr val="000090"/>
                </a:solidFill>
              </a:rPr>
              <a:t> O (ASO). The latex particles agglutination is proportional to the concentration of the ASO in the sample and can be measured by </a:t>
            </a:r>
            <a:r>
              <a:rPr lang="en-US" sz="1600" b="1" dirty="0" err="1" smtClean="0">
                <a:solidFill>
                  <a:srgbClr val="000090"/>
                </a:solidFill>
              </a:rPr>
              <a:t>turbidimetry</a:t>
            </a:r>
            <a:r>
              <a:rPr lang="en-US" sz="1600" b="1" dirty="0" smtClean="0">
                <a:solidFill>
                  <a:srgbClr val="000090"/>
                </a:solidFill>
              </a:rPr>
              <a:t>.</a:t>
            </a:r>
            <a:endParaRPr lang="en-US" sz="1600" b="1" dirty="0">
              <a:solidFill>
                <a:srgbClr val="000090"/>
              </a:solidFill>
            </a:endParaRPr>
          </a:p>
          <a:p>
            <a:pPr>
              <a:buClr>
                <a:srgbClr val="800000"/>
              </a:buClr>
              <a:buSzPct val="170000"/>
              <a:defRPr/>
            </a:pPr>
            <a:endParaRPr lang="en-US" sz="1500" b="1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</a:t>
            </a:r>
            <a:endParaRPr lang="en-US" sz="1500" b="1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STATE: </a:t>
            </a: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1. The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protocols for generation of </a:t>
            </a:r>
            <a:r>
              <a:rPr lang="en-US" sz="1500" dirty="0" err="1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E.Coli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clones producing the native protein in the 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 	    range </a:t>
            </a: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of ~100 mg/ml are reported and we can easily install that production system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.  	  	    The protein is expressed in cytoplasmic form, soluble and correctly folded. 	   	  	    Purification through His-6 tag. </a:t>
            </a:r>
          </a:p>
          <a:p>
            <a:pPr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2. Anna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Shepilyakovskaya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already has </a:t>
            </a: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QUESTIONS: </a:t>
            </a: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a. What is the “Calibrator” (Standard):  Human serum.</a:t>
            </a:r>
            <a:r>
              <a:rPr lang="en-US" sz="1600" dirty="0" smtClean="0">
                <a:solidFill>
                  <a:srgbClr val="000090"/>
                </a:solidFill>
              </a:rPr>
              <a:t> </a:t>
            </a:r>
            <a:r>
              <a:rPr lang="en-US" sz="1600" dirty="0">
                <a:solidFill>
                  <a:srgbClr val="000090"/>
                </a:solidFill>
              </a:rPr>
              <a:t>ASO concentration is given on the </a:t>
            </a:r>
            <a:r>
              <a:rPr lang="en-US" sz="1600" dirty="0" smtClean="0">
                <a:solidFill>
                  <a:srgbClr val="000090"/>
                </a:solidFill>
              </a:rPr>
              <a:t>	     label</a:t>
            </a:r>
            <a:r>
              <a:rPr lang="en-US" sz="1600" dirty="0">
                <a:solidFill>
                  <a:srgbClr val="000090"/>
                </a:solidFill>
              </a:rPr>
              <a:t>. Concentration value is traceable to the Biological Reference Material 97/662 </a:t>
            </a:r>
            <a:r>
              <a:rPr lang="en-US" sz="1600" dirty="0" smtClean="0">
                <a:solidFill>
                  <a:srgbClr val="000090"/>
                </a:solidFill>
              </a:rPr>
              <a:t>	   	    (</a:t>
            </a:r>
            <a:r>
              <a:rPr lang="en-US" sz="1600" dirty="0">
                <a:solidFill>
                  <a:srgbClr val="000090"/>
                </a:solidFill>
              </a:rPr>
              <a:t>National Institute for Biological Standards and Control, United Kingdom)</a:t>
            </a:r>
            <a:r>
              <a:rPr lang="en-US" sz="1600" dirty="0" smtClean="0">
                <a:solidFill>
                  <a:srgbClr val="000090"/>
                </a:solidFill>
              </a:rPr>
              <a:t>.</a:t>
            </a: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b. Can we get a commercial kit from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Diakon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?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c. Can we sell the kit if successfully established?  What is the capacity (kits/year)?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d. When should we start the work on </a:t>
            </a:r>
            <a:r>
              <a:rPr lang="en-US" sz="1500" dirty="0" err="1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MinZdrav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 registration? </a:t>
            </a: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b="1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FUNDING: </a:t>
            </a:r>
            <a:endParaRPr lang="en-US" sz="1500" dirty="0" smtClean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  <a:p>
            <a:pPr marL="292100" indent="-292100">
              <a:buClr>
                <a:srgbClr val="800000"/>
              </a:buClr>
              <a:buSzPct val="170000"/>
              <a:defRPr/>
            </a:pPr>
            <a:r>
              <a:rPr lang="en-US" sz="1500" dirty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</a:t>
            </a:r>
            <a:r>
              <a:rPr lang="en-US" sz="1500" dirty="0" smtClean="0">
                <a:solidFill>
                  <a:srgbClr val="000090"/>
                </a:solidFill>
                <a:latin typeface="Helvetica"/>
                <a:ea typeface="ヒラギノ角ゴ Pro W3" pitchFamily="-103" charset="-128"/>
                <a:cs typeface="Helvetica"/>
              </a:rPr>
              <a:t>	a. None.  Internal savings. </a:t>
            </a:r>
            <a:endParaRPr lang="en-US" sz="1500" dirty="0">
              <a:solidFill>
                <a:srgbClr val="000090"/>
              </a:solidFill>
              <a:latin typeface="Helvetica"/>
              <a:ea typeface="ヒラギノ角ゴ Pro W3" pitchFamily="-103" charset="-128"/>
              <a:cs typeface="Helvetica"/>
            </a:endParaRPr>
          </a:p>
        </p:txBody>
      </p:sp>
      <p:sp>
        <p:nvSpPr>
          <p:cNvPr id="32771" name="Rectangle 26"/>
          <p:cNvSpPr>
            <a:spLocks noChangeArrowheads="1"/>
          </p:cNvSpPr>
          <p:nvPr/>
        </p:nvSpPr>
        <p:spPr bwMode="auto">
          <a:xfrm>
            <a:off x="820737" y="64306"/>
            <a:ext cx="530383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700" dirty="0" err="1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Streptolysin</a:t>
            </a:r>
            <a:r>
              <a:rPr lang="en-US" sz="27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 </a:t>
            </a:r>
            <a:r>
              <a:rPr lang="mr-IN" sz="27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–</a:t>
            </a:r>
            <a:r>
              <a:rPr lang="en-US" sz="2700" dirty="0" smtClean="0">
                <a:solidFill>
                  <a:srgbClr val="800000"/>
                </a:solidFill>
                <a:latin typeface="Helvetica" pitchFamily="-103" charset="0"/>
                <a:ea typeface="ヒラギノ角ゴ Pro W3" pitchFamily="-103" charset="-128"/>
                <a:cs typeface="Helvetica" pitchFamily="-103" charset="0"/>
              </a:rPr>
              <a:t> O  (SLO)</a:t>
            </a:r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390525" y="706438"/>
            <a:ext cx="8516938" cy="0"/>
          </a:xfrm>
          <a:prstGeom prst="line">
            <a:avLst/>
          </a:prstGeom>
          <a:noFill/>
          <a:ln w="28575" cmpd="sng">
            <a:solidFill>
              <a:schemeClr val="accent6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ea typeface="ヒラギノ角ゴ Pro W3" pitchFamily="-103" charset="-128"/>
            </a:endParaRPr>
          </a:p>
        </p:txBody>
      </p:sp>
      <p:sp>
        <p:nvSpPr>
          <p:cNvPr id="32774" name="Slide Number Placeholder 1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pitchFamily="-103" charset="-128"/>
              </a:defRPr>
            </a:lvl9pPr>
          </a:lstStyle>
          <a:p>
            <a:pPr eaLnBrk="1" hangingPunct="1"/>
            <a:fld id="{34742B29-F499-43B5-A727-95FD62490248}" type="slidenum">
              <a:rPr lang="en-US">
                <a:solidFill>
                  <a:srgbClr val="898989"/>
                </a:solidFill>
                <a:latin typeface="Calibri" pitchFamily="34" charset="0"/>
              </a:rPr>
              <a:pPr eaLnBrk="1" hangingPunct="1"/>
              <a:t>28</a:t>
            </a:fld>
            <a:endParaRPr lang="en-US">
              <a:solidFill>
                <a:srgbClr val="898989"/>
              </a:solidFill>
              <a:latin typeface="Calibr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936" y="42771"/>
            <a:ext cx="291790" cy="6738822"/>
            <a:chOff x="47936" y="55471"/>
            <a:chExt cx="291790" cy="6738822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>
              <a:off x="47936" y="6527800"/>
              <a:ext cx="291790" cy="266493"/>
              <a:chOff x="3033401" y="3947355"/>
              <a:chExt cx="1077388" cy="947522"/>
            </a:xfrm>
          </p:grpSpPr>
          <p:pic>
            <p:nvPicPr>
              <p:cNvPr id="18" name="Picture 14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3401" y="3951206"/>
                <a:ext cx="1077388" cy="9436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" name="Rectangle 18"/>
              <p:cNvSpPr/>
              <p:nvPr/>
            </p:nvSpPr>
            <p:spPr>
              <a:xfrm>
                <a:off x="3033401" y="3947355"/>
                <a:ext cx="1077388" cy="9434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24135" y="55471"/>
              <a:ext cx="123825" cy="870772"/>
              <a:chOff x="122772" y="646562"/>
              <a:chExt cx="205317" cy="1359614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2772" y="646562"/>
                <a:ext cx="203200" cy="192466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22772" y="883151"/>
                <a:ext cx="203200" cy="19246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24889" y="1116307"/>
                <a:ext cx="203200" cy="192466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24889" y="1353490"/>
                <a:ext cx="203200" cy="19246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24889" y="1581529"/>
                <a:ext cx="203200" cy="192466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124889" y="1813710"/>
                <a:ext cx="203200" cy="19246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/>
            <p:cNvSpPr/>
            <p:nvPr/>
          </p:nvSpPr>
          <p:spPr>
            <a:xfrm rot="16200000">
              <a:off x="-2552307" y="3637787"/>
              <a:ext cx="5476714" cy="149227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5182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663"/>
          <p:cNvGrpSpPr>
            <a:grpSpLocks/>
          </p:cNvGrpSpPr>
          <p:nvPr/>
        </p:nvGrpSpPr>
        <p:grpSpPr bwMode="auto">
          <a:xfrm>
            <a:off x="1219200" y="0"/>
            <a:ext cx="7848600" cy="6218238"/>
            <a:chOff x="457200" y="0"/>
            <a:chExt cx="7848600" cy="6218238"/>
          </a:xfrm>
        </p:grpSpPr>
        <p:sp>
          <p:nvSpPr>
            <p:cNvPr id="28685" name="Rectangle 2"/>
            <p:cNvSpPr>
              <a:spLocks noChangeArrowheads="1"/>
            </p:cNvSpPr>
            <p:nvPr/>
          </p:nvSpPr>
          <p:spPr bwMode="auto">
            <a:xfrm>
              <a:off x="457200" y="0"/>
              <a:ext cx="7696200" cy="889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>
                  <a:solidFill>
                    <a:srgbClr val="800000"/>
                  </a:solidFill>
                  <a:ea typeface="Arial" charset="0"/>
                  <a:cs typeface="Arial" charset="0"/>
                </a:rPr>
                <a:t>Target Presentation – Magnetic Proteoliposome</a:t>
              </a:r>
            </a:p>
            <a:p>
              <a:pPr algn="ctr"/>
              <a:r>
                <a:rPr lang="en-US">
                  <a:solidFill>
                    <a:srgbClr val="002060"/>
                  </a:solidFill>
                  <a:latin typeface="Helvetica" charset="0"/>
                  <a:ea typeface="Helvetica" charset="0"/>
                  <a:cs typeface="Helvetica" charset="0"/>
                </a:rPr>
                <a:t>MPL Technology – 2 issued international patents</a:t>
              </a:r>
            </a:p>
          </p:txBody>
        </p:sp>
        <p:sp>
          <p:nvSpPr>
            <p:cNvPr id="28686" name="Rectangle 3"/>
            <p:cNvSpPr>
              <a:spLocks noChangeArrowheads="1"/>
            </p:cNvSpPr>
            <p:nvPr/>
          </p:nvSpPr>
          <p:spPr bwMode="auto">
            <a:xfrm>
              <a:off x="5291538" y="2123397"/>
              <a:ext cx="784640" cy="115804"/>
            </a:xfrm>
            <a:prstGeom prst="rect">
              <a:avLst/>
            </a:prstGeom>
            <a:solidFill>
              <a:schemeClr val="bg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28687" name="Group 4"/>
            <p:cNvGrpSpPr>
              <a:grpSpLocks/>
            </p:cNvGrpSpPr>
            <p:nvPr/>
          </p:nvGrpSpPr>
          <p:grpSpPr bwMode="auto">
            <a:xfrm>
              <a:off x="5156362" y="3105418"/>
              <a:ext cx="3149438" cy="3112820"/>
              <a:chOff x="3674" y="2198"/>
              <a:chExt cx="1385" cy="1324"/>
            </a:xfrm>
          </p:grpSpPr>
          <p:sp>
            <p:nvSpPr>
              <p:cNvPr id="28873" name="Oval 5"/>
              <p:cNvSpPr>
                <a:spLocks noChangeArrowheads="1"/>
              </p:cNvSpPr>
              <p:nvPr/>
            </p:nvSpPr>
            <p:spPr bwMode="auto">
              <a:xfrm>
                <a:off x="3781" y="2292"/>
                <a:ext cx="1199" cy="1157"/>
              </a:xfrm>
              <a:prstGeom prst="ellipse">
                <a:avLst/>
              </a:prstGeom>
              <a:gradFill rotWithShape="0">
                <a:gsLst>
                  <a:gs pos="0">
                    <a:srgbClr val="00FFFF"/>
                  </a:gs>
                  <a:gs pos="100000">
                    <a:srgbClr val="00C9C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74" name="Oval 6"/>
              <p:cNvSpPr>
                <a:spLocks noChangeArrowheads="1"/>
              </p:cNvSpPr>
              <p:nvPr/>
            </p:nvSpPr>
            <p:spPr bwMode="auto">
              <a:xfrm rot="2100000">
                <a:off x="3872" y="2430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75" name="Oval 7"/>
              <p:cNvSpPr>
                <a:spLocks noChangeArrowheads="1"/>
              </p:cNvSpPr>
              <p:nvPr/>
            </p:nvSpPr>
            <p:spPr bwMode="auto">
              <a:xfrm rot="2100000">
                <a:off x="3902" y="2401"/>
                <a:ext cx="40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76" name="Oval 8"/>
              <p:cNvSpPr>
                <a:spLocks noChangeArrowheads="1"/>
              </p:cNvSpPr>
              <p:nvPr/>
            </p:nvSpPr>
            <p:spPr bwMode="auto">
              <a:xfrm rot="2100000">
                <a:off x="3934" y="2372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77" name="Oval 9"/>
              <p:cNvSpPr>
                <a:spLocks noChangeArrowheads="1"/>
              </p:cNvSpPr>
              <p:nvPr/>
            </p:nvSpPr>
            <p:spPr bwMode="auto">
              <a:xfrm rot="2100000">
                <a:off x="3967" y="2346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78" name="Oval 10"/>
              <p:cNvSpPr>
                <a:spLocks noChangeArrowheads="1"/>
              </p:cNvSpPr>
              <p:nvPr/>
            </p:nvSpPr>
            <p:spPr bwMode="auto">
              <a:xfrm rot="2100000">
                <a:off x="3845" y="2462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79" name="Oval 11"/>
              <p:cNvSpPr>
                <a:spLocks noChangeArrowheads="1"/>
              </p:cNvSpPr>
              <p:nvPr/>
            </p:nvSpPr>
            <p:spPr bwMode="auto">
              <a:xfrm rot="2100000">
                <a:off x="3819" y="2497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80" name="Oval 12"/>
              <p:cNvSpPr>
                <a:spLocks noChangeArrowheads="1"/>
              </p:cNvSpPr>
              <p:nvPr/>
            </p:nvSpPr>
            <p:spPr bwMode="auto">
              <a:xfrm rot="2100000">
                <a:off x="3789" y="2530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81" name="Oval 13"/>
              <p:cNvSpPr>
                <a:spLocks noChangeArrowheads="1"/>
              </p:cNvSpPr>
              <p:nvPr/>
            </p:nvSpPr>
            <p:spPr bwMode="auto">
              <a:xfrm rot="2100000">
                <a:off x="4003" y="2320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82" name="Oval 14"/>
              <p:cNvSpPr>
                <a:spLocks noChangeArrowheads="1"/>
              </p:cNvSpPr>
              <p:nvPr/>
            </p:nvSpPr>
            <p:spPr bwMode="auto">
              <a:xfrm rot="5700000">
                <a:off x="4508" y="2233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83" name="Oval 15"/>
              <p:cNvSpPr>
                <a:spLocks noChangeArrowheads="1"/>
              </p:cNvSpPr>
              <p:nvPr/>
            </p:nvSpPr>
            <p:spPr bwMode="auto">
              <a:xfrm rot="5700000">
                <a:off x="4551" y="2243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84" name="Oval 16"/>
              <p:cNvSpPr>
                <a:spLocks noChangeArrowheads="1"/>
              </p:cNvSpPr>
              <p:nvPr/>
            </p:nvSpPr>
            <p:spPr bwMode="auto">
              <a:xfrm rot="5700000">
                <a:off x="4588" y="2260"/>
                <a:ext cx="40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85" name="Oval 17"/>
              <p:cNvSpPr>
                <a:spLocks noChangeArrowheads="1"/>
              </p:cNvSpPr>
              <p:nvPr/>
            </p:nvSpPr>
            <p:spPr bwMode="auto">
              <a:xfrm rot="5700000">
                <a:off x="4625" y="2278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86" name="Oval 18"/>
              <p:cNvSpPr>
                <a:spLocks noChangeArrowheads="1"/>
              </p:cNvSpPr>
              <p:nvPr/>
            </p:nvSpPr>
            <p:spPr bwMode="auto">
              <a:xfrm rot="5700000">
                <a:off x="4461" y="2230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87" name="Oval 19"/>
              <p:cNvSpPr>
                <a:spLocks noChangeArrowheads="1"/>
              </p:cNvSpPr>
              <p:nvPr/>
            </p:nvSpPr>
            <p:spPr bwMode="auto">
              <a:xfrm rot="5700000">
                <a:off x="4419" y="2224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88" name="Oval 20"/>
              <p:cNvSpPr>
                <a:spLocks noChangeArrowheads="1"/>
              </p:cNvSpPr>
              <p:nvPr/>
            </p:nvSpPr>
            <p:spPr bwMode="auto">
              <a:xfrm rot="5700000">
                <a:off x="4378" y="2222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89" name="Oval 21"/>
              <p:cNvSpPr>
                <a:spLocks noChangeArrowheads="1"/>
              </p:cNvSpPr>
              <p:nvPr/>
            </p:nvSpPr>
            <p:spPr bwMode="auto">
              <a:xfrm rot="5700000">
                <a:off x="4664" y="2296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90" name="Oval 22"/>
              <p:cNvSpPr>
                <a:spLocks noChangeArrowheads="1"/>
              </p:cNvSpPr>
              <p:nvPr/>
            </p:nvSpPr>
            <p:spPr bwMode="auto">
              <a:xfrm rot="3960000">
                <a:off x="4161" y="2249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91" name="Oval 23"/>
              <p:cNvSpPr>
                <a:spLocks noChangeArrowheads="1"/>
              </p:cNvSpPr>
              <p:nvPr/>
            </p:nvSpPr>
            <p:spPr bwMode="auto">
              <a:xfrm rot="3960000">
                <a:off x="4202" y="2237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92" name="Oval 24"/>
              <p:cNvSpPr>
                <a:spLocks noChangeArrowheads="1"/>
              </p:cNvSpPr>
              <p:nvPr/>
            </p:nvSpPr>
            <p:spPr bwMode="auto">
              <a:xfrm rot="3960000">
                <a:off x="4246" y="2229"/>
                <a:ext cx="41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93" name="Oval 25"/>
              <p:cNvSpPr>
                <a:spLocks noChangeArrowheads="1"/>
              </p:cNvSpPr>
              <p:nvPr/>
            </p:nvSpPr>
            <p:spPr bwMode="auto">
              <a:xfrm rot="3960000">
                <a:off x="4283" y="2222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94" name="Oval 26"/>
              <p:cNvSpPr>
                <a:spLocks noChangeArrowheads="1"/>
              </p:cNvSpPr>
              <p:nvPr/>
            </p:nvSpPr>
            <p:spPr bwMode="auto">
              <a:xfrm rot="3960000">
                <a:off x="4120" y="2261"/>
                <a:ext cx="40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95" name="Oval 27"/>
              <p:cNvSpPr>
                <a:spLocks noChangeArrowheads="1"/>
              </p:cNvSpPr>
              <p:nvPr/>
            </p:nvSpPr>
            <p:spPr bwMode="auto">
              <a:xfrm rot="3960000">
                <a:off x="4080" y="2280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96" name="Oval 28"/>
              <p:cNvSpPr>
                <a:spLocks noChangeArrowheads="1"/>
              </p:cNvSpPr>
              <p:nvPr/>
            </p:nvSpPr>
            <p:spPr bwMode="auto">
              <a:xfrm rot="3960000">
                <a:off x="4042" y="2300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97" name="Oval 29"/>
              <p:cNvSpPr>
                <a:spLocks noChangeArrowheads="1"/>
              </p:cNvSpPr>
              <p:nvPr/>
            </p:nvSpPr>
            <p:spPr bwMode="auto">
              <a:xfrm rot="3960000">
                <a:off x="4329" y="2222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98" name="Oval 30"/>
              <p:cNvSpPr>
                <a:spLocks noChangeArrowheads="1"/>
              </p:cNvSpPr>
              <p:nvPr/>
            </p:nvSpPr>
            <p:spPr bwMode="auto">
              <a:xfrm rot="120000">
                <a:off x="3709" y="2783"/>
                <a:ext cx="43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99" name="Oval 31"/>
              <p:cNvSpPr>
                <a:spLocks noChangeArrowheads="1"/>
              </p:cNvSpPr>
              <p:nvPr/>
            </p:nvSpPr>
            <p:spPr bwMode="auto">
              <a:xfrm rot="120000">
                <a:off x="3714" y="2742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00" name="Oval 32"/>
              <p:cNvSpPr>
                <a:spLocks noChangeArrowheads="1"/>
              </p:cNvSpPr>
              <p:nvPr/>
            </p:nvSpPr>
            <p:spPr bwMode="auto">
              <a:xfrm rot="120000">
                <a:off x="3723" y="2698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01" name="Oval 33"/>
              <p:cNvSpPr>
                <a:spLocks noChangeArrowheads="1"/>
              </p:cNvSpPr>
              <p:nvPr/>
            </p:nvSpPr>
            <p:spPr bwMode="auto">
              <a:xfrm rot="120000">
                <a:off x="3734" y="2657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02" name="Oval 34"/>
              <p:cNvSpPr>
                <a:spLocks noChangeArrowheads="1"/>
              </p:cNvSpPr>
              <p:nvPr/>
            </p:nvSpPr>
            <p:spPr bwMode="auto">
              <a:xfrm rot="120000">
                <a:off x="3708" y="2829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03" name="Oval 35"/>
              <p:cNvSpPr>
                <a:spLocks noChangeArrowheads="1"/>
              </p:cNvSpPr>
              <p:nvPr/>
            </p:nvSpPr>
            <p:spPr bwMode="auto">
              <a:xfrm rot="120000">
                <a:off x="3708" y="2874"/>
                <a:ext cx="40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04" name="Oval 36"/>
              <p:cNvSpPr>
                <a:spLocks noChangeArrowheads="1"/>
              </p:cNvSpPr>
              <p:nvPr/>
            </p:nvSpPr>
            <p:spPr bwMode="auto">
              <a:xfrm rot="120000">
                <a:off x="3709" y="2916"/>
                <a:ext cx="43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05" name="Oval 37"/>
              <p:cNvSpPr>
                <a:spLocks noChangeArrowheads="1"/>
              </p:cNvSpPr>
              <p:nvPr/>
            </p:nvSpPr>
            <p:spPr bwMode="auto">
              <a:xfrm rot="120000">
                <a:off x="3745" y="2613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06" name="Oval 38"/>
              <p:cNvSpPr>
                <a:spLocks noChangeArrowheads="1"/>
              </p:cNvSpPr>
              <p:nvPr/>
            </p:nvSpPr>
            <p:spPr bwMode="auto">
              <a:xfrm rot="-9360000">
                <a:off x="4869" y="3213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07" name="Oval 39"/>
              <p:cNvSpPr>
                <a:spLocks noChangeArrowheads="1"/>
              </p:cNvSpPr>
              <p:nvPr/>
            </p:nvSpPr>
            <p:spPr bwMode="auto">
              <a:xfrm rot="-9360000">
                <a:off x="4844" y="3248"/>
                <a:ext cx="41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08" name="Oval 40"/>
              <p:cNvSpPr>
                <a:spLocks noChangeArrowheads="1"/>
              </p:cNvSpPr>
              <p:nvPr/>
            </p:nvSpPr>
            <p:spPr bwMode="auto">
              <a:xfrm rot="-1980000">
                <a:off x="3776" y="3125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09" name="Oval 41"/>
              <p:cNvSpPr>
                <a:spLocks noChangeArrowheads="1"/>
              </p:cNvSpPr>
              <p:nvPr/>
            </p:nvSpPr>
            <p:spPr bwMode="auto">
              <a:xfrm rot="-1980000">
                <a:off x="3756" y="3084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10" name="Oval 42"/>
              <p:cNvSpPr>
                <a:spLocks noChangeArrowheads="1"/>
              </p:cNvSpPr>
              <p:nvPr/>
            </p:nvSpPr>
            <p:spPr bwMode="auto">
              <a:xfrm rot="-1980000">
                <a:off x="3743" y="3043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11" name="Oval 43"/>
              <p:cNvSpPr>
                <a:spLocks noChangeArrowheads="1"/>
              </p:cNvSpPr>
              <p:nvPr/>
            </p:nvSpPr>
            <p:spPr bwMode="auto">
              <a:xfrm rot="-1980000">
                <a:off x="3729" y="3002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12" name="Oval 44"/>
              <p:cNvSpPr>
                <a:spLocks noChangeArrowheads="1"/>
              </p:cNvSpPr>
              <p:nvPr/>
            </p:nvSpPr>
            <p:spPr bwMode="auto">
              <a:xfrm rot="-1980000">
                <a:off x="3853" y="3239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13" name="Oval 45"/>
              <p:cNvSpPr>
                <a:spLocks noChangeArrowheads="1"/>
              </p:cNvSpPr>
              <p:nvPr/>
            </p:nvSpPr>
            <p:spPr bwMode="auto">
              <a:xfrm rot="-1980000">
                <a:off x="3717" y="2959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14" name="Oval 46"/>
              <p:cNvSpPr>
                <a:spLocks noChangeArrowheads="1"/>
              </p:cNvSpPr>
              <p:nvPr/>
            </p:nvSpPr>
            <p:spPr bwMode="auto">
              <a:xfrm rot="-3900000">
                <a:off x="4029" y="3380"/>
                <a:ext cx="40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15" name="Oval 47"/>
              <p:cNvSpPr>
                <a:spLocks noChangeArrowheads="1"/>
              </p:cNvSpPr>
              <p:nvPr/>
            </p:nvSpPr>
            <p:spPr bwMode="auto">
              <a:xfrm rot="-3900000">
                <a:off x="3989" y="3357"/>
                <a:ext cx="39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16" name="Oval 48"/>
              <p:cNvSpPr>
                <a:spLocks noChangeArrowheads="1"/>
              </p:cNvSpPr>
              <p:nvPr/>
            </p:nvSpPr>
            <p:spPr bwMode="auto">
              <a:xfrm rot="-3900000">
                <a:off x="3952" y="3333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17" name="Oval 49"/>
              <p:cNvSpPr>
                <a:spLocks noChangeArrowheads="1"/>
              </p:cNvSpPr>
              <p:nvPr/>
            </p:nvSpPr>
            <p:spPr bwMode="auto">
              <a:xfrm rot="-3900000">
                <a:off x="3917" y="3302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18" name="Oval 50"/>
              <p:cNvSpPr>
                <a:spLocks noChangeArrowheads="1"/>
              </p:cNvSpPr>
              <p:nvPr/>
            </p:nvSpPr>
            <p:spPr bwMode="auto">
              <a:xfrm rot="-3900000">
                <a:off x="4071" y="3406"/>
                <a:ext cx="41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19" name="Oval 51"/>
              <p:cNvSpPr>
                <a:spLocks noChangeArrowheads="1"/>
              </p:cNvSpPr>
              <p:nvPr/>
            </p:nvSpPr>
            <p:spPr bwMode="auto">
              <a:xfrm rot="-3900000">
                <a:off x="4113" y="3421"/>
                <a:ext cx="41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20" name="Oval 52"/>
              <p:cNvSpPr>
                <a:spLocks noChangeArrowheads="1"/>
              </p:cNvSpPr>
              <p:nvPr/>
            </p:nvSpPr>
            <p:spPr bwMode="auto">
              <a:xfrm rot="-3900000">
                <a:off x="4157" y="3435"/>
                <a:ext cx="40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21" name="Oval 53"/>
              <p:cNvSpPr>
                <a:spLocks noChangeArrowheads="1"/>
              </p:cNvSpPr>
              <p:nvPr/>
            </p:nvSpPr>
            <p:spPr bwMode="auto">
              <a:xfrm rot="-3900000">
                <a:off x="3885" y="3273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22" name="Oval 54"/>
              <p:cNvSpPr>
                <a:spLocks noChangeArrowheads="1"/>
              </p:cNvSpPr>
              <p:nvPr/>
            </p:nvSpPr>
            <p:spPr bwMode="auto">
              <a:xfrm rot="-5760000">
                <a:off x="4377" y="3471"/>
                <a:ext cx="42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23" name="Oval 55"/>
              <p:cNvSpPr>
                <a:spLocks noChangeArrowheads="1"/>
              </p:cNvSpPr>
              <p:nvPr/>
            </p:nvSpPr>
            <p:spPr bwMode="auto">
              <a:xfrm rot="-5760000">
                <a:off x="4333" y="3471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24" name="Oval 56"/>
              <p:cNvSpPr>
                <a:spLocks noChangeArrowheads="1"/>
              </p:cNvSpPr>
              <p:nvPr/>
            </p:nvSpPr>
            <p:spPr bwMode="auto">
              <a:xfrm rot="-5760000">
                <a:off x="4288" y="3468"/>
                <a:ext cx="39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25" name="Oval 57"/>
              <p:cNvSpPr>
                <a:spLocks noChangeArrowheads="1"/>
              </p:cNvSpPr>
              <p:nvPr/>
            </p:nvSpPr>
            <p:spPr bwMode="auto">
              <a:xfrm rot="-5760000">
                <a:off x="4242" y="3460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26" name="Oval 58"/>
              <p:cNvSpPr>
                <a:spLocks noChangeArrowheads="1"/>
              </p:cNvSpPr>
              <p:nvPr/>
            </p:nvSpPr>
            <p:spPr bwMode="auto">
              <a:xfrm rot="-5760000">
                <a:off x="4421" y="3466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27" name="Oval 59"/>
              <p:cNvSpPr>
                <a:spLocks noChangeArrowheads="1"/>
              </p:cNvSpPr>
              <p:nvPr/>
            </p:nvSpPr>
            <p:spPr bwMode="auto">
              <a:xfrm rot="-5760000">
                <a:off x="4464" y="3460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28" name="Oval 60"/>
              <p:cNvSpPr>
                <a:spLocks noChangeArrowheads="1"/>
              </p:cNvSpPr>
              <p:nvPr/>
            </p:nvSpPr>
            <p:spPr bwMode="auto">
              <a:xfrm rot="-5760000">
                <a:off x="4508" y="3450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29" name="Oval 61"/>
              <p:cNvSpPr>
                <a:spLocks noChangeArrowheads="1"/>
              </p:cNvSpPr>
              <p:nvPr/>
            </p:nvSpPr>
            <p:spPr bwMode="auto">
              <a:xfrm rot="-5760000">
                <a:off x="4198" y="3451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30" name="Oval 62"/>
              <p:cNvSpPr>
                <a:spLocks noChangeArrowheads="1"/>
              </p:cNvSpPr>
              <p:nvPr/>
            </p:nvSpPr>
            <p:spPr bwMode="auto">
              <a:xfrm rot="-7380000">
                <a:off x="4712" y="3365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31" name="Oval 63"/>
              <p:cNvSpPr>
                <a:spLocks noChangeArrowheads="1"/>
              </p:cNvSpPr>
              <p:nvPr/>
            </p:nvSpPr>
            <p:spPr bwMode="auto">
              <a:xfrm rot="-7380000">
                <a:off x="4673" y="3386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32" name="Oval 64"/>
              <p:cNvSpPr>
                <a:spLocks noChangeArrowheads="1"/>
              </p:cNvSpPr>
              <p:nvPr/>
            </p:nvSpPr>
            <p:spPr bwMode="auto">
              <a:xfrm rot="-7380000">
                <a:off x="4633" y="3409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33" name="Oval 65"/>
              <p:cNvSpPr>
                <a:spLocks noChangeArrowheads="1"/>
              </p:cNvSpPr>
              <p:nvPr/>
            </p:nvSpPr>
            <p:spPr bwMode="auto">
              <a:xfrm rot="-7380000">
                <a:off x="4596" y="3424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34" name="Oval 66"/>
              <p:cNvSpPr>
                <a:spLocks noChangeArrowheads="1"/>
              </p:cNvSpPr>
              <p:nvPr/>
            </p:nvSpPr>
            <p:spPr bwMode="auto">
              <a:xfrm rot="-7380000">
                <a:off x="4750" y="3335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35" name="Oval 67"/>
              <p:cNvSpPr>
                <a:spLocks noChangeArrowheads="1"/>
              </p:cNvSpPr>
              <p:nvPr/>
            </p:nvSpPr>
            <p:spPr bwMode="auto">
              <a:xfrm rot="-7380000">
                <a:off x="4783" y="3308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36" name="Oval 68"/>
              <p:cNvSpPr>
                <a:spLocks noChangeArrowheads="1"/>
              </p:cNvSpPr>
              <p:nvPr/>
            </p:nvSpPr>
            <p:spPr bwMode="auto">
              <a:xfrm rot="-7380000">
                <a:off x="4814" y="3279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37" name="Oval 69"/>
              <p:cNvSpPr>
                <a:spLocks noChangeArrowheads="1"/>
              </p:cNvSpPr>
              <p:nvPr/>
            </p:nvSpPr>
            <p:spPr bwMode="auto">
              <a:xfrm rot="-7380000">
                <a:off x="4552" y="3439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38" name="Oval 70"/>
              <p:cNvSpPr>
                <a:spLocks noChangeArrowheads="1"/>
              </p:cNvSpPr>
              <p:nvPr/>
            </p:nvSpPr>
            <p:spPr bwMode="auto">
              <a:xfrm rot="5700000">
                <a:off x="4137" y="2278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39" name="Oval 71"/>
              <p:cNvSpPr>
                <a:spLocks noChangeArrowheads="1"/>
              </p:cNvSpPr>
              <p:nvPr/>
            </p:nvSpPr>
            <p:spPr bwMode="auto">
              <a:xfrm rot="5160000">
                <a:off x="4698" y="2322"/>
                <a:ext cx="51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40" name="Oval 72"/>
              <p:cNvSpPr>
                <a:spLocks noChangeArrowheads="1"/>
              </p:cNvSpPr>
              <p:nvPr/>
            </p:nvSpPr>
            <p:spPr bwMode="auto">
              <a:xfrm rot="5160000">
                <a:off x="4729" y="234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41" name="Oval 73"/>
              <p:cNvSpPr>
                <a:spLocks noChangeArrowheads="1"/>
              </p:cNvSpPr>
              <p:nvPr/>
            </p:nvSpPr>
            <p:spPr bwMode="auto">
              <a:xfrm rot="5160000">
                <a:off x="3861" y="3126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42" name="Oval 74"/>
              <p:cNvSpPr>
                <a:spLocks noChangeArrowheads="1"/>
              </p:cNvSpPr>
              <p:nvPr/>
            </p:nvSpPr>
            <p:spPr bwMode="auto">
              <a:xfrm rot="5160000">
                <a:off x="3897" y="3137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pic>
            <p:nvPicPr>
              <p:cNvPr id="28943" name="Picture 75"/>
              <p:cNvPicPr>
                <a:picLocks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04" y="2251"/>
                <a:ext cx="72" cy="1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44" name="Picture 7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477" y="2238"/>
                <a:ext cx="72" cy="1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45" name="Picture 77"/>
              <p:cNvPicPr>
                <a:picLocks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38" y="2243"/>
                <a:ext cx="74" cy="11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46" name="Picture 78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457" y="2218"/>
                <a:ext cx="61" cy="1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8947" name="Freeform 79"/>
              <p:cNvSpPr>
                <a:spLocks/>
              </p:cNvSpPr>
              <p:nvPr/>
            </p:nvSpPr>
            <p:spPr bwMode="auto">
              <a:xfrm>
                <a:off x="4492" y="2331"/>
                <a:ext cx="34" cy="27"/>
              </a:xfrm>
              <a:custGeom>
                <a:avLst/>
                <a:gdLst>
                  <a:gd name="T0" fmla="*/ 0 w 80"/>
                  <a:gd name="T1" fmla="*/ 0 h 67"/>
                  <a:gd name="T2" fmla="*/ 0 w 80"/>
                  <a:gd name="T3" fmla="*/ 0 h 67"/>
                  <a:gd name="T4" fmla="*/ 0 w 80"/>
                  <a:gd name="T5" fmla="*/ 0 h 67"/>
                  <a:gd name="T6" fmla="*/ 0 w 80"/>
                  <a:gd name="T7" fmla="*/ 0 h 67"/>
                  <a:gd name="T8" fmla="*/ 0 w 80"/>
                  <a:gd name="T9" fmla="*/ 0 h 67"/>
                  <a:gd name="T10" fmla="*/ 0 w 80"/>
                  <a:gd name="T11" fmla="*/ 0 h 67"/>
                  <a:gd name="T12" fmla="*/ 0 w 80"/>
                  <a:gd name="T13" fmla="*/ 0 h 67"/>
                  <a:gd name="T14" fmla="*/ 0 w 80"/>
                  <a:gd name="T15" fmla="*/ 0 h 67"/>
                  <a:gd name="T16" fmla="*/ 0 w 80"/>
                  <a:gd name="T17" fmla="*/ 0 h 67"/>
                  <a:gd name="T18" fmla="*/ 0 w 80"/>
                  <a:gd name="T19" fmla="*/ 0 h 67"/>
                  <a:gd name="T20" fmla="*/ 0 w 80"/>
                  <a:gd name="T21" fmla="*/ 0 h 67"/>
                  <a:gd name="T22" fmla="*/ 0 w 80"/>
                  <a:gd name="T23" fmla="*/ 0 h 67"/>
                  <a:gd name="T24" fmla="*/ 0 w 80"/>
                  <a:gd name="T25" fmla="*/ 0 h 6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0"/>
                  <a:gd name="T40" fmla="*/ 0 h 67"/>
                  <a:gd name="T41" fmla="*/ 80 w 80"/>
                  <a:gd name="T42" fmla="*/ 67 h 6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0" h="67">
                    <a:moveTo>
                      <a:pt x="79" y="36"/>
                    </a:moveTo>
                    <a:lnTo>
                      <a:pt x="74" y="42"/>
                    </a:lnTo>
                    <a:lnTo>
                      <a:pt x="69" y="49"/>
                    </a:lnTo>
                    <a:lnTo>
                      <a:pt x="64" y="56"/>
                    </a:lnTo>
                    <a:lnTo>
                      <a:pt x="59" y="63"/>
                    </a:lnTo>
                    <a:lnTo>
                      <a:pt x="49" y="66"/>
                    </a:lnTo>
                    <a:lnTo>
                      <a:pt x="35" y="66"/>
                    </a:lnTo>
                    <a:lnTo>
                      <a:pt x="25" y="64"/>
                    </a:lnTo>
                    <a:lnTo>
                      <a:pt x="20" y="63"/>
                    </a:lnTo>
                    <a:lnTo>
                      <a:pt x="5" y="49"/>
                    </a:lnTo>
                    <a:lnTo>
                      <a:pt x="0" y="36"/>
                    </a:lnTo>
                    <a:lnTo>
                      <a:pt x="0" y="19"/>
                    </a:lnTo>
                    <a:lnTo>
                      <a:pt x="5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8948" name="Picture 80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514" y="2209"/>
                <a:ext cx="61" cy="11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49" name="Picture 81"/>
              <p:cNvPicPr>
                <a:picLocks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37" y="2226"/>
                <a:ext cx="80" cy="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50" name="Picture 82"/>
              <p:cNvPicPr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475" y="2204"/>
                <a:ext cx="82" cy="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8951" name="Freeform 83"/>
              <p:cNvSpPr>
                <a:spLocks/>
              </p:cNvSpPr>
              <p:nvPr/>
            </p:nvSpPr>
            <p:spPr bwMode="auto">
              <a:xfrm>
                <a:off x="4468" y="2292"/>
                <a:ext cx="36" cy="34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0 h 84"/>
                  <a:gd name="T4" fmla="*/ 0 w 83"/>
                  <a:gd name="T5" fmla="*/ 0 h 84"/>
                  <a:gd name="T6" fmla="*/ 0 w 83"/>
                  <a:gd name="T7" fmla="*/ 0 h 84"/>
                  <a:gd name="T8" fmla="*/ 0 w 83"/>
                  <a:gd name="T9" fmla="*/ 0 h 84"/>
                  <a:gd name="T10" fmla="*/ 0 w 83"/>
                  <a:gd name="T11" fmla="*/ 0 h 84"/>
                  <a:gd name="T12" fmla="*/ 0 w 83"/>
                  <a:gd name="T13" fmla="*/ 0 h 84"/>
                  <a:gd name="T14" fmla="*/ 0 w 83"/>
                  <a:gd name="T15" fmla="*/ 0 h 84"/>
                  <a:gd name="T16" fmla="*/ 0 w 83"/>
                  <a:gd name="T17" fmla="*/ 0 h 84"/>
                  <a:gd name="T18" fmla="*/ 0 w 83"/>
                  <a:gd name="T19" fmla="*/ 0 h 84"/>
                  <a:gd name="T20" fmla="*/ 0 w 83"/>
                  <a:gd name="T21" fmla="*/ 0 h 84"/>
                  <a:gd name="T22" fmla="*/ 0 w 83"/>
                  <a:gd name="T23" fmla="*/ 0 h 84"/>
                  <a:gd name="T24" fmla="*/ 0 w 83"/>
                  <a:gd name="T25" fmla="*/ 0 h 84"/>
                  <a:gd name="T26" fmla="*/ 0 w 83"/>
                  <a:gd name="T27" fmla="*/ 0 h 84"/>
                  <a:gd name="T28" fmla="*/ 0 w 83"/>
                  <a:gd name="T29" fmla="*/ 0 h 84"/>
                  <a:gd name="T30" fmla="*/ 0 w 83"/>
                  <a:gd name="T31" fmla="*/ 0 h 8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84"/>
                  <a:gd name="T50" fmla="*/ 83 w 83"/>
                  <a:gd name="T51" fmla="*/ 84 h 8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84">
                    <a:moveTo>
                      <a:pt x="0" y="52"/>
                    </a:moveTo>
                    <a:lnTo>
                      <a:pt x="0" y="63"/>
                    </a:lnTo>
                    <a:lnTo>
                      <a:pt x="0" y="70"/>
                    </a:lnTo>
                    <a:lnTo>
                      <a:pt x="5" y="75"/>
                    </a:lnTo>
                    <a:lnTo>
                      <a:pt x="9" y="80"/>
                    </a:lnTo>
                    <a:lnTo>
                      <a:pt x="24" y="81"/>
                    </a:lnTo>
                    <a:lnTo>
                      <a:pt x="43" y="83"/>
                    </a:lnTo>
                    <a:lnTo>
                      <a:pt x="58" y="72"/>
                    </a:lnTo>
                    <a:lnTo>
                      <a:pt x="72" y="60"/>
                    </a:lnTo>
                    <a:lnTo>
                      <a:pt x="77" y="42"/>
                    </a:lnTo>
                    <a:lnTo>
                      <a:pt x="82" y="33"/>
                    </a:lnTo>
                    <a:lnTo>
                      <a:pt x="82" y="21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7" y="2"/>
                    </a:lnTo>
                    <a:lnTo>
                      <a:pt x="63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52" name="Freeform 84"/>
              <p:cNvSpPr>
                <a:spLocks/>
              </p:cNvSpPr>
              <p:nvPr/>
            </p:nvSpPr>
            <p:spPr bwMode="auto">
              <a:xfrm>
                <a:off x="4527" y="2300"/>
                <a:ext cx="32" cy="22"/>
              </a:xfrm>
              <a:custGeom>
                <a:avLst/>
                <a:gdLst>
                  <a:gd name="T0" fmla="*/ 0 w 77"/>
                  <a:gd name="T1" fmla="*/ 0 h 55"/>
                  <a:gd name="T2" fmla="*/ 0 w 77"/>
                  <a:gd name="T3" fmla="*/ 0 h 55"/>
                  <a:gd name="T4" fmla="*/ 0 w 77"/>
                  <a:gd name="T5" fmla="*/ 0 h 55"/>
                  <a:gd name="T6" fmla="*/ 0 w 77"/>
                  <a:gd name="T7" fmla="*/ 0 h 55"/>
                  <a:gd name="T8" fmla="*/ 0 w 77"/>
                  <a:gd name="T9" fmla="*/ 0 h 55"/>
                  <a:gd name="T10" fmla="*/ 0 w 77"/>
                  <a:gd name="T11" fmla="*/ 0 h 55"/>
                  <a:gd name="T12" fmla="*/ 0 w 77"/>
                  <a:gd name="T13" fmla="*/ 0 h 55"/>
                  <a:gd name="T14" fmla="*/ 0 w 77"/>
                  <a:gd name="T15" fmla="*/ 0 h 55"/>
                  <a:gd name="T16" fmla="*/ 0 w 77"/>
                  <a:gd name="T17" fmla="*/ 0 h 55"/>
                  <a:gd name="T18" fmla="*/ 0 w 77"/>
                  <a:gd name="T19" fmla="*/ 0 h 55"/>
                  <a:gd name="T20" fmla="*/ 0 w 77"/>
                  <a:gd name="T21" fmla="*/ 0 h 55"/>
                  <a:gd name="T22" fmla="*/ 0 w 77"/>
                  <a:gd name="T23" fmla="*/ 0 h 55"/>
                  <a:gd name="T24" fmla="*/ 0 w 77"/>
                  <a:gd name="T25" fmla="*/ 0 h 55"/>
                  <a:gd name="T26" fmla="*/ 0 w 77"/>
                  <a:gd name="T27" fmla="*/ 0 h 55"/>
                  <a:gd name="T28" fmla="*/ 0 w 77"/>
                  <a:gd name="T29" fmla="*/ 0 h 55"/>
                  <a:gd name="T30" fmla="*/ 0 w 77"/>
                  <a:gd name="T31" fmla="*/ 0 h 55"/>
                  <a:gd name="T32" fmla="*/ 0 w 77"/>
                  <a:gd name="T33" fmla="*/ 0 h 5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7"/>
                  <a:gd name="T52" fmla="*/ 0 h 55"/>
                  <a:gd name="T53" fmla="*/ 77 w 77"/>
                  <a:gd name="T54" fmla="*/ 55 h 5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7" h="55">
                    <a:moveTo>
                      <a:pt x="10" y="0"/>
                    </a:moveTo>
                    <a:lnTo>
                      <a:pt x="10" y="5"/>
                    </a:lnTo>
                    <a:lnTo>
                      <a:pt x="5" y="10"/>
                    </a:lnTo>
                    <a:lnTo>
                      <a:pt x="0" y="17"/>
                    </a:lnTo>
                    <a:lnTo>
                      <a:pt x="5" y="24"/>
                    </a:lnTo>
                    <a:lnTo>
                      <a:pt x="5" y="28"/>
                    </a:lnTo>
                    <a:lnTo>
                      <a:pt x="10" y="33"/>
                    </a:lnTo>
                    <a:lnTo>
                      <a:pt x="20" y="41"/>
                    </a:lnTo>
                    <a:lnTo>
                      <a:pt x="26" y="45"/>
                    </a:lnTo>
                    <a:lnTo>
                      <a:pt x="31" y="48"/>
                    </a:lnTo>
                    <a:lnTo>
                      <a:pt x="41" y="53"/>
                    </a:lnTo>
                    <a:lnTo>
                      <a:pt x="56" y="54"/>
                    </a:lnTo>
                    <a:lnTo>
                      <a:pt x="61" y="51"/>
                    </a:lnTo>
                    <a:lnTo>
                      <a:pt x="66" y="45"/>
                    </a:lnTo>
                    <a:lnTo>
                      <a:pt x="76" y="39"/>
                    </a:lnTo>
                    <a:lnTo>
                      <a:pt x="76" y="37"/>
                    </a:lnTo>
                    <a:lnTo>
                      <a:pt x="76" y="36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53" name="Freeform 85"/>
              <p:cNvSpPr>
                <a:spLocks/>
              </p:cNvSpPr>
              <p:nvPr/>
            </p:nvSpPr>
            <p:spPr bwMode="auto">
              <a:xfrm>
                <a:off x="4523" y="2335"/>
                <a:ext cx="58" cy="47"/>
              </a:xfrm>
              <a:custGeom>
                <a:avLst/>
                <a:gdLst>
                  <a:gd name="T0" fmla="*/ 0 w 139"/>
                  <a:gd name="T1" fmla="*/ 0 h 116"/>
                  <a:gd name="T2" fmla="*/ 0 w 139"/>
                  <a:gd name="T3" fmla="*/ 0 h 116"/>
                  <a:gd name="T4" fmla="*/ 0 w 139"/>
                  <a:gd name="T5" fmla="*/ 0 h 116"/>
                  <a:gd name="T6" fmla="*/ 0 w 139"/>
                  <a:gd name="T7" fmla="*/ 0 h 116"/>
                  <a:gd name="T8" fmla="*/ 0 w 139"/>
                  <a:gd name="T9" fmla="*/ 0 h 116"/>
                  <a:gd name="T10" fmla="*/ 0 w 139"/>
                  <a:gd name="T11" fmla="*/ 0 h 116"/>
                  <a:gd name="T12" fmla="*/ 0 w 139"/>
                  <a:gd name="T13" fmla="*/ 0 h 116"/>
                  <a:gd name="T14" fmla="*/ 0 w 139"/>
                  <a:gd name="T15" fmla="*/ 0 h 116"/>
                  <a:gd name="T16" fmla="*/ 0 w 139"/>
                  <a:gd name="T17" fmla="*/ 0 h 116"/>
                  <a:gd name="T18" fmla="*/ 0 w 139"/>
                  <a:gd name="T19" fmla="*/ 0 h 116"/>
                  <a:gd name="T20" fmla="*/ 0 w 139"/>
                  <a:gd name="T21" fmla="*/ 0 h 116"/>
                  <a:gd name="T22" fmla="*/ 0 w 139"/>
                  <a:gd name="T23" fmla="*/ 0 h 116"/>
                  <a:gd name="T24" fmla="*/ 0 w 139"/>
                  <a:gd name="T25" fmla="*/ 0 h 116"/>
                  <a:gd name="T26" fmla="*/ 0 w 139"/>
                  <a:gd name="T27" fmla="*/ 0 h 116"/>
                  <a:gd name="T28" fmla="*/ 0 w 139"/>
                  <a:gd name="T29" fmla="*/ 0 h 116"/>
                  <a:gd name="T30" fmla="*/ 0 w 139"/>
                  <a:gd name="T31" fmla="*/ 0 h 116"/>
                  <a:gd name="T32" fmla="*/ 0 w 139"/>
                  <a:gd name="T33" fmla="*/ 0 h 116"/>
                  <a:gd name="T34" fmla="*/ 0 w 139"/>
                  <a:gd name="T35" fmla="*/ 0 h 116"/>
                  <a:gd name="T36" fmla="*/ 0 w 139"/>
                  <a:gd name="T37" fmla="*/ 0 h 116"/>
                  <a:gd name="T38" fmla="*/ 0 w 139"/>
                  <a:gd name="T39" fmla="*/ 0 h 116"/>
                  <a:gd name="T40" fmla="*/ 0 w 139"/>
                  <a:gd name="T41" fmla="*/ 0 h 116"/>
                  <a:gd name="T42" fmla="*/ 0 w 139"/>
                  <a:gd name="T43" fmla="*/ 0 h 116"/>
                  <a:gd name="T44" fmla="*/ 0 w 139"/>
                  <a:gd name="T45" fmla="*/ 0 h 116"/>
                  <a:gd name="T46" fmla="*/ 0 w 139"/>
                  <a:gd name="T47" fmla="*/ 0 h 116"/>
                  <a:gd name="T48" fmla="*/ 0 w 139"/>
                  <a:gd name="T49" fmla="*/ 0 h 116"/>
                  <a:gd name="T50" fmla="*/ 0 w 139"/>
                  <a:gd name="T51" fmla="*/ 0 h 116"/>
                  <a:gd name="T52" fmla="*/ 0 w 139"/>
                  <a:gd name="T53" fmla="*/ 0 h 116"/>
                  <a:gd name="T54" fmla="*/ 0 w 139"/>
                  <a:gd name="T55" fmla="*/ 0 h 116"/>
                  <a:gd name="T56" fmla="*/ 0 w 139"/>
                  <a:gd name="T57" fmla="*/ 0 h 116"/>
                  <a:gd name="T58" fmla="*/ 0 w 139"/>
                  <a:gd name="T59" fmla="*/ 0 h 116"/>
                  <a:gd name="T60" fmla="*/ 0 w 139"/>
                  <a:gd name="T61" fmla="*/ 0 h 11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39"/>
                  <a:gd name="T94" fmla="*/ 0 h 116"/>
                  <a:gd name="T95" fmla="*/ 139 w 139"/>
                  <a:gd name="T96" fmla="*/ 116 h 11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39" h="116">
                    <a:moveTo>
                      <a:pt x="87" y="0"/>
                    </a:moveTo>
                    <a:lnTo>
                      <a:pt x="56" y="5"/>
                    </a:lnTo>
                    <a:lnTo>
                      <a:pt x="51" y="7"/>
                    </a:lnTo>
                    <a:lnTo>
                      <a:pt x="46" y="9"/>
                    </a:lnTo>
                    <a:lnTo>
                      <a:pt x="30" y="17"/>
                    </a:lnTo>
                    <a:lnTo>
                      <a:pt x="20" y="25"/>
                    </a:lnTo>
                    <a:lnTo>
                      <a:pt x="10" y="30"/>
                    </a:lnTo>
                    <a:lnTo>
                      <a:pt x="5" y="34"/>
                    </a:lnTo>
                    <a:lnTo>
                      <a:pt x="5" y="50"/>
                    </a:lnTo>
                    <a:lnTo>
                      <a:pt x="0" y="66"/>
                    </a:lnTo>
                    <a:lnTo>
                      <a:pt x="5" y="78"/>
                    </a:lnTo>
                    <a:lnTo>
                      <a:pt x="15" y="91"/>
                    </a:lnTo>
                    <a:lnTo>
                      <a:pt x="20" y="96"/>
                    </a:lnTo>
                    <a:lnTo>
                      <a:pt x="25" y="101"/>
                    </a:lnTo>
                    <a:lnTo>
                      <a:pt x="30" y="105"/>
                    </a:lnTo>
                    <a:lnTo>
                      <a:pt x="30" y="107"/>
                    </a:lnTo>
                    <a:lnTo>
                      <a:pt x="51" y="114"/>
                    </a:lnTo>
                    <a:lnTo>
                      <a:pt x="61" y="115"/>
                    </a:lnTo>
                    <a:lnTo>
                      <a:pt x="71" y="114"/>
                    </a:lnTo>
                    <a:lnTo>
                      <a:pt x="87" y="105"/>
                    </a:lnTo>
                    <a:lnTo>
                      <a:pt x="97" y="101"/>
                    </a:lnTo>
                    <a:lnTo>
                      <a:pt x="97" y="98"/>
                    </a:lnTo>
                    <a:lnTo>
                      <a:pt x="97" y="96"/>
                    </a:lnTo>
                    <a:lnTo>
                      <a:pt x="92" y="96"/>
                    </a:lnTo>
                    <a:lnTo>
                      <a:pt x="97" y="96"/>
                    </a:lnTo>
                    <a:lnTo>
                      <a:pt x="107" y="94"/>
                    </a:lnTo>
                    <a:lnTo>
                      <a:pt x="112" y="91"/>
                    </a:lnTo>
                    <a:lnTo>
                      <a:pt x="112" y="87"/>
                    </a:lnTo>
                    <a:lnTo>
                      <a:pt x="123" y="83"/>
                    </a:lnTo>
                    <a:lnTo>
                      <a:pt x="128" y="83"/>
                    </a:lnTo>
                    <a:lnTo>
                      <a:pt x="138" y="83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54" name="AutoShape 86"/>
              <p:cNvSpPr>
                <a:spLocks noChangeArrowheads="1"/>
              </p:cNvSpPr>
              <p:nvPr/>
            </p:nvSpPr>
            <p:spPr bwMode="auto">
              <a:xfrm rot="1320000">
                <a:off x="4768" y="3063"/>
                <a:ext cx="29" cy="23"/>
              </a:xfrm>
              <a:prstGeom prst="triangle">
                <a:avLst>
                  <a:gd name="adj" fmla="val 49991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55" name="Freeform 87"/>
              <p:cNvSpPr>
                <a:spLocks/>
              </p:cNvSpPr>
              <p:nvPr/>
            </p:nvSpPr>
            <p:spPr bwMode="auto">
              <a:xfrm>
                <a:off x="4597" y="2214"/>
                <a:ext cx="12" cy="21"/>
              </a:xfrm>
              <a:custGeom>
                <a:avLst/>
                <a:gdLst>
                  <a:gd name="T0" fmla="*/ 0 w 32"/>
                  <a:gd name="T1" fmla="*/ 0 h 52"/>
                  <a:gd name="T2" fmla="*/ 0 w 32"/>
                  <a:gd name="T3" fmla="*/ 0 h 52"/>
                  <a:gd name="T4" fmla="*/ 0 w 32"/>
                  <a:gd name="T5" fmla="*/ 0 h 52"/>
                  <a:gd name="T6" fmla="*/ 0 w 32"/>
                  <a:gd name="T7" fmla="*/ 0 h 52"/>
                  <a:gd name="T8" fmla="*/ 0 w 32"/>
                  <a:gd name="T9" fmla="*/ 0 h 52"/>
                  <a:gd name="T10" fmla="*/ 0 w 32"/>
                  <a:gd name="T11" fmla="*/ 0 h 52"/>
                  <a:gd name="T12" fmla="*/ 0 w 32"/>
                  <a:gd name="T13" fmla="*/ 0 h 52"/>
                  <a:gd name="T14" fmla="*/ 0 w 32"/>
                  <a:gd name="T15" fmla="*/ 0 h 52"/>
                  <a:gd name="T16" fmla="*/ 0 w 32"/>
                  <a:gd name="T17" fmla="*/ 0 h 52"/>
                  <a:gd name="T18" fmla="*/ 0 w 32"/>
                  <a:gd name="T19" fmla="*/ 0 h 52"/>
                  <a:gd name="T20" fmla="*/ 0 w 32"/>
                  <a:gd name="T21" fmla="*/ 0 h 52"/>
                  <a:gd name="T22" fmla="*/ 0 w 32"/>
                  <a:gd name="T23" fmla="*/ 0 h 52"/>
                  <a:gd name="T24" fmla="*/ 0 w 32"/>
                  <a:gd name="T25" fmla="*/ 0 h 52"/>
                  <a:gd name="T26" fmla="*/ 0 w 32"/>
                  <a:gd name="T27" fmla="*/ 0 h 5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2"/>
                  <a:gd name="T43" fmla="*/ 0 h 52"/>
                  <a:gd name="T44" fmla="*/ 32 w 32"/>
                  <a:gd name="T45" fmla="*/ 52 h 5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2" h="52">
                    <a:moveTo>
                      <a:pt x="15" y="51"/>
                    </a:moveTo>
                    <a:lnTo>
                      <a:pt x="10" y="47"/>
                    </a:lnTo>
                    <a:lnTo>
                      <a:pt x="5" y="42"/>
                    </a:lnTo>
                    <a:lnTo>
                      <a:pt x="0" y="36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5" y="22"/>
                    </a:lnTo>
                    <a:lnTo>
                      <a:pt x="5" y="16"/>
                    </a:lnTo>
                    <a:lnTo>
                      <a:pt x="10" y="9"/>
                    </a:lnTo>
                    <a:lnTo>
                      <a:pt x="15" y="4"/>
                    </a:lnTo>
                    <a:lnTo>
                      <a:pt x="21" y="0"/>
                    </a:lnTo>
                    <a:lnTo>
                      <a:pt x="26" y="0"/>
                    </a:lnTo>
                    <a:lnTo>
                      <a:pt x="31" y="2"/>
                    </a:lnTo>
                    <a:lnTo>
                      <a:pt x="31" y="4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56" name="Freeform 88"/>
              <p:cNvSpPr>
                <a:spLocks/>
              </p:cNvSpPr>
              <p:nvPr/>
            </p:nvSpPr>
            <p:spPr bwMode="auto">
              <a:xfrm>
                <a:off x="4536" y="2198"/>
                <a:ext cx="23" cy="19"/>
              </a:xfrm>
              <a:custGeom>
                <a:avLst/>
                <a:gdLst>
                  <a:gd name="T0" fmla="*/ 0 w 57"/>
                  <a:gd name="T1" fmla="*/ 0 h 45"/>
                  <a:gd name="T2" fmla="*/ 0 w 57"/>
                  <a:gd name="T3" fmla="*/ 0 h 45"/>
                  <a:gd name="T4" fmla="*/ 0 w 57"/>
                  <a:gd name="T5" fmla="*/ 0 h 45"/>
                  <a:gd name="T6" fmla="*/ 0 w 57"/>
                  <a:gd name="T7" fmla="*/ 0 h 45"/>
                  <a:gd name="T8" fmla="*/ 0 w 57"/>
                  <a:gd name="T9" fmla="*/ 0 h 45"/>
                  <a:gd name="T10" fmla="*/ 0 w 57"/>
                  <a:gd name="T11" fmla="*/ 0 h 45"/>
                  <a:gd name="T12" fmla="*/ 0 w 57"/>
                  <a:gd name="T13" fmla="*/ 0 h 45"/>
                  <a:gd name="T14" fmla="*/ 0 w 57"/>
                  <a:gd name="T15" fmla="*/ 0 h 45"/>
                  <a:gd name="T16" fmla="*/ 0 w 57"/>
                  <a:gd name="T17" fmla="*/ 0 h 45"/>
                  <a:gd name="T18" fmla="*/ 0 w 57"/>
                  <a:gd name="T19" fmla="*/ 0 h 45"/>
                  <a:gd name="T20" fmla="*/ 0 w 57"/>
                  <a:gd name="T21" fmla="*/ 0 h 45"/>
                  <a:gd name="T22" fmla="*/ 0 w 57"/>
                  <a:gd name="T23" fmla="*/ 0 h 45"/>
                  <a:gd name="T24" fmla="*/ 0 w 57"/>
                  <a:gd name="T25" fmla="*/ 0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"/>
                  <a:gd name="T40" fmla="*/ 0 h 45"/>
                  <a:gd name="T41" fmla="*/ 57 w 57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" h="45">
                    <a:moveTo>
                      <a:pt x="56" y="44"/>
                    </a:moveTo>
                    <a:lnTo>
                      <a:pt x="56" y="38"/>
                    </a:lnTo>
                    <a:lnTo>
                      <a:pt x="56" y="30"/>
                    </a:lnTo>
                    <a:lnTo>
                      <a:pt x="56" y="22"/>
                    </a:lnTo>
                    <a:lnTo>
                      <a:pt x="56" y="17"/>
                    </a:lnTo>
                    <a:lnTo>
                      <a:pt x="51" y="11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6" y="0"/>
                    </a:lnTo>
                    <a:lnTo>
                      <a:pt x="26" y="4"/>
                    </a:lnTo>
                    <a:lnTo>
                      <a:pt x="15" y="11"/>
                    </a:lnTo>
                    <a:lnTo>
                      <a:pt x="5" y="20"/>
                    </a:lnTo>
                    <a:lnTo>
                      <a:pt x="0" y="33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57" name="Oval 89"/>
              <p:cNvSpPr>
                <a:spLocks noChangeArrowheads="1"/>
              </p:cNvSpPr>
              <p:nvPr/>
            </p:nvSpPr>
            <p:spPr bwMode="auto">
              <a:xfrm rot="5160000">
                <a:off x="3959" y="2373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pic>
            <p:nvPicPr>
              <p:cNvPr id="28958" name="Picture 90"/>
              <p:cNvPicPr>
                <a:picLocks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820" y="3144"/>
                <a:ext cx="108" cy="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59" name="Picture 91"/>
              <p:cNvPicPr>
                <a:picLocks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835" y="3167"/>
                <a:ext cx="107" cy="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60" name="Picture 92"/>
              <p:cNvPicPr>
                <a:picLocks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789" y="3134"/>
                <a:ext cx="108" cy="8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61" name="Picture 93"/>
              <p:cNvPicPr>
                <a:picLocks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3846" y="3192"/>
                <a:ext cx="103" cy="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8962" name="Freeform 94"/>
              <p:cNvSpPr>
                <a:spLocks/>
              </p:cNvSpPr>
              <p:nvPr/>
            </p:nvSpPr>
            <p:spPr bwMode="auto">
              <a:xfrm>
                <a:off x="3907" y="3155"/>
                <a:ext cx="30" cy="34"/>
              </a:xfrm>
              <a:custGeom>
                <a:avLst/>
                <a:gdLst>
                  <a:gd name="T0" fmla="*/ 0 w 68"/>
                  <a:gd name="T1" fmla="*/ 0 h 80"/>
                  <a:gd name="T2" fmla="*/ 0 w 68"/>
                  <a:gd name="T3" fmla="*/ 0 h 80"/>
                  <a:gd name="T4" fmla="*/ 0 w 68"/>
                  <a:gd name="T5" fmla="*/ 0 h 80"/>
                  <a:gd name="T6" fmla="*/ 0 w 68"/>
                  <a:gd name="T7" fmla="*/ 0 h 80"/>
                  <a:gd name="T8" fmla="*/ 0 w 68"/>
                  <a:gd name="T9" fmla="*/ 0 h 80"/>
                  <a:gd name="T10" fmla="*/ 0 w 68"/>
                  <a:gd name="T11" fmla="*/ 0 h 80"/>
                  <a:gd name="T12" fmla="*/ 0 w 68"/>
                  <a:gd name="T13" fmla="*/ 0 h 80"/>
                  <a:gd name="T14" fmla="*/ 0 w 68"/>
                  <a:gd name="T15" fmla="*/ 0 h 80"/>
                  <a:gd name="T16" fmla="*/ 0 w 68"/>
                  <a:gd name="T17" fmla="*/ 0 h 80"/>
                  <a:gd name="T18" fmla="*/ 0 w 68"/>
                  <a:gd name="T19" fmla="*/ 0 h 80"/>
                  <a:gd name="T20" fmla="*/ 0 w 68"/>
                  <a:gd name="T21" fmla="*/ 0 h 8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8"/>
                  <a:gd name="T34" fmla="*/ 0 h 80"/>
                  <a:gd name="T35" fmla="*/ 68 w 68"/>
                  <a:gd name="T36" fmla="*/ 80 h 8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8" h="80">
                    <a:moveTo>
                      <a:pt x="0" y="15"/>
                    </a:moveTo>
                    <a:lnTo>
                      <a:pt x="16" y="10"/>
                    </a:lnTo>
                    <a:lnTo>
                      <a:pt x="29" y="0"/>
                    </a:lnTo>
                    <a:lnTo>
                      <a:pt x="43" y="5"/>
                    </a:lnTo>
                    <a:lnTo>
                      <a:pt x="53" y="10"/>
                    </a:lnTo>
                    <a:lnTo>
                      <a:pt x="61" y="15"/>
                    </a:lnTo>
                    <a:lnTo>
                      <a:pt x="64" y="20"/>
                    </a:lnTo>
                    <a:lnTo>
                      <a:pt x="67" y="40"/>
                    </a:lnTo>
                    <a:lnTo>
                      <a:pt x="64" y="54"/>
                    </a:lnTo>
                    <a:lnTo>
                      <a:pt x="53" y="64"/>
                    </a:lnTo>
                    <a:lnTo>
                      <a:pt x="37" y="79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8963" name="Picture 95"/>
              <p:cNvPicPr>
                <a:picLocks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796" y="3172"/>
                <a:ext cx="102" cy="9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64" name="Picture 96"/>
              <p:cNvPicPr>
                <a:picLocks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3775" y="3152"/>
                <a:ext cx="111" cy="7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65" name="Picture 97"/>
              <p:cNvPicPr>
                <a:picLocks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810" y="3197"/>
                <a:ext cx="111" cy="7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8966" name="Freeform 98"/>
              <p:cNvSpPr>
                <a:spLocks/>
              </p:cNvSpPr>
              <p:nvPr/>
            </p:nvSpPr>
            <p:spPr bwMode="auto">
              <a:xfrm>
                <a:off x="3898" y="3193"/>
                <a:ext cx="39" cy="25"/>
              </a:xfrm>
              <a:custGeom>
                <a:avLst/>
                <a:gdLst>
                  <a:gd name="T0" fmla="*/ 0 w 93"/>
                  <a:gd name="T1" fmla="*/ 0 h 61"/>
                  <a:gd name="T2" fmla="*/ 0 w 93"/>
                  <a:gd name="T3" fmla="*/ 0 h 61"/>
                  <a:gd name="T4" fmla="*/ 0 w 93"/>
                  <a:gd name="T5" fmla="*/ 0 h 61"/>
                  <a:gd name="T6" fmla="*/ 0 w 93"/>
                  <a:gd name="T7" fmla="*/ 0 h 61"/>
                  <a:gd name="T8" fmla="*/ 0 w 93"/>
                  <a:gd name="T9" fmla="*/ 0 h 61"/>
                  <a:gd name="T10" fmla="*/ 0 w 93"/>
                  <a:gd name="T11" fmla="*/ 0 h 61"/>
                  <a:gd name="T12" fmla="*/ 0 w 93"/>
                  <a:gd name="T13" fmla="*/ 0 h 61"/>
                  <a:gd name="T14" fmla="*/ 0 w 93"/>
                  <a:gd name="T15" fmla="*/ 0 h 61"/>
                  <a:gd name="T16" fmla="*/ 0 w 93"/>
                  <a:gd name="T17" fmla="*/ 0 h 61"/>
                  <a:gd name="T18" fmla="*/ 0 w 93"/>
                  <a:gd name="T19" fmla="*/ 0 h 61"/>
                  <a:gd name="T20" fmla="*/ 0 w 93"/>
                  <a:gd name="T21" fmla="*/ 0 h 61"/>
                  <a:gd name="T22" fmla="*/ 0 w 93"/>
                  <a:gd name="T23" fmla="*/ 0 h 61"/>
                  <a:gd name="T24" fmla="*/ 0 w 93"/>
                  <a:gd name="T25" fmla="*/ 0 h 61"/>
                  <a:gd name="T26" fmla="*/ 0 w 93"/>
                  <a:gd name="T27" fmla="*/ 0 h 61"/>
                  <a:gd name="T28" fmla="*/ 0 w 93"/>
                  <a:gd name="T29" fmla="*/ 0 h 6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61"/>
                  <a:gd name="T47" fmla="*/ 93 w 93"/>
                  <a:gd name="T48" fmla="*/ 61 h 6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61">
                    <a:moveTo>
                      <a:pt x="81" y="50"/>
                    </a:moveTo>
                    <a:lnTo>
                      <a:pt x="89" y="40"/>
                    </a:lnTo>
                    <a:lnTo>
                      <a:pt x="92" y="35"/>
                    </a:lnTo>
                    <a:lnTo>
                      <a:pt x="92" y="25"/>
                    </a:lnTo>
                    <a:lnTo>
                      <a:pt x="89" y="20"/>
                    </a:lnTo>
                    <a:lnTo>
                      <a:pt x="81" y="10"/>
                    </a:lnTo>
                    <a:lnTo>
                      <a:pt x="65" y="0"/>
                    </a:lnTo>
                    <a:lnTo>
                      <a:pt x="46" y="0"/>
                    </a:lnTo>
                    <a:lnTo>
                      <a:pt x="32" y="10"/>
                    </a:lnTo>
                    <a:lnTo>
                      <a:pt x="19" y="20"/>
                    </a:lnTo>
                    <a:lnTo>
                      <a:pt x="3" y="35"/>
                    </a:lnTo>
                    <a:lnTo>
                      <a:pt x="0" y="40"/>
                    </a:lnTo>
                    <a:lnTo>
                      <a:pt x="0" y="50"/>
                    </a:lnTo>
                    <a:lnTo>
                      <a:pt x="3" y="55"/>
                    </a:lnTo>
                    <a:lnTo>
                      <a:pt x="3" y="6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67" name="Freeform 99"/>
              <p:cNvSpPr>
                <a:spLocks/>
              </p:cNvSpPr>
              <p:nvPr/>
            </p:nvSpPr>
            <p:spPr bwMode="auto">
              <a:xfrm>
                <a:off x="3861" y="3166"/>
                <a:ext cx="23" cy="28"/>
              </a:xfrm>
              <a:custGeom>
                <a:avLst/>
                <a:gdLst>
                  <a:gd name="T0" fmla="*/ 0 w 51"/>
                  <a:gd name="T1" fmla="*/ 0 h 70"/>
                  <a:gd name="T2" fmla="*/ 0 w 51"/>
                  <a:gd name="T3" fmla="*/ 0 h 70"/>
                  <a:gd name="T4" fmla="*/ 0 w 51"/>
                  <a:gd name="T5" fmla="*/ 0 h 70"/>
                  <a:gd name="T6" fmla="*/ 0 w 51"/>
                  <a:gd name="T7" fmla="*/ 0 h 70"/>
                  <a:gd name="T8" fmla="*/ 0 w 51"/>
                  <a:gd name="T9" fmla="*/ 0 h 70"/>
                  <a:gd name="T10" fmla="*/ 0 w 51"/>
                  <a:gd name="T11" fmla="*/ 0 h 70"/>
                  <a:gd name="T12" fmla="*/ 0 w 51"/>
                  <a:gd name="T13" fmla="*/ 0 h 70"/>
                  <a:gd name="T14" fmla="*/ 0 w 51"/>
                  <a:gd name="T15" fmla="*/ 0 h 70"/>
                  <a:gd name="T16" fmla="*/ 0 w 51"/>
                  <a:gd name="T17" fmla="*/ 0 h 70"/>
                  <a:gd name="T18" fmla="*/ 0 w 51"/>
                  <a:gd name="T19" fmla="*/ 0 h 70"/>
                  <a:gd name="T20" fmla="*/ 0 w 51"/>
                  <a:gd name="T21" fmla="*/ 0 h 70"/>
                  <a:gd name="T22" fmla="*/ 0 w 51"/>
                  <a:gd name="T23" fmla="*/ 0 h 70"/>
                  <a:gd name="T24" fmla="*/ 0 w 51"/>
                  <a:gd name="T25" fmla="*/ 0 h 70"/>
                  <a:gd name="T26" fmla="*/ 0 w 51"/>
                  <a:gd name="T27" fmla="*/ 0 h 70"/>
                  <a:gd name="T28" fmla="*/ 0 w 51"/>
                  <a:gd name="T29" fmla="*/ 0 h 7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"/>
                  <a:gd name="T46" fmla="*/ 0 h 70"/>
                  <a:gd name="T47" fmla="*/ 51 w 51"/>
                  <a:gd name="T48" fmla="*/ 70 h 7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" h="70">
                    <a:moveTo>
                      <a:pt x="30" y="69"/>
                    </a:moveTo>
                    <a:lnTo>
                      <a:pt x="42" y="64"/>
                    </a:lnTo>
                    <a:lnTo>
                      <a:pt x="47" y="59"/>
                    </a:lnTo>
                    <a:lnTo>
                      <a:pt x="50" y="54"/>
                    </a:lnTo>
                    <a:lnTo>
                      <a:pt x="50" y="49"/>
                    </a:lnTo>
                    <a:lnTo>
                      <a:pt x="50" y="44"/>
                    </a:lnTo>
                    <a:lnTo>
                      <a:pt x="45" y="30"/>
                    </a:lnTo>
                    <a:lnTo>
                      <a:pt x="45" y="25"/>
                    </a:lnTo>
                    <a:lnTo>
                      <a:pt x="42" y="20"/>
                    </a:lnTo>
                    <a:lnTo>
                      <a:pt x="35" y="10"/>
                    </a:lnTo>
                    <a:lnTo>
                      <a:pt x="27" y="0"/>
                    </a:lnTo>
                    <a:lnTo>
                      <a:pt x="20" y="0"/>
                    </a:lnTo>
                    <a:lnTo>
                      <a:pt x="10" y="5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68" name="Freeform 100"/>
              <p:cNvSpPr>
                <a:spLocks/>
              </p:cNvSpPr>
              <p:nvPr/>
            </p:nvSpPr>
            <p:spPr bwMode="auto">
              <a:xfrm>
                <a:off x="3873" y="3113"/>
                <a:ext cx="47" cy="45"/>
              </a:xfrm>
              <a:custGeom>
                <a:avLst/>
                <a:gdLst>
                  <a:gd name="T0" fmla="*/ 0 w 113"/>
                  <a:gd name="T1" fmla="*/ 0 h 111"/>
                  <a:gd name="T2" fmla="*/ 0 w 113"/>
                  <a:gd name="T3" fmla="*/ 0 h 111"/>
                  <a:gd name="T4" fmla="*/ 0 w 113"/>
                  <a:gd name="T5" fmla="*/ 0 h 111"/>
                  <a:gd name="T6" fmla="*/ 0 w 113"/>
                  <a:gd name="T7" fmla="*/ 0 h 111"/>
                  <a:gd name="T8" fmla="*/ 0 w 113"/>
                  <a:gd name="T9" fmla="*/ 0 h 111"/>
                  <a:gd name="T10" fmla="*/ 0 w 113"/>
                  <a:gd name="T11" fmla="*/ 0 h 111"/>
                  <a:gd name="T12" fmla="*/ 0 w 113"/>
                  <a:gd name="T13" fmla="*/ 0 h 111"/>
                  <a:gd name="T14" fmla="*/ 0 w 113"/>
                  <a:gd name="T15" fmla="*/ 0 h 111"/>
                  <a:gd name="T16" fmla="*/ 0 w 113"/>
                  <a:gd name="T17" fmla="*/ 0 h 111"/>
                  <a:gd name="T18" fmla="*/ 0 w 113"/>
                  <a:gd name="T19" fmla="*/ 0 h 111"/>
                  <a:gd name="T20" fmla="*/ 0 w 113"/>
                  <a:gd name="T21" fmla="*/ 0 h 111"/>
                  <a:gd name="T22" fmla="*/ 0 w 113"/>
                  <a:gd name="T23" fmla="*/ 0 h 111"/>
                  <a:gd name="T24" fmla="*/ 0 w 113"/>
                  <a:gd name="T25" fmla="*/ 0 h 111"/>
                  <a:gd name="T26" fmla="*/ 0 w 113"/>
                  <a:gd name="T27" fmla="*/ 0 h 111"/>
                  <a:gd name="T28" fmla="*/ 0 w 113"/>
                  <a:gd name="T29" fmla="*/ 0 h 111"/>
                  <a:gd name="T30" fmla="*/ 0 w 113"/>
                  <a:gd name="T31" fmla="*/ 0 h 111"/>
                  <a:gd name="T32" fmla="*/ 0 w 113"/>
                  <a:gd name="T33" fmla="*/ 0 h 111"/>
                  <a:gd name="T34" fmla="*/ 0 w 113"/>
                  <a:gd name="T35" fmla="*/ 0 h 111"/>
                  <a:gd name="T36" fmla="*/ 0 w 113"/>
                  <a:gd name="T37" fmla="*/ 0 h 111"/>
                  <a:gd name="T38" fmla="*/ 0 w 113"/>
                  <a:gd name="T39" fmla="*/ 0 h 111"/>
                  <a:gd name="T40" fmla="*/ 0 w 113"/>
                  <a:gd name="T41" fmla="*/ 0 h 111"/>
                  <a:gd name="T42" fmla="*/ 0 w 113"/>
                  <a:gd name="T43" fmla="*/ 0 h 111"/>
                  <a:gd name="T44" fmla="*/ 0 w 113"/>
                  <a:gd name="T45" fmla="*/ 0 h 111"/>
                  <a:gd name="T46" fmla="*/ 0 w 113"/>
                  <a:gd name="T47" fmla="*/ 0 h 111"/>
                  <a:gd name="T48" fmla="*/ 0 w 113"/>
                  <a:gd name="T49" fmla="*/ 0 h 111"/>
                  <a:gd name="T50" fmla="*/ 0 w 113"/>
                  <a:gd name="T51" fmla="*/ 0 h 111"/>
                  <a:gd name="T52" fmla="*/ 0 w 113"/>
                  <a:gd name="T53" fmla="*/ 0 h 111"/>
                  <a:gd name="T54" fmla="*/ 0 w 113"/>
                  <a:gd name="T55" fmla="*/ 0 h 111"/>
                  <a:gd name="T56" fmla="*/ 0 w 113"/>
                  <a:gd name="T57" fmla="*/ 0 h 111"/>
                  <a:gd name="T58" fmla="*/ 0 w 113"/>
                  <a:gd name="T59" fmla="*/ 0 h 111"/>
                  <a:gd name="T60" fmla="*/ 0 w 113"/>
                  <a:gd name="T61" fmla="*/ 0 h 111"/>
                  <a:gd name="T62" fmla="*/ 0 w 113"/>
                  <a:gd name="T63" fmla="*/ 0 h 111"/>
                  <a:gd name="T64" fmla="*/ 0 w 113"/>
                  <a:gd name="T65" fmla="*/ 0 h 111"/>
                  <a:gd name="T66" fmla="*/ 0 w 113"/>
                  <a:gd name="T67" fmla="*/ 0 h 1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13"/>
                  <a:gd name="T103" fmla="*/ 0 h 111"/>
                  <a:gd name="T104" fmla="*/ 113 w 113"/>
                  <a:gd name="T105" fmla="*/ 111 h 1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13" h="111">
                    <a:moveTo>
                      <a:pt x="0" y="96"/>
                    </a:moveTo>
                    <a:lnTo>
                      <a:pt x="13" y="100"/>
                    </a:lnTo>
                    <a:lnTo>
                      <a:pt x="26" y="105"/>
                    </a:lnTo>
                    <a:lnTo>
                      <a:pt x="34" y="110"/>
                    </a:lnTo>
                    <a:lnTo>
                      <a:pt x="39" y="110"/>
                    </a:lnTo>
                    <a:lnTo>
                      <a:pt x="55" y="110"/>
                    </a:lnTo>
                    <a:lnTo>
                      <a:pt x="68" y="110"/>
                    </a:lnTo>
                    <a:lnTo>
                      <a:pt x="78" y="110"/>
                    </a:lnTo>
                    <a:lnTo>
                      <a:pt x="81" y="105"/>
                    </a:lnTo>
                    <a:lnTo>
                      <a:pt x="84" y="105"/>
                    </a:lnTo>
                    <a:lnTo>
                      <a:pt x="97" y="96"/>
                    </a:lnTo>
                    <a:lnTo>
                      <a:pt x="105" y="91"/>
                    </a:lnTo>
                    <a:lnTo>
                      <a:pt x="110" y="86"/>
                    </a:lnTo>
                    <a:lnTo>
                      <a:pt x="112" y="81"/>
                    </a:lnTo>
                    <a:lnTo>
                      <a:pt x="112" y="72"/>
                    </a:lnTo>
                    <a:lnTo>
                      <a:pt x="110" y="57"/>
                    </a:lnTo>
                    <a:lnTo>
                      <a:pt x="107" y="43"/>
                    </a:lnTo>
                    <a:lnTo>
                      <a:pt x="105" y="38"/>
                    </a:lnTo>
                    <a:lnTo>
                      <a:pt x="105" y="33"/>
                    </a:lnTo>
                    <a:lnTo>
                      <a:pt x="94" y="24"/>
                    </a:lnTo>
                    <a:lnTo>
                      <a:pt x="89" y="19"/>
                    </a:lnTo>
                    <a:lnTo>
                      <a:pt x="81" y="14"/>
                    </a:lnTo>
                    <a:lnTo>
                      <a:pt x="71" y="14"/>
                    </a:lnTo>
                    <a:lnTo>
                      <a:pt x="63" y="9"/>
                    </a:lnTo>
                    <a:lnTo>
                      <a:pt x="52" y="9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47" y="14"/>
                    </a:lnTo>
                    <a:lnTo>
                      <a:pt x="37" y="9"/>
                    </a:lnTo>
                    <a:lnTo>
                      <a:pt x="26" y="9"/>
                    </a:lnTo>
                    <a:lnTo>
                      <a:pt x="21" y="9"/>
                    </a:lnTo>
                    <a:lnTo>
                      <a:pt x="16" y="5"/>
                    </a:lnTo>
                    <a:lnTo>
                      <a:pt x="8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69" name="Freeform 101"/>
              <p:cNvSpPr>
                <a:spLocks/>
              </p:cNvSpPr>
              <p:nvPr/>
            </p:nvSpPr>
            <p:spPr bwMode="auto">
              <a:xfrm>
                <a:off x="3765" y="3211"/>
                <a:ext cx="18" cy="18"/>
              </a:xfrm>
              <a:custGeom>
                <a:avLst/>
                <a:gdLst>
                  <a:gd name="T0" fmla="*/ 0 w 45"/>
                  <a:gd name="T1" fmla="*/ 0 h 42"/>
                  <a:gd name="T2" fmla="*/ 0 w 45"/>
                  <a:gd name="T3" fmla="*/ 0 h 42"/>
                  <a:gd name="T4" fmla="*/ 0 w 45"/>
                  <a:gd name="T5" fmla="*/ 0 h 42"/>
                  <a:gd name="T6" fmla="*/ 0 w 45"/>
                  <a:gd name="T7" fmla="*/ 0 h 42"/>
                  <a:gd name="T8" fmla="*/ 0 w 45"/>
                  <a:gd name="T9" fmla="*/ 0 h 42"/>
                  <a:gd name="T10" fmla="*/ 0 w 45"/>
                  <a:gd name="T11" fmla="*/ 0 h 42"/>
                  <a:gd name="T12" fmla="*/ 0 w 45"/>
                  <a:gd name="T13" fmla="*/ 0 h 42"/>
                  <a:gd name="T14" fmla="*/ 0 w 45"/>
                  <a:gd name="T15" fmla="*/ 0 h 42"/>
                  <a:gd name="T16" fmla="*/ 0 w 45"/>
                  <a:gd name="T17" fmla="*/ 0 h 42"/>
                  <a:gd name="T18" fmla="*/ 0 w 45"/>
                  <a:gd name="T19" fmla="*/ 0 h 42"/>
                  <a:gd name="T20" fmla="*/ 0 w 45"/>
                  <a:gd name="T21" fmla="*/ 0 h 42"/>
                  <a:gd name="T22" fmla="*/ 0 w 45"/>
                  <a:gd name="T23" fmla="*/ 0 h 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42"/>
                  <a:gd name="T38" fmla="*/ 45 w 45"/>
                  <a:gd name="T39" fmla="*/ 42 h 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42">
                    <a:moveTo>
                      <a:pt x="42" y="0"/>
                    </a:moveTo>
                    <a:lnTo>
                      <a:pt x="44" y="10"/>
                    </a:lnTo>
                    <a:lnTo>
                      <a:pt x="44" y="15"/>
                    </a:lnTo>
                    <a:lnTo>
                      <a:pt x="44" y="21"/>
                    </a:lnTo>
                    <a:lnTo>
                      <a:pt x="38" y="26"/>
                    </a:lnTo>
                    <a:lnTo>
                      <a:pt x="35" y="26"/>
                    </a:lnTo>
                    <a:lnTo>
                      <a:pt x="31" y="31"/>
                    </a:lnTo>
                    <a:lnTo>
                      <a:pt x="17" y="36"/>
                    </a:lnTo>
                    <a:lnTo>
                      <a:pt x="10" y="36"/>
                    </a:lnTo>
                    <a:lnTo>
                      <a:pt x="4" y="41"/>
                    </a:lnTo>
                    <a:lnTo>
                      <a:pt x="0" y="36"/>
                    </a:lnTo>
                    <a:lnTo>
                      <a:pt x="0" y="31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70" name="Freeform 102"/>
              <p:cNvSpPr>
                <a:spLocks/>
              </p:cNvSpPr>
              <p:nvPr/>
            </p:nvSpPr>
            <p:spPr bwMode="auto">
              <a:xfrm>
                <a:off x="3798" y="3248"/>
                <a:ext cx="24" cy="19"/>
              </a:xfrm>
              <a:custGeom>
                <a:avLst/>
                <a:gdLst>
                  <a:gd name="T0" fmla="*/ 0 w 57"/>
                  <a:gd name="T1" fmla="*/ 0 h 48"/>
                  <a:gd name="T2" fmla="*/ 0 w 57"/>
                  <a:gd name="T3" fmla="*/ 0 h 48"/>
                  <a:gd name="T4" fmla="*/ 0 w 57"/>
                  <a:gd name="T5" fmla="*/ 0 h 48"/>
                  <a:gd name="T6" fmla="*/ 0 w 57"/>
                  <a:gd name="T7" fmla="*/ 0 h 48"/>
                  <a:gd name="T8" fmla="*/ 0 w 57"/>
                  <a:gd name="T9" fmla="*/ 0 h 48"/>
                  <a:gd name="T10" fmla="*/ 0 w 57"/>
                  <a:gd name="T11" fmla="*/ 0 h 48"/>
                  <a:gd name="T12" fmla="*/ 0 w 57"/>
                  <a:gd name="T13" fmla="*/ 0 h 48"/>
                  <a:gd name="T14" fmla="*/ 0 w 57"/>
                  <a:gd name="T15" fmla="*/ 0 h 48"/>
                  <a:gd name="T16" fmla="*/ 0 w 57"/>
                  <a:gd name="T17" fmla="*/ 0 h 48"/>
                  <a:gd name="T18" fmla="*/ 0 w 57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"/>
                  <a:gd name="T31" fmla="*/ 0 h 48"/>
                  <a:gd name="T32" fmla="*/ 57 w 57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" h="48">
                    <a:moveTo>
                      <a:pt x="16" y="0"/>
                    </a:moveTo>
                    <a:lnTo>
                      <a:pt x="11" y="5"/>
                    </a:lnTo>
                    <a:lnTo>
                      <a:pt x="7" y="10"/>
                    </a:lnTo>
                    <a:lnTo>
                      <a:pt x="3" y="15"/>
                    </a:lnTo>
                    <a:lnTo>
                      <a:pt x="0" y="21"/>
                    </a:lnTo>
                    <a:lnTo>
                      <a:pt x="3" y="31"/>
                    </a:lnTo>
                    <a:lnTo>
                      <a:pt x="5" y="36"/>
                    </a:lnTo>
                    <a:lnTo>
                      <a:pt x="7" y="47"/>
                    </a:lnTo>
                    <a:lnTo>
                      <a:pt x="32" y="47"/>
                    </a:lnTo>
                    <a:lnTo>
                      <a:pt x="56" y="36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8971" name="Picture 103"/>
              <p:cNvPicPr>
                <a:picLocks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727" y="2802"/>
                <a:ext cx="113" cy="5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72" name="Picture 104"/>
              <p:cNvPicPr>
                <a:picLocks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720" y="2829"/>
                <a:ext cx="114" cy="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73" name="Picture 105"/>
              <p:cNvPicPr>
                <a:picLocks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3712" y="2774"/>
                <a:ext cx="115" cy="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74" name="Picture 106"/>
              <p:cNvPicPr>
                <a:picLocks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708" y="2862"/>
                <a:ext cx="111" cy="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8975" name="Freeform 107"/>
              <p:cNvSpPr>
                <a:spLocks/>
              </p:cNvSpPr>
              <p:nvPr/>
            </p:nvSpPr>
            <p:spPr bwMode="auto">
              <a:xfrm>
                <a:off x="3816" y="2834"/>
                <a:ext cx="25" cy="31"/>
              </a:xfrm>
              <a:custGeom>
                <a:avLst/>
                <a:gdLst>
                  <a:gd name="T0" fmla="*/ 0 w 62"/>
                  <a:gd name="T1" fmla="*/ 0 h 77"/>
                  <a:gd name="T2" fmla="*/ 0 w 62"/>
                  <a:gd name="T3" fmla="*/ 0 h 77"/>
                  <a:gd name="T4" fmla="*/ 0 w 62"/>
                  <a:gd name="T5" fmla="*/ 0 h 77"/>
                  <a:gd name="T6" fmla="*/ 0 w 62"/>
                  <a:gd name="T7" fmla="*/ 0 h 77"/>
                  <a:gd name="T8" fmla="*/ 0 w 62"/>
                  <a:gd name="T9" fmla="*/ 0 h 77"/>
                  <a:gd name="T10" fmla="*/ 0 w 62"/>
                  <a:gd name="T11" fmla="*/ 0 h 77"/>
                  <a:gd name="T12" fmla="*/ 0 w 62"/>
                  <a:gd name="T13" fmla="*/ 0 h 77"/>
                  <a:gd name="T14" fmla="*/ 0 w 62"/>
                  <a:gd name="T15" fmla="*/ 0 h 77"/>
                  <a:gd name="T16" fmla="*/ 0 w 62"/>
                  <a:gd name="T17" fmla="*/ 0 h 77"/>
                  <a:gd name="T18" fmla="*/ 0 w 62"/>
                  <a:gd name="T19" fmla="*/ 0 h 77"/>
                  <a:gd name="T20" fmla="*/ 0 w 62"/>
                  <a:gd name="T21" fmla="*/ 0 h 77"/>
                  <a:gd name="T22" fmla="*/ 0 w 62"/>
                  <a:gd name="T23" fmla="*/ 0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77"/>
                  <a:gd name="T38" fmla="*/ 62 w 62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77">
                    <a:moveTo>
                      <a:pt x="18" y="0"/>
                    </a:moveTo>
                    <a:lnTo>
                      <a:pt x="35" y="7"/>
                    </a:lnTo>
                    <a:lnTo>
                      <a:pt x="42" y="11"/>
                    </a:lnTo>
                    <a:lnTo>
                      <a:pt x="49" y="14"/>
                    </a:lnTo>
                    <a:lnTo>
                      <a:pt x="56" y="22"/>
                    </a:lnTo>
                    <a:lnTo>
                      <a:pt x="59" y="36"/>
                    </a:lnTo>
                    <a:lnTo>
                      <a:pt x="61" y="47"/>
                    </a:lnTo>
                    <a:lnTo>
                      <a:pt x="61" y="51"/>
                    </a:lnTo>
                    <a:lnTo>
                      <a:pt x="49" y="65"/>
                    </a:lnTo>
                    <a:lnTo>
                      <a:pt x="35" y="73"/>
                    </a:lnTo>
                    <a:lnTo>
                      <a:pt x="18" y="76"/>
                    </a:lnTo>
                    <a:lnTo>
                      <a:pt x="0" y="73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8976" name="Picture 108"/>
              <p:cNvPicPr>
                <a:picLocks noChangeArrowheads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3687" y="2814"/>
                <a:ext cx="111" cy="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77" name="Picture 109"/>
              <p:cNvPicPr>
                <a:picLocks noChangeArrowheads="1"/>
              </p:cNvPicPr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3695" y="2769"/>
                <a:ext cx="113" cy="6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8978" name="Picture 110"/>
              <p:cNvPicPr>
                <a:picLocks noChangeArrowheads="1"/>
              </p:cNvPicPr>
              <p:nvPr/>
            </p:nvPicPr>
            <p:blipFill>
              <a:blip r:embed="rId23" cstate="print"/>
              <a:srcRect/>
              <a:stretch>
                <a:fillRect/>
              </a:stretch>
            </p:blipFill>
            <p:spPr bwMode="auto">
              <a:xfrm>
                <a:off x="3685" y="2827"/>
                <a:ext cx="113" cy="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8979" name="Freeform 111"/>
              <p:cNvSpPr>
                <a:spLocks/>
              </p:cNvSpPr>
              <p:nvPr/>
            </p:nvSpPr>
            <p:spPr bwMode="auto">
              <a:xfrm>
                <a:off x="3778" y="2861"/>
                <a:ext cx="37" cy="28"/>
              </a:xfrm>
              <a:custGeom>
                <a:avLst/>
                <a:gdLst>
                  <a:gd name="T0" fmla="*/ 0 w 90"/>
                  <a:gd name="T1" fmla="*/ 0 h 68"/>
                  <a:gd name="T2" fmla="*/ 0 w 90"/>
                  <a:gd name="T3" fmla="*/ 0 h 68"/>
                  <a:gd name="T4" fmla="*/ 0 w 90"/>
                  <a:gd name="T5" fmla="*/ 0 h 68"/>
                  <a:gd name="T6" fmla="*/ 0 w 90"/>
                  <a:gd name="T7" fmla="*/ 0 h 68"/>
                  <a:gd name="T8" fmla="*/ 0 w 90"/>
                  <a:gd name="T9" fmla="*/ 0 h 68"/>
                  <a:gd name="T10" fmla="*/ 0 w 90"/>
                  <a:gd name="T11" fmla="*/ 0 h 68"/>
                  <a:gd name="T12" fmla="*/ 0 w 90"/>
                  <a:gd name="T13" fmla="*/ 0 h 68"/>
                  <a:gd name="T14" fmla="*/ 0 w 90"/>
                  <a:gd name="T15" fmla="*/ 0 h 68"/>
                  <a:gd name="T16" fmla="*/ 0 w 90"/>
                  <a:gd name="T17" fmla="*/ 0 h 68"/>
                  <a:gd name="T18" fmla="*/ 0 w 90"/>
                  <a:gd name="T19" fmla="*/ 0 h 68"/>
                  <a:gd name="T20" fmla="*/ 0 w 90"/>
                  <a:gd name="T21" fmla="*/ 0 h 68"/>
                  <a:gd name="T22" fmla="*/ 0 w 90"/>
                  <a:gd name="T23" fmla="*/ 0 h 68"/>
                  <a:gd name="T24" fmla="*/ 0 w 90"/>
                  <a:gd name="T25" fmla="*/ 0 h 68"/>
                  <a:gd name="T26" fmla="*/ 0 w 90"/>
                  <a:gd name="T27" fmla="*/ 0 h 68"/>
                  <a:gd name="T28" fmla="*/ 0 w 90"/>
                  <a:gd name="T29" fmla="*/ 0 h 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0"/>
                  <a:gd name="T46" fmla="*/ 0 h 68"/>
                  <a:gd name="T47" fmla="*/ 90 w 90"/>
                  <a:gd name="T48" fmla="*/ 68 h 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0" h="68">
                    <a:moveTo>
                      <a:pt x="64" y="67"/>
                    </a:moveTo>
                    <a:lnTo>
                      <a:pt x="75" y="67"/>
                    </a:lnTo>
                    <a:lnTo>
                      <a:pt x="82" y="63"/>
                    </a:lnTo>
                    <a:lnTo>
                      <a:pt x="87" y="60"/>
                    </a:lnTo>
                    <a:lnTo>
                      <a:pt x="89" y="52"/>
                    </a:lnTo>
                    <a:lnTo>
                      <a:pt x="89" y="41"/>
                    </a:lnTo>
                    <a:lnTo>
                      <a:pt x="87" y="22"/>
                    </a:lnTo>
                    <a:lnTo>
                      <a:pt x="71" y="11"/>
                    </a:lnTo>
                    <a:lnTo>
                      <a:pt x="57" y="4"/>
                    </a:lnTo>
                    <a:lnTo>
                      <a:pt x="41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7" y="11"/>
                    </a:lnTo>
                    <a:lnTo>
                      <a:pt x="3" y="15"/>
                    </a:lnTo>
                    <a:lnTo>
                      <a:pt x="0" y="18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0" name="Freeform 112"/>
              <p:cNvSpPr>
                <a:spLocks/>
              </p:cNvSpPr>
              <p:nvPr/>
            </p:nvSpPr>
            <p:spPr bwMode="auto">
              <a:xfrm>
                <a:off x="3778" y="2810"/>
                <a:ext cx="19" cy="29"/>
              </a:xfrm>
              <a:custGeom>
                <a:avLst/>
                <a:gdLst>
                  <a:gd name="T0" fmla="*/ 0 w 47"/>
                  <a:gd name="T1" fmla="*/ 0 h 71"/>
                  <a:gd name="T2" fmla="*/ 0 w 47"/>
                  <a:gd name="T3" fmla="*/ 0 h 71"/>
                  <a:gd name="T4" fmla="*/ 0 w 47"/>
                  <a:gd name="T5" fmla="*/ 0 h 71"/>
                  <a:gd name="T6" fmla="*/ 0 w 47"/>
                  <a:gd name="T7" fmla="*/ 0 h 71"/>
                  <a:gd name="T8" fmla="*/ 0 w 47"/>
                  <a:gd name="T9" fmla="*/ 0 h 71"/>
                  <a:gd name="T10" fmla="*/ 0 w 47"/>
                  <a:gd name="T11" fmla="*/ 0 h 71"/>
                  <a:gd name="T12" fmla="*/ 0 w 47"/>
                  <a:gd name="T13" fmla="*/ 0 h 71"/>
                  <a:gd name="T14" fmla="*/ 0 w 47"/>
                  <a:gd name="T15" fmla="*/ 0 h 71"/>
                  <a:gd name="T16" fmla="*/ 0 w 47"/>
                  <a:gd name="T17" fmla="*/ 0 h 71"/>
                  <a:gd name="T18" fmla="*/ 0 w 47"/>
                  <a:gd name="T19" fmla="*/ 0 h 71"/>
                  <a:gd name="T20" fmla="*/ 0 w 47"/>
                  <a:gd name="T21" fmla="*/ 0 h 71"/>
                  <a:gd name="T22" fmla="*/ 0 w 47"/>
                  <a:gd name="T23" fmla="*/ 0 h 71"/>
                  <a:gd name="T24" fmla="*/ 0 w 47"/>
                  <a:gd name="T25" fmla="*/ 0 h 71"/>
                  <a:gd name="T26" fmla="*/ 0 w 47"/>
                  <a:gd name="T27" fmla="*/ 0 h 71"/>
                  <a:gd name="T28" fmla="*/ 0 w 47"/>
                  <a:gd name="T29" fmla="*/ 0 h 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"/>
                  <a:gd name="T46" fmla="*/ 0 h 71"/>
                  <a:gd name="T47" fmla="*/ 47 w 47"/>
                  <a:gd name="T48" fmla="*/ 71 h 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" h="71">
                    <a:moveTo>
                      <a:pt x="0" y="63"/>
                    </a:moveTo>
                    <a:lnTo>
                      <a:pt x="6" y="63"/>
                    </a:lnTo>
                    <a:lnTo>
                      <a:pt x="13" y="67"/>
                    </a:lnTo>
                    <a:lnTo>
                      <a:pt x="19" y="70"/>
                    </a:lnTo>
                    <a:lnTo>
                      <a:pt x="26" y="67"/>
                    </a:lnTo>
                    <a:lnTo>
                      <a:pt x="33" y="56"/>
                    </a:lnTo>
                    <a:lnTo>
                      <a:pt x="37" y="46"/>
                    </a:lnTo>
                    <a:lnTo>
                      <a:pt x="41" y="39"/>
                    </a:lnTo>
                    <a:lnTo>
                      <a:pt x="44" y="35"/>
                    </a:lnTo>
                    <a:lnTo>
                      <a:pt x="46" y="24"/>
                    </a:lnTo>
                    <a:lnTo>
                      <a:pt x="46" y="14"/>
                    </a:lnTo>
                    <a:lnTo>
                      <a:pt x="39" y="10"/>
                    </a:lnTo>
                    <a:lnTo>
                      <a:pt x="33" y="3"/>
                    </a:lnTo>
                    <a:lnTo>
                      <a:pt x="24" y="0"/>
                    </a:lnTo>
                    <a:lnTo>
                      <a:pt x="22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1" name="Freeform 113"/>
              <p:cNvSpPr>
                <a:spLocks/>
              </p:cNvSpPr>
              <p:nvPr/>
            </p:nvSpPr>
            <p:spPr bwMode="auto">
              <a:xfrm>
                <a:off x="3808" y="2781"/>
                <a:ext cx="48" cy="53"/>
              </a:xfrm>
              <a:custGeom>
                <a:avLst/>
                <a:gdLst>
                  <a:gd name="T0" fmla="*/ 0 w 120"/>
                  <a:gd name="T1" fmla="*/ 0 h 131"/>
                  <a:gd name="T2" fmla="*/ 0 w 120"/>
                  <a:gd name="T3" fmla="*/ 0 h 131"/>
                  <a:gd name="T4" fmla="*/ 0 w 120"/>
                  <a:gd name="T5" fmla="*/ 0 h 131"/>
                  <a:gd name="T6" fmla="*/ 0 w 120"/>
                  <a:gd name="T7" fmla="*/ 0 h 131"/>
                  <a:gd name="T8" fmla="*/ 0 w 120"/>
                  <a:gd name="T9" fmla="*/ 0 h 131"/>
                  <a:gd name="T10" fmla="*/ 0 w 120"/>
                  <a:gd name="T11" fmla="*/ 0 h 131"/>
                  <a:gd name="T12" fmla="*/ 0 w 120"/>
                  <a:gd name="T13" fmla="*/ 0 h 131"/>
                  <a:gd name="T14" fmla="*/ 0 w 120"/>
                  <a:gd name="T15" fmla="*/ 0 h 131"/>
                  <a:gd name="T16" fmla="*/ 0 w 120"/>
                  <a:gd name="T17" fmla="*/ 0 h 131"/>
                  <a:gd name="T18" fmla="*/ 0 w 120"/>
                  <a:gd name="T19" fmla="*/ 0 h 131"/>
                  <a:gd name="T20" fmla="*/ 0 w 120"/>
                  <a:gd name="T21" fmla="*/ 0 h 131"/>
                  <a:gd name="T22" fmla="*/ 0 w 120"/>
                  <a:gd name="T23" fmla="*/ 0 h 131"/>
                  <a:gd name="T24" fmla="*/ 0 w 120"/>
                  <a:gd name="T25" fmla="*/ 0 h 131"/>
                  <a:gd name="T26" fmla="*/ 0 w 120"/>
                  <a:gd name="T27" fmla="*/ 0 h 131"/>
                  <a:gd name="T28" fmla="*/ 0 w 120"/>
                  <a:gd name="T29" fmla="*/ 0 h 131"/>
                  <a:gd name="T30" fmla="*/ 0 w 120"/>
                  <a:gd name="T31" fmla="*/ 0 h 131"/>
                  <a:gd name="T32" fmla="*/ 0 w 120"/>
                  <a:gd name="T33" fmla="*/ 0 h 131"/>
                  <a:gd name="T34" fmla="*/ 0 w 120"/>
                  <a:gd name="T35" fmla="*/ 0 h 131"/>
                  <a:gd name="T36" fmla="*/ 0 w 120"/>
                  <a:gd name="T37" fmla="*/ 0 h 131"/>
                  <a:gd name="T38" fmla="*/ 0 w 120"/>
                  <a:gd name="T39" fmla="*/ 0 h 131"/>
                  <a:gd name="T40" fmla="*/ 0 w 120"/>
                  <a:gd name="T41" fmla="*/ 0 h 131"/>
                  <a:gd name="T42" fmla="*/ 0 w 120"/>
                  <a:gd name="T43" fmla="*/ 0 h 131"/>
                  <a:gd name="T44" fmla="*/ 0 w 120"/>
                  <a:gd name="T45" fmla="*/ 0 h 131"/>
                  <a:gd name="T46" fmla="*/ 0 w 120"/>
                  <a:gd name="T47" fmla="*/ 0 h 131"/>
                  <a:gd name="T48" fmla="*/ 0 w 120"/>
                  <a:gd name="T49" fmla="*/ 0 h 131"/>
                  <a:gd name="T50" fmla="*/ 0 w 120"/>
                  <a:gd name="T51" fmla="*/ 0 h 131"/>
                  <a:gd name="T52" fmla="*/ 0 w 120"/>
                  <a:gd name="T53" fmla="*/ 0 h 131"/>
                  <a:gd name="T54" fmla="*/ 0 w 120"/>
                  <a:gd name="T55" fmla="*/ 0 h 131"/>
                  <a:gd name="T56" fmla="*/ 0 w 120"/>
                  <a:gd name="T57" fmla="*/ 0 h 131"/>
                  <a:gd name="T58" fmla="*/ 0 w 120"/>
                  <a:gd name="T59" fmla="*/ 0 h 131"/>
                  <a:gd name="T60" fmla="*/ 0 w 120"/>
                  <a:gd name="T61" fmla="*/ 0 h 131"/>
                  <a:gd name="T62" fmla="*/ 0 w 120"/>
                  <a:gd name="T63" fmla="*/ 0 h 131"/>
                  <a:gd name="T64" fmla="*/ 0 w 120"/>
                  <a:gd name="T65" fmla="*/ 0 h 13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0"/>
                  <a:gd name="T100" fmla="*/ 0 h 131"/>
                  <a:gd name="T101" fmla="*/ 120 w 120"/>
                  <a:gd name="T102" fmla="*/ 131 h 13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0" h="131">
                    <a:moveTo>
                      <a:pt x="0" y="60"/>
                    </a:moveTo>
                    <a:lnTo>
                      <a:pt x="7" y="74"/>
                    </a:lnTo>
                    <a:lnTo>
                      <a:pt x="12" y="85"/>
                    </a:lnTo>
                    <a:lnTo>
                      <a:pt x="15" y="92"/>
                    </a:lnTo>
                    <a:lnTo>
                      <a:pt x="17" y="99"/>
                    </a:lnTo>
                    <a:lnTo>
                      <a:pt x="29" y="106"/>
                    </a:lnTo>
                    <a:lnTo>
                      <a:pt x="39" y="116"/>
                    </a:lnTo>
                    <a:lnTo>
                      <a:pt x="46" y="123"/>
                    </a:lnTo>
                    <a:lnTo>
                      <a:pt x="51" y="127"/>
                    </a:lnTo>
                    <a:lnTo>
                      <a:pt x="68" y="130"/>
                    </a:lnTo>
                    <a:lnTo>
                      <a:pt x="75" y="130"/>
                    </a:lnTo>
                    <a:lnTo>
                      <a:pt x="85" y="130"/>
                    </a:lnTo>
                    <a:lnTo>
                      <a:pt x="95" y="123"/>
                    </a:lnTo>
                    <a:lnTo>
                      <a:pt x="105" y="109"/>
                    </a:lnTo>
                    <a:lnTo>
                      <a:pt x="109" y="106"/>
                    </a:lnTo>
                    <a:lnTo>
                      <a:pt x="112" y="99"/>
                    </a:lnTo>
                    <a:lnTo>
                      <a:pt x="117" y="95"/>
                    </a:lnTo>
                    <a:lnTo>
                      <a:pt x="117" y="92"/>
                    </a:lnTo>
                    <a:lnTo>
                      <a:pt x="117" y="85"/>
                    </a:lnTo>
                    <a:lnTo>
                      <a:pt x="119" y="74"/>
                    </a:lnTo>
                    <a:lnTo>
                      <a:pt x="119" y="63"/>
                    </a:lnTo>
                    <a:lnTo>
                      <a:pt x="114" y="56"/>
                    </a:lnTo>
                    <a:lnTo>
                      <a:pt x="105" y="42"/>
                    </a:lnTo>
                    <a:lnTo>
                      <a:pt x="97" y="35"/>
                    </a:lnTo>
                    <a:lnTo>
                      <a:pt x="95" y="32"/>
                    </a:lnTo>
                    <a:lnTo>
                      <a:pt x="95" y="35"/>
                    </a:lnTo>
                    <a:lnTo>
                      <a:pt x="95" y="39"/>
                    </a:lnTo>
                    <a:lnTo>
                      <a:pt x="92" y="35"/>
                    </a:lnTo>
                    <a:lnTo>
                      <a:pt x="88" y="25"/>
                    </a:lnTo>
                    <a:lnTo>
                      <a:pt x="80" y="21"/>
                    </a:lnTo>
                    <a:lnTo>
                      <a:pt x="75" y="14"/>
                    </a:lnTo>
                    <a:lnTo>
                      <a:pt x="75" y="11"/>
                    </a:lnTo>
                    <a:lnTo>
                      <a:pt x="73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2" name="Freeform 114"/>
              <p:cNvSpPr>
                <a:spLocks/>
              </p:cNvSpPr>
              <p:nvPr/>
            </p:nvSpPr>
            <p:spPr bwMode="auto">
              <a:xfrm>
                <a:off x="3675" y="2781"/>
                <a:ext cx="25" cy="8"/>
              </a:xfrm>
              <a:custGeom>
                <a:avLst/>
                <a:gdLst>
                  <a:gd name="T0" fmla="*/ 0 w 54"/>
                  <a:gd name="T1" fmla="*/ 0 h 21"/>
                  <a:gd name="T2" fmla="*/ 0 w 54"/>
                  <a:gd name="T3" fmla="*/ 0 h 21"/>
                  <a:gd name="T4" fmla="*/ 0 w 54"/>
                  <a:gd name="T5" fmla="*/ 0 h 21"/>
                  <a:gd name="T6" fmla="*/ 0 w 54"/>
                  <a:gd name="T7" fmla="*/ 0 h 21"/>
                  <a:gd name="T8" fmla="*/ 0 w 54"/>
                  <a:gd name="T9" fmla="*/ 0 h 21"/>
                  <a:gd name="T10" fmla="*/ 0 w 54"/>
                  <a:gd name="T11" fmla="*/ 0 h 21"/>
                  <a:gd name="T12" fmla="*/ 0 w 54"/>
                  <a:gd name="T13" fmla="*/ 0 h 21"/>
                  <a:gd name="T14" fmla="*/ 0 w 54"/>
                  <a:gd name="T15" fmla="*/ 0 h 21"/>
                  <a:gd name="T16" fmla="*/ 0 w 54"/>
                  <a:gd name="T17" fmla="*/ 0 h 21"/>
                  <a:gd name="T18" fmla="*/ 0 w 54"/>
                  <a:gd name="T19" fmla="*/ 0 h 21"/>
                  <a:gd name="T20" fmla="*/ 0 w 54"/>
                  <a:gd name="T21" fmla="*/ 0 h 21"/>
                  <a:gd name="T22" fmla="*/ 0 w 54"/>
                  <a:gd name="T23" fmla="*/ 0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"/>
                  <a:gd name="T37" fmla="*/ 0 h 21"/>
                  <a:gd name="T38" fmla="*/ 54 w 54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" h="21">
                    <a:moveTo>
                      <a:pt x="53" y="6"/>
                    </a:moveTo>
                    <a:lnTo>
                      <a:pt x="51" y="13"/>
                    </a:lnTo>
                    <a:lnTo>
                      <a:pt x="48" y="16"/>
                    </a:lnTo>
                    <a:lnTo>
                      <a:pt x="42" y="20"/>
                    </a:lnTo>
                    <a:lnTo>
                      <a:pt x="33" y="20"/>
                    </a:lnTo>
                    <a:lnTo>
                      <a:pt x="31" y="20"/>
                    </a:lnTo>
                    <a:lnTo>
                      <a:pt x="26" y="20"/>
                    </a:lnTo>
                    <a:lnTo>
                      <a:pt x="13" y="13"/>
                    </a:lnTo>
                    <a:lnTo>
                      <a:pt x="6" y="10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4" y="0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83" name="Freeform 115"/>
              <p:cNvSpPr>
                <a:spLocks/>
              </p:cNvSpPr>
              <p:nvPr/>
            </p:nvSpPr>
            <p:spPr bwMode="auto">
              <a:xfrm>
                <a:off x="3674" y="2825"/>
                <a:ext cx="16" cy="22"/>
              </a:xfrm>
              <a:custGeom>
                <a:avLst/>
                <a:gdLst>
                  <a:gd name="T0" fmla="*/ 0 w 40"/>
                  <a:gd name="T1" fmla="*/ 0 h 55"/>
                  <a:gd name="T2" fmla="*/ 0 w 40"/>
                  <a:gd name="T3" fmla="*/ 0 h 55"/>
                  <a:gd name="T4" fmla="*/ 0 w 40"/>
                  <a:gd name="T5" fmla="*/ 0 h 55"/>
                  <a:gd name="T6" fmla="*/ 0 w 40"/>
                  <a:gd name="T7" fmla="*/ 0 h 55"/>
                  <a:gd name="T8" fmla="*/ 0 w 40"/>
                  <a:gd name="T9" fmla="*/ 0 h 55"/>
                  <a:gd name="T10" fmla="*/ 0 w 40"/>
                  <a:gd name="T11" fmla="*/ 0 h 55"/>
                  <a:gd name="T12" fmla="*/ 0 w 40"/>
                  <a:gd name="T13" fmla="*/ 0 h 55"/>
                  <a:gd name="T14" fmla="*/ 0 w 40"/>
                  <a:gd name="T15" fmla="*/ 0 h 55"/>
                  <a:gd name="T16" fmla="*/ 0 w 40"/>
                  <a:gd name="T17" fmla="*/ 0 h 55"/>
                  <a:gd name="T18" fmla="*/ 0 w 40"/>
                  <a:gd name="T19" fmla="*/ 0 h 55"/>
                  <a:gd name="T20" fmla="*/ 0 w 40"/>
                  <a:gd name="T21" fmla="*/ 0 h 55"/>
                  <a:gd name="T22" fmla="*/ 0 w 40"/>
                  <a:gd name="T23" fmla="*/ 0 h 55"/>
                  <a:gd name="T24" fmla="*/ 0 w 40"/>
                  <a:gd name="T25" fmla="*/ 0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5"/>
                  <a:gd name="T41" fmla="*/ 40 w 40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5">
                    <a:moveTo>
                      <a:pt x="39" y="0"/>
                    </a:move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7" y="36"/>
                    </a:lnTo>
                    <a:lnTo>
                      <a:pt x="16" y="47"/>
                    </a:lnTo>
                    <a:lnTo>
                      <a:pt x="27" y="50"/>
                    </a:lnTo>
                    <a:lnTo>
                      <a:pt x="39" y="54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8984" name="Group 116"/>
              <p:cNvGrpSpPr>
                <a:grpSpLocks/>
              </p:cNvGrpSpPr>
              <p:nvPr/>
            </p:nvGrpSpPr>
            <p:grpSpPr bwMode="auto">
              <a:xfrm>
                <a:off x="4684" y="3219"/>
                <a:ext cx="176" cy="198"/>
                <a:chOff x="3456" y="3143"/>
                <a:chExt cx="420" cy="480"/>
              </a:xfrm>
            </p:grpSpPr>
            <p:pic>
              <p:nvPicPr>
                <p:cNvPr id="50801" name="Picture 117"/>
                <p:cNvPicPr>
                  <a:picLocks noChangeArrowheads="1"/>
                </p:cNvPicPr>
                <p:nvPr/>
              </p:nvPicPr>
              <p:blipFill>
                <a:blip r:embed="rId24" cstate="print"/>
                <a:srcRect/>
                <a:stretch>
                  <a:fillRect/>
                </a:stretch>
              </p:blipFill>
              <p:spPr bwMode="auto">
                <a:xfrm>
                  <a:off x="3529" y="3200"/>
                  <a:ext cx="212" cy="25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802" name="Picture 118"/>
                <p:cNvPicPr>
                  <a:picLocks noChangeArrowheads="1"/>
                </p:cNvPicPr>
                <p:nvPr/>
              </p:nvPicPr>
              <p:blipFill>
                <a:blip r:embed="rId25" cstate="print"/>
                <a:srcRect/>
                <a:stretch>
                  <a:fillRect/>
                </a:stretch>
              </p:blipFill>
              <p:spPr bwMode="auto">
                <a:xfrm>
                  <a:off x="3585" y="3162"/>
                  <a:ext cx="212" cy="25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803" name="Picture 119"/>
                <p:cNvPicPr>
                  <a:picLocks noChangeArrowheads="1"/>
                </p:cNvPicPr>
                <p:nvPr/>
              </p:nvPicPr>
              <p:blipFill>
                <a:blip r:embed="rId26" cstate="print"/>
                <a:srcRect/>
                <a:stretch>
                  <a:fillRect/>
                </a:stretch>
              </p:blipFill>
              <p:spPr bwMode="auto">
                <a:xfrm>
                  <a:off x="3505" y="3274"/>
                  <a:ext cx="213" cy="25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804" name="Picture 120"/>
                <p:cNvPicPr>
                  <a:picLocks noChangeArrowheads="1"/>
                </p:cNvPicPr>
                <p:nvPr/>
              </p:nvPicPr>
              <p:blipFill>
                <a:blip r:embed="rId27" cstate="print"/>
                <a:srcRect/>
                <a:stretch>
                  <a:fillRect/>
                </a:stretch>
              </p:blipFill>
              <p:spPr bwMode="auto">
                <a:xfrm>
                  <a:off x="3642" y="3143"/>
                  <a:ext cx="234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805" name="Freeform 121"/>
                <p:cNvSpPr>
                  <a:spLocks/>
                </p:cNvSpPr>
                <p:nvPr/>
              </p:nvSpPr>
              <p:spPr bwMode="auto">
                <a:xfrm>
                  <a:off x="3557" y="3176"/>
                  <a:ext cx="77" cy="68"/>
                </a:xfrm>
                <a:custGeom>
                  <a:avLst/>
                  <a:gdLst>
                    <a:gd name="T0" fmla="*/ 12 w 77"/>
                    <a:gd name="T1" fmla="*/ 67 h 68"/>
                    <a:gd name="T2" fmla="*/ 6 w 77"/>
                    <a:gd name="T3" fmla="*/ 51 h 68"/>
                    <a:gd name="T4" fmla="*/ 0 w 77"/>
                    <a:gd name="T5" fmla="*/ 36 h 68"/>
                    <a:gd name="T6" fmla="*/ 0 w 77"/>
                    <a:gd name="T7" fmla="*/ 25 h 68"/>
                    <a:gd name="T8" fmla="*/ 6 w 77"/>
                    <a:gd name="T9" fmla="*/ 10 h 68"/>
                    <a:gd name="T10" fmla="*/ 12 w 77"/>
                    <a:gd name="T11" fmla="*/ 5 h 68"/>
                    <a:gd name="T12" fmla="*/ 18 w 77"/>
                    <a:gd name="T13" fmla="*/ 0 h 68"/>
                    <a:gd name="T14" fmla="*/ 35 w 77"/>
                    <a:gd name="T15" fmla="*/ 0 h 68"/>
                    <a:gd name="T16" fmla="*/ 47 w 77"/>
                    <a:gd name="T17" fmla="*/ 0 h 68"/>
                    <a:gd name="T18" fmla="*/ 64 w 77"/>
                    <a:gd name="T19" fmla="*/ 10 h 68"/>
                    <a:gd name="T20" fmla="*/ 76 w 77"/>
                    <a:gd name="T21" fmla="*/ 25 h 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7"/>
                    <a:gd name="T34" fmla="*/ 0 h 68"/>
                    <a:gd name="T35" fmla="*/ 77 w 77"/>
                    <a:gd name="T36" fmla="*/ 68 h 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7" h="68">
                      <a:moveTo>
                        <a:pt x="12" y="67"/>
                      </a:moveTo>
                      <a:lnTo>
                        <a:pt x="6" y="51"/>
                      </a:lnTo>
                      <a:lnTo>
                        <a:pt x="0" y="36"/>
                      </a:lnTo>
                      <a:lnTo>
                        <a:pt x="0" y="25"/>
                      </a:lnTo>
                      <a:lnTo>
                        <a:pt x="6" y="10"/>
                      </a:lnTo>
                      <a:lnTo>
                        <a:pt x="12" y="5"/>
                      </a:lnTo>
                      <a:lnTo>
                        <a:pt x="18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64" y="10"/>
                      </a:lnTo>
                      <a:lnTo>
                        <a:pt x="76" y="25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50806" name="Picture 122"/>
                <p:cNvPicPr>
                  <a:picLocks noChangeArrowheads="1"/>
                </p:cNvPicPr>
                <p:nvPr/>
              </p:nvPicPr>
              <p:blipFill>
                <a:blip r:embed="rId28" cstate="print"/>
                <a:srcRect/>
                <a:stretch>
                  <a:fillRect/>
                </a:stretch>
              </p:blipFill>
              <p:spPr bwMode="auto">
                <a:xfrm>
                  <a:off x="3597" y="3266"/>
                  <a:ext cx="234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807" name="Picture 123"/>
                <p:cNvPicPr>
                  <a:picLocks noChangeArrowheads="1"/>
                </p:cNvPicPr>
                <p:nvPr/>
              </p:nvPicPr>
              <p:blipFill>
                <a:blip r:embed="rId29" cstate="print"/>
                <a:srcRect/>
                <a:stretch>
                  <a:fillRect/>
                </a:stretch>
              </p:blipFill>
              <p:spPr bwMode="auto">
                <a:xfrm>
                  <a:off x="3550" y="3299"/>
                  <a:ext cx="194" cy="26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808" name="Picture 124"/>
                <p:cNvPicPr>
                  <a:picLocks noChangeArrowheads="1"/>
                </p:cNvPicPr>
                <p:nvPr/>
              </p:nvPicPr>
              <p:blipFill>
                <a:blip r:embed="rId30" cstate="print"/>
                <a:srcRect/>
                <a:stretch>
                  <a:fillRect/>
                </a:stretch>
              </p:blipFill>
              <p:spPr bwMode="auto">
                <a:xfrm>
                  <a:off x="3662" y="3208"/>
                  <a:ext cx="194" cy="26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809" name="Freeform 125"/>
                <p:cNvSpPr>
                  <a:spLocks/>
                </p:cNvSpPr>
                <p:nvPr/>
              </p:nvSpPr>
              <p:spPr bwMode="auto">
                <a:xfrm>
                  <a:off x="3649" y="3166"/>
                  <a:ext cx="60" cy="95"/>
                </a:xfrm>
                <a:custGeom>
                  <a:avLst/>
                  <a:gdLst>
                    <a:gd name="T0" fmla="*/ 41 w 60"/>
                    <a:gd name="T1" fmla="*/ 10 h 95"/>
                    <a:gd name="T2" fmla="*/ 29 w 60"/>
                    <a:gd name="T3" fmla="*/ 0 h 95"/>
                    <a:gd name="T4" fmla="*/ 17 w 60"/>
                    <a:gd name="T5" fmla="*/ 5 h 95"/>
                    <a:gd name="T6" fmla="*/ 6 w 60"/>
                    <a:gd name="T7" fmla="*/ 15 h 95"/>
                    <a:gd name="T8" fmla="*/ 0 w 60"/>
                    <a:gd name="T9" fmla="*/ 31 h 95"/>
                    <a:gd name="T10" fmla="*/ 6 w 60"/>
                    <a:gd name="T11" fmla="*/ 62 h 95"/>
                    <a:gd name="T12" fmla="*/ 17 w 60"/>
                    <a:gd name="T13" fmla="*/ 78 h 95"/>
                    <a:gd name="T14" fmla="*/ 29 w 60"/>
                    <a:gd name="T15" fmla="*/ 94 h 95"/>
                    <a:gd name="T16" fmla="*/ 41 w 60"/>
                    <a:gd name="T17" fmla="*/ 94 h 95"/>
                    <a:gd name="T18" fmla="*/ 47 w 60"/>
                    <a:gd name="T19" fmla="*/ 94 h 95"/>
                    <a:gd name="T20" fmla="*/ 59 w 60"/>
                    <a:gd name="T21" fmla="*/ 89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0"/>
                    <a:gd name="T34" fmla="*/ 0 h 95"/>
                    <a:gd name="T35" fmla="*/ 60 w 60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0" h="95">
                      <a:moveTo>
                        <a:pt x="41" y="10"/>
                      </a:moveTo>
                      <a:lnTo>
                        <a:pt x="29" y="0"/>
                      </a:lnTo>
                      <a:lnTo>
                        <a:pt x="17" y="5"/>
                      </a:lnTo>
                      <a:lnTo>
                        <a:pt x="6" y="15"/>
                      </a:lnTo>
                      <a:lnTo>
                        <a:pt x="0" y="31"/>
                      </a:lnTo>
                      <a:lnTo>
                        <a:pt x="6" y="62"/>
                      </a:lnTo>
                      <a:lnTo>
                        <a:pt x="17" y="78"/>
                      </a:lnTo>
                      <a:lnTo>
                        <a:pt x="29" y="94"/>
                      </a:lnTo>
                      <a:lnTo>
                        <a:pt x="41" y="94"/>
                      </a:lnTo>
                      <a:lnTo>
                        <a:pt x="47" y="94"/>
                      </a:lnTo>
                      <a:lnTo>
                        <a:pt x="59" y="89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10" name="Freeform 126"/>
                <p:cNvSpPr>
                  <a:spLocks/>
                </p:cNvSpPr>
                <p:nvPr/>
              </p:nvSpPr>
              <p:spPr bwMode="auto">
                <a:xfrm>
                  <a:off x="3587" y="3296"/>
                  <a:ext cx="65" cy="55"/>
                </a:xfrm>
                <a:custGeom>
                  <a:avLst/>
                  <a:gdLst>
                    <a:gd name="T0" fmla="*/ 64 w 65"/>
                    <a:gd name="T1" fmla="*/ 22 h 55"/>
                    <a:gd name="T2" fmla="*/ 58 w 65"/>
                    <a:gd name="T3" fmla="*/ 11 h 55"/>
                    <a:gd name="T4" fmla="*/ 52 w 65"/>
                    <a:gd name="T5" fmla="*/ 6 h 55"/>
                    <a:gd name="T6" fmla="*/ 46 w 65"/>
                    <a:gd name="T7" fmla="*/ 0 h 55"/>
                    <a:gd name="T8" fmla="*/ 35 w 65"/>
                    <a:gd name="T9" fmla="*/ 6 h 55"/>
                    <a:gd name="T10" fmla="*/ 23 w 65"/>
                    <a:gd name="T11" fmla="*/ 6 h 55"/>
                    <a:gd name="T12" fmla="*/ 17 w 65"/>
                    <a:gd name="T13" fmla="*/ 11 h 55"/>
                    <a:gd name="T14" fmla="*/ 11 w 65"/>
                    <a:gd name="T15" fmla="*/ 11 h 55"/>
                    <a:gd name="T16" fmla="*/ 6 w 65"/>
                    <a:gd name="T17" fmla="*/ 16 h 55"/>
                    <a:gd name="T18" fmla="*/ 0 w 65"/>
                    <a:gd name="T19" fmla="*/ 27 h 55"/>
                    <a:gd name="T20" fmla="*/ 0 w 65"/>
                    <a:gd name="T21" fmla="*/ 33 h 55"/>
                    <a:gd name="T22" fmla="*/ 0 w 65"/>
                    <a:gd name="T23" fmla="*/ 43 h 55"/>
                    <a:gd name="T24" fmla="*/ 6 w 65"/>
                    <a:gd name="T25" fmla="*/ 49 h 55"/>
                    <a:gd name="T26" fmla="*/ 6 w 65"/>
                    <a:gd name="T27" fmla="*/ 54 h 5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5"/>
                    <a:gd name="T43" fmla="*/ 0 h 55"/>
                    <a:gd name="T44" fmla="*/ 65 w 65"/>
                    <a:gd name="T45" fmla="*/ 55 h 5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5" h="55">
                      <a:moveTo>
                        <a:pt x="64" y="22"/>
                      </a:moveTo>
                      <a:lnTo>
                        <a:pt x="58" y="11"/>
                      </a:lnTo>
                      <a:lnTo>
                        <a:pt x="52" y="6"/>
                      </a:lnTo>
                      <a:lnTo>
                        <a:pt x="46" y="0"/>
                      </a:lnTo>
                      <a:lnTo>
                        <a:pt x="35" y="6"/>
                      </a:lnTo>
                      <a:lnTo>
                        <a:pt x="23" y="6"/>
                      </a:lnTo>
                      <a:lnTo>
                        <a:pt x="17" y="11"/>
                      </a:lnTo>
                      <a:lnTo>
                        <a:pt x="11" y="11"/>
                      </a:lnTo>
                      <a:lnTo>
                        <a:pt x="6" y="16"/>
                      </a:lnTo>
                      <a:lnTo>
                        <a:pt x="0" y="27"/>
                      </a:lnTo>
                      <a:lnTo>
                        <a:pt x="0" y="33"/>
                      </a:lnTo>
                      <a:lnTo>
                        <a:pt x="0" y="43"/>
                      </a:lnTo>
                      <a:lnTo>
                        <a:pt x="6" y="49"/>
                      </a:lnTo>
                      <a:lnTo>
                        <a:pt x="6" y="54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11" name="Freeform 127"/>
                <p:cNvSpPr>
                  <a:spLocks/>
                </p:cNvSpPr>
                <p:nvPr/>
              </p:nvSpPr>
              <p:spPr bwMode="auto">
                <a:xfrm>
                  <a:off x="3456" y="3211"/>
                  <a:ext cx="109" cy="113"/>
                </a:xfrm>
                <a:custGeom>
                  <a:avLst/>
                  <a:gdLst>
                    <a:gd name="T0" fmla="*/ 97 w 109"/>
                    <a:gd name="T1" fmla="*/ 112 h 113"/>
                    <a:gd name="T2" fmla="*/ 102 w 109"/>
                    <a:gd name="T3" fmla="*/ 101 h 113"/>
                    <a:gd name="T4" fmla="*/ 102 w 109"/>
                    <a:gd name="T5" fmla="*/ 85 h 113"/>
                    <a:gd name="T6" fmla="*/ 108 w 109"/>
                    <a:gd name="T7" fmla="*/ 75 h 113"/>
                    <a:gd name="T8" fmla="*/ 108 w 109"/>
                    <a:gd name="T9" fmla="*/ 69 h 113"/>
                    <a:gd name="T10" fmla="*/ 108 w 109"/>
                    <a:gd name="T11" fmla="*/ 59 h 113"/>
                    <a:gd name="T12" fmla="*/ 102 w 109"/>
                    <a:gd name="T13" fmla="*/ 43 h 113"/>
                    <a:gd name="T14" fmla="*/ 102 w 109"/>
                    <a:gd name="T15" fmla="*/ 32 h 113"/>
                    <a:gd name="T16" fmla="*/ 102 w 109"/>
                    <a:gd name="T17" fmla="*/ 27 h 113"/>
                    <a:gd name="T18" fmla="*/ 91 w 109"/>
                    <a:gd name="T19" fmla="*/ 16 h 113"/>
                    <a:gd name="T20" fmla="*/ 79 w 109"/>
                    <a:gd name="T21" fmla="*/ 6 h 113"/>
                    <a:gd name="T22" fmla="*/ 68 w 109"/>
                    <a:gd name="T23" fmla="*/ 0 h 113"/>
                    <a:gd name="T24" fmla="*/ 51 w 109"/>
                    <a:gd name="T25" fmla="*/ 0 h 113"/>
                    <a:gd name="T26" fmla="*/ 40 w 109"/>
                    <a:gd name="T27" fmla="*/ 6 h 113"/>
                    <a:gd name="T28" fmla="*/ 34 w 109"/>
                    <a:gd name="T29" fmla="*/ 11 h 113"/>
                    <a:gd name="T30" fmla="*/ 28 w 109"/>
                    <a:gd name="T31" fmla="*/ 11 h 113"/>
                    <a:gd name="T32" fmla="*/ 17 w 109"/>
                    <a:gd name="T33" fmla="*/ 22 h 113"/>
                    <a:gd name="T34" fmla="*/ 5 w 109"/>
                    <a:gd name="T35" fmla="*/ 38 h 113"/>
                    <a:gd name="T36" fmla="*/ 5 w 109"/>
                    <a:gd name="T37" fmla="*/ 59 h 113"/>
                    <a:gd name="T38" fmla="*/ 5 w 109"/>
                    <a:gd name="T39" fmla="*/ 64 h 113"/>
                    <a:gd name="T40" fmla="*/ 5 w 109"/>
                    <a:gd name="T41" fmla="*/ 69 h 113"/>
                    <a:gd name="T42" fmla="*/ 11 w 109"/>
                    <a:gd name="T43" fmla="*/ 69 h 113"/>
                    <a:gd name="T44" fmla="*/ 5 w 109"/>
                    <a:gd name="T45" fmla="*/ 80 h 113"/>
                    <a:gd name="T46" fmla="*/ 5 w 109"/>
                    <a:gd name="T47" fmla="*/ 91 h 113"/>
                    <a:gd name="T48" fmla="*/ 5 w 109"/>
                    <a:gd name="T49" fmla="*/ 96 h 113"/>
                    <a:gd name="T50" fmla="*/ 0 w 109"/>
                    <a:gd name="T51" fmla="*/ 107 h 11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09"/>
                    <a:gd name="T79" fmla="*/ 0 h 113"/>
                    <a:gd name="T80" fmla="*/ 109 w 109"/>
                    <a:gd name="T81" fmla="*/ 113 h 113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09" h="113">
                      <a:moveTo>
                        <a:pt x="97" y="112"/>
                      </a:moveTo>
                      <a:lnTo>
                        <a:pt x="102" y="101"/>
                      </a:lnTo>
                      <a:lnTo>
                        <a:pt x="102" y="85"/>
                      </a:lnTo>
                      <a:lnTo>
                        <a:pt x="108" y="75"/>
                      </a:lnTo>
                      <a:lnTo>
                        <a:pt x="108" y="69"/>
                      </a:lnTo>
                      <a:lnTo>
                        <a:pt x="108" y="59"/>
                      </a:lnTo>
                      <a:lnTo>
                        <a:pt x="102" y="43"/>
                      </a:lnTo>
                      <a:lnTo>
                        <a:pt x="102" y="32"/>
                      </a:lnTo>
                      <a:lnTo>
                        <a:pt x="102" y="27"/>
                      </a:lnTo>
                      <a:lnTo>
                        <a:pt x="91" y="16"/>
                      </a:lnTo>
                      <a:lnTo>
                        <a:pt x="79" y="6"/>
                      </a:lnTo>
                      <a:lnTo>
                        <a:pt x="68" y="0"/>
                      </a:lnTo>
                      <a:lnTo>
                        <a:pt x="51" y="0"/>
                      </a:lnTo>
                      <a:lnTo>
                        <a:pt x="40" y="6"/>
                      </a:lnTo>
                      <a:lnTo>
                        <a:pt x="34" y="11"/>
                      </a:lnTo>
                      <a:lnTo>
                        <a:pt x="28" y="11"/>
                      </a:lnTo>
                      <a:lnTo>
                        <a:pt x="17" y="22"/>
                      </a:lnTo>
                      <a:lnTo>
                        <a:pt x="5" y="38"/>
                      </a:lnTo>
                      <a:lnTo>
                        <a:pt x="5" y="59"/>
                      </a:lnTo>
                      <a:lnTo>
                        <a:pt x="5" y="64"/>
                      </a:lnTo>
                      <a:lnTo>
                        <a:pt x="5" y="69"/>
                      </a:lnTo>
                      <a:lnTo>
                        <a:pt x="11" y="69"/>
                      </a:lnTo>
                      <a:lnTo>
                        <a:pt x="5" y="80"/>
                      </a:lnTo>
                      <a:lnTo>
                        <a:pt x="5" y="91"/>
                      </a:lnTo>
                      <a:lnTo>
                        <a:pt x="5" y="96"/>
                      </a:lnTo>
                      <a:lnTo>
                        <a:pt x="0" y="107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12" name="AutoShape 128"/>
                <p:cNvSpPr>
                  <a:spLocks noChangeArrowheads="1"/>
                </p:cNvSpPr>
                <p:nvPr/>
              </p:nvSpPr>
              <p:spPr bwMode="auto">
                <a:xfrm rot="8640000">
                  <a:off x="3732" y="3570"/>
                  <a:ext cx="65" cy="53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0813" name="Freeform 129"/>
                <p:cNvSpPr>
                  <a:spLocks/>
                </p:cNvSpPr>
                <p:nvPr/>
              </p:nvSpPr>
              <p:spPr bwMode="auto">
                <a:xfrm>
                  <a:off x="3709" y="3535"/>
                  <a:ext cx="37" cy="41"/>
                </a:xfrm>
                <a:custGeom>
                  <a:avLst/>
                  <a:gdLst>
                    <a:gd name="T0" fmla="*/ 0 w 37"/>
                    <a:gd name="T1" fmla="*/ 0 h 41"/>
                    <a:gd name="T2" fmla="*/ 12 w 37"/>
                    <a:gd name="T3" fmla="*/ 0 h 41"/>
                    <a:gd name="T4" fmla="*/ 18 w 37"/>
                    <a:gd name="T5" fmla="*/ 0 h 41"/>
                    <a:gd name="T6" fmla="*/ 24 w 37"/>
                    <a:gd name="T7" fmla="*/ 6 h 41"/>
                    <a:gd name="T8" fmla="*/ 30 w 37"/>
                    <a:gd name="T9" fmla="*/ 12 h 41"/>
                    <a:gd name="T10" fmla="*/ 36 w 37"/>
                    <a:gd name="T11" fmla="*/ 23 h 41"/>
                    <a:gd name="T12" fmla="*/ 36 w 37"/>
                    <a:gd name="T13" fmla="*/ 40 h 41"/>
                    <a:gd name="T14" fmla="*/ 30 w 37"/>
                    <a:gd name="T15" fmla="*/ 40 h 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7"/>
                    <a:gd name="T25" fmla="*/ 0 h 41"/>
                    <a:gd name="T26" fmla="*/ 37 w 37"/>
                    <a:gd name="T27" fmla="*/ 41 h 4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7" h="41">
                      <a:moveTo>
                        <a:pt x="0" y="0"/>
                      </a:move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6"/>
                      </a:lnTo>
                      <a:lnTo>
                        <a:pt x="30" y="12"/>
                      </a:lnTo>
                      <a:lnTo>
                        <a:pt x="36" y="23"/>
                      </a:lnTo>
                      <a:lnTo>
                        <a:pt x="36" y="40"/>
                      </a:lnTo>
                      <a:lnTo>
                        <a:pt x="30" y="4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14" name="Freeform 130"/>
                <p:cNvSpPr>
                  <a:spLocks/>
                </p:cNvSpPr>
                <p:nvPr/>
              </p:nvSpPr>
              <p:spPr bwMode="auto">
                <a:xfrm>
                  <a:off x="3788" y="3435"/>
                  <a:ext cx="50" cy="57"/>
                </a:xfrm>
                <a:custGeom>
                  <a:avLst/>
                  <a:gdLst>
                    <a:gd name="T0" fmla="*/ 0 w 50"/>
                    <a:gd name="T1" fmla="*/ 39 h 57"/>
                    <a:gd name="T2" fmla="*/ 12 w 50"/>
                    <a:gd name="T3" fmla="*/ 50 h 57"/>
                    <a:gd name="T4" fmla="*/ 24 w 50"/>
                    <a:gd name="T5" fmla="*/ 56 h 57"/>
                    <a:gd name="T6" fmla="*/ 43 w 50"/>
                    <a:gd name="T7" fmla="*/ 56 h 57"/>
                    <a:gd name="T8" fmla="*/ 49 w 50"/>
                    <a:gd name="T9" fmla="*/ 50 h 57"/>
                    <a:gd name="T10" fmla="*/ 49 w 50"/>
                    <a:gd name="T11" fmla="*/ 22 h 57"/>
                    <a:gd name="T12" fmla="*/ 37 w 50"/>
                    <a:gd name="T13" fmla="*/ 0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57"/>
                    <a:gd name="T23" fmla="*/ 50 w 50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57">
                      <a:moveTo>
                        <a:pt x="0" y="39"/>
                      </a:moveTo>
                      <a:lnTo>
                        <a:pt x="12" y="50"/>
                      </a:lnTo>
                      <a:lnTo>
                        <a:pt x="24" y="56"/>
                      </a:lnTo>
                      <a:lnTo>
                        <a:pt x="43" y="56"/>
                      </a:lnTo>
                      <a:lnTo>
                        <a:pt x="49" y="50"/>
                      </a:lnTo>
                      <a:lnTo>
                        <a:pt x="49" y="22"/>
                      </a:lnTo>
                      <a:lnTo>
                        <a:pt x="37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8985" name="Oval 131"/>
              <p:cNvSpPr>
                <a:spLocks noChangeArrowheads="1"/>
              </p:cNvSpPr>
              <p:nvPr/>
            </p:nvSpPr>
            <p:spPr bwMode="auto">
              <a:xfrm rot="2100000">
                <a:off x="3763" y="2572"/>
                <a:ext cx="43" cy="3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86" name="Oval 132"/>
              <p:cNvSpPr>
                <a:spLocks noChangeArrowheads="1"/>
              </p:cNvSpPr>
              <p:nvPr/>
            </p:nvSpPr>
            <p:spPr bwMode="auto">
              <a:xfrm rot="5160000">
                <a:off x="4001" y="2345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87" name="Oval 133"/>
              <p:cNvSpPr>
                <a:spLocks noChangeArrowheads="1"/>
              </p:cNvSpPr>
              <p:nvPr/>
            </p:nvSpPr>
            <p:spPr bwMode="auto">
              <a:xfrm rot="5160000">
                <a:off x="4092" y="2300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88" name="Oval 134"/>
              <p:cNvSpPr>
                <a:spLocks noChangeArrowheads="1"/>
              </p:cNvSpPr>
              <p:nvPr/>
            </p:nvSpPr>
            <p:spPr bwMode="auto">
              <a:xfrm rot="5160000">
                <a:off x="4044" y="232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89" name="Oval 135"/>
              <p:cNvSpPr>
                <a:spLocks noChangeArrowheads="1"/>
              </p:cNvSpPr>
              <p:nvPr/>
            </p:nvSpPr>
            <p:spPr bwMode="auto">
              <a:xfrm rot="5160000">
                <a:off x="4184" y="2263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90" name="Oval 136"/>
              <p:cNvSpPr>
                <a:spLocks noChangeArrowheads="1"/>
              </p:cNvSpPr>
              <p:nvPr/>
            </p:nvSpPr>
            <p:spPr bwMode="auto">
              <a:xfrm rot="5160000">
                <a:off x="3926" y="2402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91" name="Oval 137"/>
              <p:cNvSpPr>
                <a:spLocks noChangeArrowheads="1"/>
              </p:cNvSpPr>
              <p:nvPr/>
            </p:nvSpPr>
            <p:spPr bwMode="auto">
              <a:xfrm rot="5160000">
                <a:off x="3896" y="2433"/>
                <a:ext cx="50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92" name="Oval 138"/>
              <p:cNvSpPr>
                <a:spLocks noChangeArrowheads="1"/>
              </p:cNvSpPr>
              <p:nvPr/>
            </p:nvSpPr>
            <p:spPr bwMode="auto">
              <a:xfrm rot="5160000">
                <a:off x="3866" y="2465"/>
                <a:ext cx="50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93" name="Oval 139"/>
              <p:cNvSpPr>
                <a:spLocks noChangeArrowheads="1"/>
              </p:cNvSpPr>
              <p:nvPr/>
            </p:nvSpPr>
            <p:spPr bwMode="auto">
              <a:xfrm rot="5160000">
                <a:off x="3840" y="2500"/>
                <a:ext cx="51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94" name="Oval 140"/>
              <p:cNvSpPr>
                <a:spLocks noChangeArrowheads="1"/>
              </p:cNvSpPr>
              <p:nvPr/>
            </p:nvSpPr>
            <p:spPr bwMode="auto">
              <a:xfrm rot="5160000">
                <a:off x="3813" y="2539"/>
                <a:ext cx="50" cy="4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95" name="Oval 141"/>
              <p:cNvSpPr>
                <a:spLocks noChangeArrowheads="1"/>
              </p:cNvSpPr>
              <p:nvPr/>
            </p:nvSpPr>
            <p:spPr bwMode="auto">
              <a:xfrm rot="5160000">
                <a:off x="3783" y="2576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96" name="Oval 142"/>
              <p:cNvSpPr>
                <a:spLocks noChangeArrowheads="1"/>
              </p:cNvSpPr>
              <p:nvPr/>
            </p:nvSpPr>
            <p:spPr bwMode="auto">
              <a:xfrm rot="5160000">
                <a:off x="3768" y="2617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97" name="Oval 143"/>
              <p:cNvSpPr>
                <a:spLocks noChangeArrowheads="1"/>
              </p:cNvSpPr>
              <p:nvPr/>
            </p:nvSpPr>
            <p:spPr bwMode="auto">
              <a:xfrm rot="5160000">
                <a:off x="3762" y="2663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98" name="Oval 144"/>
              <p:cNvSpPr>
                <a:spLocks noChangeArrowheads="1"/>
              </p:cNvSpPr>
              <p:nvPr/>
            </p:nvSpPr>
            <p:spPr bwMode="auto">
              <a:xfrm rot="5160000">
                <a:off x="3751" y="2701"/>
                <a:ext cx="49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999" name="Oval 145"/>
              <p:cNvSpPr>
                <a:spLocks noChangeArrowheads="1"/>
              </p:cNvSpPr>
              <p:nvPr/>
            </p:nvSpPr>
            <p:spPr bwMode="auto">
              <a:xfrm rot="5160000">
                <a:off x="3740" y="2742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00" name="Oval 146"/>
              <p:cNvSpPr>
                <a:spLocks noChangeArrowheads="1"/>
              </p:cNvSpPr>
              <p:nvPr/>
            </p:nvSpPr>
            <p:spPr bwMode="auto">
              <a:xfrm rot="5160000">
                <a:off x="4379" y="2242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01" name="Oval 147"/>
              <p:cNvSpPr>
                <a:spLocks noChangeArrowheads="1"/>
              </p:cNvSpPr>
              <p:nvPr/>
            </p:nvSpPr>
            <p:spPr bwMode="auto">
              <a:xfrm rot="5160000">
                <a:off x="3728" y="2790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02" name="Oval 148"/>
              <p:cNvSpPr>
                <a:spLocks noChangeArrowheads="1"/>
              </p:cNvSpPr>
              <p:nvPr/>
            </p:nvSpPr>
            <p:spPr bwMode="auto">
              <a:xfrm rot="5160000">
                <a:off x="3735" y="283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03" name="Oval 149"/>
              <p:cNvSpPr>
                <a:spLocks noChangeArrowheads="1"/>
              </p:cNvSpPr>
              <p:nvPr/>
            </p:nvSpPr>
            <p:spPr bwMode="auto">
              <a:xfrm rot="5160000">
                <a:off x="3735" y="2882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04" name="Oval 150"/>
              <p:cNvSpPr>
                <a:spLocks noChangeArrowheads="1"/>
              </p:cNvSpPr>
              <p:nvPr/>
            </p:nvSpPr>
            <p:spPr bwMode="auto">
              <a:xfrm rot="5160000">
                <a:off x="3740" y="2929"/>
                <a:ext cx="50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05" name="Oval 151"/>
              <p:cNvSpPr>
                <a:spLocks noChangeArrowheads="1"/>
              </p:cNvSpPr>
              <p:nvPr/>
            </p:nvSpPr>
            <p:spPr bwMode="auto">
              <a:xfrm rot="5160000">
                <a:off x="3745" y="2973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06" name="Oval 152"/>
              <p:cNvSpPr>
                <a:spLocks noChangeArrowheads="1"/>
              </p:cNvSpPr>
              <p:nvPr/>
            </p:nvSpPr>
            <p:spPr bwMode="auto">
              <a:xfrm rot="5160000">
                <a:off x="3761" y="3021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07" name="Oval 153"/>
              <p:cNvSpPr>
                <a:spLocks noChangeArrowheads="1"/>
              </p:cNvSpPr>
              <p:nvPr/>
            </p:nvSpPr>
            <p:spPr bwMode="auto">
              <a:xfrm rot="5160000">
                <a:off x="3778" y="3064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08" name="Oval 154"/>
              <p:cNvSpPr>
                <a:spLocks noChangeArrowheads="1"/>
              </p:cNvSpPr>
              <p:nvPr/>
            </p:nvSpPr>
            <p:spPr bwMode="auto">
              <a:xfrm rot="5160000">
                <a:off x="3799" y="3106"/>
                <a:ext cx="47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09" name="Oval 155"/>
              <p:cNvSpPr>
                <a:spLocks noChangeArrowheads="1"/>
              </p:cNvSpPr>
              <p:nvPr/>
            </p:nvSpPr>
            <p:spPr bwMode="auto">
              <a:xfrm rot="5160000">
                <a:off x="3873" y="3218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10" name="Oval 156"/>
              <p:cNvSpPr>
                <a:spLocks noChangeArrowheads="1"/>
              </p:cNvSpPr>
              <p:nvPr/>
            </p:nvSpPr>
            <p:spPr bwMode="auto">
              <a:xfrm rot="5160000">
                <a:off x="3905" y="3253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11" name="Oval 157"/>
              <p:cNvSpPr>
                <a:spLocks noChangeArrowheads="1"/>
              </p:cNvSpPr>
              <p:nvPr/>
            </p:nvSpPr>
            <p:spPr bwMode="auto">
              <a:xfrm rot="5160000">
                <a:off x="3944" y="3286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12" name="Oval 158"/>
              <p:cNvSpPr>
                <a:spLocks noChangeArrowheads="1"/>
              </p:cNvSpPr>
              <p:nvPr/>
            </p:nvSpPr>
            <p:spPr bwMode="auto">
              <a:xfrm rot="5160000">
                <a:off x="3980" y="3321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13" name="Oval 159"/>
              <p:cNvSpPr>
                <a:spLocks noChangeArrowheads="1"/>
              </p:cNvSpPr>
              <p:nvPr/>
            </p:nvSpPr>
            <p:spPr bwMode="auto">
              <a:xfrm rot="5160000">
                <a:off x="4021" y="335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14" name="Oval 160"/>
              <p:cNvSpPr>
                <a:spLocks noChangeArrowheads="1"/>
              </p:cNvSpPr>
              <p:nvPr/>
            </p:nvSpPr>
            <p:spPr bwMode="auto">
              <a:xfrm rot="5160000">
                <a:off x="4062" y="3375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15" name="Oval 161"/>
              <p:cNvSpPr>
                <a:spLocks noChangeArrowheads="1"/>
              </p:cNvSpPr>
              <p:nvPr/>
            </p:nvSpPr>
            <p:spPr bwMode="auto">
              <a:xfrm rot="5160000">
                <a:off x="4105" y="3395"/>
                <a:ext cx="51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16" name="Oval 162"/>
              <p:cNvSpPr>
                <a:spLocks noChangeArrowheads="1"/>
              </p:cNvSpPr>
              <p:nvPr/>
            </p:nvSpPr>
            <p:spPr bwMode="auto">
              <a:xfrm rot="5160000">
                <a:off x="4147" y="3410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17" name="Oval 163"/>
              <p:cNvSpPr>
                <a:spLocks noChangeArrowheads="1"/>
              </p:cNvSpPr>
              <p:nvPr/>
            </p:nvSpPr>
            <p:spPr bwMode="auto">
              <a:xfrm rot="5160000">
                <a:off x="4194" y="3427"/>
                <a:ext cx="50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18" name="Oval 164"/>
              <p:cNvSpPr>
                <a:spLocks noChangeArrowheads="1"/>
              </p:cNvSpPr>
              <p:nvPr/>
            </p:nvSpPr>
            <p:spPr bwMode="auto">
              <a:xfrm rot="5160000">
                <a:off x="4235" y="3439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19" name="Oval 165"/>
              <p:cNvSpPr>
                <a:spLocks noChangeArrowheads="1"/>
              </p:cNvSpPr>
              <p:nvPr/>
            </p:nvSpPr>
            <p:spPr bwMode="auto">
              <a:xfrm rot="5160000">
                <a:off x="4286" y="3447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20" name="Oval 166"/>
              <p:cNvSpPr>
                <a:spLocks noChangeArrowheads="1"/>
              </p:cNvSpPr>
              <p:nvPr/>
            </p:nvSpPr>
            <p:spPr bwMode="auto">
              <a:xfrm rot="5160000">
                <a:off x="4621" y="3381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21" name="Oval 167"/>
              <p:cNvSpPr>
                <a:spLocks noChangeArrowheads="1"/>
              </p:cNvSpPr>
              <p:nvPr/>
            </p:nvSpPr>
            <p:spPr bwMode="auto">
              <a:xfrm rot="5160000">
                <a:off x="4664" y="3359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22" name="Oval 168"/>
              <p:cNvSpPr>
                <a:spLocks noChangeArrowheads="1"/>
              </p:cNvSpPr>
              <p:nvPr/>
            </p:nvSpPr>
            <p:spPr bwMode="auto">
              <a:xfrm rot="5160000">
                <a:off x="4706" y="3330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23" name="Oval 169"/>
              <p:cNvSpPr>
                <a:spLocks noChangeArrowheads="1"/>
              </p:cNvSpPr>
              <p:nvPr/>
            </p:nvSpPr>
            <p:spPr bwMode="auto">
              <a:xfrm rot="5160000">
                <a:off x="4575" y="3406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24" name="Oval 170"/>
              <p:cNvSpPr>
                <a:spLocks noChangeArrowheads="1"/>
              </p:cNvSpPr>
              <p:nvPr/>
            </p:nvSpPr>
            <p:spPr bwMode="auto">
              <a:xfrm rot="5160000">
                <a:off x="4525" y="3418"/>
                <a:ext cx="51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25" name="Oval 171"/>
              <p:cNvSpPr>
                <a:spLocks noChangeArrowheads="1"/>
              </p:cNvSpPr>
              <p:nvPr/>
            </p:nvSpPr>
            <p:spPr bwMode="auto">
              <a:xfrm rot="5160000">
                <a:off x="4478" y="343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26" name="Oval 172"/>
              <p:cNvSpPr>
                <a:spLocks noChangeArrowheads="1"/>
              </p:cNvSpPr>
              <p:nvPr/>
            </p:nvSpPr>
            <p:spPr bwMode="auto">
              <a:xfrm rot="5160000">
                <a:off x="4430" y="3444"/>
                <a:ext cx="51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27" name="Oval 173"/>
              <p:cNvSpPr>
                <a:spLocks noChangeArrowheads="1"/>
              </p:cNvSpPr>
              <p:nvPr/>
            </p:nvSpPr>
            <p:spPr bwMode="auto">
              <a:xfrm rot="5160000">
                <a:off x="4385" y="3447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28" name="Oval 174"/>
              <p:cNvSpPr>
                <a:spLocks noChangeArrowheads="1"/>
              </p:cNvSpPr>
              <p:nvPr/>
            </p:nvSpPr>
            <p:spPr bwMode="auto">
              <a:xfrm rot="5160000">
                <a:off x="4337" y="3447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29" name="Oval 175"/>
              <p:cNvSpPr>
                <a:spLocks noChangeArrowheads="1"/>
              </p:cNvSpPr>
              <p:nvPr/>
            </p:nvSpPr>
            <p:spPr bwMode="auto">
              <a:xfrm rot="5160000">
                <a:off x="4748" y="3303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30" name="Oval 176"/>
              <p:cNvSpPr>
                <a:spLocks noChangeArrowheads="1"/>
              </p:cNvSpPr>
              <p:nvPr/>
            </p:nvSpPr>
            <p:spPr bwMode="auto">
              <a:xfrm rot="5160000">
                <a:off x="4784" y="3272"/>
                <a:ext cx="51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31" name="Oval 177"/>
              <p:cNvSpPr>
                <a:spLocks noChangeArrowheads="1"/>
              </p:cNvSpPr>
              <p:nvPr/>
            </p:nvSpPr>
            <p:spPr bwMode="auto">
              <a:xfrm rot="5160000">
                <a:off x="4818" y="3234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32" name="Oval 178"/>
              <p:cNvSpPr>
                <a:spLocks noChangeArrowheads="1"/>
              </p:cNvSpPr>
              <p:nvPr/>
            </p:nvSpPr>
            <p:spPr bwMode="auto">
              <a:xfrm rot="5160000">
                <a:off x="4849" y="3195"/>
                <a:ext cx="50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33" name="Oval 179"/>
              <p:cNvSpPr>
                <a:spLocks noChangeArrowheads="1"/>
              </p:cNvSpPr>
              <p:nvPr/>
            </p:nvSpPr>
            <p:spPr bwMode="auto">
              <a:xfrm rot="7680000">
                <a:off x="4831" y="2429"/>
                <a:ext cx="40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34" name="Oval 180"/>
              <p:cNvSpPr>
                <a:spLocks noChangeArrowheads="1"/>
              </p:cNvSpPr>
              <p:nvPr/>
            </p:nvSpPr>
            <p:spPr bwMode="auto">
              <a:xfrm rot="7680000">
                <a:off x="4859" y="2463"/>
                <a:ext cx="42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35" name="Oval 181"/>
              <p:cNvSpPr>
                <a:spLocks noChangeArrowheads="1"/>
              </p:cNvSpPr>
              <p:nvPr/>
            </p:nvSpPr>
            <p:spPr bwMode="auto">
              <a:xfrm rot="7680000">
                <a:off x="4771" y="2371"/>
                <a:ext cx="41" cy="44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36" name="Oval 182"/>
              <p:cNvSpPr>
                <a:spLocks noChangeArrowheads="1"/>
              </p:cNvSpPr>
              <p:nvPr/>
            </p:nvSpPr>
            <p:spPr bwMode="auto">
              <a:xfrm rot="7680000">
                <a:off x="4800" y="2399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37" name="Oval 183"/>
              <p:cNvSpPr>
                <a:spLocks noChangeArrowheads="1"/>
              </p:cNvSpPr>
              <p:nvPr/>
            </p:nvSpPr>
            <p:spPr bwMode="auto">
              <a:xfrm rot="7680000">
                <a:off x="4886" y="2500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38" name="Oval 184"/>
              <p:cNvSpPr>
                <a:spLocks noChangeArrowheads="1"/>
              </p:cNvSpPr>
              <p:nvPr/>
            </p:nvSpPr>
            <p:spPr bwMode="auto">
              <a:xfrm rot="-9360000">
                <a:off x="4933" y="3101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39" name="Oval 185"/>
              <p:cNvSpPr>
                <a:spLocks noChangeArrowheads="1"/>
              </p:cNvSpPr>
              <p:nvPr/>
            </p:nvSpPr>
            <p:spPr bwMode="auto">
              <a:xfrm rot="-9360000">
                <a:off x="4914" y="3140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40" name="Oval 186"/>
              <p:cNvSpPr>
                <a:spLocks noChangeArrowheads="1"/>
              </p:cNvSpPr>
              <p:nvPr/>
            </p:nvSpPr>
            <p:spPr bwMode="auto">
              <a:xfrm rot="-9360000">
                <a:off x="4893" y="3176"/>
                <a:ext cx="41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41" name="Oval 187"/>
              <p:cNvSpPr>
                <a:spLocks noChangeArrowheads="1"/>
              </p:cNvSpPr>
              <p:nvPr/>
            </p:nvSpPr>
            <p:spPr bwMode="auto">
              <a:xfrm rot="-9360000">
                <a:off x="4950" y="3065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42" name="Oval 188"/>
              <p:cNvSpPr>
                <a:spLocks noChangeArrowheads="1"/>
              </p:cNvSpPr>
              <p:nvPr/>
            </p:nvSpPr>
            <p:spPr bwMode="auto">
              <a:xfrm rot="-9360000">
                <a:off x="4965" y="3026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43" name="Oval 189"/>
              <p:cNvSpPr>
                <a:spLocks noChangeArrowheads="1"/>
              </p:cNvSpPr>
              <p:nvPr/>
            </p:nvSpPr>
            <p:spPr bwMode="auto">
              <a:xfrm rot="-9360000">
                <a:off x="4977" y="2986"/>
                <a:ext cx="42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44" name="Oval 190"/>
              <p:cNvSpPr>
                <a:spLocks noChangeArrowheads="1"/>
              </p:cNvSpPr>
              <p:nvPr/>
            </p:nvSpPr>
            <p:spPr bwMode="auto">
              <a:xfrm rot="10140000">
                <a:off x="4987" y="2768"/>
                <a:ext cx="39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45" name="Oval 191"/>
              <p:cNvSpPr>
                <a:spLocks noChangeArrowheads="1"/>
              </p:cNvSpPr>
              <p:nvPr/>
            </p:nvSpPr>
            <p:spPr bwMode="auto">
              <a:xfrm rot="10140000">
                <a:off x="4992" y="2810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46" name="Oval 192"/>
              <p:cNvSpPr>
                <a:spLocks noChangeArrowheads="1"/>
              </p:cNvSpPr>
              <p:nvPr/>
            </p:nvSpPr>
            <p:spPr bwMode="auto">
              <a:xfrm rot="10140000">
                <a:off x="4990" y="2855"/>
                <a:ext cx="41" cy="4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47" name="Oval 193"/>
              <p:cNvSpPr>
                <a:spLocks noChangeArrowheads="1"/>
              </p:cNvSpPr>
              <p:nvPr/>
            </p:nvSpPr>
            <p:spPr bwMode="auto">
              <a:xfrm rot="10140000">
                <a:off x="4989" y="2896"/>
                <a:ext cx="41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48" name="Oval 194"/>
              <p:cNvSpPr>
                <a:spLocks noChangeArrowheads="1"/>
              </p:cNvSpPr>
              <p:nvPr/>
            </p:nvSpPr>
            <p:spPr bwMode="auto">
              <a:xfrm rot="10140000">
                <a:off x="4979" y="2729"/>
                <a:ext cx="42" cy="4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49" name="Oval 195"/>
              <p:cNvSpPr>
                <a:spLocks noChangeArrowheads="1"/>
              </p:cNvSpPr>
              <p:nvPr/>
            </p:nvSpPr>
            <p:spPr bwMode="auto">
              <a:xfrm rot="10140000">
                <a:off x="4973" y="2688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50" name="Oval 196"/>
              <p:cNvSpPr>
                <a:spLocks noChangeArrowheads="1"/>
              </p:cNvSpPr>
              <p:nvPr/>
            </p:nvSpPr>
            <p:spPr bwMode="auto">
              <a:xfrm rot="10140000">
                <a:off x="4960" y="2646"/>
                <a:ext cx="41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51" name="Oval 197"/>
              <p:cNvSpPr>
                <a:spLocks noChangeArrowheads="1"/>
              </p:cNvSpPr>
              <p:nvPr/>
            </p:nvSpPr>
            <p:spPr bwMode="auto">
              <a:xfrm rot="10140000">
                <a:off x="4984" y="2943"/>
                <a:ext cx="42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52" name="Oval 198"/>
              <p:cNvSpPr>
                <a:spLocks noChangeArrowheads="1"/>
              </p:cNvSpPr>
              <p:nvPr/>
            </p:nvSpPr>
            <p:spPr bwMode="auto">
              <a:xfrm rot="7680000">
                <a:off x="4909" y="2532"/>
                <a:ext cx="41" cy="43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53" name="Oval 199"/>
              <p:cNvSpPr>
                <a:spLocks noChangeArrowheads="1"/>
              </p:cNvSpPr>
              <p:nvPr/>
            </p:nvSpPr>
            <p:spPr bwMode="auto">
              <a:xfrm rot="7680000">
                <a:off x="4929" y="2569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54" name="Oval 200"/>
              <p:cNvSpPr>
                <a:spLocks noChangeArrowheads="1"/>
              </p:cNvSpPr>
              <p:nvPr/>
            </p:nvSpPr>
            <p:spPr bwMode="auto">
              <a:xfrm rot="7680000">
                <a:off x="4946" y="2605"/>
                <a:ext cx="40" cy="4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55" name="Oval 201"/>
              <p:cNvSpPr>
                <a:spLocks noChangeArrowheads="1"/>
              </p:cNvSpPr>
              <p:nvPr/>
            </p:nvSpPr>
            <p:spPr bwMode="auto">
              <a:xfrm rot="5160000">
                <a:off x="4681" y="2340"/>
                <a:ext cx="50" cy="4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56" name="Oval 202"/>
              <p:cNvSpPr>
                <a:spLocks noChangeArrowheads="1"/>
              </p:cNvSpPr>
              <p:nvPr/>
            </p:nvSpPr>
            <p:spPr bwMode="auto">
              <a:xfrm rot="5160000">
                <a:off x="4645" y="2315"/>
                <a:ext cx="50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57" name="Oval 203"/>
              <p:cNvSpPr>
                <a:spLocks noChangeArrowheads="1"/>
              </p:cNvSpPr>
              <p:nvPr/>
            </p:nvSpPr>
            <p:spPr bwMode="auto">
              <a:xfrm rot="5160000">
                <a:off x="4768" y="2406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58" name="Oval 204"/>
              <p:cNvSpPr>
                <a:spLocks noChangeArrowheads="1"/>
              </p:cNvSpPr>
              <p:nvPr/>
            </p:nvSpPr>
            <p:spPr bwMode="auto">
              <a:xfrm rot="5160000">
                <a:off x="4803" y="2437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59" name="Oval 205"/>
              <p:cNvSpPr>
                <a:spLocks noChangeArrowheads="1"/>
              </p:cNvSpPr>
              <p:nvPr/>
            </p:nvSpPr>
            <p:spPr bwMode="auto">
              <a:xfrm rot="5160000">
                <a:off x="4832" y="2470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60" name="Oval 206"/>
              <p:cNvSpPr>
                <a:spLocks noChangeArrowheads="1"/>
              </p:cNvSpPr>
              <p:nvPr/>
            </p:nvSpPr>
            <p:spPr bwMode="auto">
              <a:xfrm rot="5160000">
                <a:off x="4863" y="2504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61" name="Oval 207"/>
              <p:cNvSpPr>
                <a:spLocks noChangeArrowheads="1"/>
              </p:cNvSpPr>
              <p:nvPr/>
            </p:nvSpPr>
            <p:spPr bwMode="auto">
              <a:xfrm rot="5160000">
                <a:off x="4892" y="2547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62" name="Oval 208"/>
              <p:cNvSpPr>
                <a:spLocks noChangeArrowheads="1"/>
              </p:cNvSpPr>
              <p:nvPr/>
            </p:nvSpPr>
            <p:spPr bwMode="auto">
              <a:xfrm rot="5160000">
                <a:off x="4913" y="2594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63" name="Oval 209"/>
              <p:cNvSpPr>
                <a:spLocks noChangeArrowheads="1"/>
              </p:cNvSpPr>
              <p:nvPr/>
            </p:nvSpPr>
            <p:spPr bwMode="auto">
              <a:xfrm rot="5160000">
                <a:off x="4926" y="2642"/>
                <a:ext cx="51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64" name="Oval 210"/>
              <p:cNvSpPr>
                <a:spLocks noChangeArrowheads="1"/>
              </p:cNvSpPr>
              <p:nvPr/>
            </p:nvSpPr>
            <p:spPr bwMode="auto">
              <a:xfrm rot="5160000">
                <a:off x="4944" y="2685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65" name="Oval 211"/>
              <p:cNvSpPr>
                <a:spLocks noChangeArrowheads="1"/>
              </p:cNvSpPr>
              <p:nvPr/>
            </p:nvSpPr>
            <p:spPr bwMode="auto">
              <a:xfrm rot="5160000">
                <a:off x="4960" y="2727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66" name="Oval 212"/>
              <p:cNvSpPr>
                <a:spLocks noChangeArrowheads="1"/>
              </p:cNvSpPr>
              <p:nvPr/>
            </p:nvSpPr>
            <p:spPr bwMode="auto">
              <a:xfrm rot="5160000">
                <a:off x="4967" y="2775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67" name="Oval 213"/>
              <p:cNvSpPr>
                <a:spLocks noChangeArrowheads="1"/>
              </p:cNvSpPr>
              <p:nvPr/>
            </p:nvSpPr>
            <p:spPr bwMode="auto">
              <a:xfrm rot="5160000">
                <a:off x="4919" y="3068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68" name="Oval 214"/>
              <p:cNvSpPr>
                <a:spLocks noChangeArrowheads="1"/>
              </p:cNvSpPr>
              <p:nvPr/>
            </p:nvSpPr>
            <p:spPr bwMode="auto">
              <a:xfrm rot="5160000">
                <a:off x="4969" y="2821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69" name="Oval 215"/>
              <p:cNvSpPr>
                <a:spLocks noChangeArrowheads="1"/>
              </p:cNvSpPr>
              <p:nvPr/>
            </p:nvSpPr>
            <p:spPr bwMode="auto">
              <a:xfrm rot="5160000">
                <a:off x="4940" y="3025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70" name="Oval 216"/>
              <p:cNvSpPr>
                <a:spLocks noChangeArrowheads="1"/>
              </p:cNvSpPr>
              <p:nvPr/>
            </p:nvSpPr>
            <p:spPr bwMode="auto">
              <a:xfrm rot="5160000">
                <a:off x="4875" y="3155"/>
                <a:ext cx="51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71" name="Oval 217"/>
              <p:cNvSpPr>
                <a:spLocks noChangeArrowheads="1"/>
              </p:cNvSpPr>
              <p:nvPr/>
            </p:nvSpPr>
            <p:spPr bwMode="auto">
              <a:xfrm rot="5160000">
                <a:off x="4897" y="3115"/>
                <a:ext cx="51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72" name="Oval 218"/>
              <p:cNvSpPr>
                <a:spLocks noChangeArrowheads="1"/>
              </p:cNvSpPr>
              <p:nvPr/>
            </p:nvSpPr>
            <p:spPr bwMode="auto">
              <a:xfrm rot="5160000">
                <a:off x="4284" y="2249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73" name="Oval 219"/>
              <p:cNvSpPr>
                <a:spLocks noChangeArrowheads="1"/>
              </p:cNvSpPr>
              <p:nvPr/>
            </p:nvSpPr>
            <p:spPr bwMode="auto">
              <a:xfrm rot="5160000">
                <a:off x="4327" y="2241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74" name="Oval 220"/>
              <p:cNvSpPr>
                <a:spLocks noChangeArrowheads="1"/>
              </p:cNvSpPr>
              <p:nvPr/>
            </p:nvSpPr>
            <p:spPr bwMode="auto">
              <a:xfrm rot="5160000">
                <a:off x="4124" y="2401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75" name="Oval 221"/>
              <p:cNvSpPr>
                <a:spLocks noChangeArrowheads="1"/>
              </p:cNvSpPr>
              <p:nvPr/>
            </p:nvSpPr>
            <p:spPr bwMode="auto">
              <a:xfrm rot="5160000">
                <a:off x="4084" y="2428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76" name="Oval 222"/>
              <p:cNvSpPr>
                <a:spLocks noChangeArrowheads="1"/>
              </p:cNvSpPr>
              <p:nvPr/>
            </p:nvSpPr>
            <p:spPr bwMode="auto">
              <a:xfrm rot="5160000">
                <a:off x="4474" y="2257"/>
                <a:ext cx="52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77" name="Oval 223"/>
              <p:cNvSpPr>
                <a:spLocks noChangeArrowheads="1"/>
              </p:cNvSpPr>
              <p:nvPr/>
            </p:nvSpPr>
            <p:spPr bwMode="auto">
              <a:xfrm rot="5160000">
                <a:off x="4521" y="2267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78" name="Oval 224"/>
              <p:cNvSpPr>
                <a:spLocks noChangeArrowheads="1"/>
              </p:cNvSpPr>
              <p:nvPr/>
            </p:nvSpPr>
            <p:spPr bwMode="auto">
              <a:xfrm rot="5160000">
                <a:off x="4562" y="2282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79" name="Oval 225"/>
              <p:cNvSpPr>
                <a:spLocks noChangeArrowheads="1"/>
              </p:cNvSpPr>
              <p:nvPr/>
            </p:nvSpPr>
            <p:spPr bwMode="auto">
              <a:xfrm rot="5160000">
                <a:off x="4605" y="2300"/>
                <a:ext cx="48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80" name="Oval 226"/>
              <p:cNvSpPr>
                <a:spLocks noChangeArrowheads="1"/>
              </p:cNvSpPr>
              <p:nvPr/>
            </p:nvSpPr>
            <p:spPr bwMode="auto">
              <a:xfrm rot="5160000">
                <a:off x="4426" y="2249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81" name="Oval 227"/>
              <p:cNvSpPr>
                <a:spLocks noChangeArrowheads="1"/>
              </p:cNvSpPr>
              <p:nvPr/>
            </p:nvSpPr>
            <p:spPr bwMode="auto">
              <a:xfrm rot="5160000">
                <a:off x="4727" y="237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82" name="Oval 228"/>
              <p:cNvSpPr>
                <a:spLocks noChangeArrowheads="1"/>
              </p:cNvSpPr>
              <p:nvPr/>
            </p:nvSpPr>
            <p:spPr bwMode="auto">
              <a:xfrm rot="5160000">
                <a:off x="4233" y="2253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83" name="Oval 229"/>
              <p:cNvSpPr>
                <a:spLocks noChangeArrowheads="1"/>
              </p:cNvSpPr>
              <p:nvPr/>
            </p:nvSpPr>
            <p:spPr bwMode="auto">
              <a:xfrm rot="5160000">
                <a:off x="4957" y="2980"/>
                <a:ext cx="49" cy="48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84" name="Oval 230"/>
              <p:cNvSpPr>
                <a:spLocks noChangeArrowheads="1"/>
              </p:cNvSpPr>
              <p:nvPr/>
            </p:nvSpPr>
            <p:spPr bwMode="auto">
              <a:xfrm rot="5160000">
                <a:off x="4963" y="2930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085" name="Oval 231"/>
              <p:cNvSpPr>
                <a:spLocks noChangeArrowheads="1"/>
              </p:cNvSpPr>
              <p:nvPr/>
            </p:nvSpPr>
            <p:spPr bwMode="auto">
              <a:xfrm rot="5160000">
                <a:off x="4970" y="2879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grpSp>
            <p:nvGrpSpPr>
              <p:cNvPr id="29086" name="Group 232"/>
              <p:cNvGrpSpPr>
                <a:grpSpLocks/>
              </p:cNvGrpSpPr>
              <p:nvPr/>
            </p:nvGrpSpPr>
            <p:grpSpPr bwMode="auto">
              <a:xfrm>
                <a:off x="4132" y="2311"/>
                <a:ext cx="52" cy="88"/>
                <a:chOff x="2136" y="937"/>
                <a:chExt cx="122" cy="212"/>
              </a:xfrm>
            </p:grpSpPr>
            <p:sp>
              <p:nvSpPr>
                <p:cNvPr id="50798" name="Freeform 233"/>
                <p:cNvSpPr>
                  <a:spLocks/>
                </p:cNvSpPr>
                <p:nvPr/>
              </p:nvSpPr>
              <p:spPr bwMode="auto">
                <a:xfrm>
                  <a:off x="2172" y="1047"/>
                  <a:ext cx="22" cy="102"/>
                </a:xfrm>
                <a:custGeom>
                  <a:avLst/>
                  <a:gdLst>
                    <a:gd name="T0" fmla="*/ 0 w 22"/>
                    <a:gd name="T1" fmla="*/ 0 h 102"/>
                    <a:gd name="T2" fmla="*/ 0 w 22"/>
                    <a:gd name="T3" fmla="*/ 26 h 102"/>
                    <a:gd name="T4" fmla="*/ 0 w 22"/>
                    <a:gd name="T5" fmla="*/ 37 h 102"/>
                    <a:gd name="T6" fmla="*/ 4 w 22"/>
                    <a:gd name="T7" fmla="*/ 46 h 102"/>
                    <a:gd name="T8" fmla="*/ 7 w 22"/>
                    <a:gd name="T9" fmla="*/ 53 h 102"/>
                    <a:gd name="T10" fmla="*/ 14 w 22"/>
                    <a:gd name="T11" fmla="*/ 61 h 102"/>
                    <a:gd name="T12" fmla="*/ 18 w 22"/>
                    <a:gd name="T13" fmla="*/ 66 h 102"/>
                    <a:gd name="T14" fmla="*/ 21 w 22"/>
                    <a:gd name="T15" fmla="*/ 72 h 102"/>
                    <a:gd name="T16" fmla="*/ 21 w 22"/>
                    <a:gd name="T17" fmla="*/ 79 h 102"/>
                    <a:gd name="T18" fmla="*/ 21 w 22"/>
                    <a:gd name="T19" fmla="*/ 86 h 102"/>
                    <a:gd name="T20" fmla="*/ 11 w 22"/>
                    <a:gd name="T21" fmla="*/ 101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"/>
                    <a:gd name="T34" fmla="*/ 0 h 102"/>
                    <a:gd name="T35" fmla="*/ 22 w 22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" h="102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37"/>
                      </a:lnTo>
                      <a:lnTo>
                        <a:pt x="4" y="46"/>
                      </a:lnTo>
                      <a:lnTo>
                        <a:pt x="7" y="53"/>
                      </a:lnTo>
                      <a:lnTo>
                        <a:pt x="14" y="61"/>
                      </a:lnTo>
                      <a:lnTo>
                        <a:pt x="18" y="66"/>
                      </a:lnTo>
                      <a:lnTo>
                        <a:pt x="21" y="72"/>
                      </a:lnTo>
                      <a:lnTo>
                        <a:pt x="21" y="79"/>
                      </a:lnTo>
                      <a:lnTo>
                        <a:pt x="21" y="86"/>
                      </a:lnTo>
                      <a:lnTo>
                        <a:pt x="11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99" name="Freeform 234"/>
                <p:cNvSpPr>
                  <a:spLocks/>
                </p:cNvSpPr>
                <p:nvPr/>
              </p:nvSpPr>
              <p:spPr bwMode="auto">
                <a:xfrm>
                  <a:off x="2236" y="1040"/>
                  <a:ext cx="22" cy="101"/>
                </a:xfrm>
                <a:custGeom>
                  <a:avLst/>
                  <a:gdLst>
                    <a:gd name="T0" fmla="*/ 0 w 22"/>
                    <a:gd name="T1" fmla="*/ 0 h 101"/>
                    <a:gd name="T2" fmla="*/ 0 w 22"/>
                    <a:gd name="T3" fmla="*/ 23 h 101"/>
                    <a:gd name="T4" fmla="*/ 3 w 22"/>
                    <a:gd name="T5" fmla="*/ 45 h 101"/>
                    <a:gd name="T6" fmla="*/ 11 w 22"/>
                    <a:gd name="T7" fmla="*/ 53 h 101"/>
                    <a:gd name="T8" fmla="*/ 14 w 22"/>
                    <a:gd name="T9" fmla="*/ 58 h 101"/>
                    <a:gd name="T10" fmla="*/ 21 w 22"/>
                    <a:gd name="T11" fmla="*/ 65 h 101"/>
                    <a:gd name="T12" fmla="*/ 21 w 22"/>
                    <a:gd name="T13" fmla="*/ 71 h 101"/>
                    <a:gd name="T14" fmla="*/ 21 w 22"/>
                    <a:gd name="T15" fmla="*/ 78 h 101"/>
                    <a:gd name="T16" fmla="*/ 21 w 22"/>
                    <a:gd name="T17" fmla="*/ 86 h 101"/>
                    <a:gd name="T18" fmla="*/ 11 w 22"/>
                    <a:gd name="T19" fmla="*/ 100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01"/>
                    <a:gd name="T32" fmla="*/ 22 w 22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01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3" y="45"/>
                      </a:lnTo>
                      <a:lnTo>
                        <a:pt x="11" y="53"/>
                      </a:lnTo>
                      <a:lnTo>
                        <a:pt x="14" y="58"/>
                      </a:lnTo>
                      <a:lnTo>
                        <a:pt x="21" y="65"/>
                      </a:lnTo>
                      <a:lnTo>
                        <a:pt x="21" y="71"/>
                      </a:lnTo>
                      <a:lnTo>
                        <a:pt x="21" y="78"/>
                      </a:lnTo>
                      <a:lnTo>
                        <a:pt x="21" y="86"/>
                      </a:lnTo>
                      <a:lnTo>
                        <a:pt x="11" y="10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800" name="Oval 235"/>
                <p:cNvSpPr>
                  <a:spLocks noChangeArrowheads="1"/>
                </p:cNvSpPr>
                <p:nvPr/>
              </p:nvSpPr>
              <p:spPr bwMode="auto">
                <a:xfrm rot="5160000">
                  <a:off x="2135" y="93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87" name="Group 236"/>
              <p:cNvGrpSpPr>
                <a:grpSpLocks/>
              </p:cNvGrpSpPr>
              <p:nvPr/>
            </p:nvGrpSpPr>
            <p:grpSpPr bwMode="auto">
              <a:xfrm>
                <a:off x="4180" y="2297"/>
                <a:ext cx="50" cy="87"/>
                <a:chOff x="2250" y="901"/>
                <a:chExt cx="122" cy="212"/>
              </a:xfrm>
            </p:grpSpPr>
            <p:sp>
              <p:nvSpPr>
                <p:cNvPr id="50795" name="Freeform 237"/>
                <p:cNvSpPr>
                  <a:spLocks/>
                </p:cNvSpPr>
                <p:nvPr/>
              </p:nvSpPr>
              <p:spPr bwMode="auto">
                <a:xfrm>
                  <a:off x="2289" y="1011"/>
                  <a:ext cx="19" cy="102"/>
                </a:xfrm>
                <a:custGeom>
                  <a:avLst/>
                  <a:gdLst>
                    <a:gd name="T0" fmla="*/ 0 w 19"/>
                    <a:gd name="T1" fmla="*/ 0 h 102"/>
                    <a:gd name="T2" fmla="*/ 0 w 19"/>
                    <a:gd name="T3" fmla="*/ 25 h 102"/>
                    <a:gd name="T4" fmla="*/ 4 w 19"/>
                    <a:gd name="T5" fmla="*/ 46 h 102"/>
                    <a:gd name="T6" fmla="*/ 7 w 19"/>
                    <a:gd name="T7" fmla="*/ 55 h 102"/>
                    <a:gd name="T8" fmla="*/ 11 w 19"/>
                    <a:gd name="T9" fmla="*/ 60 h 102"/>
                    <a:gd name="T10" fmla="*/ 18 w 19"/>
                    <a:gd name="T11" fmla="*/ 67 h 102"/>
                    <a:gd name="T12" fmla="*/ 18 w 19"/>
                    <a:gd name="T13" fmla="*/ 73 h 102"/>
                    <a:gd name="T14" fmla="*/ 18 w 19"/>
                    <a:gd name="T15" fmla="*/ 80 h 102"/>
                    <a:gd name="T16" fmla="*/ 18 w 19"/>
                    <a:gd name="T17" fmla="*/ 87 h 102"/>
                    <a:gd name="T18" fmla="*/ 7 w 19"/>
                    <a:gd name="T19" fmla="*/ 101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2"/>
                    <a:gd name="T32" fmla="*/ 19 w 19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2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4" y="46"/>
                      </a:lnTo>
                      <a:lnTo>
                        <a:pt x="7" y="55"/>
                      </a:lnTo>
                      <a:lnTo>
                        <a:pt x="11" y="60"/>
                      </a:lnTo>
                      <a:lnTo>
                        <a:pt x="18" y="67"/>
                      </a:lnTo>
                      <a:lnTo>
                        <a:pt x="18" y="73"/>
                      </a:lnTo>
                      <a:lnTo>
                        <a:pt x="18" y="80"/>
                      </a:lnTo>
                      <a:lnTo>
                        <a:pt x="18" y="87"/>
                      </a:lnTo>
                      <a:lnTo>
                        <a:pt x="7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96" name="Freeform 238"/>
                <p:cNvSpPr>
                  <a:spLocks/>
                </p:cNvSpPr>
                <p:nvPr/>
              </p:nvSpPr>
              <p:spPr bwMode="auto">
                <a:xfrm>
                  <a:off x="2352" y="1003"/>
                  <a:ext cx="20" cy="102"/>
                </a:xfrm>
                <a:custGeom>
                  <a:avLst/>
                  <a:gdLst>
                    <a:gd name="T0" fmla="*/ 0 w 20"/>
                    <a:gd name="T1" fmla="*/ 0 h 102"/>
                    <a:gd name="T2" fmla="*/ 0 w 20"/>
                    <a:gd name="T3" fmla="*/ 25 h 102"/>
                    <a:gd name="T4" fmla="*/ 0 w 20"/>
                    <a:gd name="T5" fmla="*/ 36 h 102"/>
                    <a:gd name="T6" fmla="*/ 4 w 20"/>
                    <a:gd name="T7" fmla="*/ 46 h 102"/>
                    <a:gd name="T8" fmla="*/ 8 w 20"/>
                    <a:gd name="T9" fmla="*/ 53 h 102"/>
                    <a:gd name="T10" fmla="*/ 12 w 20"/>
                    <a:gd name="T11" fmla="*/ 61 h 102"/>
                    <a:gd name="T12" fmla="*/ 19 w 20"/>
                    <a:gd name="T13" fmla="*/ 66 h 102"/>
                    <a:gd name="T14" fmla="*/ 19 w 20"/>
                    <a:gd name="T15" fmla="*/ 71 h 102"/>
                    <a:gd name="T16" fmla="*/ 19 w 20"/>
                    <a:gd name="T17" fmla="*/ 78 h 102"/>
                    <a:gd name="T18" fmla="*/ 19 w 20"/>
                    <a:gd name="T19" fmla="*/ 87 h 102"/>
                    <a:gd name="T20" fmla="*/ 8 w 20"/>
                    <a:gd name="T21" fmla="*/ 101 h 10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102"/>
                    <a:gd name="T35" fmla="*/ 20 w 20"/>
                    <a:gd name="T36" fmla="*/ 102 h 10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102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0" y="36"/>
                      </a:lnTo>
                      <a:lnTo>
                        <a:pt x="4" y="46"/>
                      </a:lnTo>
                      <a:lnTo>
                        <a:pt x="8" y="53"/>
                      </a:lnTo>
                      <a:lnTo>
                        <a:pt x="12" y="61"/>
                      </a:lnTo>
                      <a:lnTo>
                        <a:pt x="19" y="66"/>
                      </a:lnTo>
                      <a:lnTo>
                        <a:pt x="19" y="71"/>
                      </a:lnTo>
                      <a:lnTo>
                        <a:pt x="19" y="78"/>
                      </a:lnTo>
                      <a:lnTo>
                        <a:pt x="19" y="87"/>
                      </a:lnTo>
                      <a:lnTo>
                        <a:pt x="8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97" name="Oval 239"/>
                <p:cNvSpPr>
                  <a:spLocks noChangeArrowheads="1"/>
                </p:cNvSpPr>
                <p:nvPr/>
              </p:nvSpPr>
              <p:spPr bwMode="auto">
                <a:xfrm rot="5160000">
                  <a:off x="2249" y="90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88" name="Group 240"/>
              <p:cNvGrpSpPr>
                <a:grpSpLocks/>
              </p:cNvGrpSpPr>
              <p:nvPr/>
            </p:nvGrpSpPr>
            <p:grpSpPr bwMode="auto">
              <a:xfrm>
                <a:off x="4230" y="2287"/>
                <a:ext cx="51" cy="86"/>
                <a:chOff x="2370" y="877"/>
                <a:chExt cx="122" cy="212"/>
              </a:xfrm>
            </p:grpSpPr>
            <p:sp>
              <p:nvSpPr>
                <p:cNvPr id="50792" name="Freeform 241"/>
                <p:cNvSpPr>
                  <a:spLocks/>
                </p:cNvSpPr>
                <p:nvPr/>
              </p:nvSpPr>
              <p:spPr bwMode="auto">
                <a:xfrm>
                  <a:off x="2408" y="987"/>
                  <a:ext cx="20" cy="102"/>
                </a:xfrm>
                <a:custGeom>
                  <a:avLst/>
                  <a:gdLst>
                    <a:gd name="T0" fmla="*/ 0 w 20"/>
                    <a:gd name="T1" fmla="*/ 0 h 102"/>
                    <a:gd name="T2" fmla="*/ 0 w 20"/>
                    <a:gd name="T3" fmla="*/ 25 h 102"/>
                    <a:gd name="T4" fmla="*/ 4 w 20"/>
                    <a:gd name="T5" fmla="*/ 45 h 102"/>
                    <a:gd name="T6" fmla="*/ 7 w 20"/>
                    <a:gd name="T7" fmla="*/ 54 h 102"/>
                    <a:gd name="T8" fmla="*/ 11 w 20"/>
                    <a:gd name="T9" fmla="*/ 59 h 102"/>
                    <a:gd name="T10" fmla="*/ 19 w 20"/>
                    <a:gd name="T11" fmla="*/ 66 h 102"/>
                    <a:gd name="T12" fmla="*/ 19 w 20"/>
                    <a:gd name="T13" fmla="*/ 72 h 102"/>
                    <a:gd name="T14" fmla="*/ 19 w 20"/>
                    <a:gd name="T15" fmla="*/ 79 h 102"/>
                    <a:gd name="T16" fmla="*/ 19 w 20"/>
                    <a:gd name="T17" fmla="*/ 86 h 102"/>
                    <a:gd name="T18" fmla="*/ 7 w 20"/>
                    <a:gd name="T19" fmla="*/ 101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02"/>
                    <a:gd name="T32" fmla="*/ 20 w 20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02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4" y="45"/>
                      </a:lnTo>
                      <a:lnTo>
                        <a:pt x="7" y="54"/>
                      </a:lnTo>
                      <a:lnTo>
                        <a:pt x="11" y="59"/>
                      </a:lnTo>
                      <a:lnTo>
                        <a:pt x="19" y="66"/>
                      </a:lnTo>
                      <a:lnTo>
                        <a:pt x="19" y="72"/>
                      </a:lnTo>
                      <a:lnTo>
                        <a:pt x="19" y="79"/>
                      </a:lnTo>
                      <a:lnTo>
                        <a:pt x="19" y="86"/>
                      </a:lnTo>
                      <a:lnTo>
                        <a:pt x="7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93" name="Freeform 242"/>
                <p:cNvSpPr>
                  <a:spLocks/>
                </p:cNvSpPr>
                <p:nvPr/>
              </p:nvSpPr>
              <p:spPr bwMode="auto">
                <a:xfrm>
                  <a:off x="2471" y="980"/>
                  <a:ext cx="21" cy="101"/>
                </a:xfrm>
                <a:custGeom>
                  <a:avLst/>
                  <a:gdLst>
                    <a:gd name="T0" fmla="*/ 0 w 21"/>
                    <a:gd name="T1" fmla="*/ 0 h 101"/>
                    <a:gd name="T2" fmla="*/ 0 w 21"/>
                    <a:gd name="T3" fmla="*/ 24 h 101"/>
                    <a:gd name="T4" fmla="*/ 0 w 21"/>
                    <a:gd name="T5" fmla="*/ 34 h 101"/>
                    <a:gd name="T6" fmla="*/ 4 w 21"/>
                    <a:gd name="T7" fmla="*/ 45 h 101"/>
                    <a:gd name="T8" fmla="*/ 8 w 21"/>
                    <a:gd name="T9" fmla="*/ 54 h 101"/>
                    <a:gd name="T10" fmla="*/ 12 w 21"/>
                    <a:gd name="T11" fmla="*/ 59 h 101"/>
                    <a:gd name="T12" fmla="*/ 20 w 21"/>
                    <a:gd name="T13" fmla="*/ 66 h 101"/>
                    <a:gd name="T14" fmla="*/ 20 w 21"/>
                    <a:gd name="T15" fmla="*/ 71 h 101"/>
                    <a:gd name="T16" fmla="*/ 20 w 21"/>
                    <a:gd name="T17" fmla="*/ 78 h 101"/>
                    <a:gd name="T18" fmla="*/ 20 w 21"/>
                    <a:gd name="T19" fmla="*/ 85 h 101"/>
                    <a:gd name="T20" fmla="*/ 8 w 21"/>
                    <a:gd name="T21" fmla="*/ 100 h 1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"/>
                    <a:gd name="T34" fmla="*/ 0 h 101"/>
                    <a:gd name="T35" fmla="*/ 21 w 21"/>
                    <a:gd name="T36" fmla="*/ 101 h 10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" h="101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4" y="45"/>
                      </a:lnTo>
                      <a:lnTo>
                        <a:pt x="8" y="54"/>
                      </a:lnTo>
                      <a:lnTo>
                        <a:pt x="12" y="59"/>
                      </a:lnTo>
                      <a:lnTo>
                        <a:pt x="20" y="66"/>
                      </a:lnTo>
                      <a:lnTo>
                        <a:pt x="20" y="71"/>
                      </a:lnTo>
                      <a:lnTo>
                        <a:pt x="20" y="78"/>
                      </a:lnTo>
                      <a:lnTo>
                        <a:pt x="20" y="85"/>
                      </a:lnTo>
                      <a:lnTo>
                        <a:pt x="8" y="10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94" name="Oval 243"/>
                <p:cNvSpPr>
                  <a:spLocks noChangeArrowheads="1"/>
                </p:cNvSpPr>
                <p:nvPr/>
              </p:nvSpPr>
              <p:spPr bwMode="auto">
                <a:xfrm rot="5160000">
                  <a:off x="2369" y="8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89" name="Group 244"/>
              <p:cNvGrpSpPr>
                <a:grpSpLocks/>
              </p:cNvGrpSpPr>
              <p:nvPr/>
            </p:nvGrpSpPr>
            <p:grpSpPr bwMode="auto">
              <a:xfrm>
                <a:off x="4280" y="2279"/>
                <a:ext cx="54" cy="87"/>
                <a:chOff x="2490" y="859"/>
                <a:chExt cx="126" cy="212"/>
              </a:xfrm>
            </p:grpSpPr>
            <p:sp>
              <p:nvSpPr>
                <p:cNvPr id="50789" name="Freeform 245"/>
                <p:cNvSpPr>
                  <a:spLocks/>
                </p:cNvSpPr>
                <p:nvPr/>
              </p:nvSpPr>
              <p:spPr bwMode="auto">
                <a:xfrm>
                  <a:off x="2527" y="969"/>
                  <a:ext cx="25" cy="102"/>
                </a:xfrm>
                <a:custGeom>
                  <a:avLst/>
                  <a:gdLst>
                    <a:gd name="T0" fmla="*/ 0 w 25"/>
                    <a:gd name="T1" fmla="*/ 0 h 102"/>
                    <a:gd name="T2" fmla="*/ 0 w 25"/>
                    <a:gd name="T3" fmla="*/ 26 h 102"/>
                    <a:gd name="T4" fmla="*/ 0 w 25"/>
                    <a:gd name="T5" fmla="*/ 36 h 102"/>
                    <a:gd name="T6" fmla="*/ 4 w 25"/>
                    <a:gd name="T7" fmla="*/ 46 h 102"/>
                    <a:gd name="T8" fmla="*/ 8 w 25"/>
                    <a:gd name="T9" fmla="*/ 55 h 102"/>
                    <a:gd name="T10" fmla="*/ 16 w 25"/>
                    <a:gd name="T11" fmla="*/ 60 h 102"/>
                    <a:gd name="T12" fmla="*/ 24 w 25"/>
                    <a:gd name="T13" fmla="*/ 72 h 102"/>
                    <a:gd name="T14" fmla="*/ 20 w 25"/>
                    <a:gd name="T15" fmla="*/ 86 h 102"/>
                    <a:gd name="T16" fmla="*/ 12 w 25"/>
                    <a:gd name="T17" fmla="*/ 101 h 1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102"/>
                    <a:gd name="T29" fmla="*/ 25 w 25"/>
                    <a:gd name="T30" fmla="*/ 102 h 1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102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36"/>
                      </a:lnTo>
                      <a:lnTo>
                        <a:pt x="4" y="46"/>
                      </a:lnTo>
                      <a:lnTo>
                        <a:pt x="8" y="55"/>
                      </a:lnTo>
                      <a:lnTo>
                        <a:pt x="16" y="60"/>
                      </a:lnTo>
                      <a:lnTo>
                        <a:pt x="24" y="72"/>
                      </a:lnTo>
                      <a:lnTo>
                        <a:pt x="20" y="86"/>
                      </a:lnTo>
                      <a:lnTo>
                        <a:pt x="12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90" name="Freeform 246"/>
                <p:cNvSpPr>
                  <a:spLocks/>
                </p:cNvSpPr>
                <p:nvPr/>
              </p:nvSpPr>
              <p:spPr bwMode="auto">
                <a:xfrm>
                  <a:off x="2590" y="960"/>
                  <a:ext cx="26" cy="103"/>
                </a:xfrm>
                <a:custGeom>
                  <a:avLst/>
                  <a:gdLst>
                    <a:gd name="T0" fmla="*/ 0 w 26"/>
                    <a:gd name="T1" fmla="*/ 0 h 103"/>
                    <a:gd name="T2" fmla="*/ 0 w 26"/>
                    <a:gd name="T3" fmla="*/ 26 h 103"/>
                    <a:gd name="T4" fmla="*/ 4 w 26"/>
                    <a:gd name="T5" fmla="*/ 48 h 103"/>
                    <a:gd name="T6" fmla="*/ 8 w 26"/>
                    <a:gd name="T7" fmla="*/ 56 h 103"/>
                    <a:gd name="T8" fmla="*/ 17 w 26"/>
                    <a:gd name="T9" fmla="*/ 61 h 103"/>
                    <a:gd name="T10" fmla="*/ 25 w 26"/>
                    <a:gd name="T11" fmla="*/ 73 h 103"/>
                    <a:gd name="T12" fmla="*/ 21 w 26"/>
                    <a:gd name="T13" fmla="*/ 87 h 103"/>
                    <a:gd name="T14" fmla="*/ 12 w 26"/>
                    <a:gd name="T15" fmla="*/ 102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03"/>
                    <a:gd name="T26" fmla="*/ 26 w 26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03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4" y="48"/>
                      </a:lnTo>
                      <a:lnTo>
                        <a:pt x="8" y="56"/>
                      </a:lnTo>
                      <a:lnTo>
                        <a:pt x="17" y="61"/>
                      </a:lnTo>
                      <a:lnTo>
                        <a:pt x="25" y="73"/>
                      </a:lnTo>
                      <a:lnTo>
                        <a:pt x="21" y="87"/>
                      </a:lnTo>
                      <a:lnTo>
                        <a:pt x="12" y="10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91" name="Oval 247"/>
                <p:cNvSpPr>
                  <a:spLocks noChangeArrowheads="1"/>
                </p:cNvSpPr>
                <p:nvPr/>
              </p:nvSpPr>
              <p:spPr bwMode="auto">
                <a:xfrm rot="5160000">
                  <a:off x="2489" y="86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90" name="Group 248"/>
              <p:cNvGrpSpPr>
                <a:grpSpLocks/>
              </p:cNvGrpSpPr>
              <p:nvPr/>
            </p:nvGrpSpPr>
            <p:grpSpPr bwMode="auto">
              <a:xfrm>
                <a:off x="4083" y="2335"/>
                <a:ext cx="66" cy="85"/>
                <a:chOff x="2018" y="994"/>
                <a:chExt cx="160" cy="208"/>
              </a:xfrm>
            </p:grpSpPr>
            <p:sp>
              <p:nvSpPr>
                <p:cNvPr id="50786" name="Freeform 249"/>
                <p:cNvSpPr>
                  <a:spLocks/>
                </p:cNvSpPr>
                <p:nvPr/>
              </p:nvSpPr>
              <p:spPr bwMode="auto">
                <a:xfrm>
                  <a:off x="2074" y="1109"/>
                  <a:ext cx="46" cy="93"/>
                </a:xfrm>
                <a:custGeom>
                  <a:avLst/>
                  <a:gdLst>
                    <a:gd name="T0" fmla="*/ 0 w 46"/>
                    <a:gd name="T1" fmla="*/ 0 h 93"/>
                    <a:gd name="T2" fmla="*/ 7 w 46"/>
                    <a:gd name="T3" fmla="*/ 23 h 93"/>
                    <a:gd name="T4" fmla="*/ 14 w 46"/>
                    <a:gd name="T5" fmla="*/ 34 h 93"/>
                    <a:gd name="T6" fmla="*/ 17 w 46"/>
                    <a:gd name="T7" fmla="*/ 42 h 93"/>
                    <a:gd name="T8" fmla="*/ 24 w 46"/>
                    <a:gd name="T9" fmla="*/ 48 h 93"/>
                    <a:gd name="T10" fmla="*/ 31 w 46"/>
                    <a:gd name="T11" fmla="*/ 52 h 93"/>
                    <a:gd name="T12" fmla="*/ 38 w 46"/>
                    <a:gd name="T13" fmla="*/ 56 h 93"/>
                    <a:gd name="T14" fmla="*/ 45 w 46"/>
                    <a:gd name="T15" fmla="*/ 59 h 93"/>
                    <a:gd name="T16" fmla="*/ 45 w 46"/>
                    <a:gd name="T17" fmla="*/ 75 h 93"/>
                    <a:gd name="T18" fmla="*/ 41 w 46"/>
                    <a:gd name="T19" fmla="*/ 92 h 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6"/>
                    <a:gd name="T31" fmla="*/ 0 h 93"/>
                    <a:gd name="T32" fmla="*/ 46 w 46"/>
                    <a:gd name="T33" fmla="*/ 93 h 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6" h="93">
                      <a:moveTo>
                        <a:pt x="0" y="0"/>
                      </a:moveTo>
                      <a:lnTo>
                        <a:pt x="7" y="23"/>
                      </a:lnTo>
                      <a:lnTo>
                        <a:pt x="14" y="34"/>
                      </a:lnTo>
                      <a:lnTo>
                        <a:pt x="17" y="42"/>
                      </a:lnTo>
                      <a:lnTo>
                        <a:pt x="24" y="48"/>
                      </a:lnTo>
                      <a:lnTo>
                        <a:pt x="31" y="52"/>
                      </a:lnTo>
                      <a:lnTo>
                        <a:pt x="38" y="56"/>
                      </a:lnTo>
                      <a:lnTo>
                        <a:pt x="45" y="59"/>
                      </a:lnTo>
                      <a:lnTo>
                        <a:pt x="45" y="75"/>
                      </a:lnTo>
                      <a:lnTo>
                        <a:pt x="41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87" name="Freeform 250"/>
                <p:cNvSpPr>
                  <a:spLocks/>
                </p:cNvSpPr>
                <p:nvPr/>
              </p:nvSpPr>
              <p:spPr bwMode="auto">
                <a:xfrm>
                  <a:off x="2131" y="1080"/>
                  <a:ext cx="47" cy="93"/>
                </a:xfrm>
                <a:custGeom>
                  <a:avLst/>
                  <a:gdLst>
                    <a:gd name="T0" fmla="*/ 0 w 47"/>
                    <a:gd name="T1" fmla="*/ 0 h 93"/>
                    <a:gd name="T2" fmla="*/ 7 w 47"/>
                    <a:gd name="T3" fmla="*/ 23 h 93"/>
                    <a:gd name="T4" fmla="*/ 14 w 47"/>
                    <a:gd name="T5" fmla="*/ 34 h 93"/>
                    <a:gd name="T6" fmla="*/ 18 w 47"/>
                    <a:gd name="T7" fmla="*/ 41 h 93"/>
                    <a:gd name="T8" fmla="*/ 25 w 47"/>
                    <a:gd name="T9" fmla="*/ 49 h 93"/>
                    <a:gd name="T10" fmla="*/ 32 w 47"/>
                    <a:gd name="T11" fmla="*/ 53 h 93"/>
                    <a:gd name="T12" fmla="*/ 39 w 47"/>
                    <a:gd name="T13" fmla="*/ 56 h 93"/>
                    <a:gd name="T14" fmla="*/ 46 w 47"/>
                    <a:gd name="T15" fmla="*/ 60 h 93"/>
                    <a:gd name="T16" fmla="*/ 46 w 47"/>
                    <a:gd name="T17" fmla="*/ 75 h 93"/>
                    <a:gd name="T18" fmla="*/ 42 w 47"/>
                    <a:gd name="T19" fmla="*/ 92 h 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7"/>
                    <a:gd name="T31" fmla="*/ 0 h 93"/>
                    <a:gd name="T32" fmla="*/ 47 w 47"/>
                    <a:gd name="T33" fmla="*/ 93 h 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7" h="93">
                      <a:moveTo>
                        <a:pt x="0" y="0"/>
                      </a:moveTo>
                      <a:lnTo>
                        <a:pt x="7" y="23"/>
                      </a:lnTo>
                      <a:lnTo>
                        <a:pt x="14" y="34"/>
                      </a:lnTo>
                      <a:lnTo>
                        <a:pt x="18" y="41"/>
                      </a:lnTo>
                      <a:lnTo>
                        <a:pt x="25" y="49"/>
                      </a:lnTo>
                      <a:lnTo>
                        <a:pt x="32" y="53"/>
                      </a:lnTo>
                      <a:lnTo>
                        <a:pt x="39" y="56"/>
                      </a:lnTo>
                      <a:lnTo>
                        <a:pt x="46" y="60"/>
                      </a:lnTo>
                      <a:lnTo>
                        <a:pt x="46" y="75"/>
                      </a:lnTo>
                      <a:lnTo>
                        <a:pt x="42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88" name="Oval 251"/>
                <p:cNvSpPr>
                  <a:spLocks noChangeArrowheads="1"/>
                </p:cNvSpPr>
                <p:nvPr/>
              </p:nvSpPr>
              <p:spPr bwMode="auto">
                <a:xfrm rot="4020000">
                  <a:off x="2017" y="99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91" name="Group 252"/>
              <p:cNvGrpSpPr>
                <a:grpSpLocks/>
              </p:cNvGrpSpPr>
              <p:nvPr/>
            </p:nvGrpSpPr>
            <p:grpSpPr bwMode="auto">
              <a:xfrm>
                <a:off x="4041" y="2355"/>
                <a:ext cx="66" cy="86"/>
                <a:chOff x="1918" y="1042"/>
                <a:chExt cx="157" cy="210"/>
              </a:xfrm>
            </p:grpSpPr>
            <p:sp>
              <p:nvSpPr>
                <p:cNvPr id="50783" name="Freeform 253"/>
                <p:cNvSpPr>
                  <a:spLocks/>
                </p:cNvSpPr>
                <p:nvPr/>
              </p:nvSpPr>
              <p:spPr bwMode="auto">
                <a:xfrm>
                  <a:off x="1971" y="1157"/>
                  <a:ext cx="46" cy="95"/>
                </a:xfrm>
                <a:custGeom>
                  <a:avLst/>
                  <a:gdLst>
                    <a:gd name="T0" fmla="*/ 0 w 46"/>
                    <a:gd name="T1" fmla="*/ 0 h 95"/>
                    <a:gd name="T2" fmla="*/ 9 w 46"/>
                    <a:gd name="T3" fmla="*/ 24 h 95"/>
                    <a:gd name="T4" fmla="*/ 12 w 46"/>
                    <a:gd name="T5" fmla="*/ 34 h 95"/>
                    <a:gd name="T6" fmla="*/ 19 w 46"/>
                    <a:gd name="T7" fmla="*/ 42 h 95"/>
                    <a:gd name="T8" fmla="*/ 25 w 46"/>
                    <a:gd name="T9" fmla="*/ 48 h 95"/>
                    <a:gd name="T10" fmla="*/ 32 w 46"/>
                    <a:gd name="T11" fmla="*/ 52 h 95"/>
                    <a:gd name="T12" fmla="*/ 38 w 46"/>
                    <a:gd name="T13" fmla="*/ 56 h 95"/>
                    <a:gd name="T14" fmla="*/ 42 w 46"/>
                    <a:gd name="T15" fmla="*/ 62 h 95"/>
                    <a:gd name="T16" fmla="*/ 45 w 46"/>
                    <a:gd name="T17" fmla="*/ 68 h 95"/>
                    <a:gd name="T18" fmla="*/ 45 w 46"/>
                    <a:gd name="T19" fmla="*/ 76 h 95"/>
                    <a:gd name="T20" fmla="*/ 42 w 46"/>
                    <a:gd name="T21" fmla="*/ 94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"/>
                    <a:gd name="T34" fmla="*/ 0 h 95"/>
                    <a:gd name="T35" fmla="*/ 46 w 46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" h="95">
                      <a:moveTo>
                        <a:pt x="0" y="0"/>
                      </a:moveTo>
                      <a:lnTo>
                        <a:pt x="9" y="24"/>
                      </a:lnTo>
                      <a:lnTo>
                        <a:pt x="12" y="34"/>
                      </a:lnTo>
                      <a:lnTo>
                        <a:pt x="19" y="42"/>
                      </a:lnTo>
                      <a:lnTo>
                        <a:pt x="25" y="48"/>
                      </a:lnTo>
                      <a:lnTo>
                        <a:pt x="32" y="52"/>
                      </a:lnTo>
                      <a:lnTo>
                        <a:pt x="38" y="56"/>
                      </a:lnTo>
                      <a:lnTo>
                        <a:pt x="42" y="62"/>
                      </a:lnTo>
                      <a:lnTo>
                        <a:pt x="45" y="68"/>
                      </a:lnTo>
                      <a:lnTo>
                        <a:pt x="45" y="76"/>
                      </a:lnTo>
                      <a:lnTo>
                        <a:pt x="42" y="9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84" name="Freeform 254"/>
                <p:cNvSpPr>
                  <a:spLocks/>
                </p:cNvSpPr>
                <p:nvPr/>
              </p:nvSpPr>
              <p:spPr bwMode="auto">
                <a:xfrm>
                  <a:off x="2030" y="1128"/>
                  <a:ext cx="45" cy="95"/>
                </a:xfrm>
                <a:custGeom>
                  <a:avLst/>
                  <a:gdLst>
                    <a:gd name="T0" fmla="*/ 0 w 45"/>
                    <a:gd name="T1" fmla="*/ 0 h 95"/>
                    <a:gd name="T2" fmla="*/ 7 w 45"/>
                    <a:gd name="T3" fmla="*/ 25 h 95"/>
                    <a:gd name="T4" fmla="*/ 14 w 45"/>
                    <a:gd name="T5" fmla="*/ 35 h 95"/>
                    <a:gd name="T6" fmla="*/ 17 w 45"/>
                    <a:gd name="T7" fmla="*/ 43 h 95"/>
                    <a:gd name="T8" fmla="*/ 24 w 45"/>
                    <a:gd name="T9" fmla="*/ 51 h 95"/>
                    <a:gd name="T10" fmla="*/ 30 w 45"/>
                    <a:gd name="T11" fmla="*/ 55 h 95"/>
                    <a:gd name="T12" fmla="*/ 37 w 45"/>
                    <a:gd name="T13" fmla="*/ 59 h 95"/>
                    <a:gd name="T14" fmla="*/ 40 w 45"/>
                    <a:gd name="T15" fmla="*/ 63 h 95"/>
                    <a:gd name="T16" fmla="*/ 44 w 45"/>
                    <a:gd name="T17" fmla="*/ 69 h 95"/>
                    <a:gd name="T18" fmla="*/ 44 w 45"/>
                    <a:gd name="T19" fmla="*/ 76 h 95"/>
                    <a:gd name="T20" fmla="*/ 40 w 45"/>
                    <a:gd name="T21" fmla="*/ 94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5"/>
                    <a:gd name="T34" fmla="*/ 0 h 95"/>
                    <a:gd name="T35" fmla="*/ 45 w 45"/>
                    <a:gd name="T36" fmla="*/ 95 h 9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5" h="95">
                      <a:moveTo>
                        <a:pt x="0" y="0"/>
                      </a:moveTo>
                      <a:lnTo>
                        <a:pt x="7" y="25"/>
                      </a:lnTo>
                      <a:lnTo>
                        <a:pt x="14" y="35"/>
                      </a:lnTo>
                      <a:lnTo>
                        <a:pt x="17" y="43"/>
                      </a:lnTo>
                      <a:lnTo>
                        <a:pt x="24" y="51"/>
                      </a:lnTo>
                      <a:lnTo>
                        <a:pt x="30" y="55"/>
                      </a:lnTo>
                      <a:lnTo>
                        <a:pt x="37" y="59"/>
                      </a:lnTo>
                      <a:lnTo>
                        <a:pt x="40" y="63"/>
                      </a:lnTo>
                      <a:lnTo>
                        <a:pt x="44" y="69"/>
                      </a:lnTo>
                      <a:lnTo>
                        <a:pt x="44" y="76"/>
                      </a:lnTo>
                      <a:lnTo>
                        <a:pt x="40" y="9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85" name="Oval 255"/>
                <p:cNvSpPr>
                  <a:spLocks noChangeArrowheads="1"/>
                </p:cNvSpPr>
                <p:nvPr/>
              </p:nvSpPr>
              <p:spPr bwMode="auto">
                <a:xfrm rot="4140000">
                  <a:off x="1917" y="104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92" name="Group 256"/>
              <p:cNvGrpSpPr>
                <a:grpSpLocks/>
              </p:cNvGrpSpPr>
              <p:nvPr/>
            </p:nvGrpSpPr>
            <p:grpSpPr bwMode="auto">
              <a:xfrm>
                <a:off x="4007" y="2382"/>
                <a:ext cx="64" cy="88"/>
                <a:chOff x="1836" y="1107"/>
                <a:chExt cx="152" cy="212"/>
              </a:xfrm>
            </p:grpSpPr>
            <p:sp>
              <p:nvSpPr>
                <p:cNvPr id="50780" name="Freeform 257"/>
                <p:cNvSpPr>
                  <a:spLocks/>
                </p:cNvSpPr>
                <p:nvPr/>
              </p:nvSpPr>
              <p:spPr bwMode="auto">
                <a:xfrm>
                  <a:off x="1887" y="1221"/>
                  <a:ext cx="41" cy="98"/>
                </a:xfrm>
                <a:custGeom>
                  <a:avLst/>
                  <a:gdLst>
                    <a:gd name="T0" fmla="*/ 0 w 41"/>
                    <a:gd name="T1" fmla="*/ 0 h 98"/>
                    <a:gd name="T2" fmla="*/ 6 w 41"/>
                    <a:gd name="T3" fmla="*/ 23 h 98"/>
                    <a:gd name="T4" fmla="*/ 15 w 41"/>
                    <a:gd name="T5" fmla="*/ 42 h 98"/>
                    <a:gd name="T6" fmla="*/ 21 w 41"/>
                    <a:gd name="T7" fmla="*/ 51 h 98"/>
                    <a:gd name="T8" fmla="*/ 28 w 41"/>
                    <a:gd name="T9" fmla="*/ 55 h 98"/>
                    <a:gd name="T10" fmla="*/ 37 w 41"/>
                    <a:gd name="T11" fmla="*/ 59 h 98"/>
                    <a:gd name="T12" fmla="*/ 40 w 41"/>
                    <a:gd name="T13" fmla="*/ 63 h 98"/>
                    <a:gd name="T14" fmla="*/ 40 w 41"/>
                    <a:gd name="T15" fmla="*/ 70 h 98"/>
                    <a:gd name="T16" fmla="*/ 40 w 41"/>
                    <a:gd name="T17" fmla="*/ 78 h 98"/>
                    <a:gd name="T18" fmla="*/ 34 w 41"/>
                    <a:gd name="T19" fmla="*/ 97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1"/>
                    <a:gd name="T31" fmla="*/ 0 h 98"/>
                    <a:gd name="T32" fmla="*/ 41 w 41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1" h="98">
                      <a:moveTo>
                        <a:pt x="0" y="0"/>
                      </a:moveTo>
                      <a:lnTo>
                        <a:pt x="6" y="23"/>
                      </a:lnTo>
                      <a:lnTo>
                        <a:pt x="15" y="42"/>
                      </a:lnTo>
                      <a:lnTo>
                        <a:pt x="21" y="51"/>
                      </a:lnTo>
                      <a:lnTo>
                        <a:pt x="28" y="55"/>
                      </a:lnTo>
                      <a:lnTo>
                        <a:pt x="37" y="59"/>
                      </a:lnTo>
                      <a:lnTo>
                        <a:pt x="40" y="63"/>
                      </a:lnTo>
                      <a:lnTo>
                        <a:pt x="40" y="70"/>
                      </a:lnTo>
                      <a:lnTo>
                        <a:pt x="40" y="78"/>
                      </a:lnTo>
                      <a:lnTo>
                        <a:pt x="34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81" name="Freeform 258"/>
                <p:cNvSpPr>
                  <a:spLocks/>
                </p:cNvSpPr>
                <p:nvPr/>
              </p:nvSpPr>
              <p:spPr bwMode="auto">
                <a:xfrm>
                  <a:off x="1945" y="1197"/>
                  <a:ext cx="43" cy="98"/>
                </a:xfrm>
                <a:custGeom>
                  <a:avLst/>
                  <a:gdLst>
                    <a:gd name="T0" fmla="*/ 0 w 43"/>
                    <a:gd name="T1" fmla="*/ 0 h 98"/>
                    <a:gd name="T2" fmla="*/ 10 w 43"/>
                    <a:gd name="T3" fmla="*/ 25 h 98"/>
                    <a:gd name="T4" fmla="*/ 13 w 43"/>
                    <a:gd name="T5" fmla="*/ 35 h 98"/>
                    <a:gd name="T6" fmla="*/ 16 w 43"/>
                    <a:gd name="T7" fmla="*/ 43 h 98"/>
                    <a:gd name="T8" fmla="*/ 23 w 43"/>
                    <a:gd name="T9" fmla="*/ 49 h 98"/>
                    <a:gd name="T10" fmla="*/ 29 w 43"/>
                    <a:gd name="T11" fmla="*/ 54 h 98"/>
                    <a:gd name="T12" fmla="*/ 39 w 43"/>
                    <a:gd name="T13" fmla="*/ 58 h 98"/>
                    <a:gd name="T14" fmla="*/ 42 w 43"/>
                    <a:gd name="T15" fmla="*/ 64 h 98"/>
                    <a:gd name="T16" fmla="*/ 42 w 43"/>
                    <a:gd name="T17" fmla="*/ 70 h 98"/>
                    <a:gd name="T18" fmla="*/ 42 w 43"/>
                    <a:gd name="T19" fmla="*/ 78 h 98"/>
                    <a:gd name="T20" fmla="*/ 35 w 43"/>
                    <a:gd name="T21" fmla="*/ 97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"/>
                    <a:gd name="T34" fmla="*/ 0 h 98"/>
                    <a:gd name="T35" fmla="*/ 43 w 43"/>
                    <a:gd name="T36" fmla="*/ 98 h 9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" h="98">
                      <a:moveTo>
                        <a:pt x="0" y="0"/>
                      </a:moveTo>
                      <a:lnTo>
                        <a:pt x="10" y="25"/>
                      </a:lnTo>
                      <a:lnTo>
                        <a:pt x="13" y="35"/>
                      </a:lnTo>
                      <a:lnTo>
                        <a:pt x="16" y="43"/>
                      </a:lnTo>
                      <a:lnTo>
                        <a:pt x="23" y="49"/>
                      </a:lnTo>
                      <a:lnTo>
                        <a:pt x="29" y="54"/>
                      </a:lnTo>
                      <a:lnTo>
                        <a:pt x="39" y="58"/>
                      </a:lnTo>
                      <a:lnTo>
                        <a:pt x="42" y="64"/>
                      </a:lnTo>
                      <a:lnTo>
                        <a:pt x="42" y="70"/>
                      </a:lnTo>
                      <a:lnTo>
                        <a:pt x="42" y="78"/>
                      </a:lnTo>
                      <a:lnTo>
                        <a:pt x="35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82" name="Oval 259"/>
                <p:cNvSpPr>
                  <a:spLocks noChangeArrowheads="1"/>
                </p:cNvSpPr>
                <p:nvPr/>
              </p:nvSpPr>
              <p:spPr bwMode="auto">
                <a:xfrm rot="4320000">
                  <a:off x="1835" y="110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93" name="Group 260"/>
              <p:cNvGrpSpPr>
                <a:grpSpLocks/>
              </p:cNvGrpSpPr>
              <p:nvPr/>
            </p:nvGrpSpPr>
            <p:grpSpPr bwMode="auto">
              <a:xfrm>
                <a:off x="4328" y="2274"/>
                <a:ext cx="52" cy="88"/>
                <a:chOff x="2604" y="847"/>
                <a:chExt cx="126" cy="212"/>
              </a:xfrm>
            </p:grpSpPr>
            <p:sp>
              <p:nvSpPr>
                <p:cNvPr id="50777" name="Freeform 261"/>
                <p:cNvSpPr>
                  <a:spLocks/>
                </p:cNvSpPr>
                <p:nvPr/>
              </p:nvSpPr>
              <p:spPr bwMode="auto">
                <a:xfrm>
                  <a:off x="2639" y="957"/>
                  <a:ext cx="27" cy="102"/>
                </a:xfrm>
                <a:custGeom>
                  <a:avLst/>
                  <a:gdLst>
                    <a:gd name="T0" fmla="*/ 0 w 27"/>
                    <a:gd name="T1" fmla="*/ 0 h 102"/>
                    <a:gd name="T2" fmla="*/ 0 w 27"/>
                    <a:gd name="T3" fmla="*/ 25 h 102"/>
                    <a:gd name="T4" fmla="*/ 0 w 27"/>
                    <a:gd name="T5" fmla="*/ 35 h 102"/>
                    <a:gd name="T6" fmla="*/ 5 w 27"/>
                    <a:gd name="T7" fmla="*/ 45 h 102"/>
                    <a:gd name="T8" fmla="*/ 9 w 27"/>
                    <a:gd name="T9" fmla="*/ 54 h 102"/>
                    <a:gd name="T10" fmla="*/ 17 w 27"/>
                    <a:gd name="T11" fmla="*/ 59 h 102"/>
                    <a:gd name="T12" fmla="*/ 22 w 27"/>
                    <a:gd name="T13" fmla="*/ 66 h 102"/>
                    <a:gd name="T14" fmla="*/ 26 w 27"/>
                    <a:gd name="T15" fmla="*/ 72 h 102"/>
                    <a:gd name="T16" fmla="*/ 22 w 27"/>
                    <a:gd name="T17" fmla="*/ 86 h 102"/>
                    <a:gd name="T18" fmla="*/ 13 w 27"/>
                    <a:gd name="T19" fmla="*/ 101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7"/>
                    <a:gd name="T31" fmla="*/ 0 h 102"/>
                    <a:gd name="T32" fmla="*/ 27 w 27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7" h="102">
                      <a:moveTo>
                        <a:pt x="0" y="0"/>
                      </a:moveTo>
                      <a:lnTo>
                        <a:pt x="0" y="25"/>
                      </a:lnTo>
                      <a:lnTo>
                        <a:pt x="0" y="35"/>
                      </a:lnTo>
                      <a:lnTo>
                        <a:pt x="5" y="45"/>
                      </a:lnTo>
                      <a:lnTo>
                        <a:pt x="9" y="54"/>
                      </a:lnTo>
                      <a:lnTo>
                        <a:pt x="17" y="59"/>
                      </a:lnTo>
                      <a:lnTo>
                        <a:pt x="22" y="66"/>
                      </a:lnTo>
                      <a:lnTo>
                        <a:pt x="26" y="72"/>
                      </a:lnTo>
                      <a:lnTo>
                        <a:pt x="22" y="86"/>
                      </a:lnTo>
                      <a:lnTo>
                        <a:pt x="13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78" name="Freeform 262"/>
                <p:cNvSpPr>
                  <a:spLocks/>
                </p:cNvSpPr>
                <p:nvPr/>
              </p:nvSpPr>
              <p:spPr bwMode="auto">
                <a:xfrm>
                  <a:off x="2707" y="949"/>
                  <a:ext cx="23" cy="102"/>
                </a:xfrm>
                <a:custGeom>
                  <a:avLst/>
                  <a:gdLst>
                    <a:gd name="T0" fmla="*/ 0 w 23"/>
                    <a:gd name="T1" fmla="*/ 0 h 102"/>
                    <a:gd name="T2" fmla="*/ 0 w 23"/>
                    <a:gd name="T3" fmla="*/ 26 h 102"/>
                    <a:gd name="T4" fmla="*/ 0 w 23"/>
                    <a:gd name="T5" fmla="*/ 36 h 102"/>
                    <a:gd name="T6" fmla="*/ 0 w 23"/>
                    <a:gd name="T7" fmla="*/ 46 h 102"/>
                    <a:gd name="T8" fmla="*/ 5 w 23"/>
                    <a:gd name="T9" fmla="*/ 54 h 102"/>
                    <a:gd name="T10" fmla="*/ 13 w 23"/>
                    <a:gd name="T11" fmla="*/ 59 h 102"/>
                    <a:gd name="T12" fmla="*/ 18 w 23"/>
                    <a:gd name="T13" fmla="*/ 66 h 102"/>
                    <a:gd name="T14" fmla="*/ 22 w 23"/>
                    <a:gd name="T15" fmla="*/ 73 h 102"/>
                    <a:gd name="T16" fmla="*/ 18 w 23"/>
                    <a:gd name="T17" fmla="*/ 86 h 102"/>
                    <a:gd name="T18" fmla="*/ 9 w 23"/>
                    <a:gd name="T19" fmla="*/ 101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102"/>
                    <a:gd name="T32" fmla="*/ 23 w 23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102">
                      <a:moveTo>
                        <a:pt x="0" y="0"/>
                      </a:moveTo>
                      <a:lnTo>
                        <a:pt x="0" y="26"/>
                      </a:lnTo>
                      <a:lnTo>
                        <a:pt x="0" y="36"/>
                      </a:lnTo>
                      <a:lnTo>
                        <a:pt x="0" y="46"/>
                      </a:lnTo>
                      <a:lnTo>
                        <a:pt x="5" y="54"/>
                      </a:lnTo>
                      <a:lnTo>
                        <a:pt x="13" y="59"/>
                      </a:lnTo>
                      <a:lnTo>
                        <a:pt x="18" y="66"/>
                      </a:lnTo>
                      <a:lnTo>
                        <a:pt x="22" y="73"/>
                      </a:lnTo>
                      <a:lnTo>
                        <a:pt x="18" y="86"/>
                      </a:lnTo>
                      <a:lnTo>
                        <a:pt x="9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79" name="Oval 263"/>
                <p:cNvSpPr>
                  <a:spLocks noChangeArrowheads="1"/>
                </p:cNvSpPr>
                <p:nvPr/>
              </p:nvSpPr>
              <p:spPr bwMode="auto">
                <a:xfrm rot="5160000">
                  <a:off x="2603" y="84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94" name="Group 264"/>
              <p:cNvGrpSpPr>
                <a:grpSpLocks/>
              </p:cNvGrpSpPr>
              <p:nvPr/>
            </p:nvGrpSpPr>
            <p:grpSpPr bwMode="auto">
              <a:xfrm>
                <a:off x="4378" y="2269"/>
                <a:ext cx="48" cy="86"/>
                <a:chOff x="2723" y="834"/>
                <a:chExt cx="118" cy="210"/>
              </a:xfrm>
            </p:grpSpPr>
            <p:sp>
              <p:nvSpPr>
                <p:cNvPr id="50774" name="Freeform 265"/>
                <p:cNvSpPr>
                  <a:spLocks/>
                </p:cNvSpPr>
                <p:nvPr/>
              </p:nvSpPr>
              <p:spPr bwMode="auto">
                <a:xfrm>
                  <a:off x="2751" y="941"/>
                  <a:ext cx="19" cy="103"/>
                </a:xfrm>
                <a:custGeom>
                  <a:avLst/>
                  <a:gdLst>
                    <a:gd name="T0" fmla="*/ 5 w 19"/>
                    <a:gd name="T1" fmla="*/ 0 h 103"/>
                    <a:gd name="T2" fmla="*/ 0 w 19"/>
                    <a:gd name="T3" fmla="*/ 27 h 103"/>
                    <a:gd name="T4" fmla="*/ 0 w 19"/>
                    <a:gd name="T5" fmla="*/ 37 h 103"/>
                    <a:gd name="T6" fmla="*/ 0 w 19"/>
                    <a:gd name="T7" fmla="*/ 47 h 103"/>
                    <a:gd name="T8" fmla="*/ 5 w 19"/>
                    <a:gd name="T9" fmla="*/ 56 h 103"/>
                    <a:gd name="T10" fmla="*/ 9 w 19"/>
                    <a:gd name="T11" fmla="*/ 62 h 103"/>
                    <a:gd name="T12" fmla="*/ 18 w 19"/>
                    <a:gd name="T13" fmla="*/ 69 h 103"/>
                    <a:gd name="T14" fmla="*/ 18 w 19"/>
                    <a:gd name="T15" fmla="*/ 76 h 103"/>
                    <a:gd name="T16" fmla="*/ 14 w 19"/>
                    <a:gd name="T17" fmla="*/ 89 h 103"/>
                    <a:gd name="T18" fmla="*/ 0 w 19"/>
                    <a:gd name="T19" fmla="*/ 102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3"/>
                    <a:gd name="T32" fmla="*/ 19 w 19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3">
                      <a:moveTo>
                        <a:pt x="5" y="0"/>
                      </a:moveTo>
                      <a:lnTo>
                        <a:pt x="0" y="27"/>
                      </a:lnTo>
                      <a:lnTo>
                        <a:pt x="0" y="37"/>
                      </a:lnTo>
                      <a:lnTo>
                        <a:pt x="0" y="47"/>
                      </a:lnTo>
                      <a:lnTo>
                        <a:pt x="5" y="56"/>
                      </a:lnTo>
                      <a:lnTo>
                        <a:pt x="9" y="62"/>
                      </a:lnTo>
                      <a:lnTo>
                        <a:pt x="18" y="69"/>
                      </a:lnTo>
                      <a:lnTo>
                        <a:pt x="18" y="76"/>
                      </a:lnTo>
                      <a:lnTo>
                        <a:pt x="14" y="89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75" name="Freeform 266"/>
                <p:cNvSpPr>
                  <a:spLocks/>
                </p:cNvSpPr>
                <p:nvPr/>
              </p:nvSpPr>
              <p:spPr bwMode="auto">
                <a:xfrm>
                  <a:off x="2816" y="940"/>
                  <a:ext cx="19" cy="103"/>
                </a:xfrm>
                <a:custGeom>
                  <a:avLst/>
                  <a:gdLst>
                    <a:gd name="T0" fmla="*/ 4 w 19"/>
                    <a:gd name="T1" fmla="*/ 0 h 103"/>
                    <a:gd name="T2" fmla="*/ 0 w 19"/>
                    <a:gd name="T3" fmla="*/ 27 h 103"/>
                    <a:gd name="T4" fmla="*/ 0 w 19"/>
                    <a:gd name="T5" fmla="*/ 37 h 103"/>
                    <a:gd name="T6" fmla="*/ 0 w 19"/>
                    <a:gd name="T7" fmla="*/ 47 h 103"/>
                    <a:gd name="T8" fmla="*/ 4 w 19"/>
                    <a:gd name="T9" fmla="*/ 56 h 103"/>
                    <a:gd name="T10" fmla="*/ 9 w 19"/>
                    <a:gd name="T11" fmla="*/ 62 h 103"/>
                    <a:gd name="T12" fmla="*/ 18 w 19"/>
                    <a:gd name="T13" fmla="*/ 69 h 103"/>
                    <a:gd name="T14" fmla="*/ 18 w 19"/>
                    <a:gd name="T15" fmla="*/ 76 h 103"/>
                    <a:gd name="T16" fmla="*/ 13 w 19"/>
                    <a:gd name="T17" fmla="*/ 89 h 103"/>
                    <a:gd name="T18" fmla="*/ 0 w 19"/>
                    <a:gd name="T19" fmla="*/ 102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3"/>
                    <a:gd name="T32" fmla="*/ 19 w 19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3">
                      <a:moveTo>
                        <a:pt x="4" y="0"/>
                      </a:moveTo>
                      <a:lnTo>
                        <a:pt x="0" y="27"/>
                      </a:lnTo>
                      <a:lnTo>
                        <a:pt x="0" y="37"/>
                      </a:lnTo>
                      <a:lnTo>
                        <a:pt x="0" y="47"/>
                      </a:lnTo>
                      <a:lnTo>
                        <a:pt x="4" y="56"/>
                      </a:lnTo>
                      <a:lnTo>
                        <a:pt x="9" y="62"/>
                      </a:lnTo>
                      <a:lnTo>
                        <a:pt x="18" y="69"/>
                      </a:lnTo>
                      <a:lnTo>
                        <a:pt x="18" y="76"/>
                      </a:lnTo>
                      <a:lnTo>
                        <a:pt x="13" y="89"/>
                      </a:lnTo>
                      <a:lnTo>
                        <a:pt x="0" y="10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76" name="Oval 267"/>
                <p:cNvSpPr>
                  <a:spLocks noChangeArrowheads="1"/>
                </p:cNvSpPr>
                <p:nvPr/>
              </p:nvSpPr>
              <p:spPr bwMode="auto">
                <a:xfrm rot="5580000">
                  <a:off x="2722" y="83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95" name="Group 268"/>
              <p:cNvGrpSpPr>
                <a:grpSpLocks/>
              </p:cNvGrpSpPr>
              <p:nvPr/>
            </p:nvGrpSpPr>
            <p:grpSpPr bwMode="auto">
              <a:xfrm>
                <a:off x="4428" y="2275"/>
                <a:ext cx="51" cy="89"/>
                <a:chOff x="2842" y="848"/>
                <a:chExt cx="124" cy="214"/>
              </a:xfrm>
            </p:grpSpPr>
            <p:sp>
              <p:nvSpPr>
                <p:cNvPr id="50771" name="Freeform 269"/>
                <p:cNvSpPr>
                  <a:spLocks/>
                </p:cNvSpPr>
                <p:nvPr/>
              </p:nvSpPr>
              <p:spPr bwMode="auto">
                <a:xfrm>
                  <a:off x="2842" y="946"/>
                  <a:ext cx="29" cy="100"/>
                </a:xfrm>
                <a:custGeom>
                  <a:avLst/>
                  <a:gdLst>
                    <a:gd name="T0" fmla="*/ 28 w 29"/>
                    <a:gd name="T1" fmla="*/ 0 h 100"/>
                    <a:gd name="T2" fmla="*/ 19 w 29"/>
                    <a:gd name="T3" fmla="*/ 24 h 100"/>
                    <a:gd name="T4" fmla="*/ 14 w 29"/>
                    <a:gd name="T5" fmla="*/ 46 h 100"/>
                    <a:gd name="T6" fmla="*/ 19 w 29"/>
                    <a:gd name="T7" fmla="*/ 62 h 100"/>
                    <a:gd name="T8" fmla="*/ 23 w 29"/>
                    <a:gd name="T9" fmla="*/ 76 h 100"/>
                    <a:gd name="T10" fmla="*/ 14 w 29"/>
                    <a:gd name="T11" fmla="*/ 88 h 100"/>
                    <a:gd name="T12" fmla="*/ 0 w 29"/>
                    <a:gd name="T13" fmla="*/ 99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100"/>
                    <a:gd name="T23" fmla="*/ 29 w 29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100">
                      <a:moveTo>
                        <a:pt x="28" y="0"/>
                      </a:moveTo>
                      <a:lnTo>
                        <a:pt x="19" y="24"/>
                      </a:lnTo>
                      <a:lnTo>
                        <a:pt x="14" y="46"/>
                      </a:lnTo>
                      <a:lnTo>
                        <a:pt x="19" y="62"/>
                      </a:lnTo>
                      <a:lnTo>
                        <a:pt x="23" y="76"/>
                      </a:lnTo>
                      <a:lnTo>
                        <a:pt x="14" y="88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72" name="Freeform 270"/>
                <p:cNvSpPr>
                  <a:spLocks/>
                </p:cNvSpPr>
                <p:nvPr/>
              </p:nvSpPr>
              <p:spPr bwMode="auto">
                <a:xfrm>
                  <a:off x="2904" y="963"/>
                  <a:ext cx="29" cy="99"/>
                </a:xfrm>
                <a:custGeom>
                  <a:avLst/>
                  <a:gdLst>
                    <a:gd name="T0" fmla="*/ 28 w 29"/>
                    <a:gd name="T1" fmla="*/ 0 h 99"/>
                    <a:gd name="T2" fmla="*/ 19 w 29"/>
                    <a:gd name="T3" fmla="*/ 23 h 99"/>
                    <a:gd name="T4" fmla="*/ 14 w 29"/>
                    <a:gd name="T5" fmla="*/ 46 h 99"/>
                    <a:gd name="T6" fmla="*/ 19 w 29"/>
                    <a:gd name="T7" fmla="*/ 63 h 99"/>
                    <a:gd name="T8" fmla="*/ 23 w 29"/>
                    <a:gd name="T9" fmla="*/ 74 h 99"/>
                    <a:gd name="T10" fmla="*/ 14 w 29"/>
                    <a:gd name="T11" fmla="*/ 88 h 99"/>
                    <a:gd name="T12" fmla="*/ 0 w 29"/>
                    <a:gd name="T13" fmla="*/ 98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9"/>
                    <a:gd name="T22" fmla="*/ 0 h 99"/>
                    <a:gd name="T23" fmla="*/ 29 w 29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9" h="99">
                      <a:moveTo>
                        <a:pt x="28" y="0"/>
                      </a:moveTo>
                      <a:lnTo>
                        <a:pt x="19" y="23"/>
                      </a:lnTo>
                      <a:lnTo>
                        <a:pt x="14" y="46"/>
                      </a:lnTo>
                      <a:lnTo>
                        <a:pt x="19" y="63"/>
                      </a:lnTo>
                      <a:lnTo>
                        <a:pt x="23" y="74"/>
                      </a:lnTo>
                      <a:lnTo>
                        <a:pt x="14" y="88"/>
                      </a:lnTo>
                      <a:lnTo>
                        <a:pt x="0" y="9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73" name="Oval 271"/>
                <p:cNvSpPr>
                  <a:spLocks noChangeArrowheads="1"/>
                </p:cNvSpPr>
                <p:nvPr/>
              </p:nvSpPr>
              <p:spPr bwMode="auto">
                <a:xfrm rot="6420000">
                  <a:off x="2847" y="8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96" name="Group 272"/>
              <p:cNvGrpSpPr>
                <a:grpSpLocks/>
              </p:cNvGrpSpPr>
              <p:nvPr/>
            </p:nvGrpSpPr>
            <p:grpSpPr bwMode="auto">
              <a:xfrm>
                <a:off x="3972" y="2404"/>
                <a:ext cx="69" cy="85"/>
                <a:chOff x="1752" y="1163"/>
                <a:chExt cx="166" cy="207"/>
              </a:xfrm>
            </p:grpSpPr>
            <p:sp>
              <p:nvSpPr>
                <p:cNvPr id="50768" name="Freeform 273"/>
                <p:cNvSpPr>
                  <a:spLocks/>
                </p:cNvSpPr>
                <p:nvPr/>
              </p:nvSpPr>
              <p:spPr bwMode="auto">
                <a:xfrm>
                  <a:off x="1810" y="1277"/>
                  <a:ext cx="52" cy="93"/>
                </a:xfrm>
                <a:custGeom>
                  <a:avLst/>
                  <a:gdLst>
                    <a:gd name="T0" fmla="*/ 0 w 52"/>
                    <a:gd name="T1" fmla="*/ 0 h 93"/>
                    <a:gd name="T2" fmla="*/ 9 w 52"/>
                    <a:gd name="T3" fmla="*/ 24 h 93"/>
                    <a:gd name="T4" fmla="*/ 15 w 52"/>
                    <a:gd name="T5" fmla="*/ 33 h 93"/>
                    <a:gd name="T6" fmla="*/ 21 w 52"/>
                    <a:gd name="T7" fmla="*/ 42 h 93"/>
                    <a:gd name="T8" fmla="*/ 30 w 52"/>
                    <a:gd name="T9" fmla="*/ 46 h 93"/>
                    <a:gd name="T10" fmla="*/ 36 w 52"/>
                    <a:gd name="T11" fmla="*/ 50 h 93"/>
                    <a:gd name="T12" fmla="*/ 45 w 52"/>
                    <a:gd name="T13" fmla="*/ 53 h 93"/>
                    <a:gd name="T14" fmla="*/ 48 w 52"/>
                    <a:gd name="T15" fmla="*/ 57 h 93"/>
                    <a:gd name="T16" fmla="*/ 51 w 52"/>
                    <a:gd name="T17" fmla="*/ 64 h 93"/>
                    <a:gd name="T18" fmla="*/ 51 w 52"/>
                    <a:gd name="T19" fmla="*/ 72 h 93"/>
                    <a:gd name="T20" fmla="*/ 48 w 52"/>
                    <a:gd name="T21" fmla="*/ 92 h 9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"/>
                    <a:gd name="T34" fmla="*/ 0 h 93"/>
                    <a:gd name="T35" fmla="*/ 52 w 52"/>
                    <a:gd name="T36" fmla="*/ 93 h 9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" h="93">
                      <a:moveTo>
                        <a:pt x="0" y="0"/>
                      </a:moveTo>
                      <a:lnTo>
                        <a:pt x="9" y="24"/>
                      </a:lnTo>
                      <a:lnTo>
                        <a:pt x="15" y="33"/>
                      </a:lnTo>
                      <a:lnTo>
                        <a:pt x="21" y="42"/>
                      </a:lnTo>
                      <a:lnTo>
                        <a:pt x="30" y="46"/>
                      </a:lnTo>
                      <a:lnTo>
                        <a:pt x="36" y="50"/>
                      </a:lnTo>
                      <a:lnTo>
                        <a:pt x="45" y="53"/>
                      </a:lnTo>
                      <a:lnTo>
                        <a:pt x="48" y="57"/>
                      </a:lnTo>
                      <a:lnTo>
                        <a:pt x="51" y="64"/>
                      </a:lnTo>
                      <a:lnTo>
                        <a:pt x="51" y="72"/>
                      </a:lnTo>
                      <a:lnTo>
                        <a:pt x="48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69" name="Freeform 274"/>
                <p:cNvSpPr>
                  <a:spLocks/>
                </p:cNvSpPr>
                <p:nvPr/>
              </p:nvSpPr>
              <p:spPr bwMode="auto">
                <a:xfrm>
                  <a:off x="1865" y="1245"/>
                  <a:ext cx="53" cy="93"/>
                </a:xfrm>
                <a:custGeom>
                  <a:avLst/>
                  <a:gdLst>
                    <a:gd name="T0" fmla="*/ 0 w 53"/>
                    <a:gd name="T1" fmla="*/ 0 h 93"/>
                    <a:gd name="T2" fmla="*/ 12 w 53"/>
                    <a:gd name="T3" fmla="*/ 24 h 93"/>
                    <a:gd name="T4" fmla="*/ 18 w 53"/>
                    <a:gd name="T5" fmla="*/ 32 h 93"/>
                    <a:gd name="T6" fmla="*/ 24 w 53"/>
                    <a:gd name="T7" fmla="*/ 41 h 93"/>
                    <a:gd name="T8" fmla="*/ 30 w 53"/>
                    <a:gd name="T9" fmla="*/ 47 h 93"/>
                    <a:gd name="T10" fmla="*/ 37 w 53"/>
                    <a:gd name="T11" fmla="*/ 49 h 93"/>
                    <a:gd name="T12" fmla="*/ 46 w 53"/>
                    <a:gd name="T13" fmla="*/ 53 h 93"/>
                    <a:gd name="T14" fmla="*/ 49 w 53"/>
                    <a:gd name="T15" fmla="*/ 58 h 93"/>
                    <a:gd name="T16" fmla="*/ 52 w 53"/>
                    <a:gd name="T17" fmla="*/ 64 h 93"/>
                    <a:gd name="T18" fmla="*/ 52 w 53"/>
                    <a:gd name="T19" fmla="*/ 73 h 93"/>
                    <a:gd name="T20" fmla="*/ 49 w 53"/>
                    <a:gd name="T21" fmla="*/ 92 h 9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3"/>
                    <a:gd name="T34" fmla="*/ 0 h 93"/>
                    <a:gd name="T35" fmla="*/ 53 w 53"/>
                    <a:gd name="T36" fmla="*/ 93 h 9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3" h="93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18" y="32"/>
                      </a:lnTo>
                      <a:lnTo>
                        <a:pt x="24" y="41"/>
                      </a:lnTo>
                      <a:lnTo>
                        <a:pt x="30" y="47"/>
                      </a:lnTo>
                      <a:lnTo>
                        <a:pt x="37" y="49"/>
                      </a:lnTo>
                      <a:lnTo>
                        <a:pt x="46" y="53"/>
                      </a:lnTo>
                      <a:lnTo>
                        <a:pt x="49" y="58"/>
                      </a:lnTo>
                      <a:lnTo>
                        <a:pt x="52" y="64"/>
                      </a:lnTo>
                      <a:lnTo>
                        <a:pt x="52" y="73"/>
                      </a:lnTo>
                      <a:lnTo>
                        <a:pt x="49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70" name="Oval 275"/>
                <p:cNvSpPr>
                  <a:spLocks noChangeArrowheads="1"/>
                </p:cNvSpPr>
                <p:nvPr/>
              </p:nvSpPr>
              <p:spPr bwMode="auto">
                <a:xfrm rot="3780000">
                  <a:off x="1751" y="116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97" name="Group 276"/>
              <p:cNvGrpSpPr>
                <a:grpSpLocks/>
              </p:cNvGrpSpPr>
              <p:nvPr/>
            </p:nvGrpSpPr>
            <p:grpSpPr bwMode="auto">
              <a:xfrm>
                <a:off x="3936" y="2440"/>
                <a:ext cx="77" cy="78"/>
                <a:chOff x="1665" y="1247"/>
                <a:chExt cx="187" cy="192"/>
              </a:xfrm>
            </p:grpSpPr>
            <p:sp>
              <p:nvSpPr>
                <p:cNvPr id="50765" name="Freeform 277"/>
                <p:cNvSpPr>
                  <a:spLocks/>
                </p:cNvSpPr>
                <p:nvPr/>
              </p:nvSpPr>
              <p:spPr bwMode="auto">
                <a:xfrm>
                  <a:off x="1735" y="1362"/>
                  <a:ext cx="70" cy="77"/>
                </a:xfrm>
                <a:custGeom>
                  <a:avLst/>
                  <a:gdLst>
                    <a:gd name="T0" fmla="*/ 0 w 70"/>
                    <a:gd name="T1" fmla="*/ 0 h 77"/>
                    <a:gd name="T2" fmla="*/ 14 w 70"/>
                    <a:gd name="T3" fmla="*/ 18 h 77"/>
                    <a:gd name="T4" fmla="*/ 23 w 70"/>
                    <a:gd name="T5" fmla="*/ 25 h 77"/>
                    <a:gd name="T6" fmla="*/ 29 w 70"/>
                    <a:gd name="T7" fmla="*/ 32 h 77"/>
                    <a:gd name="T8" fmla="*/ 37 w 70"/>
                    <a:gd name="T9" fmla="*/ 37 h 77"/>
                    <a:gd name="T10" fmla="*/ 46 w 70"/>
                    <a:gd name="T11" fmla="*/ 39 h 77"/>
                    <a:gd name="T12" fmla="*/ 55 w 70"/>
                    <a:gd name="T13" fmla="*/ 41 h 77"/>
                    <a:gd name="T14" fmla="*/ 60 w 70"/>
                    <a:gd name="T15" fmla="*/ 44 h 77"/>
                    <a:gd name="T16" fmla="*/ 66 w 70"/>
                    <a:gd name="T17" fmla="*/ 58 h 77"/>
                    <a:gd name="T18" fmla="*/ 69 w 70"/>
                    <a:gd name="T19" fmla="*/ 76 h 7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0"/>
                    <a:gd name="T31" fmla="*/ 0 h 77"/>
                    <a:gd name="T32" fmla="*/ 70 w 70"/>
                    <a:gd name="T33" fmla="*/ 77 h 7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0" h="77">
                      <a:moveTo>
                        <a:pt x="0" y="0"/>
                      </a:moveTo>
                      <a:lnTo>
                        <a:pt x="14" y="18"/>
                      </a:lnTo>
                      <a:lnTo>
                        <a:pt x="23" y="25"/>
                      </a:lnTo>
                      <a:lnTo>
                        <a:pt x="29" y="32"/>
                      </a:lnTo>
                      <a:lnTo>
                        <a:pt x="37" y="37"/>
                      </a:lnTo>
                      <a:lnTo>
                        <a:pt x="46" y="39"/>
                      </a:lnTo>
                      <a:lnTo>
                        <a:pt x="55" y="41"/>
                      </a:lnTo>
                      <a:lnTo>
                        <a:pt x="60" y="44"/>
                      </a:lnTo>
                      <a:lnTo>
                        <a:pt x="66" y="58"/>
                      </a:lnTo>
                      <a:lnTo>
                        <a:pt x="69" y="7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66" name="Freeform 278"/>
                <p:cNvSpPr>
                  <a:spLocks/>
                </p:cNvSpPr>
                <p:nvPr/>
              </p:nvSpPr>
              <p:spPr bwMode="auto">
                <a:xfrm>
                  <a:off x="1783" y="1315"/>
                  <a:ext cx="69" cy="79"/>
                </a:xfrm>
                <a:custGeom>
                  <a:avLst/>
                  <a:gdLst>
                    <a:gd name="T0" fmla="*/ 0 w 69"/>
                    <a:gd name="T1" fmla="*/ 0 h 79"/>
                    <a:gd name="T2" fmla="*/ 15 w 69"/>
                    <a:gd name="T3" fmla="*/ 20 h 79"/>
                    <a:gd name="T4" fmla="*/ 21 w 69"/>
                    <a:gd name="T5" fmla="*/ 29 h 79"/>
                    <a:gd name="T6" fmla="*/ 29 w 69"/>
                    <a:gd name="T7" fmla="*/ 36 h 79"/>
                    <a:gd name="T8" fmla="*/ 38 w 69"/>
                    <a:gd name="T9" fmla="*/ 40 h 79"/>
                    <a:gd name="T10" fmla="*/ 47 w 69"/>
                    <a:gd name="T11" fmla="*/ 42 h 79"/>
                    <a:gd name="T12" fmla="*/ 53 w 69"/>
                    <a:gd name="T13" fmla="*/ 42 h 79"/>
                    <a:gd name="T14" fmla="*/ 59 w 69"/>
                    <a:gd name="T15" fmla="*/ 47 h 79"/>
                    <a:gd name="T16" fmla="*/ 62 w 69"/>
                    <a:gd name="T17" fmla="*/ 51 h 79"/>
                    <a:gd name="T18" fmla="*/ 65 w 69"/>
                    <a:gd name="T19" fmla="*/ 60 h 79"/>
                    <a:gd name="T20" fmla="*/ 68 w 69"/>
                    <a:gd name="T21" fmla="*/ 78 h 7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9"/>
                    <a:gd name="T34" fmla="*/ 0 h 79"/>
                    <a:gd name="T35" fmla="*/ 69 w 69"/>
                    <a:gd name="T36" fmla="*/ 79 h 7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9" h="79">
                      <a:moveTo>
                        <a:pt x="0" y="0"/>
                      </a:moveTo>
                      <a:lnTo>
                        <a:pt x="15" y="20"/>
                      </a:lnTo>
                      <a:lnTo>
                        <a:pt x="21" y="29"/>
                      </a:lnTo>
                      <a:lnTo>
                        <a:pt x="29" y="36"/>
                      </a:lnTo>
                      <a:lnTo>
                        <a:pt x="38" y="40"/>
                      </a:lnTo>
                      <a:lnTo>
                        <a:pt x="47" y="42"/>
                      </a:lnTo>
                      <a:lnTo>
                        <a:pt x="53" y="42"/>
                      </a:lnTo>
                      <a:lnTo>
                        <a:pt x="59" y="47"/>
                      </a:lnTo>
                      <a:lnTo>
                        <a:pt x="62" y="51"/>
                      </a:lnTo>
                      <a:lnTo>
                        <a:pt x="65" y="60"/>
                      </a:lnTo>
                      <a:lnTo>
                        <a:pt x="68" y="7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67" name="Oval 279"/>
                <p:cNvSpPr>
                  <a:spLocks noChangeArrowheads="1"/>
                </p:cNvSpPr>
                <p:nvPr/>
              </p:nvSpPr>
              <p:spPr bwMode="auto">
                <a:xfrm rot="3000000">
                  <a:off x="1664" y="124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98" name="Group 280"/>
              <p:cNvGrpSpPr>
                <a:grpSpLocks/>
              </p:cNvGrpSpPr>
              <p:nvPr/>
            </p:nvGrpSpPr>
            <p:grpSpPr bwMode="auto">
              <a:xfrm>
                <a:off x="3902" y="2471"/>
                <a:ext cx="81" cy="77"/>
                <a:chOff x="1584" y="1328"/>
                <a:chExt cx="195" cy="185"/>
              </a:xfrm>
            </p:grpSpPr>
            <p:sp>
              <p:nvSpPr>
                <p:cNvPr id="50762" name="Freeform 281"/>
                <p:cNvSpPr>
                  <a:spLocks/>
                </p:cNvSpPr>
                <p:nvPr/>
              </p:nvSpPr>
              <p:spPr bwMode="auto">
                <a:xfrm>
                  <a:off x="1659" y="1439"/>
                  <a:ext cx="76" cy="74"/>
                </a:xfrm>
                <a:custGeom>
                  <a:avLst/>
                  <a:gdLst>
                    <a:gd name="T0" fmla="*/ 0 w 76"/>
                    <a:gd name="T1" fmla="*/ 0 h 74"/>
                    <a:gd name="T2" fmla="*/ 17 w 76"/>
                    <a:gd name="T3" fmla="*/ 20 h 74"/>
                    <a:gd name="T4" fmla="*/ 25 w 76"/>
                    <a:gd name="T5" fmla="*/ 27 h 74"/>
                    <a:gd name="T6" fmla="*/ 33 w 76"/>
                    <a:gd name="T7" fmla="*/ 32 h 74"/>
                    <a:gd name="T8" fmla="*/ 42 w 76"/>
                    <a:gd name="T9" fmla="*/ 37 h 74"/>
                    <a:gd name="T10" fmla="*/ 50 w 76"/>
                    <a:gd name="T11" fmla="*/ 37 h 74"/>
                    <a:gd name="T12" fmla="*/ 58 w 76"/>
                    <a:gd name="T13" fmla="*/ 39 h 74"/>
                    <a:gd name="T14" fmla="*/ 64 w 76"/>
                    <a:gd name="T15" fmla="*/ 42 h 74"/>
                    <a:gd name="T16" fmla="*/ 67 w 76"/>
                    <a:gd name="T17" fmla="*/ 46 h 74"/>
                    <a:gd name="T18" fmla="*/ 69 w 76"/>
                    <a:gd name="T19" fmla="*/ 54 h 74"/>
                    <a:gd name="T20" fmla="*/ 75 w 76"/>
                    <a:gd name="T21" fmla="*/ 73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6"/>
                    <a:gd name="T34" fmla="*/ 0 h 74"/>
                    <a:gd name="T35" fmla="*/ 76 w 76"/>
                    <a:gd name="T36" fmla="*/ 74 h 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6" h="74">
                      <a:moveTo>
                        <a:pt x="0" y="0"/>
                      </a:moveTo>
                      <a:lnTo>
                        <a:pt x="17" y="20"/>
                      </a:lnTo>
                      <a:lnTo>
                        <a:pt x="25" y="27"/>
                      </a:lnTo>
                      <a:lnTo>
                        <a:pt x="33" y="32"/>
                      </a:lnTo>
                      <a:lnTo>
                        <a:pt x="42" y="37"/>
                      </a:lnTo>
                      <a:lnTo>
                        <a:pt x="50" y="37"/>
                      </a:lnTo>
                      <a:lnTo>
                        <a:pt x="58" y="39"/>
                      </a:lnTo>
                      <a:lnTo>
                        <a:pt x="64" y="42"/>
                      </a:lnTo>
                      <a:lnTo>
                        <a:pt x="67" y="46"/>
                      </a:lnTo>
                      <a:lnTo>
                        <a:pt x="69" y="54"/>
                      </a:lnTo>
                      <a:lnTo>
                        <a:pt x="75" y="7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63" name="Freeform 282"/>
                <p:cNvSpPr>
                  <a:spLocks/>
                </p:cNvSpPr>
                <p:nvPr/>
              </p:nvSpPr>
              <p:spPr bwMode="auto">
                <a:xfrm>
                  <a:off x="1704" y="1391"/>
                  <a:ext cx="75" cy="74"/>
                </a:xfrm>
                <a:custGeom>
                  <a:avLst/>
                  <a:gdLst>
                    <a:gd name="T0" fmla="*/ 0 w 75"/>
                    <a:gd name="T1" fmla="*/ 0 h 74"/>
                    <a:gd name="T2" fmla="*/ 17 w 75"/>
                    <a:gd name="T3" fmla="*/ 19 h 74"/>
                    <a:gd name="T4" fmla="*/ 31 w 75"/>
                    <a:gd name="T5" fmla="*/ 33 h 74"/>
                    <a:gd name="T6" fmla="*/ 40 w 75"/>
                    <a:gd name="T7" fmla="*/ 36 h 74"/>
                    <a:gd name="T8" fmla="*/ 48 w 75"/>
                    <a:gd name="T9" fmla="*/ 38 h 74"/>
                    <a:gd name="T10" fmla="*/ 57 w 75"/>
                    <a:gd name="T11" fmla="*/ 38 h 74"/>
                    <a:gd name="T12" fmla="*/ 63 w 75"/>
                    <a:gd name="T13" fmla="*/ 40 h 74"/>
                    <a:gd name="T14" fmla="*/ 68 w 75"/>
                    <a:gd name="T15" fmla="*/ 54 h 74"/>
                    <a:gd name="T16" fmla="*/ 74 w 75"/>
                    <a:gd name="T17" fmla="*/ 73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5"/>
                    <a:gd name="T28" fmla="*/ 0 h 74"/>
                    <a:gd name="T29" fmla="*/ 75 w 75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5" h="74">
                      <a:moveTo>
                        <a:pt x="0" y="0"/>
                      </a:moveTo>
                      <a:lnTo>
                        <a:pt x="17" y="19"/>
                      </a:lnTo>
                      <a:lnTo>
                        <a:pt x="31" y="33"/>
                      </a:lnTo>
                      <a:lnTo>
                        <a:pt x="40" y="36"/>
                      </a:lnTo>
                      <a:lnTo>
                        <a:pt x="48" y="38"/>
                      </a:lnTo>
                      <a:lnTo>
                        <a:pt x="57" y="38"/>
                      </a:lnTo>
                      <a:lnTo>
                        <a:pt x="63" y="40"/>
                      </a:lnTo>
                      <a:lnTo>
                        <a:pt x="68" y="54"/>
                      </a:lnTo>
                      <a:lnTo>
                        <a:pt x="74" y="7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64" name="Oval 283"/>
                <p:cNvSpPr>
                  <a:spLocks noChangeArrowheads="1"/>
                </p:cNvSpPr>
                <p:nvPr/>
              </p:nvSpPr>
              <p:spPr bwMode="auto">
                <a:xfrm rot="2760000">
                  <a:off x="1583" y="13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099" name="Group 284"/>
              <p:cNvGrpSpPr>
                <a:grpSpLocks/>
              </p:cNvGrpSpPr>
              <p:nvPr/>
            </p:nvGrpSpPr>
            <p:grpSpPr bwMode="auto">
              <a:xfrm>
                <a:off x="3861" y="2509"/>
                <a:ext cx="86" cy="71"/>
                <a:chOff x="1489" y="1417"/>
                <a:chExt cx="205" cy="171"/>
              </a:xfrm>
            </p:grpSpPr>
            <p:sp>
              <p:nvSpPr>
                <p:cNvPr id="50759" name="Freeform 285"/>
                <p:cNvSpPr>
                  <a:spLocks/>
                </p:cNvSpPr>
                <p:nvPr/>
              </p:nvSpPr>
              <p:spPr bwMode="auto">
                <a:xfrm>
                  <a:off x="1573" y="1526"/>
                  <a:ext cx="83" cy="62"/>
                </a:xfrm>
                <a:custGeom>
                  <a:avLst/>
                  <a:gdLst>
                    <a:gd name="T0" fmla="*/ 0 w 83"/>
                    <a:gd name="T1" fmla="*/ 0 h 62"/>
                    <a:gd name="T2" fmla="*/ 18 w 83"/>
                    <a:gd name="T3" fmla="*/ 15 h 62"/>
                    <a:gd name="T4" fmla="*/ 26 w 83"/>
                    <a:gd name="T5" fmla="*/ 23 h 62"/>
                    <a:gd name="T6" fmla="*/ 34 w 83"/>
                    <a:gd name="T7" fmla="*/ 28 h 62"/>
                    <a:gd name="T8" fmla="*/ 45 w 83"/>
                    <a:gd name="T9" fmla="*/ 31 h 62"/>
                    <a:gd name="T10" fmla="*/ 53 w 83"/>
                    <a:gd name="T11" fmla="*/ 31 h 62"/>
                    <a:gd name="T12" fmla="*/ 61 w 83"/>
                    <a:gd name="T13" fmla="*/ 28 h 62"/>
                    <a:gd name="T14" fmla="*/ 66 w 83"/>
                    <a:gd name="T15" fmla="*/ 31 h 62"/>
                    <a:gd name="T16" fmla="*/ 71 w 83"/>
                    <a:gd name="T17" fmla="*/ 36 h 62"/>
                    <a:gd name="T18" fmla="*/ 74 w 83"/>
                    <a:gd name="T19" fmla="*/ 43 h 62"/>
                    <a:gd name="T20" fmla="*/ 82 w 83"/>
                    <a:gd name="T21" fmla="*/ 61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62"/>
                    <a:gd name="T35" fmla="*/ 83 w 83"/>
                    <a:gd name="T36" fmla="*/ 62 h 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62">
                      <a:moveTo>
                        <a:pt x="0" y="0"/>
                      </a:moveTo>
                      <a:lnTo>
                        <a:pt x="18" y="15"/>
                      </a:lnTo>
                      <a:lnTo>
                        <a:pt x="26" y="23"/>
                      </a:lnTo>
                      <a:lnTo>
                        <a:pt x="34" y="28"/>
                      </a:lnTo>
                      <a:lnTo>
                        <a:pt x="45" y="31"/>
                      </a:lnTo>
                      <a:lnTo>
                        <a:pt x="53" y="31"/>
                      </a:lnTo>
                      <a:lnTo>
                        <a:pt x="61" y="28"/>
                      </a:lnTo>
                      <a:lnTo>
                        <a:pt x="66" y="31"/>
                      </a:lnTo>
                      <a:lnTo>
                        <a:pt x="71" y="36"/>
                      </a:lnTo>
                      <a:lnTo>
                        <a:pt x="74" y="43"/>
                      </a:lnTo>
                      <a:lnTo>
                        <a:pt x="82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60" name="Freeform 286"/>
                <p:cNvSpPr>
                  <a:spLocks/>
                </p:cNvSpPr>
                <p:nvPr/>
              </p:nvSpPr>
              <p:spPr bwMode="auto">
                <a:xfrm>
                  <a:off x="1609" y="1473"/>
                  <a:ext cx="85" cy="62"/>
                </a:xfrm>
                <a:custGeom>
                  <a:avLst/>
                  <a:gdLst>
                    <a:gd name="T0" fmla="*/ 0 w 85"/>
                    <a:gd name="T1" fmla="*/ 0 h 62"/>
                    <a:gd name="T2" fmla="*/ 19 w 85"/>
                    <a:gd name="T3" fmla="*/ 14 h 62"/>
                    <a:gd name="T4" fmla="*/ 30 w 85"/>
                    <a:gd name="T5" fmla="*/ 22 h 62"/>
                    <a:gd name="T6" fmla="*/ 38 w 85"/>
                    <a:gd name="T7" fmla="*/ 27 h 62"/>
                    <a:gd name="T8" fmla="*/ 46 w 85"/>
                    <a:gd name="T9" fmla="*/ 29 h 62"/>
                    <a:gd name="T10" fmla="*/ 54 w 85"/>
                    <a:gd name="T11" fmla="*/ 29 h 62"/>
                    <a:gd name="T12" fmla="*/ 62 w 85"/>
                    <a:gd name="T13" fmla="*/ 29 h 62"/>
                    <a:gd name="T14" fmla="*/ 68 w 85"/>
                    <a:gd name="T15" fmla="*/ 32 h 62"/>
                    <a:gd name="T16" fmla="*/ 73 w 85"/>
                    <a:gd name="T17" fmla="*/ 36 h 62"/>
                    <a:gd name="T18" fmla="*/ 76 w 85"/>
                    <a:gd name="T19" fmla="*/ 44 h 62"/>
                    <a:gd name="T20" fmla="*/ 84 w 85"/>
                    <a:gd name="T21" fmla="*/ 61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5"/>
                    <a:gd name="T34" fmla="*/ 0 h 62"/>
                    <a:gd name="T35" fmla="*/ 85 w 85"/>
                    <a:gd name="T36" fmla="*/ 62 h 6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5" h="62">
                      <a:moveTo>
                        <a:pt x="0" y="0"/>
                      </a:moveTo>
                      <a:lnTo>
                        <a:pt x="19" y="14"/>
                      </a:lnTo>
                      <a:lnTo>
                        <a:pt x="30" y="22"/>
                      </a:lnTo>
                      <a:lnTo>
                        <a:pt x="38" y="27"/>
                      </a:lnTo>
                      <a:lnTo>
                        <a:pt x="46" y="29"/>
                      </a:lnTo>
                      <a:lnTo>
                        <a:pt x="54" y="29"/>
                      </a:lnTo>
                      <a:lnTo>
                        <a:pt x="62" y="29"/>
                      </a:lnTo>
                      <a:lnTo>
                        <a:pt x="68" y="32"/>
                      </a:lnTo>
                      <a:lnTo>
                        <a:pt x="73" y="36"/>
                      </a:lnTo>
                      <a:lnTo>
                        <a:pt x="76" y="44"/>
                      </a:lnTo>
                      <a:lnTo>
                        <a:pt x="84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61" name="Oval 287"/>
                <p:cNvSpPr>
                  <a:spLocks noChangeArrowheads="1"/>
                </p:cNvSpPr>
                <p:nvPr/>
              </p:nvSpPr>
              <p:spPr bwMode="auto">
                <a:xfrm rot="2340000">
                  <a:off x="1489" y="141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00" name="Group 288"/>
              <p:cNvGrpSpPr>
                <a:grpSpLocks/>
              </p:cNvGrpSpPr>
              <p:nvPr/>
            </p:nvGrpSpPr>
            <p:grpSpPr bwMode="auto">
              <a:xfrm>
                <a:off x="3843" y="2547"/>
                <a:ext cx="88" cy="66"/>
                <a:chOff x="1445" y="1510"/>
                <a:chExt cx="209" cy="162"/>
              </a:xfrm>
            </p:grpSpPr>
            <p:sp>
              <p:nvSpPr>
                <p:cNvPr id="50756" name="Freeform 289"/>
                <p:cNvSpPr>
                  <a:spLocks/>
                </p:cNvSpPr>
                <p:nvPr/>
              </p:nvSpPr>
              <p:spPr bwMode="auto">
                <a:xfrm>
                  <a:off x="1532" y="1615"/>
                  <a:ext cx="89" cy="57"/>
                </a:xfrm>
                <a:custGeom>
                  <a:avLst/>
                  <a:gdLst>
                    <a:gd name="T0" fmla="*/ 0 w 89"/>
                    <a:gd name="T1" fmla="*/ 0 h 57"/>
                    <a:gd name="T2" fmla="*/ 21 w 89"/>
                    <a:gd name="T3" fmla="*/ 16 h 57"/>
                    <a:gd name="T4" fmla="*/ 28 w 89"/>
                    <a:gd name="T5" fmla="*/ 21 h 57"/>
                    <a:gd name="T6" fmla="*/ 39 w 89"/>
                    <a:gd name="T7" fmla="*/ 24 h 57"/>
                    <a:gd name="T8" fmla="*/ 47 w 89"/>
                    <a:gd name="T9" fmla="*/ 27 h 57"/>
                    <a:gd name="T10" fmla="*/ 54 w 89"/>
                    <a:gd name="T11" fmla="*/ 27 h 57"/>
                    <a:gd name="T12" fmla="*/ 62 w 89"/>
                    <a:gd name="T13" fmla="*/ 24 h 57"/>
                    <a:gd name="T14" fmla="*/ 70 w 89"/>
                    <a:gd name="T15" fmla="*/ 27 h 57"/>
                    <a:gd name="T16" fmla="*/ 80 w 89"/>
                    <a:gd name="T17" fmla="*/ 37 h 57"/>
                    <a:gd name="T18" fmla="*/ 88 w 89"/>
                    <a:gd name="T19" fmla="*/ 56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57"/>
                    <a:gd name="T32" fmla="*/ 89 w 89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57">
                      <a:moveTo>
                        <a:pt x="0" y="0"/>
                      </a:moveTo>
                      <a:lnTo>
                        <a:pt x="21" y="16"/>
                      </a:lnTo>
                      <a:lnTo>
                        <a:pt x="28" y="21"/>
                      </a:lnTo>
                      <a:lnTo>
                        <a:pt x="39" y="24"/>
                      </a:lnTo>
                      <a:lnTo>
                        <a:pt x="47" y="27"/>
                      </a:lnTo>
                      <a:lnTo>
                        <a:pt x="54" y="27"/>
                      </a:lnTo>
                      <a:lnTo>
                        <a:pt x="62" y="24"/>
                      </a:lnTo>
                      <a:lnTo>
                        <a:pt x="70" y="27"/>
                      </a:lnTo>
                      <a:lnTo>
                        <a:pt x="80" y="37"/>
                      </a:lnTo>
                      <a:lnTo>
                        <a:pt x="88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57" name="Freeform 290"/>
                <p:cNvSpPr>
                  <a:spLocks/>
                </p:cNvSpPr>
                <p:nvPr/>
              </p:nvSpPr>
              <p:spPr bwMode="auto">
                <a:xfrm>
                  <a:off x="1563" y="1561"/>
                  <a:ext cx="91" cy="55"/>
                </a:xfrm>
                <a:custGeom>
                  <a:avLst/>
                  <a:gdLst>
                    <a:gd name="T0" fmla="*/ 0 w 91"/>
                    <a:gd name="T1" fmla="*/ 0 h 55"/>
                    <a:gd name="T2" fmla="*/ 21 w 91"/>
                    <a:gd name="T3" fmla="*/ 13 h 55"/>
                    <a:gd name="T4" fmla="*/ 40 w 91"/>
                    <a:gd name="T5" fmla="*/ 23 h 55"/>
                    <a:gd name="T6" fmla="*/ 50 w 91"/>
                    <a:gd name="T7" fmla="*/ 26 h 55"/>
                    <a:gd name="T8" fmla="*/ 58 w 91"/>
                    <a:gd name="T9" fmla="*/ 26 h 55"/>
                    <a:gd name="T10" fmla="*/ 66 w 91"/>
                    <a:gd name="T11" fmla="*/ 23 h 55"/>
                    <a:gd name="T12" fmla="*/ 71 w 91"/>
                    <a:gd name="T13" fmla="*/ 26 h 55"/>
                    <a:gd name="T14" fmla="*/ 82 w 91"/>
                    <a:gd name="T15" fmla="*/ 36 h 55"/>
                    <a:gd name="T16" fmla="*/ 90 w 91"/>
                    <a:gd name="T17" fmla="*/ 54 h 5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5"/>
                    <a:gd name="T29" fmla="*/ 91 w 91"/>
                    <a:gd name="T30" fmla="*/ 55 h 5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5">
                      <a:moveTo>
                        <a:pt x="0" y="0"/>
                      </a:moveTo>
                      <a:lnTo>
                        <a:pt x="21" y="13"/>
                      </a:lnTo>
                      <a:lnTo>
                        <a:pt x="40" y="23"/>
                      </a:lnTo>
                      <a:lnTo>
                        <a:pt x="50" y="26"/>
                      </a:lnTo>
                      <a:lnTo>
                        <a:pt x="58" y="26"/>
                      </a:lnTo>
                      <a:lnTo>
                        <a:pt x="66" y="23"/>
                      </a:lnTo>
                      <a:lnTo>
                        <a:pt x="71" y="26"/>
                      </a:lnTo>
                      <a:lnTo>
                        <a:pt x="82" y="36"/>
                      </a:lnTo>
                      <a:lnTo>
                        <a:pt x="90" y="5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58" name="Oval 291"/>
                <p:cNvSpPr>
                  <a:spLocks noChangeArrowheads="1"/>
                </p:cNvSpPr>
                <p:nvPr/>
              </p:nvSpPr>
              <p:spPr bwMode="auto">
                <a:xfrm rot="2040000">
                  <a:off x="1445" y="151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01" name="Group 292"/>
              <p:cNvGrpSpPr>
                <a:grpSpLocks/>
              </p:cNvGrpSpPr>
              <p:nvPr/>
            </p:nvGrpSpPr>
            <p:grpSpPr bwMode="auto">
              <a:xfrm>
                <a:off x="3816" y="2590"/>
                <a:ext cx="88" cy="64"/>
                <a:chOff x="1378" y="1614"/>
                <a:chExt cx="211" cy="155"/>
              </a:xfrm>
            </p:grpSpPr>
            <p:sp>
              <p:nvSpPr>
                <p:cNvPr id="50753" name="Freeform 293"/>
                <p:cNvSpPr>
                  <a:spLocks/>
                </p:cNvSpPr>
                <p:nvPr/>
              </p:nvSpPr>
              <p:spPr bwMode="auto">
                <a:xfrm>
                  <a:off x="1467" y="1720"/>
                  <a:ext cx="93" cy="49"/>
                </a:xfrm>
                <a:custGeom>
                  <a:avLst/>
                  <a:gdLst>
                    <a:gd name="T0" fmla="*/ 0 w 93"/>
                    <a:gd name="T1" fmla="*/ 0 h 49"/>
                    <a:gd name="T2" fmla="*/ 22 w 93"/>
                    <a:gd name="T3" fmla="*/ 11 h 49"/>
                    <a:gd name="T4" fmla="*/ 42 w 93"/>
                    <a:gd name="T5" fmla="*/ 20 h 49"/>
                    <a:gd name="T6" fmla="*/ 50 w 93"/>
                    <a:gd name="T7" fmla="*/ 23 h 49"/>
                    <a:gd name="T8" fmla="*/ 57 w 93"/>
                    <a:gd name="T9" fmla="*/ 20 h 49"/>
                    <a:gd name="T10" fmla="*/ 65 w 93"/>
                    <a:gd name="T11" fmla="*/ 20 h 49"/>
                    <a:gd name="T12" fmla="*/ 72 w 93"/>
                    <a:gd name="T13" fmla="*/ 20 h 49"/>
                    <a:gd name="T14" fmla="*/ 82 w 93"/>
                    <a:gd name="T15" fmla="*/ 31 h 49"/>
                    <a:gd name="T16" fmla="*/ 92 w 93"/>
                    <a:gd name="T17" fmla="*/ 48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3"/>
                    <a:gd name="T28" fmla="*/ 0 h 49"/>
                    <a:gd name="T29" fmla="*/ 93 w 93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3" h="49">
                      <a:moveTo>
                        <a:pt x="0" y="0"/>
                      </a:moveTo>
                      <a:lnTo>
                        <a:pt x="22" y="11"/>
                      </a:lnTo>
                      <a:lnTo>
                        <a:pt x="42" y="20"/>
                      </a:lnTo>
                      <a:lnTo>
                        <a:pt x="50" y="23"/>
                      </a:lnTo>
                      <a:lnTo>
                        <a:pt x="57" y="20"/>
                      </a:lnTo>
                      <a:lnTo>
                        <a:pt x="65" y="20"/>
                      </a:lnTo>
                      <a:lnTo>
                        <a:pt x="72" y="20"/>
                      </a:lnTo>
                      <a:lnTo>
                        <a:pt x="82" y="31"/>
                      </a:lnTo>
                      <a:lnTo>
                        <a:pt x="92" y="4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54" name="Freeform 294"/>
                <p:cNvSpPr>
                  <a:spLocks/>
                </p:cNvSpPr>
                <p:nvPr/>
              </p:nvSpPr>
              <p:spPr bwMode="auto">
                <a:xfrm>
                  <a:off x="1497" y="1661"/>
                  <a:ext cx="92" cy="50"/>
                </a:xfrm>
                <a:custGeom>
                  <a:avLst/>
                  <a:gdLst>
                    <a:gd name="T0" fmla="*/ 0 w 92"/>
                    <a:gd name="T1" fmla="*/ 0 h 50"/>
                    <a:gd name="T2" fmla="*/ 20 w 92"/>
                    <a:gd name="T3" fmla="*/ 13 h 50"/>
                    <a:gd name="T4" fmla="*/ 30 w 92"/>
                    <a:gd name="T5" fmla="*/ 19 h 50"/>
                    <a:gd name="T6" fmla="*/ 40 w 92"/>
                    <a:gd name="T7" fmla="*/ 22 h 50"/>
                    <a:gd name="T8" fmla="*/ 50 w 92"/>
                    <a:gd name="T9" fmla="*/ 22 h 50"/>
                    <a:gd name="T10" fmla="*/ 58 w 92"/>
                    <a:gd name="T11" fmla="*/ 22 h 50"/>
                    <a:gd name="T12" fmla="*/ 66 w 92"/>
                    <a:gd name="T13" fmla="*/ 19 h 50"/>
                    <a:gd name="T14" fmla="*/ 71 w 92"/>
                    <a:gd name="T15" fmla="*/ 22 h 50"/>
                    <a:gd name="T16" fmla="*/ 81 w 92"/>
                    <a:gd name="T17" fmla="*/ 33 h 50"/>
                    <a:gd name="T18" fmla="*/ 91 w 92"/>
                    <a:gd name="T19" fmla="*/ 49 h 5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2"/>
                    <a:gd name="T31" fmla="*/ 0 h 50"/>
                    <a:gd name="T32" fmla="*/ 92 w 92"/>
                    <a:gd name="T33" fmla="*/ 50 h 5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2" h="50">
                      <a:moveTo>
                        <a:pt x="0" y="0"/>
                      </a:moveTo>
                      <a:lnTo>
                        <a:pt x="20" y="13"/>
                      </a:lnTo>
                      <a:lnTo>
                        <a:pt x="30" y="19"/>
                      </a:lnTo>
                      <a:lnTo>
                        <a:pt x="40" y="22"/>
                      </a:lnTo>
                      <a:lnTo>
                        <a:pt x="50" y="22"/>
                      </a:lnTo>
                      <a:lnTo>
                        <a:pt x="58" y="22"/>
                      </a:lnTo>
                      <a:lnTo>
                        <a:pt x="66" y="19"/>
                      </a:lnTo>
                      <a:lnTo>
                        <a:pt x="71" y="22"/>
                      </a:lnTo>
                      <a:lnTo>
                        <a:pt x="81" y="33"/>
                      </a:lnTo>
                      <a:lnTo>
                        <a:pt x="91" y="4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55" name="Oval 295"/>
                <p:cNvSpPr>
                  <a:spLocks noChangeArrowheads="1"/>
                </p:cNvSpPr>
                <p:nvPr/>
              </p:nvSpPr>
              <p:spPr bwMode="auto">
                <a:xfrm rot="1800000">
                  <a:off x="1378" y="161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02" name="Group 296"/>
              <p:cNvGrpSpPr>
                <a:grpSpLocks/>
              </p:cNvGrpSpPr>
              <p:nvPr/>
            </p:nvGrpSpPr>
            <p:grpSpPr bwMode="auto">
              <a:xfrm>
                <a:off x="3806" y="2637"/>
                <a:ext cx="87" cy="64"/>
                <a:chOff x="1353" y="1729"/>
                <a:chExt cx="212" cy="154"/>
              </a:xfrm>
            </p:grpSpPr>
            <p:sp>
              <p:nvSpPr>
                <p:cNvPr id="50750" name="Freeform 297"/>
                <p:cNvSpPr>
                  <a:spLocks/>
                </p:cNvSpPr>
                <p:nvPr/>
              </p:nvSpPr>
              <p:spPr bwMode="auto">
                <a:xfrm>
                  <a:off x="1444" y="1834"/>
                  <a:ext cx="92" cy="49"/>
                </a:xfrm>
                <a:custGeom>
                  <a:avLst/>
                  <a:gdLst>
                    <a:gd name="T0" fmla="*/ 0 w 92"/>
                    <a:gd name="T1" fmla="*/ 0 h 49"/>
                    <a:gd name="T2" fmla="*/ 20 w 92"/>
                    <a:gd name="T3" fmla="*/ 12 h 49"/>
                    <a:gd name="T4" fmla="*/ 39 w 92"/>
                    <a:gd name="T5" fmla="*/ 21 h 49"/>
                    <a:gd name="T6" fmla="*/ 49 w 92"/>
                    <a:gd name="T7" fmla="*/ 21 h 49"/>
                    <a:gd name="T8" fmla="*/ 57 w 92"/>
                    <a:gd name="T9" fmla="*/ 21 h 49"/>
                    <a:gd name="T10" fmla="*/ 64 w 92"/>
                    <a:gd name="T11" fmla="*/ 18 h 49"/>
                    <a:gd name="T12" fmla="*/ 71 w 92"/>
                    <a:gd name="T13" fmla="*/ 21 h 49"/>
                    <a:gd name="T14" fmla="*/ 76 w 92"/>
                    <a:gd name="T15" fmla="*/ 24 h 49"/>
                    <a:gd name="T16" fmla="*/ 81 w 92"/>
                    <a:gd name="T17" fmla="*/ 30 h 49"/>
                    <a:gd name="T18" fmla="*/ 91 w 92"/>
                    <a:gd name="T19" fmla="*/ 48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2"/>
                    <a:gd name="T31" fmla="*/ 0 h 49"/>
                    <a:gd name="T32" fmla="*/ 92 w 92"/>
                    <a:gd name="T33" fmla="*/ 49 h 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2" h="49">
                      <a:moveTo>
                        <a:pt x="0" y="0"/>
                      </a:moveTo>
                      <a:lnTo>
                        <a:pt x="20" y="12"/>
                      </a:lnTo>
                      <a:lnTo>
                        <a:pt x="39" y="21"/>
                      </a:lnTo>
                      <a:lnTo>
                        <a:pt x="49" y="21"/>
                      </a:lnTo>
                      <a:lnTo>
                        <a:pt x="57" y="21"/>
                      </a:lnTo>
                      <a:lnTo>
                        <a:pt x="64" y="18"/>
                      </a:lnTo>
                      <a:lnTo>
                        <a:pt x="71" y="21"/>
                      </a:lnTo>
                      <a:lnTo>
                        <a:pt x="76" y="24"/>
                      </a:lnTo>
                      <a:lnTo>
                        <a:pt x="81" y="30"/>
                      </a:lnTo>
                      <a:lnTo>
                        <a:pt x="91" y="4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51" name="Freeform 298"/>
                <p:cNvSpPr>
                  <a:spLocks/>
                </p:cNvSpPr>
                <p:nvPr/>
              </p:nvSpPr>
              <p:spPr bwMode="auto">
                <a:xfrm>
                  <a:off x="1471" y="1774"/>
                  <a:ext cx="94" cy="51"/>
                </a:xfrm>
                <a:custGeom>
                  <a:avLst/>
                  <a:gdLst>
                    <a:gd name="T0" fmla="*/ 0 w 94"/>
                    <a:gd name="T1" fmla="*/ 0 h 51"/>
                    <a:gd name="T2" fmla="*/ 23 w 94"/>
                    <a:gd name="T3" fmla="*/ 15 h 51"/>
                    <a:gd name="T4" fmla="*/ 33 w 94"/>
                    <a:gd name="T5" fmla="*/ 21 h 51"/>
                    <a:gd name="T6" fmla="*/ 43 w 94"/>
                    <a:gd name="T7" fmla="*/ 24 h 51"/>
                    <a:gd name="T8" fmla="*/ 50 w 94"/>
                    <a:gd name="T9" fmla="*/ 24 h 51"/>
                    <a:gd name="T10" fmla="*/ 58 w 94"/>
                    <a:gd name="T11" fmla="*/ 24 h 51"/>
                    <a:gd name="T12" fmla="*/ 65 w 94"/>
                    <a:gd name="T13" fmla="*/ 21 h 51"/>
                    <a:gd name="T14" fmla="*/ 73 w 94"/>
                    <a:gd name="T15" fmla="*/ 21 h 51"/>
                    <a:gd name="T16" fmla="*/ 83 w 94"/>
                    <a:gd name="T17" fmla="*/ 32 h 51"/>
                    <a:gd name="T18" fmla="*/ 93 w 94"/>
                    <a:gd name="T19" fmla="*/ 50 h 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4"/>
                    <a:gd name="T31" fmla="*/ 0 h 51"/>
                    <a:gd name="T32" fmla="*/ 94 w 94"/>
                    <a:gd name="T33" fmla="*/ 51 h 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4" h="51">
                      <a:moveTo>
                        <a:pt x="0" y="0"/>
                      </a:moveTo>
                      <a:lnTo>
                        <a:pt x="23" y="15"/>
                      </a:lnTo>
                      <a:lnTo>
                        <a:pt x="33" y="21"/>
                      </a:lnTo>
                      <a:lnTo>
                        <a:pt x="43" y="24"/>
                      </a:lnTo>
                      <a:lnTo>
                        <a:pt x="50" y="24"/>
                      </a:lnTo>
                      <a:lnTo>
                        <a:pt x="58" y="24"/>
                      </a:lnTo>
                      <a:lnTo>
                        <a:pt x="65" y="21"/>
                      </a:lnTo>
                      <a:lnTo>
                        <a:pt x="73" y="21"/>
                      </a:lnTo>
                      <a:lnTo>
                        <a:pt x="83" y="32"/>
                      </a:lnTo>
                      <a:lnTo>
                        <a:pt x="93" y="5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52" name="Oval 299"/>
                <p:cNvSpPr>
                  <a:spLocks noChangeArrowheads="1"/>
                </p:cNvSpPr>
                <p:nvPr/>
              </p:nvSpPr>
              <p:spPr bwMode="auto">
                <a:xfrm rot="1800000">
                  <a:off x="1353" y="17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03" name="Group 300"/>
              <p:cNvGrpSpPr>
                <a:grpSpLocks/>
              </p:cNvGrpSpPr>
              <p:nvPr/>
            </p:nvGrpSpPr>
            <p:grpSpPr bwMode="auto">
              <a:xfrm>
                <a:off x="3791" y="2685"/>
                <a:ext cx="87" cy="62"/>
                <a:chOff x="1317" y="1844"/>
                <a:chExt cx="211" cy="151"/>
              </a:xfrm>
            </p:grpSpPr>
            <p:sp>
              <p:nvSpPr>
                <p:cNvPr id="50747" name="Freeform 301"/>
                <p:cNvSpPr>
                  <a:spLocks/>
                </p:cNvSpPr>
                <p:nvPr/>
              </p:nvSpPr>
              <p:spPr bwMode="auto">
                <a:xfrm>
                  <a:off x="1409" y="1946"/>
                  <a:ext cx="92" cy="49"/>
                </a:xfrm>
                <a:custGeom>
                  <a:avLst/>
                  <a:gdLst>
                    <a:gd name="T0" fmla="*/ 0 w 92"/>
                    <a:gd name="T1" fmla="*/ 0 h 49"/>
                    <a:gd name="T2" fmla="*/ 21 w 92"/>
                    <a:gd name="T3" fmla="*/ 13 h 49"/>
                    <a:gd name="T4" fmla="*/ 41 w 92"/>
                    <a:gd name="T5" fmla="*/ 22 h 49"/>
                    <a:gd name="T6" fmla="*/ 50 w 92"/>
                    <a:gd name="T7" fmla="*/ 22 h 49"/>
                    <a:gd name="T8" fmla="*/ 57 w 92"/>
                    <a:gd name="T9" fmla="*/ 22 h 49"/>
                    <a:gd name="T10" fmla="*/ 65 w 92"/>
                    <a:gd name="T11" fmla="*/ 19 h 49"/>
                    <a:gd name="T12" fmla="*/ 72 w 92"/>
                    <a:gd name="T13" fmla="*/ 22 h 49"/>
                    <a:gd name="T14" fmla="*/ 81 w 92"/>
                    <a:gd name="T15" fmla="*/ 32 h 49"/>
                    <a:gd name="T16" fmla="*/ 91 w 92"/>
                    <a:gd name="T17" fmla="*/ 48 h 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49"/>
                    <a:gd name="T29" fmla="*/ 92 w 92"/>
                    <a:gd name="T30" fmla="*/ 49 h 4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49">
                      <a:moveTo>
                        <a:pt x="0" y="0"/>
                      </a:moveTo>
                      <a:lnTo>
                        <a:pt x="21" y="13"/>
                      </a:lnTo>
                      <a:lnTo>
                        <a:pt x="41" y="22"/>
                      </a:lnTo>
                      <a:lnTo>
                        <a:pt x="50" y="22"/>
                      </a:lnTo>
                      <a:lnTo>
                        <a:pt x="57" y="22"/>
                      </a:lnTo>
                      <a:lnTo>
                        <a:pt x="65" y="19"/>
                      </a:lnTo>
                      <a:lnTo>
                        <a:pt x="72" y="22"/>
                      </a:lnTo>
                      <a:lnTo>
                        <a:pt x="81" y="32"/>
                      </a:lnTo>
                      <a:lnTo>
                        <a:pt x="91" y="4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48" name="Freeform 302"/>
                <p:cNvSpPr>
                  <a:spLocks/>
                </p:cNvSpPr>
                <p:nvPr/>
              </p:nvSpPr>
              <p:spPr bwMode="auto">
                <a:xfrm>
                  <a:off x="1434" y="1889"/>
                  <a:ext cx="94" cy="47"/>
                </a:xfrm>
                <a:custGeom>
                  <a:avLst/>
                  <a:gdLst>
                    <a:gd name="T0" fmla="*/ 0 w 94"/>
                    <a:gd name="T1" fmla="*/ 0 h 47"/>
                    <a:gd name="T2" fmla="*/ 22 w 94"/>
                    <a:gd name="T3" fmla="*/ 12 h 47"/>
                    <a:gd name="T4" fmla="*/ 42 w 94"/>
                    <a:gd name="T5" fmla="*/ 21 h 47"/>
                    <a:gd name="T6" fmla="*/ 51 w 94"/>
                    <a:gd name="T7" fmla="*/ 21 h 47"/>
                    <a:gd name="T8" fmla="*/ 59 w 94"/>
                    <a:gd name="T9" fmla="*/ 21 h 47"/>
                    <a:gd name="T10" fmla="*/ 66 w 94"/>
                    <a:gd name="T11" fmla="*/ 18 h 47"/>
                    <a:gd name="T12" fmla="*/ 73 w 94"/>
                    <a:gd name="T13" fmla="*/ 18 h 47"/>
                    <a:gd name="T14" fmla="*/ 83 w 94"/>
                    <a:gd name="T15" fmla="*/ 31 h 47"/>
                    <a:gd name="T16" fmla="*/ 93 w 94"/>
                    <a:gd name="T17" fmla="*/ 46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47"/>
                    <a:gd name="T29" fmla="*/ 94 w 94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47">
                      <a:moveTo>
                        <a:pt x="0" y="0"/>
                      </a:moveTo>
                      <a:lnTo>
                        <a:pt x="22" y="12"/>
                      </a:lnTo>
                      <a:lnTo>
                        <a:pt x="42" y="21"/>
                      </a:lnTo>
                      <a:lnTo>
                        <a:pt x="51" y="21"/>
                      </a:lnTo>
                      <a:lnTo>
                        <a:pt x="59" y="21"/>
                      </a:lnTo>
                      <a:lnTo>
                        <a:pt x="66" y="18"/>
                      </a:lnTo>
                      <a:lnTo>
                        <a:pt x="73" y="18"/>
                      </a:lnTo>
                      <a:lnTo>
                        <a:pt x="83" y="31"/>
                      </a:lnTo>
                      <a:lnTo>
                        <a:pt x="93" y="4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49" name="Oval 303"/>
                <p:cNvSpPr>
                  <a:spLocks noChangeArrowheads="1"/>
                </p:cNvSpPr>
                <p:nvPr/>
              </p:nvSpPr>
              <p:spPr bwMode="auto">
                <a:xfrm rot="1680000">
                  <a:off x="1317" y="184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04" name="Group 304"/>
              <p:cNvGrpSpPr>
                <a:grpSpLocks/>
              </p:cNvGrpSpPr>
              <p:nvPr/>
            </p:nvGrpSpPr>
            <p:grpSpPr bwMode="auto">
              <a:xfrm>
                <a:off x="3774" y="2732"/>
                <a:ext cx="89" cy="49"/>
                <a:chOff x="1276" y="1958"/>
                <a:chExt cx="216" cy="118"/>
              </a:xfrm>
            </p:grpSpPr>
            <p:sp>
              <p:nvSpPr>
                <p:cNvPr id="50744" name="Freeform 305"/>
                <p:cNvSpPr>
                  <a:spLocks/>
                </p:cNvSpPr>
                <p:nvPr/>
              </p:nvSpPr>
              <p:spPr bwMode="auto">
                <a:xfrm>
                  <a:off x="1379" y="2050"/>
                  <a:ext cx="103" cy="21"/>
                </a:xfrm>
                <a:custGeom>
                  <a:avLst/>
                  <a:gdLst>
                    <a:gd name="T0" fmla="*/ 0 w 103"/>
                    <a:gd name="T1" fmla="*/ 0 h 21"/>
                    <a:gd name="T2" fmla="*/ 24 w 103"/>
                    <a:gd name="T3" fmla="*/ 7 h 21"/>
                    <a:gd name="T4" fmla="*/ 45 w 103"/>
                    <a:gd name="T5" fmla="*/ 10 h 21"/>
                    <a:gd name="T6" fmla="*/ 55 w 103"/>
                    <a:gd name="T7" fmla="*/ 7 h 21"/>
                    <a:gd name="T8" fmla="*/ 62 w 103"/>
                    <a:gd name="T9" fmla="*/ 3 h 21"/>
                    <a:gd name="T10" fmla="*/ 69 w 103"/>
                    <a:gd name="T11" fmla="*/ 0 h 21"/>
                    <a:gd name="T12" fmla="*/ 76 w 103"/>
                    <a:gd name="T13" fmla="*/ 0 h 21"/>
                    <a:gd name="T14" fmla="*/ 81 w 103"/>
                    <a:gd name="T15" fmla="*/ 3 h 21"/>
                    <a:gd name="T16" fmla="*/ 88 w 103"/>
                    <a:gd name="T17" fmla="*/ 7 h 21"/>
                    <a:gd name="T18" fmla="*/ 102 w 103"/>
                    <a:gd name="T19" fmla="*/ 2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1"/>
                    <a:gd name="T32" fmla="*/ 103 w 103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1">
                      <a:moveTo>
                        <a:pt x="0" y="0"/>
                      </a:moveTo>
                      <a:lnTo>
                        <a:pt x="24" y="7"/>
                      </a:lnTo>
                      <a:lnTo>
                        <a:pt x="45" y="10"/>
                      </a:lnTo>
                      <a:lnTo>
                        <a:pt x="55" y="7"/>
                      </a:lnTo>
                      <a:lnTo>
                        <a:pt x="62" y="3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1" y="3"/>
                      </a:lnTo>
                      <a:lnTo>
                        <a:pt x="88" y="7"/>
                      </a:lnTo>
                      <a:lnTo>
                        <a:pt x="102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45" name="Freeform 306"/>
                <p:cNvSpPr>
                  <a:spLocks/>
                </p:cNvSpPr>
                <p:nvPr/>
              </p:nvSpPr>
              <p:spPr bwMode="auto">
                <a:xfrm>
                  <a:off x="1388" y="1984"/>
                  <a:ext cx="104" cy="23"/>
                </a:xfrm>
                <a:custGeom>
                  <a:avLst/>
                  <a:gdLst>
                    <a:gd name="T0" fmla="*/ 0 w 104"/>
                    <a:gd name="T1" fmla="*/ 3 h 23"/>
                    <a:gd name="T2" fmla="*/ 24 w 104"/>
                    <a:gd name="T3" fmla="*/ 9 h 23"/>
                    <a:gd name="T4" fmla="*/ 46 w 104"/>
                    <a:gd name="T5" fmla="*/ 12 h 23"/>
                    <a:gd name="T6" fmla="*/ 55 w 104"/>
                    <a:gd name="T7" fmla="*/ 9 h 23"/>
                    <a:gd name="T8" fmla="*/ 62 w 104"/>
                    <a:gd name="T9" fmla="*/ 6 h 23"/>
                    <a:gd name="T10" fmla="*/ 70 w 104"/>
                    <a:gd name="T11" fmla="*/ 3 h 23"/>
                    <a:gd name="T12" fmla="*/ 77 w 104"/>
                    <a:gd name="T13" fmla="*/ 0 h 23"/>
                    <a:gd name="T14" fmla="*/ 89 w 104"/>
                    <a:gd name="T15" fmla="*/ 9 h 23"/>
                    <a:gd name="T16" fmla="*/ 103 w 104"/>
                    <a:gd name="T17" fmla="*/ 22 h 2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3"/>
                    <a:gd name="T29" fmla="*/ 104 w 104"/>
                    <a:gd name="T30" fmla="*/ 23 h 2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3">
                      <a:moveTo>
                        <a:pt x="0" y="3"/>
                      </a:moveTo>
                      <a:lnTo>
                        <a:pt x="24" y="9"/>
                      </a:lnTo>
                      <a:lnTo>
                        <a:pt x="46" y="12"/>
                      </a:lnTo>
                      <a:lnTo>
                        <a:pt x="55" y="9"/>
                      </a:lnTo>
                      <a:lnTo>
                        <a:pt x="62" y="6"/>
                      </a:lnTo>
                      <a:lnTo>
                        <a:pt x="70" y="3"/>
                      </a:lnTo>
                      <a:lnTo>
                        <a:pt x="77" y="0"/>
                      </a:lnTo>
                      <a:lnTo>
                        <a:pt x="89" y="9"/>
                      </a:lnTo>
                      <a:lnTo>
                        <a:pt x="103" y="2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46" name="Oval 307"/>
                <p:cNvSpPr>
                  <a:spLocks noChangeArrowheads="1"/>
                </p:cNvSpPr>
                <p:nvPr/>
              </p:nvSpPr>
              <p:spPr bwMode="auto">
                <a:xfrm rot="720000">
                  <a:off x="1276" y="195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05" name="Group 308"/>
              <p:cNvGrpSpPr>
                <a:grpSpLocks/>
              </p:cNvGrpSpPr>
              <p:nvPr/>
            </p:nvGrpSpPr>
            <p:grpSpPr bwMode="auto">
              <a:xfrm>
                <a:off x="3755" y="2781"/>
                <a:ext cx="90" cy="54"/>
                <a:chOff x="1234" y="2079"/>
                <a:chExt cx="214" cy="131"/>
              </a:xfrm>
            </p:grpSpPr>
            <p:sp>
              <p:nvSpPr>
                <p:cNvPr id="50741" name="Freeform 309"/>
                <p:cNvSpPr>
                  <a:spLocks/>
                </p:cNvSpPr>
                <p:nvPr/>
              </p:nvSpPr>
              <p:spPr bwMode="auto">
                <a:xfrm>
                  <a:off x="1345" y="2142"/>
                  <a:ext cx="103" cy="29"/>
                </a:xfrm>
                <a:custGeom>
                  <a:avLst/>
                  <a:gdLst>
                    <a:gd name="T0" fmla="*/ 0 w 103"/>
                    <a:gd name="T1" fmla="*/ 28 h 29"/>
                    <a:gd name="T2" fmla="*/ 26 w 103"/>
                    <a:gd name="T3" fmla="*/ 25 h 29"/>
                    <a:gd name="T4" fmla="*/ 37 w 103"/>
                    <a:gd name="T5" fmla="*/ 21 h 29"/>
                    <a:gd name="T6" fmla="*/ 46 w 103"/>
                    <a:gd name="T7" fmla="*/ 18 h 29"/>
                    <a:gd name="T8" fmla="*/ 53 w 103"/>
                    <a:gd name="T9" fmla="*/ 14 h 29"/>
                    <a:gd name="T10" fmla="*/ 58 w 103"/>
                    <a:gd name="T11" fmla="*/ 7 h 29"/>
                    <a:gd name="T12" fmla="*/ 63 w 103"/>
                    <a:gd name="T13" fmla="*/ 4 h 29"/>
                    <a:gd name="T14" fmla="*/ 70 w 103"/>
                    <a:gd name="T15" fmla="*/ 0 h 29"/>
                    <a:gd name="T16" fmla="*/ 77 w 103"/>
                    <a:gd name="T17" fmla="*/ 0 h 29"/>
                    <a:gd name="T18" fmla="*/ 86 w 103"/>
                    <a:gd name="T19" fmla="*/ 0 h 29"/>
                    <a:gd name="T20" fmla="*/ 102 w 103"/>
                    <a:gd name="T21" fmla="*/ 11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29"/>
                    <a:gd name="T35" fmla="*/ 103 w 103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29">
                      <a:moveTo>
                        <a:pt x="0" y="28"/>
                      </a:moveTo>
                      <a:lnTo>
                        <a:pt x="26" y="25"/>
                      </a:lnTo>
                      <a:lnTo>
                        <a:pt x="37" y="21"/>
                      </a:lnTo>
                      <a:lnTo>
                        <a:pt x="46" y="18"/>
                      </a:lnTo>
                      <a:lnTo>
                        <a:pt x="53" y="14"/>
                      </a:lnTo>
                      <a:lnTo>
                        <a:pt x="58" y="7"/>
                      </a:lnTo>
                      <a:lnTo>
                        <a:pt x="63" y="4"/>
                      </a:lnTo>
                      <a:lnTo>
                        <a:pt x="70" y="0"/>
                      </a:lnTo>
                      <a:lnTo>
                        <a:pt x="77" y="0"/>
                      </a:lnTo>
                      <a:lnTo>
                        <a:pt x="86" y="0"/>
                      </a:lnTo>
                      <a:lnTo>
                        <a:pt x="102" y="1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42" name="Freeform 310"/>
                <p:cNvSpPr>
                  <a:spLocks/>
                </p:cNvSpPr>
                <p:nvPr/>
              </p:nvSpPr>
              <p:spPr bwMode="auto">
                <a:xfrm>
                  <a:off x="1334" y="2079"/>
                  <a:ext cx="102" cy="28"/>
                </a:xfrm>
                <a:custGeom>
                  <a:avLst/>
                  <a:gdLst>
                    <a:gd name="T0" fmla="*/ 0 w 102"/>
                    <a:gd name="T1" fmla="*/ 27 h 28"/>
                    <a:gd name="T2" fmla="*/ 23 w 102"/>
                    <a:gd name="T3" fmla="*/ 24 h 28"/>
                    <a:gd name="T4" fmla="*/ 46 w 102"/>
                    <a:gd name="T5" fmla="*/ 17 h 28"/>
                    <a:gd name="T6" fmla="*/ 53 w 102"/>
                    <a:gd name="T7" fmla="*/ 14 h 28"/>
                    <a:gd name="T8" fmla="*/ 57 w 102"/>
                    <a:gd name="T9" fmla="*/ 7 h 28"/>
                    <a:gd name="T10" fmla="*/ 62 w 102"/>
                    <a:gd name="T11" fmla="*/ 3 h 28"/>
                    <a:gd name="T12" fmla="*/ 69 w 102"/>
                    <a:gd name="T13" fmla="*/ 0 h 28"/>
                    <a:gd name="T14" fmla="*/ 76 w 102"/>
                    <a:gd name="T15" fmla="*/ 0 h 28"/>
                    <a:gd name="T16" fmla="*/ 85 w 102"/>
                    <a:gd name="T17" fmla="*/ 0 h 28"/>
                    <a:gd name="T18" fmla="*/ 101 w 102"/>
                    <a:gd name="T19" fmla="*/ 7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8"/>
                    <a:gd name="T32" fmla="*/ 102 w 102"/>
                    <a:gd name="T33" fmla="*/ 28 h 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8">
                      <a:moveTo>
                        <a:pt x="0" y="27"/>
                      </a:moveTo>
                      <a:lnTo>
                        <a:pt x="23" y="24"/>
                      </a:lnTo>
                      <a:lnTo>
                        <a:pt x="46" y="17"/>
                      </a:lnTo>
                      <a:lnTo>
                        <a:pt x="53" y="14"/>
                      </a:lnTo>
                      <a:lnTo>
                        <a:pt x="57" y="7"/>
                      </a:lnTo>
                      <a:lnTo>
                        <a:pt x="62" y="3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5" y="0"/>
                      </a:lnTo>
                      <a:lnTo>
                        <a:pt x="101" y="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43" name="Oval 311"/>
                <p:cNvSpPr>
                  <a:spLocks noChangeArrowheads="1"/>
                </p:cNvSpPr>
                <p:nvPr/>
              </p:nvSpPr>
              <p:spPr bwMode="auto">
                <a:xfrm rot="-480000">
                  <a:off x="1234" y="209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06" name="Group 312"/>
              <p:cNvGrpSpPr>
                <a:grpSpLocks/>
              </p:cNvGrpSpPr>
              <p:nvPr/>
            </p:nvGrpSpPr>
            <p:grpSpPr bwMode="auto">
              <a:xfrm>
                <a:off x="3763" y="2821"/>
                <a:ext cx="90" cy="54"/>
                <a:chOff x="1252" y="2176"/>
                <a:chExt cx="214" cy="132"/>
              </a:xfrm>
            </p:grpSpPr>
            <p:sp>
              <p:nvSpPr>
                <p:cNvPr id="50738" name="Freeform 313"/>
                <p:cNvSpPr>
                  <a:spLocks/>
                </p:cNvSpPr>
                <p:nvPr/>
              </p:nvSpPr>
              <p:spPr bwMode="auto">
                <a:xfrm>
                  <a:off x="1362" y="2239"/>
                  <a:ext cx="104" cy="30"/>
                </a:xfrm>
                <a:custGeom>
                  <a:avLst/>
                  <a:gdLst>
                    <a:gd name="T0" fmla="*/ 0 w 104"/>
                    <a:gd name="T1" fmla="*/ 29 h 30"/>
                    <a:gd name="T2" fmla="*/ 26 w 104"/>
                    <a:gd name="T3" fmla="*/ 25 h 30"/>
                    <a:gd name="T4" fmla="*/ 47 w 104"/>
                    <a:gd name="T5" fmla="*/ 22 h 30"/>
                    <a:gd name="T6" fmla="*/ 54 w 104"/>
                    <a:gd name="T7" fmla="*/ 14 h 30"/>
                    <a:gd name="T8" fmla="*/ 61 w 104"/>
                    <a:gd name="T9" fmla="*/ 11 h 30"/>
                    <a:gd name="T10" fmla="*/ 70 w 104"/>
                    <a:gd name="T11" fmla="*/ 0 h 30"/>
                    <a:gd name="T12" fmla="*/ 87 w 104"/>
                    <a:gd name="T13" fmla="*/ 4 h 30"/>
                    <a:gd name="T14" fmla="*/ 103 w 104"/>
                    <a:gd name="T15" fmla="*/ 11 h 3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30"/>
                    <a:gd name="T26" fmla="*/ 104 w 104"/>
                    <a:gd name="T27" fmla="*/ 30 h 3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30">
                      <a:moveTo>
                        <a:pt x="0" y="29"/>
                      </a:moveTo>
                      <a:lnTo>
                        <a:pt x="26" y="25"/>
                      </a:lnTo>
                      <a:lnTo>
                        <a:pt x="47" y="22"/>
                      </a:lnTo>
                      <a:lnTo>
                        <a:pt x="54" y="14"/>
                      </a:lnTo>
                      <a:lnTo>
                        <a:pt x="61" y="11"/>
                      </a:lnTo>
                      <a:lnTo>
                        <a:pt x="70" y="0"/>
                      </a:lnTo>
                      <a:lnTo>
                        <a:pt x="87" y="4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39" name="Freeform 314"/>
                <p:cNvSpPr>
                  <a:spLocks/>
                </p:cNvSpPr>
                <p:nvPr/>
              </p:nvSpPr>
              <p:spPr bwMode="auto">
                <a:xfrm>
                  <a:off x="1351" y="2176"/>
                  <a:ext cx="103" cy="29"/>
                </a:xfrm>
                <a:custGeom>
                  <a:avLst/>
                  <a:gdLst>
                    <a:gd name="T0" fmla="*/ 0 w 103"/>
                    <a:gd name="T1" fmla="*/ 28 h 29"/>
                    <a:gd name="T2" fmla="*/ 25 w 103"/>
                    <a:gd name="T3" fmla="*/ 24 h 29"/>
                    <a:gd name="T4" fmla="*/ 37 w 103"/>
                    <a:gd name="T5" fmla="*/ 21 h 29"/>
                    <a:gd name="T6" fmla="*/ 46 w 103"/>
                    <a:gd name="T7" fmla="*/ 17 h 29"/>
                    <a:gd name="T8" fmla="*/ 53 w 103"/>
                    <a:gd name="T9" fmla="*/ 14 h 29"/>
                    <a:gd name="T10" fmla="*/ 58 w 103"/>
                    <a:gd name="T11" fmla="*/ 7 h 29"/>
                    <a:gd name="T12" fmla="*/ 62 w 103"/>
                    <a:gd name="T13" fmla="*/ 3 h 29"/>
                    <a:gd name="T14" fmla="*/ 69 w 103"/>
                    <a:gd name="T15" fmla="*/ 0 h 29"/>
                    <a:gd name="T16" fmla="*/ 76 w 103"/>
                    <a:gd name="T17" fmla="*/ 0 h 29"/>
                    <a:gd name="T18" fmla="*/ 86 w 103"/>
                    <a:gd name="T19" fmla="*/ 0 h 29"/>
                    <a:gd name="T20" fmla="*/ 102 w 103"/>
                    <a:gd name="T21" fmla="*/ 10 h 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29"/>
                    <a:gd name="T35" fmla="*/ 103 w 103"/>
                    <a:gd name="T36" fmla="*/ 29 h 2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29">
                      <a:moveTo>
                        <a:pt x="0" y="28"/>
                      </a:moveTo>
                      <a:lnTo>
                        <a:pt x="25" y="24"/>
                      </a:lnTo>
                      <a:lnTo>
                        <a:pt x="37" y="21"/>
                      </a:lnTo>
                      <a:lnTo>
                        <a:pt x="46" y="17"/>
                      </a:lnTo>
                      <a:lnTo>
                        <a:pt x="53" y="14"/>
                      </a:lnTo>
                      <a:lnTo>
                        <a:pt x="58" y="7"/>
                      </a:lnTo>
                      <a:lnTo>
                        <a:pt x="62" y="3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lnTo>
                        <a:pt x="102" y="1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40" name="Oval 315"/>
                <p:cNvSpPr>
                  <a:spLocks noChangeArrowheads="1"/>
                </p:cNvSpPr>
                <p:nvPr/>
              </p:nvSpPr>
              <p:spPr bwMode="auto">
                <a:xfrm rot="-480000">
                  <a:off x="1252" y="219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07" name="Group 316"/>
              <p:cNvGrpSpPr>
                <a:grpSpLocks/>
              </p:cNvGrpSpPr>
              <p:nvPr/>
            </p:nvGrpSpPr>
            <p:grpSpPr bwMode="auto">
              <a:xfrm>
                <a:off x="3768" y="2865"/>
                <a:ext cx="90" cy="55"/>
                <a:chOff x="1264" y="2282"/>
                <a:chExt cx="214" cy="134"/>
              </a:xfrm>
            </p:grpSpPr>
            <p:sp>
              <p:nvSpPr>
                <p:cNvPr id="50735" name="Freeform 317"/>
                <p:cNvSpPr>
                  <a:spLocks/>
                </p:cNvSpPr>
                <p:nvPr/>
              </p:nvSpPr>
              <p:spPr bwMode="auto">
                <a:xfrm>
                  <a:off x="1375" y="2349"/>
                  <a:ext cx="103" cy="28"/>
                </a:xfrm>
                <a:custGeom>
                  <a:avLst/>
                  <a:gdLst>
                    <a:gd name="T0" fmla="*/ 0 w 103"/>
                    <a:gd name="T1" fmla="*/ 27 h 28"/>
                    <a:gd name="T2" fmla="*/ 24 w 103"/>
                    <a:gd name="T3" fmla="*/ 23 h 28"/>
                    <a:gd name="T4" fmla="*/ 45 w 103"/>
                    <a:gd name="T5" fmla="*/ 19 h 28"/>
                    <a:gd name="T6" fmla="*/ 52 w 103"/>
                    <a:gd name="T7" fmla="*/ 12 h 28"/>
                    <a:gd name="T8" fmla="*/ 59 w 103"/>
                    <a:gd name="T9" fmla="*/ 8 h 28"/>
                    <a:gd name="T10" fmla="*/ 64 w 103"/>
                    <a:gd name="T11" fmla="*/ 4 h 28"/>
                    <a:gd name="T12" fmla="*/ 69 w 103"/>
                    <a:gd name="T13" fmla="*/ 0 h 28"/>
                    <a:gd name="T14" fmla="*/ 76 w 103"/>
                    <a:gd name="T15" fmla="*/ 0 h 28"/>
                    <a:gd name="T16" fmla="*/ 85 w 103"/>
                    <a:gd name="T17" fmla="*/ 0 h 28"/>
                    <a:gd name="T18" fmla="*/ 102 w 103"/>
                    <a:gd name="T19" fmla="*/ 8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8"/>
                    <a:gd name="T32" fmla="*/ 103 w 103"/>
                    <a:gd name="T33" fmla="*/ 28 h 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8">
                      <a:moveTo>
                        <a:pt x="0" y="27"/>
                      </a:moveTo>
                      <a:lnTo>
                        <a:pt x="24" y="23"/>
                      </a:lnTo>
                      <a:lnTo>
                        <a:pt x="45" y="19"/>
                      </a:lnTo>
                      <a:lnTo>
                        <a:pt x="52" y="12"/>
                      </a:lnTo>
                      <a:lnTo>
                        <a:pt x="59" y="8"/>
                      </a:lnTo>
                      <a:lnTo>
                        <a:pt x="64" y="4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85" y="0"/>
                      </a:lnTo>
                      <a:lnTo>
                        <a:pt x="102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36" name="Freeform 318"/>
                <p:cNvSpPr>
                  <a:spLocks/>
                </p:cNvSpPr>
                <p:nvPr/>
              </p:nvSpPr>
              <p:spPr bwMode="auto">
                <a:xfrm>
                  <a:off x="1362" y="2282"/>
                  <a:ext cx="104" cy="31"/>
                </a:xfrm>
                <a:custGeom>
                  <a:avLst/>
                  <a:gdLst>
                    <a:gd name="T0" fmla="*/ 0 w 104"/>
                    <a:gd name="T1" fmla="*/ 30 h 31"/>
                    <a:gd name="T2" fmla="*/ 26 w 104"/>
                    <a:gd name="T3" fmla="*/ 26 h 31"/>
                    <a:gd name="T4" fmla="*/ 47 w 104"/>
                    <a:gd name="T5" fmla="*/ 23 h 31"/>
                    <a:gd name="T6" fmla="*/ 54 w 104"/>
                    <a:gd name="T7" fmla="*/ 15 h 31"/>
                    <a:gd name="T8" fmla="*/ 61 w 104"/>
                    <a:gd name="T9" fmla="*/ 12 h 31"/>
                    <a:gd name="T10" fmla="*/ 70 w 104"/>
                    <a:gd name="T11" fmla="*/ 0 h 31"/>
                    <a:gd name="T12" fmla="*/ 87 w 104"/>
                    <a:gd name="T13" fmla="*/ 4 h 31"/>
                    <a:gd name="T14" fmla="*/ 103 w 104"/>
                    <a:gd name="T15" fmla="*/ 12 h 3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31"/>
                    <a:gd name="T26" fmla="*/ 104 w 104"/>
                    <a:gd name="T27" fmla="*/ 31 h 3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31">
                      <a:moveTo>
                        <a:pt x="0" y="30"/>
                      </a:moveTo>
                      <a:lnTo>
                        <a:pt x="26" y="26"/>
                      </a:lnTo>
                      <a:lnTo>
                        <a:pt x="47" y="23"/>
                      </a:lnTo>
                      <a:lnTo>
                        <a:pt x="54" y="15"/>
                      </a:lnTo>
                      <a:lnTo>
                        <a:pt x="61" y="12"/>
                      </a:lnTo>
                      <a:lnTo>
                        <a:pt x="70" y="0"/>
                      </a:lnTo>
                      <a:lnTo>
                        <a:pt x="87" y="4"/>
                      </a:lnTo>
                      <a:lnTo>
                        <a:pt x="103" y="1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37" name="Oval 319"/>
                <p:cNvSpPr>
                  <a:spLocks noChangeArrowheads="1"/>
                </p:cNvSpPr>
                <p:nvPr/>
              </p:nvSpPr>
              <p:spPr bwMode="auto">
                <a:xfrm rot="-480000">
                  <a:off x="1264" y="229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08" name="Group 320"/>
              <p:cNvGrpSpPr>
                <a:grpSpLocks/>
              </p:cNvGrpSpPr>
              <p:nvPr/>
            </p:nvGrpSpPr>
            <p:grpSpPr bwMode="auto">
              <a:xfrm>
                <a:off x="3770" y="2909"/>
                <a:ext cx="90" cy="52"/>
                <a:chOff x="1270" y="2387"/>
                <a:chExt cx="214" cy="131"/>
              </a:xfrm>
            </p:grpSpPr>
            <p:sp>
              <p:nvSpPr>
                <p:cNvPr id="50732" name="Freeform 321"/>
                <p:cNvSpPr>
                  <a:spLocks/>
                </p:cNvSpPr>
                <p:nvPr/>
              </p:nvSpPr>
              <p:spPr bwMode="auto">
                <a:xfrm>
                  <a:off x="1381" y="2450"/>
                  <a:ext cx="103" cy="29"/>
                </a:xfrm>
                <a:custGeom>
                  <a:avLst/>
                  <a:gdLst>
                    <a:gd name="T0" fmla="*/ 0 w 103"/>
                    <a:gd name="T1" fmla="*/ 28 h 29"/>
                    <a:gd name="T2" fmla="*/ 24 w 103"/>
                    <a:gd name="T3" fmla="*/ 24 h 29"/>
                    <a:gd name="T4" fmla="*/ 45 w 103"/>
                    <a:gd name="T5" fmla="*/ 20 h 29"/>
                    <a:gd name="T6" fmla="*/ 52 w 103"/>
                    <a:gd name="T7" fmla="*/ 12 h 29"/>
                    <a:gd name="T8" fmla="*/ 59 w 103"/>
                    <a:gd name="T9" fmla="*/ 8 h 29"/>
                    <a:gd name="T10" fmla="*/ 64 w 103"/>
                    <a:gd name="T11" fmla="*/ 4 h 29"/>
                    <a:gd name="T12" fmla="*/ 71 w 103"/>
                    <a:gd name="T13" fmla="*/ 0 h 29"/>
                    <a:gd name="T14" fmla="*/ 78 w 103"/>
                    <a:gd name="T15" fmla="*/ 0 h 29"/>
                    <a:gd name="T16" fmla="*/ 85 w 103"/>
                    <a:gd name="T17" fmla="*/ 0 h 29"/>
                    <a:gd name="T18" fmla="*/ 102 w 103"/>
                    <a:gd name="T19" fmla="*/ 8 h 2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9"/>
                    <a:gd name="T32" fmla="*/ 103 w 103"/>
                    <a:gd name="T33" fmla="*/ 29 h 2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9">
                      <a:moveTo>
                        <a:pt x="0" y="28"/>
                      </a:moveTo>
                      <a:lnTo>
                        <a:pt x="24" y="24"/>
                      </a:lnTo>
                      <a:lnTo>
                        <a:pt x="45" y="20"/>
                      </a:lnTo>
                      <a:lnTo>
                        <a:pt x="52" y="12"/>
                      </a:lnTo>
                      <a:lnTo>
                        <a:pt x="59" y="8"/>
                      </a:lnTo>
                      <a:lnTo>
                        <a:pt x="64" y="4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85" y="0"/>
                      </a:lnTo>
                      <a:lnTo>
                        <a:pt x="102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33" name="Freeform 322"/>
                <p:cNvSpPr>
                  <a:spLocks/>
                </p:cNvSpPr>
                <p:nvPr/>
              </p:nvSpPr>
              <p:spPr bwMode="auto">
                <a:xfrm>
                  <a:off x="1370" y="2387"/>
                  <a:ext cx="102" cy="28"/>
                </a:xfrm>
                <a:custGeom>
                  <a:avLst/>
                  <a:gdLst>
                    <a:gd name="T0" fmla="*/ 0 w 102"/>
                    <a:gd name="T1" fmla="*/ 27 h 28"/>
                    <a:gd name="T2" fmla="*/ 23 w 102"/>
                    <a:gd name="T3" fmla="*/ 23 h 28"/>
                    <a:gd name="T4" fmla="*/ 45 w 102"/>
                    <a:gd name="T5" fmla="*/ 19 h 28"/>
                    <a:gd name="T6" fmla="*/ 52 w 102"/>
                    <a:gd name="T7" fmla="*/ 12 h 28"/>
                    <a:gd name="T8" fmla="*/ 59 w 102"/>
                    <a:gd name="T9" fmla="*/ 8 h 28"/>
                    <a:gd name="T10" fmla="*/ 63 w 102"/>
                    <a:gd name="T11" fmla="*/ 4 h 28"/>
                    <a:gd name="T12" fmla="*/ 68 w 102"/>
                    <a:gd name="T13" fmla="*/ 0 h 28"/>
                    <a:gd name="T14" fmla="*/ 75 w 102"/>
                    <a:gd name="T15" fmla="*/ 0 h 28"/>
                    <a:gd name="T16" fmla="*/ 85 w 102"/>
                    <a:gd name="T17" fmla="*/ 0 h 28"/>
                    <a:gd name="T18" fmla="*/ 101 w 102"/>
                    <a:gd name="T19" fmla="*/ 8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8"/>
                    <a:gd name="T32" fmla="*/ 102 w 102"/>
                    <a:gd name="T33" fmla="*/ 28 h 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8">
                      <a:moveTo>
                        <a:pt x="0" y="27"/>
                      </a:moveTo>
                      <a:lnTo>
                        <a:pt x="23" y="23"/>
                      </a:lnTo>
                      <a:lnTo>
                        <a:pt x="45" y="19"/>
                      </a:lnTo>
                      <a:lnTo>
                        <a:pt x="52" y="12"/>
                      </a:lnTo>
                      <a:lnTo>
                        <a:pt x="59" y="8"/>
                      </a:lnTo>
                      <a:lnTo>
                        <a:pt x="63" y="4"/>
                      </a:lnTo>
                      <a:lnTo>
                        <a:pt x="68" y="0"/>
                      </a:lnTo>
                      <a:lnTo>
                        <a:pt x="75" y="0"/>
                      </a:lnTo>
                      <a:lnTo>
                        <a:pt x="85" y="0"/>
                      </a:lnTo>
                      <a:lnTo>
                        <a:pt x="101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34" name="Oval 323"/>
                <p:cNvSpPr>
                  <a:spLocks noChangeArrowheads="1"/>
                </p:cNvSpPr>
                <p:nvPr/>
              </p:nvSpPr>
              <p:spPr bwMode="auto">
                <a:xfrm rot="-480000">
                  <a:off x="1270" y="240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09" name="Group 324"/>
              <p:cNvGrpSpPr>
                <a:grpSpLocks/>
              </p:cNvGrpSpPr>
              <p:nvPr/>
            </p:nvGrpSpPr>
            <p:grpSpPr bwMode="auto">
              <a:xfrm>
                <a:off x="3778" y="2953"/>
                <a:ext cx="90" cy="55"/>
                <a:chOff x="1288" y="2500"/>
                <a:chExt cx="214" cy="132"/>
              </a:xfrm>
            </p:grpSpPr>
            <p:sp>
              <p:nvSpPr>
                <p:cNvPr id="50729" name="Freeform 325"/>
                <p:cNvSpPr>
                  <a:spLocks/>
                </p:cNvSpPr>
                <p:nvPr/>
              </p:nvSpPr>
              <p:spPr bwMode="auto">
                <a:xfrm>
                  <a:off x="1400" y="2563"/>
                  <a:ext cx="102" cy="30"/>
                </a:xfrm>
                <a:custGeom>
                  <a:avLst/>
                  <a:gdLst>
                    <a:gd name="T0" fmla="*/ 0 w 102"/>
                    <a:gd name="T1" fmla="*/ 29 h 30"/>
                    <a:gd name="T2" fmla="*/ 24 w 102"/>
                    <a:gd name="T3" fmla="*/ 25 h 30"/>
                    <a:gd name="T4" fmla="*/ 46 w 102"/>
                    <a:gd name="T5" fmla="*/ 21 h 30"/>
                    <a:gd name="T6" fmla="*/ 53 w 102"/>
                    <a:gd name="T7" fmla="*/ 17 h 30"/>
                    <a:gd name="T8" fmla="*/ 58 w 102"/>
                    <a:gd name="T9" fmla="*/ 8 h 30"/>
                    <a:gd name="T10" fmla="*/ 63 w 102"/>
                    <a:gd name="T11" fmla="*/ 4 h 30"/>
                    <a:gd name="T12" fmla="*/ 70 w 102"/>
                    <a:gd name="T13" fmla="*/ 0 h 30"/>
                    <a:gd name="T14" fmla="*/ 84 w 102"/>
                    <a:gd name="T15" fmla="*/ 4 h 30"/>
                    <a:gd name="T16" fmla="*/ 101 w 102"/>
                    <a:gd name="T17" fmla="*/ 8 h 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30"/>
                    <a:gd name="T29" fmla="*/ 102 w 102"/>
                    <a:gd name="T30" fmla="*/ 30 h 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30">
                      <a:moveTo>
                        <a:pt x="0" y="29"/>
                      </a:moveTo>
                      <a:lnTo>
                        <a:pt x="24" y="25"/>
                      </a:lnTo>
                      <a:lnTo>
                        <a:pt x="46" y="21"/>
                      </a:lnTo>
                      <a:lnTo>
                        <a:pt x="53" y="17"/>
                      </a:lnTo>
                      <a:lnTo>
                        <a:pt x="58" y="8"/>
                      </a:lnTo>
                      <a:lnTo>
                        <a:pt x="63" y="4"/>
                      </a:lnTo>
                      <a:lnTo>
                        <a:pt x="70" y="0"/>
                      </a:lnTo>
                      <a:lnTo>
                        <a:pt x="84" y="4"/>
                      </a:lnTo>
                      <a:lnTo>
                        <a:pt x="101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30" name="Freeform 326"/>
                <p:cNvSpPr>
                  <a:spLocks/>
                </p:cNvSpPr>
                <p:nvPr/>
              </p:nvSpPr>
              <p:spPr bwMode="auto">
                <a:xfrm>
                  <a:off x="1387" y="2500"/>
                  <a:ext cx="103" cy="29"/>
                </a:xfrm>
                <a:custGeom>
                  <a:avLst/>
                  <a:gdLst>
                    <a:gd name="T0" fmla="*/ 0 w 103"/>
                    <a:gd name="T1" fmla="*/ 28 h 29"/>
                    <a:gd name="T2" fmla="*/ 23 w 103"/>
                    <a:gd name="T3" fmla="*/ 24 h 29"/>
                    <a:gd name="T4" fmla="*/ 45 w 103"/>
                    <a:gd name="T5" fmla="*/ 20 h 29"/>
                    <a:gd name="T6" fmla="*/ 52 w 103"/>
                    <a:gd name="T7" fmla="*/ 16 h 29"/>
                    <a:gd name="T8" fmla="*/ 59 w 103"/>
                    <a:gd name="T9" fmla="*/ 8 h 29"/>
                    <a:gd name="T10" fmla="*/ 64 w 103"/>
                    <a:gd name="T11" fmla="*/ 4 h 29"/>
                    <a:gd name="T12" fmla="*/ 71 w 103"/>
                    <a:gd name="T13" fmla="*/ 0 h 29"/>
                    <a:gd name="T14" fmla="*/ 85 w 103"/>
                    <a:gd name="T15" fmla="*/ 4 h 29"/>
                    <a:gd name="T16" fmla="*/ 102 w 103"/>
                    <a:gd name="T17" fmla="*/ 8 h 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9"/>
                    <a:gd name="T29" fmla="*/ 103 w 103"/>
                    <a:gd name="T30" fmla="*/ 29 h 2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9">
                      <a:moveTo>
                        <a:pt x="0" y="28"/>
                      </a:moveTo>
                      <a:lnTo>
                        <a:pt x="23" y="24"/>
                      </a:lnTo>
                      <a:lnTo>
                        <a:pt x="45" y="20"/>
                      </a:lnTo>
                      <a:lnTo>
                        <a:pt x="52" y="16"/>
                      </a:lnTo>
                      <a:lnTo>
                        <a:pt x="59" y="8"/>
                      </a:lnTo>
                      <a:lnTo>
                        <a:pt x="64" y="4"/>
                      </a:lnTo>
                      <a:lnTo>
                        <a:pt x="71" y="0"/>
                      </a:lnTo>
                      <a:lnTo>
                        <a:pt x="85" y="4"/>
                      </a:lnTo>
                      <a:lnTo>
                        <a:pt x="102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31" name="Oval 327"/>
                <p:cNvSpPr>
                  <a:spLocks noChangeArrowheads="1"/>
                </p:cNvSpPr>
                <p:nvPr/>
              </p:nvSpPr>
              <p:spPr bwMode="auto">
                <a:xfrm rot="-480000">
                  <a:off x="1288" y="251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10" name="Group 328"/>
              <p:cNvGrpSpPr>
                <a:grpSpLocks/>
              </p:cNvGrpSpPr>
              <p:nvPr/>
            </p:nvGrpSpPr>
            <p:grpSpPr bwMode="auto">
              <a:xfrm>
                <a:off x="3791" y="3000"/>
                <a:ext cx="90" cy="55"/>
                <a:chOff x="1318" y="2612"/>
                <a:chExt cx="214" cy="134"/>
              </a:xfrm>
            </p:grpSpPr>
            <p:sp>
              <p:nvSpPr>
                <p:cNvPr id="50726" name="Freeform 329"/>
                <p:cNvSpPr>
                  <a:spLocks/>
                </p:cNvSpPr>
                <p:nvPr/>
              </p:nvSpPr>
              <p:spPr bwMode="auto">
                <a:xfrm>
                  <a:off x="1428" y="2680"/>
                  <a:ext cx="104" cy="27"/>
                </a:xfrm>
                <a:custGeom>
                  <a:avLst/>
                  <a:gdLst>
                    <a:gd name="T0" fmla="*/ 0 w 104"/>
                    <a:gd name="T1" fmla="*/ 26 h 27"/>
                    <a:gd name="T2" fmla="*/ 25 w 104"/>
                    <a:gd name="T3" fmla="*/ 22 h 27"/>
                    <a:gd name="T4" fmla="*/ 47 w 104"/>
                    <a:gd name="T5" fmla="*/ 17 h 27"/>
                    <a:gd name="T6" fmla="*/ 54 w 104"/>
                    <a:gd name="T7" fmla="*/ 13 h 27"/>
                    <a:gd name="T8" fmla="*/ 59 w 104"/>
                    <a:gd name="T9" fmla="*/ 9 h 27"/>
                    <a:gd name="T10" fmla="*/ 64 w 104"/>
                    <a:gd name="T11" fmla="*/ 4 h 27"/>
                    <a:gd name="T12" fmla="*/ 71 w 104"/>
                    <a:gd name="T13" fmla="*/ 0 h 27"/>
                    <a:gd name="T14" fmla="*/ 86 w 104"/>
                    <a:gd name="T15" fmla="*/ 0 h 27"/>
                    <a:gd name="T16" fmla="*/ 103 w 104"/>
                    <a:gd name="T17" fmla="*/ 9 h 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7"/>
                    <a:gd name="T29" fmla="*/ 104 w 104"/>
                    <a:gd name="T30" fmla="*/ 27 h 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7">
                      <a:moveTo>
                        <a:pt x="0" y="26"/>
                      </a:moveTo>
                      <a:lnTo>
                        <a:pt x="25" y="22"/>
                      </a:lnTo>
                      <a:lnTo>
                        <a:pt x="47" y="17"/>
                      </a:lnTo>
                      <a:lnTo>
                        <a:pt x="54" y="13"/>
                      </a:lnTo>
                      <a:lnTo>
                        <a:pt x="59" y="9"/>
                      </a:lnTo>
                      <a:lnTo>
                        <a:pt x="64" y="4"/>
                      </a:lnTo>
                      <a:lnTo>
                        <a:pt x="71" y="0"/>
                      </a:lnTo>
                      <a:lnTo>
                        <a:pt x="86" y="0"/>
                      </a:lnTo>
                      <a:lnTo>
                        <a:pt x="103" y="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27" name="Freeform 330"/>
                <p:cNvSpPr>
                  <a:spLocks/>
                </p:cNvSpPr>
                <p:nvPr/>
              </p:nvSpPr>
              <p:spPr bwMode="auto">
                <a:xfrm>
                  <a:off x="1417" y="2612"/>
                  <a:ext cx="103" cy="31"/>
                </a:xfrm>
                <a:custGeom>
                  <a:avLst/>
                  <a:gdLst>
                    <a:gd name="T0" fmla="*/ 0 w 103"/>
                    <a:gd name="T1" fmla="*/ 30 h 31"/>
                    <a:gd name="T2" fmla="*/ 24 w 103"/>
                    <a:gd name="T3" fmla="*/ 26 h 31"/>
                    <a:gd name="T4" fmla="*/ 46 w 103"/>
                    <a:gd name="T5" fmla="*/ 22 h 31"/>
                    <a:gd name="T6" fmla="*/ 58 w 103"/>
                    <a:gd name="T7" fmla="*/ 13 h 31"/>
                    <a:gd name="T8" fmla="*/ 70 w 103"/>
                    <a:gd name="T9" fmla="*/ 0 h 31"/>
                    <a:gd name="T10" fmla="*/ 85 w 103"/>
                    <a:gd name="T11" fmla="*/ 5 h 31"/>
                    <a:gd name="T12" fmla="*/ 102 w 103"/>
                    <a:gd name="T13" fmla="*/ 13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3"/>
                    <a:gd name="T22" fmla="*/ 0 h 31"/>
                    <a:gd name="T23" fmla="*/ 103 w 103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3" h="31">
                      <a:moveTo>
                        <a:pt x="0" y="30"/>
                      </a:moveTo>
                      <a:lnTo>
                        <a:pt x="24" y="26"/>
                      </a:lnTo>
                      <a:lnTo>
                        <a:pt x="46" y="22"/>
                      </a:lnTo>
                      <a:lnTo>
                        <a:pt x="58" y="13"/>
                      </a:lnTo>
                      <a:lnTo>
                        <a:pt x="70" y="0"/>
                      </a:lnTo>
                      <a:lnTo>
                        <a:pt x="85" y="5"/>
                      </a:lnTo>
                      <a:lnTo>
                        <a:pt x="102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28" name="Oval 331"/>
                <p:cNvSpPr>
                  <a:spLocks noChangeArrowheads="1"/>
                </p:cNvSpPr>
                <p:nvPr/>
              </p:nvSpPr>
              <p:spPr bwMode="auto">
                <a:xfrm rot="-480000">
                  <a:off x="1318" y="26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11" name="Group 332"/>
              <p:cNvGrpSpPr>
                <a:grpSpLocks/>
              </p:cNvGrpSpPr>
              <p:nvPr/>
            </p:nvGrpSpPr>
            <p:grpSpPr bwMode="auto">
              <a:xfrm>
                <a:off x="3808" y="3043"/>
                <a:ext cx="90" cy="59"/>
                <a:chOff x="1361" y="2716"/>
                <a:chExt cx="213" cy="144"/>
              </a:xfrm>
            </p:grpSpPr>
            <p:sp>
              <p:nvSpPr>
                <p:cNvPr id="50723" name="Freeform 333"/>
                <p:cNvSpPr>
                  <a:spLocks/>
                </p:cNvSpPr>
                <p:nvPr/>
              </p:nvSpPr>
              <p:spPr bwMode="auto">
                <a:xfrm>
                  <a:off x="1475" y="2776"/>
                  <a:ext cx="99" cy="37"/>
                </a:xfrm>
                <a:custGeom>
                  <a:avLst/>
                  <a:gdLst>
                    <a:gd name="T0" fmla="*/ 0 w 99"/>
                    <a:gd name="T1" fmla="*/ 36 h 37"/>
                    <a:gd name="T2" fmla="*/ 22 w 99"/>
                    <a:gd name="T3" fmla="*/ 32 h 37"/>
                    <a:gd name="T4" fmla="*/ 45 w 99"/>
                    <a:gd name="T5" fmla="*/ 23 h 37"/>
                    <a:gd name="T6" fmla="*/ 53 w 99"/>
                    <a:gd name="T7" fmla="*/ 18 h 37"/>
                    <a:gd name="T8" fmla="*/ 55 w 99"/>
                    <a:gd name="T9" fmla="*/ 9 h 37"/>
                    <a:gd name="T10" fmla="*/ 60 w 99"/>
                    <a:gd name="T11" fmla="*/ 5 h 37"/>
                    <a:gd name="T12" fmla="*/ 65 w 99"/>
                    <a:gd name="T13" fmla="*/ 0 h 37"/>
                    <a:gd name="T14" fmla="*/ 80 w 99"/>
                    <a:gd name="T15" fmla="*/ 0 h 37"/>
                    <a:gd name="T16" fmla="*/ 98 w 99"/>
                    <a:gd name="T17" fmla="*/ 5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7"/>
                    <a:gd name="T29" fmla="*/ 99 w 99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7">
                      <a:moveTo>
                        <a:pt x="0" y="36"/>
                      </a:moveTo>
                      <a:lnTo>
                        <a:pt x="22" y="32"/>
                      </a:lnTo>
                      <a:lnTo>
                        <a:pt x="45" y="23"/>
                      </a:lnTo>
                      <a:lnTo>
                        <a:pt x="53" y="18"/>
                      </a:lnTo>
                      <a:lnTo>
                        <a:pt x="55" y="9"/>
                      </a:lnTo>
                      <a:lnTo>
                        <a:pt x="60" y="5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8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24" name="Freeform 334"/>
                <p:cNvSpPr>
                  <a:spLocks/>
                </p:cNvSpPr>
                <p:nvPr/>
              </p:nvSpPr>
              <p:spPr bwMode="auto">
                <a:xfrm>
                  <a:off x="1453" y="2716"/>
                  <a:ext cx="100" cy="36"/>
                </a:xfrm>
                <a:custGeom>
                  <a:avLst/>
                  <a:gdLst>
                    <a:gd name="T0" fmla="*/ 0 w 100"/>
                    <a:gd name="T1" fmla="*/ 35 h 36"/>
                    <a:gd name="T2" fmla="*/ 25 w 100"/>
                    <a:gd name="T3" fmla="*/ 31 h 36"/>
                    <a:gd name="T4" fmla="*/ 37 w 100"/>
                    <a:gd name="T5" fmla="*/ 26 h 36"/>
                    <a:gd name="T6" fmla="*/ 44 w 100"/>
                    <a:gd name="T7" fmla="*/ 22 h 36"/>
                    <a:gd name="T8" fmla="*/ 52 w 100"/>
                    <a:gd name="T9" fmla="*/ 13 h 36"/>
                    <a:gd name="T10" fmla="*/ 57 w 100"/>
                    <a:gd name="T11" fmla="*/ 9 h 36"/>
                    <a:gd name="T12" fmla="*/ 62 w 100"/>
                    <a:gd name="T13" fmla="*/ 4 h 36"/>
                    <a:gd name="T14" fmla="*/ 67 w 100"/>
                    <a:gd name="T15" fmla="*/ 0 h 36"/>
                    <a:gd name="T16" fmla="*/ 82 w 100"/>
                    <a:gd name="T17" fmla="*/ 0 h 36"/>
                    <a:gd name="T18" fmla="*/ 99 w 100"/>
                    <a:gd name="T19" fmla="*/ 4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36"/>
                    <a:gd name="T32" fmla="*/ 100 w 100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36">
                      <a:moveTo>
                        <a:pt x="0" y="35"/>
                      </a:moveTo>
                      <a:lnTo>
                        <a:pt x="25" y="31"/>
                      </a:lnTo>
                      <a:lnTo>
                        <a:pt x="37" y="26"/>
                      </a:lnTo>
                      <a:lnTo>
                        <a:pt x="44" y="22"/>
                      </a:lnTo>
                      <a:lnTo>
                        <a:pt x="52" y="13"/>
                      </a:lnTo>
                      <a:lnTo>
                        <a:pt x="57" y="9"/>
                      </a:lnTo>
                      <a:lnTo>
                        <a:pt x="62" y="4"/>
                      </a:lnTo>
                      <a:lnTo>
                        <a:pt x="67" y="0"/>
                      </a:lnTo>
                      <a:lnTo>
                        <a:pt x="82" y="0"/>
                      </a:lnTo>
                      <a:lnTo>
                        <a:pt x="99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25" name="Oval 335"/>
                <p:cNvSpPr>
                  <a:spLocks noChangeArrowheads="1"/>
                </p:cNvSpPr>
                <p:nvPr/>
              </p:nvSpPr>
              <p:spPr bwMode="auto">
                <a:xfrm rot="-900000">
                  <a:off x="1361" y="274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12" name="Group 336"/>
              <p:cNvGrpSpPr>
                <a:grpSpLocks/>
              </p:cNvGrpSpPr>
              <p:nvPr/>
            </p:nvGrpSpPr>
            <p:grpSpPr bwMode="auto">
              <a:xfrm>
                <a:off x="3819" y="3079"/>
                <a:ext cx="87" cy="64"/>
                <a:chOff x="1386" y="2807"/>
                <a:chExt cx="211" cy="152"/>
              </a:xfrm>
            </p:grpSpPr>
            <p:sp>
              <p:nvSpPr>
                <p:cNvPr id="50720" name="Freeform 337"/>
                <p:cNvSpPr>
                  <a:spLocks/>
                </p:cNvSpPr>
                <p:nvPr/>
              </p:nvSpPr>
              <p:spPr bwMode="auto">
                <a:xfrm>
                  <a:off x="1499" y="2865"/>
                  <a:ext cx="98" cy="43"/>
                </a:xfrm>
                <a:custGeom>
                  <a:avLst/>
                  <a:gdLst>
                    <a:gd name="T0" fmla="*/ 0 w 98"/>
                    <a:gd name="T1" fmla="*/ 42 h 43"/>
                    <a:gd name="T2" fmla="*/ 25 w 98"/>
                    <a:gd name="T3" fmla="*/ 33 h 43"/>
                    <a:gd name="T4" fmla="*/ 43 w 98"/>
                    <a:gd name="T5" fmla="*/ 23 h 43"/>
                    <a:gd name="T6" fmla="*/ 51 w 98"/>
                    <a:gd name="T7" fmla="*/ 19 h 43"/>
                    <a:gd name="T8" fmla="*/ 56 w 98"/>
                    <a:gd name="T9" fmla="*/ 14 h 43"/>
                    <a:gd name="T10" fmla="*/ 59 w 98"/>
                    <a:gd name="T11" fmla="*/ 5 h 43"/>
                    <a:gd name="T12" fmla="*/ 64 w 98"/>
                    <a:gd name="T13" fmla="*/ 0 h 43"/>
                    <a:gd name="T14" fmla="*/ 79 w 98"/>
                    <a:gd name="T15" fmla="*/ 0 h 43"/>
                    <a:gd name="T16" fmla="*/ 97 w 98"/>
                    <a:gd name="T17" fmla="*/ 5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3"/>
                    <a:gd name="T29" fmla="*/ 98 w 98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3">
                      <a:moveTo>
                        <a:pt x="0" y="42"/>
                      </a:moveTo>
                      <a:lnTo>
                        <a:pt x="25" y="33"/>
                      </a:lnTo>
                      <a:lnTo>
                        <a:pt x="43" y="23"/>
                      </a:lnTo>
                      <a:lnTo>
                        <a:pt x="51" y="19"/>
                      </a:lnTo>
                      <a:lnTo>
                        <a:pt x="56" y="14"/>
                      </a:lnTo>
                      <a:lnTo>
                        <a:pt x="59" y="5"/>
                      </a:lnTo>
                      <a:lnTo>
                        <a:pt x="64" y="0"/>
                      </a:lnTo>
                      <a:lnTo>
                        <a:pt x="79" y="0"/>
                      </a:lnTo>
                      <a:lnTo>
                        <a:pt x="97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21" name="Freeform 338"/>
                <p:cNvSpPr>
                  <a:spLocks/>
                </p:cNvSpPr>
                <p:nvPr/>
              </p:nvSpPr>
              <p:spPr bwMode="auto">
                <a:xfrm>
                  <a:off x="1475" y="2807"/>
                  <a:ext cx="96" cy="42"/>
                </a:xfrm>
                <a:custGeom>
                  <a:avLst/>
                  <a:gdLst>
                    <a:gd name="T0" fmla="*/ 0 w 96"/>
                    <a:gd name="T1" fmla="*/ 41 h 42"/>
                    <a:gd name="T2" fmla="*/ 25 w 96"/>
                    <a:gd name="T3" fmla="*/ 32 h 42"/>
                    <a:gd name="T4" fmla="*/ 42 w 96"/>
                    <a:gd name="T5" fmla="*/ 23 h 42"/>
                    <a:gd name="T6" fmla="*/ 50 w 96"/>
                    <a:gd name="T7" fmla="*/ 18 h 42"/>
                    <a:gd name="T8" fmla="*/ 52 w 96"/>
                    <a:gd name="T9" fmla="*/ 9 h 42"/>
                    <a:gd name="T10" fmla="*/ 57 w 96"/>
                    <a:gd name="T11" fmla="*/ 5 h 42"/>
                    <a:gd name="T12" fmla="*/ 62 w 96"/>
                    <a:gd name="T13" fmla="*/ 0 h 42"/>
                    <a:gd name="T14" fmla="*/ 77 w 96"/>
                    <a:gd name="T15" fmla="*/ 0 h 42"/>
                    <a:gd name="T16" fmla="*/ 95 w 96"/>
                    <a:gd name="T17" fmla="*/ 0 h 4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6"/>
                    <a:gd name="T28" fmla="*/ 0 h 42"/>
                    <a:gd name="T29" fmla="*/ 96 w 96"/>
                    <a:gd name="T30" fmla="*/ 42 h 4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6" h="42">
                      <a:moveTo>
                        <a:pt x="0" y="41"/>
                      </a:moveTo>
                      <a:lnTo>
                        <a:pt x="25" y="32"/>
                      </a:lnTo>
                      <a:lnTo>
                        <a:pt x="42" y="23"/>
                      </a:lnTo>
                      <a:lnTo>
                        <a:pt x="50" y="18"/>
                      </a:lnTo>
                      <a:lnTo>
                        <a:pt x="52" y="9"/>
                      </a:lnTo>
                      <a:lnTo>
                        <a:pt x="57" y="5"/>
                      </a:lnTo>
                      <a:lnTo>
                        <a:pt x="62" y="0"/>
                      </a:lnTo>
                      <a:lnTo>
                        <a:pt x="77" y="0"/>
                      </a:lnTo>
                      <a:lnTo>
                        <a:pt x="9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22" name="Oval 339"/>
                <p:cNvSpPr>
                  <a:spLocks noChangeArrowheads="1"/>
                </p:cNvSpPr>
                <p:nvPr/>
              </p:nvSpPr>
              <p:spPr bwMode="auto">
                <a:xfrm rot="-1200000">
                  <a:off x="1386" y="284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13" name="Group 340"/>
              <p:cNvGrpSpPr>
                <a:grpSpLocks/>
              </p:cNvGrpSpPr>
              <p:nvPr/>
            </p:nvGrpSpPr>
            <p:grpSpPr bwMode="auto">
              <a:xfrm>
                <a:off x="3913" y="3197"/>
                <a:ext cx="80" cy="79"/>
                <a:chOff x="1613" y="3090"/>
                <a:chExt cx="190" cy="190"/>
              </a:xfrm>
            </p:grpSpPr>
            <p:sp>
              <p:nvSpPr>
                <p:cNvPr id="50717" name="Freeform 341"/>
                <p:cNvSpPr>
                  <a:spLocks/>
                </p:cNvSpPr>
                <p:nvPr/>
              </p:nvSpPr>
              <p:spPr bwMode="auto">
                <a:xfrm>
                  <a:off x="1724" y="3136"/>
                  <a:ext cx="79" cy="73"/>
                </a:xfrm>
                <a:custGeom>
                  <a:avLst/>
                  <a:gdLst>
                    <a:gd name="T0" fmla="*/ 0 w 79"/>
                    <a:gd name="T1" fmla="*/ 72 h 73"/>
                    <a:gd name="T2" fmla="*/ 20 w 79"/>
                    <a:gd name="T3" fmla="*/ 57 h 73"/>
                    <a:gd name="T4" fmla="*/ 29 w 79"/>
                    <a:gd name="T5" fmla="*/ 51 h 73"/>
                    <a:gd name="T6" fmla="*/ 35 w 79"/>
                    <a:gd name="T7" fmla="*/ 41 h 73"/>
                    <a:gd name="T8" fmla="*/ 41 w 79"/>
                    <a:gd name="T9" fmla="*/ 31 h 73"/>
                    <a:gd name="T10" fmla="*/ 41 w 79"/>
                    <a:gd name="T11" fmla="*/ 26 h 73"/>
                    <a:gd name="T12" fmla="*/ 43 w 79"/>
                    <a:gd name="T13" fmla="*/ 16 h 73"/>
                    <a:gd name="T14" fmla="*/ 46 w 79"/>
                    <a:gd name="T15" fmla="*/ 10 h 73"/>
                    <a:gd name="T16" fmla="*/ 58 w 79"/>
                    <a:gd name="T17" fmla="*/ 5 h 73"/>
                    <a:gd name="T18" fmla="*/ 78 w 79"/>
                    <a:gd name="T19" fmla="*/ 0 h 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9"/>
                    <a:gd name="T31" fmla="*/ 0 h 73"/>
                    <a:gd name="T32" fmla="*/ 79 w 79"/>
                    <a:gd name="T33" fmla="*/ 73 h 7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9" h="73">
                      <a:moveTo>
                        <a:pt x="0" y="72"/>
                      </a:moveTo>
                      <a:lnTo>
                        <a:pt x="20" y="57"/>
                      </a:lnTo>
                      <a:lnTo>
                        <a:pt x="29" y="51"/>
                      </a:lnTo>
                      <a:lnTo>
                        <a:pt x="35" y="41"/>
                      </a:lnTo>
                      <a:lnTo>
                        <a:pt x="41" y="31"/>
                      </a:lnTo>
                      <a:lnTo>
                        <a:pt x="41" y="26"/>
                      </a:lnTo>
                      <a:lnTo>
                        <a:pt x="43" y="16"/>
                      </a:lnTo>
                      <a:lnTo>
                        <a:pt x="46" y="10"/>
                      </a:lnTo>
                      <a:lnTo>
                        <a:pt x="58" y="5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18" name="Freeform 342"/>
                <p:cNvSpPr>
                  <a:spLocks/>
                </p:cNvSpPr>
                <p:nvPr/>
              </p:nvSpPr>
              <p:spPr bwMode="auto">
                <a:xfrm>
                  <a:off x="1681" y="3090"/>
                  <a:ext cx="77" cy="72"/>
                </a:xfrm>
                <a:custGeom>
                  <a:avLst/>
                  <a:gdLst>
                    <a:gd name="T0" fmla="*/ 0 w 77"/>
                    <a:gd name="T1" fmla="*/ 71 h 72"/>
                    <a:gd name="T2" fmla="*/ 20 w 77"/>
                    <a:gd name="T3" fmla="*/ 56 h 72"/>
                    <a:gd name="T4" fmla="*/ 34 w 77"/>
                    <a:gd name="T5" fmla="*/ 41 h 72"/>
                    <a:gd name="T6" fmla="*/ 37 w 77"/>
                    <a:gd name="T7" fmla="*/ 31 h 72"/>
                    <a:gd name="T8" fmla="*/ 39 w 77"/>
                    <a:gd name="T9" fmla="*/ 25 h 72"/>
                    <a:gd name="T10" fmla="*/ 39 w 77"/>
                    <a:gd name="T11" fmla="*/ 15 h 72"/>
                    <a:gd name="T12" fmla="*/ 42 w 77"/>
                    <a:gd name="T13" fmla="*/ 10 h 72"/>
                    <a:gd name="T14" fmla="*/ 56 w 77"/>
                    <a:gd name="T15" fmla="*/ 5 h 72"/>
                    <a:gd name="T16" fmla="*/ 76 w 77"/>
                    <a:gd name="T17" fmla="*/ 0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7"/>
                    <a:gd name="T28" fmla="*/ 0 h 72"/>
                    <a:gd name="T29" fmla="*/ 77 w 77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7" h="72">
                      <a:moveTo>
                        <a:pt x="0" y="71"/>
                      </a:moveTo>
                      <a:lnTo>
                        <a:pt x="20" y="56"/>
                      </a:lnTo>
                      <a:lnTo>
                        <a:pt x="34" y="41"/>
                      </a:lnTo>
                      <a:lnTo>
                        <a:pt x="37" y="31"/>
                      </a:lnTo>
                      <a:lnTo>
                        <a:pt x="39" y="25"/>
                      </a:lnTo>
                      <a:lnTo>
                        <a:pt x="39" y="15"/>
                      </a:lnTo>
                      <a:lnTo>
                        <a:pt x="42" y="10"/>
                      </a:lnTo>
                      <a:lnTo>
                        <a:pt x="56" y="5"/>
                      </a:lnTo>
                      <a:lnTo>
                        <a:pt x="76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19" name="Oval 343"/>
                <p:cNvSpPr>
                  <a:spLocks noChangeArrowheads="1"/>
                </p:cNvSpPr>
                <p:nvPr/>
              </p:nvSpPr>
              <p:spPr bwMode="auto">
                <a:xfrm rot="-2400000">
                  <a:off x="1613" y="316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14" name="Group 344"/>
              <p:cNvGrpSpPr>
                <a:grpSpLocks/>
              </p:cNvGrpSpPr>
              <p:nvPr/>
            </p:nvGrpSpPr>
            <p:grpSpPr bwMode="auto">
              <a:xfrm>
                <a:off x="3949" y="3233"/>
                <a:ext cx="82" cy="76"/>
                <a:chOff x="1699" y="3178"/>
                <a:chExt cx="194" cy="184"/>
              </a:xfrm>
            </p:grpSpPr>
            <p:sp>
              <p:nvSpPr>
                <p:cNvPr id="50714" name="Freeform 345"/>
                <p:cNvSpPr>
                  <a:spLocks/>
                </p:cNvSpPr>
                <p:nvPr/>
              </p:nvSpPr>
              <p:spPr bwMode="auto">
                <a:xfrm>
                  <a:off x="1813" y="3225"/>
                  <a:ext cx="80" cy="69"/>
                </a:xfrm>
                <a:custGeom>
                  <a:avLst/>
                  <a:gdLst>
                    <a:gd name="T0" fmla="*/ 0 w 80"/>
                    <a:gd name="T1" fmla="*/ 68 h 69"/>
                    <a:gd name="T2" fmla="*/ 21 w 80"/>
                    <a:gd name="T3" fmla="*/ 52 h 69"/>
                    <a:gd name="T4" fmla="*/ 34 w 80"/>
                    <a:gd name="T5" fmla="*/ 36 h 69"/>
                    <a:gd name="T6" fmla="*/ 40 w 80"/>
                    <a:gd name="T7" fmla="*/ 31 h 69"/>
                    <a:gd name="T8" fmla="*/ 40 w 80"/>
                    <a:gd name="T9" fmla="*/ 21 h 69"/>
                    <a:gd name="T10" fmla="*/ 43 w 80"/>
                    <a:gd name="T11" fmla="*/ 15 h 69"/>
                    <a:gd name="T12" fmla="*/ 46 w 80"/>
                    <a:gd name="T13" fmla="*/ 10 h 69"/>
                    <a:gd name="T14" fmla="*/ 58 w 80"/>
                    <a:gd name="T15" fmla="*/ 0 h 69"/>
                    <a:gd name="T16" fmla="*/ 79 w 80"/>
                    <a:gd name="T17" fmla="*/ 0 h 6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69"/>
                    <a:gd name="T29" fmla="*/ 80 w 80"/>
                    <a:gd name="T30" fmla="*/ 69 h 6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69">
                      <a:moveTo>
                        <a:pt x="0" y="68"/>
                      </a:moveTo>
                      <a:lnTo>
                        <a:pt x="21" y="52"/>
                      </a:lnTo>
                      <a:lnTo>
                        <a:pt x="34" y="36"/>
                      </a:lnTo>
                      <a:lnTo>
                        <a:pt x="40" y="31"/>
                      </a:lnTo>
                      <a:lnTo>
                        <a:pt x="40" y="21"/>
                      </a:lnTo>
                      <a:lnTo>
                        <a:pt x="43" y="15"/>
                      </a:lnTo>
                      <a:lnTo>
                        <a:pt x="46" y="10"/>
                      </a:lnTo>
                      <a:lnTo>
                        <a:pt x="58" y="0"/>
                      </a:lnTo>
                      <a:lnTo>
                        <a:pt x="7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15" name="Freeform 346"/>
                <p:cNvSpPr>
                  <a:spLocks/>
                </p:cNvSpPr>
                <p:nvPr/>
              </p:nvSpPr>
              <p:spPr bwMode="auto">
                <a:xfrm>
                  <a:off x="1769" y="3178"/>
                  <a:ext cx="81" cy="68"/>
                </a:xfrm>
                <a:custGeom>
                  <a:avLst/>
                  <a:gdLst>
                    <a:gd name="T0" fmla="*/ 0 w 81"/>
                    <a:gd name="T1" fmla="*/ 67 h 68"/>
                    <a:gd name="T2" fmla="*/ 21 w 81"/>
                    <a:gd name="T3" fmla="*/ 51 h 68"/>
                    <a:gd name="T4" fmla="*/ 30 w 81"/>
                    <a:gd name="T5" fmla="*/ 46 h 68"/>
                    <a:gd name="T6" fmla="*/ 36 w 81"/>
                    <a:gd name="T7" fmla="*/ 36 h 68"/>
                    <a:gd name="T8" fmla="*/ 42 w 81"/>
                    <a:gd name="T9" fmla="*/ 31 h 68"/>
                    <a:gd name="T10" fmla="*/ 42 w 81"/>
                    <a:gd name="T11" fmla="*/ 20 h 68"/>
                    <a:gd name="T12" fmla="*/ 44 w 81"/>
                    <a:gd name="T13" fmla="*/ 15 h 68"/>
                    <a:gd name="T14" fmla="*/ 47 w 81"/>
                    <a:gd name="T15" fmla="*/ 5 h 68"/>
                    <a:gd name="T16" fmla="*/ 59 w 81"/>
                    <a:gd name="T17" fmla="*/ 0 h 68"/>
                    <a:gd name="T18" fmla="*/ 80 w 81"/>
                    <a:gd name="T19" fmla="*/ 0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1"/>
                    <a:gd name="T31" fmla="*/ 0 h 68"/>
                    <a:gd name="T32" fmla="*/ 81 w 81"/>
                    <a:gd name="T33" fmla="*/ 68 h 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1" h="68">
                      <a:moveTo>
                        <a:pt x="0" y="67"/>
                      </a:moveTo>
                      <a:lnTo>
                        <a:pt x="21" y="51"/>
                      </a:lnTo>
                      <a:lnTo>
                        <a:pt x="30" y="46"/>
                      </a:lnTo>
                      <a:lnTo>
                        <a:pt x="36" y="36"/>
                      </a:lnTo>
                      <a:lnTo>
                        <a:pt x="42" y="31"/>
                      </a:lnTo>
                      <a:lnTo>
                        <a:pt x="42" y="20"/>
                      </a:lnTo>
                      <a:lnTo>
                        <a:pt x="44" y="15"/>
                      </a:lnTo>
                      <a:lnTo>
                        <a:pt x="47" y="5"/>
                      </a:lnTo>
                      <a:lnTo>
                        <a:pt x="59" y="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16" name="Oval 347"/>
                <p:cNvSpPr>
                  <a:spLocks noChangeArrowheads="1"/>
                </p:cNvSpPr>
                <p:nvPr/>
              </p:nvSpPr>
              <p:spPr bwMode="auto">
                <a:xfrm rot="-2280000">
                  <a:off x="1699" y="324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15" name="Group 348"/>
              <p:cNvGrpSpPr>
                <a:grpSpLocks/>
              </p:cNvGrpSpPr>
              <p:nvPr/>
            </p:nvGrpSpPr>
            <p:grpSpPr bwMode="auto">
              <a:xfrm>
                <a:off x="3991" y="3263"/>
                <a:ext cx="71" cy="84"/>
                <a:chOff x="1796" y="3252"/>
                <a:chExt cx="170" cy="203"/>
              </a:xfrm>
            </p:grpSpPr>
            <p:sp>
              <p:nvSpPr>
                <p:cNvPr id="50711" name="Freeform 349"/>
                <p:cNvSpPr>
                  <a:spLocks/>
                </p:cNvSpPr>
                <p:nvPr/>
              </p:nvSpPr>
              <p:spPr bwMode="auto">
                <a:xfrm>
                  <a:off x="1905" y="3287"/>
                  <a:ext cx="61" cy="87"/>
                </a:xfrm>
                <a:custGeom>
                  <a:avLst/>
                  <a:gdLst>
                    <a:gd name="T0" fmla="*/ 0 w 61"/>
                    <a:gd name="T1" fmla="*/ 86 h 87"/>
                    <a:gd name="T2" fmla="*/ 16 w 61"/>
                    <a:gd name="T3" fmla="*/ 64 h 87"/>
                    <a:gd name="T4" fmla="*/ 29 w 61"/>
                    <a:gd name="T5" fmla="*/ 48 h 87"/>
                    <a:gd name="T6" fmla="*/ 29 w 61"/>
                    <a:gd name="T7" fmla="*/ 43 h 87"/>
                    <a:gd name="T8" fmla="*/ 29 w 61"/>
                    <a:gd name="T9" fmla="*/ 32 h 87"/>
                    <a:gd name="T10" fmla="*/ 29 w 61"/>
                    <a:gd name="T11" fmla="*/ 27 h 87"/>
                    <a:gd name="T12" fmla="*/ 32 w 61"/>
                    <a:gd name="T13" fmla="*/ 16 h 87"/>
                    <a:gd name="T14" fmla="*/ 35 w 61"/>
                    <a:gd name="T15" fmla="*/ 10 h 87"/>
                    <a:gd name="T16" fmla="*/ 41 w 61"/>
                    <a:gd name="T17" fmla="*/ 10 h 87"/>
                    <a:gd name="T18" fmla="*/ 60 w 61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1"/>
                    <a:gd name="T31" fmla="*/ 0 h 87"/>
                    <a:gd name="T32" fmla="*/ 61 w 61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1" h="87">
                      <a:moveTo>
                        <a:pt x="0" y="86"/>
                      </a:moveTo>
                      <a:lnTo>
                        <a:pt x="16" y="64"/>
                      </a:lnTo>
                      <a:lnTo>
                        <a:pt x="29" y="48"/>
                      </a:lnTo>
                      <a:lnTo>
                        <a:pt x="29" y="43"/>
                      </a:lnTo>
                      <a:lnTo>
                        <a:pt x="29" y="32"/>
                      </a:lnTo>
                      <a:lnTo>
                        <a:pt x="29" y="27"/>
                      </a:lnTo>
                      <a:lnTo>
                        <a:pt x="32" y="16"/>
                      </a:lnTo>
                      <a:lnTo>
                        <a:pt x="35" y="10"/>
                      </a:lnTo>
                      <a:lnTo>
                        <a:pt x="41" y="10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12" name="Freeform 350"/>
                <p:cNvSpPr>
                  <a:spLocks/>
                </p:cNvSpPr>
                <p:nvPr/>
              </p:nvSpPr>
              <p:spPr bwMode="auto">
                <a:xfrm>
                  <a:off x="1850" y="3252"/>
                  <a:ext cx="62" cy="86"/>
                </a:xfrm>
                <a:custGeom>
                  <a:avLst/>
                  <a:gdLst>
                    <a:gd name="T0" fmla="*/ 0 w 62"/>
                    <a:gd name="T1" fmla="*/ 85 h 86"/>
                    <a:gd name="T2" fmla="*/ 18 w 62"/>
                    <a:gd name="T3" fmla="*/ 64 h 86"/>
                    <a:gd name="T4" fmla="*/ 24 w 62"/>
                    <a:gd name="T5" fmla="*/ 58 h 86"/>
                    <a:gd name="T6" fmla="*/ 27 w 62"/>
                    <a:gd name="T7" fmla="*/ 48 h 86"/>
                    <a:gd name="T8" fmla="*/ 30 w 62"/>
                    <a:gd name="T9" fmla="*/ 37 h 86"/>
                    <a:gd name="T10" fmla="*/ 30 w 62"/>
                    <a:gd name="T11" fmla="*/ 32 h 86"/>
                    <a:gd name="T12" fmla="*/ 30 w 62"/>
                    <a:gd name="T13" fmla="*/ 21 h 86"/>
                    <a:gd name="T14" fmla="*/ 33 w 62"/>
                    <a:gd name="T15" fmla="*/ 16 h 86"/>
                    <a:gd name="T16" fmla="*/ 37 w 62"/>
                    <a:gd name="T17" fmla="*/ 10 h 86"/>
                    <a:gd name="T18" fmla="*/ 43 w 62"/>
                    <a:gd name="T19" fmla="*/ 10 h 86"/>
                    <a:gd name="T20" fmla="*/ 61 w 62"/>
                    <a:gd name="T21" fmla="*/ 0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2"/>
                    <a:gd name="T34" fmla="*/ 0 h 86"/>
                    <a:gd name="T35" fmla="*/ 62 w 62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2" h="86">
                      <a:moveTo>
                        <a:pt x="0" y="85"/>
                      </a:moveTo>
                      <a:lnTo>
                        <a:pt x="18" y="64"/>
                      </a:lnTo>
                      <a:lnTo>
                        <a:pt x="24" y="58"/>
                      </a:lnTo>
                      <a:lnTo>
                        <a:pt x="27" y="48"/>
                      </a:lnTo>
                      <a:lnTo>
                        <a:pt x="30" y="37"/>
                      </a:lnTo>
                      <a:lnTo>
                        <a:pt x="30" y="32"/>
                      </a:lnTo>
                      <a:lnTo>
                        <a:pt x="30" y="21"/>
                      </a:lnTo>
                      <a:lnTo>
                        <a:pt x="33" y="16"/>
                      </a:lnTo>
                      <a:lnTo>
                        <a:pt x="37" y="10"/>
                      </a:lnTo>
                      <a:lnTo>
                        <a:pt x="43" y="10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13" name="Oval 351"/>
                <p:cNvSpPr>
                  <a:spLocks noChangeArrowheads="1"/>
                </p:cNvSpPr>
                <p:nvPr/>
              </p:nvSpPr>
              <p:spPr bwMode="auto">
                <a:xfrm rot="-3120000">
                  <a:off x="1795" y="333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16" name="Group 352"/>
              <p:cNvGrpSpPr>
                <a:grpSpLocks/>
              </p:cNvGrpSpPr>
              <p:nvPr/>
            </p:nvGrpSpPr>
            <p:grpSpPr bwMode="auto">
              <a:xfrm>
                <a:off x="4033" y="3295"/>
                <a:ext cx="71" cy="81"/>
                <a:chOff x="1896" y="3327"/>
                <a:chExt cx="170" cy="200"/>
              </a:xfrm>
            </p:grpSpPr>
            <p:sp>
              <p:nvSpPr>
                <p:cNvPr id="50708" name="Freeform 353"/>
                <p:cNvSpPr>
                  <a:spLocks/>
                </p:cNvSpPr>
                <p:nvPr/>
              </p:nvSpPr>
              <p:spPr bwMode="auto">
                <a:xfrm>
                  <a:off x="2006" y="3362"/>
                  <a:ext cx="60" cy="84"/>
                </a:xfrm>
                <a:custGeom>
                  <a:avLst/>
                  <a:gdLst>
                    <a:gd name="T0" fmla="*/ 0 w 60"/>
                    <a:gd name="T1" fmla="*/ 83 h 84"/>
                    <a:gd name="T2" fmla="*/ 13 w 60"/>
                    <a:gd name="T3" fmla="*/ 61 h 84"/>
                    <a:gd name="T4" fmla="*/ 26 w 60"/>
                    <a:gd name="T5" fmla="*/ 44 h 84"/>
                    <a:gd name="T6" fmla="*/ 29 w 60"/>
                    <a:gd name="T7" fmla="*/ 39 h 84"/>
                    <a:gd name="T8" fmla="*/ 29 w 60"/>
                    <a:gd name="T9" fmla="*/ 28 h 84"/>
                    <a:gd name="T10" fmla="*/ 26 w 60"/>
                    <a:gd name="T11" fmla="*/ 22 h 84"/>
                    <a:gd name="T12" fmla="*/ 29 w 60"/>
                    <a:gd name="T13" fmla="*/ 11 h 84"/>
                    <a:gd name="T14" fmla="*/ 42 w 60"/>
                    <a:gd name="T15" fmla="*/ 6 h 84"/>
                    <a:gd name="T16" fmla="*/ 59 w 60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0"/>
                    <a:gd name="T28" fmla="*/ 0 h 84"/>
                    <a:gd name="T29" fmla="*/ 60 w 60"/>
                    <a:gd name="T30" fmla="*/ 84 h 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0" h="84">
                      <a:moveTo>
                        <a:pt x="0" y="83"/>
                      </a:moveTo>
                      <a:lnTo>
                        <a:pt x="13" y="61"/>
                      </a:lnTo>
                      <a:lnTo>
                        <a:pt x="26" y="44"/>
                      </a:lnTo>
                      <a:lnTo>
                        <a:pt x="29" y="39"/>
                      </a:lnTo>
                      <a:lnTo>
                        <a:pt x="29" y="28"/>
                      </a:lnTo>
                      <a:lnTo>
                        <a:pt x="26" y="22"/>
                      </a:lnTo>
                      <a:lnTo>
                        <a:pt x="29" y="11"/>
                      </a:lnTo>
                      <a:lnTo>
                        <a:pt x="42" y="6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09" name="Freeform 354"/>
                <p:cNvSpPr>
                  <a:spLocks/>
                </p:cNvSpPr>
                <p:nvPr/>
              </p:nvSpPr>
              <p:spPr bwMode="auto">
                <a:xfrm>
                  <a:off x="1950" y="3327"/>
                  <a:ext cx="62" cy="83"/>
                </a:xfrm>
                <a:custGeom>
                  <a:avLst/>
                  <a:gdLst>
                    <a:gd name="T0" fmla="*/ 0 w 62"/>
                    <a:gd name="T1" fmla="*/ 82 h 83"/>
                    <a:gd name="T2" fmla="*/ 16 w 62"/>
                    <a:gd name="T3" fmla="*/ 60 h 83"/>
                    <a:gd name="T4" fmla="*/ 29 w 62"/>
                    <a:gd name="T5" fmla="*/ 44 h 83"/>
                    <a:gd name="T6" fmla="*/ 29 w 62"/>
                    <a:gd name="T7" fmla="*/ 38 h 83"/>
                    <a:gd name="T8" fmla="*/ 29 w 62"/>
                    <a:gd name="T9" fmla="*/ 27 h 83"/>
                    <a:gd name="T10" fmla="*/ 29 w 62"/>
                    <a:gd name="T11" fmla="*/ 22 h 83"/>
                    <a:gd name="T12" fmla="*/ 32 w 62"/>
                    <a:gd name="T13" fmla="*/ 11 h 83"/>
                    <a:gd name="T14" fmla="*/ 45 w 62"/>
                    <a:gd name="T15" fmla="*/ 6 h 83"/>
                    <a:gd name="T16" fmla="*/ 61 w 62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83"/>
                    <a:gd name="T29" fmla="*/ 62 w 62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83">
                      <a:moveTo>
                        <a:pt x="0" y="82"/>
                      </a:moveTo>
                      <a:lnTo>
                        <a:pt x="16" y="60"/>
                      </a:lnTo>
                      <a:lnTo>
                        <a:pt x="29" y="44"/>
                      </a:lnTo>
                      <a:lnTo>
                        <a:pt x="29" y="38"/>
                      </a:lnTo>
                      <a:lnTo>
                        <a:pt x="29" y="27"/>
                      </a:lnTo>
                      <a:lnTo>
                        <a:pt x="29" y="22"/>
                      </a:lnTo>
                      <a:lnTo>
                        <a:pt x="32" y="11"/>
                      </a:lnTo>
                      <a:lnTo>
                        <a:pt x="45" y="6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10" name="Oval 355"/>
                <p:cNvSpPr>
                  <a:spLocks noChangeArrowheads="1"/>
                </p:cNvSpPr>
                <p:nvPr/>
              </p:nvSpPr>
              <p:spPr bwMode="auto">
                <a:xfrm rot="-3120000">
                  <a:off x="1895" y="340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17" name="Group 356"/>
              <p:cNvGrpSpPr>
                <a:grpSpLocks/>
              </p:cNvGrpSpPr>
              <p:nvPr/>
            </p:nvGrpSpPr>
            <p:grpSpPr bwMode="auto">
              <a:xfrm>
                <a:off x="4075" y="3318"/>
                <a:ext cx="72" cy="83"/>
                <a:chOff x="2000" y="3384"/>
                <a:chExt cx="171" cy="202"/>
              </a:xfrm>
            </p:grpSpPr>
            <p:sp>
              <p:nvSpPr>
                <p:cNvPr id="50705" name="Freeform 357"/>
                <p:cNvSpPr>
                  <a:spLocks/>
                </p:cNvSpPr>
                <p:nvPr/>
              </p:nvSpPr>
              <p:spPr bwMode="auto">
                <a:xfrm>
                  <a:off x="2108" y="3421"/>
                  <a:ext cx="63" cy="85"/>
                </a:xfrm>
                <a:custGeom>
                  <a:avLst/>
                  <a:gdLst>
                    <a:gd name="T0" fmla="*/ 0 w 63"/>
                    <a:gd name="T1" fmla="*/ 84 h 85"/>
                    <a:gd name="T2" fmla="*/ 13 w 63"/>
                    <a:gd name="T3" fmla="*/ 67 h 85"/>
                    <a:gd name="T4" fmla="*/ 27 w 63"/>
                    <a:gd name="T5" fmla="*/ 45 h 85"/>
                    <a:gd name="T6" fmla="*/ 31 w 63"/>
                    <a:gd name="T7" fmla="*/ 39 h 85"/>
                    <a:gd name="T8" fmla="*/ 31 w 63"/>
                    <a:gd name="T9" fmla="*/ 28 h 85"/>
                    <a:gd name="T10" fmla="*/ 31 w 63"/>
                    <a:gd name="T11" fmla="*/ 22 h 85"/>
                    <a:gd name="T12" fmla="*/ 31 w 63"/>
                    <a:gd name="T13" fmla="*/ 17 h 85"/>
                    <a:gd name="T14" fmla="*/ 45 w 63"/>
                    <a:gd name="T15" fmla="*/ 5 h 85"/>
                    <a:gd name="T16" fmla="*/ 62 w 63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85"/>
                    <a:gd name="T29" fmla="*/ 63 w 63"/>
                    <a:gd name="T30" fmla="*/ 85 h 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85">
                      <a:moveTo>
                        <a:pt x="0" y="84"/>
                      </a:moveTo>
                      <a:lnTo>
                        <a:pt x="13" y="67"/>
                      </a:lnTo>
                      <a:lnTo>
                        <a:pt x="27" y="45"/>
                      </a:lnTo>
                      <a:lnTo>
                        <a:pt x="31" y="39"/>
                      </a:lnTo>
                      <a:lnTo>
                        <a:pt x="31" y="28"/>
                      </a:lnTo>
                      <a:lnTo>
                        <a:pt x="31" y="22"/>
                      </a:lnTo>
                      <a:lnTo>
                        <a:pt x="31" y="17"/>
                      </a:lnTo>
                      <a:lnTo>
                        <a:pt x="45" y="5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06" name="Freeform 358"/>
                <p:cNvSpPr>
                  <a:spLocks/>
                </p:cNvSpPr>
                <p:nvPr/>
              </p:nvSpPr>
              <p:spPr bwMode="auto">
                <a:xfrm>
                  <a:off x="2057" y="3384"/>
                  <a:ext cx="62" cy="84"/>
                </a:xfrm>
                <a:custGeom>
                  <a:avLst/>
                  <a:gdLst>
                    <a:gd name="T0" fmla="*/ 0 w 62"/>
                    <a:gd name="T1" fmla="*/ 83 h 84"/>
                    <a:gd name="T2" fmla="*/ 14 w 62"/>
                    <a:gd name="T3" fmla="*/ 66 h 84"/>
                    <a:gd name="T4" fmla="*/ 27 w 62"/>
                    <a:gd name="T5" fmla="*/ 44 h 84"/>
                    <a:gd name="T6" fmla="*/ 31 w 62"/>
                    <a:gd name="T7" fmla="*/ 28 h 84"/>
                    <a:gd name="T8" fmla="*/ 31 w 62"/>
                    <a:gd name="T9" fmla="*/ 16 h 84"/>
                    <a:gd name="T10" fmla="*/ 44 w 62"/>
                    <a:gd name="T11" fmla="*/ 5 h 84"/>
                    <a:gd name="T12" fmla="*/ 61 w 62"/>
                    <a:gd name="T13" fmla="*/ 0 h 8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84"/>
                    <a:gd name="T23" fmla="*/ 62 w 62"/>
                    <a:gd name="T24" fmla="*/ 84 h 8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84">
                      <a:moveTo>
                        <a:pt x="0" y="83"/>
                      </a:moveTo>
                      <a:lnTo>
                        <a:pt x="14" y="66"/>
                      </a:lnTo>
                      <a:lnTo>
                        <a:pt x="27" y="44"/>
                      </a:lnTo>
                      <a:lnTo>
                        <a:pt x="31" y="28"/>
                      </a:lnTo>
                      <a:lnTo>
                        <a:pt x="31" y="16"/>
                      </a:lnTo>
                      <a:lnTo>
                        <a:pt x="44" y="5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07" name="Oval 359"/>
                <p:cNvSpPr>
                  <a:spLocks noChangeArrowheads="1"/>
                </p:cNvSpPr>
                <p:nvPr/>
              </p:nvSpPr>
              <p:spPr bwMode="auto">
                <a:xfrm rot="-3060000">
                  <a:off x="1999" y="346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18" name="Group 360"/>
              <p:cNvGrpSpPr>
                <a:grpSpLocks/>
              </p:cNvGrpSpPr>
              <p:nvPr/>
            </p:nvGrpSpPr>
            <p:grpSpPr bwMode="auto">
              <a:xfrm>
                <a:off x="4479" y="2278"/>
                <a:ext cx="52" cy="88"/>
                <a:chOff x="2967" y="854"/>
                <a:chExt cx="125" cy="214"/>
              </a:xfrm>
            </p:grpSpPr>
            <p:sp>
              <p:nvSpPr>
                <p:cNvPr id="50702" name="Freeform 361"/>
                <p:cNvSpPr>
                  <a:spLocks/>
                </p:cNvSpPr>
                <p:nvPr/>
              </p:nvSpPr>
              <p:spPr bwMode="auto">
                <a:xfrm>
                  <a:off x="2967" y="954"/>
                  <a:ext cx="30" cy="98"/>
                </a:xfrm>
                <a:custGeom>
                  <a:avLst/>
                  <a:gdLst>
                    <a:gd name="T0" fmla="*/ 29 w 30"/>
                    <a:gd name="T1" fmla="*/ 0 h 98"/>
                    <a:gd name="T2" fmla="*/ 19 w 30"/>
                    <a:gd name="T3" fmla="*/ 23 h 98"/>
                    <a:gd name="T4" fmla="*/ 15 w 30"/>
                    <a:gd name="T5" fmla="*/ 33 h 98"/>
                    <a:gd name="T6" fmla="*/ 15 w 30"/>
                    <a:gd name="T7" fmla="*/ 43 h 98"/>
                    <a:gd name="T8" fmla="*/ 19 w 30"/>
                    <a:gd name="T9" fmla="*/ 60 h 98"/>
                    <a:gd name="T10" fmla="*/ 24 w 30"/>
                    <a:gd name="T11" fmla="*/ 74 h 98"/>
                    <a:gd name="T12" fmla="*/ 15 w 30"/>
                    <a:gd name="T13" fmla="*/ 87 h 98"/>
                    <a:gd name="T14" fmla="*/ 0 w 30"/>
                    <a:gd name="T15" fmla="*/ 97 h 9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98"/>
                    <a:gd name="T26" fmla="*/ 30 w 30"/>
                    <a:gd name="T27" fmla="*/ 98 h 9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98">
                      <a:moveTo>
                        <a:pt x="29" y="0"/>
                      </a:moveTo>
                      <a:lnTo>
                        <a:pt x="19" y="23"/>
                      </a:lnTo>
                      <a:lnTo>
                        <a:pt x="15" y="33"/>
                      </a:lnTo>
                      <a:lnTo>
                        <a:pt x="15" y="43"/>
                      </a:lnTo>
                      <a:lnTo>
                        <a:pt x="19" y="60"/>
                      </a:lnTo>
                      <a:lnTo>
                        <a:pt x="24" y="74"/>
                      </a:lnTo>
                      <a:lnTo>
                        <a:pt x="15" y="87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03" name="Freeform 362"/>
                <p:cNvSpPr>
                  <a:spLocks/>
                </p:cNvSpPr>
                <p:nvPr/>
              </p:nvSpPr>
              <p:spPr bwMode="auto">
                <a:xfrm>
                  <a:off x="3029" y="970"/>
                  <a:ext cx="30" cy="98"/>
                </a:xfrm>
                <a:custGeom>
                  <a:avLst/>
                  <a:gdLst>
                    <a:gd name="T0" fmla="*/ 29 w 30"/>
                    <a:gd name="T1" fmla="*/ 0 h 98"/>
                    <a:gd name="T2" fmla="*/ 19 w 30"/>
                    <a:gd name="T3" fmla="*/ 22 h 98"/>
                    <a:gd name="T4" fmla="*/ 14 w 30"/>
                    <a:gd name="T5" fmla="*/ 44 h 98"/>
                    <a:gd name="T6" fmla="*/ 19 w 30"/>
                    <a:gd name="T7" fmla="*/ 61 h 98"/>
                    <a:gd name="T8" fmla="*/ 24 w 30"/>
                    <a:gd name="T9" fmla="*/ 73 h 98"/>
                    <a:gd name="T10" fmla="*/ 14 w 30"/>
                    <a:gd name="T11" fmla="*/ 87 h 98"/>
                    <a:gd name="T12" fmla="*/ 0 w 30"/>
                    <a:gd name="T13" fmla="*/ 97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98"/>
                    <a:gd name="T23" fmla="*/ 30 w 30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98">
                      <a:moveTo>
                        <a:pt x="29" y="0"/>
                      </a:moveTo>
                      <a:lnTo>
                        <a:pt x="19" y="22"/>
                      </a:lnTo>
                      <a:lnTo>
                        <a:pt x="14" y="44"/>
                      </a:lnTo>
                      <a:lnTo>
                        <a:pt x="19" y="61"/>
                      </a:lnTo>
                      <a:lnTo>
                        <a:pt x="24" y="73"/>
                      </a:lnTo>
                      <a:lnTo>
                        <a:pt x="14" y="87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04" name="Oval 363"/>
                <p:cNvSpPr>
                  <a:spLocks noChangeArrowheads="1"/>
                </p:cNvSpPr>
                <p:nvPr/>
              </p:nvSpPr>
              <p:spPr bwMode="auto">
                <a:xfrm rot="6420000">
                  <a:off x="2973" y="85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19" name="Group 364"/>
              <p:cNvGrpSpPr>
                <a:grpSpLocks/>
              </p:cNvGrpSpPr>
              <p:nvPr/>
            </p:nvGrpSpPr>
            <p:grpSpPr bwMode="auto">
              <a:xfrm>
                <a:off x="4521" y="2289"/>
                <a:ext cx="62" cy="86"/>
                <a:chOff x="3065" y="881"/>
                <a:chExt cx="148" cy="211"/>
              </a:xfrm>
            </p:grpSpPr>
            <p:sp>
              <p:nvSpPr>
                <p:cNvPr id="50699" name="Freeform 365"/>
                <p:cNvSpPr>
                  <a:spLocks/>
                </p:cNvSpPr>
                <p:nvPr/>
              </p:nvSpPr>
              <p:spPr bwMode="auto">
                <a:xfrm>
                  <a:off x="3065" y="973"/>
                  <a:ext cx="46" cy="93"/>
                </a:xfrm>
                <a:custGeom>
                  <a:avLst/>
                  <a:gdLst>
                    <a:gd name="T0" fmla="*/ 45 w 46"/>
                    <a:gd name="T1" fmla="*/ 0 h 93"/>
                    <a:gd name="T2" fmla="*/ 30 w 46"/>
                    <a:gd name="T3" fmla="*/ 22 h 93"/>
                    <a:gd name="T4" fmla="*/ 25 w 46"/>
                    <a:gd name="T5" fmla="*/ 43 h 93"/>
                    <a:gd name="T6" fmla="*/ 25 w 46"/>
                    <a:gd name="T7" fmla="*/ 51 h 93"/>
                    <a:gd name="T8" fmla="*/ 25 w 46"/>
                    <a:gd name="T9" fmla="*/ 60 h 93"/>
                    <a:gd name="T10" fmla="*/ 25 w 46"/>
                    <a:gd name="T11" fmla="*/ 67 h 93"/>
                    <a:gd name="T12" fmla="*/ 25 w 46"/>
                    <a:gd name="T13" fmla="*/ 74 h 93"/>
                    <a:gd name="T14" fmla="*/ 25 w 46"/>
                    <a:gd name="T15" fmla="*/ 79 h 93"/>
                    <a:gd name="T16" fmla="*/ 15 w 46"/>
                    <a:gd name="T17" fmla="*/ 84 h 93"/>
                    <a:gd name="T18" fmla="*/ 0 w 46"/>
                    <a:gd name="T19" fmla="*/ 92 h 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6"/>
                    <a:gd name="T31" fmla="*/ 0 h 93"/>
                    <a:gd name="T32" fmla="*/ 46 w 46"/>
                    <a:gd name="T33" fmla="*/ 93 h 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6" h="93">
                      <a:moveTo>
                        <a:pt x="45" y="0"/>
                      </a:moveTo>
                      <a:lnTo>
                        <a:pt x="30" y="22"/>
                      </a:lnTo>
                      <a:lnTo>
                        <a:pt x="25" y="43"/>
                      </a:lnTo>
                      <a:lnTo>
                        <a:pt x="25" y="51"/>
                      </a:lnTo>
                      <a:lnTo>
                        <a:pt x="25" y="60"/>
                      </a:lnTo>
                      <a:lnTo>
                        <a:pt x="25" y="67"/>
                      </a:lnTo>
                      <a:lnTo>
                        <a:pt x="25" y="74"/>
                      </a:lnTo>
                      <a:lnTo>
                        <a:pt x="25" y="79"/>
                      </a:lnTo>
                      <a:lnTo>
                        <a:pt x="15" y="84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00" name="Freeform 366"/>
                <p:cNvSpPr>
                  <a:spLocks/>
                </p:cNvSpPr>
                <p:nvPr/>
              </p:nvSpPr>
              <p:spPr bwMode="auto">
                <a:xfrm>
                  <a:off x="3124" y="999"/>
                  <a:ext cx="47" cy="93"/>
                </a:xfrm>
                <a:custGeom>
                  <a:avLst/>
                  <a:gdLst>
                    <a:gd name="T0" fmla="*/ 46 w 47"/>
                    <a:gd name="T1" fmla="*/ 0 h 93"/>
                    <a:gd name="T2" fmla="*/ 31 w 47"/>
                    <a:gd name="T3" fmla="*/ 22 h 93"/>
                    <a:gd name="T4" fmla="*/ 26 w 47"/>
                    <a:gd name="T5" fmla="*/ 42 h 93"/>
                    <a:gd name="T6" fmla="*/ 26 w 47"/>
                    <a:gd name="T7" fmla="*/ 50 h 93"/>
                    <a:gd name="T8" fmla="*/ 26 w 47"/>
                    <a:gd name="T9" fmla="*/ 59 h 93"/>
                    <a:gd name="T10" fmla="*/ 26 w 47"/>
                    <a:gd name="T11" fmla="*/ 66 h 93"/>
                    <a:gd name="T12" fmla="*/ 26 w 47"/>
                    <a:gd name="T13" fmla="*/ 73 h 93"/>
                    <a:gd name="T14" fmla="*/ 26 w 47"/>
                    <a:gd name="T15" fmla="*/ 78 h 93"/>
                    <a:gd name="T16" fmla="*/ 16 w 47"/>
                    <a:gd name="T17" fmla="*/ 84 h 93"/>
                    <a:gd name="T18" fmla="*/ 0 w 47"/>
                    <a:gd name="T19" fmla="*/ 92 h 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7"/>
                    <a:gd name="T31" fmla="*/ 0 h 93"/>
                    <a:gd name="T32" fmla="*/ 47 w 47"/>
                    <a:gd name="T33" fmla="*/ 93 h 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7" h="93">
                      <a:moveTo>
                        <a:pt x="46" y="0"/>
                      </a:moveTo>
                      <a:lnTo>
                        <a:pt x="31" y="22"/>
                      </a:lnTo>
                      <a:lnTo>
                        <a:pt x="26" y="42"/>
                      </a:lnTo>
                      <a:lnTo>
                        <a:pt x="26" y="50"/>
                      </a:lnTo>
                      <a:lnTo>
                        <a:pt x="26" y="59"/>
                      </a:lnTo>
                      <a:lnTo>
                        <a:pt x="26" y="66"/>
                      </a:lnTo>
                      <a:lnTo>
                        <a:pt x="26" y="73"/>
                      </a:lnTo>
                      <a:lnTo>
                        <a:pt x="26" y="78"/>
                      </a:lnTo>
                      <a:lnTo>
                        <a:pt x="16" y="84"/>
                      </a:lnTo>
                      <a:lnTo>
                        <a:pt x="0" y="9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701" name="Oval 367"/>
                <p:cNvSpPr>
                  <a:spLocks noChangeArrowheads="1"/>
                </p:cNvSpPr>
                <p:nvPr/>
              </p:nvSpPr>
              <p:spPr bwMode="auto">
                <a:xfrm rot="7020000">
                  <a:off x="3094" y="88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20" name="Group 368"/>
              <p:cNvGrpSpPr>
                <a:grpSpLocks/>
              </p:cNvGrpSpPr>
              <p:nvPr/>
            </p:nvGrpSpPr>
            <p:grpSpPr bwMode="auto">
              <a:xfrm>
                <a:off x="4558" y="2308"/>
                <a:ext cx="71" cy="83"/>
                <a:chOff x="3153" y="929"/>
                <a:chExt cx="171" cy="201"/>
              </a:xfrm>
            </p:grpSpPr>
            <p:sp>
              <p:nvSpPr>
                <p:cNvPr id="50696" name="Freeform 369"/>
                <p:cNvSpPr>
                  <a:spLocks/>
                </p:cNvSpPr>
                <p:nvPr/>
              </p:nvSpPr>
              <p:spPr bwMode="auto">
                <a:xfrm>
                  <a:off x="3153" y="1010"/>
                  <a:ext cx="63" cy="81"/>
                </a:xfrm>
                <a:custGeom>
                  <a:avLst/>
                  <a:gdLst>
                    <a:gd name="T0" fmla="*/ 62 w 63"/>
                    <a:gd name="T1" fmla="*/ 0 h 81"/>
                    <a:gd name="T2" fmla="*/ 47 w 63"/>
                    <a:gd name="T3" fmla="*/ 19 h 81"/>
                    <a:gd name="T4" fmla="*/ 31 w 63"/>
                    <a:gd name="T5" fmla="*/ 37 h 81"/>
                    <a:gd name="T6" fmla="*/ 31 w 63"/>
                    <a:gd name="T7" fmla="*/ 54 h 81"/>
                    <a:gd name="T8" fmla="*/ 26 w 63"/>
                    <a:gd name="T9" fmla="*/ 66 h 81"/>
                    <a:gd name="T10" fmla="*/ 21 w 63"/>
                    <a:gd name="T11" fmla="*/ 72 h 81"/>
                    <a:gd name="T12" fmla="*/ 16 w 63"/>
                    <a:gd name="T13" fmla="*/ 75 h 81"/>
                    <a:gd name="T14" fmla="*/ 0 w 63"/>
                    <a:gd name="T15" fmla="*/ 8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3"/>
                    <a:gd name="T25" fmla="*/ 0 h 81"/>
                    <a:gd name="T26" fmla="*/ 63 w 63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3" h="81">
                      <a:moveTo>
                        <a:pt x="62" y="0"/>
                      </a:moveTo>
                      <a:lnTo>
                        <a:pt x="47" y="19"/>
                      </a:lnTo>
                      <a:lnTo>
                        <a:pt x="31" y="37"/>
                      </a:lnTo>
                      <a:lnTo>
                        <a:pt x="31" y="54"/>
                      </a:lnTo>
                      <a:lnTo>
                        <a:pt x="26" y="66"/>
                      </a:lnTo>
                      <a:lnTo>
                        <a:pt x="21" y="72"/>
                      </a:lnTo>
                      <a:lnTo>
                        <a:pt x="16" y="75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97" name="Freeform 370"/>
                <p:cNvSpPr>
                  <a:spLocks/>
                </p:cNvSpPr>
                <p:nvPr/>
              </p:nvSpPr>
              <p:spPr bwMode="auto">
                <a:xfrm>
                  <a:off x="3204" y="1050"/>
                  <a:ext cx="64" cy="80"/>
                </a:xfrm>
                <a:custGeom>
                  <a:avLst/>
                  <a:gdLst>
                    <a:gd name="T0" fmla="*/ 63 w 64"/>
                    <a:gd name="T1" fmla="*/ 0 h 80"/>
                    <a:gd name="T2" fmla="*/ 47 w 64"/>
                    <a:gd name="T3" fmla="*/ 18 h 80"/>
                    <a:gd name="T4" fmla="*/ 32 w 64"/>
                    <a:gd name="T5" fmla="*/ 36 h 80"/>
                    <a:gd name="T6" fmla="*/ 32 w 64"/>
                    <a:gd name="T7" fmla="*/ 52 h 80"/>
                    <a:gd name="T8" fmla="*/ 26 w 64"/>
                    <a:gd name="T9" fmla="*/ 61 h 80"/>
                    <a:gd name="T10" fmla="*/ 26 w 64"/>
                    <a:gd name="T11" fmla="*/ 67 h 80"/>
                    <a:gd name="T12" fmla="*/ 21 w 64"/>
                    <a:gd name="T13" fmla="*/ 72 h 80"/>
                    <a:gd name="T14" fmla="*/ 16 w 64"/>
                    <a:gd name="T15" fmla="*/ 74 h 80"/>
                    <a:gd name="T16" fmla="*/ 0 w 64"/>
                    <a:gd name="T17" fmla="*/ 79 h 8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80"/>
                    <a:gd name="T29" fmla="*/ 64 w 64"/>
                    <a:gd name="T30" fmla="*/ 80 h 8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80">
                      <a:moveTo>
                        <a:pt x="63" y="0"/>
                      </a:moveTo>
                      <a:lnTo>
                        <a:pt x="47" y="18"/>
                      </a:lnTo>
                      <a:lnTo>
                        <a:pt x="32" y="36"/>
                      </a:lnTo>
                      <a:lnTo>
                        <a:pt x="32" y="52"/>
                      </a:lnTo>
                      <a:lnTo>
                        <a:pt x="26" y="61"/>
                      </a:lnTo>
                      <a:lnTo>
                        <a:pt x="26" y="67"/>
                      </a:lnTo>
                      <a:lnTo>
                        <a:pt x="21" y="72"/>
                      </a:lnTo>
                      <a:lnTo>
                        <a:pt x="16" y="74"/>
                      </a:lnTo>
                      <a:lnTo>
                        <a:pt x="0" y="7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98" name="Oval 371"/>
                <p:cNvSpPr>
                  <a:spLocks noChangeArrowheads="1"/>
                </p:cNvSpPr>
                <p:nvPr/>
              </p:nvSpPr>
              <p:spPr bwMode="auto">
                <a:xfrm rot="7800000">
                  <a:off x="3205" y="93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21" name="Group 372"/>
              <p:cNvGrpSpPr>
                <a:grpSpLocks/>
              </p:cNvGrpSpPr>
              <p:nvPr/>
            </p:nvGrpSpPr>
            <p:grpSpPr bwMode="auto">
              <a:xfrm>
                <a:off x="4604" y="2331"/>
                <a:ext cx="72" cy="82"/>
                <a:chOff x="3265" y="983"/>
                <a:chExt cx="173" cy="201"/>
              </a:xfrm>
            </p:grpSpPr>
            <p:sp>
              <p:nvSpPr>
                <p:cNvPr id="50693" name="Freeform 373"/>
                <p:cNvSpPr>
                  <a:spLocks/>
                </p:cNvSpPr>
                <p:nvPr/>
              </p:nvSpPr>
              <p:spPr bwMode="auto">
                <a:xfrm>
                  <a:off x="3265" y="1064"/>
                  <a:ext cx="65" cy="82"/>
                </a:xfrm>
                <a:custGeom>
                  <a:avLst/>
                  <a:gdLst>
                    <a:gd name="T0" fmla="*/ 64 w 65"/>
                    <a:gd name="T1" fmla="*/ 0 h 82"/>
                    <a:gd name="T2" fmla="*/ 48 w 65"/>
                    <a:gd name="T3" fmla="*/ 19 h 82"/>
                    <a:gd name="T4" fmla="*/ 32 w 65"/>
                    <a:gd name="T5" fmla="*/ 37 h 82"/>
                    <a:gd name="T6" fmla="*/ 32 w 65"/>
                    <a:gd name="T7" fmla="*/ 46 h 82"/>
                    <a:gd name="T8" fmla="*/ 32 w 65"/>
                    <a:gd name="T9" fmla="*/ 54 h 82"/>
                    <a:gd name="T10" fmla="*/ 32 w 65"/>
                    <a:gd name="T11" fmla="*/ 63 h 82"/>
                    <a:gd name="T12" fmla="*/ 32 w 65"/>
                    <a:gd name="T13" fmla="*/ 68 h 82"/>
                    <a:gd name="T14" fmla="*/ 27 w 65"/>
                    <a:gd name="T15" fmla="*/ 74 h 82"/>
                    <a:gd name="T16" fmla="*/ 16 w 65"/>
                    <a:gd name="T17" fmla="*/ 76 h 82"/>
                    <a:gd name="T18" fmla="*/ 0 w 65"/>
                    <a:gd name="T19" fmla="*/ 81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"/>
                    <a:gd name="T31" fmla="*/ 0 h 82"/>
                    <a:gd name="T32" fmla="*/ 65 w 65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" h="82">
                      <a:moveTo>
                        <a:pt x="64" y="0"/>
                      </a:moveTo>
                      <a:lnTo>
                        <a:pt x="48" y="19"/>
                      </a:lnTo>
                      <a:lnTo>
                        <a:pt x="32" y="37"/>
                      </a:lnTo>
                      <a:lnTo>
                        <a:pt x="32" y="46"/>
                      </a:lnTo>
                      <a:lnTo>
                        <a:pt x="32" y="54"/>
                      </a:lnTo>
                      <a:lnTo>
                        <a:pt x="32" y="63"/>
                      </a:lnTo>
                      <a:lnTo>
                        <a:pt x="32" y="68"/>
                      </a:lnTo>
                      <a:lnTo>
                        <a:pt x="27" y="74"/>
                      </a:lnTo>
                      <a:lnTo>
                        <a:pt x="16" y="76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94" name="Freeform 374"/>
                <p:cNvSpPr>
                  <a:spLocks/>
                </p:cNvSpPr>
                <p:nvPr/>
              </p:nvSpPr>
              <p:spPr bwMode="auto">
                <a:xfrm>
                  <a:off x="3316" y="1103"/>
                  <a:ext cx="66" cy="81"/>
                </a:xfrm>
                <a:custGeom>
                  <a:avLst/>
                  <a:gdLst>
                    <a:gd name="T0" fmla="*/ 65 w 66"/>
                    <a:gd name="T1" fmla="*/ 0 h 81"/>
                    <a:gd name="T2" fmla="*/ 49 w 66"/>
                    <a:gd name="T3" fmla="*/ 19 h 81"/>
                    <a:gd name="T4" fmla="*/ 33 w 66"/>
                    <a:gd name="T5" fmla="*/ 36 h 81"/>
                    <a:gd name="T6" fmla="*/ 33 w 66"/>
                    <a:gd name="T7" fmla="*/ 54 h 81"/>
                    <a:gd name="T8" fmla="*/ 33 w 66"/>
                    <a:gd name="T9" fmla="*/ 67 h 81"/>
                    <a:gd name="T10" fmla="*/ 27 w 66"/>
                    <a:gd name="T11" fmla="*/ 73 h 81"/>
                    <a:gd name="T12" fmla="*/ 16 w 66"/>
                    <a:gd name="T13" fmla="*/ 74 h 81"/>
                    <a:gd name="T14" fmla="*/ 0 w 66"/>
                    <a:gd name="T15" fmla="*/ 8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"/>
                    <a:gd name="T25" fmla="*/ 0 h 81"/>
                    <a:gd name="T26" fmla="*/ 66 w 66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" h="81">
                      <a:moveTo>
                        <a:pt x="65" y="0"/>
                      </a:moveTo>
                      <a:lnTo>
                        <a:pt x="49" y="19"/>
                      </a:lnTo>
                      <a:lnTo>
                        <a:pt x="33" y="36"/>
                      </a:lnTo>
                      <a:lnTo>
                        <a:pt x="33" y="54"/>
                      </a:lnTo>
                      <a:lnTo>
                        <a:pt x="33" y="67"/>
                      </a:lnTo>
                      <a:lnTo>
                        <a:pt x="27" y="73"/>
                      </a:lnTo>
                      <a:lnTo>
                        <a:pt x="16" y="74"/>
                      </a:lnTo>
                      <a:lnTo>
                        <a:pt x="0" y="8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95" name="Oval 375"/>
                <p:cNvSpPr>
                  <a:spLocks noChangeArrowheads="1"/>
                </p:cNvSpPr>
                <p:nvPr/>
              </p:nvSpPr>
              <p:spPr bwMode="auto">
                <a:xfrm rot="7800000">
                  <a:off x="3319" y="98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22" name="Group 376"/>
              <p:cNvGrpSpPr>
                <a:grpSpLocks/>
              </p:cNvGrpSpPr>
              <p:nvPr/>
            </p:nvGrpSpPr>
            <p:grpSpPr bwMode="auto">
              <a:xfrm>
                <a:off x="4651" y="2352"/>
                <a:ext cx="71" cy="84"/>
                <a:chOff x="3377" y="1036"/>
                <a:chExt cx="168" cy="203"/>
              </a:xfrm>
            </p:grpSpPr>
            <p:sp>
              <p:nvSpPr>
                <p:cNvPr id="50690" name="Freeform 377"/>
                <p:cNvSpPr>
                  <a:spLocks/>
                </p:cNvSpPr>
                <p:nvPr/>
              </p:nvSpPr>
              <p:spPr bwMode="auto">
                <a:xfrm>
                  <a:off x="3377" y="1119"/>
                  <a:ext cx="61" cy="82"/>
                </a:xfrm>
                <a:custGeom>
                  <a:avLst/>
                  <a:gdLst>
                    <a:gd name="T0" fmla="*/ 60 w 61"/>
                    <a:gd name="T1" fmla="*/ 0 h 82"/>
                    <a:gd name="T2" fmla="*/ 44 w 61"/>
                    <a:gd name="T3" fmla="*/ 20 h 82"/>
                    <a:gd name="T4" fmla="*/ 33 w 61"/>
                    <a:gd name="T5" fmla="*/ 37 h 82"/>
                    <a:gd name="T6" fmla="*/ 33 w 61"/>
                    <a:gd name="T7" fmla="*/ 54 h 82"/>
                    <a:gd name="T8" fmla="*/ 27 w 61"/>
                    <a:gd name="T9" fmla="*/ 68 h 82"/>
                    <a:gd name="T10" fmla="*/ 22 w 61"/>
                    <a:gd name="T11" fmla="*/ 73 h 82"/>
                    <a:gd name="T12" fmla="*/ 16 w 61"/>
                    <a:gd name="T13" fmla="*/ 75 h 82"/>
                    <a:gd name="T14" fmla="*/ 0 w 61"/>
                    <a:gd name="T15" fmla="*/ 81 h 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1"/>
                    <a:gd name="T25" fmla="*/ 0 h 82"/>
                    <a:gd name="T26" fmla="*/ 61 w 61"/>
                    <a:gd name="T27" fmla="*/ 82 h 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1" h="82">
                      <a:moveTo>
                        <a:pt x="60" y="0"/>
                      </a:moveTo>
                      <a:lnTo>
                        <a:pt x="44" y="20"/>
                      </a:lnTo>
                      <a:lnTo>
                        <a:pt x="33" y="37"/>
                      </a:lnTo>
                      <a:lnTo>
                        <a:pt x="33" y="54"/>
                      </a:lnTo>
                      <a:lnTo>
                        <a:pt x="27" y="68"/>
                      </a:lnTo>
                      <a:lnTo>
                        <a:pt x="22" y="73"/>
                      </a:lnTo>
                      <a:lnTo>
                        <a:pt x="16" y="75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91" name="Freeform 378"/>
                <p:cNvSpPr>
                  <a:spLocks/>
                </p:cNvSpPr>
                <p:nvPr/>
              </p:nvSpPr>
              <p:spPr bwMode="auto">
                <a:xfrm>
                  <a:off x="3429" y="1157"/>
                  <a:ext cx="62" cy="82"/>
                </a:xfrm>
                <a:custGeom>
                  <a:avLst/>
                  <a:gdLst>
                    <a:gd name="T0" fmla="*/ 61 w 62"/>
                    <a:gd name="T1" fmla="*/ 0 h 82"/>
                    <a:gd name="T2" fmla="*/ 44 w 62"/>
                    <a:gd name="T3" fmla="*/ 18 h 82"/>
                    <a:gd name="T4" fmla="*/ 33 w 62"/>
                    <a:gd name="T5" fmla="*/ 35 h 82"/>
                    <a:gd name="T6" fmla="*/ 33 w 62"/>
                    <a:gd name="T7" fmla="*/ 53 h 82"/>
                    <a:gd name="T8" fmla="*/ 27 w 62"/>
                    <a:gd name="T9" fmla="*/ 67 h 82"/>
                    <a:gd name="T10" fmla="*/ 22 w 62"/>
                    <a:gd name="T11" fmla="*/ 73 h 82"/>
                    <a:gd name="T12" fmla="*/ 16 w 62"/>
                    <a:gd name="T13" fmla="*/ 75 h 82"/>
                    <a:gd name="T14" fmla="*/ 0 w 62"/>
                    <a:gd name="T15" fmla="*/ 81 h 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"/>
                    <a:gd name="T25" fmla="*/ 0 h 82"/>
                    <a:gd name="T26" fmla="*/ 62 w 62"/>
                    <a:gd name="T27" fmla="*/ 82 h 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" h="82">
                      <a:moveTo>
                        <a:pt x="61" y="0"/>
                      </a:moveTo>
                      <a:lnTo>
                        <a:pt x="44" y="18"/>
                      </a:lnTo>
                      <a:lnTo>
                        <a:pt x="33" y="35"/>
                      </a:lnTo>
                      <a:lnTo>
                        <a:pt x="33" y="53"/>
                      </a:lnTo>
                      <a:lnTo>
                        <a:pt x="27" y="67"/>
                      </a:lnTo>
                      <a:lnTo>
                        <a:pt x="22" y="73"/>
                      </a:lnTo>
                      <a:lnTo>
                        <a:pt x="16" y="75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92" name="Oval 379"/>
                <p:cNvSpPr>
                  <a:spLocks noChangeArrowheads="1"/>
                </p:cNvSpPr>
                <p:nvPr/>
              </p:nvSpPr>
              <p:spPr bwMode="auto">
                <a:xfrm rot="7740000">
                  <a:off x="3426" y="103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23" name="Group 380"/>
              <p:cNvGrpSpPr>
                <a:grpSpLocks/>
              </p:cNvGrpSpPr>
              <p:nvPr/>
            </p:nvGrpSpPr>
            <p:grpSpPr bwMode="auto">
              <a:xfrm>
                <a:off x="4681" y="2375"/>
                <a:ext cx="79" cy="77"/>
                <a:chOff x="3447" y="1093"/>
                <a:chExt cx="191" cy="185"/>
              </a:xfrm>
            </p:grpSpPr>
            <p:sp>
              <p:nvSpPr>
                <p:cNvPr id="50687" name="Freeform 381"/>
                <p:cNvSpPr>
                  <a:spLocks/>
                </p:cNvSpPr>
                <p:nvPr/>
              </p:nvSpPr>
              <p:spPr bwMode="auto">
                <a:xfrm>
                  <a:off x="3447" y="1162"/>
                  <a:ext cx="80" cy="66"/>
                </a:xfrm>
                <a:custGeom>
                  <a:avLst/>
                  <a:gdLst>
                    <a:gd name="T0" fmla="*/ 79 w 80"/>
                    <a:gd name="T1" fmla="*/ 0 h 66"/>
                    <a:gd name="T2" fmla="*/ 56 w 80"/>
                    <a:gd name="T3" fmla="*/ 16 h 66"/>
                    <a:gd name="T4" fmla="*/ 40 w 80"/>
                    <a:gd name="T5" fmla="*/ 30 h 66"/>
                    <a:gd name="T6" fmla="*/ 34 w 80"/>
                    <a:gd name="T7" fmla="*/ 45 h 66"/>
                    <a:gd name="T8" fmla="*/ 34 w 80"/>
                    <a:gd name="T9" fmla="*/ 53 h 66"/>
                    <a:gd name="T10" fmla="*/ 28 w 80"/>
                    <a:gd name="T11" fmla="*/ 59 h 66"/>
                    <a:gd name="T12" fmla="*/ 23 w 80"/>
                    <a:gd name="T13" fmla="*/ 63 h 66"/>
                    <a:gd name="T14" fmla="*/ 17 w 80"/>
                    <a:gd name="T15" fmla="*/ 65 h 66"/>
                    <a:gd name="T16" fmla="*/ 0 w 80"/>
                    <a:gd name="T17" fmla="*/ 65 h 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66"/>
                    <a:gd name="T29" fmla="*/ 80 w 80"/>
                    <a:gd name="T30" fmla="*/ 66 h 6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66">
                      <a:moveTo>
                        <a:pt x="79" y="0"/>
                      </a:moveTo>
                      <a:lnTo>
                        <a:pt x="56" y="16"/>
                      </a:lnTo>
                      <a:lnTo>
                        <a:pt x="40" y="30"/>
                      </a:lnTo>
                      <a:lnTo>
                        <a:pt x="34" y="45"/>
                      </a:lnTo>
                      <a:lnTo>
                        <a:pt x="34" y="53"/>
                      </a:lnTo>
                      <a:lnTo>
                        <a:pt x="28" y="59"/>
                      </a:lnTo>
                      <a:lnTo>
                        <a:pt x="23" y="63"/>
                      </a:lnTo>
                      <a:lnTo>
                        <a:pt x="17" y="65"/>
                      </a:lnTo>
                      <a:lnTo>
                        <a:pt x="0" y="6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88" name="Freeform 382"/>
                <p:cNvSpPr>
                  <a:spLocks/>
                </p:cNvSpPr>
                <p:nvPr/>
              </p:nvSpPr>
              <p:spPr bwMode="auto">
                <a:xfrm>
                  <a:off x="3489" y="1210"/>
                  <a:ext cx="81" cy="68"/>
                </a:xfrm>
                <a:custGeom>
                  <a:avLst/>
                  <a:gdLst>
                    <a:gd name="T0" fmla="*/ 80 w 81"/>
                    <a:gd name="T1" fmla="*/ 0 h 68"/>
                    <a:gd name="T2" fmla="*/ 57 w 81"/>
                    <a:gd name="T3" fmla="*/ 14 h 68"/>
                    <a:gd name="T4" fmla="*/ 46 w 81"/>
                    <a:gd name="T5" fmla="*/ 28 h 68"/>
                    <a:gd name="T6" fmla="*/ 40 w 81"/>
                    <a:gd name="T7" fmla="*/ 36 h 68"/>
                    <a:gd name="T8" fmla="*/ 40 w 81"/>
                    <a:gd name="T9" fmla="*/ 47 h 68"/>
                    <a:gd name="T10" fmla="*/ 34 w 81"/>
                    <a:gd name="T11" fmla="*/ 53 h 68"/>
                    <a:gd name="T12" fmla="*/ 34 w 81"/>
                    <a:gd name="T13" fmla="*/ 59 h 68"/>
                    <a:gd name="T14" fmla="*/ 29 w 81"/>
                    <a:gd name="T15" fmla="*/ 63 h 68"/>
                    <a:gd name="T16" fmla="*/ 17 w 81"/>
                    <a:gd name="T17" fmla="*/ 65 h 68"/>
                    <a:gd name="T18" fmla="*/ 0 w 81"/>
                    <a:gd name="T19" fmla="*/ 67 h 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1"/>
                    <a:gd name="T31" fmla="*/ 0 h 68"/>
                    <a:gd name="T32" fmla="*/ 81 w 81"/>
                    <a:gd name="T33" fmla="*/ 68 h 6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1" h="68">
                      <a:moveTo>
                        <a:pt x="80" y="0"/>
                      </a:moveTo>
                      <a:lnTo>
                        <a:pt x="57" y="14"/>
                      </a:lnTo>
                      <a:lnTo>
                        <a:pt x="46" y="28"/>
                      </a:lnTo>
                      <a:lnTo>
                        <a:pt x="40" y="36"/>
                      </a:lnTo>
                      <a:lnTo>
                        <a:pt x="40" y="47"/>
                      </a:lnTo>
                      <a:lnTo>
                        <a:pt x="34" y="53"/>
                      </a:lnTo>
                      <a:lnTo>
                        <a:pt x="34" y="59"/>
                      </a:lnTo>
                      <a:lnTo>
                        <a:pt x="29" y="63"/>
                      </a:lnTo>
                      <a:lnTo>
                        <a:pt x="17" y="65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89" name="Oval 383"/>
                <p:cNvSpPr>
                  <a:spLocks noChangeArrowheads="1"/>
                </p:cNvSpPr>
                <p:nvPr/>
              </p:nvSpPr>
              <p:spPr bwMode="auto">
                <a:xfrm rot="8520000">
                  <a:off x="3518" y="109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24" name="Group 384"/>
              <p:cNvGrpSpPr>
                <a:grpSpLocks/>
              </p:cNvGrpSpPr>
              <p:nvPr/>
            </p:nvGrpSpPr>
            <p:grpSpPr bwMode="auto">
              <a:xfrm>
                <a:off x="4716" y="2405"/>
                <a:ext cx="78" cy="78"/>
                <a:chOff x="3534" y="1164"/>
                <a:chExt cx="187" cy="188"/>
              </a:xfrm>
            </p:grpSpPr>
            <p:sp>
              <p:nvSpPr>
                <p:cNvPr id="50684" name="Freeform 385"/>
                <p:cNvSpPr>
                  <a:spLocks/>
                </p:cNvSpPr>
                <p:nvPr/>
              </p:nvSpPr>
              <p:spPr bwMode="auto">
                <a:xfrm>
                  <a:off x="3534" y="1234"/>
                  <a:ext cx="76" cy="72"/>
                </a:xfrm>
                <a:custGeom>
                  <a:avLst/>
                  <a:gdLst>
                    <a:gd name="T0" fmla="*/ 75 w 76"/>
                    <a:gd name="T1" fmla="*/ 0 h 72"/>
                    <a:gd name="T2" fmla="*/ 52 w 76"/>
                    <a:gd name="T3" fmla="*/ 17 h 72"/>
                    <a:gd name="T4" fmla="*/ 40 w 76"/>
                    <a:gd name="T5" fmla="*/ 31 h 72"/>
                    <a:gd name="T6" fmla="*/ 35 w 76"/>
                    <a:gd name="T7" fmla="*/ 48 h 72"/>
                    <a:gd name="T8" fmla="*/ 35 w 76"/>
                    <a:gd name="T9" fmla="*/ 54 h 72"/>
                    <a:gd name="T10" fmla="*/ 29 w 76"/>
                    <a:gd name="T11" fmla="*/ 61 h 72"/>
                    <a:gd name="T12" fmla="*/ 23 w 76"/>
                    <a:gd name="T13" fmla="*/ 65 h 72"/>
                    <a:gd name="T14" fmla="*/ 17 w 76"/>
                    <a:gd name="T15" fmla="*/ 69 h 72"/>
                    <a:gd name="T16" fmla="*/ 0 w 76"/>
                    <a:gd name="T17" fmla="*/ 71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6"/>
                    <a:gd name="T28" fmla="*/ 0 h 72"/>
                    <a:gd name="T29" fmla="*/ 76 w 76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6" h="72">
                      <a:moveTo>
                        <a:pt x="75" y="0"/>
                      </a:moveTo>
                      <a:lnTo>
                        <a:pt x="52" y="17"/>
                      </a:lnTo>
                      <a:lnTo>
                        <a:pt x="40" y="31"/>
                      </a:lnTo>
                      <a:lnTo>
                        <a:pt x="35" y="48"/>
                      </a:lnTo>
                      <a:lnTo>
                        <a:pt x="35" y="54"/>
                      </a:lnTo>
                      <a:lnTo>
                        <a:pt x="29" y="61"/>
                      </a:lnTo>
                      <a:lnTo>
                        <a:pt x="23" y="65"/>
                      </a:lnTo>
                      <a:lnTo>
                        <a:pt x="17" y="69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85" name="Freeform 386"/>
                <p:cNvSpPr>
                  <a:spLocks/>
                </p:cNvSpPr>
                <p:nvPr/>
              </p:nvSpPr>
              <p:spPr bwMode="auto">
                <a:xfrm>
                  <a:off x="3577" y="1282"/>
                  <a:ext cx="77" cy="70"/>
                </a:xfrm>
                <a:custGeom>
                  <a:avLst/>
                  <a:gdLst>
                    <a:gd name="T0" fmla="*/ 76 w 77"/>
                    <a:gd name="T1" fmla="*/ 0 h 70"/>
                    <a:gd name="T2" fmla="*/ 53 w 77"/>
                    <a:gd name="T3" fmla="*/ 15 h 70"/>
                    <a:gd name="T4" fmla="*/ 41 w 77"/>
                    <a:gd name="T5" fmla="*/ 28 h 70"/>
                    <a:gd name="T6" fmla="*/ 35 w 77"/>
                    <a:gd name="T7" fmla="*/ 47 h 70"/>
                    <a:gd name="T8" fmla="*/ 35 w 77"/>
                    <a:gd name="T9" fmla="*/ 54 h 70"/>
                    <a:gd name="T10" fmla="*/ 29 w 77"/>
                    <a:gd name="T11" fmla="*/ 58 h 70"/>
                    <a:gd name="T12" fmla="*/ 23 w 77"/>
                    <a:gd name="T13" fmla="*/ 63 h 70"/>
                    <a:gd name="T14" fmla="*/ 18 w 77"/>
                    <a:gd name="T15" fmla="*/ 67 h 70"/>
                    <a:gd name="T16" fmla="*/ 0 w 77"/>
                    <a:gd name="T17" fmla="*/ 69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7"/>
                    <a:gd name="T28" fmla="*/ 0 h 70"/>
                    <a:gd name="T29" fmla="*/ 77 w 77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7" h="70">
                      <a:moveTo>
                        <a:pt x="76" y="0"/>
                      </a:moveTo>
                      <a:lnTo>
                        <a:pt x="53" y="15"/>
                      </a:lnTo>
                      <a:lnTo>
                        <a:pt x="41" y="28"/>
                      </a:lnTo>
                      <a:lnTo>
                        <a:pt x="35" y="47"/>
                      </a:lnTo>
                      <a:lnTo>
                        <a:pt x="35" y="54"/>
                      </a:lnTo>
                      <a:lnTo>
                        <a:pt x="29" y="58"/>
                      </a:lnTo>
                      <a:lnTo>
                        <a:pt x="23" y="63"/>
                      </a:lnTo>
                      <a:lnTo>
                        <a:pt x="18" y="67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86" name="Oval 387"/>
                <p:cNvSpPr>
                  <a:spLocks noChangeArrowheads="1"/>
                </p:cNvSpPr>
                <p:nvPr/>
              </p:nvSpPr>
              <p:spPr bwMode="auto">
                <a:xfrm rot="8400000">
                  <a:off x="3601" y="116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25" name="Group 388"/>
              <p:cNvGrpSpPr>
                <a:grpSpLocks/>
              </p:cNvGrpSpPr>
              <p:nvPr/>
            </p:nvGrpSpPr>
            <p:grpSpPr bwMode="auto">
              <a:xfrm>
                <a:off x="4751" y="2434"/>
                <a:ext cx="85" cy="71"/>
                <a:chOff x="3619" y="1236"/>
                <a:chExt cx="202" cy="172"/>
              </a:xfrm>
            </p:grpSpPr>
            <p:sp>
              <p:nvSpPr>
                <p:cNvPr id="50681" name="Freeform 389"/>
                <p:cNvSpPr>
                  <a:spLocks/>
                </p:cNvSpPr>
                <p:nvPr/>
              </p:nvSpPr>
              <p:spPr bwMode="auto">
                <a:xfrm>
                  <a:off x="3619" y="1296"/>
                  <a:ext cx="90" cy="58"/>
                </a:xfrm>
                <a:custGeom>
                  <a:avLst/>
                  <a:gdLst>
                    <a:gd name="T0" fmla="*/ 89 w 90"/>
                    <a:gd name="T1" fmla="*/ 0 h 58"/>
                    <a:gd name="T2" fmla="*/ 65 w 90"/>
                    <a:gd name="T3" fmla="*/ 13 h 58"/>
                    <a:gd name="T4" fmla="*/ 47 w 90"/>
                    <a:gd name="T5" fmla="*/ 26 h 58"/>
                    <a:gd name="T6" fmla="*/ 42 w 90"/>
                    <a:gd name="T7" fmla="*/ 33 h 58"/>
                    <a:gd name="T8" fmla="*/ 42 w 90"/>
                    <a:gd name="T9" fmla="*/ 39 h 58"/>
                    <a:gd name="T10" fmla="*/ 42 w 90"/>
                    <a:gd name="T11" fmla="*/ 48 h 58"/>
                    <a:gd name="T12" fmla="*/ 36 w 90"/>
                    <a:gd name="T13" fmla="*/ 52 h 58"/>
                    <a:gd name="T14" fmla="*/ 30 w 90"/>
                    <a:gd name="T15" fmla="*/ 57 h 58"/>
                    <a:gd name="T16" fmla="*/ 18 w 90"/>
                    <a:gd name="T17" fmla="*/ 57 h 58"/>
                    <a:gd name="T18" fmla="*/ 0 w 90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0"/>
                    <a:gd name="T31" fmla="*/ 0 h 58"/>
                    <a:gd name="T32" fmla="*/ 90 w 90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0" h="58">
                      <a:moveTo>
                        <a:pt x="89" y="0"/>
                      </a:moveTo>
                      <a:lnTo>
                        <a:pt x="65" y="13"/>
                      </a:lnTo>
                      <a:lnTo>
                        <a:pt x="47" y="26"/>
                      </a:lnTo>
                      <a:lnTo>
                        <a:pt x="42" y="33"/>
                      </a:lnTo>
                      <a:lnTo>
                        <a:pt x="42" y="39"/>
                      </a:lnTo>
                      <a:lnTo>
                        <a:pt x="42" y="48"/>
                      </a:lnTo>
                      <a:lnTo>
                        <a:pt x="36" y="52"/>
                      </a:lnTo>
                      <a:lnTo>
                        <a:pt x="30" y="57"/>
                      </a:lnTo>
                      <a:lnTo>
                        <a:pt x="18" y="5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82" name="Freeform 390"/>
                <p:cNvSpPr>
                  <a:spLocks/>
                </p:cNvSpPr>
                <p:nvPr/>
              </p:nvSpPr>
              <p:spPr bwMode="auto">
                <a:xfrm>
                  <a:off x="3654" y="1350"/>
                  <a:ext cx="91" cy="58"/>
                </a:xfrm>
                <a:custGeom>
                  <a:avLst/>
                  <a:gdLst>
                    <a:gd name="T0" fmla="*/ 90 w 91"/>
                    <a:gd name="T1" fmla="*/ 0 h 58"/>
                    <a:gd name="T2" fmla="*/ 66 w 91"/>
                    <a:gd name="T3" fmla="*/ 14 h 58"/>
                    <a:gd name="T4" fmla="*/ 48 w 91"/>
                    <a:gd name="T5" fmla="*/ 25 h 58"/>
                    <a:gd name="T6" fmla="*/ 42 w 91"/>
                    <a:gd name="T7" fmla="*/ 41 h 58"/>
                    <a:gd name="T8" fmla="*/ 42 w 91"/>
                    <a:gd name="T9" fmla="*/ 48 h 58"/>
                    <a:gd name="T10" fmla="*/ 36 w 91"/>
                    <a:gd name="T11" fmla="*/ 52 h 58"/>
                    <a:gd name="T12" fmla="*/ 30 w 91"/>
                    <a:gd name="T13" fmla="*/ 57 h 58"/>
                    <a:gd name="T14" fmla="*/ 18 w 91"/>
                    <a:gd name="T15" fmla="*/ 57 h 58"/>
                    <a:gd name="T16" fmla="*/ 0 w 91"/>
                    <a:gd name="T17" fmla="*/ 57 h 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1"/>
                    <a:gd name="T28" fmla="*/ 0 h 58"/>
                    <a:gd name="T29" fmla="*/ 91 w 91"/>
                    <a:gd name="T30" fmla="*/ 58 h 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1" h="58">
                      <a:moveTo>
                        <a:pt x="90" y="0"/>
                      </a:moveTo>
                      <a:lnTo>
                        <a:pt x="66" y="14"/>
                      </a:lnTo>
                      <a:lnTo>
                        <a:pt x="48" y="25"/>
                      </a:lnTo>
                      <a:lnTo>
                        <a:pt x="42" y="41"/>
                      </a:lnTo>
                      <a:lnTo>
                        <a:pt x="42" y="48"/>
                      </a:lnTo>
                      <a:lnTo>
                        <a:pt x="36" y="52"/>
                      </a:lnTo>
                      <a:lnTo>
                        <a:pt x="30" y="57"/>
                      </a:lnTo>
                      <a:lnTo>
                        <a:pt x="18" y="57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83" name="Oval 391"/>
                <p:cNvSpPr>
                  <a:spLocks noChangeArrowheads="1"/>
                </p:cNvSpPr>
                <p:nvPr/>
              </p:nvSpPr>
              <p:spPr bwMode="auto">
                <a:xfrm rot="9000000">
                  <a:off x="3701" y="123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26" name="Group 392"/>
              <p:cNvGrpSpPr>
                <a:grpSpLocks/>
              </p:cNvGrpSpPr>
              <p:nvPr/>
            </p:nvGrpSpPr>
            <p:grpSpPr bwMode="auto">
              <a:xfrm>
                <a:off x="4779" y="2471"/>
                <a:ext cx="87" cy="60"/>
                <a:chOff x="3683" y="1326"/>
                <a:chExt cx="209" cy="145"/>
              </a:xfrm>
            </p:grpSpPr>
            <p:sp>
              <p:nvSpPr>
                <p:cNvPr id="50678" name="Freeform 393"/>
                <p:cNvSpPr>
                  <a:spLocks/>
                </p:cNvSpPr>
                <p:nvPr/>
              </p:nvSpPr>
              <p:spPr bwMode="auto">
                <a:xfrm>
                  <a:off x="3683" y="1373"/>
                  <a:ext cx="98" cy="37"/>
                </a:xfrm>
                <a:custGeom>
                  <a:avLst/>
                  <a:gdLst>
                    <a:gd name="T0" fmla="*/ 97 w 98"/>
                    <a:gd name="T1" fmla="*/ 0 h 37"/>
                    <a:gd name="T2" fmla="*/ 73 w 98"/>
                    <a:gd name="T3" fmla="*/ 4 h 37"/>
                    <a:gd name="T4" fmla="*/ 55 w 98"/>
                    <a:gd name="T5" fmla="*/ 11 h 37"/>
                    <a:gd name="T6" fmla="*/ 49 w 98"/>
                    <a:gd name="T7" fmla="*/ 18 h 37"/>
                    <a:gd name="T8" fmla="*/ 43 w 98"/>
                    <a:gd name="T9" fmla="*/ 24 h 37"/>
                    <a:gd name="T10" fmla="*/ 37 w 98"/>
                    <a:gd name="T11" fmla="*/ 31 h 37"/>
                    <a:gd name="T12" fmla="*/ 30 w 98"/>
                    <a:gd name="T13" fmla="*/ 36 h 37"/>
                    <a:gd name="T14" fmla="*/ 24 w 98"/>
                    <a:gd name="T15" fmla="*/ 36 h 37"/>
                    <a:gd name="T16" fmla="*/ 12 w 98"/>
                    <a:gd name="T17" fmla="*/ 33 h 37"/>
                    <a:gd name="T18" fmla="*/ 0 w 98"/>
                    <a:gd name="T19" fmla="*/ 29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8"/>
                    <a:gd name="T31" fmla="*/ 0 h 37"/>
                    <a:gd name="T32" fmla="*/ 98 w 98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8" h="37">
                      <a:moveTo>
                        <a:pt x="97" y="0"/>
                      </a:moveTo>
                      <a:lnTo>
                        <a:pt x="73" y="4"/>
                      </a:lnTo>
                      <a:lnTo>
                        <a:pt x="55" y="11"/>
                      </a:lnTo>
                      <a:lnTo>
                        <a:pt x="49" y="18"/>
                      </a:lnTo>
                      <a:lnTo>
                        <a:pt x="43" y="24"/>
                      </a:lnTo>
                      <a:lnTo>
                        <a:pt x="37" y="31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12" y="33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79" name="Freeform 394"/>
                <p:cNvSpPr>
                  <a:spLocks/>
                </p:cNvSpPr>
                <p:nvPr/>
              </p:nvSpPr>
              <p:spPr bwMode="auto">
                <a:xfrm>
                  <a:off x="3703" y="1434"/>
                  <a:ext cx="98" cy="37"/>
                </a:xfrm>
                <a:custGeom>
                  <a:avLst/>
                  <a:gdLst>
                    <a:gd name="T0" fmla="*/ 97 w 98"/>
                    <a:gd name="T1" fmla="*/ 0 h 37"/>
                    <a:gd name="T2" fmla="*/ 73 w 98"/>
                    <a:gd name="T3" fmla="*/ 5 h 37"/>
                    <a:gd name="T4" fmla="*/ 54 w 98"/>
                    <a:gd name="T5" fmla="*/ 12 h 37"/>
                    <a:gd name="T6" fmla="*/ 42 w 98"/>
                    <a:gd name="T7" fmla="*/ 24 h 37"/>
                    <a:gd name="T8" fmla="*/ 36 w 98"/>
                    <a:gd name="T9" fmla="*/ 31 h 37"/>
                    <a:gd name="T10" fmla="*/ 30 w 98"/>
                    <a:gd name="T11" fmla="*/ 36 h 37"/>
                    <a:gd name="T12" fmla="*/ 24 w 98"/>
                    <a:gd name="T13" fmla="*/ 36 h 37"/>
                    <a:gd name="T14" fmla="*/ 18 w 98"/>
                    <a:gd name="T15" fmla="*/ 33 h 37"/>
                    <a:gd name="T16" fmla="*/ 0 w 98"/>
                    <a:gd name="T17" fmla="*/ 29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37"/>
                    <a:gd name="T29" fmla="*/ 98 w 98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37">
                      <a:moveTo>
                        <a:pt x="97" y="0"/>
                      </a:moveTo>
                      <a:lnTo>
                        <a:pt x="73" y="5"/>
                      </a:lnTo>
                      <a:lnTo>
                        <a:pt x="54" y="12"/>
                      </a:lnTo>
                      <a:lnTo>
                        <a:pt x="42" y="24"/>
                      </a:lnTo>
                      <a:lnTo>
                        <a:pt x="36" y="31"/>
                      </a:lnTo>
                      <a:lnTo>
                        <a:pt x="30" y="36"/>
                      </a:lnTo>
                      <a:lnTo>
                        <a:pt x="24" y="36"/>
                      </a:lnTo>
                      <a:lnTo>
                        <a:pt x="18" y="33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80" name="Oval 395"/>
                <p:cNvSpPr>
                  <a:spLocks noChangeArrowheads="1"/>
                </p:cNvSpPr>
                <p:nvPr/>
              </p:nvSpPr>
              <p:spPr bwMode="auto">
                <a:xfrm rot="9960000">
                  <a:off x="3772" y="132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27" name="Group 396"/>
              <p:cNvGrpSpPr>
                <a:grpSpLocks/>
              </p:cNvGrpSpPr>
              <p:nvPr/>
            </p:nvGrpSpPr>
            <p:grpSpPr bwMode="auto">
              <a:xfrm>
                <a:off x="4814" y="2512"/>
                <a:ext cx="86" cy="57"/>
                <a:chOff x="3766" y="1425"/>
                <a:chExt cx="211" cy="137"/>
              </a:xfrm>
            </p:grpSpPr>
            <p:sp>
              <p:nvSpPr>
                <p:cNvPr id="50675" name="Freeform 397"/>
                <p:cNvSpPr>
                  <a:spLocks/>
                </p:cNvSpPr>
                <p:nvPr/>
              </p:nvSpPr>
              <p:spPr bwMode="auto">
                <a:xfrm>
                  <a:off x="3766" y="1467"/>
                  <a:ext cx="100" cy="33"/>
                </a:xfrm>
                <a:custGeom>
                  <a:avLst/>
                  <a:gdLst>
                    <a:gd name="T0" fmla="*/ 99 w 100"/>
                    <a:gd name="T1" fmla="*/ 0 h 33"/>
                    <a:gd name="T2" fmla="*/ 74 w 100"/>
                    <a:gd name="T3" fmla="*/ 5 h 33"/>
                    <a:gd name="T4" fmla="*/ 56 w 100"/>
                    <a:gd name="T5" fmla="*/ 10 h 33"/>
                    <a:gd name="T6" fmla="*/ 43 w 100"/>
                    <a:gd name="T7" fmla="*/ 22 h 33"/>
                    <a:gd name="T8" fmla="*/ 37 w 100"/>
                    <a:gd name="T9" fmla="*/ 29 h 33"/>
                    <a:gd name="T10" fmla="*/ 31 w 100"/>
                    <a:gd name="T11" fmla="*/ 32 h 33"/>
                    <a:gd name="T12" fmla="*/ 25 w 100"/>
                    <a:gd name="T13" fmla="*/ 32 h 33"/>
                    <a:gd name="T14" fmla="*/ 19 w 100"/>
                    <a:gd name="T15" fmla="*/ 32 h 33"/>
                    <a:gd name="T16" fmla="*/ 0 w 100"/>
                    <a:gd name="T17" fmla="*/ 22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33"/>
                    <a:gd name="T29" fmla="*/ 100 w 100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33">
                      <a:moveTo>
                        <a:pt x="99" y="0"/>
                      </a:moveTo>
                      <a:lnTo>
                        <a:pt x="74" y="5"/>
                      </a:lnTo>
                      <a:lnTo>
                        <a:pt x="56" y="10"/>
                      </a:lnTo>
                      <a:lnTo>
                        <a:pt x="43" y="22"/>
                      </a:lnTo>
                      <a:lnTo>
                        <a:pt x="37" y="29"/>
                      </a:lnTo>
                      <a:lnTo>
                        <a:pt x="31" y="32"/>
                      </a:lnTo>
                      <a:lnTo>
                        <a:pt x="25" y="32"/>
                      </a:lnTo>
                      <a:lnTo>
                        <a:pt x="19" y="32"/>
                      </a:lnTo>
                      <a:lnTo>
                        <a:pt x="0" y="2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76" name="Freeform 398"/>
                <p:cNvSpPr>
                  <a:spLocks/>
                </p:cNvSpPr>
                <p:nvPr/>
              </p:nvSpPr>
              <p:spPr bwMode="auto">
                <a:xfrm>
                  <a:off x="3782" y="1531"/>
                  <a:ext cx="100" cy="31"/>
                </a:xfrm>
                <a:custGeom>
                  <a:avLst/>
                  <a:gdLst>
                    <a:gd name="T0" fmla="*/ 99 w 100"/>
                    <a:gd name="T1" fmla="*/ 0 h 31"/>
                    <a:gd name="T2" fmla="*/ 74 w 100"/>
                    <a:gd name="T3" fmla="*/ 3 h 31"/>
                    <a:gd name="T4" fmla="*/ 56 w 100"/>
                    <a:gd name="T5" fmla="*/ 8 h 31"/>
                    <a:gd name="T6" fmla="*/ 43 w 100"/>
                    <a:gd name="T7" fmla="*/ 20 h 31"/>
                    <a:gd name="T8" fmla="*/ 37 w 100"/>
                    <a:gd name="T9" fmla="*/ 28 h 31"/>
                    <a:gd name="T10" fmla="*/ 31 w 100"/>
                    <a:gd name="T11" fmla="*/ 30 h 31"/>
                    <a:gd name="T12" fmla="*/ 24 w 100"/>
                    <a:gd name="T13" fmla="*/ 30 h 31"/>
                    <a:gd name="T14" fmla="*/ 18 w 100"/>
                    <a:gd name="T15" fmla="*/ 30 h 31"/>
                    <a:gd name="T16" fmla="*/ 0 w 100"/>
                    <a:gd name="T17" fmla="*/ 23 h 3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31"/>
                    <a:gd name="T29" fmla="*/ 100 w 100"/>
                    <a:gd name="T30" fmla="*/ 31 h 3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31">
                      <a:moveTo>
                        <a:pt x="99" y="0"/>
                      </a:moveTo>
                      <a:lnTo>
                        <a:pt x="74" y="3"/>
                      </a:lnTo>
                      <a:lnTo>
                        <a:pt x="56" y="8"/>
                      </a:lnTo>
                      <a:lnTo>
                        <a:pt x="43" y="20"/>
                      </a:lnTo>
                      <a:lnTo>
                        <a:pt x="37" y="28"/>
                      </a:lnTo>
                      <a:lnTo>
                        <a:pt x="31" y="30"/>
                      </a:lnTo>
                      <a:lnTo>
                        <a:pt x="24" y="30"/>
                      </a:lnTo>
                      <a:lnTo>
                        <a:pt x="18" y="30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77" name="Oval 399"/>
                <p:cNvSpPr>
                  <a:spLocks noChangeArrowheads="1"/>
                </p:cNvSpPr>
                <p:nvPr/>
              </p:nvSpPr>
              <p:spPr bwMode="auto">
                <a:xfrm rot="10200000">
                  <a:off x="3857" y="142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28" name="Group 400"/>
              <p:cNvGrpSpPr>
                <a:grpSpLocks/>
              </p:cNvGrpSpPr>
              <p:nvPr/>
            </p:nvGrpSpPr>
            <p:grpSpPr bwMode="auto">
              <a:xfrm>
                <a:off x="4840" y="2559"/>
                <a:ext cx="90" cy="58"/>
                <a:chOff x="3830" y="1539"/>
                <a:chExt cx="213" cy="138"/>
              </a:xfrm>
            </p:grpSpPr>
            <p:sp>
              <p:nvSpPr>
                <p:cNvPr id="50672" name="Freeform 401"/>
                <p:cNvSpPr>
                  <a:spLocks/>
                </p:cNvSpPr>
                <p:nvPr/>
              </p:nvSpPr>
              <p:spPr bwMode="auto">
                <a:xfrm>
                  <a:off x="3830" y="1582"/>
                  <a:ext cx="102" cy="32"/>
                </a:xfrm>
                <a:custGeom>
                  <a:avLst/>
                  <a:gdLst>
                    <a:gd name="T0" fmla="*/ 101 w 102"/>
                    <a:gd name="T1" fmla="*/ 0 h 32"/>
                    <a:gd name="T2" fmla="*/ 76 w 102"/>
                    <a:gd name="T3" fmla="*/ 3 h 32"/>
                    <a:gd name="T4" fmla="*/ 57 w 102"/>
                    <a:gd name="T5" fmla="*/ 8 h 32"/>
                    <a:gd name="T6" fmla="*/ 44 w 102"/>
                    <a:gd name="T7" fmla="*/ 21 h 32"/>
                    <a:gd name="T8" fmla="*/ 38 w 102"/>
                    <a:gd name="T9" fmla="*/ 29 h 32"/>
                    <a:gd name="T10" fmla="*/ 32 w 102"/>
                    <a:gd name="T11" fmla="*/ 31 h 32"/>
                    <a:gd name="T12" fmla="*/ 26 w 102"/>
                    <a:gd name="T13" fmla="*/ 31 h 32"/>
                    <a:gd name="T14" fmla="*/ 19 w 102"/>
                    <a:gd name="T15" fmla="*/ 29 h 32"/>
                    <a:gd name="T16" fmla="*/ 0 w 102"/>
                    <a:gd name="T17" fmla="*/ 21 h 3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32"/>
                    <a:gd name="T29" fmla="*/ 102 w 102"/>
                    <a:gd name="T30" fmla="*/ 32 h 3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32">
                      <a:moveTo>
                        <a:pt x="101" y="0"/>
                      </a:moveTo>
                      <a:lnTo>
                        <a:pt x="76" y="3"/>
                      </a:lnTo>
                      <a:lnTo>
                        <a:pt x="57" y="8"/>
                      </a:lnTo>
                      <a:lnTo>
                        <a:pt x="44" y="21"/>
                      </a:lnTo>
                      <a:lnTo>
                        <a:pt x="38" y="29"/>
                      </a:lnTo>
                      <a:lnTo>
                        <a:pt x="32" y="31"/>
                      </a:lnTo>
                      <a:lnTo>
                        <a:pt x="26" y="31"/>
                      </a:lnTo>
                      <a:lnTo>
                        <a:pt x="19" y="29"/>
                      </a:lnTo>
                      <a:lnTo>
                        <a:pt x="0" y="2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73" name="Freeform 402"/>
                <p:cNvSpPr>
                  <a:spLocks/>
                </p:cNvSpPr>
                <p:nvPr/>
              </p:nvSpPr>
              <p:spPr bwMode="auto">
                <a:xfrm>
                  <a:off x="3846" y="1644"/>
                  <a:ext cx="102" cy="33"/>
                </a:xfrm>
                <a:custGeom>
                  <a:avLst/>
                  <a:gdLst>
                    <a:gd name="T0" fmla="*/ 101 w 102"/>
                    <a:gd name="T1" fmla="*/ 0 h 33"/>
                    <a:gd name="T2" fmla="*/ 76 w 102"/>
                    <a:gd name="T3" fmla="*/ 5 h 33"/>
                    <a:gd name="T4" fmla="*/ 57 w 102"/>
                    <a:gd name="T5" fmla="*/ 11 h 33"/>
                    <a:gd name="T6" fmla="*/ 50 w 102"/>
                    <a:gd name="T7" fmla="*/ 16 h 33"/>
                    <a:gd name="T8" fmla="*/ 44 w 102"/>
                    <a:gd name="T9" fmla="*/ 22 h 33"/>
                    <a:gd name="T10" fmla="*/ 38 w 102"/>
                    <a:gd name="T11" fmla="*/ 30 h 33"/>
                    <a:gd name="T12" fmla="*/ 32 w 102"/>
                    <a:gd name="T13" fmla="*/ 32 h 33"/>
                    <a:gd name="T14" fmla="*/ 25 w 102"/>
                    <a:gd name="T15" fmla="*/ 32 h 33"/>
                    <a:gd name="T16" fmla="*/ 19 w 102"/>
                    <a:gd name="T17" fmla="*/ 30 h 33"/>
                    <a:gd name="T18" fmla="*/ 0 w 102"/>
                    <a:gd name="T19" fmla="*/ 24 h 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33"/>
                    <a:gd name="T32" fmla="*/ 102 w 102"/>
                    <a:gd name="T33" fmla="*/ 33 h 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33">
                      <a:moveTo>
                        <a:pt x="101" y="0"/>
                      </a:moveTo>
                      <a:lnTo>
                        <a:pt x="76" y="5"/>
                      </a:lnTo>
                      <a:lnTo>
                        <a:pt x="57" y="11"/>
                      </a:lnTo>
                      <a:lnTo>
                        <a:pt x="50" y="16"/>
                      </a:lnTo>
                      <a:lnTo>
                        <a:pt x="44" y="22"/>
                      </a:lnTo>
                      <a:lnTo>
                        <a:pt x="38" y="30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19" y="30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74" name="Oval 403"/>
                <p:cNvSpPr>
                  <a:spLocks noChangeArrowheads="1"/>
                </p:cNvSpPr>
                <p:nvPr/>
              </p:nvSpPr>
              <p:spPr bwMode="auto">
                <a:xfrm rot="10140000">
                  <a:off x="3923" y="153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29" name="Group 404"/>
              <p:cNvGrpSpPr>
                <a:grpSpLocks/>
              </p:cNvGrpSpPr>
              <p:nvPr/>
            </p:nvGrpSpPr>
            <p:grpSpPr bwMode="auto">
              <a:xfrm>
                <a:off x="4862" y="2603"/>
                <a:ext cx="91" cy="60"/>
                <a:chOff x="3882" y="1644"/>
                <a:chExt cx="214" cy="146"/>
              </a:xfrm>
            </p:grpSpPr>
            <p:sp>
              <p:nvSpPr>
                <p:cNvPr id="50669" name="Freeform 405"/>
                <p:cNvSpPr>
                  <a:spLocks/>
                </p:cNvSpPr>
                <p:nvPr/>
              </p:nvSpPr>
              <p:spPr bwMode="auto">
                <a:xfrm>
                  <a:off x="3882" y="1691"/>
                  <a:ext cx="103" cy="37"/>
                </a:xfrm>
                <a:custGeom>
                  <a:avLst/>
                  <a:gdLst>
                    <a:gd name="T0" fmla="*/ 102 w 103"/>
                    <a:gd name="T1" fmla="*/ 0 h 37"/>
                    <a:gd name="T2" fmla="*/ 77 w 103"/>
                    <a:gd name="T3" fmla="*/ 6 h 37"/>
                    <a:gd name="T4" fmla="*/ 57 w 103"/>
                    <a:gd name="T5" fmla="*/ 11 h 37"/>
                    <a:gd name="T6" fmla="*/ 51 w 103"/>
                    <a:gd name="T7" fmla="*/ 17 h 37"/>
                    <a:gd name="T8" fmla="*/ 45 w 103"/>
                    <a:gd name="T9" fmla="*/ 25 h 37"/>
                    <a:gd name="T10" fmla="*/ 38 w 103"/>
                    <a:gd name="T11" fmla="*/ 31 h 37"/>
                    <a:gd name="T12" fmla="*/ 32 w 103"/>
                    <a:gd name="T13" fmla="*/ 36 h 37"/>
                    <a:gd name="T14" fmla="*/ 26 w 103"/>
                    <a:gd name="T15" fmla="*/ 36 h 37"/>
                    <a:gd name="T16" fmla="*/ 19 w 103"/>
                    <a:gd name="T17" fmla="*/ 36 h 37"/>
                    <a:gd name="T18" fmla="*/ 0 w 103"/>
                    <a:gd name="T19" fmla="*/ 28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37"/>
                    <a:gd name="T32" fmla="*/ 103 w 103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37">
                      <a:moveTo>
                        <a:pt x="102" y="0"/>
                      </a:moveTo>
                      <a:lnTo>
                        <a:pt x="77" y="6"/>
                      </a:lnTo>
                      <a:lnTo>
                        <a:pt x="57" y="11"/>
                      </a:lnTo>
                      <a:lnTo>
                        <a:pt x="51" y="17"/>
                      </a:lnTo>
                      <a:lnTo>
                        <a:pt x="45" y="25"/>
                      </a:lnTo>
                      <a:lnTo>
                        <a:pt x="38" y="31"/>
                      </a:lnTo>
                      <a:lnTo>
                        <a:pt x="32" y="36"/>
                      </a:lnTo>
                      <a:lnTo>
                        <a:pt x="26" y="36"/>
                      </a:lnTo>
                      <a:lnTo>
                        <a:pt x="19" y="36"/>
                      </a:lnTo>
                      <a:lnTo>
                        <a:pt x="0" y="2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70" name="Freeform 406"/>
                <p:cNvSpPr>
                  <a:spLocks/>
                </p:cNvSpPr>
                <p:nvPr/>
              </p:nvSpPr>
              <p:spPr bwMode="auto">
                <a:xfrm>
                  <a:off x="3908" y="1752"/>
                  <a:ext cx="97" cy="38"/>
                </a:xfrm>
                <a:custGeom>
                  <a:avLst/>
                  <a:gdLst>
                    <a:gd name="T0" fmla="*/ 96 w 97"/>
                    <a:gd name="T1" fmla="*/ 0 h 38"/>
                    <a:gd name="T2" fmla="*/ 70 w 97"/>
                    <a:gd name="T3" fmla="*/ 6 h 38"/>
                    <a:gd name="T4" fmla="*/ 51 w 97"/>
                    <a:gd name="T5" fmla="*/ 14 h 38"/>
                    <a:gd name="T6" fmla="*/ 45 w 97"/>
                    <a:gd name="T7" fmla="*/ 20 h 38"/>
                    <a:gd name="T8" fmla="*/ 38 w 97"/>
                    <a:gd name="T9" fmla="*/ 26 h 38"/>
                    <a:gd name="T10" fmla="*/ 32 w 97"/>
                    <a:gd name="T11" fmla="*/ 34 h 38"/>
                    <a:gd name="T12" fmla="*/ 26 w 97"/>
                    <a:gd name="T13" fmla="*/ 37 h 38"/>
                    <a:gd name="T14" fmla="*/ 19 w 97"/>
                    <a:gd name="T15" fmla="*/ 37 h 38"/>
                    <a:gd name="T16" fmla="*/ 13 w 97"/>
                    <a:gd name="T17" fmla="*/ 37 h 38"/>
                    <a:gd name="T18" fmla="*/ 0 w 97"/>
                    <a:gd name="T19" fmla="*/ 3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7"/>
                    <a:gd name="T31" fmla="*/ 0 h 38"/>
                    <a:gd name="T32" fmla="*/ 97 w 97"/>
                    <a:gd name="T33" fmla="*/ 38 h 3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7" h="38">
                      <a:moveTo>
                        <a:pt x="96" y="0"/>
                      </a:moveTo>
                      <a:lnTo>
                        <a:pt x="70" y="6"/>
                      </a:lnTo>
                      <a:lnTo>
                        <a:pt x="51" y="14"/>
                      </a:lnTo>
                      <a:lnTo>
                        <a:pt x="45" y="20"/>
                      </a:lnTo>
                      <a:lnTo>
                        <a:pt x="38" y="26"/>
                      </a:lnTo>
                      <a:lnTo>
                        <a:pt x="32" y="34"/>
                      </a:lnTo>
                      <a:lnTo>
                        <a:pt x="26" y="37"/>
                      </a:lnTo>
                      <a:lnTo>
                        <a:pt x="19" y="37"/>
                      </a:lnTo>
                      <a:lnTo>
                        <a:pt x="13" y="37"/>
                      </a:lnTo>
                      <a:lnTo>
                        <a:pt x="0" y="3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71" name="Oval 407"/>
                <p:cNvSpPr>
                  <a:spLocks noChangeArrowheads="1"/>
                </p:cNvSpPr>
                <p:nvPr/>
              </p:nvSpPr>
              <p:spPr bwMode="auto">
                <a:xfrm rot="9900000">
                  <a:off x="3976" y="164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30" name="Group 408"/>
              <p:cNvGrpSpPr>
                <a:grpSpLocks/>
              </p:cNvGrpSpPr>
              <p:nvPr/>
            </p:nvGrpSpPr>
            <p:grpSpPr bwMode="auto">
              <a:xfrm>
                <a:off x="4881" y="2648"/>
                <a:ext cx="87" cy="63"/>
                <a:chOff x="3927" y="1754"/>
                <a:chExt cx="210" cy="155"/>
              </a:xfrm>
            </p:grpSpPr>
            <p:sp>
              <p:nvSpPr>
                <p:cNvPr id="50666" name="Freeform 409"/>
                <p:cNvSpPr>
                  <a:spLocks/>
                </p:cNvSpPr>
                <p:nvPr/>
              </p:nvSpPr>
              <p:spPr bwMode="auto">
                <a:xfrm>
                  <a:off x="3927" y="1804"/>
                  <a:ext cx="98" cy="45"/>
                </a:xfrm>
                <a:custGeom>
                  <a:avLst/>
                  <a:gdLst>
                    <a:gd name="T0" fmla="*/ 97 w 98"/>
                    <a:gd name="T1" fmla="*/ 0 h 45"/>
                    <a:gd name="T2" fmla="*/ 71 w 98"/>
                    <a:gd name="T3" fmla="*/ 8 h 45"/>
                    <a:gd name="T4" fmla="*/ 52 w 98"/>
                    <a:gd name="T5" fmla="*/ 17 h 45"/>
                    <a:gd name="T6" fmla="*/ 39 w 98"/>
                    <a:gd name="T7" fmla="*/ 32 h 45"/>
                    <a:gd name="T8" fmla="*/ 39 w 98"/>
                    <a:gd name="T9" fmla="*/ 38 h 45"/>
                    <a:gd name="T10" fmla="*/ 33 w 98"/>
                    <a:gd name="T11" fmla="*/ 41 h 45"/>
                    <a:gd name="T12" fmla="*/ 26 w 98"/>
                    <a:gd name="T13" fmla="*/ 44 h 45"/>
                    <a:gd name="T14" fmla="*/ 20 w 98"/>
                    <a:gd name="T15" fmla="*/ 44 h 45"/>
                    <a:gd name="T16" fmla="*/ 0 w 98"/>
                    <a:gd name="T17" fmla="*/ 38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5"/>
                    <a:gd name="T29" fmla="*/ 98 w 98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5">
                      <a:moveTo>
                        <a:pt x="97" y="0"/>
                      </a:moveTo>
                      <a:lnTo>
                        <a:pt x="71" y="8"/>
                      </a:lnTo>
                      <a:lnTo>
                        <a:pt x="52" y="17"/>
                      </a:lnTo>
                      <a:lnTo>
                        <a:pt x="39" y="32"/>
                      </a:lnTo>
                      <a:lnTo>
                        <a:pt x="39" y="38"/>
                      </a:lnTo>
                      <a:lnTo>
                        <a:pt x="33" y="41"/>
                      </a:lnTo>
                      <a:lnTo>
                        <a:pt x="26" y="44"/>
                      </a:lnTo>
                      <a:lnTo>
                        <a:pt x="20" y="44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67" name="Freeform 410"/>
                <p:cNvSpPr>
                  <a:spLocks/>
                </p:cNvSpPr>
                <p:nvPr/>
              </p:nvSpPr>
              <p:spPr bwMode="auto">
                <a:xfrm>
                  <a:off x="3953" y="1865"/>
                  <a:ext cx="98" cy="44"/>
                </a:xfrm>
                <a:custGeom>
                  <a:avLst/>
                  <a:gdLst>
                    <a:gd name="T0" fmla="*/ 97 w 98"/>
                    <a:gd name="T1" fmla="*/ 0 h 44"/>
                    <a:gd name="T2" fmla="*/ 71 w 98"/>
                    <a:gd name="T3" fmla="*/ 9 h 44"/>
                    <a:gd name="T4" fmla="*/ 52 w 98"/>
                    <a:gd name="T5" fmla="*/ 18 h 44"/>
                    <a:gd name="T6" fmla="*/ 45 w 98"/>
                    <a:gd name="T7" fmla="*/ 31 h 44"/>
                    <a:gd name="T8" fmla="*/ 39 w 98"/>
                    <a:gd name="T9" fmla="*/ 37 h 44"/>
                    <a:gd name="T10" fmla="*/ 32 w 98"/>
                    <a:gd name="T11" fmla="*/ 40 h 44"/>
                    <a:gd name="T12" fmla="*/ 26 w 98"/>
                    <a:gd name="T13" fmla="*/ 43 h 44"/>
                    <a:gd name="T14" fmla="*/ 19 w 98"/>
                    <a:gd name="T15" fmla="*/ 43 h 44"/>
                    <a:gd name="T16" fmla="*/ 0 w 98"/>
                    <a:gd name="T17" fmla="*/ 37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4"/>
                    <a:gd name="T29" fmla="*/ 98 w 98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4">
                      <a:moveTo>
                        <a:pt x="97" y="0"/>
                      </a:moveTo>
                      <a:lnTo>
                        <a:pt x="71" y="9"/>
                      </a:lnTo>
                      <a:lnTo>
                        <a:pt x="52" y="18"/>
                      </a:lnTo>
                      <a:lnTo>
                        <a:pt x="45" y="31"/>
                      </a:lnTo>
                      <a:lnTo>
                        <a:pt x="39" y="37"/>
                      </a:lnTo>
                      <a:lnTo>
                        <a:pt x="32" y="40"/>
                      </a:lnTo>
                      <a:lnTo>
                        <a:pt x="26" y="43"/>
                      </a:lnTo>
                      <a:lnTo>
                        <a:pt x="19" y="43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68" name="Oval 411"/>
                <p:cNvSpPr>
                  <a:spLocks noChangeArrowheads="1"/>
                </p:cNvSpPr>
                <p:nvPr/>
              </p:nvSpPr>
              <p:spPr bwMode="auto">
                <a:xfrm rot="9600000">
                  <a:off x="4017" y="175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31" name="Group 412"/>
              <p:cNvGrpSpPr>
                <a:grpSpLocks/>
              </p:cNvGrpSpPr>
              <p:nvPr/>
            </p:nvGrpSpPr>
            <p:grpSpPr bwMode="auto">
              <a:xfrm>
                <a:off x="4893" y="2694"/>
                <a:ext cx="88" cy="64"/>
                <a:chOff x="3957" y="1868"/>
                <a:chExt cx="210" cy="155"/>
              </a:xfrm>
            </p:grpSpPr>
            <p:sp>
              <p:nvSpPr>
                <p:cNvPr id="50663" name="Freeform 413"/>
                <p:cNvSpPr>
                  <a:spLocks/>
                </p:cNvSpPr>
                <p:nvPr/>
              </p:nvSpPr>
              <p:spPr bwMode="auto">
                <a:xfrm>
                  <a:off x="3957" y="1918"/>
                  <a:ext cx="98" cy="45"/>
                </a:xfrm>
                <a:custGeom>
                  <a:avLst/>
                  <a:gdLst>
                    <a:gd name="T0" fmla="*/ 97 w 98"/>
                    <a:gd name="T1" fmla="*/ 0 h 45"/>
                    <a:gd name="T2" fmla="*/ 71 w 98"/>
                    <a:gd name="T3" fmla="*/ 9 h 45"/>
                    <a:gd name="T4" fmla="*/ 52 w 98"/>
                    <a:gd name="T5" fmla="*/ 19 h 45"/>
                    <a:gd name="T6" fmla="*/ 45 w 98"/>
                    <a:gd name="T7" fmla="*/ 31 h 45"/>
                    <a:gd name="T8" fmla="*/ 39 w 98"/>
                    <a:gd name="T9" fmla="*/ 38 h 45"/>
                    <a:gd name="T10" fmla="*/ 32 w 98"/>
                    <a:gd name="T11" fmla="*/ 41 h 45"/>
                    <a:gd name="T12" fmla="*/ 26 w 98"/>
                    <a:gd name="T13" fmla="*/ 44 h 45"/>
                    <a:gd name="T14" fmla="*/ 19 w 98"/>
                    <a:gd name="T15" fmla="*/ 44 h 45"/>
                    <a:gd name="T16" fmla="*/ 0 w 98"/>
                    <a:gd name="T17" fmla="*/ 38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5"/>
                    <a:gd name="T29" fmla="*/ 98 w 98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5">
                      <a:moveTo>
                        <a:pt x="97" y="0"/>
                      </a:moveTo>
                      <a:lnTo>
                        <a:pt x="71" y="9"/>
                      </a:lnTo>
                      <a:lnTo>
                        <a:pt x="52" y="19"/>
                      </a:lnTo>
                      <a:lnTo>
                        <a:pt x="45" y="31"/>
                      </a:lnTo>
                      <a:lnTo>
                        <a:pt x="39" y="38"/>
                      </a:lnTo>
                      <a:lnTo>
                        <a:pt x="32" y="41"/>
                      </a:lnTo>
                      <a:lnTo>
                        <a:pt x="26" y="44"/>
                      </a:lnTo>
                      <a:lnTo>
                        <a:pt x="19" y="44"/>
                      </a:lnTo>
                      <a:lnTo>
                        <a:pt x="0" y="3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64" name="Freeform 414"/>
                <p:cNvSpPr>
                  <a:spLocks/>
                </p:cNvSpPr>
                <p:nvPr/>
              </p:nvSpPr>
              <p:spPr bwMode="auto">
                <a:xfrm>
                  <a:off x="3982" y="1980"/>
                  <a:ext cx="99" cy="43"/>
                </a:xfrm>
                <a:custGeom>
                  <a:avLst/>
                  <a:gdLst>
                    <a:gd name="T0" fmla="*/ 98 w 99"/>
                    <a:gd name="T1" fmla="*/ 0 h 43"/>
                    <a:gd name="T2" fmla="*/ 72 w 99"/>
                    <a:gd name="T3" fmla="*/ 6 h 43"/>
                    <a:gd name="T4" fmla="*/ 52 w 99"/>
                    <a:gd name="T5" fmla="*/ 16 h 43"/>
                    <a:gd name="T6" fmla="*/ 46 w 99"/>
                    <a:gd name="T7" fmla="*/ 22 h 43"/>
                    <a:gd name="T8" fmla="*/ 46 w 99"/>
                    <a:gd name="T9" fmla="*/ 29 h 43"/>
                    <a:gd name="T10" fmla="*/ 39 w 99"/>
                    <a:gd name="T11" fmla="*/ 35 h 43"/>
                    <a:gd name="T12" fmla="*/ 33 w 99"/>
                    <a:gd name="T13" fmla="*/ 39 h 43"/>
                    <a:gd name="T14" fmla="*/ 26 w 99"/>
                    <a:gd name="T15" fmla="*/ 42 h 43"/>
                    <a:gd name="T16" fmla="*/ 20 w 99"/>
                    <a:gd name="T17" fmla="*/ 42 h 43"/>
                    <a:gd name="T18" fmla="*/ 0 w 99"/>
                    <a:gd name="T19" fmla="*/ 39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9"/>
                    <a:gd name="T31" fmla="*/ 0 h 43"/>
                    <a:gd name="T32" fmla="*/ 99 w 99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9" h="43">
                      <a:moveTo>
                        <a:pt x="98" y="0"/>
                      </a:moveTo>
                      <a:lnTo>
                        <a:pt x="72" y="6"/>
                      </a:lnTo>
                      <a:lnTo>
                        <a:pt x="52" y="16"/>
                      </a:lnTo>
                      <a:lnTo>
                        <a:pt x="46" y="22"/>
                      </a:lnTo>
                      <a:lnTo>
                        <a:pt x="46" y="29"/>
                      </a:lnTo>
                      <a:lnTo>
                        <a:pt x="39" y="35"/>
                      </a:lnTo>
                      <a:lnTo>
                        <a:pt x="33" y="39"/>
                      </a:lnTo>
                      <a:lnTo>
                        <a:pt x="26" y="42"/>
                      </a:lnTo>
                      <a:lnTo>
                        <a:pt x="20" y="42"/>
                      </a:lnTo>
                      <a:lnTo>
                        <a:pt x="0" y="3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65" name="Oval 415"/>
                <p:cNvSpPr>
                  <a:spLocks noChangeArrowheads="1"/>
                </p:cNvSpPr>
                <p:nvPr/>
              </p:nvSpPr>
              <p:spPr bwMode="auto">
                <a:xfrm rot="9600000">
                  <a:off x="4047" y="186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32" name="Group 416"/>
              <p:cNvGrpSpPr>
                <a:grpSpLocks/>
              </p:cNvGrpSpPr>
              <p:nvPr/>
            </p:nvGrpSpPr>
            <p:grpSpPr bwMode="auto">
              <a:xfrm>
                <a:off x="4914" y="2838"/>
                <a:ext cx="88" cy="48"/>
                <a:chOff x="4006" y="2217"/>
                <a:chExt cx="211" cy="118"/>
              </a:xfrm>
            </p:grpSpPr>
            <p:sp>
              <p:nvSpPr>
                <p:cNvPr id="50660" name="Freeform 417"/>
                <p:cNvSpPr>
                  <a:spLocks/>
                </p:cNvSpPr>
                <p:nvPr/>
              </p:nvSpPr>
              <p:spPr bwMode="auto">
                <a:xfrm>
                  <a:off x="4007" y="2242"/>
                  <a:ext cx="106" cy="19"/>
                </a:xfrm>
                <a:custGeom>
                  <a:avLst/>
                  <a:gdLst>
                    <a:gd name="T0" fmla="*/ 105 w 106"/>
                    <a:gd name="T1" fmla="*/ 4 h 19"/>
                    <a:gd name="T2" fmla="*/ 79 w 106"/>
                    <a:gd name="T3" fmla="*/ 4 h 19"/>
                    <a:gd name="T4" fmla="*/ 59 w 106"/>
                    <a:gd name="T5" fmla="*/ 4 h 19"/>
                    <a:gd name="T6" fmla="*/ 52 w 106"/>
                    <a:gd name="T7" fmla="*/ 7 h 19"/>
                    <a:gd name="T8" fmla="*/ 46 w 106"/>
                    <a:gd name="T9" fmla="*/ 11 h 19"/>
                    <a:gd name="T10" fmla="*/ 39 w 106"/>
                    <a:gd name="T11" fmla="*/ 14 h 19"/>
                    <a:gd name="T12" fmla="*/ 33 w 106"/>
                    <a:gd name="T13" fmla="*/ 18 h 19"/>
                    <a:gd name="T14" fmla="*/ 19 w 106"/>
                    <a:gd name="T15" fmla="*/ 14 h 19"/>
                    <a:gd name="T16" fmla="*/ 0 w 106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19"/>
                    <a:gd name="T29" fmla="*/ 106 w 106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19">
                      <a:moveTo>
                        <a:pt x="105" y="4"/>
                      </a:moveTo>
                      <a:lnTo>
                        <a:pt x="79" y="4"/>
                      </a:lnTo>
                      <a:lnTo>
                        <a:pt x="59" y="4"/>
                      </a:lnTo>
                      <a:lnTo>
                        <a:pt x="52" y="7"/>
                      </a:lnTo>
                      <a:lnTo>
                        <a:pt x="46" y="11"/>
                      </a:lnTo>
                      <a:lnTo>
                        <a:pt x="39" y="14"/>
                      </a:lnTo>
                      <a:lnTo>
                        <a:pt x="33" y="18"/>
                      </a:lnTo>
                      <a:lnTo>
                        <a:pt x="19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61" name="Freeform 418"/>
                <p:cNvSpPr>
                  <a:spLocks/>
                </p:cNvSpPr>
                <p:nvPr/>
              </p:nvSpPr>
              <p:spPr bwMode="auto">
                <a:xfrm>
                  <a:off x="4006" y="2306"/>
                  <a:ext cx="106" cy="20"/>
                </a:xfrm>
                <a:custGeom>
                  <a:avLst/>
                  <a:gdLst>
                    <a:gd name="T0" fmla="*/ 105 w 106"/>
                    <a:gd name="T1" fmla="*/ 8 h 20"/>
                    <a:gd name="T2" fmla="*/ 79 w 106"/>
                    <a:gd name="T3" fmla="*/ 4 h 20"/>
                    <a:gd name="T4" fmla="*/ 59 w 106"/>
                    <a:gd name="T5" fmla="*/ 4 h 20"/>
                    <a:gd name="T6" fmla="*/ 46 w 106"/>
                    <a:gd name="T7" fmla="*/ 12 h 20"/>
                    <a:gd name="T8" fmla="*/ 39 w 106"/>
                    <a:gd name="T9" fmla="*/ 19 h 20"/>
                    <a:gd name="T10" fmla="*/ 33 w 106"/>
                    <a:gd name="T11" fmla="*/ 19 h 20"/>
                    <a:gd name="T12" fmla="*/ 19 w 106"/>
                    <a:gd name="T13" fmla="*/ 15 h 20"/>
                    <a:gd name="T14" fmla="*/ 0 w 106"/>
                    <a:gd name="T15" fmla="*/ 0 h 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6"/>
                    <a:gd name="T25" fmla="*/ 0 h 20"/>
                    <a:gd name="T26" fmla="*/ 106 w 106"/>
                    <a:gd name="T27" fmla="*/ 20 h 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6" h="20">
                      <a:moveTo>
                        <a:pt x="105" y="8"/>
                      </a:moveTo>
                      <a:lnTo>
                        <a:pt x="79" y="4"/>
                      </a:lnTo>
                      <a:lnTo>
                        <a:pt x="59" y="4"/>
                      </a:lnTo>
                      <a:lnTo>
                        <a:pt x="46" y="12"/>
                      </a:lnTo>
                      <a:lnTo>
                        <a:pt x="39" y="19"/>
                      </a:lnTo>
                      <a:lnTo>
                        <a:pt x="33" y="19"/>
                      </a:lnTo>
                      <a:lnTo>
                        <a:pt x="19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62" name="Oval 419"/>
                <p:cNvSpPr>
                  <a:spLocks noChangeArrowheads="1"/>
                </p:cNvSpPr>
                <p:nvPr/>
              </p:nvSpPr>
              <p:spPr bwMode="auto">
                <a:xfrm rot="-10560000">
                  <a:off x="4097" y="221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33" name="Group 420"/>
              <p:cNvGrpSpPr>
                <a:grpSpLocks/>
              </p:cNvGrpSpPr>
              <p:nvPr/>
            </p:nvGrpSpPr>
            <p:grpSpPr bwMode="auto">
              <a:xfrm>
                <a:off x="4920" y="2876"/>
                <a:ext cx="87" cy="60"/>
                <a:chOff x="4022" y="2311"/>
                <a:chExt cx="209" cy="143"/>
              </a:xfrm>
            </p:grpSpPr>
            <p:sp>
              <p:nvSpPr>
                <p:cNvPr id="50657" name="Freeform 421"/>
                <p:cNvSpPr>
                  <a:spLocks/>
                </p:cNvSpPr>
                <p:nvPr/>
              </p:nvSpPr>
              <p:spPr bwMode="auto">
                <a:xfrm>
                  <a:off x="4046" y="2311"/>
                  <a:ext cx="94" cy="42"/>
                </a:xfrm>
                <a:custGeom>
                  <a:avLst/>
                  <a:gdLst>
                    <a:gd name="T0" fmla="*/ 93 w 94"/>
                    <a:gd name="T1" fmla="*/ 41 h 42"/>
                    <a:gd name="T2" fmla="*/ 73 w 94"/>
                    <a:gd name="T3" fmla="*/ 26 h 42"/>
                    <a:gd name="T4" fmla="*/ 53 w 94"/>
                    <a:gd name="T5" fmla="*/ 18 h 42"/>
                    <a:gd name="T6" fmla="*/ 33 w 94"/>
                    <a:gd name="T7" fmla="*/ 22 h 42"/>
                    <a:gd name="T8" fmla="*/ 27 w 94"/>
                    <a:gd name="T9" fmla="*/ 22 h 42"/>
                    <a:gd name="T10" fmla="*/ 20 w 94"/>
                    <a:gd name="T11" fmla="*/ 22 h 42"/>
                    <a:gd name="T12" fmla="*/ 7 w 94"/>
                    <a:gd name="T13" fmla="*/ 11 h 42"/>
                    <a:gd name="T14" fmla="*/ 0 w 94"/>
                    <a:gd name="T15" fmla="*/ 0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4"/>
                    <a:gd name="T25" fmla="*/ 0 h 42"/>
                    <a:gd name="T26" fmla="*/ 94 w 94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4" h="42">
                      <a:moveTo>
                        <a:pt x="93" y="41"/>
                      </a:moveTo>
                      <a:lnTo>
                        <a:pt x="73" y="26"/>
                      </a:lnTo>
                      <a:lnTo>
                        <a:pt x="53" y="18"/>
                      </a:lnTo>
                      <a:lnTo>
                        <a:pt x="33" y="22"/>
                      </a:lnTo>
                      <a:lnTo>
                        <a:pt x="27" y="22"/>
                      </a:lnTo>
                      <a:lnTo>
                        <a:pt x="20" y="22"/>
                      </a:lnTo>
                      <a:lnTo>
                        <a:pt x="7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58" name="Freeform 422"/>
                <p:cNvSpPr>
                  <a:spLocks/>
                </p:cNvSpPr>
                <p:nvPr/>
              </p:nvSpPr>
              <p:spPr bwMode="auto">
                <a:xfrm>
                  <a:off x="4022" y="2370"/>
                  <a:ext cx="93" cy="43"/>
                </a:xfrm>
                <a:custGeom>
                  <a:avLst/>
                  <a:gdLst>
                    <a:gd name="T0" fmla="*/ 92 w 93"/>
                    <a:gd name="T1" fmla="*/ 42 h 43"/>
                    <a:gd name="T2" fmla="*/ 72 w 93"/>
                    <a:gd name="T3" fmla="*/ 27 h 43"/>
                    <a:gd name="T4" fmla="*/ 46 w 93"/>
                    <a:gd name="T5" fmla="*/ 23 h 43"/>
                    <a:gd name="T6" fmla="*/ 39 w 93"/>
                    <a:gd name="T7" fmla="*/ 23 h 43"/>
                    <a:gd name="T8" fmla="*/ 33 w 93"/>
                    <a:gd name="T9" fmla="*/ 23 h 43"/>
                    <a:gd name="T10" fmla="*/ 26 w 93"/>
                    <a:gd name="T11" fmla="*/ 23 h 43"/>
                    <a:gd name="T12" fmla="*/ 20 w 93"/>
                    <a:gd name="T13" fmla="*/ 23 h 43"/>
                    <a:gd name="T14" fmla="*/ 13 w 93"/>
                    <a:gd name="T15" fmla="*/ 23 h 43"/>
                    <a:gd name="T16" fmla="*/ 6 w 93"/>
                    <a:gd name="T17" fmla="*/ 15 h 43"/>
                    <a:gd name="T18" fmla="*/ 0 w 93"/>
                    <a:gd name="T19" fmla="*/ 0 h 4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43"/>
                    <a:gd name="T32" fmla="*/ 93 w 93"/>
                    <a:gd name="T33" fmla="*/ 43 h 4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43">
                      <a:moveTo>
                        <a:pt x="92" y="42"/>
                      </a:moveTo>
                      <a:lnTo>
                        <a:pt x="72" y="27"/>
                      </a:lnTo>
                      <a:lnTo>
                        <a:pt x="46" y="23"/>
                      </a:lnTo>
                      <a:lnTo>
                        <a:pt x="39" y="23"/>
                      </a:lnTo>
                      <a:lnTo>
                        <a:pt x="33" y="23"/>
                      </a:lnTo>
                      <a:lnTo>
                        <a:pt x="26" y="23"/>
                      </a:lnTo>
                      <a:lnTo>
                        <a:pt x="20" y="23"/>
                      </a:lnTo>
                      <a:lnTo>
                        <a:pt x="13" y="23"/>
                      </a:lnTo>
                      <a:lnTo>
                        <a:pt x="6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59" name="Oval 423"/>
                <p:cNvSpPr>
                  <a:spLocks noChangeArrowheads="1"/>
                </p:cNvSpPr>
                <p:nvPr/>
              </p:nvSpPr>
              <p:spPr bwMode="auto">
                <a:xfrm rot="-9240000">
                  <a:off x="4111" y="233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34" name="Group 424"/>
              <p:cNvGrpSpPr>
                <a:grpSpLocks/>
              </p:cNvGrpSpPr>
              <p:nvPr/>
            </p:nvGrpSpPr>
            <p:grpSpPr bwMode="auto">
              <a:xfrm>
                <a:off x="4911" y="2928"/>
                <a:ext cx="89" cy="52"/>
                <a:chOff x="4000" y="2437"/>
                <a:chExt cx="213" cy="130"/>
              </a:xfrm>
            </p:grpSpPr>
            <p:sp>
              <p:nvSpPr>
                <p:cNvPr id="50654" name="Freeform 425"/>
                <p:cNvSpPr>
                  <a:spLocks/>
                </p:cNvSpPr>
                <p:nvPr/>
              </p:nvSpPr>
              <p:spPr bwMode="auto">
                <a:xfrm>
                  <a:off x="4017" y="2437"/>
                  <a:ext cx="100" cy="33"/>
                </a:xfrm>
                <a:custGeom>
                  <a:avLst/>
                  <a:gdLst>
                    <a:gd name="T0" fmla="*/ 99 w 100"/>
                    <a:gd name="T1" fmla="*/ 32 h 33"/>
                    <a:gd name="T2" fmla="*/ 79 w 100"/>
                    <a:gd name="T3" fmla="*/ 20 h 33"/>
                    <a:gd name="T4" fmla="*/ 53 w 100"/>
                    <a:gd name="T5" fmla="*/ 16 h 33"/>
                    <a:gd name="T6" fmla="*/ 40 w 100"/>
                    <a:gd name="T7" fmla="*/ 20 h 33"/>
                    <a:gd name="T8" fmla="*/ 27 w 100"/>
                    <a:gd name="T9" fmla="*/ 24 h 33"/>
                    <a:gd name="T10" fmla="*/ 13 w 100"/>
                    <a:gd name="T11" fmla="*/ 12 h 33"/>
                    <a:gd name="T12" fmla="*/ 0 w 100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33"/>
                    <a:gd name="T23" fmla="*/ 100 w 100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33">
                      <a:moveTo>
                        <a:pt x="99" y="32"/>
                      </a:moveTo>
                      <a:lnTo>
                        <a:pt x="79" y="20"/>
                      </a:lnTo>
                      <a:lnTo>
                        <a:pt x="53" y="16"/>
                      </a:lnTo>
                      <a:lnTo>
                        <a:pt x="40" y="20"/>
                      </a:lnTo>
                      <a:lnTo>
                        <a:pt x="27" y="24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55" name="Freeform 426"/>
                <p:cNvSpPr>
                  <a:spLocks/>
                </p:cNvSpPr>
                <p:nvPr/>
              </p:nvSpPr>
              <p:spPr bwMode="auto">
                <a:xfrm>
                  <a:off x="4000" y="2498"/>
                  <a:ext cx="99" cy="33"/>
                </a:xfrm>
                <a:custGeom>
                  <a:avLst/>
                  <a:gdLst>
                    <a:gd name="T0" fmla="*/ 98 w 99"/>
                    <a:gd name="T1" fmla="*/ 32 h 33"/>
                    <a:gd name="T2" fmla="*/ 78 w 99"/>
                    <a:gd name="T3" fmla="*/ 24 h 33"/>
                    <a:gd name="T4" fmla="*/ 52 w 99"/>
                    <a:gd name="T5" fmla="*/ 16 h 33"/>
                    <a:gd name="T6" fmla="*/ 39 w 99"/>
                    <a:gd name="T7" fmla="*/ 20 h 33"/>
                    <a:gd name="T8" fmla="*/ 26 w 99"/>
                    <a:gd name="T9" fmla="*/ 24 h 33"/>
                    <a:gd name="T10" fmla="*/ 13 w 99"/>
                    <a:gd name="T11" fmla="*/ 16 h 33"/>
                    <a:gd name="T12" fmla="*/ 0 w 99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"/>
                    <a:gd name="T22" fmla="*/ 0 h 33"/>
                    <a:gd name="T23" fmla="*/ 99 w 99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" h="33">
                      <a:moveTo>
                        <a:pt x="98" y="32"/>
                      </a:moveTo>
                      <a:lnTo>
                        <a:pt x="78" y="24"/>
                      </a:lnTo>
                      <a:lnTo>
                        <a:pt x="52" y="16"/>
                      </a:lnTo>
                      <a:lnTo>
                        <a:pt x="39" y="20"/>
                      </a:lnTo>
                      <a:lnTo>
                        <a:pt x="26" y="24"/>
                      </a:lnTo>
                      <a:lnTo>
                        <a:pt x="1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56" name="Oval 427"/>
                <p:cNvSpPr>
                  <a:spLocks noChangeArrowheads="1"/>
                </p:cNvSpPr>
                <p:nvPr/>
              </p:nvSpPr>
              <p:spPr bwMode="auto">
                <a:xfrm rot="-9600000">
                  <a:off x="4093" y="24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35" name="Group 428"/>
              <p:cNvGrpSpPr>
                <a:grpSpLocks/>
              </p:cNvGrpSpPr>
              <p:nvPr/>
            </p:nvGrpSpPr>
            <p:grpSpPr bwMode="auto">
              <a:xfrm>
                <a:off x="3876" y="2358"/>
                <a:ext cx="176" cy="189"/>
                <a:chOff x="1535" y="1074"/>
                <a:chExt cx="421" cy="460"/>
              </a:xfrm>
            </p:grpSpPr>
            <p:pic>
              <p:nvPicPr>
                <p:cNvPr id="50640" name="Picture 429"/>
                <p:cNvPicPr>
                  <a:picLocks noChangeArrowheads="1"/>
                </p:cNvPicPr>
                <p:nvPr/>
              </p:nvPicPr>
              <p:blipFill>
                <a:blip r:embed="rId31" cstate="print"/>
                <a:srcRect/>
                <a:stretch>
                  <a:fillRect/>
                </a:stretch>
              </p:blipFill>
              <p:spPr bwMode="auto">
                <a:xfrm>
                  <a:off x="1597" y="1151"/>
                  <a:ext cx="243" cy="2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641" name="Picture 430"/>
                <p:cNvPicPr>
                  <a:picLocks noChangeArrowheads="1"/>
                </p:cNvPicPr>
                <p:nvPr/>
              </p:nvPicPr>
              <p:blipFill>
                <a:blip r:embed="rId32" cstate="print"/>
                <a:srcRect/>
                <a:stretch>
                  <a:fillRect/>
                </a:stretch>
              </p:blipFill>
              <p:spPr bwMode="auto">
                <a:xfrm>
                  <a:off x="1644" y="1102"/>
                  <a:ext cx="243" cy="23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642" name="Picture 431"/>
                <p:cNvPicPr>
                  <a:picLocks noChangeArrowheads="1"/>
                </p:cNvPicPr>
                <p:nvPr/>
              </p:nvPicPr>
              <p:blipFill>
                <a:blip r:embed="rId33" cstate="print"/>
                <a:srcRect/>
                <a:stretch>
                  <a:fillRect/>
                </a:stretch>
              </p:blipFill>
              <p:spPr bwMode="auto">
                <a:xfrm>
                  <a:off x="1589" y="1229"/>
                  <a:ext cx="242" cy="22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643" name="Picture 432"/>
                <p:cNvPicPr>
                  <a:picLocks noChangeArrowheads="1"/>
                </p:cNvPicPr>
                <p:nvPr/>
              </p:nvPicPr>
              <p:blipFill>
                <a:blip r:embed="rId34" cstate="print"/>
                <a:srcRect/>
                <a:stretch>
                  <a:fillRect/>
                </a:stretch>
              </p:blipFill>
              <p:spPr bwMode="auto">
                <a:xfrm>
                  <a:off x="1697" y="1074"/>
                  <a:ext cx="258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644" name="Freeform 433"/>
                <p:cNvSpPr>
                  <a:spLocks/>
                </p:cNvSpPr>
                <p:nvPr/>
              </p:nvSpPr>
              <p:spPr bwMode="auto">
                <a:xfrm>
                  <a:off x="1618" y="1124"/>
                  <a:ext cx="74" cy="72"/>
                </a:xfrm>
                <a:custGeom>
                  <a:avLst/>
                  <a:gdLst>
                    <a:gd name="T0" fmla="*/ 19 w 74"/>
                    <a:gd name="T1" fmla="*/ 71 h 72"/>
                    <a:gd name="T2" fmla="*/ 8 w 74"/>
                    <a:gd name="T3" fmla="*/ 58 h 72"/>
                    <a:gd name="T4" fmla="*/ 3 w 74"/>
                    <a:gd name="T5" fmla="*/ 52 h 72"/>
                    <a:gd name="T6" fmla="*/ 0 w 74"/>
                    <a:gd name="T7" fmla="*/ 44 h 72"/>
                    <a:gd name="T8" fmla="*/ 0 w 74"/>
                    <a:gd name="T9" fmla="*/ 35 h 72"/>
                    <a:gd name="T10" fmla="*/ 3 w 74"/>
                    <a:gd name="T11" fmla="*/ 21 h 72"/>
                    <a:gd name="T12" fmla="*/ 5 w 74"/>
                    <a:gd name="T13" fmla="*/ 12 h 72"/>
                    <a:gd name="T14" fmla="*/ 8 w 74"/>
                    <a:gd name="T15" fmla="*/ 10 h 72"/>
                    <a:gd name="T16" fmla="*/ 8 w 74"/>
                    <a:gd name="T17" fmla="*/ 8 h 72"/>
                    <a:gd name="T18" fmla="*/ 19 w 74"/>
                    <a:gd name="T19" fmla="*/ 4 h 72"/>
                    <a:gd name="T20" fmla="*/ 27 w 74"/>
                    <a:gd name="T21" fmla="*/ 0 h 72"/>
                    <a:gd name="T22" fmla="*/ 41 w 74"/>
                    <a:gd name="T23" fmla="*/ 0 h 72"/>
                    <a:gd name="T24" fmla="*/ 57 w 74"/>
                    <a:gd name="T25" fmla="*/ 8 h 72"/>
                    <a:gd name="T26" fmla="*/ 73 w 74"/>
                    <a:gd name="T27" fmla="*/ 19 h 7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4"/>
                    <a:gd name="T43" fmla="*/ 0 h 72"/>
                    <a:gd name="T44" fmla="*/ 74 w 74"/>
                    <a:gd name="T45" fmla="*/ 72 h 72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4" h="72">
                      <a:moveTo>
                        <a:pt x="19" y="71"/>
                      </a:moveTo>
                      <a:lnTo>
                        <a:pt x="8" y="58"/>
                      </a:lnTo>
                      <a:lnTo>
                        <a:pt x="3" y="52"/>
                      </a:lnTo>
                      <a:lnTo>
                        <a:pt x="0" y="44"/>
                      </a:lnTo>
                      <a:lnTo>
                        <a:pt x="0" y="35"/>
                      </a:lnTo>
                      <a:lnTo>
                        <a:pt x="3" y="21"/>
                      </a:lnTo>
                      <a:lnTo>
                        <a:pt x="5" y="12"/>
                      </a:lnTo>
                      <a:lnTo>
                        <a:pt x="8" y="10"/>
                      </a:lnTo>
                      <a:lnTo>
                        <a:pt x="8" y="8"/>
                      </a:lnTo>
                      <a:lnTo>
                        <a:pt x="19" y="4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7" y="8"/>
                      </a:lnTo>
                      <a:lnTo>
                        <a:pt x="73" y="19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50645" name="Picture 434"/>
                <p:cNvPicPr>
                  <a:picLocks noChangeArrowheads="1"/>
                </p:cNvPicPr>
                <p:nvPr/>
              </p:nvPicPr>
              <p:blipFill>
                <a:blip r:embed="rId35" cstate="print"/>
                <a:srcRect/>
                <a:stretch>
                  <a:fillRect/>
                </a:stretch>
              </p:blipFill>
              <p:spPr bwMode="auto">
                <a:xfrm>
                  <a:off x="1678" y="1203"/>
                  <a:ext cx="258" cy="20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646" name="Picture 435"/>
                <p:cNvPicPr>
                  <a:picLocks noChangeArrowheads="1"/>
                </p:cNvPicPr>
                <p:nvPr/>
              </p:nvPicPr>
              <p:blipFill>
                <a:blip r:embed="rId36" cstate="print"/>
                <a:srcRect/>
                <a:stretch>
                  <a:fillRect/>
                </a:stretch>
              </p:blipFill>
              <p:spPr bwMode="auto">
                <a:xfrm>
                  <a:off x="1638" y="1243"/>
                  <a:ext cx="228" cy="24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647" name="Picture 436"/>
                <p:cNvPicPr>
                  <a:picLocks noChangeArrowheads="1"/>
                </p:cNvPicPr>
                <p:nvPr/>
              </p:nvPicPr>
              <p:blipFill>
                <a:blip r:embed="rId37" cstate="print"/>
                <a:srcRect/>
                <a:stretch>
                  <a:fillRect/>
                </a:stretch>
              </p:blipFill>
              <p:spPr bwMode="auto">
                <a:xfrm>
                  <a:off x="1728" y="1131"/>
                  <a:ext cx="228" cy="24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648" name="Freeform 437"/>
                <p:cNvSpPr>
                  <a:spLocks/>
                </p:cNvSpPr>
                <p:nvPr/>
              </p:nvSpPr>
              <p:spPr bwMode="auto">
                <a:xfrm>
                  <a:off x="1701" y="1101"/>
                  <a:ext cx="75" cy="87"/>
                </a:xfrm>
                <a:custGeom>
                  <a:avLst/>
                  <a:gdLst>
                    <a:gd name="T0" fmla="*/ 43 w 75"/>
                    <a:gd name="T1" fmla="*/ 6 h 87"/>
                    <a:gd name="T2" fmla="*/ 34 w 75"/>
                    <a:gd name="T3" fmla="*/ 2 h 87"/>
                    <a:gd name="T4" fmla="*/ 26 w 75"/>
                    <a:gd name="T5" fmla="*/ 0 h 87"/>
                    <a:gd name="T6" fmla="*/ 20 w 75"/>
                    <a:gd name="T7" fmla="*/ 2 h 87"/>
                    <a:gd name="T8" fmla="*/ 14 w 75"/>
                    <a:gd name="T9" fmla="*/ 6 h 87"/>
                    <a:gd name="T10" fmla="*/ 9 w 75"/>
                    <a:gd name="T11" fmla="*/ 18 h 87"/>
                    <a:gd name="T12" fmla="*/ 0 w 75"/>
                    <a:gd name="T13" fmla="*/ 35 h 87"/>
                    <a:gd name="T14" fmla="*/ 9 w 75"/>
                    <a:gd name="T15" fmla="*/ 52 h 87"/>
                    <a:gd name="T16" fmla="*/ 17 w 75"/>
                    <a:gd name="T17" fmla="*/ 65 h 87"/>
                    <a:gd name="T18" fmla="*/ 31 w 75"/>
                    <a:gd name="T19" fmla="*/ 77 h 87"/>
                    <a:gd name="T20" fmla="*/ 48 w 75"/>
                    <a:gd name="T21" fmla="*/ 86 h 87"/>
                    <a:gd name="T22" fmla="*/ 57 w 75"/>
                    <a:gd name="T23" fmla="*/ 86 h 87"/>
                    <a:gd name="T24" fmla="*/ 65 w 75"/>
                    <a:gd name="T25" fmla="*/ 84 h 87"/>
                    <a:gd name="T26" fmla="*/ 71 w 75"/>
                    <a:gd name="T27" fmla="*/ 81 h 87"/>
                    <a:gd name="T28" fmla="*/ 74 w 75"/>
                    <a:gd name="T29" fmla="*/ 79 h 8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75"/>
                    <a:gd name="T46" fmla="*/ 0 h 87"/>
                    <a:gd name="T47" fmla="*/ 75 w 75"/>
                    <a:gd name="T48" fmla="*/ 87 h 8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75" h="87">
                      <a:moveTo>
                        <a:pt x="43" y="6"/>
                      </a:moveTo>
                      <a:lnTo>
                        <a:pt x="34" y="2"/>
                      </a:lnTo>
                      <a:lnTo>
                        <a:pt x="26" y="0"/>
                      </a:lnTo>
                      <a:lnTo>
                        <a:pt x="20" y="2"/>
                      </a:lnTo>
                      <a:lnTo>
                        <a:pt x="14" y="6"/>
                      </a:lnTo>
                      <a:lnTo>
                        <a:pt x="9" y="18"/>
                      </a:lnTo>
                      <a:lnTo>
                        <a:pt x="0" y="35"/>
                      </a:lnTo>
                      <a:lnTo>
                        <a:pt x="9" y="52"/>
                      </a:lnTo>
                      <a:lnTo>
                        <a:pt x="17" y="65"/>
                      </a:lnTo>
                      <a:lnTo>
                        <a:pt x="31" y="77"/>
                      </a:lnTo>
                      <a:lnTo>
                        <a:pt x="48" y="86"/>
                      </a:lnTo>
                      <a:lnTo>
                        <a:pt x="57" y="86"/>
                      </a:lnTo>
                      <a:lnTo>
                        <a:pt x="65" y="84"/>
                      </a:lnTo>
                      <a:lnTo>
                        <a:pt x="71" y="81"/>
                      </a:lnTo>
                      <a:lnTo>
                        <a:pt x="74" y="79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49" name="Freeform 438"/>
                <p:cNvSpPr>
                  <a:spLocks/>
                </p:cNvSpPr>
                <p:nvPr/>
              </p:nvSpPr>
              <p:spPr bwMode="auto">
                <a:xfrm>
                  <a:off x="1669" y="1234"/>
                  <a:ext cx="65" cy="63"/>
                </a:xfrm>
                <a:custGeom>
                  <a:avLst/>
                  <a:gdLst>
                    <a:gd name="T0" fmla="*/ 64 w 65"/>
                    <a:gd name="T1" fmla="*/ 16 h 63"/>
                    <a:gd name="T2" fmla="*/ 61 w 65"/>
                    <a:gd name="T3" fmla="*/ 12 h 63"/>
                    <a:gd name="T4" fmla="*/ 56 w 65"/>
                    <a:gd name="T5" fmla="*/ 6 h 63"/>
                    <a:gd name="T6" fmla="*/ 50 w 65"/>
                    <a:gd name="T7" fmla="*/ 2 h 63"/>
                    <a:gd name="T8" fmla="*/ 45 w 65"/>
                    <a:gd name="T9" fmla="*/ 0 h 63"/>
                    <a:gd name="T10" fmla="*/ 33 w 65"/>
                    <a:gd name="T11" fmla="*/ 6 h 63"/>
                    <a:gd name="T12" fmla="*/ 22 w 65"/>
                    <a:gd name="T13" fmla="*/ 10 h 63"/>
                    <a:gd name="T14" fmla="*/ 17 w 65"/>
                    <a:gd name="T15" fmla="*/ 14 h 63"/>
                    <a:gd name="T16" fmla="*/ 14 w 65"/>
                    <a:gd name="T17" fmla="*/ 16 h 63"/>
                    <a:gd name="T18" fmla="*/ 11 w 65"/>
                    <a:gd name="T19" fmla="*/ 16 h 63"/>
                    <a:gd name="T20" fmla="*/ 6 w 65"/>
                    <a:gd name="T21" fmla="*/ 27 h 63"/>
                    <a:gd name="T22" fmla="*/ 0 w 65"/>
                    <a:gd name="T23" fmla="*/ 35 h 63"/>
                    <a:gd name="T24" fmla="*/ 3 w 65"/>
                    <a:gd name="T25" fmla="*/ 43 h 63"/>
                    <a:gd name="T26" fmla="*/ 6 w 65"/>
                    <a:gd name="T27" fmla="*/ 52 h 63"/>
                    <a:gd name="T28" fmla="*/ 9 w 65"/>
                    <a:gd name="T29" fmla="*/ 60 h 63"/>
                    <a:gd name="T30" fmla="*/ 11 w 65"/>
                    <a:gd name="T31" fmla="*/ 62 h 6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65"/>
                    <a:gd name="T49" fmla="*/ 0 h 63"/>
                    <a:gd name="T50" fmla="*/ 65 w 65"/>
                    <a:gd name="T51" fmla="*/ 63 h 63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65" h="63">
                      <a:moveTo>
                        <a:pt x="64" y="16"/>
                      </a:moveTo>
                      <a:lnTo>
                        <a:pt x="61" y="12"/>
                      </a:lnTo>
                      <a:lnTo>
                        <a:pt x="56" y="6"/>
                      </a:lnTo>
                      <a:lnTo>
                        <a:pt x="50" y="2"/>
                      </a:lnTo>
                      <a:lnTo>
                        <a:pt x="45" y="0"/>
                      </a:lnTo>
                      <a:lnTo>
                        <a:pt x="33" y="6"/>
                      </a:lnTo>
                      <a:lnTo>
                        <a:pt x="22" y="10"/>
                      </a:lnTo>
                      <a:lnTo>
                        <a:pt x="17" y="14"/>
                      </a:lnTo>
                      <a:lnTo>
                        <a:pt x="14" y="16"/>
                      </a:lnTo>
                      <a:lnTo>
                        <a:pt x="11" y="16"/>
                      </a:lnTo>
                      <a:lnTo>
                        <a:pt x="6" y="27"/>
                      </a:lnTo>
                      <a:lnTo>
                        <a:pt x="0" y="35"/>
                      </a:lnTo>
                      <a:lnTo>
                        <a:pt x="3" y="43"/>
                      </a:lnTo>
                      <a:lnTo>
                        <a:pt x="6" y="52"/>
                      </a:lnTo>
                      <a:lnTo>
                        <a:pt x="9" y="60"/>
                      </a:lnTo>
                      <a:lnTo>
                        <a:pt x="11" y="62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50" name="Freeform 439"/>
                <p:cNvSpPr>
                  <a:spLocks/>
                </p:cNvSpPr>
                <p:nvPr/>
              </p:nvSpPr>
              <p:spPr bwMode="auto">
                <a:xfrm>
                  <a:off x="1535" y="1175"/>
                  <a:ext cx="106" cy="121"/>
                </a:xfrm>
                <a:custGeom>
                  <a:avLst/>
                  <a:gdLst>
                    <a:gd name="T0" fmla="*/ 100 w 106"/>
                    <a:gd name="T1" fmla="*/ 103 h 121"/>
                    <a:gd name="T2" fmla="*/ 102 w 106"/>
                    <a:gd name="T3" fmla="*/ 89 h 121"/>
                    <a:gd name="T4" fmla="*/ 102 w 106"/>
                    <a:gd name="T5" fmla="*/ 74 h 121"/>
                    <a:gd name="T6" fmla="*/ 105 w 106"/>
                    <a:gd name="T7" fmla="*/ 66 h 121"/>
                    <a:gd name="T8" fmla="*/ 105 w 106"/>
                    <a:gd name="T9" fmla="*/ 64 h 121"/>
                    <a:gd name="T10" fmla="*/ 105 w 106"/>
                    <a:gd name="T11" fmla="*/ 62 h 121"/>
                    <a:gd name="T12" fmla="*/ 100 w 106"/>
                    <a:gd name="T13" fmla="*/ 47 h 121"/>
                    <a:gd name="T14" fmla="*/ 97 w 106"/>
                    <a:gd name="T15" fmla="*/ 33 h 121"/>
                    <a:gd name="T16" fmla="*/ 95 w 106"/>
                    <a:gd name="T17" fmla="*/ 25 h 121"/>
                    <a:gd name="T18" fmla="*/ 92 w 106"/>
                    <a:gd name="T19" fmla="*/ 23 h 121"/>
                    <a:gd name="T20" fmla="*/ 92 w 106"/>
                    <a:gd name="T21" fmla="*/ 21 h 121"/>
                    <a:gd name="T22" fmla="*/ 79 w 106"/>
                    <a:gd name="T23" fmla="*/ 8 h 121"/>
                    <a:gd name="T24" fmla="*/ 71 w 106"/>
                    <a:gd name="T25" fmla="*/ 4 h 121"/>
                    <a:gd name="T26" fmla="*/ 63 w 106"/>
                    <a:gd name="T27" fmla="*/ 0 h 121"/>
                    <a:gd name="T28" fmla="*/ 58 w 106"/>
                    <a:gd name="T29" fmla="*/ 0 h 121"/>
                    <a:gd name="T30" fmla="*/ 50 w 106"/>
                    <a:gd name="T31" fmla="*/ 0 h 121"/>
                    <a:gd name="T32" fmla="*/ 37 w 106"/>
                    <a:gd name="T33" fmla="*/ 6 h 121"/>
                    <a:gd name="T34" fmla="*/ 32 w 106"/>
                    <a:gd name="T35" fmla="*/ 8 h 121"/>
                    <a:gd name="T36" fmla="*/ 24 w 106"/>
                    <a:gd name="T37" fmla="*/ 12 h 121"/>
                    <a:gd name="T38" fmla="*/ 18 w 106"/>
                    <a:gd name="T39" fmla="*/ 14 h 121"/>
                    <a:gd name="T40" fmla="*/ 16 w 106"/>
                    <a:gd name="T41" fmla="*/ 16 h 121"/>
                    <a:gd name="T42" fmla="*/ 11 w 106"/>
                    <a:gd name="T43" fmla="*/ 25 h 121"/>
                    <a:gd name="T44" fmla="*/ 5 w 106"/>
                    <a:gd name="T45" fmla="*/ 31 h 121"/>
                    <a:gd name="T46" fmla="*/ 0 w 106"/>
                    <a:gd name="T47" fmla="*/ 39 h 121"/>
                    <a:gd name="T48" fmla="*/ 0 w 106"/>
                    <a:gd name="T49" fmla="*/ 47 h 121"/>
                    <a:gd name="T50" fmla="*/ 3 w 106"/>
                    <a:gd name="T51" fmla="*/ 58 h 121"/>
                    <a:gd name="T52" fmla="*/ 3 w 106"/>
                    <a:gd name="T53" fmla="*/ 66 h 121"/>
                    <a:gd name="T54" fmla="*/ 5 w 106"/>
                    <a:gd name="T55" fmla="*/ 72 h 121"/>
                    <a:gd name="T56" fmla="*/ 5 w 106"/>
                    <a:gd name="T57" fmla="*/ 76 h 121"/>
                    <a:gd name="T58" fmla="*/ 8 w 106"/>
                    <a:gd name="T59" fmla="*/ 79 h 121"/>
                    <a:gd name="T60" fmla="*/ 8 w 106"/>
                    <a:gd name="T61" fmla="*/ 76 h 121"/>
                    <a:gd name="T62" fmla="*/ 8 w 106"/>
                    <a:gd name="T63" fmla="*/ 74 h 121"/>
                    <a:gd name="T64" fmla="*/ 8 w 106"/>
                    <a:gd name="T65" fmla="*/ 79 h 121"/>
                    <a:gd name="T66" fmla="*/ 8 w 106"/>
                    <a:gd name="T67" fmla="*/ 83 h 121"/>
                    <a:gd name="T68" fmla="*/ 8 w 106"/>
                    <a:gd name="T69" fmla="*/ 89 h 121"/>
                    <a:gd name="T70" fmla="*/ 11 w 106"/>
                    <a:gd name="T71" fmla="*/ 97 h 121"/>
                    <a:gd name="T72" fmla="*/ 13 w 106"/>
                    <a:gd name="T73" fmla="*/ 103 h 121"/>
                    <a:gd name="T74" fmla="*/ 11 w 106"/>
                    <a:gd name="T75" fmla="*/ 110 h 121"/>
                    <a:gd name="T76" fmla="*/ 8 w 106"/>
                    <a:gd name="T77" fmla="*/ 120 h 121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106"/>
                    <a:gd name="T118" fmla="*/ 0 h 121"/>
                    <a:gd name="T119" fmla="*/ 106 w 106"/>
                    <a:gd name="T120" fmla="*/ 121 h 121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106" h="121">
                      <a:moveTo>
                        <a:pt x="100" y="103"/>
                      </a:moveTo>
                      <a:lnTo>
                        <a:pt x="102" y="89"/>
                      </a:lnTo>
                      <a:lnTo>
                        <a:pt x="102" y="74"/>
                      </a:lnTo>
                      <a:lnTo>
                        <a:pt x="105" y="66"/>
                      </a:lnTo>
                      <a:lnTo>
                        <a:pt x="105" y="64"/>
                      </a:lnTo>
                      <a:lnTo>
                        <a:pt x="105" y="62"/>
                      </a:lnTo>
                      <a:lnTo>
                        <a:pt x="100" y="47"/>
                      </a:lnTo>
                      <a:lnTo>
                        <a:pt x="97" y="33"/>
                      </a:lnTo>
                      <a:lnTo>
                        <a:pt x="95" y="25"/>
                      </a:lnTo>
                      <a:lnTo>
                        <a:pt x="92" y="23"/>
                      </a:lnTo>
                      <a:lnTo>
                        <a:pt x="92" y="21"/>
                      </a:lnTo>
                      <a:lnTo>
                        <a:pt x="79" y="8"/>
                      </a:lnTo>
                      <a:lnTo>
                        <a:pt x="71" y="4"/>
                      </a:lnTo>
                      <a:lnTo>
                        <a:pt x="63" y="0"/>
                      </a:lnTo>
                      <a:lnTo>
                        <a:pt x="58" y="0"/>
                      </a:lnTo>
                      <a:lnTo>
                        <a:pt x="50" y="0"/>
                      </a:lnTo>
                      <a:lnTo>
                        <a:pt x="37" y="6"/>
                      </a:lnTo>
                      <a:lnTo>
                        <a:pt x="32" y="8"/>
                      </a:lnTo>
                      <a:lnTo>
                        <a:pt x="24" y="12"/>
                      </a:lnTo>
                      <a:lnTo>
                        <a:pt x="18" y="14"/>
                      </a:lnTo>
                      <a:lnTo>
                        <a:pt x="16" y="16"/>
                      </a:lnTo>
                      <a:lnTo>
                        <a:pt x="11" y="25"/>
                      </a:lnTo>
                      <a:lnTo>
                        <a:pt x="5" y="31"/>
                      </a:lnTo>
                      <a:lnTo>
                        <a:pt x="0" y="39"/>
                      </a:lnTo>
                      <a:lnTo>
                        <a:pt x="0" y="47"/>
                      </a:lnTo>
                      <a:lnTo>
                        <a:pt x="3" y="58"/>
                      </a:lnTo>
                      <a:lnTo>
                        <a:pt x="3" y="66"/>
                      </a:lnTo>
                      <a:lnTo>
                        <a:pt x="5" y="72"/>
                      </a:lnTo>
                      <a:lnTo>
                        <a:pt x="5" y="76"/>
                      </a:lnTo>
                      <a:lnTo>
                        <a:pt x="8" y="79"/>
                      </a:lnTo>
                      <a:lnTo>
                        <a:pt x="8" y="76"/>
                      </a:lnTo>
                      <a:lnTo>
                        <a:pt x="8" y="74"/>
                      </a:lnTo>
                      <a:lnTo>
                        <a:pt x="8" y="79"/>
                      </a:lnTo>
                      <a:lnTo>
                        <a:pt x="8" y="83"/>
                      </a:lnTo>
                      <a:lnTo>
                        <a:pt x="8" y="89"/>
                      </a:lnTo>
                      <a:lnTo>
                        <a:pt x="11" y="97"/>
                      </a:lnTo>
                      <a:lnTo>
                        <a:pt x="13" y="103"/>
                      </a:lnTo>
                      <a:lnTo>
                        <a:pt x="11" y="110"/>
                      </a:lnTo>
                      <a:lnTo>
                        <a:pt x="8" y="12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51" name="AutoShape 440"/>
                <p:cNvSpPr>
                  <a:spLocks noChangeArrowheads="1"/>
                </p:cNvSpPr>
                <p:nvPr/>
              </p:nvSpPr>
              <p:spPr bwMode="auto">
                <a:xfrm rot="7920000">
                  <a:off x="1868" y="1475"/>
                  <a:ext cx="65" cy="53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0652" name="Freeform 441"/>
                <p:cNvSpPr>
                  <a:spLocks/>
                </p:cNvSpPr>
                <p:nvPr/>
              </p:nvSpPr>
              <p:spPr bwMode="auto">
                <a:xfrm>
                  <a:off x="1830" y="1451"/>
                  <a:ext cx="49" cy="37"/>
                </a:xfrm>
                <a:custGeom>
                  <a:avLst/>
                  <a:gdLst>
                    <a:gd name="T0" fmla="*/ 0 w 49"/>
                    <a:gd name="T1" fmla="*/ 5 h 37"/>
                    <a:gd name="T2" fmla="*/ 12 w 49"/>
                    <a:gd name="T3" fmla="*/ 0 h 37"/>
                    <a:gd name="T4" fmla="*/ 18 w 49"/>
                    <a:gd name="T5" fmla="*/ 0 h 37"/>
                    <a:gd name="T6" fmla="*/ 27 w 49"/>
                    <a:gd name="T7" fmla="*/ 2 h 37"/>
                    <a:gd name="T8" fmla="*/ 27 w 49"/>
                    <a:gd name="T9" fmla="*/ 5 h 37"/>
                    <a:gd name="T10" fmla="*/ 33 w 49"/>
                    <a:gd name="T11" fmla="*/ 9 h 37"/>
                    <a:gd name="T12" fmla="*/ 42 w 49"/>
                    <a:gd name="T13" fmla="*/ 21 h 37"/>
                    <a:gd name="T14" fmla="*/ 48 w 49"/>
                    <a:gd name="T15" fmla="*/ 31 h 37"/>
                    <a:gd name="T16" fmla="*/ 48 w 49"/>
                    <a:gd name="T17" fmla="*/ 36 h 37"/>
                    <a:gd name="T18" fmla="*/ 42 w 49"/>
                    <a:gd name="T19" fmla="*/ 36 h 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"/>
                    <a:gd name="T31" fmla="*/ 0 h 37"/>
                    <a:gd name="T32" fmla="*/ 49 w 49"/>
                    <a:gd name="T33" fmla="*/ 37 h 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" h="37">
                      <a:moveTo>
                        <a:pt x="0" y="5"/>
                      </a:move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7" y="2"/>
                      </a:lnTo>
                      <a:lnTo>
                        <a:pt x="27" y="5"/>
                      </a:lnTo>
                      <a:lnTo>
                        <a:pt x="33" y="9"/>
                      </a:lnTo>
                      <a:lnTo>
                        <a:pt x="42" y="21"/>
                      </a:lnTo>
                      <a:lnTo>
                        <a:pt x="48" y="31"/>
                      </a:lnTo>
                      <a:lnTo>
                        <a:pt x="48" y="36"/>
                      </a:lnTo>
                      <a:lnTo>
                        <a:pt x="42" y="36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53" name="Freeform 442"/>
                <p:cNvSpPr>
                  <a:spLocks/>
                </p:cNvSpPr>
                <p:nvPr/>
              </p:nvSpPr>
              <p:spPr bwMode="auto">
                <a:xfrm>
                  <a:off x="1900" y="1333"/>
                  <a:ext cx="48" cy="57"/>
                </a:xfrm>
                <a:custGeom>
                  <a:avLst/>
                  <a:gdLst>
                    <a:gd name="T0" fmla="*/ 0 w 48"/>
                    <a:gd name="T1" fmla="*/ 47 h 57"/>
                    <a:gd name="T2" fmla="*/ 13 w 48"/>
                    <a:gd name="T3" fmla="*/ 54 h 57"/>
                    <a:gd name="T4" fmla="*/ 19 w 48"/>
                    <a:gd name="T5" fmla="*/ 56 h 57"/>
                    <a:gd name="T6" fmla="*/ 25 w 48"/>
                    <a:gd name="T7" fmla="*/ 56 h 57"/>
                    <a:gd name="T8" fmla="*/ 31 w 48"/>
                    <a:gd name="T9" fmla="*/ 54 h 57"/>
                    <a:gd name="T10" fmla="*/ 41 w 48"/>
                    <a:gd name="T11" fmla="*/ 49 h 57"/>
                    <a:gd name="T12" fmla="*/ 44 w 48"/>
                    <a:gd name="T13" fmla="*/ 47 h 57"/>
                    <a:gd name="T14" fmla="*/ 47 w 48"/>
                    <a:gd name="T15" fmla="*/ 45 h 57"/>
                    <a:gd name="T16" fmla="*/ 47 w 48"/>
                    <a:gd name="T17" fmla="*/ 31 h 57"/>
                    <a:gd name="T18" fmla="*/ 44 w 48"/>
                    <a:gd name="T19" fmla="*/ 20 h 57"/>
                    <a:gd name="T20" fmla="*/ 34 w 48"/>
                    <a:gd name="T21" fmla="*/ 9 h 57"/>
                    <a:gd name="T22" fmla="*/ 25 w 48"/>
                    <a:gd name="T23" fmla="*/ 0 h 5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48"/>
                    <a:gd name="T37" fmla="*/ 0 h 57"/>
                    <a:gd name="T38" fmla="*/ 48 w 48"/>
                    <a:gd name="T39" fmla="*/ 57 h 5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48" h="57">
                      <a:moveTo>
                        <a:pt x="0" y="47"/>
                      </a:moveTo>
                      <a:lnTo>
                        <a:pt x="13" y="54"/>
                      </a:lnTo>
                      <a:lnTo>
                        <a:pt x="19" y="56"/>
                      </a:lnTo>
                      <a:lnTo>
                        <a:pt x="25" y="56"/>
                      </a:lnTo>
                      <a:lnTo>
                        <a:pt x="31" y="54"/>
                      </a:lnTo>
                      <a:lnTo>
                        <a:pt x="41" y="49"/>
                      </a:lnTo>
                      <a:lnTo>
                        <a:pt x="44" y="47"/>
                      </a:lnTo>
                      <a:lnTo>
                        <a:pt x="47" y="45"/>
                      </a:lnTo>
                      <a:lnTo>
                        <a:pt x="47" y="31"/>
                      </a:lnTo>
                      <a:lnTo>
                        <a:pt x="44" y="20"/>
                      </a:lnTo>
                      <a:lnTo>
                        <a:pt x="34" y="9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9136" name="Picture 443"/>
              <p:cNvPicPr>
                <a:picLocks noChangeArrowheads="1"/>
              </p:cNvPicPr>
              <p:nvPr/>
            </p:nvPicPr>
            <p:blipFill>
              <a:blip r:embed="rId38" cstate="print"/>
              <a:srcRect/>
              <a:stretch>
                <a:fillRect/>
              </a:stretch>
            </p:blipFill>
            <p:spPr bwMode="auto">
              <a:xfrm>
                <a:off x="4934" y="2769"/>
                <a:ext cx="86" cy="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137" name="Picture 444"/>
              <p:cNvPicPr>
                <a:picLocks noChangeArrowheads="1"/>
              </p:cNvPicPr>
              <p:nvPr/>
            </p:nvPicPr>
            <p:blipFill>
              <a:blip r:embed="rId39" cstate="print"/>
              <a:srcRect/>
              <a:stretch>
                <a:fillRect/>
              </a:stretch>
            </p:blipFill>
            <p:spPr bwMode="auto">
              <a:xfrm>
                <a:off x="4930" y="2747"/>
                <a:ext cx="84" cy="4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138" name="Picture 445"/>
              <p:cNvPicPr>
                <a:picLocks noChangeArrowheads="1"/>
              </p:cNvPicPr>
              <p:nvPr/>
            </p:nvPicPr>
            <p:blipFill>
              <a:blip r:embed="rId40" cstate="print"/>
              <a:srcRect/>
              <a:stretch>
                <a:fillRect/>
              </a:stretch>
            </p:blipFill>
            <p:spPr bwMode="auto">
              <a:xfrm>
                <a:off x="4953" y="2786"/>
                <a:ext cx="86" cy="4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139" name="Picture 446"/>
              <p:cNvPicPr>
                <a:picLocks noChangeArrowheads="1"/>
              </p:cNvPicPr>
              <p:nvPr/>
            </p:nvPicPr>
            <p:blipFill>
              <a:blip r:embed="rId41" cstate="print"/>
              <a:srcRect/>
              <a:stretch>
                <a:fillRect/>
              </a:stretch>
            </p:blipFill>
            <p:spPr bwMode="auto">
              <a:xfrm>
                <a:off x="4928" y="2717"/>
                <a:ext cx="85" cy="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9140" name="Freeform 447"/>
              <p:cNvSpPr>
                <a:spLocks/>
              </p:cNvSpPr>
              <p:nvPr/>
            </p:nvSpPr>
            <p:spPr bwMode="auto">
              <a:xfrm>
                <a:off x="4927" y="2776"/>
                <a:ext cx="19" cy="24"/>
              </a:xfrm>
              <a:custGeom>
                <a:avLst/>
                <a:gdLst>
                  <a:gd name="T0" fmla="*/ 0 w 47"/>
                  <a:gd name="T1" fmla="*/ 0 h 60"/>
                  <a:gd name="T2" fmla="*/ 0 w 47"/>
                  <a:gd name="T3" fmla="*/ 0 h 60"/>
                  <a:gd name="T4" fmla="*/ 0 w 47"/>
                  <a:gd name="T5" fmla="*/ 0 h 60"/>
                  <a:gd name="T6" fmla="*/ 0 w 47"/>
                  <a:gd name="T7" fmla="*/ 0 h 60"/>
                  <a:gd name="T8" fmla="*/ 0 w 47"/>
                  <a:gd name="T9" fmla="*/ 0 h 60"/>
                  <a:gd name="T10" fmla="*/ 0 w 47"/>
                  <a:gd name="T11" fmla="*/ 0 h 60"/>
                  <a:gd name="T12" fmla="*/ 0 w 47"/>
                  <a:gd name="T13" fmla="*/ 0 h 60"/>
                  <a:gd name="T14" fmla="*/ 0 w 47"/>
                  <a:gd name="T15" fmla="*/ 0 h 60"/>
                  <a:gd name="T16" fmla="*/ 0 w 47"/>
                  <a:gd name="T17" fmla="*/ 0 h 60"/>
                  <a:gd name="T18" fmla="*/ 0 w 47"/>
                  <a:gd name="T19" fmla="*/ 0 h 60"/>
                  <a:gd name="T20" fmla="*/ 0 w 47"/>
                  <a:gd name="T21" fmla="*/ 0 h 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7"/>
                  <a:gd name="T34" fmla="*/ 0 h 60"/>
                  <a:gd name="T35" fmla="*/ 47 w 47"/>
                  <a:gd name="T36" fmla="*/ 60 h 6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7" h="60">
                    <a:moveTo>
                      <a:pt x="46" y="59"/>
                    </a:moveTo>
                    <a:lnTo>
                      <a:pt x="33" y="59"/>
                    </a:lnTo>
                    <a:lnTo>
                      <a:pt x="20" y="59"/>
                    </a:lnTo>
                    <a:lnTo>
                      <a:pt x="13" y="55"/>
                    </a:lnTo>
                    <a:lnTo>
                      <a:pt x="6" y="45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0" y="21"/>
                    </a:lnTo>
                    <a:lnTo>
                      <a:pt x="6" y="10"/>
                    </a:lnTo>
                    <a:lnTo>
                      <a:pt x="20" y="4"/>
                    </a:lnTo>
                    <a:lnTo>
                      <a:pt x="33" y="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9141" name="Picture 448"/>
              <p:cNvPicPr>
                <a:picLocks noChangeArrowheads="1"/>
              </p:cNvPicPr>
              <p:nvPr/>
            </p:nvPicPr>
            <p:blipFill>
              <a:blip r:embed="rId42" cstate="print"/>
              <a:srcRect/>
              <a:stretch>
                <a:fillRect/>
              </a:stretch>
            </p:blipFill>
            <p:spPr bwMode="auto">
              <a:xfrm>
                <a:off x="4960" y="2749"/>
                <a:ext cx="83" cy="5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142" name="Picture 449"/>
              <p:cNvPicPr>
                <a:picLocks noChangeArrowheads="1"/>
              </p:cNvPicPr>
              <p:nvPr/>
            </p:nvPicPr>
            <p:blipFill>
              <a:blip r:embed="rId43" cstate="print"/>
              <a:srcRect/>
              <a:stretch>
                <a:fillRect/>
              </a:stretch>
            </p:blipFill>
            <p:spPr bwMode="auto">
              <a:xfrm>
                <a:off x="4965" y="2782"/>
                <a:ext cx="85" cy="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143" name="Picture 450"/>
              <p:cNvPicPr>
                <a:picLocks noChangeArrowheads="1"/>
              </p:cNvPicPr>
              <p:nvPr/>
            </p:nvPicPr>
            <p:blipFill>
              <a:blip r:embed="rId44" cstate="print"/>
              <a:srcRect/>
              <a:stretch>
                <a:fillRect/>
              </a:stretch>
            </p:blipFill>
            <p:spPr bwMode="auto">
              <a:xfrm>
                <a:off x="4951" y="2736"/>
                <a:ext cx="84" cy="3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9144" name="Freeform 451"/>
              <p:cNvSpPr>
                <a:spLocks/>
              </p:cNvSpPr>
              <p:nvPr/>
            </p:nvSpPr>
            <p:spPr bwMode="auto">
              <a:xfrm>
                <a:off x="4933" y="2753"/>
                <a:ext cx="31" cy="20"/>
              </a:xfrm>
              <a:custGeom>
                <a:avLst/>
                <a:gdLst>
                  <a:gd name="T0" fmla="*/ 0 w 74"/>
                  <a:gd name="T1" fmla="*/ 0 h 48"/>
                  <a:gd name="T2" fmla="*/ 0 w 74"/>
                  <a:gd name="T3" fmla="*/ 0 h 48"/>
                  <a:gd name="T4" fmla="*/ 0 w 74"/>
                  <a:gd name="T5" fmla="*/ 0 h 48"/>
                  <a:gd name="T6" fmla="*/ 0 w 74"/>
                  <a:gd name="T7" fmla="*/ 0 h 48"/>
                  <a:gd name="T8" fmla="*/ 0 w 74"/>
                  <a:gd name="T9" fmla="*/ 0 h 48"/>
                  <a:gd name="T10" fmla="*/ 0 w 74"/>
                  <a:gd name="T11" fmla="*/ 0 h 48"/>
                  <a:gd name="T12" fmla="*/ 0 w 74"/>
                  <a:gd name="T13" fmla="*/ 0 h 48"/>
                  <a:gd name="T14" fmla="*/ 0 w 74"/>
                  <a:gd name="T15" fmla="*/ 0 h 48"/>
                  <a:gd name="T16" fmla="*/ 0 w 74"/>
                  <a:gd name="T17" fmla="*/ 0 h 48"/>
                  <a:gd name="T18" fmla="*/ 0 w 74"/>
                  <a:gd name="T19" fmla="*/ 0 h 48"/>
                  <a:gd name="T20" fmla="*/ 0 w 74"/>
                  <a:gd name="T21" fmla="*/ 0 h 48"/>
                  <a:gd name="T22" fmla="*/ 0 w 74"/>
                  <a:gd name="T23" fmla="*/ 0 h 48"/>
                  <a:gd name="T24" fmla="*/ 0 w 74"/>
                  <a:gd name="T25" fmla="*/ 0 h 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"/>
                  <a:gd name="T40" fmla="*/ 0 h 48"/>
                  <a:gd name="T41" fmla="*/ 74 w 74"/>
                  <a:gd name="T42" fmla="*/ 48 h 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" h="48">
                    <a:moveTo>
                      <a:pt x="13" y="0"/>
                    </a:moveTo>
                    <a:lnTo>
                      <a:pt x="0" y="10"/>
                    </a:lnTo>
                    <a:lnTo>
                      <a:pt x="0" y="20"/>
                    </a:lnTo>
                    <a:lnTo>
                      <a:pt x="6" y="30"/>
                    </a:lnTo>
                    <a:lnTo>
                      <a:pt x="13" y="43"/>
                    </a:lnTo>
                    <a:lnTo>
                      <a:pt x="26" y="47"/>
                    </a:lnTo>
                    <a:lnTo>
                      <a:pt x="40" y="47"/>
                    </a:lnTo>
                    <a:lnTo>
                      <a:pt x="53" y="40"/>
                    </a:lnTo>
                    <a:lnTo>
                      <a:pt x="66" y="33"/>
                    </a:lnTo>
                    <a:lnTo>
                      <a:pt x="73" y="30"/>
                    </a:lnTo>
                    <a:lnTo>
                      <a:pt x="73" y="23"/>
                    </a:lnTo>
                    <a:lnTo>
                      <a:pt x="73" y="17"/>
                    </a:lnTo>
                    <a:lnTo>
                      <a:pt x="73" y="13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45" name="Freeform 452"/>
              <p:cNvSpPr>
                <a:spLocks/>
              </p:cNvSpPr>
              <p:nvPr/>
            </p:nvSpPr>
            <p:spPr bwMode="auto">
              <a:xfrm>
                <a:off x="4968" y="2783"/>
                <a:ext cx="11" cy="25"/>
              </a:xfrm>
              <a:custGeom>
                <a:avLst/>
                <a:gdLst>
                  <a:gd name="T0" fmla="*/ 0 w 28"/>
                  <a:gd name="T1" fmla="*/ 0 h 57"/>
                  <a:gd name="T2" fmla="*/ 0 w 28"/>
                  <a:gd name="T3" fmla="*/ 0 h 57"/>
                  <a:gd name="T4" fmla="*/ 0 w 28"/>
                  <a:gd name="T5" fmla="*/ 0 h 57"/>
                  <a:gd name="T6" fmla="*/ 0 w 28"/>
                  <a:gd name="T7" fmla="*/ 0 h 57"/>
                  <a:gd name="T8" fmla="*/ 0 w 28"/>
                  <a:gd name="T9" fmla="*/ 0 h 57"/>
                  <a:gd name="T10" fmla="*/ 0 w 28"/>
                  <a:gd name="T11" fmla="*/ 0 h 57"/>
                  <a:gd name="T12" fmla="*/ 0 w 28"/>
                  <a:gd name="T13" fmla="*/ 0 h 57"/>
                  <a:gd name="T14" fmla="*/ 0 w 28"/>
                  <a:gd name="T15" fmla="*/ 0 h 57"/>
                  <a:gd name="T16" fmla="*/ 0 w 28"/>
                  <a:gd name="T17" fmla="*/ 0 h 57"/>
                  <a:gd name="T18" fmla="*/ 0 w 28"/>
                  <a:gd name="T19" fmla="*/ 0 h 57"/>
                  <a:gd name="T20" fmla="*/ 0 w 28"/>
                  <a:gd name="T21" fmla="*/ 0 h 57"/>
                  <a:gd name="T22" fmla="*/ 0 w 28"/>
                  <a:gd name="T23" fmla="*/ 0 h 57"/>
                  <a:gd name="T24" fmla="*/ 0 w 28"/>
                  <a:gd name="T25" fmla="*/ 0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57"/>
                  <a:gd name="T41" fmla="*/ 28 w 28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57">
                    <a:moveTo>
                      <a:pt x="20" y="0"/>
                    </a:moveTo>
                    <a:lnTo>
                      <a:pt x="7" y="0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4"/>
                    </a:lnTo>
                    <a:lnTo>
                      <a:pt x="0" y="31"/>
                    </a:lnTo>
                    <a:lnTo>
                      <a:pt x="0" y="35"/>
                    </a:lnTo>
                    <a:lnTo>
                      <a:pt x="0" y="45"/>
                    </a:lnTo>
                    <a:lnTo>
                      <a:pt x="7" y="52"/>
                    </a:lnTo>
                    <a:lnTo>
                      <a:pt x="14" y="56"/>
                    </a:lnTo>
                    <a:lnTo>
                      <a:pt x="20" y="56"/>
                    </a:lnTo>
                    <a:lnTo>
                      <a:pt x="27" y="56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46" name="Freeform 453"/>
              <p:cNvSpPr>
                <a:spLocks/>
              </p:cNvSpPr>
              <p:nvPr/>
            </p:nvSpPr>
            <p:spPr bwMode="auto">
              <a:xfrm>
                <a:off x="4931" y="2804"/>
                <a:ext cx="37" cy="42"/>
              </a:xfrm>
              <a:custGeom>
                <a:avLst/>
                <a:gdLst>
                  <a:gd name="T0" fmla="*/ 0 w 88"/>
                  <a:gd name="T1" fmla="*/ 0 h 106"/>
                  <a:gd name="T2" fmla="*/ 0 w 88"/>
                  <a:gd name="T3" fmla="*/ 0 h 106"/>
                  <a:gd name="T4" fmla="*/ 0 w 88"/>
                  <a:gd name="T5" fmla="*/ 0 h 106"/>
                  <a:gd name="T6" fmla="*/ 0 w 88"/>
                  <a:gd name="T7" fmla="*/ 0 h 106"/>
                  <a:gd name="T8" fmla="*/ 0 w 88"/>
                  <a:gd name="T9" fmla="*/ 0 h 106"/>
                  <a:gd name="T10" fmla="*/ 0 w 88"/>
                  <a:gd name="T11" fmla="*/ 0 h 106"/>
                  <a:gd name="T12" fmla="*/ 0 w 88"/>
                  <a:gd name="T13" fmla="*/ 0 h 106"/>
                  <a:gd name="T14" fmla="*/ 0 w 88"/>
                  <a:gd name="T15" fmla="*/ 0 h 106"/>
                  <a:gd name="T16" fmla="*/ 0 w 88"/>
                  <a:gd name="T17" fmla="*/ 0 h 106"/>
                  <a:gd name="T18" fmla="*/ 0 w 88"/>
                  <a:gd name="T19" fmla="*/ 0 h 106"/>
                  <a:gd name="T20" fmla="*/ 0 w 88"/>
                  <a:gd name="T21" fmla="*/ 0 h 106"/>
                  <a:gd name="T22" fmla="*/ 0 w 88"/>
                  <a:gd name="T23" fmla="*/ 0 h 106"/>
                  <a:gd name="T24" fmla="*/ 0 w 88"/>
                  <a:gd name="T25" fmla="*/ 0 h 106"/>
                  <a:gd name="T26" fmla="*/ 0 w 88"/>
                  <a:gd name="T27" fmla="*/ 0 h 106"/>
                  <a:gd name="T28" fmla="*/ 0 w 88"/>
                  <a:gd name="T29" fmla="*/ 0 h 106"/>
                  <a:gd name="T30" fmla="*/ 0 w 88"/>
                  <a:gd name="T31" fmla="*/ 0 h 106"/>
                  <a:gd name="T32" fmla="*/ 0 w 88"/>
                  <a:gd name="T33" fmla="*/ 0 h 106"/>
                  <a:gd name="T34" fmla="*/ 0 w 88"/>
                  <a:gd name="T35" fmla="*/ 0 h 106"/>
                  <a:gd name="T36" fmla="*/ 0 w 88"/>
                  <a:gd name="T37" fmla="*/ 0 h 106"/>
                  <a:gd name="T38" fmla="*/ 0 w 88"/>
                  <a:gd name="T39" fmla="*/ 0 h 106"/>
                  <a:gd name="T40" fmla="*/ 0 w 88"/>
                  <a:gd name="T41" fmla="*/ 0 h 106"/>
                  <a:gd name="T42" fmla="*/ 0 w 88"/>
                  <a:gd name="T43" fmla="*/ 0 h 106"/>
                  <a:gd name="T44" fmla="*/ 0 w 88"/>
                  <a:gd name="T45" fmla="*/ 0 h 106"/>
                  <a:gd name="T46" fmla="*/ 0 w 88"/>
                  <a:gd name="T47" fmla="*/ 0 h 10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88"/>
                  <a:gd name="T73" fmla="*/ 0 h 106"/>
                  <a:gd name="T74" fmla="*/ 88 w 88"/>
                  <a:gd name="T75" fmla="*/ 106 h 10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88" h="106">
                    <a:moveTo>
                      <a:pt x="87" y="33"/>
                    </a:moveTo>
                    <a:lnTo>
                      <a:pt x="80" y="26"/>
                    </a:lnTo>
                    <a:lnTo>
                      <a:pt x="67" y="18"/>
                    </a:lnTo>
                    <a:lnTo>
                      <a:pt x="67" y="15"/>
                    </a:lnTo>
                    <a:lnTo>
                      <a:pt x="60" y="11"/>
                    </a:lnTo>
                    <a:lnTo>
                      <a:pt x="54" y="7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7" y="0"/>
                    </a:lnTo>
                    <a:lnTo>
                      <a:pt x="20" y="4"/>
                    </a:lnTo>
                    <a:lnTo>
                      <a:pt x="7" y="7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7" y="65"/>
                    </a:lnTo>
                    <a:lnTo>
                      <a:pt x="14" y="76"/>
                    </a:lnTo>
                    <a:lnTo>
                      <a:pt x="27" y="83"/>
                    </a:lnTo>
                    <a:lnTo>
                      <a:pt x="34" y="87"/>
                    </a:lnTo>
                    <a:lnTo>
                      <a:pt x="34" y="83"/>
                    </a:lnTo>
                    <a:lnTo>
                      <a:pt x="40" y="91"/>
                    </a:lnTo>
                    <a:lnTo>
                      <a:pt x="54" y="94"/>
                    </a:lnTo>
                    <a:lnTo>
                      <a:pt x="60" y="105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47" name="Freeform 454"/>
              <p:cNvSpPr>
                <a:spLocks/>
              </p:cNvSpPr>
              <p:nvPr/>
            </p:nvSpPr>
            <p:spPr bwMode="auto">
              <a:xfrm>
                <a:off x="5045" y="2788"/>
                <a:ext cx="14" cy="9"/>
              </a:xfrm>
              <a:custGeom>
                <a:avLst/>
                <a:gdLst>
                  <a:gd name="T0" fmla="*/ 0 w 36"/>
                  <a:gd name="T1" fmla="*/ 0 h 22"/>
                  <a:gd name="T2" fmla="*/ 0 w 36"/>
                  <a:gd name="T3" fmla="*/ 0 h 22"/>
                  <a:gd name="T4" fmla="*/ 0 w 36"/>
                  <a:gd name="T5" fmla="*/ 0 h 22"/>
                  <a:gd name="T6" fmla="*/ 0 w 36"/>
                  <a:gd name="T7" fmla="*/ 0 h 22"/>
                  <a:gd name="T8" fmla="*/ 0 w 36"/>
                  <a:gd name="T9" fmla="*/ 0 h 22"/>
                  <a:gd name="T10" fmla="*/ 0 w 36"/>
                  <a:gd name="T11" fmla="*/ 0 h 22"/>
                  <a:gd name="T12" fmla="*/ 0 w 36"/>
                  <a:gd name="T13" fmla="*/ 0 h 2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6"/>
                  <a:gd name="T22" fmla="*/ 0 h 22"/>
                  <a:gd name="T23" fmla="*/ 36 w 36"/>
                  <a:gd name="T24" fmla="*/ 22 h 2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6" h="22">
                    <a:moveTo>
                      <a:pt x="0" y="21"/>
                    </a:moveTo>
                    <a:lnTo>
                      <a:pt x="0" y="11"/>
                    </a:lnTo>
                    <a:lnTo>
                      <a:pt x="7" y="0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35" y="0"/>
                    </a:lnTo>
                    <a:lnTo>
                      <a:pt x="35" y="7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48" name="Freeform 455"/>
              <p:cNvSpPr>
                <a:spLocks/>
              </p:cNvSpPr>
              <p:nvPr/>
            </p:nvSpPr>
            <p:spPr bwMode="auto">
              <a:xfrm>
                <a:off x="5028" y="2747"/>
                <a:ext cx="15" cy="16"/>
              </a:xfrm>
              <a:custGeom>
                <a:avLst/>
                <a:gdLst>
                  <a:gd name="T0" fmla="*/ 0 w 36"/>
                  <a:gd name="T1" fmla="*/ 0 h 40"/>
                  <a:gd name="T2" fmla="*/ 0 w 36"/>
                  <a:gd name="T3" fmla="*/ 0 h 40"/>
                  <a:gd name="T4" fmla="*/ 0 w 36"/>
                  <a:gd name="T5" fmla="*/ 0 h 40"/>
                  <a:gd name="T6" fmla="*/ 0 w 36"/>
                  <a:gd name="T7" fmla="*/ 0 h 40"/>
                  <a:gd name="T8" fmla="*/ 0 w 36"/>
                  <a:gd name="T9" fmla="*/ 0 h 40"/>
                  <a:gd name="T10" fmla="*/ 0 w 36"/>
                  <a:gd name="T11" fmla="*/ 0 h 40"/>
                  <a:gd name="T12" fmla="*/ 0 w 36"/>
                  <a:gd name="T13" fmla="*/ 0 h 40"/>
                  <a:gd name="T14" fmla="*/ 0 w 36"/>
                  <a:gd name="T15" fmla="*/ 0 h 40"/>
                  <a:gd name="T16" fmla="*/ 0 w 36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40"/>
                  <a:gd name="T29" fmla="*/ 36 w 36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40">
                    <a:moveTo>
                      <a:pt x="14" y="39"/>
                    </a:moveTo>
                    <a:lnTo>
                      <a:pt x="28" y="32"/>
                    </a:lnTo>
                    <a:lnTo>
                      <a:pt x="35" y="26"/>
                    </a:lnTo>
                    <a:lnTo>
                      <a:pt x="35" y="13"/>
                    </a:lnTo>
                    <a:lnTo>
                      <a:pt x="35" y="9"/>
                    </a:lnTo>
                    <a:lnTo>
                      <a:pt x="35" y="6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9149" name="Picture 456"/>
              <p:cNvPicPr>
                <a:picLocks noChangeArrowheads="1"/>
              </p:cNvPicPr>
              <p:nvPr/>
            </p:nvPicPr>
            <p:blipFill>
              <a:blip r:embed="rId45" cstate="print"/>
              <a:srcRect/>
              <a:stretch>
                <a:fillRect/>
              </a:stretch>
            </p:blipFill>
            <p:spPr bwMode="auto">
              <a:xfrm>
                <a:off x="4180" y="3359"/>
                <a:ext cx="32" cy="1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150" name="Picture 457"/>
              <p:cNvPicPr>
                <a:picLocks noChangeArrowheads="1"/>
              </p:cNvPicPr>
              <p:nvPr/>
            </p:nvPicPr>
            <p:blipFill>
              <a:blip r:embed="rId46" cstate="print"/>
              <a:srcRect/>
              <a:stretch>
                <a:fillRect/>
              </a:stretch>
            </p:blipFill>
            <p:spPr bwMode="auto">
              <a:xfrm>
                <a:off x="4207" y="3359"/>
                <a:ext cx="34" cy="10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151" name="Picture 458"/>
              <p:cNvPicPr>
                <a:picLocks noChangeArrowheads="1"/>
              </p:cNvPicPr>
              <p:nvPr/>
            </p:nvPicPr>
            <p:blipFill>
              <a:blip r:embed="rId47" cstate="print"/>
              <a:srcRect/>
              <a:stretch>
                <a:fillRect/>
              </a:stretch>
            </p:blipFill>
            <p:spPr bwMode="auto">
              <a:xfrm>
                <a:off x="4154" y="3375"/>
                <a:ext cx="32" cy="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152" name="Picture 459"/>
              <p:cNvPicPr>
                <a:picLocks noChangeArrowheads="1"/>
              </p:cNvPicPr>
              <p:nvPr/>
            </p:nvPicPr>
            <p:blipFill>
              <a:blip r:embed="rId48" cstate="print"/>
              <a:srcRect/>
              <a:stretch>
                <a:fillRect/>
              </a:stretch>
            </p:blipFill>
            <p:spPr bwMode="auto">
              <a:xfrm>
                <a:off x="4230" y="3364"/>
                <a:ext cx="46" cy="1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9153" name="Freeform 460"/>
              <p:cNvSpPr>
                <a:spLocks/>
              </p:cNvSpPr>
              <p:nvPr/>
            </p:nvSpPr>
            <p:spPr bwMode="auto">
              <a:xfrm>
                <a:off x="4193" y="3346"/>
                <a:ext cx="32" cy="24"/>
              </a:xfrm>
              <a:custGeom>
                <a:avLst/>
                <a:gdLst>
                  <a:gd name="T0" fmla="*/ 0 w 76"/>
                  <a:gd name="T1" fmla="*/ 0 h 57"/>
                  <a:gd name="T2" fmla="*/ 0 w 76"/>
                  <a:gd name="T3" fmla="*/ 0 h 57"/>
                  <a:gd name="T4" fmla="*/ 0 w 76"/>
                  <a:gd name="T5" fmla="*/ 0 h 57"/>
                  <a:gd name="T6" fmla="*/ 0 w 76"/>
                  <a:gd name="T7" fmla="*/ 0 h 57"/>
                  <a:gd name="T8" fmla="*/ 0 w 76"/>
                  <a:gd name="T9" fmla="*/ 0 h 57"/>
                  <a:gd name="T10" fmla="*/ 0 w 76"/>
                  <a:gd name="T11" fmla="*/ 0 h 57"/>
                  <a:gd name="T12" fmla="*/ 0 w 76"/>
                  <a:gd name="T13" fmla="*/ 0 h 57"/>
                  <a:gd name="T14" fmla="*/ 0 w 76"/>
                  <a:gd name="T15" fmla="*/ 0 h 57"/>
                  <a:gd name="T16" fmla="*/ 0 w 76"/>
                  <a:gd name="T17" fmla="*/ 0 h 57"/>
                  <a:gd name="T18" fmla="*/ 0 w 76"/>
                  <a:gd name="T19" fmla="*/ 0 h 57"/>
                  <a:gd name="T20" fmla="*/ 0 w 76"/>
                  <a:gd name="T21" fmla="*/ 0 h 5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"/>
                  <a:gd name="T34" fmla="*/ 0 h 57"/>
                  <a:gd name="T35" fmla="*/ 76 w 76"/>
                  <a:gd name="T36" fmla="*/ 57 h 5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" h="57">
                    <a:moveTo>
                      <a:pt x="0" y="50"/>
                    </a:moveTo>
                    <a:lnTo>
                      <a:pt x="3" y="34"/>
                    </a:lnTo>
                    <a:lnTo>
                      <a:pt x="7" y="17"/>
                    </a:lnTo>
                    <a:lnTo>
                      <a:pt x="15" y="11"/>
                    </a:lnTo>
                    <a:lnTo>
                      <a:pt x="26" y="5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6" y="11"/>
                    </a:lnTo>
                    <a:lnTo>
                      <a:pt x="67" y="22"/>
                    </a:lnTo>
                    <a:lnTo>
                      <a:pt x="75" y="34"/>
                    </a:lnTo>
                    <a:lnTo>
                      <a:pt x="75" y="56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9154" name="Picture 461"/>
              <p:cNvPicPr>
                <a:picLocks noChangeArrowheads="1"/>
              </p:cNvPicPr>
              <p:nvPr/>
            </p:nvPicPr>
            <p:blipFill>
              <a:blip r:embed="rId49" cstate="print"/>
              <a:srcRect/>
              <a:stretch>
                <a:fillRect/>
              </a:stretch>
            </p:blipFill>
            <p:spPr bwMode="auto">
              <a:xfrm>
                <a:off x="4185" y="3394"/>
                <a:ext cx="46" cy="1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155" name="Picture 462"/>
              <p:cNvPicPr>
                <a:picLocks noChangeArrowheads="1"/>
              </p:cNvPicPr>
              <p:nvPr/>
            </p:nvPicPr>
            <p:blipFill>
              <a:blip r:embed="rId50" cstate="print"/>
              <a:srcRect/>
              <a:stretch>
                <a:fillRect/>
              </a:stretch>
            </p:blipFill>
            <p:spPr bwMode="auto">
              <a:xfrm>
                <a:off x="4153" y="3393"/>
                <a:ext cx="44" cy="1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156" name="Picture 463"/>
              <p:cNvPicPr>
                <a:picLocks noChangeArrowheads="1"/>
              </p:cNvPicPr>
              <p:nvPr/>
            </p:nvPicPr>
            <p:blipFill>
              <a:blip r:embed="rId51" cstate="print"/>
              <a:srcRect/>
              <a:stretch>
                <a:fillRect/>
              </a:stretch>
            </p:blipFill>
            <p:spPr bwMode="auto">
              <a:xfrm>
                <a:off x="4212" y="3389"/>
                <a:ext cx="45" cy="1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9157" name="Freeform 464"/>
              <p:cNvSpPr>
                <a:spLocks/>
              </p:cNvSpPr>
              <p:nvPr/>
            </p:nvSpPr>
            <p:spPr bwMode="auto">
              <a:xfrm>
                <a:off x="4225" y="3368"/>
                <a:ext cx="26" cy="38"/>
              </a:xfrm>
              <a:custGeom>
                <a:avLst/>
                <a:gdLst>
                  <a:gd name="T0" fmla="*/ 0 w 63"/>
                  <a:gd name="T1" fmla="*/ 0 h 93"/>
                  <a:gd name="T2" fmla="*/ 0 w 63"/>
                  <a:gd name="T3" fmla="*/ 0 h 93"/>
                  <a:gd name="T4" fmla="*/ 0 w 63"/>
                  <a:gd name="T5" fmla="*/ 0 h 93"/>
                  <a:gd name="T6" fmla="*/ 0 w 63"/>
                  <a:gd name="T7" fmla="*/ 0 h 93"/>
                  <a:gd name="T8" fmla="*/ 0 w 63"/>
                  <a:gd name="T9" fmla="*/ 0 h 93"/>
                  <a:gd name="T10" fmla="*/ 0 w 63"/>
                  <a:gd name="T11" fmla="*/ 0 h 93"/>
                  <a:gd name="T12" fmla="*/ 0 w 63"/>
                  <a:gd name="T13" fmla="*/ 0 h 93"/>
                  <a:gd name="T14" fmla="*/ 0 w 63"/>
                  <a:gd name="T15" fmla="*/ 0 h 93"/>
                  <a:gd name="T16" fmla="*/ 0 w 63"/>
                  <a:gd name="T17" fmla="*/ 0 h 93"/>
                  <a:gd name="T18" fmla="*/ 0 w 63"/>
                  <a:gd name="T19" fmla="*/ 0 h 93"/>
                  <a:gd name="T20" fmla="*/ 0 w 63"/>
                  <a:gd name="T21" fmla="*/ 0 h 93"/>
                  <a:gd name="T22" fmla="*/ 0 w 63"/>
                  <a:gd name="T23" fmla="*/ 0 h 93"/>
                  <a:gd name="T24" fmla="*/ 0 w 63"/>
                  <a:gd name="T25" fmla="*/ 0 h 9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3"/>
                  <a:gd name="T40" fmla="*/ 0 h 93"/>
                  <a:gd name="T41" fmla="*/ 63 w 63"/>
                  <a:gd name="T42" fmla="*/ 93 h 9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3" h="93">
                    <a:moveTo>
                      <a:pt x="62" y="17"/>
                    </a:moveTo>
                    <a:lnTo>
                      <a:pt x="54" y="0"/>
                    </a:lnTo>
                    <a:lnTo>
                      <a:pt x="43" y="0"/>
                    </a:lnTo>
                    <a:lnTo>
                      <a:pt x="31" y="0"/>
                    </a:lnTo>
                    <a:lnTo>
                      <a:pt x="12" y="6"/>
                    </a:lnTo>
                    <a:lnTo>
                      <a:pt x="4" y="23"/>
                    </a:lnTo>
                    <a:lnTo>
                      <a:pt x="0" y="40"/>
                    </a:lnTo>
                    <a:lnTo>
                      <a:pt x="0" y="57"/>
                    </a:lnTo>
                    <a:lnTo>
                      <a:pt x="4" y="80"/>
                    </a:lnTo>
                    <a:lnTo>
                      <a:pt x="8" y="86"/>
                    </a:lnTo>
                    <a:lnTo>
                      <a:pt x="16" y="86"/>
                    </a:lnTo>
                    <a:lnTo>
                      <a:pt x="23" y="92"/>
                    </a:lnTo>
                    <a:lnTo>
                      <a:pt x="27" y="92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58" name="Freeform 465"/>
              <p:cNvSpPr>
                <a:spLocks/>
              </p:cNvSpPr>
              <p:nvPr/>
            </p:nvSpPr>
            <p:spPr bwMode="auto">
              <a:xfrm>
                <a:off x="4173" y="3395"/>
                <a:ext cx="31" cy="17"/>
              </a:xfrm>
              <a:custGeom>
                <a:avLst/>
                <a:gdLst>
                  <a:gd name="T0" fmla="*/ 0 w 75"/>
                  <a:gd name="T1" fmla="*/ 0 h 41"/>
                  <a:gd name="T2" fmla="*/ 0 w 75"/>
                  <a:gd name="T3" fmla="*/ 0 h 41"/>
                  <a:gd name="T4" fmla="*/ 0 w 75"/>
                  <a:gd name="T5" fmla="*/ 0 h 41"/>
                  <a:gd name="T6" fmla="*/ 0 w 75"/>
                  <a:gd name="T7" fmla="*/ 0 h 41"/>
                  <a:gd name="T8" fmla="*/ 0 w 75"/>
                  <a:gd name="T9" fmla="*/ 0 h 41"/>
                  <a:gd name="T10" fmla="*/ 0 w 75"/>
                  <a:gd name="T11" fmla="*/ 0 h 41"/>
                  <a:gd name="T12" fmla="*/ 0 w 75"/>
                  <a:gd name="T13" fmla="*/ 0 h 41"/>
                  <a:gd name="T14" fmla="*/ 0 w 75"/>
                  <a:gd name="T15" fmla="*/ 0 h 41"/>
                  <a:gd name="T16" fmla="*/ 0 w 75"/>
                  <a:gd name="T17" fmla="*/ 0 h 41"/>
                  <a:gd name="T18" fmla="*/ 0 w 75"/>
                  <a:gd name="T19" fmla="*/ 0 h 41"/>
                  <a:gd name="T20" fmla="*/ 0 w 75"/>
                  <a:gd name="T21" fmla="*/ 0 h 41"/>
                  <a:gd name="T22" fmla="*/ 0 w 75"/>
                  <a:gd name="T23" fmla="*/ 0 h 41"/>
                  <a:gd name="T24" fmla="*/ 0 w 75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5"/>
                  <a:gd name="T40" fmla="*/ 0 h 41"/>
                  <a:gd name="T41" fmla="*/ 75 w 75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5" h="41">
                    <a:moveTo>
                      <a:pt x="71" y="40"/>
                    </a:moveTo>
                    <a:lnTo>
                      <a:pt x="74" y="28"/>
                    </a:lnTo>
                    <a:lnTo>
                      <a:pt x="74" y="23"/>
                    </a:lnTo>
                    <a:lnTo>
                      <a:pt x="71" y="17"/>
                    </a:lnTo>
                    <a:lnTo>
                      <a:pt x="59" y="11"/>
                    </a:lnTo>
                    <a:lnTo>
                      <a:pt x="48" y="5"/>
                    </a:lnTo>
                    <a:lnTo>
                      <a:pt x="41" y="5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22" y="0"/>
                    </a:lnTo>
                    <a:lnTo>
                      <a:pt x="11" y="5"/>
                    </a:lnTo>
                    <a:lnTo>
                      <a:pt x="4" y="17"/>
                    </a:lnTo>
                    <a:lnTo>
                      <a:pt x="0" y="28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59" name="Freeform 466"/>
              <p:cNvSpPr>
                <a:spLocks/>
              </p:cNvSpPr>
              <p:nvPr/>
            </p:nvSpPr>
            <p:spPr bwMode="auto">
              <a:xfrm>
                <a:off x="4136" y="3341"/>
                <a:ext cx="53" cy="48"/>
              </a:xfrm>
              <a:custGeom>
                <a:avLst/>
                <a:gdLst>
                  <a:gd name="T0" fmla="*/ 0 w 128"/>
                  <a:gd name="T1" fmla="*/ 0 h 121"/>
                  <a:gd name="T2" fmla="*/ 0 w 128"/>
                  <a:gd name="T3" fmla="*/ 0 h 121"/>
                  <a:gd name="T4" fmla="*/ 0 w 128"/>
                  <a:gd name="T5" fmla="*/ 0 h 121"/>
                  <a:gd name="T6" fmla="*/ 0 w 128"/>
                  <a:gd name="T7" fmla="*/ 0 h 121"/>
                  <a:gd name="T8" fmla="*/ 0 w 128"/>
                  <a:gd name="T9" fmla="*/ 0 h 121"/>
                  <a:gd name="T10" fmla="*/ 0 w 128"/>
                  <a:gd name="T11" fmla="*/ 0 h 121"/>
                  <a:gd name="T12" fmla="*/ 0 w 128"/>
                  <a:gd name="T13" fmla="*/ 0 h 121"/>
                  <a:gd name="T14" fmla="*/ 0 w 128"/>
                  <a:gd name="T15" fmla="*/ 0 h 121"/>
                  <a:gd name="T16" fmla="*/ 0 w 128"/>
                  <a:gd name="T17" fmla="*/ 0 h 121"/>
                  <a:gd name="T18" fmla="*/ 0 w 128"/>
                  <a:gd name="T19" fmla="*/ 0 h 121"/>
                  <a:gd name="T20" fmla="*/ 0 w 128"/>
                  <a:gd name="T21" fmla="*/ 0 h 121"/>
                  <a:gd name="T22" fmla="*/ 0 w 128"/>
                  <a:gd name="T23" fmla="*/ 0 h 121"/>
                  <a:gd name="T24" fmla="*/ 0 w 128"/>
                  <a:gd name="T25" fmla="*/ 0 h 121"/>
                  <a:gd name="T26" fmla="*/ 0 w 128"/>
                  <a:gd name="T27" fmla="*/ 0 h 121"/>
                  <a:gd name="T28" fmla="*/ 0 w 128"/>
                  <a:gd name="T29" fmla="*/ 0 h 121"/>
                  <a:gd name="T30" fmla="*/ 0 w 128"/>
                  <a:gd name="T31" fmla="*/ 0 h 121"/>
                  <a:gd name="T32" fmla="*/ 0 w 128"/>
                  <a:gd name="T33" fmla="*/ 0 h 121"/>
                  <a:gd name="T34" fmla="*/ 0 w 128"/>
                  <a:gd name="T35" fmla="*/ 0 h 121"/>
                  <a:gd name="T36" fmla="*/ 0 w 128"/>
                  <a:gd name="T37" fmla="*/ 0 h 121"/>
                  <a:gd name="T38" fmla="*/ 0 w 128"/>
                  <a:gd name="T39" fmla="*/ 0 h 121"/>
                  <a:gd name="T40" fmla="*/ 0 w 128"/>
                  <a:gd name="T41" fmla="*/ 0 h 121"/>
                  <a:gd name="T42" fmla="*/ 0 w 128"/>
                  <a:gd name="T43" fmla="*/ 0 h 121"/>
                  <a:gd name="T44" fmla="*/ 0 w 128"/>
                  <a:gd name="T45" fmla="*/ 0 h 121"/>
                  <a:gd name="T46" fmla="*/ 0 w 128"/>
                  <a:gd name="T47" fmla="*/ 0 h 121"/>
                  <a:gd name="T48" fmla="*/ 0 w 128"/>
                  <a:gd name="T49" fmla="*/ 0 h 121"/>
                  <a:gd name="T50" fmla="*/ 0 w 128"/>
                  <a:gd name="T51" fmla="*/ 0 h 121"/>
                  <a:gd name="T52" fmla="*/ 0 w 128"/>
                  <a:gd name="T53" fmla="*/ 0 h 121"/>
                  <a:gd name="T54" fmla="*/ 0 w 128"/>
                  <a:gd name="T55" fmla="*/ 0 h 12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8"/>
                  <a:gd name="T85" fmla="*/ 0 h 121"/>
                  <a:gd name="T86" fmla="*/ 128 w 128"/>
                  <a:gd name="T87" fmla="*/ 121 h 12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8" h="121">
                    <a:moveTo>
                      <a:pt x="73" y="120"/>
                    </a:moveTo>
                    <a:lnTo>
                      <a:pt x="95" y="103"/>
                    </a:lnTo>
                    <a:lnTo>
                      <a:pt x="102" y="97"/>
                    </a:lnTo>
                    <a:lnTo>
                      <a:pt x="105" y="92"/>
                    </a:lnTo>
                    <a:lnTo>
                      <a:pt x="113" y="80"/>
                    </a:lnTo>
                    <a:lnTo>
                      <a:pt x="120" y="69"/>
                    </a:lnTo>
                    <a:lnTo>
                      <a:pt x="124" y="63"/>
                    </a:lnTo>
                    <a:lnTo>
                      <a:pt x="127" y="57"/>
                    </a:lnTo>
                    <a:lnTo>
                      <a:pt x="127" y="40"/>
                    </a:lnTo>
                    <a:lnTo>
                      <a:pt x="127" y="35"/>
                    </a:lnTo>
                    <a:lnTo>
                      <a:pt x="124" y="23"/>
                    </a:lnTo>
                    <a:lnTo>
                      <a:pt x="116" y="18"/>
                    </a:lnTo>
                    <a:lnTo>
                      <a:pt x="102" y="6"/>
                    </a:lnTo>
                    <a:lnTo>
                      <a:pt x="87" y="6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62" y="0"/>
                    </a:lnTo>
                    <a:lnTo>
                      <a:pt x="47" y="6"/>
                    </a:lnTo>
                    <a:lnTo>
                      <a:pt x="36" y="23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33" y="35"/>
                    </a:lnTo>
                    <a:lnTo>
                      <a:pt x="29" y="35"/>
                    </a:lnTo>
                    <a:lnTo>
                      <a:pt x="22" y="40"/>
                    </a:lnTo>
                    <a:lnTo>
                      <a:pt x="18" y="52"/>
                    </a:lnTo>
                    <a:lnTo>
                      <a:pt x="11" y="52"/>
                    </a:lnTo>
                    <a:lnTo>
                      <a:pt x="7" y="57"/>
                    </a:lnTo>
                    <a:lnTo>
                      <a:pt x="0" y="63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60" name="Freeform 467"/>
              <p:cNvSpPr>
                <a:spLocks/>
              </p:cNvSpPr>
              <p:nvPr/>
            </p:nvSpPr>
            <p:spPr bwMode="auto">
              <a:xfrm>
                <a:off x="4168" y="3500"/>
                <a:ext cx="8" cy="22"/>
              </a:xfrm>
              <a:custGeom>
                <a:avLst/>
                <a:gdLst>
                  <a:gd name="T0" fmla="*/ 0 w 19"/>
                  <a:gd name="T1" fmla="*/ 0 h 51"/>
                  <a:gd name="T2" fmla="*/ 0 w 19"/>
                  <a:gd name="T3" fmla="*/ 0 h 51"/>
                  <a:gd name="T4" fmla="*/ 0 w 19"/>
                  <a:gd name="T5" fmla="*/ 0 h 51"/>
                  <a:gd name="T6" fmla="*/ 0 w 19"/>
                  <a:gd name="T7" fmla="*/ 0 h 51"/>
                  <a:gd name="T8" fmla="*/ 0 w 19"/>
                  <a:gd name="T9" fmla="*/ 0 h 51"/>
                  <a:gd name="T10" fmla="*/ 0 w 19"/>
                  <a:gd name="T11" fmla="*/ 0 h 51"/>
                  <a:gd name="T12" fmla="*/ 0 w 19"/>
                  <a:gd name="T13" fmla="*/ 0 h 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51"/>
                  <a:gd name="T23" fmla="*/ 19 w 19"/>
                  <a:gd name="T24" fmla="*/ 51 h 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51">
                    <a:moveTo>
                      <a:pt x="0" y="0"/>
                    </a:moveTo>
                    <a:lnTo>
                      <a:pt x="11" y="0"/>
                    </a:lnTo>
                    <a:lnTo>
                      <a:pt x="18" y="12"/>
                    </a:lnTo>
                    <a:lnTo>
                      <a:pt x="18" y="18"/>
                    </a:lnTo>
                    <a:lnTo>
                      <a:pt x="14" y="37"/>
                    </a:lnTo>
                    <a:lnTo>
                      <a:pt x="11" y="50"/>
                    </a:lnTo>
                    <a:lnTo>
                      <a:pt x="4" y="50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61" name="Freeform 468"/>
              <p:cNvSpPr>
                <a:spLocks/>
              </p:cNvSpPr>
              <p:nvPr/>
            </p:nvSpPr>
            <p:spPr bwMode="auto">
              <a:xfrm>
                <a:off x="4210" y="3494"/>
                <a:ext cx="23" cy="18"/>
              </a:xfrm>
              <a:custGeom>
                <a:avLst/>
                <a:gdLst>
                  <a:gd name="T0" fmla="*/ 0 w 54"/>
                  <a:gd name="T1" fmla="*/ 0 h 44"/>
                  <a:gd name="T2" fmla="*/ 0 w 54"/>
                  <a:gd name="T3" fmla="*/ 0 h 44"/>
                  <a:gd name="T4" fmla="*/ 0 w 54"/>
                  <a:gd name="T5" fmla="*/ 0 h 44"/>
                  <a:gd name="T6" fmla="*/ 0 w 54"/>
                  <a:gd name="T7" fmla="*/ 0 h 44"/>
                  <a:gd name="T8" fmla="*/ 0 w 54"/>
                  <a:gd name="T9" fmla="*/ 0 h 44"/>
                  <a:gd name="T10" fmla="*/ 0 w 54"/>
                  <a:gd name="T11" fmla="*/ 0 h 44"/>
                  <a:gd name="T12" fmla="*/ 0 w 54"/>
                  <a:gd name="T13" fmla="*/ 0 h 44"/>
                  <a:gd name="T14" fmla="*/ 0 w 54"/>
                  <a:gd name="T15" fmla="*/ 0 h 44"/>
                  <a:gd name="T16" fmla="*/ 0 w 54"/>
                  <a:gd name="T17" fmla="*/ 0 h 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44"/>
                  <a:gd name="T29" fmla="*/ 54 w 54"/>
                  <a:gd name="T30" fmla="*/ 44 h 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44">
                    <a:moveTo>
                      <a:pt x="0" y="6"/>
                    </a:moveTo>
                    <a:lnTo>
                      <a:pt x="4" y="24"/>
                    </a:lnTo>
                    <a:lnTo>
                      <a:pt x="11" y="37"/>
                    </a:lnTo>
                    <a:lnTo>
                      <a:pt x="26" y="43"/>
                    </a:lnTo>
                    <a:lnTo>
                      <a:pt x="30" y="43"/>
                    </a:lnTo>
                    <a:lnTo>
                      <a:pt x="34" y="43"/>
                    </a:lnTo>
                    <a:lnTo>
                      <a:pt x="45" y="37"/>
                    </a:lnTo>
                    <a:lnTo>
                      <a:pt x="49" y="24"/>
                    </a:lnTo>
                    <a:lnTo>
                      <a:pt x="53" y="0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9162" name="Group 469"/>
              <p:cNvGrpSpPr>
                <a:grpSpLocks/>
              </p:cNvGrpSpPr>
              <p:nvPr/>
            </p:nvGrpSpPr>
            <p:grpSpPr bwMode="auto">
              <a:xfrm>
                <a:off x="4119" y="3336"/>
                <a:ext cx="71" cy="84"/>
                <a:chOff x="2104" y="3431"/>
                <a:chExt cx="171" cy="203"/>
              </a:xfrm>
            </p:grpSpPr>
            <p:sp>
              <p:nvSpPr>
                <p:cNvPr id="50637" name="Freeform 470"/>
                <p:cNvSpPr>
                  <a:spLocks/>
                </p:cNvSpPr>
                <p:nvPr/>
              </p:nvSpPr>
              <p:spPr bwMode="auto">
                <a:xfrm>
                  <a:off x="2212" y="3468"/>
                  <a:ext cx="63" cy="86"/>
                </a:xfrm>
                <a:custGeom>
                  <a:avLst/>
                  <a:gdLst>
                    <a:gd name="T0" fmla="*/ 0 w 63"/>
                    <a:gd name="T1" fmla="*/ 85 h 86"/>
                    <a:gd name="T2" fmla="*/ 15 w 63"/>
                    <a:gd name="T3" fmla="*/ 68 h 86"/>
                    <a:gd name="T4" fmla="*/ 29 w 63"/>
                    <a:gd name="T5" fmla="*/ 45 h 86"/>
                    <a:gd name="T6" fmla="*/ 29 w 63"/>
                    <a:gd name="T7" fmla="*/ 40 h 86"/>
                    <a:gd name="T8" fmla="*/ 29 w 63"/>
                    <a:gd name="T9" fmla="*/ 28 h 86"/>
                    <a:gd name="T10" fmla="*/ 29 w 63"/>
                    <a:gd name="T11" fmla="*/ 22 h 86"/>
                    <a:gd name="T12" fmla="*/ 33 w 63"/>
                    <a:gd name="T13" fmla="*/ 17 h 86"/>
                    <a:gd name="T14" fmla="*/ 44 w 63"/>
                    <a:gd name="T15" fmla="*/ 11 h 86"/>
                    <a:gd name="T16" fmla="*/ 62 w 63"/>
                    <a:gd name="T17" fmla="*/ 0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86"/>
                    <a:gd name="T29" fmla="*/ 63 w 63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86">
                      <a:moveTo>
                        <a:pt x="0" y="85"/>
                      </a:moveTo>
                      <a:lnTo>
                        <a:pt x="15" y="68"/>
                      </a:lnTo>
                      <a:lnTo>
                        <a:pt x="29" y="45"/>
                      </a:lnTo>
                      <a:lnTo>
                        <a:pt x="29" y="40"/>
                      </a:lnTo>
                      <a:lnTo>
                        <a:pt x="29" y="28"/>
                      </a:lnTo>
                      <a:lnTo>
                        <a:pt x="29" y="22"/>
                      </a:lnTo>
                      <a:lnTo>
                        <a:pt x="33" y="17"/>
                      </a:lnTo>
                      <a:lnTo>
                        <a:pt x="44" y="11"/>
                      </a:lnTo>
                      <a:lnTo>
                        <a:pt x="6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38" name="Freeform 471"/>
                <p:cNvSpPr>
                  <a:spLocks/>
                </p:cNvSpPr>
                <p:nvPr/>
              </p:nvSpPr>
              <p:spPr bwMode="auto">
                <a:xfrm>
                  <a:off x="2162" y="3431"/>
                  <a:ext cx="61" cy="85"/>
                </a:xfrm>
                <a:custGeom>
                  <a:avLst/>
                  <a:gdLst>
                    <a:gd name="T0" fmla="*/ 0 w 61"/>
                    <a:gd name="T1" fmla="*/ 84 h 85"/>
                    <a:gd name="T2" fmla="*/ 14 w 61"/>
                    <a:gd name="T3" fmla="*/ 67 h 85"/>
                    <a:gd name="T4" fmla="*/ 24 w 61"/>
                    <a:gd name="T5" fmla="*/ 45 h 85"/>
                    <a:gd name="T6" fmla="*/ 28 w 61"/>
                    <a:gd name="T7" fmla="*/ 39 h 85"/>
                    <a:gd name="T8" fmla="*/ 28 w 61"/>
                    <a:gd name="T9" fmla="*/ 28 h 85"/>
                    <a:gd name="T10" fmla="*/ 28 w 61"/>
                    <a:gd name="T11" fmla="*/ 22 h 85"/>
                    <a:gd name="T12" fmla="*/ 32 w 61"/>
                    <a:gd name="T13" fmla="*/ 17 h 85"/>
                    <a:gd name="T14" fmla="*/ 42 w 61"/>
                    <a:gd name="T15" fmla="*/ 5 h 85"/>
                    <a:gd name="T16" fmla="*/ 60 w 61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85"/>
                    <a:gd name="T29" fmla="*/ 61 w 61"/>
                    <a:gd name="T30" fmla="*/ 85 h 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85">
                      <a:moveTo>
                        <a:pt x="0" y="84"/>
                      </a:moveTo>
                      <a:lnTo>
                        <a:pt x="14" y="67"/>
                      </a:lnTo>
                      <a:lnTo>
                        <a:pt x="24" y="45"/>
                      </a:lnTo>
                      <a:lnTo>
                        <a:pt x="28" y="39"/>
                      </a:lnTo>
                      <a:lnTo>
                        <a:pt x="28" y="28"/>
                      </a:lnTo>
                      <a:lnTo>
                        <a:pt x="28" y="22"/>
                      </a:lnTo>
                      <a:lnTo>
                        <a:pt x="32" y="17"/>
                      </a:lnTo>
                      <a:lnTo>
                        <a:pt x="42" y="5"/>
                      </a:lnTo>
                      <a:lnTo>
                        <a:pt x="6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39" name="Oval 472"/>
                <p:cNvSpPr>
                  <a:spLocks noChangeArrowheads="1"/>
                </p:cNvSpPr>
                <p:nvPr/>
              </p:nvSpPr>
              <p:spPr bwMode="auto">
                <a:xfrm rot="-3060000">
                  <a:off x="2103" y="351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63" name="Group 473"/>
              <p:cNvGrpSpPr>
                <a:grpSpLocks/>
              </p:cNvGrpSpPr>
              <p:nvPr/>
            </p:nvGrpSpPr>
            <p:grpSpPr bwMode="auto">
              <a:xfrm>
                <a:off x="4163" y="3353"/>
                <a:ext cx="71" cy="84"/>
                <a:chOff x="2208" y="3470"/>
                <a:chExt cx="171" cy="204"/>
              </a:xfrm>
            </p:grpSpPr>
            <p:sp>
              <p:nvSpPr>
                <p:cNvPr id="50634" name="Freeform 474"/>
                <p:cNvSpPr>
                  <a:spLocks/>
                </p:cNvSpPr>
                <p:nvPr/>
              </p:nvSpPr>
              <p:spPr bwMode="auto">
                <a:xfrm>
                  <a:off x="2317" y="3513"/>
                  <a:ext cx="62" cy="81"/>
                </a:xfrm>
                <a:custGeom>
                  <a:avLst/>
                  <a:gdLst>
                    <a:gd name="T0" fmla="*/ 0 w 62"/>
                    <a:gd name="T1" fmla="*/ 80 h 81"/>
                    <a:gd name="T2" fmla="*/ 15 w 62"/>
                    <a:gd name="T3" fmla="*/ 63 h 81"/>
                    <a:gd name="T4" fmla="*/ 27 w 62"/>
                    <a:gd name="T5" fmla="*/ 46 h 81"/>
                    <a:gd name="T6" fmla="*/ 31 w 62"/>
                    <a:gd name="T7" fmla="*/ 23 h 81"/>
                    <a:gd name="T8" fmla="*/ 31 w 62"/>
                    <a:gd name="T9" fmla="*/ 11 h 81"/>
                    <a:gd name="T10" fmla="*/ 34 w 62"/>
                    <a:gd name="T11" fmla="*/ 5 h 81"/>
                    <a:gd name="T12" fmla="*/ 42 w 62"/>
                    <a:gd name="T13" fmla="*/ 5 h 81"/>
                    <a:gd name="T14" fmla="*/ 61 w 62"/>
                    <a:gd name="T15" fmla="*/ 0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"/>
                    <a:gd name="T25" fmla="*/ 0 h 81"/>
                    <a:gd name="T26" fmla="*/ 62 w 62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" h="81">
                      <a:moveTo>
                        <a:pt x="0" y="80"/>
                      </a:moveTo>
                      <a:lnTo>
                        <a:pt x="15" y="63"/>
                      </a:lnTo>
                      <a:lnTo>
                        <a:pt x="27" y="46"/>
                      </a:lnTo>
                      <a:lnTo>
                        <a:pt x="31" y="23"/>
                      </a:lnTo>
                      <a:lnTo>
                        <a:pt x="31" y="11"/>
                      </a:lnTo>
                      <a:lnTo>
                        <a:pt x="34" y="5"/>
                      </a:lnTo>
                      <a:lnTo>
                        <a:pt x="42" y="5"/>
                      </a:lnTo>
                      <a:lnTo>
                        <a:pt x="6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35" name="Freeform 475"/>
                <p:cNvSpPr>
                  <a:spLocks/>
                </p:cNvSpPr>
                <p:nvPr/>
              </p:nvSpPr>
              <p:spPr bwMode="auto">
                <a:xfrm>
                  <a:off x="2263" y="3470"/>
                  <a:ext cx="64" cy="86"/>
                </a:xfrm>
                <a:custGeom>
                  <a:avLst/>
                  <a:gdLst>
                    <a:gd name="T0" fmla="*/ 0 w 64"/>
                    <a:gd name="T1" fmla="*/ 85 h 86"/>
                    <a:gd name="T2" fmla="*/ 15 w 64"/>
                    <a:gd name="T3" fmla="*/ 68 h 86"/>
                    <a:gd name="T4" fmla="*/ 30 w 64"/>
                    <a:gd name="T5" fmla="*/ 45 h 86"/>
                    <a:gd name="T6" fmla="*/ 33 w 64"/>
                    <a:gd name="T7" fmla="*/ 28 h 86"/>
                    <a:gd name="T8" fmla="*/ 33 w 64"/>
                    <a:gd name="T9" fmla="*/ 17 h 86"/>
                    <a:gd name="T10" fmla="*/ 37 w 64"/>
                    <a:gd name="T11" fmla="*/ 11 h 86"/>
                    <a:gd name="T12" fmla="*/ 44 w 64"/>
                    <a:gd name="T13" fmla="*/ 11 h 86"/>
                    <a:gd name="T14" fmla="*/ 63 w 64"/>
                    <a:gd name="T15" fmla="*/ 0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4"/>
                    <a:gd name="T25" fmla="*/ 0 h 86"/>
                    <a:gd name="T26" fmla="*/ 64 w 64"/>
                    <a:gd name="T27" fmla="*/ 86 h 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4" h="86">
                      <a:moveTo>
                        <a:pt x="0" y="85"/>
                      </a:moveTo>
                      <a:lnTo>
                        <a:pt x="15" y="68"/>
                      </a:lnTo>
                      <a:lnTo>
                        <a:pt x="30" y="45"/>
                      </a:lnTo>
                      <a:lnTo>
                        <a:pt x="33" y="28"/>
                      </a:lnTo>
                      <a:lnTo>
                        <a:pt x="33" y="17"/>
                      </a:lnTo>
                      <a:lnTo>
                        <a:pt x="37" y="11"/>
                      </a:lnTo>
                      <a:lnTo>
                        <a:pt x="44" y="11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36" name="Oval 476"/>
                <p:cNvSpPr>
                  <a:spLocks noChangeArrowheads="1"/>
                </p:cNvSpPr>
                <p:nvPr/>
              </p:nvSpPr>
              <p:spPr bwMode="auto">
                <a:xfrm rot="-3060000">
                  <a:off x="2207" y="355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64" name="Group 477"/>
              <p:cNvGrpSpPr>
                <a:grpSpLocks/>
              </p:cNvGrpSpPr>
              <p:nvPr/>
            </p:nvGrpSpPr>
            <p:grpSpPr bwMode="auto">
              <a:xfrm>
                <a:off x="4211" y="3369"/>
                <a:ext cx="71" cy="81"/>
                <a:chOff x="2324" y="3507"/>
                <a:chExt cx="171" cy="199"/>
              </a:xfrm>
            </p:grpSpPr>
            <p:sp>
              <p:nvSpPr>
                <p:cNvPr id="50631" name="Freeform 478"/>
                <p:cNvSpPr>
                  <a:spLocks/>
                </p:cNvSpPr>
                <p:nvPr/>
              </p:nvSpPr>
              <p:spPr bwMode="auto">
                <a:xfrm>
                  <a:off x="2430" y="3544"/>
                  <a:ext cx="65" cy="82"/>
                </a:xfrm>
                <a:custGeom>
                  <a:avLst/>
                  <a:gdLst>
                    <a:gd name="T0" fmla="*/ 0 w 65"/>
                    <a:gd name="T1" fmla="*/ 81 h 82"/>
                    <a:gd name="T2" fmla="*/ 16 w 65"/>
                    <a:gd name="T3" fmla="*/ 64 h 82"/>
                    <a:gd name="T4" fmla="*/ 28 w 65"/>
                    <a:gd name="T5" fmla="*/ 46 h 82"/>
                    <a:gd name="T6" fmla="*/ 32 w 65"/>
                    <a:gd name="T7" fmla="*/ 35 h 82"/>
                    <a:gd name="T8" fmla="*/ 32 w 65"/>
                    <a:gd name="T9" fmla="*/ 29 h 82"/>
                    <a:gd name="T10" fmla="*/ 32 w 65"/>
                    <a:gd name="T11" fmla="*/ 17 h 82"/>
                    <a:gd name="T12" fmla="*/ 32 w 65"/>
                    <a:gd name="T13" fmla="*/ 11 h 82"/>
                    <a:gd name="T14" fmla="*/ 48 w 65"/>
                    <a:gd name="T15" fmla="*/ 6 h 82"/>
                    <a:gd name="T16" fmla="*/ 64 w 65"/>
                    <a:gd name="T17" fmla="*/ 0 h 8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82"/>
                    <a:gd name="T29" fmla="*/ 65 w 65"/>
                    <a:gd name="T30" fmla="*/ 82 h 8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82">
                      <a:moveTo>
                        <a:pt x="0" y="81"/>
                      </a:moveTo>
                      <a:lnTo>
                        <a:pt x="16" y="64"/>
                      </a:lnTo>
                      <a:lnTo>
                        <a:pt x="28" y="46"/>
                      </a:lnTo>
                      <a:lnTo>
                        <a:pt x="32" y="35"/>
                      </a:lnTo>
                      <a:lnTo>
                        <a:pt x="32" y="29"/>
                      </a:lnTo>
                      <a:lnTo>
                        <a:pt x="32" y="17"/>
                      </a:lnTo>
                      <a:lnTo>
                        <a:pt x="32" y="11"/>
                      </a:lnTo>
                      <a:lnTo>
                        <a:pt x="48" y="6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32" name="Freeform 479"/>
                <p:cNvSpPr>
                  <a:spLocks/>
                </p:cNvSpPr>
                <p:nvPr/>
              </p:nvSpPr>
              <p:spPr bwMode="auto">
                <a:xfrm>
                  <a:off x="2379" y="3507"/>
                  <a:ext cx="64" cy="81"/>
                </a:xfrm>
                <a:custGeom>
                  <a:avLst/>
                  <a:gdLst>
                    <a:gd name="T0" fmla="*/ 0 w 64"/>
                    <a:gd name="T1" fmla="*/ 80 h 81"/>
                    <a:gd name="T2" fmla="*/ 16 w 64"/>
                    <a:gd name="T3" fmla="*/ 63 h 81"/>
                    <a:gd name="T4" fmla="*/ 28 w 64"/>
                    <a:gd name="T5" fmla="*/ 46 h 81"/>
                    <a:gd name="T6" fmla="*/ 32 w 64"/>
                    <a:gd name="T7" fmla="*/ 34 h 81"/>
                    <a:gd name="T8" fmla="*/ 32 w 64"/>
                    <a:gd name="T9" fmla="*/ 23 h 81"/>
                    <a:gd name="T10" fmla="*/ 32 w 64"/>
                    <a:gd name="T11" fmla="*/ 17 h 81"/>
                    <a:gd name="T12" fmla="*/ 32 w 64"/>
                    <a:gd name="T13" fmla="*/ 11 h 81"/>
                    <a:gd name="T14" fmla="*/ 47 w 64"/>
                    <a:gd name="T15" fmla="*/ 5 h 81"/>
                    <a:gd name="T16" fmla="*/ 63 w 64"/>
                    <a:gd name="T17" fmla="*/ 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81"/>
                    <a:gd name="T29" fmla="*/ 64 w 64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81">
                      <a:moveTo>
                        <a:pt x="0" y="80"/>
                      </a:moveTo>
                      <a:lnTo>
                        <a:pt x="16" y="63"/>
                      </a:lnTo>
                      <a:lnTo>
                        <a:pt x="28" y="46"/>
                      </a:lnTo>
                      <a:lnTo>
                        <a:pt x="32" y="34"/>
                      </a:lnTo>
                      <a:lnTo>
                        <a:pt x="32" y="23"/>
                      </a:lnTo>
                      <a:lnTo>
                        <a:pt x="32" y="17"/>
                      </a:lnTo>
                      <a:lnTo>
                        <a:pt x="32" y="11"/>
                      </a:lnTo>
                      <a:lnTo>
                        <a:pt x="47" y="5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33" name="Oval 480"/>
                <p:cNvSpPr>
                  <a:spLocks noChangeArrowheads="1"/>
                </p:cNvSpPr>
                <p:nvPr/>
              </p:nvSpPr>
              <p:spPr bwMode="auto">
                <a:xfrm rot="-3060000">
                  <a:off x="2323" y="358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65" name="Group 481"/>
              <p:cNvGrpSpPr>
                <a:grpSpLocks/>
              </p:cNvGrpSpPr>
              <p:nvPr/>
            </p:nvGrpSpPr>
            <p:grpSpPr bwMode="auto">
              <a:xfrm>
                <a:off x="4259" y="3370"/>
                <a:ext cx="54" cy="88"/>
                <a:chOff x="2437" y="3513"/>
                <a:chExt cx="131" cy="213"/>
              </a:xfrm>
            </p:grpSpPr>
            <p:sp>
              <p:nvSpPr>
                <p:cNvPr id="50628" name="Freeform 482"/>
                <p:cNvSpPr>
                  <a:spLocks/>
                </p:cNvSpPr>
                <p:nvPr/>
              </p:nvSpPr>
              <p:spPr bwMode="auto">
                <a:xfrm>
                  <a:off x="2534" y="3530"/>
                  <a:ext cx="34" cy="100"/>
                </a:xfrm>
                <a:custGeom>
                  <a:avLst/>
                  <a:gdLst>
                    <a:gd name="T0" fmla="*/ 0 w 34"/>
                    <a:gd name="T1" fmla="*/ 99 h 100"/>
                    <a:gd name="T2" fmla="*/ 8 w 34"/>
                    <a:gd name="T3" fmla="*/ 76 h 100"/>
                    <a:gd name="T4" fmla="*/ 17 w 34"/>
                    <a:gd name="T5" fmla="*/ 53 h 100"/>
                    <a:gd name="T6" fmla="*/ 12 w 34"/>
                    <a:gd name="T7" fmla="*/ 35 h 100"/>
                    <a:gd name="T8" fmla="*/ 8 w 34"/>
                    <a:gd name="T9" fmla="*/ 24 h 100"/>
                    <a:gd name="T10" fmla="*/ 17 w 34"/>
                    <a:gd name="T11" fmla="*/ 12 h 100"/>
                    <a:gd name="T12" fmla="*/ 33 w 34"/>
                    <a:gd name="T13" fmla="*/ 0 h 1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100"/>
                    <a:gd name="T23" fmla="*/ 34 w 34"/>
                    <a:gd name="T24" fmla="*/ 100 h 1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100">
                      <a:moveTo>
                        <a:pt x="0" y="99"/>
                      </a:moveTo>
                      <a:lnTo>
                        <a:pt x="8" y="76"/>
                      </a:lnTo>
                      <a:lnTo>
                        <a:pt x="17" y="53"/>
                      </a:lnTo>
                      <a:lnTo>
                        <a:pt x="12" y="35"/>
                      </a:lnTo>
                      <a:lnTo>
                        <a:pt x="8" y="24"/>
                      </a:lnTo>
                      <a:lnTo>
                        <a:pt x="17" y="12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29" name="Freeform 483"/>
                <p:cNvSpPr>
                  <a:spLocks/>
                </p:cNvSpPr>
                <p:nvPr/>
              </p:nvSpPr>
              <p:spPr bwMode="auto">
                <a:xfrm>
                  <a:off x="2473" y="3513"/>
                  <a:ext cx="33" cy="99"/>
                </a:xfrm>
                <a:custGeom>
                  <a:avLst/>
                  <a:gdLst>
                    <a:gd name="T0" fmla="*/ 0 w 33"/>
                    <a:gd name="T1" fmla="*/ 98 h 99"/>
                    <a:gd name="T2" fmla="*/ 8 w 33"/>
                    <a:gd name="T3" fmla="*/ 75 h 99"/>
                    <a:gd name="T4" fmla="*/ 16 w 33"/>
                    <a:gd name="T5" fmla="*/ 52 h 99"/>
                    <a:gd name="T6" fmla="*/ 12 w 33"/>
                    <a:gd name="T7" fmla="*/ 34 h 99"/>
                    <a:gd name="T8" fmla="*/ 8 w 33"/>
                    <a:gd name="T9" fmla="*/ 23 h 99"/>
                    <a:gd name="T10" fmla="*/ 16 w 33"/>
                    <a:gd name="T11" fmla="*/ 11 h 99"/>
                    <a:gd name="T12" fmla="*/ 32 w 33"/>
                    <a:gd name="T13" fmla="*/ 0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99"/>
                    <a:gd name="T23" fmla="*/ 33 w 33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99">
                      <a:moveTo>
                        <a:pt x="0" y="98"/>
                      </a:moveTo>
                      <a:lnTo>
                        <a:pt x="8" y="75"/>
                      </a:lnTo>
                      <a:lnTo>
                        <a:pt x="16" y="52"/>
                      </a:lnTo>
                      <a:lnTo>
                        <a:pt x="12" y="34"/>
                      </a:lnTo>
                      <a:lnTo>
                        <a:pt x="8" y="23"/>
                      </a:lnTo>
                      <a:lnTo>
                        <a:pt x="16" y="1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30" name="Oval 484"/>
                <p:cNvSpPr>
                  <a:spLocks noChangeArrowheads="1"/>
                </p:cNvSpPr>
                <p:nvPr/>
              </p:nvSpPr>
              <p:spPr bwMode="auto">
                <a:xfrm rot="-4200000">
                  <a:off x="2436" y="360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66" name="Group 485"/>
              <p:cNvGrpSpPr>
                <a:grpSpLocks/>
              </p:cNvGrpSpPr>
              <p:nvPr/>
            </p:nvGrpSpPr>
            <p:grpSpPr bwMode="auto">
              <a:xfrm>
                <a:off x="4307" y="3378"/>
                <a:ext cx="51" cy="87"/>
                <a:chOff x="2556" y="3531"/>
                <a:chExt cx="122" cy="212"/>
              </a:xfrm>
            </p:grpSpPr>
            <p:sp>
              <p:nvSpPr>
                <p:cNvPr id="50625" name="Freeform 486"/>
                <p:cNvSpPr>
                  <a:spLocks/>
                </p:cNvSpPr>
                <p:nvPr/>
              </p:nvSpPr>
              <p:spPr bwMode="auto">
                <a:xfrm>
                  <a:off x="2651" y="3545"/>
                  <a:ext cx="27" cy="100"/>
                </a:xfrm>
                <a:custGeom>
                  <a:avLst/>
                  <a:gdLst>
                    <a:gd name="T0" fmla="*/ 0 w 27"/>
                    <a:gd name="T1" fmla="*/ 99 h 100"/>
                    <a:gd name="T2" fmla="*/ 9 w 27"/>
                    <a:gd name="T3" fmla="*/ 76 h 100"/>
                    <a:gd name="T4" fmla="*/ 13 w 27"/>
                    <a:gd name="T5" fmla="*/ 52 h 100"/>
                    <a:gd name="T6" fmla="*/ 13 w 27"/>
                    <a:gd name="T7" fmla="*/ 47 h 100"/>
                    <a:gd name="T8" fmla="*/ 9 w 27"/>
                    <a:gd name="T9" fmla="*/ 41 h 100"/>
                    <a:gd name="T10" fmla="*/ 5 w 27"/>
                    <a:gd name="T11" fmla="*/ 29 h 100"/>
                    <a:gd name="T12" fmla="*/ 5 w 27"/>
                    <a:gd name="T13" fmla="*/ 23 h 100"/>
                    <a:gd name="T14" fmla="*/ 9 w 27"/>
                    <a:gd name="T15" fmla="*/ 12 h 100"/>
                    <a:gd name="T16" fmla="*/ 26 w 27"/>
                    <a:gd name="T17" fmla="*/ 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00"/>
                    <a:gd name="T29" fmla="*/ 27 w 27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00">
                      <a:moveTo>
                        <a:pt x="0" y="99"/>
                      </a:moveTo>
                      <a:lnTo>
                        <a:pt x="9" y="76"/>
                      </a:lnTo>
                      <a:lnTo>
                        <a:pt x="13" y="52"/>
                      </a:lnTo>
                      <a:lnTo>
                        <a:pt x="13" y="47"/>
                      </a:lnTo>
                      <a:lnTo>
                        <a:pt x="9" y="41"/>
                      </a:lnTo>
                      <a:lnTo>
                        <a:pt x="5" y="29"/>
                      </a:lnTo>
                      <a:lnTo>
                        <a:pt x="5" y="23"/>
                      </a:lnTo>
                      <a:lnTo>
                        <a:pt x="9" y="12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26" name="Freeform 487"/>
                <p:cNvSpPr>
                  <a:spLocks/>
                </p:cNvSpPr>
                <p:nvPr/>
              </p:nvSpPr>
              <p:spPr bwMode="auto">
                <a:xfrm>
                  <a:off x="2589" y="3531"/>
                  <a:ext cx="26" cy="100"/>
                </a:xfrm>
                <a:custGeom>
                  <a:avLst/>
                  <a:gdLst>
                    <a:gd name="T0" fmla="*/ 0 w 26"/>
                    <a:gd name="T1" fmla="*/ 99 h 100"/>
                    <a:gd name="T2" fmla="*/ 8 w 26"/>
                    <a:gd name="T3" fmla="*/ 76 h 100"/>
                    <a:gd name="T4" fmla="*/ 12 w 26"/>
                    <a:gd name="T5" fmla="*/ 53 h 100"/>
                    <a:gd name="T6" fmla="*/ 12 w 26"/>
                    <a:gd name="T7" fmla="*/ 47 h 100"/>
                    <a:gd name="T8" fmla="*/ 8 w 26"/>
                    <a:gd name="T9" fmla="*/ 35 h 100"/>
                    <a:gd name="T10" fmla="*/ 4 w 26"/>
                    <a:gd name="T11" fmla="*/ 29 h 100"/>
                    <a:gd name="T12" fmla="*/ 4 w 26"/>
                    <a:gd name="T13" fmla="*/ 23 h 100"/>
                    <a:gd name="T14" fmla="*/ 8 w 26"/>
                    <a:gd name="T15" fmla="*/ 12 h 100"/>
                    <a:gd name="T16" fmla="*/ 25 w 26"/>
                    <a:gd name="T17" fmla="*/ 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6"/>
                    <a:gd name="T28" fmla="*/ 0 h 100"/>
                    <a:gd name="T29" fmla="*/ 26 w 26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6" h="100">
                      <a:moveTo>
                        <a:pt x="0" y="99"/>
                      </a:moveTo>
                      <a:lnTo>
                        <a:pt x="8" y="76"/>
                      </a:lnTo>
                      <a:lnTo>
                        <a:pt x="12" y="53"/>
                      </a:lnTo>
                      <a:lnTo>
                        <a:pt x="12" y="47"/>
                      </a:lnTo>
                      <a:lnTo>
                        <a:pt x="8" y="35"/>
                      </a:lnTo>
                      <a:lnTo>
                        <a:pt x="4" y="29"/>
                      </a:lnTo>
                      <a:lnTo>
                        <a:pt x="4" y="23"/>
                      </a:lnTo>
                      <a:lnTo>
                        <a:pt x="8" y="12"/>
                      </a:lnTo>
                      <a:lnTo>
                        <a:pt x="2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27" name="Oval 488"/>
                <p:cNvSpPr>
                  <a:spLocks noChangeArrowheads="1"/>
                </p:cNvSpPr>
                <p:nvPr/>
              </p:nvSpPr>
              <p:spPr bwMode="auto">
                <a:xfrm rot="-4440000">
                  <a:off x="2555" y="362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67" name="Group 489"/>
              <p:cNvGrpSpPr>
                <a:grpSpLocks/>
              </p:cNvGrpSpPr>
              <p:nvPr/>
            </p:nvGrpSpPr>
            <p:grpSpPr bwMode="auto">
              <a:xfrm>
                <a:off x="4360" y="3378"/>
                <a:ext cx="51" cy="88"/>
                <a:chOff x="2683" y="3531"/>
                <a:chExt cx="118" cy="213"/>
              </a:xfrm>
            </p:grpSpPr>
            <p:sp>
              <p:nvSpPr>
                <p:cNvPr id="50622" name="Freeform 490"/>
                <p:cNvSpPr>
                  <a:spLocks/>
                </p:cNvSpPr>
                <p:nvPr/>
              </p:nvSpPr>
              <p:spPr bwMode="auto">
                <a:xfrm>
                  <a:off x="2763" y="3535"/>
                  <a:ext cx="19" cy="106"/>
                </a:xfrm>
                <a:custGeom>
                  <a:avLst/>
                  <a:gdLst>
                    <a:gd name="T0" fmla="*/ 9 w 19"/>
                    <a:gd name="T1" fmla="*/ 105 h 106"/>
                    <a:gd name="T2" fmla="*/ 14 w 19"/>
                    <a:gd name="T3" fmla="*/ 82 h 106"/>
                    <a:gd name="T4" fmla="*/ 14 w 19"/>
                    <a:gd name="T5" fmla="*/ 58 h 106"/>
                    <a:gd name="T6" fmla="*/ 5 w 19"/>
                    <a:gd name="T7" fmla="*/ 47 h 106"/>
                    <a:gd name="T8" fmla="*/ 0 w 19"/>
                    <a:gd name="T9" fmla="*/ 29 h 106"/>
                    <a:gd name="T10" fmla="*/ 5 w 19"/>
                    <a:gd name="T11" fmla="*/ 18 h 106"/>
                    <a:gd name="T12" fmla="*/ 18 w 19"/>
                    <a:gd name="T13" fmla="*/ 0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06"/>
                    <a:gd name="T23" fmla="*/ 19 w 19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06">
                      <a:moveTo>
                        <a:pt x="9" y="105"/>
                      </a:moveTo>
                      <a:lnTo>
                        <a:pt x="14" y="82"/>
                      </a:lnTo>
                      <a:lnTo>
                        <a:pt x="14" y="58"/>
                      </a:lnTo>
                      <a:lnTo>
                        <a:pt x="5" y="47"/>
                      </a:lnTo>
                      <a:lnTo>
                        <a:pt x="0" y="29"/>
                      </a:lnTo>
                      <a:lnTo>
                        <a:pt x="5" y="18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23" name="Freeform 491"/>
                <p:cNvSpPr>
                  <a:spLocks/>
                </p:cNvSpPr>
                <p:nvPr/>
              </p:nvSpPr>
              <p:spPr bwMode="auto">
                <a:xfrm>
                  <a:off x="2700" y="3531"/>
                  <a:ext cx="18" cy="106"/>
                </a:xfrm>
                <a:custGeom>
                  <a:avLst/>
                  <a:gdLst>
                    <a:gd name="T0" fmla="*/ 8 w 18"/>
                    <a:gd name="T1" fmla="*/ 105 h 106"/>
                    <a:gd name="T2" fmla="*/ 13 w 18"/>
                    <a:gd name="T3" fmla="*/ 82 h 106"/>
                    <a:gd name="T4" fmla="*/ 13 w 18"/>
                    <a:gd name="T5" fmla="*/ 58 h 106"/>
                    <a:gd name="T6" fmla="*/ 4 w 18"/>
                    <a:gd name="T7" fmla="*/ 47 h 106"/>
                    <a:gd name="T8" fmla="*/ 0 w 18"/>
                    <a:gd name="T9" fmla="*/ 29 h 106"/>
                    <a:gd name="T10" fmla="*/ 4 w 18"/>
                    <a:gd name="T11" fmla="*/ 18 h 106"/>
                    <a:gd name="T12" fmla="*/ 17 w 18"/>
                    <a:gd name="T13" fmla="*/ 0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106"/>
                    <a:gd name="T23" fmla="*/ 18 w 18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106">
                      <a:moveTo>
                        <a:pt x="8" y="105"/>
                      </a:moveTo>
                      <a:lnTo>
                        <a:pt x="13" y="82"/>
                      </a:lnTo>
                      <a:lnTo>
                        <a:pt x="13" y="58"/>
                      </a:lnTo>
                      <a:lnTo>
                        <a:pt x="4" y="47"/>
                      </a:lnTo>
                      <a:lnTo>
                        <a:pt x="0" y="29"/>
                      </a:lnTo>
                      <a:lnTo>
                        <a:pt x="4" y="18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24" name="Oval 492"/>
                <p:cNvSpPr>
                  <a:spLocks noChangeArrowheads="1"/>
                </p:cNvSpPr>
                <p:nvPr/>
              </p:nvSpPr>
              <p:spPr bwMode="auto">
                <a:xfrm rot="-4980000">
                  <a:off x="2682" y="362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68" name="Group 493"/>
              <p:cNvGrpSpPr>
                <a:grpSpLocks/>
              </p:cNvGrpSpPr>
              <p:nvPr/>
            </p:nvGrpSpPr>
            <p:grpSpPr bwMode="auto">
              <a:xfrm>
                <a:off x="4411" y="3380"/>
                <a:ext cx="50" cy="88"/>
                <a:chOff x="2803" y="3535"/>
                <a:chExt cx="118" cy="213"/>
              </a:xfrm>
            </p:grpSpPr>
            <p:sp>
              <p:nvSpPr>
                <p:cNvPr id="50619" name="Freeform 494"/>
                <p:cNvSpPr>
                  <a:spLocks/>
                </p:cNvSpPr>
                <p:nvPr/>
              </p:nvSpPr>
              <p:spPr bwMode="auto">
                <a:xfrm>
                  <a:off x="2884" y="3539"/>
                  <a:ext cx="20" cy="106"/>
                </a:xfrm>
                <a:custGeom>
                  <a:avLst/>
                  <a:gdLst>
                    <a:gd name="T0" fmla="*/ 10 w 20"/>
                    <a:gd name="T1" fmla="*/ 105 h 106"/>
                    <a:gd name="T2" fmla="*/ 14 w 20"/>
                    <a:gd name="T3" fmla="*/ 82 h 106"/>
                    <a:gd name="T4" fmla="*/ 14 w 20"/>
                    <a:gd name="T5" fmla="*/ 58 h 106"/>
                    <a:gd name="T6" fmla="*/ 5 w 20"/>
                    <a:gd name="T7" fmla="*/ 47 h 106"/>
                    <a:gd name="T8" fmla="*/ 0 w 20"/>
                    <a:gd name="T9" fmla="*/ 29 h 106"/>
                    <a:gd name="T10" fmla="*/ 5 w 20"/>
                    <a:gd name="T11" fmla="*/ 18 h 106"/>
                    <a:gd name="T12" fmla="*/ 19 w 20"/>
                    <a:gd name="T13" fmla="*/ 0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"/>
                    <a:gd name="T22" fmla="*/ 0 h 106"/>
                    <a:gd name="T23" fmla="*/ 20 w 20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" h="106">
                      <a:moveTo>
                        <a:pt x="10" y="105"/>
                      </a:moveTo>
                      <a:lnTo>
                        <a:pt x="14" y="82"/>
                      </a:lnTo>
                      <a:lnTo>
                        <a:pt x="14" y="58"/>
                      </a:lnTo>
                      <a:lnTo>
                        <a:pt x="5" y="47"/>
                      </a:lnTo>
                      <a:lnTo>
                        <a:pt x="0" y="29"/>
                      </a:lnTo>
                      <a:lnTo>
                        <a:pt x="5" y="18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20" name="Freeform 495"/>
                <p:cNvSpPr>
                  <a:spLocks/>
                </p:cNvSpPr>
                <p:nvPr/>
              </p:nvSpPr>
              <p:spPr bwMode="auto">
                <a:xfrm>
                  <a:off x="2820" y="3535"/>
                  <a:ext cx="19" cy="106"/>
                </a:xfrm>
                <a:custGeom>
                  <a:avLst/>
                  <a:gdLst>
                    <a:gd name="T0" fmla="*/ 9 w 19"/>
                    <a:gd name="T1" fmla="*/ 105 h 106"/>
                    <a:gd name="T2" fmla="*/ 13 w 19"/>
                    <a:gd name="T3" fmla="*/ 82 h 106"/>
                    <a:gd name="T4" fmla="*/ 13 w 19"/>
                    <a:gd name="T5" fmla="*/ 58 h 106"/>
                    <a:gd name="T6" fmla="*/ 4 w 19"/>
                    <a:gd name="T7" fmla="*/ 41 h 106"/>
                    <a:gd name="T8" fmla="*/ 0 w 19"/>
                    <a:gd name="T9" fmla="*/ 29 h 106"/>
                    <a:gd name="T10" fmla="*/ 4 w 19"/>
                    <a:gd name="T11" fmla="*/ 18 h 106"/>
                    <a:gd name="T12" fmla="*/ 18 w 19"/>
                    <a:gd name="T13" fmla="*/ 0 h 10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06"/>
                    <a:gd name="T23" fmla="*/ 19 w 19"/>
                    <a:gd name="T24" fmla="*/ 106 h 10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06">
                      <a:moveTo>
                        <a:pt x="9" y="105"/>
                      </a:moveTo>
                      <a:lnTo>
                        <a:pt x="13" y="82"/>
                      </a:lnTo>
                      <a:lnTo>
                        <a:pt x="13" y="58"/>
                      </a:lnTo>
                      <a:lnTo>
                        <a:pt x="4" y="41"/>
                      </a:lnTo>
                      <a:lnTo>
                        <a:pt x="0" y="29"/>
                      </a:lnTo>
                      <a:lnTo>
                        <a:pt x="4" y="18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21" name="Oval 496"/>
                <p:cNvSpPr>
                  <a:spLocks noChangeArrowheads="1"/>
                </p:cNvSpPr>
                <p:nvPr/>
              </p:nvSpPr>
              <p:spPr bwMode="auto">
                <a:xfrm rot="-4980000">
                  <a:off x="2802" y="36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69" name="Group 497"/>
              <p:cNvGrpSpPr>
                <a:grpSpLocks/>
              </p:cNvGrpSpPr>
              <p:nvPr/>
            </p:nvGrpSpPr>
            <p:grpSpPr bwMode="auto">
              <a:xfrm>
                <a:off x="4463" y="3374"/>
                <a:ext cx="48" cy="87"/>
                <a:chOff x="2924" y="3521"/>
                <a:chExt cx="118" cy="211"/>
              </a:xfrm>
            </p:grpSpPr>
            <p:sp>
              <p:nvSpPr>
                <p:cNvPr id="50616" name="Freeform 498"/>
                <p:cNvSpPr>
                  <a:spLocks/>
                </p:cNvSpPr>
                <p:nvPr/>
              </p:nvSpPr>
              <p:spPr bwMode="auto">
                <a:xfrm>
                  <a:off x="3000" y="3523"/>
                  <a:ext cx="20" cy="105"/>
                </a:xfrm>
                <a:custGeom>
                  <a:avLst/>
                  <a:gdLst>
                    <a:gd name="T0" fmla="*/ 14 w 20"/>
                    <a:gd name="T1" fmla="*/ 104 h 105"/>
                    <a:gd name="T2" fmla="*/ 14 w 20"/>
                    <a:gd name="T3" fmla="*/ 81 h 105"/>
                    <a:gd name="T4" fmla="*/ 14 w 20"/>
                    <a:gd name="T5" fmla="*/ 58 h 105"/>
                    <a:gd name="T6" fmla="*/ 14 w 20"/>
                    <a:gd name="T7" fmla="*/ 52 h 105"/>
                    <a:gd name="T8" fmla="*/ 9 w 20"/>
                    <a:gd name="T9" fmla="*/ 46 h 105"/>
                    <a:gd name="T10" fmla="*/ 5 w 20"/>
                    <a:gd name="T11" fmla="*/ 34 h 105"/>
                    <a:gd name="T12" fmla="*/ 0 w 20"/>
                    <a:gd name="T13" fmla="*/ 29 h 105"/>
                    <a:gd name="T14" fmla="*/ 5 w 20"/>
                    <a:gd name="T15" fmla="*/ 17 h 105"/>
                    <a:gd name="T16" fmla="*/ 19 w 20"/>
                    <a:gd name="T17" fmla="*/ 0 h 1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05"/>
                    <a:gd name="T29" fmla="*/ 20 w 20"/>
                    <a:gd name="T30" fmla="*/ 105 h 1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05">
                      <a:moveTo>
                        <a:pt x="14" y="104"/>
                      </a:moveTo>
                      <a:lnTo>
                        <a:pt x="14" y="81"/>
                      </a:lnTo>
                      <a:lnTo>
                        <a:pt x="14" y="58"/>
                      </a:lnTo>
                      <a:lnTo>
                        <a:pt x="14" y="52"/>
                      </a:lnTo>
                      <a:lnTo>
                        <a:pt x="9" y="46"/>
                      </a:lnTo>
                      <a:lnTo>
                        <a:pt x="5" y="34"/>
                      </a:lnTo>
                      <a:lnTo>
                        <a:pt x="0" y="29"/>
                      </a:lnTo>
                      <a:lnTo>
                        <a:pt x="5" y="17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17" name="Freeform 499"/>
                <p:cNvSpPr>
                  <a:spLocks/>
                </p:cNvSpPr>
                <p:nvPr/>
              </p:nvSpPr>
              <p:spPr bwMode="auto">
                <a:xfrm>
                  <a:off x="2935" y="3521"/>
                  <a:ext cx="20" cy="105"/>
                </a:xfrm>
                <a:custGeom>
                  <a:avLst/>
                  <a:gdLst>
                    <a:gd name="T0" fmla="*/ 14 w 20"/>
                    <a:gd name="T1" fmla="*/ 104 h 105"/>
                    <a:gd name="T2" fmla="*/ 14 w 20"/>
                    <a:gd name="T3" fmla="*/ 81 h 105"/>
                    <a:gd name="T4" fmla="*/ 14 w 20"/>
                    <a:gd name="T5" fmla="*/ 58 h 105"/>
                    <a:gd name="T6" fmla="*/ 14 w 20"/>
                    <a:gd name="T7" fmla="*/ 52 h 105"/>
                    <a:gd name="T8" fmla="*/ 10 w 20"/>
                    <a:gd name="T9" fmla="*/ 46 h 105"/>
                    <a:gd name="T10" fmla="*/ 5 w 20"/>
                    <a:gd name="T11" fmla="*/ 34 h 105"/>
                    <a:gd name="T12" fmla="*/ 0 w 20"/>
                    <a:gd name="T13" fmla="*/ 29 h 105"/>
                    <a:gd name="T14" fmla="*/ 5 w 20"/>
                    <a:gd name="T15" fmla="*/ 17 h 105"/>
                    <a:gd name="T16" fmla="*/ 19 w 20"/>
                    <a:gd name="T17" fmla="*/ 0 h 10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05"/>
                    <a:gd name="T29" fmla="*/ 20 w 20"/>
                    <a:gd name="T30" fmla="*/ 105 h 10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05">
                      <a:moveTo>
                        <a:pt x="14" y="104"/>
                      </a:moveTo>
                      <a:lnTo>
                        <a:pt x="14" y="81"/>
                      </a:lnTo>
                      <a:lnTo>
                        <a:pt x="14" y="58"/>
                      </a:lnTo>
                      <a:lnTo>
                        <a:pt x="14" y="52"/>
                      </a:lnTo>
                      <a:lnTo>
                        <a:pt x="10" y="46"/>
                      </a:lnTo>
                      <a:lnTo>
                        <a:pt x="5" y="34"/>
                      </a:lnTo>
                      <a:lnTo>
                        <a:pt x="0" y="29"/>
                      </a:lnTo>
                      <a:lnTo>
                        <a:pt x="5" y="17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18" name="Oval 500"/>
                <p:cNvSpPr>
                  <a:spLocks noChangeArrowheads="1"/>
                </p:cNvSpPr>
                <p:nvPr/>
              </p:nvSpPr>
              <p:spPr bwMode="auto">
                <a:xfrm rot="-5100000">
                  <a:off x="2923" y="361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70" name="Group 501"/>
              <p:cNvGrpSpPr>
                <a:grpSpLocks/>
              </p:cNvGrpSpPr>
              <p:nvPr/>
            </p:nvGrpSpPr>
            <p:grpSpPr bwMode="auto">
              <a:xfrm>
                <a:off x="4512" y="3362"/>
                <a:ext cx="52" cy="87"/>
                <a:chOff x="3044" y="3492"/>
                <a:chExt cx="125" cy="213"/>
              </a:xfrm>
            </p:grpSpPr>
            <p:sp>
              <p:nvSpPr>
                <p:cNvPr id="50613" name="Freeform 502"/>
                <p:cNvSpPr>
                  <a:spLocks/>
                </p:cNvSpPr>
                <p:nvPr/>
              </p:nvSpPr>
              <p:spPr bwMode="auto">
                <a:xfrm>
                  <a:off x="3108" y="3492"/>
                  <a:ext cx="26" cy="105"/>
                </a:xfrm>
                <a:custGeom>
                  <a:avLst/>
                  <a:gdLst>
                    <a:gd name="T0" fmla="*/ 25 w 26"/>
                    <a:gd name="T1" fmla="*/ 104 h 105"/>
                    <a:gd name="T2" fmla="*/ 25 w 26"/>
                    <a:gd name="T3" fmla="*/ 81 h 105"/>
                    <a:gd name="T4" fmla="*/ 20 w 26"/>
                    <a:gd name="T5" fmla="*/ 58 h 105"/>
                    <a:gd name="T6" fmla="*/ 10 w 26"/>
                    <a:gd name="T7" fmla="*/ 46 h 105"/>
                    <a:gd name="T8" fmla="*/ 0 w 26"/>
                    <a:gd name="T9" fmla="*/ 29 h 105"/>
                    <a:gd name="T10" fmla="*/ 5 w 26"/>
                    <a:gd name="T11" fmla="*/ 18 h 105"/>
                    <a:gd name="T12" fmla="*/ 15 w 26"/>
                    <a:gd name="T13" fmla="*/ 0 h 10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05"/>
                    <a:gd name="T23" fmla="*/ 26 w 26"/>
                    <a:gd name="T24" fmla="*/ 105 h 10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05">
                      <a:moveTo>
                        <a:pt x="25" y="104"/>
                      </a:moveTo>
                      <a:lnTo>
                        <a:pt x="25" y="81"/>
                      </a:lnTo>
                      <a:lnTo>
                        <a:pt x="20" y="58"/>
                      </a:lnTo>
                      <a:lnTo>
                        <a:pt x="10" y="46"/>
                      </a:lnTo>
                      <a:lnTo>
                        <a:pt x="0" y="29"/>
                      </a:lnTo>
                      <a:lnTo>
                        <a:pt x="5" y="1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14" name="Freeform 503"/>
                <p:cNvSpPr>
                  <a:spLocks/>
                </p:cNvSpPr>
                <p:nvPr/>
              </p:nvSpPr>
              <p:spPr bwMode="auto">
                <a:xfrm>
                  <a:off x="3044" y="3499"/>
                  <a:ext cx="26" cy="105"/>
                </a:xfrm>
                <a:custGeom>
                  <a:avLst/>
                  <a:gdLst>
                    <a:gd name="T0" fmla="*/ 25 w 26"/>
                    <a:gd name="T1" fmla="*/ 104 h 105"/>
                    <a:gd name="T2" fmla="*/ 25 w 26"/>
                    <a:gd name="T3" fmla="*/ 81 h 105"/>
                    <a:gd name="T4" fmla="*/ 20 w 26"/>
                    <a:gd name="T5" fmla="*/ 58 h 105"/>
                    <a:gd name="T6" fmla="*/ 10 w 26"/>
                    <a:gd name="T7" fmla="*/ 46 h 105"/>
                    <a:gd name="T8" fmla="*/ 0 w 26"/>
                    <a:gd name="T9" fmla="*/ 29 h 105"/>
                    <a:gd name="T10" fmla="*/ 5 w 26"/>
                    <a:gd name="T11" fmla="*/ 18 h 105"/>
                    <a:gd name="T12" fmla="*/ 15 w 26"/>
                    <a:gd name="T13" fmla="*/ 0 h 10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6"/>
                    <a:gd name="T22" fmla="*/ 0 h 105"/>
                    <a:gd name="T23" fmla="*/ 26 w 26"/>
                    <a:gd name="T24" fmla="*/ 105 h 10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6" h="105">
                      <a:moveTo>
                        <a:pt x="25" y="104"/>
                      </a:moveTo>
                      <a:lnTo>
                        <a:pt x="25" y="81"/>
                      </a:lnTo>
                      <a:lnTo>
                        <a:pt x="20" y="58"/>
                      </a:lnTo>
                      <a:lnTo>
                        <a:pt x="10" y="46"/>
                      </a:lnTo>
                      <a:lnTo>
                        <a:pt x="0" y="29"/>
                      </a:lnTo>
                      <a:lnTo>
                        <a:pt x="5" y="18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15" name="Oval 504"/>
                <p:cNvSpPr>
                  <a:spLocks noChangeArrowheads="1"/>
                </p:cNvSpPr>
                <p:nvPr/>
              </p:nvSpPr>
              <p:spPr bwMode="auto">
                <a:xfrm rot="-5580000">
                  <a:off x="3050" y="358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71" name="Group 505"/>
              <p:cNvGrpSpPr>
                <a:grpSpLocks/>
              </p:cNvGrpSpPr>
              <p:nvPr/>
            </p:nvGrpSpPr>
            <p:grpSpPr bwMode="auto">
              <a:xfrm>
                <a:off x="4557" y="3344"/>
                <a:ext cx="52" cy="87"/>
                <a:chOff x="3151" y="3449"/>
                <a:chExt cx="128" cy="211"/>
              </a:xfrm>
            </p:grpSpPr>
            <p:sp>
              <p:nvSpPr>
                <p:cNvPr id="50610" name="Freeform 506"/>
                <p:cNvSpPr>
                  <a:spLocks/>
                </p:cNvSpPr>
                <p:nvPr/>
              </p:nvSpPr>
              <p:spPr bwMode="auto">
                <a:xfrm>
                  <a:off x="3214" y="3449"/>
                  <a:ext cx="27" cy="103"/>
                </a:xfrm>
                <a:custGeom>
                  <a:avLst/>
                  <a:gdLst>
                    <a:gd name="T0" fmla="*/ 26 w 27"/>
                    <a:gd name="T1" fmla="*/ 102 h 103"/>
                    <a:gd name="T2" fmla="*/ 26 w 27"/>
                    <a:gd name="T3" fmla="*/ 79 h 103"/>
                    <a:gd name="T4" fmla="*/ 21 w 27"/>
                    <a:gd name="T5" fmla="*/ 57 h 103"/>
                    <a:gd name="T6" fmla="*/ 10 w 27"/>
                    <a:gd name="T7" fmla="*/ 45 h 103"/>
                    <a:gd name="T8" fmla="*/ 0 w 27"/>
                    <a:gd name="T9" fmla="*/ 28 h 103"/>
                    <a:gd name="T10" fmla="*/ 5 w 27"/>
                    <a:gd name="T11" fmla="*/ 17 h 103"/>
                    <a:gd name="T12" fmla="*/ 10 w 27"/>
                    <a:gd name="T13" fmla="*/ 0 h 1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"/>
                    <a:gd name="T22" fmla="*/ 0 h 103"/>
                    <a:gd name="T23" fmla="*/ 27 w 27"/>
                    <a:gd name="T24" fmla="*/ 103 h 1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" h="103">
                      <a:moveTo>
                        <a:pt x="26" y="102"/>
                      </a:moveTo>
                      <a:lnTo>
                        <a:pt x="26" y="79"/>
                      </a:lnTo>
                      <a:lnTo>
                        <a:pt x="21" y="57"/>
                      </a:lnTo>
                      <a:lnTo>
                        <a:pt x="10" y="45"/>
                      </a:lnTo>
                      <a:lnTo>
                        <a:pt x="0" y="28"/>
                      </a:lnTo>
                      <a:lnTo>
                        <a:pt x="5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11" name="Freeform 507"/>
                <p:cNvSpPr>
                  <a:spLocks/>
                </p:cNvSpPr>
                <p:nvPr/>
              </p:nvSpPr>
              <p:spPr bwMode="auto">
                <a:xfrm>
                  <a:off x="3151" y="3458"/>
                  <a:ext cx="26" cy="104"/>
                </a:xfrm>
                <a:custGeom>
                  <a:avLst/>
                  <a:gdLst>
                    <a:gd name="T0" fmla="*/ 25 w 26"/>
                    <a:gd name="T1" fmla="*/ 103 h 104"/>
                    <a:gd name="T2" fmla="*/ 25 w 26"/>
                    <a:gd name="T3" fmla="*/ 80 h 104"/>
                    <a:gd name="T4" fmla="*/ 20 w 26"/>
                    <a:gd name="T5" fmla="*/ 57 h 104"/>
                    <a:gd name="T6" fmla="*/ 10 w 26"/>
                    <a:gd name="T7" fmla="*/ 46 h 104"/>
                    <a:gd name="T8" fmla="*/ 5 w 26"/>
                    <a:gd name="T9" fmla="*/ 35 h 104"/>
                    <a:gd name="T10" fmla="*/ 0 w 26"/>
                    <a:gd name="T11" fmla="*/ 29 h 104"/>
                    <a:gd name="T12" fmla="*/ 5 w 26"/>
                    <a:gd name="T13" fmla="*/ 18 h 104"/>
                    <a:gd name="T14" fmla="*/ 10 w 26"/>
                    <a:gd name="T15" fmla="*/ 0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04"/>
                    <a:gd name="T26" fmla="*/ 26 w 26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04">
                      <a:moveTo>
                        <a:pt x="25" y="103"/>
                      </a:moveTo>
                      <a:lnTo>
                        <a:pt x="25" y="80"/>
                      </a:lnTo>
                      <a:lnTo>
                        <a:pt x="20" y="57"/>
                      </a:lnTo>
                      <a:lnTo>
                        <a:pt x="10" y="46"/>
                      </a:lnTo>
                      <a:lnTo>
                        <a:pt x="5" y="35"/>
                      </a:lnTo>
                      <a:lnTo>
                        <a:pt x="0" y="29"/>
                      </a:lnTo>
                      <a:lnTo>
                        <a:pt x="5" y="18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12" name="Oval 508"/>
                <p:cNvSpPr>
                  <a:spLocks noChangeArrowheads="1"/>
                </p:cNvSpPr>
                <p:nvPr/>
              </p:nvSpPr>
              <p:spPr bwMode="auto">
                <a:xfrm rot="-5700000">
                  <a:off x="3160" y="354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72" name="Group 509"/>
              <p:cNvGrpSpPr>
                <a:grpSpLocks/>
              </p:cNvGrpSpPr>
              <p:nvPr/>
            </p:nvGrpSpPr>
            <p:grpSpPr bwMode="auto">
              <a:xfrm>
                <a:off x="4597" y="3327"/>
                <a:ext cx="61" cy="86"/>
                <a:chOff x="3245" y="3407"/>
                <a:chExt cx="146" cy="208"/>
              </a:xfrm>
            </p:grpSpPr>
            <p:sp>
              <p:nvSpPr>
                <p:cNvPr id="50607" name="Freeform 510"/>
                <p:cNvSpPr>
                  <a:spLocks/>
                </p:cNvSpPr>
                <p:nvPr/>
              </p:nvSpPr>
              <p:spPr bwMode="auto">
                <a:xfrm>
                  <a:off x="3306" y="3407"/>
                  <a:ext cx="38" cy="96"/>
                </a:xfrm>
                <a:custGeom>
                  <a:avLst/>
                  <a:gdLst>
                    <a:gd name="T0" fmla="*/ 37 w 38"/>
                    <a:gd name="T1" fmla="*/ 95 h 96"/>
                    <a:gd name="T2" fmla="*/ 32 w 38"/>
                    <a:gd name="T3" fmla="*/ 73 h 96"/>
                    <a:gd name="T4" fmla="*/ 21 w 38"/>
                    <a:gd name="T5" fmla="*/ 50 h 96"/>
                    <a:gd name="T6" fmla="*/ 10 w 38"/>
                    <a:gd name="T7" fmla="*/ 39 h 96"/>
                    <a:gd name="T8" fmla="*/ 0 w 38"/>
                    <a:gd name="T9" fmla="*/ 28 h 96"/>
                    <a:gd name="T10" fmla="*/ 0 w 38"/>
                    <a:gd name="T11" fmla="*/ 17 h 96"/>
                    <a:gd name="T12" fmla="*/ 5 w 38"/>
                    <a:gd name="T13" fmla="*/ 0 h 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96"/>
                    <a:gd name="T23" fmla="*/ 38 w 38"/>
                    <a:gd name="T24" fmla="*/ 96 h 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96">
                      <a:moveTo>
                        <a:pt x="37" y="95"/>
                      </a:moveTo>
                      <a:lnTo>
                        <a:pt x="32" y="73"/>
                      </a:lnTo>
                      <a:lnTo>
                        <a:pt x="21" y="50"/>
                      </a:lnTo>
                      <a:lnTo>
                        <a:pt x="10" y="39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08" name="Freeform 511"/>
                <p:cNvSpPr>
                  <a:spLocks/>
                </p:cNvSpPr>
                <p:nvPr/>
              </p:nvSpPr>
              <p:spPr bwMode="auto">
                <a:xfrm>
                  <a:off x="3245" y="3427"/>
                  <a:ext cx="38" cy="97"/>
                </a:xfrm>
                <a:custGeom>
                  <a:avLst/>
                  <a:gdLst>
                    <a:gd name="T0" fmla="*/ 37 w 38"/>
                    <a:gd name="T1" fmla="*/ 96 h 97"/>
                    <a:gd name="T2" fmla="*/ 32 w 38"/>
                    <a:gd name="T3" fmla="*/ 73 h 97"/>
                    <a:gd name="T4" fmla="*/ 21 w 38"/>
                    <a:gd name="T5" fmla="*/ 51 h 97"/>
                    <a:gd name="T6" fmla="*/ 11 w 38"/>
                    <a:gd name="T7" fmla="*/ 40 h 97"/>
                    <a:gd name="T8" fmla="*/ 0 w 38"/>
                    <a:gd name="T9" fmla="*/ 28 h 97"/>
                    <a:gd name="T10" fmla="*/ 0 w 38"/>
                    <a:gd name="T11" fmla="*/ 17 h 97"/>
                    <a:gd name="T12" fmla="*/ 5 w 38"/>
                    <a:gd name="T13" fmla="*/ 0 h 9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8"/>
                    <a:gd name="T22" fmla="*/ 0 h 97"/>
                    <a:gd name="T23" fmla="*/ 38 w 38"/>
                    <a:gd name="T24" fmla="*/ 97 h 9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8" h="97">
                      <a:moveTo>
                        <a:pt x="37" y="96"/>
                      </a:moveTo>
                      <a:lnTo>
                        <a:pt x="32" y="73"/>
                      </a:lnTo>
                      <a:lnTo>
                        <a:pt x="21" y="51"/>
                      </a:lnTo>
                      <a:lnTo>
                        <a:pt x="11" y="40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09" name="Oval 512"/>
                <p:cNvSpPr>
                  <a:spLocks noChangeArrowheads="1"/>
                </p:cNvSpPr>
                <p:nvPr/>
              </p:nvSpPr>
              <p:spPr bwMode="auto">
                <a:xfrm rot="-6360000">
                  <a:off x="3272" y="349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73" name="Group 513"/>
              <p:cNvGrpSpPr>
                <a:grpSpLocks/>
              </p:cNvGrpSpPr>
              <p:nvPr/>
            </p:nvGrpSpPr>
            <p:grpSpPr bwMode="auto">
              <a:xfrm>
                <a:off x="4638" y="3306"/>
                <a:ext cx="66" cy="84"/>
                <a:chOff x="3348" y="3355"/>
                <a:chExt cx="154" cy="207"/>
              </a:xfrm>
            </p:grpSpPr>
            <p:sp>
              <p:nvSpPr>
                <p:cNvPr id="50604" name="Freeform 514"/>
                <p:cNvSpPr>
                  <a:spLocks/>
                </p:cNvSpPr>
                <p:nvPr/>
              </p:nvSpPr>
              <p:spPr bwMode="auto">
                <a:xfrm>
                  <a:off x="3407" y="3355"/>
                  <a:ext cx="45" cy="95"/>
                </a:xfrm>
                <a:custGeom>
                  <a:avLst/>
                  <a:gdLst>
                    <a:gd name="T0" fmla="*/ 44 w 45"/>
                    <a:gd name="T1" fmla="*/ 94 h 95"/>
                    <a:gd name="T2" fmla="*/ 38 w 45"/>
                    <a:gd name="T3" fmla="*/ 72 h 95"/>
                    <a:gd name="T4" fmla="*/ 27 w 45"/>
                    <a:gd name="T5" fmla="*/ 50 h 95"/>
                    <a:gd name="T6" fmla="*/ 11 w 45"/>
                    <a:gd name="T7" fmla="*/ 39 h 95"/>
                    <a:gd name="T8" fmla="*/ 0 w 45"/>
                    <a:gd name="T9" fmla="*/ 28 h 95"/>
                    <a:gd name="T10" fmla="*/ 0 w 45"/>
                    <a:gd name="T11" fmla="*/ 17 h 95"/>
                    <a:gd name="T12" fmla="*/ 5 w 45"/>
                    <a:gd name="T13" fmla="*/ 0 h 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95"/>
                    <a:gd name="T23" fmla="*/ 45 w 45"/>
                    <a:gd name="T24" fmla="*/ 95 h 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95">
                      <a:moveTo>
                        <a:pt x="44" y="94"/>
                      </a:moveTo>
                      <a:lnTo>
                        <a:pt x="38" y="72"/>
                      </a:lnTo>
                      <a:lnTo>
                        <a:pt x="27" y="50"/>
                      </a:lnTo>
                      <a:lnTo>
                        <a:pt x="11" y="39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05" name="Freeform 515"/>
                <p:cNvSpPr>
                  <a:spLocks/>
                </p:cNvSpPr>
                <p:nvPr/>
              </p:nvSpPr>
              <p:spPr bwMode="auto">
                <a:xfrm>
                  <a:off x="3348" y="3380"/>
                  <a:ext cx="44" cy="96"/>
                </a:xfrm>
                <a:custGeom>
                  <a:avLst/>
                  <a:gdLst>
                    <a:gd name="T0" fmla="*/ 43 w 44"/>
                    <a:gd name="T1" fmla="*/ 95 h 96"/>
                    <a:gd name="T2" fmla="*/ 38 w 44"/>
                    <a:gd name="T3" fmla="*/ 73 h 96"/>
                    <a:gd name="T4" fmla="*/ 27 w 44"/>
                    <a:gd name="T5" fmla="*/ 51 h 96"/>
                    <a:gd name="T6" fmla="*/ 10 w 44"/>
                    <a:gd name="T7" fmla="*/ 39 h 96"/>
                    <a:gd name="T8" fmla="*/ 0 w 44"/>
                    <a:gd name="T9" fmla="*/ 28 h 96"/>
                    <a:gd name="T10" fmla="*/ 0 w 44"/>
                    <a:gd name="T11" fmla="*/ 17 h 96"/>
                    <a:gd name="T12" fmla="*/ 5 w 44"/>
                    <a:gd name="T13" fmla="*/ 0 h 9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4"/>
                    <a:gd name="T22" fmla="*/ 0 h 96"/>
                    <a:gd name="T23" fmla="*/ 44 w 44"/>
                    <a:gd name="T24" fmla="*/ 96 h 9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4" h="96">
                      <a:moveTo>
                        <a:pt x="43" y="95"/>
                      </a:moveTo>
                      <a:lnTo>
                        <a:pt x="38" y="73"/>
                      </a:lnTo>
                      <a:lnTo>
                        <a:pt x="27" y="51"/>
                      </a:lnTo>
                      <a:lnTo>
                        <a:pt x="10" y="39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06" name="Oval 516"/>
                <p:cNvSpPr>
                  <a:spLocks noChangeArrowheads="1"/>
                </p:cNvSpPr>
                <p:nvPr/>
              </p:nvSpPr>
              <p:spPr bwMode="auto">
                <a:xfrm rot="-6600000">
                  <a:off x="3383" y="344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74" name="Group 517"/>
              <p:cNvGrpSpPr>
                <a:grpSpLocks/>
              </p:cNvGrpSpPr>
              <p:nvPr/>
            </p:nvGrpSpPr>
            <p:grpSpPr bwMode="auto">
              <a:xfrm>
                <a:off x="4675" y="3281"/>
                <a:ext cx="67" cy="85"/>
                <a:chOff x="3435" y="3295"/>
                <a:chExt cx="163" cy="205"/>
              </a:xfrm>
            </p:grpSpPr>
            <p:sp>
              <p:nvSpPr>
                <p:cNvPr id="50601" name="Freeform 518"/>
                <p:cNvSpPr>
                  <a:spLocks/>
                </p:cNvSpPr>
                <p:nvPr/>
              </p:nvSpPr>
              <p:spPr bwMode="auto">
                <a:xfrm>
                  <a:off x="3490" y="3295"/>
                  <a:ext cx="52" cy="93"/>
                </a:xfrm>
                <a:custGeom>
                  <a:avLst/>
                  <a:gdLst>
                    <a:gd name="T0" fmla="*/ 51 w 52"/>
                    <a:gd name="T1" fmla="*/ 92 h 93"/>
                    <a:gd name="T2" fmla="*/ 40 w 52"/>
                    <a:gd name="T3" fmla="*/ 70 h 93"/>
                    <a:gd name="T4" fmla="*/ 28 w 52"/>
                    <a:gd name="T5" fmla="*/ 49 h 93"/>
                    <a:gd name="T6" fmla="*/ 17 w 52"/>
                    <a:gd name="T7" fmla="*/ 38 h 93"/>
                    <a:gd name="T8" fmla="*/ 11 w 52"/>
                    <a:gd name="T9" fmla="*/ 38 h 93"/>
                    <a:gd name="T10" fmla="*/ 6 w 52"/>
                    <a:gd name="T11" fmla="*/ 32 h 93"/>
                    <a:gd name="T12" fmla="*/ 0 w 52"/>
                    <a:gd name="T13" fmla="*/ 16 h 93"/>
                    <a:gd name="T14" fmla="*/ 6 w 52"/>
                    <a:gd name="T15" fmla="*/ 0 h 9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2"/>
                    <a:gd name="T25" fmla="*/ 0 h 93"/>
                    <a:gd name="T26" fmla="*/ 52 w 52"/>
                    <a:gd name="T27" fmla="*/ 93 h 9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2" h="93">
                      <a:moveTo>
                        <a:pt x="51" y="92"/>
                      </a:moveTo>
                      <a:lnTo>
                        <a:pt x="40" y="70"/>
                      </a:lnTo>
                      <a:lnTo>
                        <a:pt x="28" y="49"/>
                      </a:lnTo>
                      <a:lnTo>
                        <a:pt x="17" y="38"/>
                      </a:lnTo>
                      <a:lnTo>
                        <a:pt x="11" y="38"/>
                      </a:lnTo>
                      <a:lnTo>
                        <a:pt x="6" y="32"/>
                      </a:lnTo>
                      <a:lnTo>
                        <a:pt x="0" y="16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02" name="Freeform 519"/>
                <p:cNvSpPr>
                  <a:spLocks/>
                </p:cNvSpPr>
                <p:nvPr/>
              </p:nvSpPr>
              <p:spPr bwMode="auto">
                <a:xfrm>
                  <a:off x="3435" y="3324"/>
                  <a:ext cx="51" cy="94"/>
                </a:xfrm>
                <a:custGeom>
                  <a:avLst/>
                  <a:gdLst>
                    <a:gd name="T0" fmla="*/ 50 w 51"/>
                    <a:gd name="T1" fmla="*/ 93 h 94"/>
                    <a:gd name="T2" fmla="*/ 39 w 51"/>
                    <a:gd name="T3" fmla="*/ 71 h 94"/>
                    <a:gd name="T4" fmla="*/ 28 w 51"/>
                    <a:gd name="T5" fmla="*/ 49 h 94"/>
                    <a:gd name="T6" fmla="*/ 17 w 51"/>
                    <a:gd name="T7" fmla="*/ 38 h 94"/>
                    <a:gd name="T8" fmla="*/ 0 w 51"/>
                    <a:gd name="T9" fmla="*/ 33 h 94"/>
                    <a:gd name="T10" fmla="*/ 0 w 51"/>
                    <a:gd name="T11" fmla="*/ 16 h 94"/>
                    <a:gd name="T12" fmla="*/ 0 w 51"/>
                    <a:gd name="T13" fmla="*/ 0 h 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1"/>
                    <a:gd name="T22" fmla="*/ 0 h 94"/>
                    <a:gd name="T23" fmla="*/ 51 w 51"/>
                    <a:gd name="T24" fmla="*/ 94 h 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1" h="94">
                      <a:moveTo>
                        <a:pt x="50" y="93"/>
                      </a:moveTo>
                      <a:lnTo>
                        <a:pt x="39" y="71"/>
                      </a:lnTo>
                      <a:lnTo>
                        <a:pt x="28" y="49"/>
                      </a:lnTo>
                      <a:lnTo>
                        <a:pt x="17" y="38"/>
                      </a:lnTo>
                      <a:lnTo>
                        <a:pt x="0" y="33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03" name="Oval 520"/>
                <p:cNvSpPr>
                  <a:spLocks noChangeArrowheads="1"/>
                </p:cNvSpPr>
                <p:nvPr/>
              </p:nvSpPr>
              <p:spPr bwMode="auto">
                <a:xfrm rot="-6900000">
                  <a:off x="3479" y="338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75" name="Group 521"/>
              <p:cNvGrpSpPr>
                <a:grpSpLocks/>
              </p:cNvGrpSpPr>
              <p:nvPr/>
            </p:nvGrpSpPr>
            <p:grpSpPr bwMode="auto">
              <a:xfrm>
                <a:off x="4713" y="3254"/>
                <a:ext cx="73" cy="81"/>
                <a:chOff x="3526" y="3228"/>
                <a:chExt cx="172" cy="198"/>
              </a:xfrm>
            </p:grpSpPr>
            <p:sp>
              <p:nvSpPr>
                <p:cNvPr id="50598" name="Freeform 522"/>
                <p:cNvSpPr>
                  <a:spLocks/>
                </p:cNvSpPr>
                <p:nvPr/>
              </p:nvSpPr>
              <p:spPr bwMode="auto">
                <a:xfrm>
                  <a:off x="3578" y="3228"/>
                  <a:ext cx="59" cy="86"/>
                </a:xfrm>
                <a:custGeom>
                  <a:avLst/>
                  <a:gdLst>
                    <a:gd name="T0" fmla="*/ 58 w 59"/>
                    <a:gd name="T1" fmla="*/ 85 h 86"/>
                    <a:gd name="T2" fmla="*/ 46 w 59"/>
                    <a:gd name="T3" fmla="*/ 64 h 86"/>
                    <a:gd name="T4" fmla="*/ 35 w 59"/>
                    <a:gd name="T5" fmla="*/ 43 h 86"/>
                    <a:gd name="T6" fmla="*/ 17 w 59"/>
                    <a:gd name="T7" fmla="*/ 37 h 86"/>
                    <a:gd name="T8" fmla="*/ 6 w 59"/>
                    <a:gd name="T9" fmla="*/ 32 h 86"/>
                    <a:gd name="T10" fmla="*/ 0 w 59"/>
                    <a:gd name="T11" fmla="*/ 16 h 86"/>
                    <a:gd name="T12" fmla="*/ 0 w 59"/>
                    <a:gd name="T13" fmla="*/ 0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9"/>
                    <a:gd name="T22" fmla="*/ 0 h 86"/>
                    <a:gd name="T23" fmla="*/ 59 w 59"/>
                    <a:gd name="T24" fmla="*/ 86 h 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9" h="86">
                      <a:moveTo>
                        <a:pt x="58" y="85"/>
                      </a:moveTo>
                      <a:lnTo>
                        <a:pt x="46" y="64"/>
                      </a:lnTo>
                      <a:lnTo>
                        <a:pt x="35" y="43"/>
                      </a:lnTo>
                      <a:lnTo>
                        <a:pt x="17" y="37"/>
                      </a:lnTo>
                      <a:lnTo>
                        <a:pt x="6" y="32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99" name="Freeform 523"/>
                <p:cNvSpPr>
                  <a:spLocks/>
                </p:cNvSpPr>
                <p:nvPr/>
              </p:nvSpPr>
              <p:spPr bwMode="auto">
                <a:xfrm>
                  <a:off x="3526" y="3263"/>
                  <a:ext cx="58" cy="87"/>
                </a:xfrm>
                <a:custGeom>
                  <a:avLst/>
                  <a:gdLst>
                    <a:gd name="T0" fmla="*/ 57 w 58"/>
                    <a:gd name="T1" fmla="*/ 86 h 87"/>
                    <a:gd name="T2" fmla="*/ 46 w 58"/>
                    <a:gd name="T3" fmla="*/ 65 h 87"/>
                    <a:gd name="T4" fmla="*/ 28 w 58"/>
                    <a:gd name="T5" fmla="*/ 48 h 87"/>
                    <a:gd name="T6" fmla="*/ 17 w 58"/>
                    <a:gd name="T7" fmla="*/ 38 h 87"/>
                    <a:gd name="T8" fmla="*/ 5 w 58"/>
                    <a:gd name="T9" fmla="*/ 32 h 87"/>
                    <a:gd name="T10" fmla="*/ 0 w 58"/>
                    <a:gd name="T11" fmla="*/ 16 h 87"/>
                    <a:gd name="T12" fmla="*/ 0 w 58"/>
                    <a:gd name="T13" fmla="*/ 0 h 8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8"/>
                    <a:gd name="T22" fmla="*/ 0 h 87"/>
                    <a:gd name="T23" fmla="*/ 58 w 58"/>
                    <a:gd name="T24" fmla="*/ 87 h 8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8" h="87">
                      <a:moveTo>
                        <a:pt x="57" y="86"/>
                      </a:moveTo>
                      <a:lnTo>
                        <a:pt x="46" y="65"/>
                      </a:lnTo>
                      <a:lnTo>
                        <a:pt x="28" y="48"/>
                      </a:lnTo>
                      <a:lnTo>
                        <a:pt x="17" y="38"/>
                      </a:lnTo>
                      <a:lnTo>
                        <a:pt x="5" y="32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600" name="Oval 524"/>
                <p:cNvSpPr>
                  <a:spLocks noChangeArrowheads="1"/>
                </p:cNvSpPr>
                <p:nvPr/>
              </p:nvSpPr>
              <p:spPr bwMode="auto">
                <a:xfrm rot="-7260000">
                  <a:off x="3579" y="330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76" name="Group 525"/>
              <p:cNvGrpSpPr>
                <a:grpSpLocks/>
              </p:cNvGrpSpPr>
              <p:nvPr/>
            </p:nvGrpSpPr>
            <p:grpSpPr bwMode="auto">
              <a:xfrm>
                <a:off x="4747" y="3223"/>
                <a:ext cx="76" cy="80"/>
                <a:chOff x="3607" y="3152"/>
                <a:chExt cx="182" cy="196"/>
              </a:xfrm>
            </p:grpSpPr>
            <p:sp>
              <p:nvSpPr>
                <p:cNvPr id="50595" name="Freeform 526"/>
                <p:cNvSpPr>
                  <a:spLocks/>
                </p:cNvSpPr>
                <p:nvPr/>
              </p:nvSpPr>
              <p:spPr bwMode="auto">
                <a:xfrm>
                  <a:off x="3656" y="3152"/>
                  <a:ext cx="67" cy="84"/>
                </a:xfrm>
                <a:custGeom>
                  <a:avLst/>
                  <a:gdLst>
                    <a:gd name="T0" fmla="*/ 66 w 67"/>
                    <a:gd name="T1" fmla="*/ 83 h 84"/>
                    <a:gd name="T2" fmla="*/ 54 w 67"/>
                    <a:gd name="T3" fmla="*/ 62 h 84"/>
                    <a:gd name="T4" fmla="*/ 36 w 67"/>
                    <a:gd name="T5" fmla="*/ 47 h 84"/>
                    <a:gd name="T6" fmla="*/ 30 w 67"/>
                    <a:gd name="T7" fmla="*/ 42 h 84"/>
                    <a:gd name="T8" fmla="*/ 24 w 67"/>
                    <a:gd name="T9" fmla="*/ 42 h 84"/>
                    <a:gd name="T10" fmla="*/ 12 w 67"/>
                    <a:gd name="T11" fmla="*/ 36 h 84"/>
                    <a:gd name="T12" fmla="*/ 6 w 67"/>
                    <a:gd name="T13" fmla="*/ 31 h 84"/>
                    <a:gd name="T14" fmla="*/ 6 w 67"/>
                    <a:gd name="T15" fmla="*/ 16 h 84"/>
                    <a:gd name="T16" fmla="*/ 0 w 67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84"/>
                    <a:gd name="T29" fmla="*/ 67 w 67"/>
                    <a:gd name="T30" fmla="*/ 84 h 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84">
                      <a:moveTo>
                        <a:pt x="66" y="83"/>
                      </a:moveTo>
                      <a:lnTo>
                        <a:pt x="54" y="62"/>
                      </a:lnTo>
                      <a:lnTo>
                        <a:pt x="36" y="47"/>
                      </a:lnTo>
                      <a:lnTo>
                        <a:pt x="30" y="42"/>
                      </a:lnTo>
                      <a:lnTo>
                        <a:pt x="24" y="42"/>
                      </a:lnTo>
                      <a:lnTo>
                        <a:pt x="12" y="36"/>
                      </a:lnTo>
                      <a:lnTo>
                        <a:pt x="6" y="31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96" name="Freeform 527"/>
                <p:cNvSpPr>
                  <a:spLocks/>
                </p:cNvSpPr>
                <p:nvPr/>
              </p:nvSpPr>
              <p:spPr bwMode="auto">
                <a:xfrm>
                  <a:off x="3607" y="3192"/>
                  <a:ext cx="66" cy="85"/>
                </a:xfrm>
                <a:custGeom>
                  <a:avLst/>
                  <a:gdLst>
                    <a:gd name="T0" fmla="*/ 65 w 66"/>
                    <a:gd name="T1" fmla="*/ 84 h 85"/>
                    <a:gd name="T2" fmla="*/ 53 w 66"/>
                    <a:gd name="T3" fmla="*/ 63 h 85"/>
                    <a:gd name="T4" fmla="*/ 36 w 66"/>
                    <a:gd name="T5" fmla="*/ 47 h 85"/>
                    <a:gd name="T6" fmla="*/ 30 w 66"/>
                    <a:gd name="T7" fmla="*/ 42 h 85"/>
                    <a:gd name="T8" fmla="*/ 24 w 66"/>
                    <a:gd name="T9" fmla="*/ 42 h 85"/>
                    <a:gd name="T10" fmla="*/ 12 w 66"/>
                    <a:gd name="T11" fmla="*/ 37 h 85"/>
                    <a:gd name="T12" fmla="*/ 6 w 66"/>
                    <a:gd name="T13" fmla="*/ 32 h 85"/>
                    <a:gd name="T14" fmla="*/ 0 w 66"/>
                    <a:gd name="T15" fmla="*/ 21 h 85"/>
                    <a:gd name="T16" fmla="*/ 0 w 66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85"/>
                    <a:gd name="T29" fmla="*/ 66 w 66"/>
                    <a:gd name="T30" fmla="*/ 85 h 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85">
                      <a:moveTo>
                        <a:pt x="65" y="84"/>
                      </a:moveTo>
                      <a:lnTo>
                        <a:pt x="53" y="63"/>
                      </a:lnTo>
                      <a:lnTo>
                        <a:pt x="36" y="47"/>
                      </a:lnTo>
                      <a:lnTo>
                        <a:pt x="30" y="42"/>
                      </a:lnTo>
                      <a:lnTo>
                        <a:pt x="24" y="42"/>
                      </a:lnTo>
                      <a:lnTo>
                        <a:pt x="12" y="37"/>
                      </a:lnTo>
                      <a:lnTo>
                        <a:pt x="6" y="32"/>
                      </a:lnTo>
                      <a:lnTo>
                        <a:pt x="0" y="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97" name="Oval 528"/>
                <p:cNvSpPr>
                  <a:spLocks noChangeArrowheads="1"/>
                </p:cNvSpPr>
                <p:nvPr/>
              </p:nvSpPr>
              <p:spPr bwMode="auto">
                <a:xfrm rot="-7500000">
                  <a:off x="3670" y="32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77" name="Group 529"/>
              <p:cNvGrpSpPr>
                <a:grpSpLocks/>
              </p:cNvGrpSpPr>
              <p:nvPr/>
            </p:nvGrpSpPr>
            <p:grpSpPr bwMode="auto">
              <a:xfrm>
                <a:off x="4847" y="3096"/>
                <a:ext cx="83" cy="70"/>
                <a:chOff x="3844" y="2846"/>
                <a:chExt cx="200" cy="167"/>
              </a:xfrm>
            </p:grpSpPr>
            <p:sp>
              <p:nvSpPr>
                <p:cNvPr id="50592" name="Freeform 530"/>
                <p:cNvSpPr>
                  <a:spLocks/>
                </p:cNvSpPr>
                <p:nvPr/>
              </p:nvSpPr>
              <p:spPr bwMode="auto">
                <a:xfrm>
                  <a:off x="3880" y="2846"/>
                  <a:ext cx="83" cy="61"/>
                </a:xfrm>
                <a:custGeom>
                  <a:avLst/>
                  <a:gdLst>
                    <a:gd name="T0" fmla="*/ 82 w 83"/>
                    <a:gd name="T1" fmla="*/ 60 h 61"/>
                    <a:gd name="T2" fmla="*/ 63 w 83"/>
                    <a:gd name="T3" fmla="*/ 41 h 61"/>
                    <a:gd name="T4" fmla="*/ 44 w 83"/>
                    <a:gd name="T5" fmla="*/ 32 h 61"/>
                    <a:gd name="T6" fmla="*/ 25 w 83"/>
                    <a:gd name="T7" fmla="*/ 32 h 61"/>
                    <a:gd name="T8" fmla="*/ 12 w 83"/>
                    <a:gd name="T9" fmla="*/ 27 h 61"/>
                    <a:gd name="T10" fmla="*/ 6 w 83"/>
                    <a:gd name="T11" fmla="*/ 18 h 61"/>
                    <a:gd name="T12" fmla="*/ 0 w 83"/>
                    <a:gd name="T13" fmla="*/ 0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61"/>
                    <a:gd name="T23" fmla="*/ 83 w 83"/>
                    <a:gd name="T24" fmla="*/ 61 h 6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61">
                      <a:moveTo>
                        <a:pt x="82" y="60"/>
                      </a:moveTo>
                      <a:lnTo>
                        <a:pt x="63" y="41"/>
                      </a:lnTo>
                      <a:lnTo>
                        <a:pt x="44" y="32"/>
                      </a:lnTo>
                      <a:lnTo>
                        <a:pt x="25" y="32"/>
                      </a:lnTo>
                      <a:lnTo>
                        <a:pt x="12" y="27"/>
                      </a:lnTo>
                      <a:lnTo>
                        <a:pt x="6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93" name="Freeform 531"/>
                <p:cNvSpPr>
                  <a:spLocks/>
                </p:cNvSpPr>
                <p:nvPr/>
              </p:nvSpPr>
              <p:spPr bwMode="auto">
                <a:xfrm>
                  <a:off x="3844" y="2897"/>
                  <a:ext cx="83" cy="63"/>
                </a:xfrm>
                <a:custGeom>
                  <a:avLst/>
                  <a:gdLst>
                    <a:gd name="T0" fmla="*/ 82 w 83"/>
                    <a:gd name="T1" fmla="*/ 62 h 63"/>
                    <a:gd name="T2" fmla="*/ 63 w 83"/>
                    <a:gd name="T3" fmla="*/ 43 h 63"/>
                    <a:gd name="T4" fmla="*/ 44 w 83"/>
                    <a:gd name="T5" fmla="*/ 34 h 63"/>
                    <a:gd name="T6" fmla="*/ 38 w 83"/>
                    <a:gd name="T7" fmla="*/ 34 h 63"/>
                    <a:gd name="T8" fmla="*/ 25 w 83"/>
                    <a:gd name="T9" fmla="*/ 34 h 63"/>
                    <a:gd name="T10" fmla="*/ 19 w 83"/>
                    <a:gd name="T11" fmla="*/ 34 h 63"/>
                    <a:gd name="T12" fmla="*/ 13 w 83"/>
                    <a:gd name="T13" fmla="*/ 29 h 63"/>
                    <a:gd name="T14" fmla="*/ 7 w 83"/>
                    <a:gd name="T15" fmla="*/ 19 h 63"/>
                    <a:gd name="T16" fmla="*/ 0 w 83"/>
                    <a:gd name="T17" fmla="*/ 0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63"/>
                    <a:gd name="T29" fmla="*/ 83 w 83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63">
                      <a:moveTo>
                        <a:pt x="82" y="62"/>
                      </a:moveTo>
                      <a:lnTo>
                        <a:pt x="63" y="43"/>
                      </a:lnTo>
                      <a:lnTo>
                        <a:pt x="44" y="34"/>
                      </a:lnTo>
                      <a:lnTo>
                        <a:pt x="38" y="34"/>
                      </a:lnTo>
                      <a:lnTo>
                        <a:pt x="25" y="34"/>
                      </a:lnTo>
                      <a:lnTo>
                        <a:pt x="19" y="34"/>
                      </a:lnTo>
                      <a:lnTo>
                        <a:pt x="13" y="29"/>
                      </a:lnTo>
                      <a:lnTo>
                        <a:pt x="7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94" name="Oval 532"/>
                <p:cNvSpPr>
                  <a:spLocks noChangeArrowheads="1"/>
                </p:cNvSpPr>
                <p:nvPr/>
              </p:nvSpPr>
              <p:spPr bwMode="auto">
                <a:xfrm rot="-8580000">
                  <a:off x="3924" y="289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78" name="Group 533"/>
              <p:cNvGrpSpPr>
                <a:grpSpLocks/>
              </p:cNvGrpSpPr>
              <p:nvPr/>
            </p:nvGrpSpPr>
            <p:grpSpPr bwMode="auto">
              <a:xfrm>
                <a:off x="4868" y="3052"/>
                <a:ext cx="85" cy="68"/>
                <a:chOff x="3899" y="2740"/>
                <a:chExt cx="201" cy="165"/>
              </a:xfrm>
            </p:grpSpPr>
            <p:sp>
              <p:nvSpPr>
                <p:cNvPr id="50589" name="Freeform 534"/>
                <p:cNvSpPr>
                  <a:spLocks/>
                </p:cNvSpPr>
                <p:nvPr/>
              </p:nvSpPr>
              <p:spPr bwMode="auto">
                <a:xfrm>
                  <a:off x="3933" y="2740"/>
                  <a:ext cx="85" cy="59"/>
                </a:xfrm>
                <a:custGeom>
                  <a:avLst/>
                  <a:gdLst>
                    <a:gd name="T0" fmla="*/ 84 w 85"/>
                    <a:gd name="T1" fmla="*/ 58 h 59"/>
                    <a:gd name="T2" fmla="*/ 65 w 85"/>
                    <a:gd name="T3" fmla="*/ 40 h 59"/>
                    <a:gd name="T4" fmla="*/ 45 w 85"/>
                    <a:gd name="T5" fmla="*/ 31 h 59"/>
                    <a:gd name="T6" fmla="*/ 26 w 85"/>
                    <a:gd name="T7" fmla="*/ 31 h 59"/>
                    <a:gd name="T8" fmla="*/ 13 w 85"/>
                    <a:gd name="T9" fmla="*/ 27 h 59"/>
                    <a:gd name="T10" fmla="*/ 7 w 85"/>
                    <a:gd name="T11" fmla="*/ 13 h 59"/>
                    <a:gd name="T12" fmla="*/ 0 w 85"/>
                    <a:gd name="T13" fmla="*/ 0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59"/>
                    <a:gd name="T23" fmla="*/ 85 w 85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59">
                      <a:moveTo>
                        <a:pt x="84" y="58"/>
                      </a:moveTo>
                      <a:lnTo>
                        <a:pt x="65" y="40"/>
                      </a:lnTo>
                      <a:lnTo>
                        <a:pt x="45" y="31"/>
                      </a:lnTo>
                      <a:lnTo>
                        <a:pt x="26" y="31"/>
                      </a:lnTo>
                      <a:lnTo>
                        <a:pt x="13" y="27"/>
                      </a:lnTo>
                      <a:lnTo>
                        <a:pt x="7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90" name="Freeform 535"/>
                <p:cNvSpPr>
                  <a:spLocks/>
                </p:cNvSpPr>
                <p:nvPr/>
              </p:nvSpPr>
              <p:spPr bwMode="auto">
                <a:xfrm>
                  <a:off x="3899" y="2793"/>
                  <a:ext cx="84" cy="60"/>
                </a:xfrm>
                <a:custGeom>
                  <a:avLst/>
                  <a:gdLst>
                    <a:gd name="T0" fmla="*/ 83 w 84"/>
                    <a:gd name="T1" fmla="*/ 59 h 60"/>
                    <a:gd name="T2" fmla="*/ 64 w 84"/>
                    <a:gd name="T3" fmla="*/ 41 h 60"/>
                    <a:gd name="T4" fmla="*/ 45 w 84"/>
                    <a:gd name="T5" fmla="*/ 32 h 60"/>
                    <a:gd name="T6" fmla="*/ 26 w 84"/>
                    <a:gd name="T7" fmla="*/ 32 h 60"/>
                    <a:gd name="T8" fmla="*/ 13 w 84"/>
                    <a:gd name="T9" fmla="*/ 27 h 60"/>
                    <a:gd name="T10" fmla="*/ 7 w 84"/>
                    <a:gd name="T11" fmla="*/ 13 h 60"/>
                    <a:gd name="T12" fmla="*/ 0 w 84"/>
                    <a:gd name="T13" fmla="*/ 0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60"/>
                    <a:gd name="T23" fmla="*/ 84 w 84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60">
                      <a:moveTo>
                        <a:pt x="83" y="59"/>
                      </a:moveTo>
                      <a:lnTo>
                        <a:pt x="64" y="41"/>
                      </a:lnTo>
                      <a:lnTo>
                        <a:pt x="45" y="32"/>
                      </a:lnTo>
                      <a:lnTo>
                        <a:pt x="26" y="32"/>
                      </a:lnTo>
                      <a:lnTo>
                        <a:pt x="13" y="27"/>
                      </a:lnTo>
                      <a:lnTo>
                        <a:pt x="7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91" name="Oval 536"/>
                <p:cNvSpPr>
                  <a:spLocks noChangeArrowheads="1"/>
                </p:cNvSpPr>
                <p:nvPr/>
              </p:nvSpPr>
              <p:spPr bwMode="auto">
                <a:xfrm rot="-8580000">
                  <a:off x="3980" y="278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79" name="Group 537"/>
              <p:cNvGrpSpPr>
                <a:grpSpLocks/>
              </p:cNvGrpSpPr>
              <p:nvPr/>
            </p:nvGrpSpPr>
            <p:grpSpPr bwMode="auto">
              <a:xfrm>
                <a:off x="4885" y="3011"/>
                <a:ext cx="88" cy="64"/>
                <a:chOff x="3939" y="2636"/>
                <a:chExt cx="208" cy="158"/>
              </a:xfrm>
            </p:grpSpPr>
            <p:sp>
              <p:nvSpPr>
                <p:cNvPr id="50586" name="Freeform 538"/>
                <p:cNvSpPr>
                  <a:spLocks/>
                </p:cNvSpPr>
                <p:nvPr/>
              </p:nvSpPr>
              <p:spPr bwMode="auto">
                <a:xfrm>
                  <a:off x="3968" y="2636"/>
                  <a:ext cx="92" cy="53"/>
                </a:xfrm>
                <a:custGeom>
                  <a:avLst/>
                  <a:gdLst>
                    <a:gd name="T0" fmla="*/ 91 w 92"/>
                    <a:gd name="T1" fmla="*/ 52 h 53"/>
                    <a:gd name="T2" fmla="*/ 72 w 92"/>
                    <a:gd name="T3" fmla="*/ 39 h 53"/>
                    <a:gd name="T4" fmla="*/ 52 w 92"/>
                    <a:gd name="T5" fmla="*/ 26 h 53"/>
                    <a:gd name="T6" fmla="*/ 33 w 92"/>
                    <a:gd name="T7" fmla="*/ 26 h 53"/>
                    <a:gd name="T8" fmla="*/ 20 w 92"/>
                    <a:gd name="T9" fmla="*/ 26 h 53"/>
                    <a:gd name="T10" fmla="*/ 13 w 92"/>
                    <a:gd name="T11" fmla="*/ 18 h 53"/>
                    <a:gd name="T12" fmla="*/ 0 w 92"/>
                    <a:gd name="T13" fmla="*/ 0 h 5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2"/>
                    <a:gd name="T22" fmla="*/ 0 h 53"/>
                    <a:gd name="T23" fmla="*/ 92 w 92"/>
                    <a:gd name="T24" fmla="*/ 53 h 5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2" h="53">
                      <a:moveTo>
                        <a:pt x="91" y="52"/>
                      </a:moveTo>
                      <a:lnTo>
                        <a:pt x="72" y="39"/>
                      </a:lnTo>
                      <a:lnTo>
                        <a:pt x="52" y="26"/>
                      </a:lnTo>
                      <a:lnTo>
                        <a:pt x="33" y="26"/>
                      </a:lnTo>
                      <a:lnTo>
                        <a:pt x="20" y="26"/>
                      </a:lnTo>
                      <a:lnTo>
                        <a:pt x="13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87" name="Freeform 539"/>
                <p:cNvSpPr>
                  <a:spLocks/>
                </p:cNvSpPr>
                <p:nvPr/>
              </p:nvSpPr>
              <p:spPr bwMode="auto">
                <a:xfrm>
                  <a:off x="3939" y="2692"/>
                  <a:ext cx="91" cy="54"/>
                </a:xfrm>
                <a:custGeom>
                  <a:avLst/>
                  <a:gdLst>
                    <a:gd name="T0" fmla="*/ 90 w 91"/>
                    <a:gd name="T1" fmla="*/ 53 h 54"/>
                    <a:gd name="T2" fmla="*/ 71 w 91"/>
                    <a:gd name="T3" fmla="*/ 40 h 54"/>
                    <a:gd name="T4" fmla="*/ 64 w 91"/>
                    <a:gd name="T5" fmla="*/ 35 h 54"/>
                    <a:gd name="T6" fmla="*/ 51 w 91"/>
                    <a:gd name="T7" fmla="*/ 31 h 54"/>
                    <a:gd name="T8" fmla="*/ 32 w 91"/>
                    <a:gd name="T9" fmla="*/ 31 h 54"/>
                    <a:gd name="T10" fmla="*/ 19 w 91"/>
                    <a:gd name="T11" fmla="*/ 31 h 54"/>
                    <a:gd name="T12" fmla="*/ 13 w 91"/>
                    <a:gd name="T13" fmla="*/ 18 h 54"/>
                    <a:gd name="T14" fmla="*/ 0 w 91"/>
                    <a:gd name="T15" fmla="*/ 0 h 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1"/>
                    <a:gd name="T25" fmla="*/ 0 h 54"/>
                    <a:gd name="T26" fmla="*/ 91 w 91"/>
                    <a:gd name="T27" fmla="*/ 54 h 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1" h="54">
                      <a:moveTo>
                        <a:pt x="90" y="53"/>
                      </a:moveTo>
                      <a:lnTo>
                        <a:pt x="71" y="40"/>
                      </a:lnTo>
                      <a:lnTo>
                        <a:pt x="64" y="35"/>
                      </a:lnTo>
                      <a:lnTo>
                        <a:pt x="51" y="31"/>
                      </a:lnTo>
                      <a:lnTo>
                        <a:pt x="32" y="31"/>
                      </a:lnTo>
                      <a:lnTo>
                        <a:pt x="19" y="31"/>
                      </a:lnTo>
                      <a:lnTo>
                        <a:pt x="13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88" name="Oval 540"/>
                <p:cNvSpPr>
                  <a:spLocks noChangeArrowheads="1"/>
                </p:cNvSpPr>
                <p:nvPr/>
              </p:nvSpPr>
              <p:spPr bwMode="auto">
                <a:xfrm rot="-8880000">
                  <a:off x="4027" y="267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80" name="Group 541"/>
              <p:cNvGrpSpPr>
                <a:grpSpLocks/>
              </p:cNvGrpSpPr>
              <p:nvPr/>
            </p:nvGrpSpPr>
            <p:grpSpPr bwMode="auto">
              <a:xfrm>
                <a:off x="4903" y="2962"/>
                <a:ext cx="86" cy="68"/>
                <a:chOff x="3982" y="2520"/>
                <a:chExt cx="203" cy="164"/>
              </a:xfrm>
            </p:grpSpPr>
            <p:sp>
              <p:nvSpPr>
                <p:cNvPr id="50583" name="Freeform 542"/>
                <p:cNvSpPr>
                  <a:spLocks/>
                </p:cNvSpPr>
                <p:nvPr/>
              </p:nvSpPr>
              <p:spPr bwMode="auto">
                <a:xfrm>
                  <a:off x="4016" y="2520"/>
                  <a:ext cx="86" cy="59"/>
                </a:xfrm>
                <a:custGeom>
                  <a:avLst/>
                  <a:gdLst>
                    <a:gd name="T0" fmla="*/ 85 w 86"/>
                    <a:gd name="T1" fmla="*/ 58 h 59"/>
                    <a:gd name="T2" fmla="*/ 65 w 86"/>
                    <a:gd name="T3" fmla="*/ 42 h 59"/>
                    <a:gd name="T4" fmla="*/ 46 w 86"/>
                    <a:gd name="T5" fmla="*/ 29 h 59"/>
                    <a:gd name="T6" fmla="*/ 39 w 86"/>
                    <a:gd name="T7" fmla="*/ 29 h 59"/>
                    <a:gd name="T8" fmla="*/ 26 w 86"/>
                    <a:gd name="T9" fmla="*/ 29 h 59"/>
                    <a:gd name="T10" fmla="*/ 19 w 86"/>
                    <a:gd name="T11" fmla="*/ 29 h 59"/>
                    <a:gd name="T12" fmla="*/ 13 w 86"/>
                    <a:gd name="T13" fmla="*/ 29 h 59"/>
                    <a:gd name="T14" fmla="*/ 6 w 86"/>
                    <a:gd name="T15" fmla="*/ 17 h 59"/>
                    <a:gd name="T16" fmla="*/ 0 w 86"/>
                    <a:gd name="T17" fmla="*/ 0 h 5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59"/>
                    <a:gd name="T29" fmla="*/ 86 w 86"/>
                    <a:gd name="T30" fmla="*/ 59 h 5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59">
                      <a:moveTo>
                        <a:pt x="85" y="58"/>
                      </a:moveTo>
                      <a:lnTo>
                        <a:pt x="65" y="42"/>
                      </a:lnTo>
                      <a:lnTo>
                        <a:pt x="46" y="29"/>
                      </a:lnTo>
                      <a:lnTo>
                        <a:pt x="39" y="29"/>
                      </a:lnTo>
                      <a:lnTo>
                        <a:pt x="26" y="29"/>
                      </a:lnTo>
                      <a:lnTo>
                        <a:pt x="19" y="29"/>
                      </a:lnTo>
                      <a:lnTo>
                        <a:pt x="13" y="29"/>
                      </a:lnTo>
                      <a:lnTo>
                        <a:pt x="6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84" name="Freeform 543"/>
                <p:cNvSpPr>
                  <a:spLocks/>
                </p:cNvSpPr>
                <p:nvPr/>
              </p:nvSpPr>
              <p:spPr bwMode="auto">
                <a:xfrm>
                  <a:off x="3982" y="2573"/>
                  <a:ext cx="86" cy="60"/>
                </a:xfrm>
                <a:custGeom>
                  <a:avLst/>
                  <a:gdLst>
                    <a:gd name="T0" fmla="*/ 85 w 86"/>
                    <a:gd name="T1" fmla="*/ 59 h 60"/>
                    <a:gd name="T2" fmla="*/ 65 w 86"/>
                    <a:gd name="T3" fmla="*/ 42 h 60"/>
                    <a:gd name="T4" fmla="*/ 46 w 86"/>
                    <a:gd name="T5" fmla="*/ 34 h 60"/>
                    <a:gd name="T6" fmla="*/ 39 w 86"/>
                    <a:gd name="T7" fmla="*/ 30 h 60"/>
                    <a:gd name="T8" fmla="*/ 26 w 86"/>
                    <a:gd name="T9" fmla="*/ 30 h 60"/>
                    <a:gd name="T10" fmla="*/ 20 w 86"/>
                    <a:gd name="T11" fmla="*/ 30 h 60"/>
                    <a:gd name="T12" fmla="*/ 13 w 86"/>
                    <a:gd name="T13" fmla="*/ 30 h 60"/>
                    <a:gd name="T14" fmla="*/ 7 w 86"/>
                    <a:gd name="T15" fmla="*/ 17 h 60"/>
                    <a:gd name="T16" fmla="*/ 0 w 86"/>
                    <a:gd name="T17" fmla="*/ 0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0"/>
                    <a:gd name="T29" fmla="*/ 86 w 86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0">
                      <a:moveTo>
                        <a:pt x="85" y="59"/>
                      </a:moveTo>
                      <a:lnTo>
                        <a:pt x="65" y="42"/>
                      </a:lnTo>
                      <a:lnTo>
                        <a:pt x="46" y="34"/>
                      </a:lnTo>
                      <a:lnTo>
                        <a:pt x="39" y="30"/>
                      </a:lnTo>
                      <a:lnTo>
                        <a:pt x="26" y="30"/>
                      </a:lnTo>
                      <a:lnTo>
                        <a:pt x="20" y="30"/>
                      </a:lnTo>
                      <a:lnTo>
                        <a:pt x="13" y="30"/>
                      </a:lnTo>
                      <a:lnTo>
                        <a:pt x="7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85" name="Oval 544"/>
                <p:cNvSpPr>
                  <a:spLocks noChangeArrowheads="1"/>
                </p:cNvSpPr>
                <p:nvPr/>
              </p:nvSpPr>
              <p:spPr bwMode="auto">
                <a:xfrm rot="-8640000">
                  <a:off x="4065" y="256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81" name="Group 545"/>
              <p:cNvGrpSpPr>
                <a:grpSpLocks/>
              </p:cNvGrpSpPr>
              <p:nvPr/>
            </p:nvGrpSpPr>
            <p:grpSpPr bwMode="auto">
              <a:xfrm>
                <a:off x="4823" y="3137"/>
                <a:ext cx="84" cy="72"/>
                <a:chOff x="3788" y="2947"/>
                <a:chExt cx="199" cy="172"/>
              </a:xfrm>
            </p:grpSpPr>
            <p:sp>
              <p:nvSpPr>
                <p:cNvPr id="50580" name="Freeform 546"/>
                <p:cNvSpPr>
                  <a:spLocks/>
                </p:cNvSpPr>
                <p:nvPr/>
              </p:nvSpPr>
              <p:spPr bwMode="auto">
                <a:xfrm>
                  <a:off x="3825" y="2947"/>
                  <a:ext cx="82" cy="64"/>
                </a:xfrm>
                <a:custGeom>
                  <a:avLst/>
                  <a:gdLst>
                    <a:gd name="T0" fmla="*/ 81 w 82"/>
                    <a:gd name="T1" fmla="*/ 63 h 64"/>
                    <a:gd name="T2" fmla="*/ 62 w 82"/>
                    <a:gd name="T3" fmla="*/ 44 h 64"/>
                    <a:gd name="T4" fmla="*/ 44 w 82"/>
                    <a:gd name="T5" fmla="*/ 34 h 64"/>
                    <a:gd name="T6" fmla="*/ 25 w 82"/>
                    <a:gd name="T7" fmla="*/ 34 h 64"/>
                    <a:gd name="T8" fmla="*/ 12 w 82"/>
                    <a:gd name="T9" fmla="*/ 29 h 64"/>
                    <a:gd name="T10" fmla="*/ 6 w 82"/>
                    <a:gd name="T11" fmla="*/ 15 h 64"/>
                    <a:gd name="T12" fmla="*/ 0 w 82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2"/>
                    <a:gd name="T22" fmla="*/ 0 h 64"/>
                    <a:gd name="T23" fmla="*/ 82 w 82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2" h="64">
                      <a:moveTo>
                        <a:pt x="81" y="63"/>
                      </a:moveTo>
                      <a:lnTo>
                        <a:pt x="62" y="44"/>
                      </a:lnTo>
                      <a:lnTo>
                        <a:pt x="44" y="34"/>
                      </a:lnTo>
                      <a:lnTo>
                        <a:pt x="25" y="34"/>
                      </a:lnTo>
                      <a:lnTo>
                        <a:pt x="12" y="29"/>
                      </a:lnTo>
                      <a:lnTo>
                        <a:pt x="6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81" name="Freeform 547"/>
                <p:cNvSpPr>
                  <a:spLocks/>
                </p:cNvSpPr>
                <p:nvPr/>
              </p:nvSpPr>
              <p:spPr bwMode="auto">
                <a:xfrm>
                  <a:off x="3788" y="2998"/>
                  <a:ext cx="81" cy="65"/>
                </a:xfrm>
                <a:custGeom>
                  <a:avLst/>
                  <a:gdLst>
                    <a:gd name="T0" fmla="*/ 80 w 81"/>
                    <a:gd name="T1" fmla="*/ 64 h 65"/>
                    <a:gd name="T2" fmla="*/ 61 w 81"/>
                    <a:gd name="T3" fmla="*/ 44 h 65"/>
                    <a:gd name="T4" fmla="*/ 43 w 81"/>
                    <a:gd name="T5" fmla="*/ 35 h 65"/>
                    <a:gd name="T6" fmla="*/ 24 w 81"/>
                    <a:gd name="T7" fmla="*/ 35 h 65"/>
                    <a:gd name="T8" fmla="*/ 12 w 81"/>
                    <a:gd name="T9" fmla="*/ 30 h 65"/>
                    <a:gd name="T10" fmla="*/ 6 w 81"/>
                    <a:gd name="T11" fmla="*/ 15 h 65"/>
                    <a:gd name="T12" fmla="*/ 0 w 81"/>
                    <a:gd name="T13" fmla="*/ 0 h 6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1"/>
                    <a:gd name="T22" fmla="*/ 0 h 65"/>
                    <a:gd name="T23" fmla="*/ 81 w 81"/>
                    <a:gd name="T24" fmla="*/ 65 h 6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1" h="65">
                      <a:moveTo>
                        <a:pt x="80" y="64"/>
                      </a:moveTo>
                      <a:lnTo>
                        <a:pt x="61" y="44"/>
                      </a:lnTo>
                      <a:lnTo>
                        <a:pt x="43" y="35"/>
                      </a:lnTo>
                      <a:lnTo>
                        <a:pt x="24" y="35"/>
                      </a:lnTo>
                      <a:lnTo>
                        <a:pt x="12" y="30"/>
                      </a:lnTo>
                      <a:lnTo>
                        <a:pt x="6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82" name="Oval 548"/>
                <p:cNvSpPr>
                  <a:spLocks noChangeArrowheads="1"/>
                </p:cNvSpPr>
                <p:nvPr/>
              </p:nvSpPr>
              <p:spPr bwMode="auto">
                <a:xfrm rot="-8400000">
                  <a:off x="3867" y="300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82" name="Group 549"/>
              <p:cNvGrpSpPr>
                <a:grpSpLocks/>
              </p:cNvGrpSpPr>
              <p:nvPr/>
            </p:nvGrpSpPr>
            <p:grpSpPr bwMode="auto">
              <a:xfrm>
                <a:off x="3964" y="2452"/>
                <a:ext cx="74" cy="80"/>
                <a:chOff x="1729" y="1276"/>
                <a:chExt cx="180" cy="196"/>
              </a:xfrm>
            </p:grpSpPr>
            <p:sp>
              <p:nvSpPr>
                <p:cNvPr id="50577" name="Freeform 550"/>
                <p:cNvSpPr>
                  <a:spLocks/>
                </p:cNvSpPr>
                <p:nvPr/>
              </p:nvSpPr>
              <p:spPr bwMode="auto">
                <a:xfrm>
                  <a:off x="1780" y="1276"/>
                  <a:ext cx="63" cy="84"/>
                </a:xfrm>
                <a:custGeom>
                  <a:avLst/>
                  <a:gdLst>
                    <a:gd name="T0" fmla="*/ 62 w 63"/>
                    <a:gd name="T1" fmla="*/ 83 h 84"/>
                    <a:gd name="T2" fmla="*/ 47 w 63"/>
                    <a:gd name="T3" fmla="*/ 61 h 84"/>
                    <a:gd name="T4" fmla="*/ 41 w 63"/>
                    <a:gd name="T5" fmla="*/ 53 h 84"/>
                    <a:gd name="T6" fmla="*/ 33 w 63"/>
                    <a:gd name="T7" fmla="*/ 46 h 84"/>
                    <a:gd name="T8" fmla="*/ 24 w 63"/>
                    <a:gd name="T9" fmla="*/ 42 h 84"/>
                    <a:gd name="T10" fmla="*/ 18 w 63"/>
                    <a:gd name="T11" fmla="*/ 40 h 84"/>
                    <a:gd name="T12" fmla="*/ 9 w 63"/>
                    <a:gd name="T13" fmla="*/ 37 h 84"/>
                    <a:gd name="T14" fmla="*/ 3 w 63"/>
                    <a:gd name="T15" fmla="*/ 33 h 84"/>
                    <a:gd name="T16" fmla="*/ 0 w 63"/>
                    <a:gd name="T17" fmla="*/ 26 h 84"/>
                    <a:gd name="T18" fmla="*/ 0 w 63"/>
                    <a:gd name="T19" fmla="*/ 20 h 84"/>
                    <a:gd name="T20" fmla="*/ 0 w 63"/>
                    <a:gd name="T21" fmla="*/ 0 h 8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84"/>
                    <a:gd name="T35" fmla="*/ 63 w 63"/>
                    <a:gd name="T36" fmla="*/ 84 h 8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84">
                      <a:moveTo>
                        <a:pt x="62" y="83"/>
                      </a:moveTo>
                      <a:lnTo>
                        <a:pt x="47" y="61"/>
                      </a:lnTo>
                      <a:lnTo>
                        <a:pt x="41" y="53"/>
                      </a:lnTo>
                      <a:lnTo>
                        <a:pt x="33" y="46"/>
                      </a:lnTo>
                      <a:lnTo>
                        <a:pt x="24" y="42"/>
                      </a:lnTo>
                      <a:lnTo>
                        <a:pt x="18" y="40"/>
                      </a:lnTo>
                      <a:lnTo>
                        <a:pt x="9" y="37"/>
                      </a:lnTo>
                      <a:lnTo>
                        <a:pt x="3" y="33"/>
                      </a:lnTo>
                      <a:lnTo>
                        <a:pt x="0" y="26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78" name="Freeform 551"/>
                <p:cNvSpPr>
                  <a:spLocks/>
                </p:cNvSpPr>
                <p:nvPr/>
              </p:nvSpPr>
              <p:spPr bwMode="auto">
                <a:xfrm>
                  <a:off x="1729" y="1317"/>
                  <a:ext cx="64" cy="84"/>
                </a:xfrm>
                <a:custGeom>
                  <a:avLst/>
                  <a:gdLst>
                    <a:gd name="T0" fmla="*/ 63 w 64"/>
                    <a:gd name="T1" fmla="*/ 83 h 84"/>
                    <a:gd name="T2" fmla="*/ 49 w 64"/>
                    <a:gd name="T3" fmla="*/ 61 h 84"/>
                    <a:gd name="T4" fmla="*/ 34 w 64"/>
                    <a:gd name="T5" fmla="*/ 45 h 84"/>
                    <a:gd name="T6" fmla="*/ 26 w 64"/>
                    <a:gd name="T7" fmla="*/ 40 h 84"/>
                    <a:gd name="T8" fmla="*/ 20 w 64"/>
                    <a:gd name="T9" fmla="*/ 38 h 84"/>
                    <a:gd name="T10" fmla="*/ 11 w 64"/>
                    <a:gd name="T11" fmla="*/ 38 h 84"/>
                    <a:gd name="T12" fmla="*/ 6 w 64"/>
                    <a:gd name="T13" fmla="*/ 34 h 84"/>
                    <a:gd name="T14" fmla="*/ 3 w 64"/>
                    <a:gd name="T15" fmla="*/ 27 h 84"/>
                    <a:gd name="T16" fmla="*/ 0 w 64"/>
                    <a:gd name="T17" fmla="*/ 20 h 84"/>
                    <a:gd name="T18" fmla="*/ 0 w 64"/>
                    <a:gd name="T19" fmla="*/ 0 h 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84"/>
                    <a:gd name="T32" fmla="*/ 64 w 64"/>
                    <a:gd name="T33" fmla="*/ 84 h 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84">
                      <a:moveTo>
                        <a:pt x="63" y="83"/>
                      </a:moveTo>
                      <a:lnTo>
                        <a:pt x="49" y="61"/>
                      </a:lnTo>
                      <a:lnTo>
                        <a:pt x="34" y="45"/>
                      </a:lnTo>
                      <a:lnTo>
                        <a:pt x="26" y="40"/>
                      </a:lnTo>
                      <a:lnTo>
                        <a:pt x="20" y="38"/>
                      </a:lnTo>
                      <a:lnTo>
                        <a:pt x="11" y="38"/>
                      </a:lnTo>
                      <a:lnTo>
                        <a:pt x="6" y="34"/>
                      </a:lnTo>
                      <a:lnTo>
                        <a:pt x="3" y="27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79" name="Oval 552"/>
                <p:cNvSpPr>
                  <a:spLocks noChangeArrowheads="1"/>
                </p:cNvSpPr>
                <p:nvPr/>
              </p:nvSpPr>
              <p:spPr bwMode="auto">
                <a:xfrm rot="-7500000">
                  <a:off x="1790" y="135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83" name="Group 553"/>
              <p:cNvGrpSpPr>
                <a:grpSpLocks/>
              </p:cNvGrpSpPr>
              <p:nvPr/>
            </p:nvGrpSpPr>
            <p:grpSpPr bwMode="auto">
              <a:xfrm>
                <a:off x="4785" y="3190"/>
                <a:ext cx="72" cy="80"/>
                <a:chOff x="3696" y="3074"/>
                <a:chExt cx="177" cy="194"/>
              </a:xfrm>
            </p:grpSpPr>
            <p:sp>
              <p:nvSpPr>
                <p:cNvPr id="50574" name="Freeform 554"/>
                <p:cNvSpPr>
                  <a:spLocks/>
                </p:cNvSpPr>
                <p:nvPr/>
              </p:nvSpPr>
              <p:spPr bwMode="auto">
                <a:xfrm>
                  <a:off x="3745" y="3074"/>
                  <a:ext cx="62" cy="82"/>
                </a:xfrm>
                <a:custGeom>
                  <a:avLst/>
                  <a:gdLst>
                    <a:gd name="T0" fmla="*/ 61 w 62"/>
                    <a:gd name="T1" fmla="*/ 81 h 82"/>
                    <a:gd name="T2" fmla="*/ 49 w 62"/>
                    <a:gd name="T3" fmla="*/ 61 h 82"/>
                    <a:gd name="T4" fmla="*/ 31 w 62"/>
                    <a:gd name="T5" fmla="*/ 41 h 82"/>
                    <a:gd name="T6" fmla="*/ 18 w 62"/>
                    <a:gd name="T7" fmla="*/ 36 h 82"/>
                    <a:gd name="T8" fmla="*/ 0 w 62"/>
                    <a:gd name="T9" fmla="*/ 31 h 82"/>
                    <a:gd name="T10" fmla="*/ 0 w 62"/>
                    <a:gd name="T11" fmla="*/ 15 h 82"/>
                    <a:gd name="T12" fmla="*/ 0 w 62"/>
                    <a:gd name="T13" fmla="*/ 0 h 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82"/>
                    <a:gd name="T23" fmla="*/ 62 w 62"/>
                    <a:gd name="T24" fmla="*/ 82 h 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82">
                      <a:moveTo>
                        <a:pt x="61" y="81"/>
                      </a:moveTo>
                      <a:lnTo>
                        <a:pt x="49" y="61"/>
                      </a:lnTo>
                      <a:lnTo>
                        <a:pt x="31" y="41"/>
                      </a:lnTo>
                      <a:lnTo>
                        <a:pt x="18" y="36"/>
                      </a:lnTo>
                      <a:lnTo>
                        <a:pt x="0" y="31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75" name="Freeform 555"/>
                <p:cNvSpPr>
                  <a:spLocks/>
                </p:cNvSpPr>
                <p:nvPr/>
              </p:nvSpPr>
              <p:spPr bwMode="auto">
                <a:xfrm>
                  <a:off x="3696" y="3114"/>
                  <a:ext cx="61" cy="83"/>
                </a:xfrm>
                <a:custGeom>
                  <a:avLst/>
                  <a:gdLst>
                    <a:gd name="T0" fmla="*/ 60 w 61"/>
                    <a:gd name="T1" fmla="*/ 82 h 83"/>
                    <a:gd name="T2" fmla="*/ 48 w 61"/>
                    <a:gd name="T3" fmla="*/ 62 h 83"/>
                    <a:gd name="T4" fmla="*/ 30 w 61"/>
                    <a:gd name="T5" fmla="*/ 46 h 83"/>
                    <a:gd name="T6" fmla="*/ 24 w 61"/>
                    <a:gd name="T7" fmla="*/ 41 h 83"/>
                    <a:gd name="T8" fmla="*/ 18 w 61"/>
                    <a:gd name="T9" fmla="*/ 41 h 83"/>
                    <a:gd name="T10" fmla="*/ 6 w 61"/>
                    <a:gd name="T11" fmla="*/ 36 h 83"/>
                    <a:gd name="T12" fmla="*/ 0 w 61"/>
                    <a:gd name="T13" fmla="*/ 31 h 83"/>
                    <a:gd name="T14" fmla="*/ 0 w 61"/>
                    <a:gd name="T15" fmla="*/ 16 h 83"/>
                    <a:gd name="T16" fmla="*/ 0 w 61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1"/>
                    <a:gd name="T28" fmla="*/ 0 h 83"/>
                    <a:gd name="T29" fmla="*/ 61 w 61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1" h="83">
                      <a:moveTo>
                        <a:pt x="60" y="82"/>
                      </a:moveTo>
                      <a:lnTo>
                        <a:pt x="48" y="62"/>
                      </a:lnTo>
                      <a:lnTo>
                        <a:pt x="30" y="46"/>
                      </a:lnTo>
                      <a:lnTo>
                        <a:pt x="24" y="41"/>
                      </a:lnTo>
                      <a:lnTo>
                        <a:pt x="18" y="41"/>
                      </a:lnTo>
                      <a:lnTo>
                        <a:pt x="6" y="36"/>
                      </a:lnTo>
                      <a:lnTo>
                        <a:pt x="0" y="31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76" name="Oval 556"/>
                <p:cNvSpPr>
                  <a:spLocks noChangeArrowheads="1"/>
                </p:cNvSpPr>
                <p:nvPr/>
              </p:nvSpPr>
              <p:spPr bwMode="auto">
                <a:xfrm rot="-7500000">
                  <a:off x="3754" y="31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84" name="Group 557"/>
              <p:cNvGrpSpPr>
                <a:grpSpLocks/>
              </p:cNvGrpSpPr>
              <p:nvPr/>
            </p:nvGrpSpPr>
            <p:grpSpPr bwMode="auto">
              <a:xfrm>
                <a:off x="4805" y="3159"/>
                <a:ext cx="75" cy="81"/>
                <a:chOff x="3747" y="2999"/>
                <a:chExt cx="178" cy="197"/>
              </a:xfrm>
            </p:grpSpPr>
            <p:sp>
              <p:nvSpPr>
                <p:cNvPr id="50571" name="Freeform 558"/>
                <p:cNvSpPr>
                  <a:spLocks/>
                </p:cNvSpPr>
                <p:nvPr/>
              </p:nvSpPr>
              <p:spPr bwMode="auto">
                <a:xfrm>
                  <a:off x="3796" y="2999"/>
                  <a:ext cx="63" cy="85"/>
                </a:xfrm>
                <a:custGeom>
                  <a:avLst/>
                  <a:gdLst>
                    <a:gd name="T0" fmla="*/ 62 w 63"/>
                    <a:gd name="T1" fmla="*/ 84 h 85"/>
                    <a:gd name="T2" fmla="*/ 50 w 63"/>
                    <a:gd name="T3" fmla="*/ 64 h 85"/>
                    <a:gd name="T4" fmla="*/ 31 w 63"/>
                    <a:gd name="T5" fmla="*/ 45 h 85"/>
                    <a:gd name="T6" fmla="*/ 19 w 63"/>
                    <a:gd name="T7" fmla="*/ 40 h 85"/>
                    <a:gd name="T8" fmla="*/ 6 w 63"/>
                    <a:gd name="T9" fmla="*/ 35 h 85"/>
                    <a:gd name="T10" fmla="*/ 0 w 63"/>
                    <a:gd name="T11" fmla="*/ 20 h 85"/>
                    <a:gd name="T12" fmla="*/ 0 w 63"/>
                    <a:gd name="T13" fmla="*/ 0 h 8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3"/>
                    <a:gd name="T22" fmla="*/ 0 h 85"/>
                    <a:gd name="T23" fmla="*/ 63 w 63"/>
                    <a:gd name="T24" fmla="*/ 85 h 8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3" h="85">
                      <a:moveTo>
                        <a:pt x="62" y="84"/>
                      </a:moveTo>
                      <a:lnTo>
                        <a:pt x="50" y="64"/>
                      </a:lnTo>
                      <a:lnTo>
                        <a:pt x="31" y="45"/>
                      </a:lnTo>
                      <a:lnTo>
                        <a:pt x="19" y="40"/>
                      </a:lnTo>
                      <a:lnTo>
                        <a:pt x="6" y="35"/>
                      </a:lnTo>
                      <a:lnTo>
                        <a:pt x="0" y="2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72" name="Freeform 559"/>
                <p:cNvSpPr>
                  <a:spLocks/>
                </p:cNvSpPr>
                <p:nvPr/>
              </p:nvSpPr>
              <p:spPr bwMode="auto">
                <a:xfrm>
                  <a:off x="3747" y="3044"/>
                  <a:ext cx="62" cy="81"/>
                </a:xfrm>
                <a:custGeom>
                  <a:avLst/>
                  <a:gdLst>
                    <a:gd name="T0" fmla="*/ 61 w 62"/>
                    <a:gd name="T1" fmla="*/ 80 h 81"/>
                    <a:gd name="T2" fmla="*/ 49 w 62"/>
                    <a:gd name="T3" fmla="*/ 60 h 81"/>
                    <a:gd name="T4" fmla="*/ 31 w 62"/>
                    <a:gd name="T5" fmla="*/ 40 h 81"/>
                    <a:gd name="T6" fmla="*/ 18 w 62"/>
                    <a:gd name="T7" fmla="*/ 35 h 81"/>
                    <a:gd name="T8" fmla="*/ 0 w 62"/>
                    <a:gd name="T9" fmla="*/ 30 h 81"/>
                    <a:gd name="T10" fmla="*/ 0 w 62"/>
                    <a:gd name="T11" fmla="*/ 15 h 81"/>
                    <a:gd name="T12" fmla="*/ 0 w 62"/>
                    <a:gd name="T13" fmla="*/ 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81"/>
                    <a:gd name="T23" fmla="*/ 62 w 62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81">
                      <a:moveTo>
                        <a:pt x="61" y="80"/>
                      </a:moveTo>
                      <a:lnTo>
                        <a:pt x="49" y="60"/>
                      </a:lnTo>
                      <a:lnTo>
                        <a:pt x="31" y="40"/>
                      </a:lnTo>
                      <a:lnTo>
                        <a:pt x="18" y="35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73" name="Oval 560"/>
                <p:cNvSpPr>
                  <a:spLocks noChangeArrowheads="1"/>
                </p:cNvSpPr>
                <p:nvPr/>
              </p:nvSpPr>
              <p:spPr bwMode="auto">
                <a:xfrm rot="-7500000">
                  <a:off x="3806" y="307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29185" name="Oval 561"/>
              <p:cNvSpPr>
                <a:spLocks noChangeArrowheads="1"/>
              </p:cNvSpPr>
              <p:nvPr/>
            </p:nvSpPr>
            <p:spPr bwMode="auto">
              <a:xfrm rot="5160000">
                <a:off x="4176" y="2375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186" name="Oval 562"/>
              <p:cNvSpPr>
                <a:spLocks noChangeArrowheads="1"/>
              </p:cNvSpPr>
              <p:nvPr/>
            </p:nvSpPr>
            <p:spPr bwMode="auto">
              <a:xfrm rot="5160000">
                <a:off x="4225" y="2361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187" name="Oval 563"/>
              <p:cNvSpPr>
                <a:spLocks noChangeArrowheads="1"/>
              </p:cNvSpPr>
              <p:nvPr/>
            </p:nvSpPr>
            <p:spPr bwMode="auto">
              <a:xfrm rot="5160000">
                <a:off x="4280" y="2352"/>
                <a:ext cx="49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188" name="Oval 564"/>
              <p:cNvSpPr>
                <a:spLocks noChangeArrowheads="1"/>
              </p:cNvSpPr>
              <p:nvPr/>
            </p:nvSpPr>
            <p:spPr bwMode="auto">
              <a:xfrm rot="5160000">
                <a:off x="4030" y="2454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189" name="Oval 565"/>
              <p:cNvSpPr>
                <a:spLocks noChangeArrowheads="1"/>
              </p:cNvSpPr>
              <p:nvPr/>
            </p:nvSpPr>
            <p:spPr bwMode="auto">
              <a:xfrm rot="5160000">
                <a:off x="4336" y="2342"/>
                <a:ext cx="50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190" name="Oval 566"/>
              <p:cNvSpPr>
                <a:spLocks noChangeArrowheads="1"/>
              </p:cNvSpPr>
              <p:nvPr/>
            </p:nvSpPr>
            <p:spPr bwMode="auto">
              <a:xfrm rot="5160000">
                <a:off x="4390" y="2345"/>
                <a:ext cx="49" cy="52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191" name="Oval 567"/>
              <p:cNvSpPr>
                <a:spLocks noChangeArrowheads="1"/>
              </p:cNvSpPr>
              <p:nvPr/>
            </p:nvSpPr>
            <p:spPr bwMode="auto">
              <a:xfrm rot="5160000">
                <a:off x="4441" y="2352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192" name="Oval 568"/>
              <p:cNvSpPr>
                <a:spLocks noChangeArrowheads="1"/>
              </p:cNvSpPr>
              <p:nvPr/>
            </p:nvSpPr>
            <p:spPr bwMode="auto">
              <a:xfrm rot="5160000">
                <a:off x="4496" y="2361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193" name="Oval 569"/>
              <p:cNvSpPr>
                <a:spLocks noChangeArrowheads="1"/>
              </p:cNvSpPr>
              <p:nvPr/>
            </p:nvSpPr>
            <p:spPr bwMode="auto">
              <a:xfrm rot="5160000">
                <a:off x="4549" y="2375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grpSp>
            <p:nvGrpSpPr>
              <p:cNvPr id="29194" name="Group 570"/>
              <p:cNvGrpSpPr>
                <a:grpSpLocks/>
              </p:cNvGrpSpPr>
              <p:nvPr/>
            </p:nvGrpSpPr>
            <p:grpSpPr bwMode="auto">
              <a:xfrm>
                <a:off x="3898" y="2535"/>
                <a:ext cx="74" cy="81"/>
                <a:chOff x="1573" y="1480"/>
                <a:chExt cx="180" cy="196"/>
              </a:xfrm>
            </p:grpSpPr>
            <p:sp>
              <p:nvSpPr>
                <p:cNvPr id="50568" name="Freeform 571"/>
                <p:cNvSpPr>
                  <a:spLocks/>
                </p:cNvSpPr>
                <p:nvPr/>
              </p:nvSpPr>
              <p:spPr bwMode="auto">
                <a:xfrm>
                  <a:off x="1624" y="1480"/>
                  <a:ext cx="63" cy="84"/>
                </a:xfrm>
                <a:custGeom>
                  <a:avLst/>
                  <a:gdLst>
                    <a:gd name="T0" fmla="*/ 62 w 63"/>
                    <a:gd name="T1" fmla="*/ 83 h 84"/>
                    <a:gd name="T2" fmla="*/ 49 w 63"/>
                    <a:gd name="T3" fmla="*/ 60 h 84"/>
                    <a:gd name="T4" fmla="*/ 40 w 63"/>
                    <a:gd name="T5" fmla="*/ 53 h 84"/>
                    <a:gd name="T6" fmla="*/ 35 w 63"/>
                    <a:gd name="T7" fmla="*/ 45 h 84"/>
                    <a:gd name="T8" fmla="*/ 27 w 63"/>
                    <a:gd name="T9" fmla="*/ 40 h 84"/>
                    <a:gd name="T10" fmla="*/ 19 w 63"/>
                    <a:gd name="T11" fmla="*/ 40 h 84"/>
                    <a:gd name="T12" fmla="*/ 11 w 63"/>
                    <a:gd name="T13" fmla="*/ 38 h 84"/>
                    <a:gd name="T14" fmla="*/ 3 w 63"/>
                    <a:gd name="T15" fmla="*/ 33 h 84"/>
                    <a:gd name="T16" fmla="*/ 0 w 63"/>
                    <a:gd name="T17" fmla="*/ 18 h 84"/>
                    <a:gd name="T18" fmla="*/ 0 w 63"/>
                    <a:gd name="T19" fmla="*/ 0 h 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"/>
                    <a:gd name="T31" fmla="*/ 0 h 84"/>
                    <a:gd name="T32" fmla="*/ 63 w 63"/>
                    <a:gd name="T33" fmla="*/ 84 h 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" h="84">
                      <a:moveTo>
                        <a:pt x="62" y="83"/>
                      </a:moveTo>
                      <a:lnTo>
                        <a:pt x="49" y="60"/>
                      </a:lnTo>
                      <a:lnTo>
                        <a:pt x="40" y="53"/>
                      </a:lnTo>
                      <a:lnTo>
                        <a:pt x="35" y="45"/>
                      </a:lnTo>
                      <a:lnTo>
                        <a:pt x="27" y="40"/>
                      </a:lnTo>
                      <a:lnTo>
                        <a:pt x="19" y="40"/>
                      </a:lnTo>
                      <a:lnTo>
                        <a:pt x="11" y="38"/>
                      </a:lnTo>
                      <a:lnTo>
                        <a:pt x="3" y="33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69" name="Freeform 572"/>
                <p:cNvSpPr>
                  <a:spLocks/>
                </p:cNvSpPr>
                <p:nvPr/>
              </p:nvSpPr>
              <p:spPr bwMode="auto">
                <a:xfrm>
                  <a:off x="1573" y="1522"/>
                  <a:ext cx="64" cy="83"/>
                </a:xfrm>
                <a:custGeom>
                  <a:avLst/>
                  <a:gdLst>
                    <a:gd name="T0" fmla="*/ 63 w 64"/>
                    <a:gd name="T1" fmla="*/ 82 h 83"/>
                    <a:gd name="T2" fmla="*/ 50 w 64"/>
                    <a:gd name="T3" fmla="*/ 59 h 83"/>
                    <a:gd name="T4" fmla="*/ 42 w 64"/>
                    <a:gd name="T5" fmla="*/ 51 h 83"/>
                    <a:gd name="T6" fmla="*/ 34 w 64"/>
                    <a:gd name="T7" fmla="*/ 44 h 83"/>
                    <a:gd name="T8" fmla="*/ 26 w 64"/>
                    <a:gd name="T9" fmla="*/ 38 h 83"/>
                    <a:gd name="T10" fmla="*/ 19 w 64"/>
                    <a:gd name="T11" fmla="*/ 38 h 83"/>
                    <a:gd name="T12" fmla="*/ 11 w 64"/>
                    <a:gd name="T13" fmla="*/ 36 h 83"/>
                    <a:gd name="T14" fmla="*/ 5 w 64"/>
                    <a:gd name="T15" fmla="*/ 33 h 83"/>
                    <a:gd name="T16" fmla="*/ 0 w 64"/>
                    <a:gd name="T17" fmla="*/ 18 h 83"/>
                    <a:gd name="T18" fmla="*/ 0 w 64"/>
                    <a:gd name="T19" fmla="*/ 0 h 8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83"/>
                    <a:gd name="T32" fmla="*/ 64 w 64"/>
                    <a:gd name="T33" fmla="*/ 83 h 8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83">
                      <a:moveTo>
                        <a:pt x="63" y="82"/>
                      </a:moveTo>
                      <a:lnTo>
                        <a:pt x="50" y="59"/>
                      </a:lnTo>
                      <a:lnTo>
                        <a:pt x="42" y="51"/>
                      </a:lnTo>
                      <a:lnTo>
                        <a:pt x="34" y="44"/>
                      </a:lnTo>
                      <a:lnTo>
                        <a:pt x="26" y="38"/>
                      </a:lnTo>
                      <a:lnTo>
                        <a:pt x="19" y="38"/>
                      </a:lnTo>
                      <a:lnTo>
                        <a:pt x="11" y="36"/>
                      </a:lnTo>
                      <a:lnTo>
                        <a:pt x="5" y="33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70" name="Oval 573"/>
                <p:cNvSpPr>
                  <a:spLocks noChangeArrowheads="1"/>
                </p:cNvSpPr>
                <p:nvPr/>
              </p:nvSpPr>
              <p:spPr bwMode="auto">
                <a:xfrm rot="-7500000">
                  <a:off x="1634" y="155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95" name="Group 574"/>
              <p:cNvGrpSpPr>
                <a:grpSpLocks/>
              </p:cNvGrpSpPr>
              <p:nvPr/>
            </p:nvGrpSpPr>
            <p:grpSpPr bwMode="auto">
              <a:xfrm>
                <a:off x="3928" y="2491"/>
                <a:ext cx="75" cy="80"/>
                <a:chOff x="1645" y="1374"/>
                <a:chExt cx="180" cy="194"/>
              </a:xfrm>
            </p:grpSpPr>
            <p:sp>
              <p:nvSpPr>
                <p:cNvPr id="50565" name="Freeform 575"/>
                <p:cNvSpPr>
                  <a:spLocks/>
                </p:cNvSpPr>
                <p:nvPr/>
              </p:nvSpPr>
              <p:spPr bwMode="auto">
                <a:xfrm>
                  <a:off x="1696" y="1374"/>
                  <a:ext cx="63" cy="82"/>
                </a:xfrm>
                <a:custGeom>
                  <a:avLst/>
                  <a:gdLst>
                    <a:gd name="T0" fmla="*/ 62 w 63"/>
                    <a:gd name="T1" fmla="*/ 81 h 82"/>
                    <a:gd name="T2" fmla="*/ 48 w 63"/>
                    <a:gd name="T3" fmla="*/ 60 h 82"/>
                    <a:gd name="T4" fmla="*/ 39 w 63"/>
                    <a:gd name="T5" fmla="*/ 51 h 82"/>
                    <a:gd name="T6" fmla="*/ 34 w 63"/>
                    <a:gd name="T7" fmla="*/ 44 h 82"/>
                    <a:gd name="T8" fmla="*/ 25 w 63"/>
                    <a:gd name="T9" fmla="*/ 39 h 82"/>
                    <a:gd name="T10" fmla="*/ 17 w 63"/>
                    <a:gd name="T11" fmla="*/ 37 h 82"/>
                    <a:gd name="T12" fmla="*/ 9 w 63"/>
                    <a:gd name="T13" fmla="*/ 37 h 82"/>
                    <a:gd name="T14" fmla="*/ 3 w 63"/>
                    <a:gd name="T15" fmla="*/ 32 h 82"/>
                    <a:gd name="T16" fmla="*/ 0 w 63"/>
                    <a:gd name="T17" fmla="*/ 25 h 82"/>
                    <a:gd name="T18" fmla="*/ 0 w 63"/>
                    <a:gd name="T19" fmla="*/ 18 h 82"/>
                    <a:gd name="T20" fmla="*/ 0 w 63"/>
                    <a:gd name="T21" fmla="*/ 0 h 8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3"/>
                    <a:gd name="T34" fmla="*/ 0 h 82"/>
                    <a:gd name="T35" fmla="*/ 63 w 63"/>
                    <a:gd name="T36" fmla="*/ 82 h 8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3" h="82">
                      <a:moveTo>
                        <a:pt x="62" y="81"/>
                      </a:moveTo>
                      <a:lnTo>
                        <a:pt x="48" y="60"/>
                      </a:lnTo>
                      <a:lnTo>
                        <a:pt x="39" y="51"/>
                      </a:lnTo>
                      <a:lnTo>
                        <a:pt x="34" y="44"/>
                      </a:lnTo>
                      <a:lnTo>
                        <a:pt x="25" y="39"/>
                      </a:lnTo>
                      <a:lnTo>
                        <a:pt x="17" y="37"/>
                      </a:lnTo>
                      <a:lnTo>
                        <a:pt x="9" y="37"/>
                      </a:lnTo>
                      <a:lnTo>
                        <a:pt x="3" y="32"/>
                      </a:lnTo>
                      <a:lnTo>
                        <a:pt x="0" y="25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66" name="Freeform 576"/>
                <p:cNvSpPr>
                  <a:spLocks/>
                </p:cNvSpPr>
                <p:nvPr/>
              </p:nvSpPr>
              <p:spPr bwMode="auto">
                <a:xfrm>
                  <a:off x="1645" y="1415"/>
                  <a:ext cx="64" cy="82"/>
                </a:xfrm>
                <a:custGeom>
                  <a:avLst/>
                  <a:gdLst>
                    <a:gd name="T0" fmla="*/ 63 w 64"/>
                    <a:gd name="T1" fmla="*/ 81 h 82"/>
                    <a:gd name="T2" fmla="*/ 49 w 64"/>
                    <a:gd name="T3" fmla="*/ 59 h 82"/>
                    <a:gd name="T4" fmla="*/ 41 w 64"/>
                    <a:gd name="T5" fmla="*/ 50 h 82"/>
                    <a:gd name="T6" fmla="*/ 36 w 64"/>
                    <a:gd name="T7" fmla="*/ 43 h 82"/>
                    <a:gd name="T8" fmla="*/ 27 w 64"/>
                    <a:gd name="T9" fmla="*/ 38 h 82"/>
                    <a:gd name="T10" fmla="*/ 19 w 64"/>
                    <a:gd name="T11" fmla="*/ 38 h 82"/>
                    <a:gd name="T12" fmla="*/ 11 w 64"/>
                    <a:gd name="T13" fmla="*/ 36 h 82"/>
                    <a:gd name="T14" fmla="*/ 6 w 64"/>
                    <a:gd name="T15" fmla="*/ 31 h 82"/>
                    <a:gd name="T16" fmla="*/ 0 w 64"/>
                    <a:gd name="T17" fmla="*/ 16 h 82"/>
                    <a:gd name="T18" fmla="*/ 0 w 64"/>
                    <a:gd name="T19" fmla="*/ 0 h 8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82"/>
                    <a:gd name="T32" fmla="*/ 64 w 64"/>
                    <a:gd name="T33" fmla="*/ 82 h 8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82">
                      <a:moveTo>
                        <a:pt x="63" y="81"/>
                      </a:moveTo>
                      <a:lnTo>
                        <a:pt x="49" y="59"/>
                      </a:lnTo>
                      <a:lnTo>
                        <a:pt x="41" y="50"/>
                      </a:lnTo>
                      <a:lnTo>
                        <a:pt x="36" y="43"/>
                      </a:lnTo>
                      <a:lnTo>
                        <a:pt x="27" y="38"/>
                      </a:lnTo>
                      <a:lnTo>
                        <a:pt x="19" y="38"/>
                      </a:lnTo>
                      <a:lnTo>
                        <a:pt x="11" y="36"/>
                      </a:lnTo>
                      <a:lnTo>
                        <a:pt x="6" y="31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67" name="Oval 577"/>
                <p:cNvSpPr>
                  <a:spLocks noChangeArrowheads="1"/>
                </p:cNvSpPr>
                <p:nvPr/>
              </p:nvSpPr>
              <p:spPr bwMode="auto">
                <a:xfrm rot="-7500000">
                  <a:off x="1706" y="14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96" name="Group 578"/>
              <p:cNvGrpSpPr>
                <a:grpSpLocks/>
              </p:cNvGrpSpPr>
              <p:nvPr/>
            </p:nvGrpSpPr>
            <p:grpSpPr bwMode="auto">
              <a:xfrm>
                <a:off x="3872" y="2574"/>
                <a:ext cx="75" cy="81"/>
                <a:chOff x="1513" y="1577"/>
                <a:chExt cx="180" cy="195"/>
              </a:xfrm>
            </p:grpSpPr>
            <p:sp>
              <p:nvSpPr>
                <p:cNvPr id="50562" name="Freeform 579"/>
                <p:cNvSpPr>
                  <a:spLocks/>
                </p:cNvSpPr>
                <p:nvPr/>
              </p:nvSpPr>
              <p:spPr bwMode="auto">
                <a:xfrm>
                  <a:off x="1564" y="1577"/>
                  <a:ext cx="63" cy="83"/>
                </a:xfrm>
                <a:custGeom>
                  <a:avLst/>
                  <a:gdLst>
                    <a:gd name="T0" fmla="*/ 62 w 63"/>
                    <a:gd name="T1" fmla="*/ 82 h 83"/>
                    <a:gd name="T2" fmla="*/ 49 w 63"/>
                    <a:gd name="T3" fmla="*/ 61 h 83"/>
                    <a:gd name="T4" fmla="*/ 33 w 63"/>
                    <a:gd name="T5" fmla="*/ 45 h 83"/>
                    <a:gd name="T6" fmla="*/ 26 w 63"/>
                    <a:gd name="T7" fmla="*/ 40 h 83"/>
                    <a:gd name="T8" fmla="*/ 18 w 63"/>
                    <a:gd name="T9" fmla="*/ 40 h 83"/>
                    <a:gd name="T10" fmla="*/ 10 w 63"/>
                    <a:gd name="T11" fmla="*/ 37 h 83"/>
                    <a:gd name="T12" fmla="*/ 5 w 63"/>
                    <a:gd name="T13" fmla="*/ 32 h 83"/>
                    <a:gd name="T14" fmla="*/ 2 w 63"/>
                    <a:gd name="T15" fmla="*/ 26 h 83"/>
                    <a:gd name="T16" fmla="*/ 0 w 63"/>
                    <a:gd name="T17" fmla="*/ 18 h 83"/>
                    <a:gd name="T18" fmla="*/ 0 w 63"/>
                    <a:gd name="T19" fmla="*/ 0 h 8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"/>
                    <a:gd name="T31" fmla="*/ 0 h 83"/>
                    <a:gd name="T32" fmla="*/ 63 w 63"/>
                    <a:gd name="T33" fmla="*/ 83 h 8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" h="83">
                      <a:moveTo>
                        <a:pt x="62" y="82"/>
                      </a:moveTo>
                      <a:lnTo>
                        <a:pt x="49" y="61"/>
                      </a:lnTo>
                      <a:lnTo>
                        <a:pt x="33" y="45"/>
                      </a:lnTo>
                      <a:lnTo>
                        <a:pt x="26" y="40"/>
                      </a:lnTo>
                      <a:lnTo>
                        <a:pt x="18" y="40"/>
                      </a:lnTo>
                      <a:lnTo>
                        <a:pt x="10" y="37"/>
                      </a:lnTo>
                      <a:lnTo>
                        <a:pt x="5" y="32"/>
                      </a:lnTo>
                      <a:lnTo>
                        <a:pt x="2" y="26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63" name="Freeform 580"/>
                <p:cNvSpPr>
                  <a:spLocks/>
                </p:cNvSpPr>
                <p:nvPr/>
              </p:nvSpPr>
              <p:spPr bwMode="auto">
                <a:xfrm>
                  <a:off x="1513" y="1618"/>
                  <a:ext cx="64" cy="83"/>
                </a:xfrm>
                <a:custGeom>
                  <a:avLst/>
                  <a:gdLst>
                    <a:gd name="T0" fmla="*/ 63 w 64"/>
                    <a:gd name="T1" fmla="*/ 82 h 83"/>
                    <a:gd name="T2" fmla="*/ 48 w 64"/>
                    <a:gd name="T3" fmla="*/ 60 h 83"/>
                    <a:gd name="T4" fmla="*/ 35 w 64"/>
                    <a:gd name="T5" fmla="*/ 44 h 83"/>
                    <a:gd name="T6" fmla="*/ 28 w 64"/>
                    <a:gd name="T7" fmla="*/ 38 h 83"/>
                    <a:gd name="T8" fmla="*/ 18 w 64"/>
                    <a:gd name="T9" fmla="*/ 38 h 83"/>
                    <a:gd name="T10" fmla="*/ 10 w 64"/>
                    <a:gd name="T11" fmla="*/ 36 h 83"/>
                    <a:gd name="T12" fmla="*/ 5 w 64"/>
                    <a:gd name="T13" fmla="*/ 33 h 83"/>
                    <a:gd name="T14" fmla="*/ 0 w 64"/>
                    <a:gd name="T15" fmla="*/ 17 h 83"/>
                    <a:gd name="T16" fmla="*/ 0 w 64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83"/>
                    <a:gd name="T29" fmla="*/ 64 w 64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83">
                      <a:moveTo>
                        <a:pt x="63" y="82"/>
                      </a:moveTo>
                      <a:lnTo>
                        <a:pt x="48" y="60"/>
                      </a:lnTo>
                      <a:lnTo>
                        <a:pt x="35" y="44"/>
                      </a:lnTo>
                      <a:lnTo>
                        <a:pt x="28" y="38"/>
                      </a:lnTo>
                      <a:lnTo>
                        <a:pt x="18" y="38"/>
                      </a:lnTo>
                      <a:lnTo>
                        <a:pt x="10" y="36"/>
                      </a:lnTo>
                      <a:lnTo>
                        <a:pt x="5" y="33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64" name="Oval 581"/>
                <p:cNvSpPr>
                  <a:spLocks noChangeArrowheads="1"/>
                </p:cNvSpPr>
                <p:nvPr/>
              </p:nvSpPr>
              <p:spPr bwMode="auto">
                <a:xfrm rot="-7500000">
                  <a:off x="1574" y="165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97" name="Group 582"/>
              <p:cNvGrpSpPr>
                <a:grpSpLocks/>
              </p:cNvGrpSpPr>
              <p:nvPr/>
            </p:nvGrpSpPr>
            <p:grpSpPr bwMode="auto">
              <a:xfrm>
                <a:off x="3850" y="2655"/>
                <a:ext cx="89" cy="55"/>
                <a:chOff x="1462" y="1772"/>
                <a:chExt cx="212" cy="134"/>
              </a:xfrm>
            </p:grpSpPr>
            <p:sp>
              <p:nvSpPr>
                <p:cNvPr id="50559" name="Freeform 583"/>
                <p:cNvSpPr>
                  <a:spLocks/>
                </p:cNvSpPr>
                <p:nvPr/>
              </p:nvSpPr>
              <p:spPr bwMode="auto">
                <a:xfrm>
                  <a:off x="1480" y="1772"/>
                  <a:ext cx="100" cy="36"/>
                </a:xfrm>
                <a:custGeom>
                  <a:avLst/>
                  <a:gdLst>
                    <a:gd name="T0" fmla="*/ 99 w 100"/>
                    <a:gd name="T1" fmla="*/ 35 h 36"/>
                    <a:gd name="T2" fmla="*/ 76 w 100"/>
                    <a:gd name="T3" fmla="*/ 23 h 36"/>
                    <a:gd name="T4" fmla="*/ 66 w 100"/>
                    <a:gd name="T5" fmla="*/ 21 h 36"/>
                    <a:gd name="T6" fmla="*/ 56 w 100"/>
                    <a:gd name="T7" fmla="*/ 18 h 36"/>
                    <a:gd name="T8" fmla="*/ 46 w 100"/>
                    <a:gd name="T9" fmla="*/ 18 h 36"/>
                    <a:gd name="T10" fmla="*/ 36 w 100"/>
                    <a:gd name="T11" fmla="*/ 21 h 36"/>
                    <a:gd name="T12" fmla="*/ 28 w 100"/>
                    <a:gd name="T13" fmla="*/ 23 h 36"/>
                    <a:gd name="T14" fmla="*/ 23 w 100"/>
                    <a:gd name="T15" fmla="*/ 23 h 36"/>
                    <a:gd name="T16" fmla="*/ 18 w 100"/>
                    <a:gd name="T17" fmla="*/ 21 h 36"/>
                    <a:gd name="T18" fmla="*/ 13 w 100"/>
                    <a:gd name="T19" fmla="*/ 15 h 36"/>
                    <a:gd name="T20" fmla="*/ 0 w 100"/>
                    <a:gd name="T21" fmla="*/ 0 h 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0"/>
                    <a:gd name="T34" fmla="*/ 0 h 36"/>
                    <a:gd name="T35" fmla="*/ 100 w 100"/>
                    <a:gd name="T36" fmla="*/ 36 h 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0" h="36">
                      <a:moveTo>
                        <a:pt x="99" y="35"/>
                      </a:moveTo>
                      <a:lnTo>
                        <a:pt x="76" y="23"/>
                      </a:lnTo>
                      <a:lnTo>
                        <a:pt x="66" y="21"/>
                      </a:lnTo>
                      <a:lnTo>
                        <a:pt x="56" y="18"/>
                      </a:lnTo>
                      <a:lnTo>
                        <a:pt x="46" y="18"/>
                      </a:lnTo>
                      <a:lnTo>
                        <a:pt x="36" y="21"/>
                      </a:lnTo>
                      <a:lnTo>
                        <a:pt x="28" y="23"/>
                      </a:lnTo>
                      <a:lnTo>
                        <a:pt x="23" y="23"/>
                      </a:lnTo>
                      <a:lnTo>
                        <a:pt x="18" y="21"/>
                      </a:lnTo>
                      <a:lnTo>
                        <a:pt x="13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60" name="Freeform 584"/>
                <p:cNvSpPr>
                  <a:spLocks/>
                </p:cNvSpPr>
                <p:nvPr/>
              </p:nvSpPr>
              <p:spPr bwMode="auto">
                <a:xfrm>
                  <a:off x="1462" y="1833"/>
                  <a:ext cx="98" cy="37"/>
                </a:xfrm>
                <a:custGeom>
                  <a:avLst/>
                  <a:gdLst>
                    <a:gd name="T0" fmla="*/ 97 w 98"/>
                    <a:gd name="T1" fmla="*/ 36 h 37"/>
                    <a:gd name="T2" fmla="*/ 75 w 98"/>
                    <a:gd name="T3" fmla="*/ 24 h 37"/>
                    <a:gd name="T4" fmla="*/ 52 w 98"/>
                    <a:gd name="T5" fmla="*/ 18 h 37"/>
                    <a:gd name="T6" fmla="*/ 42 w 98"/>
                    <a:gd name="T7" fmla="*/ 18 h 37"/>
                    <a:gd name="T8" fmla="*/ 35 w 98"/>
                    <a:gd name="T9" fmla="*/ 21 h 37"/>
                    <a:gd name="T10" fmla="*/ 27 w 98"/>
                    <a:gd name="T11" fmla="*/ 24 h 37"/>
                    <a:gd name="T12" fmla="*/ 22 w 98"/>
                    <a:gd name="T13" fmla="*/ 24 h 37"/>
                    <a:gd name="T14" fmla="*/ 10 w 98"/>
                    <a:gd name="T15" fmla="*/ 15 h 37"/>
                    <a:gd name="T16" fmla="*/ 0 w 98"/>
                    <a:gd name="T17" fmla="*/ 0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37"/>
                    <a:gd name="T29" fmla="*/ 98 w 98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37">
                      <a:moveTo>
                        <a:pt x="97" y="36"/>
                      </a:moveTo>
                      <a:lnTo>
                        <a:pt x="75" y="24"/>
                      </a:lnTo>
                      <a:lnTo>
                        <a:pt x="52" y="18"/>
                      </a:lnTo>
                      <a:lnTo>
                        <a:pt x="42" y="18"/>
                      </a:lnTo>
                      <a:lnTo>
                        <a:pt x="35" y="21"/>
                      </a:lnTo>
                      <a:lnTo>
                        <a:pt x="27" y="24"/>
                      </a:lnTo>
                      <a:lnTo>
                        <a:pt x="22" y="24"/>
                      </a:lnTo>
                      <a:lnTo>
                        <a:pt x="1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61" name="Oval 585"/>
                <p:cNvSpPr>
                  <a:spLocks noChangeArrowheads="1"/>
                </p:cNvSpPr>
                <p:nvPr/>
              </p:nvSpPr>
              <p:spPr bwMode="auto">
                <a:xfrm rot="-9480000">
                  <a:off x="1554" y="178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98" name="Group 586"/>
              <p:cNvGrpSpPr>
                <a:grpSpLocks/>
              </p:cNvGrpSpPr>
              <p:nvPr/>
            </p:nvGrpSpPr>
            <p:grpSpPr bwMode="auto">
              <a:xfrm>
                <a:off x="3827" y="2757"/>
                <a:ext cx="88" cy="51"/>
                <a:chOff x="1402" y="2018"/>
                <a:chExt cx="214" cy="125"/>
              </a:xfrm>
            </p:grpSpPr>
            <p:sp>
              <p:nvSpPr>
                <p:cNvPr id="50556" name="Freeform 587"/>
                <p:cNvSpPr>
                  <a:spLocks/>
                </p:cNvSpPr>
                <p:nvPr/>
              </p:nvSpPr>
              <p:spPr bwMode="auto">
                <a:xfrm>
                  <a:off x="1418" y="2018"/>
                  <a:ext cx="101" cy="30"/>
                </a:xfrm>
                <a:custGeom>
                  <a:avLst/>
                  <a:gdLst>
                    <a:gd name="T0" fmla="*/ 100 w 101"/>
                    <a:gd name="T1" fmla="*/ 29 h 30"/>
                    <a:gd name="T2" fmla="*/ 76 w 101"/>
                    <a:gd name="T3" fmla="*/ 19 h 30"/>
                    <a:gd name="T4" fmla="*/ 54 w 101"/>
                    <a:gd name="T5" fmla="*/ 16 h 30"/>
                    <a:gd name="T6" fmla="*/ 44 w 101"/>
                    <a:gd name="T7" fmla="*/ 16 h 30"/>
                    <a:gd name="T8" fmla="*/ 37 w 101"/>
                    <a:gd name="T9" fmla="*/ 19 h 30"/>
                    <a:gd name="T10" fmla="*/ 30 w 101"/>
                    <a:gd name="T11" fmla="*/ 22 h 30"/>
                    <a:gd name="T12" fmla="*/ 25 w 101"/>
                    <a:gd name="T13" fmla="*/ 22 h 30"/>
                    <a:gd name="T14" fmla="*/ 17 w 101"/>
                    <a:gd name="T15" fmla="*/ 22 h 30"/>
                    <a:gd name="T16" fmla="*/ 13 w 101"/>
                    <a:gd name="T17" fmla="*/ 16 h 30"/>
                    <a:gd name="T18" fmla="*/ 0 w 101"/>
                    <a:gd name="T19" fmla="*/ 0 h 3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30"/>
                    <a:gd name="T32" fmla="*/ 101 w 101"/>
                    <a:gd name="T33" fmla="*/ 30 h 3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30">
                      <a:moveTo>
                        <a:pt x="100" y="29"/>
                      </a:moveTo>
                      <a:lnTo>
                        <a:pt x="76" y="19"/>
                      </a:lnTo>
                      <a:lnTo>
                        <a:pt x="54" y="16"/>
                      </a:lnTo>
                      <a:lnTo>
                        <a:pt x="44" y="16"/>
                      </a:lnTo>
                      <a:lnTo>
                        <a:pt x="37" y="19"/>
                      </a:lnTo>
                      <a:lnTo>
                        <a:pt x="30" y="22"/>
                      </a:lnTo>
                      <a:lnTo>
                        <a:pt x="25" y="22"/>
                      </a:lnTo>
                      <a:lnTo>
                        <a:pt x="17" y="22"/>
                      </a:lnTo>
                      <a:lnTo>
                        <a:pt x="13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57" name="Freeform 588"/>
                <p:cNvSpPr>
                  <a:spLocks/>
                </p:cNvSpPr>
                <p:nvPr/>
              </p:nvSpPr>
              <p:spPr bwMode="auto">
                <a:xfrm>
                  <a:off x="1402" y="2083"/>
                  <a:ext cx="102" cy="28"/>
                </a:xfrm>
                <a:custGeom>
                  <a:avLst/>
                  <a:gdLst>
                    <a:gd name="T0" fmla="*/ 101 w 102"/>
                    <a:gd name="T1" fmla="*/ 27 h 28"/>
                    <a:gd name="T2" fmla="*/ 77 w 102"/>
                    <a:gd name="T3" fmla="*/ 17 h 28"/>
                    <a:gd name="T4" fmla="*/ 55 w 102"/>
                    <a:gd name="T5" fmla="*/ 13 h 28"/>
                    <a:gd name="T6" fmla="*/ 46 w 102"/>
                    <a:gd name="T7" fmla="*/ 13 h 28"/>
                    <a:gd name="T8" fmla="*/ 38 w 102"/>
                    <a:gd name="T9" fmla="*/ 17 h 28"/>
                    <a:gd name="T10" fmla="*/ 31 w 102"/>
                    <a:gd name="T11" fmla="*/ 20 h 28"/>
                    <a:gd name="T12" fmla="*/ 24 w 102"/>
                    <a:gd name="T13" fmla="*/ 20 h 28"/>
                    <a:gd name="T14" fmla="*/ 19 w 102"/>
                    <a:gd name="T15" fmla="*/ 20 h 28"/>
                    <a:gd name="T16" fmla="*/ 12 w 102"/>
                    <a:gd name="T17" fmla="*/ 13 h 28"/>
                    <a:gd name="T18" fmla="*/ 0 w 102"/>
                    <a:gd name="T19" fmla="*/ 0 h 2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8"/>
                    <a:gd name="T32" fmla="*/ 102 w 102"/>
                    <a:gd name="T33" fmla="*/ 28 h 2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8">
                      <a:moveTo>
                        <a:pt x="101" y="27"/>
                      </a:moveTo>
                      <a:lnTo>
                        <a:pt x="77" y="17"/>
                      </a:lnTo>
                      <a:lnTo>
                        <a:pt x="55" y="13"/>
                      </a:lnTo>
                      <a:lnTo>
                        <a:pt x="46" y="13"/>
                      </a:lnTo>
                      <a:lnTo>
                        <a:pt x="38" y="17"/>
                      </a:lnTo>
                      <a:lnTo>
                        <a:pt x="31" y="20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2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58" name="Oval 589"/>
                <p:cNvSpPr>
                  <a:spLocks noChangeArrowheads="1"/>
                </p:cNvSpPr>
                <p:nvPr/>
              </p:nvSpPr>
              <p:spPr bwMode="auto">
                <a:xfrm rot="-9780000">
                  <a:off x="1496" y="202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199" name="Group 590"/>
              <p:cNvGrpSpPr>
                <a:grpSpLocks/>
              </p:cNvGrpSpPr>
              <p:nvPr/>
            </p:nvGrpSpPr>
            <p:grpSpPr bwMode="auto">
              <a:xfrm>
                <a:off x="3837" y="2712"/>
                <a:ext cx="89" cy="51"/>
                <a:chOff x="1428" y="1911"/>
                <a:chExt cx="213" cy="127"/>
              </a:xfrm>
            </p:grpSpPr>
            <p:sp>
              <p:nvSpPr>
                <p:cNvPr id="50553" name="Freeform 591"/>
                <p:cNvSpPr>
                  <a:spLocks/>
                </p:cNvSpPr>
                <p:nvPr/>
              </p:nvSpPr>
              <p:spPr bwMode="auto">
                <a:xfrm>
                  <a:off x="1428" y="1949"/>
                  <a:ext cx="104" cy="26"/>
                </a:xfrm>
                <a:custGeom>
                  <a:avLst/>
                  <a:gdLst>
                    <a:gd name="T0" fmla="*/ 103 w 104"/>
                    <a:gd name="T1" fmla="*/ 0 h 26"/>
                    <a:gd name="T2" fmla="*/ 79 w 104"/>
                    <a:gd name="T3" fmla="*/ 3 h 26"/>
                    <a:gd name="T4" fmla="*/ 56 w 104"/>
                    <a:gd name="T5" fmla="*/ 6 h 26"/>
                    <a:gd name="T6" fmla="*/ 49 w 104"/>
                    <a:gd name="T7" fmla="*/ 12 h 26"/>
                    <a:gd name="T8" fmla="*/ 42 w 104"/>
                    <a:gd name="T9" fmla="*/ 19 h 26"/>
                    <a:gd name="T10" fmla="*/ 37 w 104"/>
                    <a:gd name="T11" fmla="*/ 22 h 26"/>
                    <a:gd name="T12" fmla="*/ 32 w 104"/>
                    <a:gd name="T13" fmla="*/ 25 h 26"/>
                    <a:gd name="T14" fmla="*/ 25 w 104"/>
                    <a:gd name="T15" fmla="*/ 25 h 26"/>
                    <a:gd name="T16" fmla="*/ 17 w 104"/>
                    <a:gd name="T17" fmla="*/ 25 h 26"/>
                    <a:gd name="T18" fmla="*/ 0 w 104"/>
                    <a:gd name="T19" fmla="*/ 15 h 2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26"/>
                    <a:gd name="T32" fmla="*/ 104 w 104"/>
                    <a:gd name="T33" fmla="*/ 26 h 2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26">
                      <a:moveTo>
                        <a:pt x="103" y="0"/>
                      </a:moveTo>
                      <a:lnTo>
                        <a:pt x="79" y="3"/>
                      </a:lnTo>
                      <a:lnTo>
                        <a:pt x="56" y="6"/>
                      </a:lnTo>
                      <a:lnTo>
                        <a:pt x="49" y="12"/>
                      </a:lnTo>
                      <a:lnTo>
                        <a:pt x="42" y="19"/>
                      </a:lnTo>
                      <a:lnTo>
                        <a:pt x="37" y="22"/>
                      </a:lnTo>
                      <a:lnTo>
                        <a:pt x="32" y="25"/>
                      </a:lnTo>
                      <a:lnTo>
                        <a:pt x="25" y="25"/>
                      </a:lnTo>
                      <a:lnTo>
                        <a:pt x="17" y="25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54" name="Freeform 592"/>
                <p:cNvSpPr>
                  <a:spLocks/>
                </p:cNvSpPr>
                <p:nvPr/>
              </p:nvSpPr>
              <p:spPr bwMode="auto">
                <a:xfrm>
                  <a:off x="1441" y="2014"/>
                  <a:ext cx="102" cy="24"/>
                </a:xfrm>
                <a:custGeom>
                  <a:avLst/>
                  <a:gdLst>
                    <a:gd name="T0" fmla="*/ 101 w 102"/>
                    <a:gd name="T1" fmla="*/ 0 h 24"/>
                    <a:gd name="T2" fmla="*/ 76 w 102"/>
                    <a:gd name="T3" fmla="*/ 0 h 24"/>
                    <a:gd name="T4" fmla="*/ 54 w 102"/>
                    <a:gd name="T5" fmla="*/ 6 h 24"/>
                    <a:gd name="T6" fmla="*/ 47 w 102"/>
                    <a:gd name="T7" fmla="*/ 10 h 24"/>
                    <a:gd name="T8" fmla="*/ 39 w 102"/>
                    <a:gd name="T9" fmla="*/ 16 h 24"/>
                    <a:gd name="T10" fmla="*/ 34 w 102"/>
                    <a:gd name="T11" fmla="*/ 19 h 24"/>
                    <a:gd name="T12" fmla="*/ 29 w 102"/>
                    <a:gd name="T13" fmla="*/ 23 h 24"/>
                    <a:gd name="T14" fmla="*/ 22 w 102"/>
                    <a:gd name="T15" fmla="*/ 23 h 24"/>
                    <a:gd name="T16" fmla="*/ 15 w 102"/>
                    <a:gd name="T17" fmla="*/ 23 h 24"/>
                    <a:gd name="T18" fmla="*/ 0 w 102"/>
                    <a:gd name="T19" fmla="*/ 13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4"/>
                    <a:gd name="T32" fmla="*/ 102 w 102"/>
                    <a:gd name="T33" fmla="*/ 24 h 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4">
                      <a:moveTo>
                        <a:pt x="101" y="0"/>
                      </a:moveTo>
                      <a:lnTo>
                        <a:pt x="76" y="0"/>
                      </a:lnTo>
                      <a:lnTo>
                        <a:pt x="54" y="6"/>
                      </a:lnTo>
                      <a:lnTo>
                        <a:pt x="47" y="10"/>
                      </a:lnTo>
                      <a:lnTo>
                        <a:pt x="39" y="16"/>
                      </a:lnTo>
                      <a:lnTo>
                        <a:pt x="34" y="19"/>
                      </a:lnTo>
                      <a:lnTo>
                        <a:pt x="29" y="23"/>
                      </a:lnTo>
                      <a:lnTo>
                        <a:pt x="22" y="23"/>
                      </a:lnTo>
                      <a:lnTo>
                        <a:pt x="15" y="23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55" name="Oval 593"/>
                <p:cNvSpPr>
                  <a:spLocks noChangeArrowheads="1"/>
                </p:cNvSpPr>
                <p:nvPr/>
              </p:nvSpPr>
              <p:spPr bwMode="auto">
                <a:xfrm rot="10440000">
                  <a:off x="1521" y="191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00" name="Group 594"/>
              <p:cNvGrpSpPr>
                <a:grpSpLocks/>
              </p:cNvGrpSpPr>
              <p:nvPr/>
            </p:nvGrpSpPr>
            <p:grpSpPr bwMode="auto">
              <a:xfrm>
                <a:off x="3831" y="2804"/>
                <a:ext cx="89" cy="58"/>
                <a:chOff x="1417" y="2133"/>
                <a:chExt cx="211" cy="142"/>
              </a:xfrm>
            </p:grpSpPr>
            <p:sp>
              <p:nvSpPr>
                <p:cNvPr id="50550" name="Freeform 595"/>
                <p:cNvSpPr>
                  <a:spLocks/>
                </p:cNvSpPr>
                <p:nvPr/>
              </p:nvSpPr>
              <p:spPr bwMode="auto">
                <a:xfrm>
                  <a:off x="1417" y="2181"/>
                  <a:ext cx="100" cy="32"/>
                </a:xfrm>
                <a:custGeom>
                  <a:avLst/>
                  <a:gdLst>
                    <a:gd name="T0" fmla="*/ 99 w 100"/>
                    <a:gd name="T1" fmla="*/ 0 h 32"/>
                    <a:gd name="T2" fmla="*/ 75 w 100"/>
                    <a:gd name="T3" fmla="*/ 3 h 32"/>
                    <a:gd name="T4" fmla="*/ 53 w 100"/>
                    <a:gd name="T5" fmla="*/ 10 h 32"/>
                    <a:gd name="T6" fmla="*/ 48 w 100"/>
                    <a:gd name="T7" fmla="*/ 14 h 32"/>
                    <a:gd name="T8" fmla="*/ 43 w 100"/>
                    <a:gd name="T9" fmla="*/ 21 h 32"/>
                    <a:gd name="T10" fmla="*/ 38 w 100"/>
                    <a:gd name="T11" fmla="*/ 28 h 32"/>
                    <a:gd name="T12" fmla="*/ 31 w 100"/>
                    <a:gd name="T13" fmla="*/ 31 h 32"/>
                    <a:gd name="T14" fmla="*/ 24 w 100"/>
                    <a:gd name="T15" fmla="*/ 31 h 32"/>
                    <a:gd name="T16" fmla="*/ 17 w 100"/>
                    <a:gd name="T17" fmla="*/ 31 h 32"/>
                    <a:gd name="T18" fmla="*/ 0 w 100"/>
                    <a:gd name="T19" fmla="*/ 24 h 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32"/>
                    <a:gd name="T32" fmla="*/ 100 w 100"/>
                    <a:gd name="T33" fmla="*/ 32 h 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32">
                      <a:moveTo>
                        <a:pt x="99" y="0"/>
                      </a:moveTo>
                      <a:lnTo>
                        <a:pt x="75" y="3"/>
                      </a:lnTo>
                      <a:lnTo>
                        <a:pt x="53" y="10"/>
                      </a:lnTo>
                      <a:lnTo>
                        <a:pt x="48" y="14"/>
                      </a:lnTo>
                      <a:lnTo>
                        <a:pt x="43" y="21"/>
                      </a:lnTo>
                      <a:lnTo>
                        <a:pt x="38" y="28"/>
                      </a:lnTo>
                      <a:lnTo>
                        <a:pt x="31" y="31"/>
                      </a:lnTo>
                      <a:lnTo>
                        <a:pt x="24" y="31"/>
                      </a:lnTo>
                      <a:lnTo>
                        <a:pt x="17" y="31"/>
                      </a:lnTo>
                      <a:lnTo>
                        <a:pt x="0" y="2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51" name="Freeform 596"/>
                <p:cNvSpPr>
                  <a:spLocks/>
                </p:cNvSpPr>
                <p:nvPr/>
              </p:nvSpPr>
              <p:spPr bwMode="auto">
                <a:xfrm>
                  <a:off x="1434" y="2242"/>
                  <a:ext cx="102" cy="33"/>
                </a:xfrm>
                <a:custGeom>
                  <a:avLst/>
                  <a:gdLst>
                    <a:gd name="T0" fmla="*/ 101 w 102"/>
                    <a:gd name="T1" fmla="*/ 0 h 33"/>
                    <a:gd name="T2" fmla="*/ 76 w 102"/>
                    <a:gd name="T3" fmla="*/ 3 h 33"/>
                    <a:gd name="T4" fmla="*/ 67 w 102"/>
                    <a:gd name="T5" fmla="*/ 7 h 33"/>
                    <a:gd name="T6" fmla="*/ 57 w 102"/>
                    <a:gd name="T7" fmla="*/ 10 h 33"/>
                    <a:gd name="T8" fmla="*/ 49 w 102"/>
                    <a:gd name="T9" fmla="*/ 18 h 33"/>
                    <a:gd name="T10" fmla="*/ 45 w 102"/>
                    <a:gd name="T11" fmla="*/ 21 h 33"/>
                    <a:gd name="T12" fmla="*/ 40 w 102"/>
                    <a:gd name="T13" fmla="*/ 29 h 33"/>
                    <a:gd name="T14" fmla="*/ 32 w 102"/>
                    <a:gd name="T15" fmla="*/ 32 h 33"/>
                    <a:gd name="T16" fmla="*/ 25 w 102"/>
                    <a:gd name="T17" fmla="*/ 32 h 33"/>
                    <a:gd name="T18" fmla="*/ 17 w 102"/>
                    <a:gd name="T19" fmla="*/ 32 h 33"/>
                    <a:gd name="T20" fmla="*/ 0 w 102"/>
                    <a:gd name="T21" fmla="*/ 25 h 3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2"/>
                    <a:gd name="T34" fmla="*/ 0 h 33"/>
                    <a:gd name="T35" fmla="*/ 102 w 102"/>
                    <a:gd name="T36" fmla="*/ 33 h 3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2" h="33">
                      <a:moveTo>
                        <a:pt x="101" y="0"/>
                      </a:moveTo>
                      <a:lnTo>
                        <a:pt x="76" y="3"/>
                      </a:lnTo>
                      <a:lnTo>
                        <a:pt x="67" y="7"/>
                      </a:lnTo>
                      <a:lnTo>
                        <a:pt x="57" y="10"/>
                      </a:lnTo>
                      <a:lnTo>
                        <a:pt x="49" y="18"/>
                      </a:lnTo>
                      <a:lnTo>
                        <a:pt x="45" y="21"/>
                      </a:lnTo>
                      <a:lnTo>
                        <a:pt x="40" y="29"/>
                      </a:lnTo>
                      <a:lnTo>
                        <a:pt x="32" y="32"/>
                      </a:lnTo>
                      <a:lnTo>
                        <a:pt x="25" y="32"/>
                      </a:lnTo>
                      <a:lnTo>
                        <a:pt x="17" y="32"/>
                      </a:lnTo>
                      <a:lnTo>
                        <a:pt x="0" y="2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52" name="Oval 597"/>
                <p:cNvSpPr>
                  <a:spLocks noChangeArrowheads="1"/>
                </p:cNvSpPr>
                <p:nvPr/>
              </p:nvSpPr>
              <p:spPr bwMode="auto">
                <a:xfrm rot="10020000">
                  <a:off x="1508" y="213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01" name="Group 598"/>
              <p:cNvGrpSpPr>
                <a:grpSpLocks/>
              </p:cNvGrpSpPr>
              <p:nvPr/>
            </p:nvGrpSpPr>
            <p:grpSpPr bwMode="auto">
              <a:xfrm>
                <a:off x="3876" y="2559"/>
                <a:ext cx="80" cy="76"/>
                <a:chOff x="1521" y="1537"/>
                <a:chExt cx="193" cy="186"/>
              </a:xfrm>
            </p:grpSpPr>
            <p:sp>
              <p:nvSpPr>
                <p:cNvPr id="50547" name="Freeform 599"/>
                <p:cNvSpPr>
                  <a:spLocks/>
                </p:cNvSpPr>
                <p:nvPr/>
              </p:nvSpPr>
              <p:spPr bwMode="auto">
                <a:xfrm>
                  <a:off x="1593" y="1650"/>
                  <a:ext cx="76" cy="73"/>
                </a:xfrm>
                <a:custGeom>
                  <a:avLst/>
                  <a:gdLst>
                    <a:gd name="T0" fmla="*/ 0 w 76"/>
                    <a:gd name="T1" fmla="*/ 0 h 73"/>
                    <a:gd name="T2" fmla="*/ 19 w 76"/>
                    <a:gd name="T3" fmla="*/ 17 h 73"/>
                    <a:gd name="T4" fmla="*/ 27 w 76"/>
                    <a:gd name="T5" fmla="*/ 25 h 73"/>
                    <a:gd name="T6" fmla="*/ 35 w 76"/>
                    <a:gd name="T7" fmla="*/ 31 h 73"/>
                    <a:gd name="T8" fmla="*/ 43 w 76"/>
                    <a:gd name="T9" fmla="*/ 36 h 73"/>
                    <a:gd name="T10" fmla="*/ 51 w 76"/>
                    <a:gd name="T11" fmla="*/ 36 h 73"/>
                    <a:gd name="T12" fmla="*/ 56 w 76"/>
                    <a:gd name="T13" fmla="*/ 39 h 73"/>
                    <a:gd name="T14" fmla="*/ 64 w 76"/>
                    <a:gd name="T15" fmla="*/ 42 h 73"/>
                    <a:gd name="T16" fmla="*/ 70 w 76"/>
                    <a:gd name="T17" fmla="*/ 53 h 73"/>
                    <a:gd name="T18" fmla="*/ 75 w 76"/>
                    <a:gd name="T19" fmla="*/ 72 h 7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6"/>
                    <a:gd name="T31" fmla="*/ 0 h 73"/>
                    <a:gd name="T32" fmla="*/ 76 w 76"/>
                    <a:gd name="T33" fmla="*/ 73 h 7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6" h="73">
                      <a:moveTo>
                        <a:pt x="0" y="0"/>
                      </a:moveTo>
                      <a:lnTo>
                        <a:pt x="19" y="17"/>
                      </a:lnTo>
                      <a:lnTo>
                        <a:pt x="27" y="25"/>
                      </a:lnTo>
                      <a:lnTo>
                        <a:pt x="35" y="31"/>
                      </a:lnTo>
                      <a:lnTo>
                        <a:pt x="43" y="36"/>
                      </a:lnTo>
                      <a:lnTo>
                        <a:pt x="51" y="36"/>
                      </a:lnTo>
                      <a:lnTo>
                        <a:pt x="56" y="39"/>
                      </a:lnTo>
                      <a:lnTo>
                        <a:pt x="64" y="42"/>
                      </a:lnTo>
                      <a:lnTo>
                        <a:pt x="70" y="53"/>
                      </a:lnTo>
                      <a:lnTo>
                        <a:pt x="75" y="7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48" name="Freeform 600"/>
                <p:cNvSpPr>
                  <a:spLocks/>
                </p:cNvSpPr>
                <p:nvPr/>
              </p:nvSpPr>
              <p:spPr bwMode="auto">
                <a:xfrm>
                  <a:off x="1639" y="1603"/>
                  <a:ext cx="75" cy="73"/>
                </a:xfrm>
                <a:custGeom>
                  <a:avLst/>
                  <a:gdLst>
                    <a:gd name="T0" fmla="*/ 0 w 75"/>
                    <a:gd name="T1" fmla="*/ 0 h 73"/>
                    <a:gd name="T2" fmla="*/ 16 w 75"/>
                    <a:gd name="T3" fmla="*/ 18 h 73"/>
                    <a:gd name="T4" fmla="*/ 33 w 75"/>
                    <a:gd name="T5" fmla="*/ 32 h 73"/>
                    <a:gd name="T6" fmla="*/ 41 w 75"/>
                    <a:gd name="T7" fmla="*/ 34 h 73"/>
                    <a:gd name="T8" fmla="*/ 49 w 75"/>
                    <a:gd name="T9" fmla="*/ 37 h 73"/>
                    <a:gd name="T10" fmla="*/ 58 w 75"/>
                    <a:gd name="T11" fmla="*/ 37 h 73"/>
                    <a:gd name="T12" fmla="*/ 63 w 75"/>
                    <a:gd name="T13" fmla="*/ 40 h 73"/>
                    <a:gd name="T14" fmla="*/ 69 w 75"/>
                    <a:gd name="T15" fmla="*/ 53 h 73"/>
                    <a:gd name="T16" fmla="*/ 74 w 75"/>
                    <a:gd name="T17" fmla="*/ 72 h 7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5"/>
                    <a:gd name="T28" fmla="*/ 0 h 73"/>
                    <a:gd name="T29" fmla="*/ 75 w 75"/>
                    <a:gd name="T30" fmla="*/ 73 h 7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5" h="73">
                      <a:moveTo>
                        <a:pt x="0" y="0"/>
                      </a:moveTo>
                      <a:lnTo>
                        <a:pt x="16" y="18"/>
                      </a:lnTo>
                      <a:lnTo>
                        <a:pt x="33" y="32"/>
                      </a:lnTo>
                      <a:lnTo>
                        <a:pt x="41" y="34"/>
                      </a:lnTo>
                      <a:lnTo>
                        <a:pt x="49" y="37"/>
                      </a:lnTo>
                      <a:lnTo>
                        <a:pt x="58" y="37"/>
                      </a:lnTo>
                      <a:lnTo>
                        <a:pt x="63" y="40"/>
                      </a:lnTo>
                      <a:lnTo>
                        <a:pt x="69" y="53"/>
                      </a:lnTo>
                      <a:lnTo>
                        <a:pt x="74" y="7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49" name="Oval 601"/>
                <p:cNvSpPr>
                  <a:spLocks noChangeArrowheads="1"/>
                </p:cNvSpPr>
                <p:nvPr/>
              </p:nvSpPr>
              <p:spPr bwMode="auto">
                <a:xfrm rot="2820000">
                  <a:off x="1520" y="153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02" name="Group 602"/>
              <p:cNvGrpSpPr>
                <a:grpSpLocks/>
              </p:cNvGrpSpPr>
              <p:nvPr/>
            </p:nvGrpSpPr>
            <p:grpSpPr bwMode="auto">
              <a:xfrm>
                <a:off x="3937" y="3107"/>
                <a:ext cx="82" cy="73"/>
                <a:chOff x="1669" y="2871"/>
                <a:chExt cx="197" cy="177"/>
              </a:xfrm>
            </p:grpSpPr>
            <p:sp>
              <p:nvSpPr>
                <p:cNvPr id="50544" name="Freeform 603"/>
                <p:cNvSpPr>
                  <a:spLocks/>
                </p:cNvSpPr>
                <p:nvPr/>
              </p:nvSpPr>
              <p:spPr bwMode="auto">
                <a:xfrm>
                  <a:off x="1669" y="2933"/>
                  <a:ext cx="85" cy="63"/>
                </a:xfrm>
                <a:custGeom>
                  <a:avLst/>
                  <a:gdLst>
                    <a:gd name="T0" fmla="*/ 84 w 85"/>
                    <a:gd name="T1" fmla="*/ 0 h 63"/>
                    <a:gd name="T2" fmla="*/ 62 w 85"/>
                    <a:gd name="T3" fmla="*/ 14 h 63"/>
                    <a:gd name="T4" fmla="*/ 45 w 85"/>
                    <a:gd name="T5" fmla="*/ 28 h 63"/>
                    <a:gd name="T6" fmla="*/ 39 w 85"/>
                    <a:gd name="T7" fmla="*/ 38 h 63"/>
                    <a:gd name="T8" fmla="*/ 39 w 85"/>
                    <a:gd name="T9" fmla="*/ 43 h 63"/>
                    <a:gd name="T10" fmla="*/ 36 w 85"/>
                    <a:gd name="T11" fmla="*/ 52 h 63"/>
                    <a:gd name="T12" fmla="*/ 31 w 85"/>
                    <a:gd name="T13" fmla="*/ 57 h 63"/>
                    <a:gd name="T14" fmla="*/ 17 w 85"/>
                    <a:gd name="T15" fmla="*/ 62 h 63"/>
                    <a:gd name="T16" fmla="*/ 0 w 85"/>
                    <a:gd name="T17" fmla="*/ 62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63"/>
                    <a:gd name="T29" fmla="*/ 85 w 85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63">
                      <a:moveTo>
                        <a:pt x="84" y="0"/>
                      </a:moveTo>
                      <a:lnTo>
                        <a:pt x="62" y="14"/>
                      </a:lnTo>
                      <a:lnTo>
                        <a:pt x="45" y="28"/>
                      </a:lnTo>
                      <a:lnTo>
                        <a:pt x="39" y="38"/>
                      </a:lnTo>
                      <a:lnTo>
                        <a:pt x="39" y="43"/>
                      </a:lnTo>
                      <a:lnTo>
                        <a:pt x="36" y="52"/>
                      </a:lnTo>
                      <a:lnTo>
                        <a:pt x="31" y="57"/>
                      </a:lnTo>
                      <a:lnTo>
                        <a:pt x="17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45" name="Freeform 604"/>
                <p:cNvSpPr>
                  <a:spLocks/>
                </p:cNvSpPr>
                <p:nvPr/>
              </p:nvSpPr>
              <p:spPr bwMode="auto">
                <a:xfrm>
                  <a:off x="1705" y="2988"/>
                  <a:ext cx="87" cy="60"/>
                </a:xfrm>
                <a:custGeom>
                  <a:avLst/>
                  <a:gdLst>
                    <a:gd name="T0" fmla="*/ 86 w 87"/>
                    <a:gd name="T1" fmla="*/ 0 h 60"/>
                    <a:gd name="T2" fmla="*/ 63 w 87"/>
                    <a:gd name="T3" fmla="*/ 10 h 60"/>
                    <a:gd name="T4" fmla="*/ 46 w 87"/>
                    <a:gd name="T5" fmla="*/ 25 h 60"/>
                    <a:gd name="T6" fmla="*/ 40 w 87"/>
                    <a:gd name="T7" fmla="*/ 35 h 60"/>
                    <a:gd name="T8" fmla="*/ 40 w 87"/>
                    <a:gd name="T9" fmla="*/ 39 h 60"/>
                    <a:gd name="T10" fmla="*/ 37 w 87"/>
                    <a:gd name="T11" fmla="*/ 49 h 60"/>
                    <a:gd name="T12" fmla="*/ 34 w 87"/>
                    <a:gd name="T13" fmla="*/ 54 h 60"/>
                    <a:gd name="T14" fmla="*/ 20 w 87"/>
                    <a:gd name="T15" fmla="*/ 59 h 60"/>
                    <a:gd name="T16" fmla="*/ 0 w 87"/>
                    <a:gd name="T17" fmla="*/ 59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60"/>
                    <a:gd name="T29" fmla="*/ 87 w 87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60">
                      <a:moveTo>
                        <a:pt x="86" y="0"/>
                      </a:moveTo>
                      <a:lnTo>
                        <a:pt x="63" y="10"/>
                      </a:lnTo>
                      <a:lnTo>
                        <a:pt x="46" y="25"/>
                      </a:lnTo>
                      <a:lnTo>
                        <a:pt x="40" y="35"/>
                      </a:lnTo>
                      <a:lnTo>
                        <a:pt x="40" y="39"/>
                      </a:lnTo>
                      <a:lnTo>
                        <a:pt x="37" y="49"/>
                      </a:lnTo>
                      <a:lnTo>
                        <a:pt x="34" y="54"/>
                      </a:lnTo>
                      <a:lnTo>
                        <a:pt x="20" y="59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46" name="Oval 605"/>
                <p:cNvSpPr>
                  <a:spLocks noChangeArrowheads="1"/>
                </p:cNvSpPr>
                <p:nvPr/>
              </p:nvSpPr>
              <p:spPr bwMode="auto">
                <a:xfrm rot="8880000">
                  <a:off x="1746" y="287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03" name="Group 606"/>
              <p:cNvGrpSpPr>
                <a:grpSpLocks/>
              </p:cNvGrpSpPr>
              <p:nvPr/>
            </p:nvGrpSpPr>
            <p:grpSpPr bwMode="auto">
              <a:xfrm>
                <a:off x="3898" y="3060"/>
                <a:ext cx="86" cy="66"/>
                <a:chOff x="1575" y="2756"/>
                <a:chExt cx="206" cy="161"/>
              </a:xfrm>
            </p:grpSpPr>
            <p:sp>
              <p:nvSpPr>
                <p:cNvPr id="50541" name="Freeform 607"/>
                <p:cNvSpPr>
                  <a:spLocks/>
                </p:cNvSpPr>
                <p:nvPr/>
              </p:nvSpPr>
              <p:spPr bwMode="auto">
                <a:xfrm>
                  <a:off x="1575" y="2814"/>
                  <a:ext cx="94" cy="46"/>
                </a:xfrm>
                <a:custGeom>
                  <a:avLst/>
                  <a:gdLst>
                    <a:gd name="T0" fmla="*/ 93 w 94"/>
                    <a:gd name="T1" fmla="*/ 0 h 46"/>
                    <a:gd name="T2" fmla="*/ 69 w 94"/>
                    <a:gd name="T3" fmla="*/ 9 h 46"/>
                    <a:gd name="T4" fmla="*/ 50 w 94"/>
                    <a:gd name="T5" fmla="*/ 18 h 46"/>
                    <a:gd name="T6" fmla="*/ 45 w 94"/>
                    <a:gd name="T7" fmla="*/ 27 h 46"/>
                    <a:gd name="T8" fmla="*/ 40 w 94"/>
                    <a:gd name="T9" fmla="*/ 32 h 46"/>
                    <a:gd name="T10" fmla="*/ 37 w 94"/>
                    <a:gd name="T11" fmla="*/ 41 h 46"/>
                    <a:gd name="T12" fmla="*/ 32 w 94"/>
                    <a:gd name="T13" fmla="*/ 45 h 46"/>
                    <a:gd name="T14" fmla="*/ 18 w 94"/>
                    <a:gd name="T15" fmla="*/ 45 h 46"/>
                    <a:gd name="T16" fmla="*/ 0 w 94"/>
                    <a:gd name="T17" fmla="*/ 45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46"/>
                    <a:gd name="T29" fmla="*/ 94 w 94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46">
                      <a:moveTo>
                        <a:pt x="93" y="0"/>
                      </a:moveTo>
                      <a:lnTo>
                        <a:pt x="69" y="9"/>
                      </a:lnTo>
                      <a:lnTo>
                        <a:pt x="50" y="18"/>
                      </a:lnTo>
                      <a:lnTo>
                        <a:pt x="45" y="27"/>
                      </a:lnTo>
                      <a:lnTo>
                        <a:pt x="40" y="32"/>
                      </a:lnTo>
                      <a:lnTo>
                        <a:pt x="37" y="41"/>
                      </a:lnTo>
                      <a:lnTo>
                        <a:pt x="32" y="45"/>
                      </a:lnTo>
                      <a:lnTo>
                        <a:pt x="18" y="45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42" name="Freeform 608"/>
                <p:cNvSpPr>
                  <a:spLocks/>
                </p:cNvSpPr>
                <p:nvPr/>
              </p:nvSpPr>
              <p:spPr bwMode="auto">
                <a:xfrm>
                  <a:off x="1607" y="2870"/>
                  <a:ext cx="93" cy="47"/>
                </a:xfrm>
                <a:custGeom>
                  <a:avLst/>
                  <a:gdLst>
                    <a:gd name="T0" fmla="*/ 92 w 93"/>
                    <a:gd name="T1" fmla="*/ 0 h 47"/>
                    <a:gd name="T2" fmla="*/ 68 w 93"/>
                    <a:gd name="T3" fmla="*/ 9 h 47"/>
                    <a:gd name="T4" fmla="*/ 49 w 93"/>
                    <a:gd name="T5" fmla="*/ 18 h 47"/>
                    <a:gd name="T6" fmla="*/ 43 w 93"/>
                    <a:gd name="T7" fmla="*/ 28 h 47"/>
                    <a:gd name="T8" fmla="*/ 40 w 93"/>
                    <a:gd name="T9" fmla="*/ 32 h 47"/>
                    <a:gd name="T10" fmla="*/ 38 w 93"/>
                    <a:gd name="T11" fmla="*/ 42 h 47"/>
                    <a:gd name="T12" fmla="*/ 32 w 93"/>
                    <a:gd name="T13" fmla="*/ 46 h 47"/>
                    <a:gd name="T14" fmla="*/ 16 w 93"/>
                    <a:gd name="T15" fmla="*/ 46 h 47"/>
                    <a:gd name="T16" fmla="*/ 0 w 93"/>
                    <a:gd name="T17" fmla="*/ 46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3"/>
                    <a:gd name="T28" fmla="*/ 0 h 47"/>
                    <a:gd name="T29" fmla="*/ 93 w 93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3" h="47">
                      <a:moveTo>
                        <a:pt x="92" y="0"/>
                      </a:moveTo>
                      <a:lnTo>
                        <a:pt x="68" y="9"/>
                      </a:lnTo>
                      <a:lnTo>
                        <a:pt x="49" y="18"/>
                      </a:lnTo>
                      <a:lnTo>
                        <a:pt x="43" y="28"/>
                      </a:lnTo>
                      <a:lnTo>
                        <a:pt x="40" y="32"/>
                      </a:lnTo>
                      <a:lnTo>
                        <a:pt x="38" y="42"/>
                      </a:lnTo>
                      <a:lnTo>
                        <a:pt x="32" y="46"/>
                      </a:lnTo>
                      <a:lnTo>
                        <a:pt x="16" y="46"/>
                      </a:lnTo>
                      <a:lnTo>
                        <a:pt x="0" y="4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43" name="Oval 609"/>
                <p:cNvSpPr>
                  <a:spLocks noChangeArrowheads="1"/>
                </p:cNvSpPr>
                <p:nvPr/>
              </p:nvSpPr>
              <p:spPr bwMode="auto">
                <a:xfrm rot="9360000">
                  <a:off x="1661" y="275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04" name="Group 610"/>
              <p:cNvGrpSpPr>
                <a:grpSpLocks/>
              </p:cNvGrpSpPr>
              <p:nvPr/>
            </p:nvGrpSpPr>
            <p:grpSpPr bwMode="auto">
              <a:xfrm>
                <a:off x="3882" y="3012"/>
                <a:ext cx="85" cy="66"/>
                <a:chOff x="1534" y="2638"/>
                <a:chExt cx="208" cy="158"/>
              </a:xfrm>
            </p:grpSpPr>
            <p:sp>
              <p:nvSpPr>
                <p:cNvPr id="50538" name="Freeform 611"/>
                <p:cNvSpPr>
                  <a:spLocks/>
                </p:cNvSpPr>
                <p:nvPr/>
              </p:nvSpPr>
              <p:spPr bwMode="auto">
                <a:xfrm>
                  <a:off x="1534" y="2693"/>
                  <a:ext cx="95" cy="45"/>
                </a:xfrm>
                <a:custGeom>
                  <a:avLst/>
                  <a:gdLst>
                    <a:gd name="T0" fmla="*/ 94 w 95"/>
                    <a:gd name="T1" fmla="*/ 0 h 45"/>
                    <a:gd name="T2" fmla="*/ 68 w 95"/>
                    <a:gd name="T3" fmla="*/ 9 h 45"/>
                    <a:gd name="T4" fmla="*/ 50 w 95"/>
                    <a:gd name="T5" fmla="*/ 17 h 45"/>
                    <a:gd name="T6" fmla="*/ 45 w 95"/>
                    <a:gd name="T7" fmla="*/ 26 h 45"/>
                    <a:gd name="T8" fmla="*/ 42 w 95"/>
                    <a:gd name="T9" fmla="*/ 30 h 45"/>
                    <a:gd name="T10" fmla="*/ 39 w 95"/>
                    <a:gd name="T11" fmla="*/ 39 h 45"/>
                    <a:gd name="T12" fmla="*/ 34 w 95"/>
                    <a:gd name="T13" fmla="*/ 44 h 45"/>
                    <a:gd name="T14" fmla="*/ 18 w 95"/>
                    <a:gd name="T15" fmla="*/ 44 h 45"/>
                    <a:gd name="T16" fmla="*/ 0 w 95"/>
                    <a:gd name="T17" fmla="*/ 44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5"/>
                    <a:gd name="T28" fmla="*/ 0 h 45"/>
                    <a:gd name="T29" fmla="*/ 95 w 95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5" h="45">
                      <a:moveTo>
                        <a:pt x="94" y="0"/>
                      </a:moveTo>
                      <a:lnTo>
                        <a:pt x="68" y="9"/>
                      </a:lnTo>
                      <a:lnTo>
                        <a:pt x="50" y="17"/>
                      </a:lnTo>
                      <a:lnTo>
                        <a:pt x="45" y="26"/>
                      </a:lnTo>
                      <a:lnTo>
                        <a:pt x="42" y="30"/>
                      </a:lnTo>
                      <a:lnTo>
                        <a:pt x="39" y="39"/>
                      </a:lnTo>
                      <a:lnTo>
                        <a:pt x="34" y="44"/>
                      </a:lnTo>
                      <a:lnTo>
                        <a:pt x="18" y="44"/>
                      </a:lnTo>
                      <a:lnTo>
                        <a:pt x="0" y="4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39" name="Freeform 612"/>
                <p:cNvSpPr>
                  <a:spLocks/>
                </p:cNvSpPr>
                <p:nvPr/>
              </p:nvSpPr>
              <p:spPr bwMode="auto">
                <a:xfrm>
                  <a:off x="1564" y="2750"/>
                  <a:ext cx="94" cy="46"/>
                </a:xfrm>
                <a:custGeom>
                  <a:avLst/>
                  <a:gdLst>
                    <a:gd name="T0" fmla="*/ 93 w 94"/>
                    <a:gd name="T1" fmla="*/ 0 h 46"/>
                    <a:gd name="T2" fmla="*/ 69 w 94"/>
                    <a:gd name="T3" fmla="*/ 9 h 46"/>
                    <a:gd name="T4" fmla="*/ 51 w 94"/>
                    <a:gd name="T5" fmla="*/ 18 h 46"/>
                    <a:gd name="T6" fmla="*/ 45 w 94"/>
                    <a:gd name="T7" fmla="*/ 27 h 46"/>
                    <a:gd name="T8" fmla="*/ 40 w 94"/>
                    <a:gd name="T9" fmla="*/ 31 h 46"/>
                    <a:gd name="T10" fmla="*/ 37 w 94"/>
                    <a:gd name="T11" fmla="*/ 40 h 46"/>
                    <a:gd name="T12" fmla="*/ 32 w 94"/>
                    <a:gd name="T13" fmla="*/ 45 h 46"/>
                    <a:gd name="T14" fmla="*/ 16 w 94"/>
                    <a:gd name="T15" fmla="*/ 45 h 46"/>
                    <a:gd name="T16" fmla="*/ 0 w 94"/>
                    <a:gd name="T17" fmla="*/ 45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46"/>
                    <a:gd name="T29" fmla="*/ 94 w 94"/>
                    <a:gd name="T30" fmla="*/ 46 h 4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46">
                      <a:moveTo>
                        <a:pt x="93" y="0"/>
                      </a:moveTo>
                      <a:lnTo>
                        <a:pt x="69" y="9"/>
                      </a:lnTo>
                      <a:lnTo>
                        <a:pt x="51" y="18"/>
                      </a:lnTo>
                      <a:lnTo>
                        <a:pt x="45" y="27"/>
                      </a:lnTo>
                      <a:lnTo>
                        <a:pt x="40" y="31"/>
                      </a:lnTo>
                      <a:lnTo>
                        <a:pt x="37" y="40"/>
                      </a:lnTo>
                      <a:lnTo>
                        <a:pt x="32" y="45"/>
                      </a:lnTo>
                      <a:lnTo>
                        <a:pt x="16" y="45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40" name="Oval 613"/>
                <p:cNvSpPr>
                  <a:spLocks noChangeArrowheads="1"/>
                </p:cNvSpPr>
                <p:nvPr/>
              </p:nvSpPr>
              <p:spPr bwMode="auto">
                <a:xfrm rot="9420000">
                  <a:off x="1622" y="263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05" name="Group 614"/>
              <p:cNvGrpSpPr>
                <a:grpSpLocks/>
              </p:cNvGrpSpPr>
              <p:nvPr/>
            </p:nvGrpSpPr>
            <p:grpSpPr bwMode="auto">
              <a:xfrm>
                <a:off x="3861" y="2961"/>
                <a:ext cx="88" cy="47"/>
                <a:chOff x="1488" y="2516"/>
                <a:chExt cx="209" cy="118"/>
              </a:xfrm>
            </p:grpSpPr>
            <p:sp>
              <p:nvSpPr>
                <p:cNvPr id="50535" name="Freeform 615"/>
                <p:cNvSpPr>
                  <a:spLocks/>
                </p:cNvSpPr>
                <p:nvPr/>
              </p:nvSpPr>
              <p:spPr bwMode="auto">
                <a:xfrm>
                  <a:off x="1490" y="2541"/>
                  <a:ext cx="103" cy="17"/>
                </a:xfrm>
                <a:custGeom>
                  <a:avLst/>
                  <a:gdLst>
                    <a:gd name="T0" fmla="*/ 102 w 103"/>
                    <a:gd name="T1" fmla="*/ 4 h 17"/>
                    <a:gd name="T2" fmla="*/ 77 w 103"/>
                    <a:gd name="T3" fmla="*/ 0 h 17"/>
                    <a:gd name="T4" fmla="*/ 56 w 103"/>
                    <a:gd name="T5" fmla="*/ 0 h 17"/>
                    <a:gd name="T6" fmla="*/ 41 w 103"/>
                    <a:gd name="T7" fmla="*/ 8 h 17"/>
                    <a:gd name="T8" fmla="*/ 33 w 103"/>
                    <a:gd name="T9" fmla="*/ 16 h 17"/>
                    <a:gd name="T10" fmla="*/ 28 w 103"/>
                    <a:gd name="T11" fmla="*/ 16 h 17"/>
                    <a:gd name="T12" fmla="*/ 13 w 103"/>
                    <a:gd name="T13" fmla="*/ 12 h 17"/>
                    <a:gd name="T14" fmla="*/ 0 w 103"/>
                    <a:gd name="T15" fmla="*/ 0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17"/>
                    <a:gd name="T26" fmla="*/ 103 w 103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17">
                      <a:moveTo>
                        <a:pt x="102" y="4"/>
                      </a:moveTo>
                      <a:lnTo>
                        <a:pt x="77" y="0"/>
                      </a:lnTo>
                      <a:lnTo>
                        <a:pt x="56" y="0"/>
                      </a:lnTo>
                      <a:lnTo>
                        <a:pt x="41" y="8"/>
                      </a:lnTo>
                      <a:lnTo>
                        <a:pt x="33" y="16"/>
                      </a:lnTo>
                      <a:lnTo>
                        <a:pt x="28" y="16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36" name="Freeform 616"/>
                <p:cNvSpPr>
                  <a:spLocks/>
                </p:cNvSpPr>
                <p:nvPr/>
              </p:nvSpPr>
              <p:spPr bwMode="auto">
                <a:xfrm>
                  <a:off x="1488" y="2605"/>
                  <a:ext cx="103" cy="18"/>
                </a:xfrm>
                <a:custGeom>
                  <a:avLst/>
                  <a:gdLst>
                    <a:gd name="T0" fmla="*/ 102 w 103"/>
                    <a:gd name="T1" fmla="*/ 4 h 18"/>
                    <a:gd name="T2" fmla="*/ 77 w 103"/>
                    <a:gd name="T3" fmla="*/ 0 h 18"/>
                    <a:gd name="T4" fmla="*/ 56 w 103"/>
                    <a:gd name="T5" fmla="*/ 0 h 18"/>
                    <a:gd name="T6" fmla="*/ 41 w 103"/>
                    <a:gd name="T7" fmla="*/ 9 h 18"/>
                    <a:gd name="T8" fmla="*/ 33 w 103"/>
                    <a:gd name="T9" fmla="*/ 17 h 18"/>
                    <a:gd name="T10" fmla="*/ 28 w 103"/>
                    <a:gd name="T11" fmla="*/ 17 h 18"/>
                    <a:gd name="T12" fmla="*/ 13 w 103"/>
                    <a:gd name="T13" fmla="*/ 13 h 18"/>
                    <a:gd name="T14" fmla="*/ 0 w 103"/>
                    <a:gd name="T15" fmla="*/ 0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18"/>
                    <a:gd name="T26" fmla="*/ 103 w 103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18">
                      <a:moveTo>
                        <a:pt x="102" y="4"/>
                      </a:moveTo>
                      <a:lnTo>
                        <a:pt x="77" y="0"/>
                      </a:lnTo>
                      <a:lnTo>
                        <a:pt x="56" y="0"/>
                      </a:lnTo>
                      <a:lnTo>
                        <a:pt x="41" y="9"/>
                      </a:lnTo>
                      <a:lnTo>
                        <a:pt x="33" y="17"/>
                      </a:lnTo>
                      <a:lnTo>
                        <a:pt x="28" y="17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37" name="Oval 617"/>
                <p:cNvSpPr>
                  <a:spLocks noChangeArrowheads="1"/>
                </p:cNvSpPr>
                <p:nvPr/>
              </p:nvSpPr>
              <p:spPr bwMode="auto">
                <a:xfrm rot="-10500000">
                  <a:off x="1577" y="251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06" name="Group 618"/>
              <p:cNvGrpSpPr>
                <a:grpSpLocks/>
              </p:cNvGrpSpPr>
              <p:nvPr/>
            </p:nvGrpSpPr>
            <p:grpSpPr bwMode="auto">
              <a:xfrm>
                <a:off x="3848" y="2916"/>
                <a:ext cx="87" cy="64"/>
                <a:chOff x="1455" y="2407"/>
                <a:chExt cx="208" cy="155"/>
              </a:xfrm>
            </p:grpSpPr>
            <p:sp>
              <p:nvSpPr>
                <p:cNvPr id="50532" name="Freeform 619"/>
                <p:cNvSpPr>
                  <a:spLocks/>
                </p:cNvSpPr>
                <p:nvPr/>
              </p:nvSpPr>
              <p:spPr bwMode="auto">
                <a:xfrm>
                  <a:off x="1455" y="2458"/>
                  <a:ext cx="95" cy="45"/>
                </a:xfrm>
                <a:custGeom>
                  <a:avLst/>
                  <a:gdLst>
                    <a:gd name="T0" fmla="*/ 94 w 95"/>
                    <a:gd name="T1" fmla="*/ 0 h 45"/>
                    <a:gd name="T2" fmla="*/ 69 w 95"/>
                    <a:gd name="T3" fmla="*/ 12 h 45"/>
                    <a:gd name="T4" fmla="*/ 52 w 95"/>
                    <a:gd name="T5" fmla="*/ 20 h 45"/>
                    <a:gd name="T6" fmla="*/ 44 w 95"/>
                    <a:gd name="T7" fmla="*/ 28 h 45"/>
                    <a:gd name="T8" fmla="*/ 39 w 95"/>
                    <a:gd name="T9" fmla="*/ 32 h 45"/>
                    <a:gd name="T10" fmla="*/ 37 w 95"/>
                    <a:gd name="T11" fmla="*/ 40 h 45"/>
                    <a:gd name="T12" fmla="*/ 32 w 95"/>
                    <a:gd name="T13" fmla="*/ 44 h 45"/>
                    <a:gd name="T14" fmla="*/ 17 w 95"/>
                    <a:gd name="T15" fmla="*/ 44 h 45"/>
                    <a:gd name="T16" fmla="*/ 0 w 95"/>
                    <a:gd name="T17" fmla="*/ 40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5"/>
                    <a:gd name="T28" fmla="*/ 0 h 45"/>
                    <a:gd name="T29" fmla="*/ 95 w 95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5" h="45">
                      <a:moveTo>
                        <a:pt x="94" y="0"/>
                      </a:moveTo>
                      <a:lnTo>
                        <a:pt x="69" y="12"/>
                      </a:lnTo>
                      <a:lnTo>
                        <a:pt x="52" y="20"/>
                      </a:lnTo>
                      <a:lnTo>
                        <a:pt x="44" y="28"/>
                      </a:lnTo>
                      <a:lnTo>
                        <a:pt x="39" y="32"/>
                      </a:lnTo>
                      <a:lnTo>
                        <a:pt x="37" y="40"/>
                      </a:lnTo>
                      <a:lnTo>
                        <a:pt x="32" y="44"/>
                      </a:lnTo>
                      <a:lnTo>
                        <a:pt x="17" y="44"/>
                      </a:lnTo>
                      <a:lnTo>
                        <a:pt x="0" y="4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33" name="Freeform 620"/>
                <p:cNvSpPr>
                  <a:spLocks/>
                </p:cNvSpPr>
                <p:nvPr/>
              </p:nvSpPr>
              <p:spPr bwMode="auto">
                <a:xfrm>
                  <a:off x="1480" y="2520"/>
                  <a:ext cx="97" cy="42"/>
                </a:xfrm>
                <a:custGeom>
                  <a:avLst/>
                  <a:gdLst>
                    <a:gd name="T0" fmla="*/ 96 w 97"/>
                    <a:gd name="T1" fmla="*/ 0 h 42"/>
                    <a:gd name="T2" fmla="*/ 71 w 97"/>
                    <a:gd name="T3" fmla="*/ 8 h 42"/>
                    <a:gd name="T4" fmla="*/ 53 w 97"/>
                    <a:gd name="T5" fmla="*/ 16 h 42"/>
                    <a:gd name="T6" fmla="*/ 48 w 97"/>
                    <a:gd name="T7" fmla="*/ 24 h 42"/>
                    <a:gd name="T8" fmla="*/ 43 w 97"/>
                    <a:gd name="T9" fmla="*/ 29 h 42"/>
                    <a:gd name="T10" fmla="*/ 33 w 97"/>
                    <a:gd name="T11" fmla="*/ 41 h 42"/>
                    <a:gd name="T12" fmla="*/ 18 w 97"/>
                    <a:gd name="T13" fmla="*/ 41 h 42"/>
                    <a:gd name="T14" fmla="*/ 0 w 97"/>
                    <a:gd name="T15" fmla="*/ 37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7"/>
                    <a:gd name="T25" fmla="*/ 0 h 42"/>
                    <a:gd name="T26" fmla="*/ 97 w 97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7" h="42">
                      <a:moveTo>
                        <a:pt x="96" y="0"/>
                      </a:moveTo>
                      <a:lnTo>
                        <a:pt x="71" y="8"/>
                      </a:lnTo>
                      <a:lnTo>
                        <a:pt x="53" y="16"/>
                      </a:lnTo>
                      <a:lnTo>
                        <a:pt x="48" y="24"/>
                      </a:lnTo>
                      <a:lnTo>
                        <a:pt x="43" y="29"/>
                      </a:lnTo>
                      <a:lnTo>
                        <a:pt x="33" y="41"/>
                      </a:lnTo>
                      <a:lnTo>
                        <a:pt x="18" y="41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34" name="Oval 621"/>
                <p:cNvSpPr>
                  <a:spLocks noChangeArrowheads="1"/>
                </p:cNvSpPr>
                <p:nvPr/>
              </p:nvSpPr>
              <p:spPr bwMode="auto">
                <a:xfrm rot="9540000">
                  <a:off x="1543" y="240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07" name="Group 622"/>
              <p:cNvGrpSpPr>
                <a:grpSpLocks/>
              </p:cNvGrpSpPr>
              <p:nvPr/>
            </p:nvGrpSpPr>
            <p:grpSpPr bwMode="auto">
              <a:xfrm>
                <a:off x="3838" y="2869"/>
                <a:ext cx="88" cy="58"/>
                <a:chOff x="1430" y="2292"/>
                <a:chExt cx="210" cy="143"/>
              </a:xfrm>
            </p:grpSpPr>
            <p:sp>
              <p:nvSpPr>
                <p:cNvPr id="50529" name="Freeform 623"/>
                <p:cNvSpPr>
                  <a:spLocks/>
                </p:cNvSpPr>
                <p:nvPr/>
              </p:nvSpPr>
              <p:spPr bwMode="auto">
                <a:xfrm>
                  <a:off x="1430" y="2339"/>
                  <a:ext cx="99" cy="35"/>
                </a:xfrm>
                <a:custGeom>
                  <a:avLst/>
                  <a:gdLst>
                    <a:gd name="T0" fmla="*/ 98 w 99"/>
                    <a:gd name="T1" fmla="*/ 0 h 35"/>
                    <a:gd name="T2" fmla="*/ 74 w 99"/>
                    <a:gd name="T3" fmla="*/ 8 h 35"/>
                    <a:gd name="T4" fmla="*/ 64 w 99"/>
                    <a:gd name="T5" fmla="*/ 8 h 35"/>
                    <a:gd name="T6" fmla="*/ 54 w 99"/>
                    <a:gd name="T7" fmla="*/ 11 h 35"/>
                    <a:gd name="T8" fmla="*/ 47 w 99"/>
                    <a:gd name="T9" fmla="*/ 19 h 35"/>
                    <a:gd name="T10" fmla="*/ 42 w 99"/>
                    <a:gd name="T11" fmla="*/ 23 h 35"/>
                    <a:gd name="T12" fmla="*/ 37 w 99"/>
                    <a:gd name="T13" fmla="*/ 30 h 35"/>
                    <a:gd name="T14" fmla="*/ 30 w 99"/>
                    <a:gd name="T15" fmla="*/ 34 h 35"/>
                    <a:gd name="T16" fmla="*/ 22 w 99"/>
                    <a:gd name="T17" fmla="*/ 34 h 35"/>
                    <a:gd name="T18" fmla="*/ 15 w 99"/>
                    <a:gd name="T19" fmla="*/ 34 h 35"/>
                    <a:gd name="T20" fmla="*/ 0 w 99"/>
                    <a:gd name="T21" fmla="*/ 27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9"/>
                    <a:gd name="T34" fmla="*/ 0 h 35"/>
                    <a:gd name="T35" fmla="*/ 99 w 99"/>
                    <a:gd name="T36" fmla="*/ 35 h 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9" h="35">
                      <a:moveTo>
                        <a:pt x="98" y="0"/>
                      </a:moveTo>
                      <a:lnTo>
                        <a:pt x="74" y="8"/>
                      </a:lnTo>
                      <a:lnTo>
                        <a:pt x="64" y="8"/>
                      </a:lnTo>
                      <a:lnTo>
                        <a:pt x="54" y="11"/>
                      </a:lnTo>
                      <a:lnTo>
                        <a:pt x="47" y="19"/>
                      </a:lnTo>
                      <a:lnTo>
                        <a:pt x="42" y="23"/>
                      </a:lnTo>
                      <a:lnTo>
                        <a:pt x="37" y="30"/>
                      </a:lnTo>
                      <a:lnTo>
                        <a:pt x="30" y="34"/>
                      </a:lnTo>
                      <a:lnTo>
                        <a:pt x="22" y="34"/>
                      </a:lnTo>
                      <a:lnTo>
                        <a:pt x="15" y="34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30" name="Freeform 624"/>
                <p:cNvSpPr>
                  <a:spLocks/>
                </p:cNvSpPr>
                <p:nvPr/>
              </p:nvSpPr>
              <p:spPr bwMode="auto">
                <a:xfrm>
                  <a:off x="1449" y="2399"/>
                  <a:ext cx="100" cy="36"/>
                </a:xfrm>
                <a:custGeom>
                  <a:avLst/>
                  <a:gdLst>
                    <a:gd name="T0" fmla="*/ 99 w 100"/>
                    <a:gd name="T1" fmla="*/ 0 h 36"/>
                    <a:gd name="T2" fmla="*/ 74 w 100"/>
                    <a:gd name="T3" fmla="*/ 8 h 36"/>
                    <a:gd name="T4" fmla="*/ 64 w 100"/>
                    <a:gd name="T5" fmla="*/ 8 h 36"/>
                    <a:gd name="T6" fmla="*/ 54 w 100"/>
                    <a:gd name="T7" fmla="*/ 12 h 36"/>
                    <a:gd name="T8" fmla="*/ 47 w 100"/>
                    <a:gd name="T9" fmla="*/ 19 h 36"/>
                    <a:gd name="T10" fmla="*/ 42 w 100"/>
                    <a:gd name="T11" fmla="*/ 23 h 36"/>
                    <a:gd name="T12" fmla="*/ 32 w 100"/>
                    <a:gd name="T13" fmla="*/ 35 h 36"/>
                    <a:gd name="T14" fmla="*/ 25 w 100"/>
                    <a:gd name="T15" fmla="*/ 35 h 36"/>
                    <a:gd name="T16" fmla="*/ 17 w 100"/>
                    <a:gd name="T17" fmla="*/ 35 h 36"/>
                    <a:gd name="T18" fmla="*/ 0 w 100"/>
                    <a:gd name="T19" fmla="*/ 27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36"/>
                    <a:gd name="T32" fmla="*/ 100 w 100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36">
                      <a:moveTo>
                        <a:pt x="99" y="0"/>
                      </a:moveTo>
                      <a:lnTo>
                        <a:pt x="74" y="8"/>
                      </a:lnTo>
                      <a:lnTo>
                        <a:pt x="64" y="8"/>
                      </a:lnTo>
                      <a:lnTo>
                        <a:pt x="54" y="12"/>
                      </a:lnTo>
                      <a:lnTo>
                        <a:pt x="47" y="19"/>
                      </a:lnTo>
                      <a:lnTo>
                        <a:pt x="42" y="23"/>
                      </a:lnTo>
                      <a:lnTo>
                        <a:pt x="32" y="35"/>
                      </a:lnTo>
                      <a:lnTo>
                        <a:pt x="25" y="35"/>
                      </a:lnTo>
                      <a:lnTo>
                        <a:pt x="17" y="35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31" name="Oval 625"/>
                <p:cNvSpPr>
                  <a:spLocks noChangeArrowheads="1"/>
                </p:cNvSpPr>
                <p:nvPr/>
              </p:nvSpPr>
              <p:spPr bwMode="auto">
                <a:xfrm rot="9960000">
                  <a:off x="1520" y="229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08" name="Group 626"/>
              <p:cNvGrpSpPr>
                <a:grpSpLocks/>
              </p:cNvGrpSpPr>
              <p:nvPr/>
            </p:nvGrpSpPr>
            <p:grpSpPr bwMode="auto">
              <a:xfrm>
                <a:off x="4007" y="3181"/>
                <a:ext cx="79" cy="77"/>
                <a:chOff x="1835" y="3050"/>
                <a:chExt cx="188" cy="188"/>
              </a:xfrm>
            </p:grpSpPr>
            <p:sp>
              <p:nvSpPr>
                <p:cNvPr id="50526" name="Freeform 627"/>
                <p:cNvSpPr>
                  <a:spLocks/>
                </p:cNvSpPr>
                <p:nvPr/>
              </p:nvSpPr>
              <p:spPr bwMode="auto">
                <a:xfrm>
                  <a:off x="1835" y="3120"/>
                  <a:ext cx="77" cy="72"/>
                </a:xfrm>
                <a:custGeom>
                  <a:avLst/>
                  <a:gdLst>
                    <a:gd name="T0" fmla="*/ 76 w 77"/>
                    <a:gd name="T1" fmla="*/ 0 h 72"/>
                    <a:gd name="T2" fmla="*/ 55 w 77"/>
                    <a:gd name="T3" fmla="*/ 15 h 72"/>
                    <a:gd name="T4" fmla="*/ 42 w 77"/>
                    <a:gd name="T5" fmla="*/ 30 h 72"/>
                    <a:gd name="T6" fmla="*/ 36 w 77"/>
                    <a:gd name="T7" fmla="*/ 40 h 72"/>
                    <a:gd name="T8" fmla="*/ 36 w 77"/>
                    <a:gd name="T9" fmla="*/ 45 h 72"/>
                    <a:gd name="T10" fmla="*/ 33 w 77"/>
                    <a:gd name="T11" fmla="*/ 56 h 72"/>
                    <a:gd name="T12" fmla="*/ 30 w 77"/>
                    <a:gd name="T13" fmla="*/ 61 h 72"/>
                    <a:gd name="T14" fmla="*/ 18 w 77"/>
                    <a:gd name="T15" fmla="*/ 66 h 72"/>
                    <a:gd name="T16" fmla="*/ 0 w 77"/>
                    <a:gd name="T17" fmla="*/ 71 h 7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7"/>
                    <a:gd name="T28" fmla="*/ 0 h 72"/>
                    <a:gd name="T29" fmla="*/ 77 w 77"/>
                    <a:gd name="T30" fmla="*/ 72 h 7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7" h="72">
                      <a:moveTo>
                        <a:pt x="76" y="0"/>
                      </a:moveTo>
                      <a:lnTo>
                        <a:pt x="55" y="15"/>
                      </a:lnTo>
                      <a:lnTo>
                        <a:pt x="42" y="30"/>
                      </a:lnTo>
                      <a:lnTo>
                        <a:pt x="36" y="40"/>
                      </a:lnTo>
                      <a:lnTo>
                        <a:pt x="36" y="45"/>
                      </a:lnTo>
                      <a:lnTo>
                        <a:pt x="33" y="56"/>
                      </a:lnTo>
                      <a:lnTo>
                        <a:pt x="30" y="61"/>
                      </a:lnTo>
                      <a:lnTo>
                        <a:pt x="18" y="66"/>
                      </a:lnTo>
                      <a:lnTo>
                        <a:pt x="0" y="7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27" name="Freeform 628"/>
                <p:cNvSpPr>
                  <a:spLocks/>
                </p:cNvSpPr>
                <p:nvPr/>
              </p:nvSpPr>
              <p:spPr bwMode="auto">
                <a:xfrm>
                  <a:off x="1877" y="3164"/>
                  <a:ext cx="79" cy="74"/>
                </a:xfrm>
                <a:custGeom>
                  <a:avLst/>
                  <a:gdLst>
                    <a:gd name="T0" fmla="*/ 78 w 79"/>
                    <a:gd name="T1" fmla="*/ 0 h 74"/>
                    <a:gd name="T2" fmla="*/ 56 w 79"/>
                    <a:gd name="T3" fmla="*/ 16 h 74"/>
                    <a:gd name="T4" fmla="*/ 44 w 79"/>
                    <a:gd name="T5" fmla="*/ 32 h 74"/>
                    <a:gd name="T6" fmla="*/ 40 w 79"/>
                    <a:gd name="T7" fmla="*/ 42 h 74"/>
                    <a:gd name="T8" fmla="*/ 37 w 79"/>
                    <a:gd name="T9" fmla="*/ 47 h 74"/>
                    <a:gd name="T10" fmla="*/ 37 w 79"/>
                    <a:gd name="T11" fmla="*/ 57 h 74"/>
                    <a:gd name="T12" fmla="*/ 31 w 79"/>
                    <a:gd name="T13" fmla="*/ 63 h 74"/>
                    <a:gd name="T14" fmla="*/ 19 w 79"/>
                    <a:gd name="T15" fmla="*/ 68 h 74"/>
                    <a:gd name="T16" fmla="*/ 0 w 79"/>
                    <a:gd name="T17" fmla="*/ 73 h 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9"/>
                    <a:gd name="T28" fmla="*/ 0 h 74"/>
                    <a:gd name="T29" fmla="*/ 79 w 79"/>
                    <a:gd name="T30" fmla="*/ 74 h 7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9" h="74">
                      <a:moveTo>
                        <a:pt x="78" y="0"/>
                      </a:moveTo>
                      <a:lnTo>
                        <a:pt x="56" y="16"/>
                      </a:lnTo>
                      <a:lnTo>
                        <a:pt x="44" y="32"/>
                      </a:lnTo>
                      <a:lnTo>
                        <a:pt x="40" y="42"/>
                      </a:lnTo>
                      <a:lnTo>
                        <a:pt x="37" y="47"/>
                      </a:lnTo>
                      <a:lnTo>
                        <a:pt x="37" y="57"/>
                      </a:lnTo>
                      <a:lnTo>
                        <a:pt x="31" y="63"/>
                      </a:lnTo>
                      <a:lnTo>
                        <a:pt x="19" y="68"/>
                      </a:lnTo>
                      <a:lnTo>
                        <a:pt x="0" y="7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28" name="Oval 629"/>
                <p:cNvSpPr>
                  <a:spLocks noChangeArrowheads="1"/>
                </p:cNvSpPr>
                <p:nvPr/>
              </p:nvSpPr>
              <p:spPr bwMode="auto">
                <a:xfrm rot="8400000">
                  <a:off x="1903" y="305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09" name="Group 630"/>
              <p:cNvGrpSpPr>
                <a:grpSpLocks/>
              </p:cNvGrpSpPr>
              <p:nvPr/>
            </p:nvGrpSpPr>
            <p:grpSpPr bwMode="auto">
              <a:xfrm>
                <a:off x="4420" y="3312"/>
                <a:ext cx="48" cy="88"/>
                <a:chOff x="2823" y="3368"/>
                <a:chExt cx="118" cy="213"/>
              </a:xfrm>
            </p:grpSpPr>
            <p:sp>
              <p:nvSpPr>
                <p:cNvPr id="50523" name="Freeform 631"/>
                <p:cNvSpPr>
                  <a:spLocks/>
                </p:cNvSpPr>
                <p:nvPr/>
              </p:nvSpPr>
              <p:spPr bwMode="auto">
                <a:xfrm>
                  <a:off x="2852" y="3477"/>
                  <a:ext cx="19" cy="104"/>
                </a:xfrm>
                <a:custGeom>
                  <a:avLst/>
                  <a:gdLst>
                    <a:gd name="T0" fmla="*/ 4 w 19"/>
                    <a:gd name="T1" fmla="*/ 0 h 104"/>
                    <a:gd name="T2" fmla="*/ 0 w 19"/>
                    <a:gd name="T3" fmla="*/ 23 h 104"/>
                    <a:gd name="T4" fmla="*/ 4 w 19"/>
                    <a:gd name="T5" fmla="*/ 46 h 104"/>
                    <a:gd name="T6" fmla="*/ 9 w 19"/>
                    <a:gd name="T7" fmla="*/ 51 h 104"/>
                    <a:gd name="T8" fmla="*/ 13 w 19"/>
                    <a:gd name="T9" fmla="*/ 63 h 104"/>
                    <a:gd name="T10" fmla="*/ 18 w 19"/>
                    <a:gd name="T11" fmla="*/ 69 h 104"/>
                    <a:gd name="T12" fmla="*/ 18 w 19"/>
                    <a:gd name="T13" fmla="*/ 74 h 104"/>
                    <a:gd name="T14" fmla="*/ 13 w 19"/>
                    <a:gd name="T15" fmla="*/ 86 h 104"/>
                    <a:gd name="T16" fmla="*/ 0 w 19"/>
                    <a:gd name="T17" fmla="*/ 103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104"/>
                    <a:gd name="T29" fmla="*/ 19 w 19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104">
                      <a:moveTo>
                        <a:pt x="4" y="0"/>
                      </a:moveTo>
                      <a:lnTo>
                        <a:pt x="0" y="23"/>
                      </a:lnTo>
                      <a:lnTo>
                        <a:pt x="4" y="46"/>
                      </a:lnTo>
                      <a:lnTo>
                        <a:pt x="9" y="51"/>
                      </a:lnTo>
                      <a:lnTo>
                        <a:pt x="13" y="63"/>
                      </a:lnTo>
                      <a:lnTo>
                        <a:pt x="18" y="69"/>
                      </a:lnTo>
                      <a:lnTo>
                        <a:pt x="18" y="74"/>
                      </a:lnTo>
                      <a:lnTo>
                        <a:pt x="13" y="8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24" name="Freeform 632"/>
                <p:cNvSpPr>
                  <a:spLocks/>
                </p:cNvSpPr>
                <p:nvPr/>
              </p:nvSpPr>
              <p:spPr bwMode="auto">
                <a:xfrm>
                  <a:off x="2915" y="3476"/>
                  <a:ext cx="20" cy="104"/>
                </a:xfrm>
                <a:custGeom>
                  <a:avLst/>
                  <a:gdLst>
                    <a:gd name="T0" fmla="*/ 5 w 20"/>
                    <a:gd name="T1" fmla="*/ 0 h 104"/>
                    <a:gd name="T2" fmla="*/ 0 w 20"/>
                    <a:gd name="T3" fmla="*/ 23 h 104"/>
                    <a:gd name="T4" fmla="*/ 5 w 20"/>
                    <a:gd name="T5" fmla="*/ 46 h 104"/>
                    <a:gd name="T6" fmla="*/ 10 w 20"/>
                    <a:gd name="T7" fmla="*/ 51 h 104"/>
                    <a:gd name="T8" fmla="*/ 14 w 20"/>
                    <a:gd name="T9" fmla="*/ 63 h 104"/>
                    <a:gd name="T10" fmla="*/ 19 w 20"/>
                    <a:gd name="T11" fmla="*/ 69 h 104"/>
                    <a:gd name="T12" fmla="*/ 19 w 20"/>
                    <a:gd name="T13" fmla="*/ 74 h 104"/>
                    <a:gd name="T14" fmla="*/ 14 w 20"/>
                    <a:gd name="T15" fmla="*/ 86 h 104"/>
                    <a:gd name="T16" fmla="*/ 0 w 20"/>
                    <a:gd name="T17" fmla="*/ 103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04"/>
                    <a:gd name="T29" fmla="*/ 20 w 20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04">
                      <a:moveTo>
                        <a:pt x="5" y="0"/>
                      </a:moveTo>
                      <a:lnTo>
                        <a:pt x="0" y="23"/>
                      </a:lnTo>
                      <a:lnTo>
                        <a:pt x="5" y="46"/>
                      </a:lnTo>
                      <a:lnTo>
                        <a:pt x="10" y="51"/>
                      </a:lnTo>
                      <a:lnTo>
                        <a:pt x="14" y="63"/>
                      </a:lnTo>
                      <a:lnTo>
                        <a:pt x="19" y="69"/>
                      </a:lnTo>
                      <a:lnTo>
                        <a:pt x="19" y="74"/>
                      </a:lnTo>
                      <a:lnTo>
                        <a:pt x="14" y="8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25" name="Oval 633"/>
                <p:cNvSpPr>
                  <a:spLocks noChangeArrowheads="1"/>
                </p:cNvSpPr>
                <p:nvPr/>
              </p:nvSpPr>
              <p:spPr bwMode="auto">
                <a:xfrm rot="5580000">
                  <a:off x="2822" y="336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10" name="Group 634"/>
              <p:cNvGrpSpPr>
                <a:grpSpLocks/>
              </p:cNvGrpSpPr>
              <p:nvPr/>
            </p:nvGrpSpPr>
            <p:grpSpPr bwMode="auto">
              <a:xfrm>
                <a:off x="4037" y="3214"/>
                <a:ext cx="83" cy="74"/>
                <a:chOff x="1907" y="3134"/>
                <a:chExt cx="199" cy="178"/>
              </a:xfrm>
            </p:grpSpPr>
            <p:sp>
              <p:nvSpPr>
                <p:cNvPr id="50520" name="Freeform 635"/>
                <p:cNvSpPr>
                  <a:spLocks/>
                </p:cNvSpPr>
                <p:nvPr/>
              </p:nvSpPr>
              <p:spPr bwMode="auto">
                <a:xfrm>
                  <a:off x="1907" y="3196"/>
                  <a:ext cx="87" cy="64"/>
                </a:xfrm>
                <a:custGeom>
                  <a:avLst/>
                  <a:gdLst>
                    <a:gd name="T0" fmla="*/ 86 w 87"/>
                    <a:gd name="T1" fmla="*/ 0 h 64"/>
                    <a:gd name="T2" fmla="*/ 64 w 87"/>
                    <a:gd name="T3" fmla="*/ 16 h 64"/>
                    <a:gd name="T4" fmla="*/ 54 w 87"/>
                    <a:gd name="T5" fmla="*/ 21 h 64"/>
                    <a:gd name="T6" fmla="*/ 48 w 87"/>
                    <a:gd name="T7" fmla="*/ 26 h 64"/>
                    <a:gd name="T8" fmla="*/ 41 w 87"/>
                    <a:gd name="T9" fmla="*/ 37 h 64"/>
                    <a:gd name="T10" fmla="*/ 41 w 87"/>
                    <a:gd name="T11" fmla="*/ 42 h 64"/>
                    <a:gd name="T12" fmla="*/ 38 w 87"/>
                    <a:gd name="T13" fmla="*/ 53 h 64"/>
                    <a:gd name="T14" fmla="*/ 32 w 87"/>
                    <a:gd name="T15" fmla="*/ 58 h 64"/>
                    <a:gd name="T16" fmla="*/ 19 w 87"/>
                    <a:gd name="T17" fmla="*/ 63 h 64"/>
                    <a:gd name="T18" fmla="*/ 0 w 87"/>
                    <a:gd name="T19" fmla="*/ 63 h 6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64"/>
                    <a:gd name="T32" fmla="*/ 87 w 87"/>
                    <a:gd name="T33" fmla="*/ 64 h 6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64">
                      <a:moveTo>
                        <a:pt x="86" y="0"/>
                      </a:moveTo>
                      <a:lnTo>
                        <a:pt x="64" y="16"/>
                      </a:lnTo>
                      <a:lnTo>
                        <a:pt x="54" y="21"/>
                      </a:lnTo>
                      <a:lnTo>
                        <a:pt x="48" y="26"/>
                      </a:lnTo>
                      <a:lnTo>
                        <a:pt x="41" y="37"/>
                      </a:lnTo>
                      <a:lnTo>
                        <a:pt x="41" y="42"/>
                      </a:lnTo>
                      <a:lnTo>
                        <a:pt x="38" y="53"/>
                      </a:lnTo>
                      <a:lnTo>
                        <a:pt x="32" y="58"/>
                      </a:lnTo>
                      <a:lnTo>
                        <a:pt x="19" y="63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21" name="Freeform 636"/>
                <p:cNvSpPr>
                  <a:spLocks/>
                </p:cNvSpPr>
                <p:nvPr/>
              </p:nvSpPr>
              <p:spPr bwMode="auto">
                <a:xfrm>
                  <a:off x="1947" y="3247"/>
                  <a:ext cx="86" cy="65"/>
                </a:xfrm>
                <a:custGeom>
                  <a:avLst/>
                  <a:gdLst>
                    <a:gd name="T0" fmla="*/ 85 w 86"/>
                    <a:gd name="T1" fmla="*/ 0 h 65"/>
                    <a:gd name="T2" fmla="*/ 62 w 86"/>
                    <a:gd name="T3" fmla="*/ 16 h 65"/>
                    <a:gd name="T4" fmla="*/ 52 w 86"/>
                    <a:gd name="T5" fmla="*/ 27 h 65"/>
                    <a:gd name="T6" fmla="*/ 46 w 86"/>
                    <a:gd name="T7" fmla="*/ 32 h 65"/>
                    <a:gd name="T8" fmla="*/ 39 w 86"/>
                    <a:gd name="T9" fmla="*/ 38 h 65"/>
                    <a:gd name="T10" fmla="*/ 39 w 86"/>
                    <a:gd name="T11" fmla="*/ 48 h 65"/>
                    <a:gd name="T12" fmla="*/ 36 w 86"/>
                    <a:gd name="T13" fmla="*/ 53 h 65"/>
                    <a:gd name="T14" fmla="*/ 33 w 86"/>
                    <a:gd name="T15" fmla="*/ 59 h 65"/>
                    <a:gd name="T16" fmla="*/ 20 w 86"/>
                    <a:gd name="T17" fmla="*/ 64 h 65"/>
                    <a:gd name="T18" fmla="*/ 0 w 86"/>
                    <a:gd name="T19" fmla="*/ 64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65"/>
                    <a:gd name="T32" fmla="*/ 86 w 86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65">
                      <a:moveTo>
                        <a:pt x="85" y="0"/>
                      </a:moveTo>
                      <a:lnTo>
                        <a:pt x="62" y="16"/>
                      </a:lnTo>
                      <a:lnTo>
                        <a:pt x="52" y="27"/>
                      </a:lnTo>
                      <a:lnTo>
                        <a:pt x="46" y="32"/>
                      </a:lnTo>
                      <a:lnTo>
                        <a:pt x="39" y="38"/>
                      </a:lnTo>
                      <a:lnTo>
                        <a:pt x="39" y="48"/>
                      </a:lnTo>
                      <a:lnTo>
                        <a:pt x="36" y="53"/>
                      </a:lnTo>
                      <a:lnTo>
                        <a:pt x="33" y="59"/>
                      </a:lnTo>
                      <a:lnTo>
                        <a:pt x="20" y="64"/>
                      </a:lnTo>
                      <a:lnTo>
                        <a:pt x="0" y="6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22" name="Oval 637"/>
                <p:cNvSpPr>
                  <a:spLocks noChangeArrowheads="1"/>
                </p:cNvSpPr>
                <p:nvPr/>
              </p:nvSpPr>
              <p:spPr bwMode="auto">
                <a:xfrm rot="8820000">
                  <a:off x="1986" y="313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11" name="Group 638"/>
              <p:cNvGrpSpPr>
                <a:grpSpLocks/>
              </p:cNvGrpSpPr>
              <p:nvPr/>
            </p:nvGrpSpPr>
            <p:grpSpPr bwMode="auto">
              <a:xfrm>
                <a:off x="3985" y="3139"/>
                <a:ext cx="64" cy="85"/>
                <a:chOff x="1783" y="2951"/>
                <a:chExt cx="155" cy="210"/>
              </a:xfrm>
            </p:grpSpPr>
            <p:sp>
              <p:nvSpPr>
                <p:cNvPr id="50517" name="Freeform 639"/>
                <p:cNvSpPr>
                  <a:spLocks/>
                </p:cNvSpPr>
                <p:nvPr/>
              </p:nvSpPr>
              <p:spPr bwMode="auto">
                <a:xfrm>
                  <a:off x="1783" y="3040"/>
                  <a:ext cx="51" cy="91"/>
                </a:xfrm>
                <a:custGeom>
                  <a:avLst/>
                  <a:gdLst>
                    <a:gd name="T0" fmla="*/ 50 w 51"/>
                    <a:gd name="T1" fmla="*/ 0 h 91"/>
                    <a:gd name="T2" fmla="*/ 35 w 51"/>
                    <a:gd name="T3" fmla="*/ 20 h 91"/>
                    <a:gd name="T4" fmla="*/ 29 w 51"/>
                    <a:gd name="T5" fmla="*/ 30 h 91"/>
                    <a:gd name="T6" fmla="*/ 27 w 51"/>
                    <a:gd name="T7" fmla="*/ 40 h 91"/>
                    <a:gd name="T8" fmla="*/ 27 w 51"/>
                    <a:gd name="T9" fmla="*/ 50 h 91"/>
                    <a:gd name="T10" fmla="*/ 27 w 51"/>
                    <a:gd name="T11" fmla="*/ 55 h 91"/>
                    <a:gd name="T12" fmla="*/ 27 w 51"/>
                    <a:gd name="T13" fmla="*/ 65 h 91"/>
                    <a:gd name="T14" fmla="*/ 27 w 51"/>
                    <a:gd name="T15" fmla="*/ 70 h 91"/>
                    <a:gd name="T16" fmla="*/ 15 w 51"/>
                    <a:gd name="T17" fmla="*/ 80 h 91"/>
                    <a:gd name="T18" fmla="*/ 0 w 51"/>
                    <a:gd name="T19" fmla="*/ 90 h 9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1"/>
                    <a:gd name="T31" fmla="*/ 0 h 91"/>
                    <a:gd name="T32" fmla="*/ 51 w 51"/>
                    <a:gd name="T33" fmla="*/ 91 h 9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1" h="91">
                      <a:moveTo>
                        <a:pt x="50" y="0"/>
                      </a:moveTo>
                      <a:lnTo>
                        <a:pt x="35" y="20"/>
                      </a:lnTo>
                      <a:lnTo>
                        <a:pt x="29" y="30"/>
                      </a:lnTo>
                      <a:lnTo>
                        <a:pt x="27" y="40"/>
                      </a:lnTo>
                      <a:lnTo>
                        <a:pt x="27" y="50"/>
                      </a:lnTo>
                      <a:lnTo>
                        <a:pt x="27" y="55"/>
                      </a:lnTo>
                      <a:lnTo>
                        <a:pt x="27" y="65"/>
                      </a:lnTo>
                      <a:lnTo>
                        <a:pt x="27" y="70"/>
                      </a:lnTo>
                      <a:lnTo>
                        <a:pt x="15" y="80"/>
                      </a:lnTo>
                      <a:lnTo>
                        <a:pt x="0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18" name="Freeform 640"/>
                <p:cNvSpPr>
                  <a:spLocks/>
                </p:cNvSpPr>
                <p:nvPr/>
              </p:nvSpPr>
              <p:spPr bwMode="auto">
                <a:xfrm>
                  <a:off x="1839" y="3069"/>
                  <a:ext cx="52" cy="92"/>
                </a:xfrm>
                <a:custGeom>
                  <a:avLst/>
                  <a:gdLst>
                    <a:gd name="T0" fmla="*/ 51 w 52"/>
                    <a:gd name="T1" fmla="*/ 0 h 92"/>
                    <a:gd name="T2" fmla="*/ 36 w 52"/>
                    <a:gd name="T3" fmla="*/ 20 h 92"/>
                    <a:gd name="T4" fmla="*/ 30 w 52"/>
                    <a:gd name="T5" fmla="*/ 30 h 92"/>
                    <a:gd name="T6" fmla="*/ 27 w 52"/>
                    <a:gd name="T7" fmla="*/ 40 h 92"/>
                    <a:gd name="T8" fmla="*/ 27 w 52"/>
                    <a:gd name="T9" fmla="*/ 51 h 92"/>
                    <a:gd name="T10" fmla="*/ 27 w 52"/>
                    <a:gd name="T11" fmla="*/ 56 h 92"/>
                    <a:gd name="T12" fmla="*/ 27 w 52"/>
                    <a:gd name="T13" fmla="*/ 66 h 92"/>
                    <a:gd name="T14" fmla="*/ 27 w 52"/>
                    <a:gd name="T15" fmla="*/ 71 h 92"/>
                    <a:gd name="T16" fmla="*/ 24 w 52"/>
                    <a:gd name="T17" fmla="*/ 76 h 92"/>
                    <a:gd name="T18" fmla="*/ 18 w 52"/>
                    <a:gd name="T19" fmla="*/ 81 h 92"/>
                    <a:gd name="T20" fmla="*/ 0 w 52"/>
                    <a:gd name="T21" fmla="*/ 91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"/>
                    <a:gd name="T34" fmla="*/ 0 h 92"/>
                    <a:gd name="T35" fmla="*/ 52 w 52"/>
                    <a:gd name="T36" fmla="*/ 92 h 9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" h="92">
                      <a:moveTo>
                        <a:pt x="51" y="0"/>
                      </a:moveTo>
                      <a:lnTo>
                        <a:pt x="36" y="20"/>
                      </a:lnTo>
                      <a:lnTo>
                        <a:pt x="30" y="30"/>
                      </a:lnTo>
                      <a:lnTo>
                        <a:pt x="27" y="40"/>
                      </a:lnTo>
                      <a:lnTo>
                        <a:pt x="27" y="51"/>
                      </a:lnTo>
                      <a:lnTo>
                        <a:pt x="27" y="56"/>
                      </a:lnTo>
                      <a:lnTo>
                        <a:pt x="27" y="66"/>
                      </a:lnTo>
                      <a:lnTo>
                        <a:pt x="27" y="71"/>
                      </a:lnTo>
                      <a:lnTo>
                        <a:pt x="24" y="76"/>
                      </a:lnTo>
                      <a:lnTo>
                        <a:pt x="18" y="81"/>
                      </a:lnTo>
                      <a:lnTo>
                        <a:pt x="0" y="9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19" name="Oval 641"/>
                <p:cNvSpPr>
                  <a:spLocks noChangeArrowheads="1"/>
                </p:cNvSpPr>
                <p:nvPr/>
              </p:nvSpPr>
              <p:spPr bwMode="auto">
                <a:xfrm rot="7260000">
                  <a:off x="1819" y="295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12" name="Group 642"/>
              <p:cNvGrpSpPr>
                <a:grpSpLocks/>
              </p:cNvGrpSpPr>
              <p:nvPr/>
            </p:nvGrpSpPr>
            <p:grpSpPr bwMode="auto">
              <a:xfrm>
                <a:off x="4519" y="3282"/>
                <a:ext cx="56" cy="88"/>
                <a:chOff x="3061" y="3297"/>
                <a:chExt cx="133" cy="214"/>
              </a:xfrm>
            </p:grpSpPr>
            <p:sp>
              <p:nvSpPr>
                <p:cNvPr id="50514" name="Freeform 643"/>
                <p:cNvSpPr>
                  <a:spLocks/>
                </p:cNvSpPr>
                <p:nvPr/>
              </p:nvSpPr>
              <p:spPr bwMode="auto">
                <a:xfrm>
                  <a:off x="3105" y="3409"/>
                  <a:ext cx="26" cy="102"/>
                </a:xfrm>
                <a:custGeom>
                  <a:avLst/>
                  <a:gdLst>
                    <a:gd name="T0" fmla="*/ 0 w 26"/>
                    <a:gd name="T1" fmla="*/ 0 h 102"/>
                    <a:gd name="T2" fmla="*/ 0 w 26"/>
                    <a:gd name="T3" fmla="*/ 22 h 102"/>
                    <a:gd name="T4" fmla="*/ 5 w 26"/>
                    <a:gd name="T5" fmla="*/ 45 h 102"/>
                    <a:gd name="T6" fmla="*/ 15 w 26"/>
                    <a:gd name="T7" fmla="*/ 56 h 102"/>
                    <a:gd name="T8" fmla="*/ 25 w 26"/>
                    <a:gd name="T9" fmla="*/ 62 h 102"/>
                    <a:gd name="T10" fmla="*/ 25 w 26"/>
                    <a:gd name="T11" fmla="*/ 67 h 102"/>
                    <a:gd name="T12" fmla="*/ 25 w 26"/>
                    <a:gd name="T13" fmla="*/ 84 h 102"/>
                    <a:gd name="T14" fmla="*/ 20 w 26"/>
                    <a:gd name="T15" fmla="*/ 101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02"/>
                    <a:gd name="T26" fmla="*/ 26 w 26"/>
                    <a:gd name="T27" fmla="*/ 102 h 10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02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5" y="45"/>
                      </a:lnTo>
                      <a:lnTo>
                        <a:pt x="15" y="56"/>
                      </a:lnTo>
                      <a:lnTo>
                        <a:pt x="25" y="62"/>
                      </a:lnTo>
                      <a:lnTo>
                        <a:pt x="25" y="67"/>
                      </a:lnTo>
                      <a:lnTo>
                        <a:pt x="25" y="84"/>
                      </a:lnTo>
                      <a:lnTo>
                        <a:pt x="20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15" name="Freeform 644"/>
                <p:cNvSpPr>
                  <a:spLocks/>
                </p:cNvSpPr>
                <p:nvPr/>
              </p:nvSpPr>
              <p:spPr bwMode="auto">
                <a:xfrm>
                  <a:off x="3167" y="3395"/>
                  <a:ext cx="27" cy="102"/>
                </a:xfrm>
                <a:custGeom>
                  <a:avLst/>
                  <a:gdLst>
                    <a:gd name="T0" fmla="*/ 0 w 27"/>
                    <a:gd name="T1" fmla="*/ 0 h 102"/>
                    <a:gd name="T2" fmla="*/ 0 w 27"/>
                    <a:gd name="T3" fmla="*/ 23 h 102"/>
                    <a:gd name="T4" fmla="*/ 11 w 27"/>
                    <a:gd name="T5" fmla="*/ 45 h 102"/>
                    <a:gd name="T6" fmla="*/ 16 w 27"/>
                    <a:gd name="T7" fmla="*/ 51 h 102"/>
                    <a:gd name="T8" fmla="*/ 21 w 27"/>
                    <a:gd name="T9" fmla="*/ 56 h 102"/>
                    <a:gd name="T10" fmla="*/ 26 w 27"/>
                    <a:gd name="T11" fmla="*/ 62 h 102"/>
                    <a:gd name="T12" fmla="*/ 26 w 27"/>
                    <a:gd name="T13" fmla="*/ 67 h 102"/>
                    <a:gd name="T14" fmla="*/ 26 w 27"/>
                    <a:gd name="T15" fmla="*/ 84 h 102"/>
                    <a:gd name="T16" fmla="*/ 21 w 27"/>
                    <a:gd name="T17" fmla="*/ 101 h 10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02"/>
                    <a:gd name="T29" fmla="*/ 27 w 27"/>
                    <a:gd name="T30" fmla="*/ 102 h 10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02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11" y="45"/>
                      </a:lnTo>
                      <a:lnTo>
                        <a:pt x="16" y="51"/>
                      </a:lnTo>
                      <a:lnTo>
                        <a:pt x="21" y="56"/>
                      </a:lnTo>
                      <a:lnTo>
                        <a:pt x="26" y="62"/>
                      </a:lnTo>
                      <a:lnTo>
                        <a:pt x="26" y="67"/>
                      </a:lnTo>
                      <a:lnTo>
                        <a:pt x="26" y="84"/>
                      </a:lnTo>
                      <a:lnTo>
                        <a:pt x="21" y="10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16" name="Oval 645"/>
                <p:cNvSpPr>
                  <a:spLocks noChangeArrowheads="1"/>
                </p:cNvSpPr>
                <p:nvPr/>
              </p:nvSpPr>
              <p:spPr bwMode="auto">
                <a:xfrm rot="4860000">
                  <a:off x="3060" y="329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13" name="Group 646"/>
              <p:cNvGrpSpPr>
                <a:grpSpLocks/>
              </p:cNvGrpSpPr>
              <p:nvPr/>
            </p:nvGrpSpPr>
            <p:grpSpPr bwMode="auto">
              <a:xfrm>
                <a:off x="4071" y="3242"/>
                <a:ext cx="83" cy="72"/>
                <a:chOff x="1987" y="3198"/>
                <a:chExt cx="199" cy="178"/>
              </a:xfrm>
            </p:grpSpPr>
            <p:sp>
              <p:nvSpPr>
                <p:cNvPr id="50511" name="Freeform 647"/>
                <p:cNvSpPr>
                  <a:spLocks/>
                </p:cNvSpPr>
                <p:nvPr/>
              </p:nvSpPr>
              <p:spPr bwMode="auto">
                <a:xfrm>
                  <a:off x="1987" y="3265"/>
                  <a:ext cx="87" cy="59"/>
                </a:xfrm>
                <a:custGeom>
                  <a:avLst/>
                  <a:gdLst>
                    <a:gd name="T0" fmla="*/ 86 w 87"/>
                    <a:gd name="T1" fmla="*/ 0 h 59"/>
                    <a:gd name="T2" fmla="*/ 63 w 87"/>
                    <a:gd name="T3" fmla="*/ 10 h 59"/>
                    <a:gd name="T4" fmla="*/ 46 w 87"/>
                    <a:gd name="T5" fmla="*/ 26 h 59"/>
                    <a:gd name="T6" fmla="*/ 40 w 87"/>
                    <a:gd name="T7" fmla="*/ 42 h 59"/>
                    <a:gd name="T8" fmla="*/ 33 w 87"/>
                    <a:gd name="T9" fmla="*/ 53 h 59"/>
                    <a:gd name="T10" fmla="*/ 20 w 87"/>
                    <a:gd name="T11" fmla="*/ 58 h 59"/>
                    <a:gd name="T12" fmla="*/ 0 w 87"/>
                    <a:gd name="T13" fmla="*/ 58 h 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7"/>
                    <a:gd name="T22" fmla="*/ 0 h 59"/>
                    <a:gd name="T23" fmla="*/ 87 w 87"/>
                    <a:gd name="T24" fmla="*/ 59 h 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7" h="59">
                      <a:moveTo>
                        <a:pt x="86" y="0"/>
                      </a:moveTo>
                      <a:lnTo>
                        <a:pt x="63" y="10"/>
                      </a:lnTo>
                      <a:lnTo>
                        <a:pt x="46" y="26"/>
                      </a:lnTo>
                      <a:lnTo>
                        <a:pt x="40" y="42"/>
                      </a:lnTo>
                      <a:lnTo>
                        <a:pt x="33" y="53"/>
                      </a:lnTo>
                      <a:lnTo>
                        <a:pt x="20" y="58"/>
                      </a:lnTo>
                      <a:lnTo>
                        <a:pt x="0" y="5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12" name="Freeform 648"/>
                <p:cNvSpPr>
                  <a:spLocks/>
                </p:cNvSpPr>
                <p:nvPr/>
              </p:nvSpPr>
              <p:spPr bwMode="auto">
                <a:xfrm>
                  <a:off x="2028" y="3316"/>
                  <a:ext cx="85" cy="60"/>
                </a:xfrm>
                <a:custGeom>
                  <a:avLst/>
                  <a:gdLst>
                    <a:gd name="T0" fmla="*/ 84 w 85"/>
                    <a:gd name="T1" fmla="*/ 0 h 60"/>
                    <a:gd name="T2" fmla="*/ 60 w 85"/>
                    <a:gd name="T3" fmla="*/ 10 h 60"/>
                    <a:gd name="T4" fmla="*/ 43 w 85"/>
                    <a:gd name="T5" fmla="*/ 27 h 60"/>
                    <a:gd name="T6" fmla="*/ 37 w 85"/>
                    <a:gd name="T7" fmla="*/ 43 h 60"/>
                    <a:gd name="T8" fmla="*/ 30 w 85"/>
                    <a:gd name="T9" fmla="*/ 54 h 60"/>
                    <a:gd name="T10" fmla="*/ 16 w 85"/>
                    <a:gd name="T11" fmla="*/ 59 h 60"/>
                    <a:gd name="T12" fmla="*/ 0 w 85"/>
                    <a:gd name="T13" fmla="*/ 59 h 6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5"/>
                    <a:gd name="T22" fmla="*/ 0 h 60"/>
                    <a:gd name="T23" fmla="*/ 85 w 85"/>
                    <a:gd name="T24" fmla="*/ 60 h 6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5" h="60">
                      <a:moveTo>
                        <a:pt x="84" y="0"/>
                      </a:moveTo>
                      <a:lnTo>
                        <a:pt x="60" y="10"/>
                      </a:lnTo>
                      <a:lnTo>
                        <a:pt x="43" y="27"/>
                      </a:lnTo>
                      <a:lnTo>
                        <a:pt x="37" y="43"/>
                      </a:lnTo>
                      <a:lnTo>
                        <a:pt x="30" y="54"/>
                      </a:lnTo>
                      <a:lnTo>
                        <a:pt x="16" y="59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13" name="Oval 649"/>
                <p:cNvSpPr>
                  <a:spLocks noChangeArrowheads="1"/>
                </p:cNvSpPr>
                <p:nvPr/>
              </p:nvSpPr>
              <p:spPr bwMode="auto">
                <a:xfrm rot="8820000">
                  <a:off x="2066" y="319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14" name="Group 650"/>
              <p:cNvGrpSpPr>
                <a:grpSpLocks/>
              </p:cNvGrpSpPr>
              <p:nvPr/>
            </p:nvGrpSpPr>
            <p:grpSpPr bwMode="auto">
              <a:xfrm>
                <a:off x="4146" y="3266"/>
                <a:ext cx="49" cy="88"/>
                <a:chOff x="2167" y="3258"/>
                <a:chExt cx="119" cy="215"/>
              </a:xfrm>
            </p:grpSpPr>
            <p:sp>
              <p:nvSpPr>
                <p:cNvPr id="50508" name="Freeform 651"/>
                <p:cNvSpPr>
                  <a:spLocks/>
                </p:cNvSpPr>
                <p:nvPr/>
              </p:nvSpPr>
              <p:spPr bwMode="auto">
                <a:xfrm>
                  <a:off x="2167" y="3360"/>
                  <a:ext cx="22" cy="101"/>
                </a:xfrm>
                <a:custGeom>
                  <a:avLst/>
                  <a:gdLst>
                    <a:gd name="T0" fmla="*/ 21 w 22"/>
                    <a:gd name="T1" fmla="*/ 0 h 101"/>
                    <a:gd name="T2" fmla="*/ 18 w 22"/>
                    <a:gd name="T3" fmla="*/ 22 h 101"/>
                    <a:gd name="T4" fmla="*/ 14 w 22"/>
                    <a:gd name="T5" fmla="*/ 45 h 101"/>
                    <a:gd name="T6" fmla="*/ 14 w 22"/>
                    <a:gd name="T7" fmla="*/ 56 h 101"/>
                    <a:gd name="T8" fmla="*/ 18 w 22"/>
                    <a:gd name="T9" fmla="*/ 61 h 101"/>
                    <a:gd name="T10" fmla="*/ 21 w 22"/>
                    <a:gd name="T11" fmla="*/ 67 h 101"/>
                    <a:gd name="T12" fmla="*/ 21 w 22"/>
                    <a:gd name="T13" fmla="*/ 72 h 101"/>
                    <a:gd name="T14" fmla="*/ 21 w 22"/>
                    <a:gd name="T15" fmla="*/ 78 h 101"/>
                    <a:gd name="T16" fmla="*/ 14 w 22"/>
                    <a:gd name="T17" fmla="*/ 89 h 101"/>
                    <a:gd name="T18" fmla="*/ 0 w 22"/>
                    <a:gd name="T19" fmla="*/ 100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01"/>
                    <a:gd name="T32" fmla="*/ 22 w 22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01">
                      <a:moveTo>
                        <a:pt x="21" y="0"/>
                      </a:moveTo>
                      <a:lnTo>
                        <a:pt x="18" y="22"/>
                      </a:lnTo>
                      <a:lnTo>
                        <a:pt x="14" y="45"/>
                      </a:lnTo>
                      <a:lnTo>
                        <a:pt x="14" y="56"/>
                      </a:lnTo>
                      <a:lnTo>
                        <a:pt x="18" y="61"/>
                      </a:lnTo>
                      <a:lnTo>
                        <a:pt x="21" y="67"/>
                      </a:lnTo>
                      <a:lnTo>
                        <a:pt x="21" y="72"/>
                      </a:lnTo>
                      <a:lnTo>
                        <a:pt x="21" y="78"/>
                      </a:lnTo>
                      <a:lnTo>
                        <a:pt x="14" y="89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09" name="Freeform 652"/>
                <p:cNvSpPr>
                  <a:spLocks/>
                </p:cNvSpPr>
                <p:nvPr/>
              </p:nvSpPr>
              <p:spPr bwMode="auto">
                <a:xfrm>
                  <a:off x="2230" y="3372"/>
                  <a:ext cx="22" cy="101"/>
                </a:xfrm>
                <a:custGeom>
                  <a:avLst/>
                  <a:gdLst>
                    <a:gd name="T0" fmla="*/ 21 w 22"/>
                    <a:gd name="T1" fmla="*/ 0 h 101"/>
                    <a:gd name="T2" fmla="*/ 18 w 22"/>
                    <a:gd name="T3" fmla="*/ 22 h 101"/>
                    <a:gd name="T4" fmla="*/ 14 w 22"/>
                    <a:gd name="T5" fmla="*/ 44 h 101"/>
                    <a:gd name="T6" fmla="*/ 14 w 22"/>
                    <a:gd name="T7" fmla="*/ 56 h 101"/>
                    <a:gd name="T8" fmla="*/ 18 w 22"/>
                    <a:gd name="T9" fmla="*/ 61 h 101"/>
                    <a:gd name="T10" fmla="*/ 21 w 22"/>
                    <a:gd name="T11" fmla="*/ 67 h 101"/>
                    <a:gd name="T12" fmla="*/ 21 w 22"/>
                    <a:gd name="T13" fmla="*/ 72 h 101"/>
                    <a:gd name="T14" fmla="*/ 21 w 22"/>
                    <a:gd name="T15" fmla="*/ 78 h 101"/>
                    <a:gd name="T16" fmla="*/ 14 w 22"/>
                    <a:gd name="T17" fmla="*/ 89 h 101"/>
                    <a:gd name="T18" fmla="*/ 0 w 22"/>
                    <a:gd name="T19" fmla="*/ 100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01"/>
                    <a:gd name="T32" fmla="*/ 22 w 22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01">
                      <a:moveTo>
                        <a:pt x="21" y="0"/>
                      </a:moveTo>
                      <a:lnTo>
                        <a:pt x="18" y="22"/>
                      </a:lnTo>
                      <a:lnTo>
                        <a:pt x="14" y="44"/>
                      </a:lnTo>
                      <a:lnTo>
                        <a:pt x="14" y="56"/>
                      </a:lnTo>
                      <a:lnTo>
                        <a:pt x="18" y="61"/>
                      </a:lnTo>
                      <a:lnTo>
                        <a:pt x="21" y="67"/>
                      </a:lnTo>
                      <a:lnTo>
                        <a:pt x="21" y="72"/>
                      </a:lnTo>
                      <a:lnTo>
                        <a:pt x="21" y="78"/>
                      </a:lnTo>
                      <a:lnTo>
                        <a:pt x="14" y="89"/>
                      </a:lnTo>
                      <a:lnTo>
                        <a:pt x="0" y="10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10" name="Oval 653"/>
                <p:cNvSpPr>
                  <a:spLocks noChangeArrowheads="1"/>
                </p:cNvSpPr>
                <p:nvPr/>
              </p:nvSpPr>
              <p:spPr bwMode="auto">
                <a:xfrm rot="6300000">
                  <a:off x="2167" y="325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15" name="Group 654"/>
              <p:cNvGrpSpPr>
                <a:grpSpLocks/>
              </p:cNvGrpSpPr>
              <p:nvPr/>
            </p:nvGrpSpPr>
            <p:grpSpPr bwMode="auto">
              <a:xfrm>
                <a:off x="4187" y="3286"/>
                <a:ext cx="57" cy="89"/>
                <a:chOff x="2267" y="3308"/>
                <a:chExt cx="138" cy="215"/>
              </a:xfrm>
            </p:grpSpPr>
            <p:sp>
              <p:nvSpPr>
                <p:cNvPr id="50505" name="Freeform 655"/>
                <p:cNvSpPr>
                  <a:spLocks/>
                </p:cNvSpPr>
                <p:nvPr/>
              </p:nvSpPr>
              <p:spPr bwMode="auto">
                <a:xfrm>
                  <a:off x="2267" y="3405"/>
                  <a:ext cx="38" cy="96"/>
                </a:xfrm>
                <a:custGeom>
                  <a:avLst/>
                  <a:gdLst>
                    <a:gd name="T0" fmla="*/ 37 w 38"/>
                    <a:gd name="T1" fmla="*/ 0 h 96"/>
                    <a:gd name="T2" fmla="*/ 26 w 38"/>
                    <a:gd name="T3" fmla="*/ 22 h 96"/>
                    <a:gd name="T4" fmla="*/ 19 w 38"/>
                    <a:gd name="T5" fmla="*/ 39 h 96"/>
                    <a:gd name="T6" fmla="*/ 22 w 38"/>
                    <a:gd name="T7" fmla="*/ 56 h 96"/>
                    <a:gd name="T8" fmla="*/ 22 w 38"/>
                    <a:gd name="T9" fmla="*/ 67 h 96"/>
                    <a:gd name="T10" fmla="*/ 22 w 38"/>
                    <a:gd name="T11" fmla="*/ 73 h 96"/>
                    <a:gd name="T12" fmla="*/ 11 w 38"/>
                    <a:gd name="T13" fmla="*/ 84 h 96"/>
                    <a:gd name="T14" fmla="*/ 0 w 38"/>
                    <a:gd name="T15" fmla="*/ 95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8"/>
                    <a:gd name="T25" fmla="*/ 0 h 96"/>
                    <a:gd name="T26" fmla="*/ 38 w 38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8" h="96">
                      <a:moveTo>
                        <a:pt x="37" y="0"/>
                      </a:moveTo>
                      <a:lnTo>
                        <a:pt x="26" y="22"/>
                      </a:lnTo>
                      <a:lnTo>
                        <a:pt x="19" y="39"/>
                      </a:lnTo>
                      <a:lnTo>
                        <a:pt x="22" y="56"/>
                      </a:lnTo>
                      <a:lnTo>
                        <a:pt x="22" y="67"/>
                      </a:lnTo>
                      <a:lnTo>
                        <a:pt x="22" y="73"/>
                      </a:lnTo>
                      <a:lnTo>
                        <a:pt x="11" y="84"/>
                      </a:lnTo>
                      <a:lnTo>
                        <a:pt x="0" y="9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06" name="Freeform 656"/>
                <p:cNvSpPr>
                  <a:spLocks/>
                </p:cNvSpPr>
                <p:nvPr/>
              </p:nvSpPr>
              <p:spPr bwMode="auto">
                <a:xfrm>
                  <a:off x="2327" y="3426"/>
                  <a:ext cx="39" cy="97"/>
                </a:xfrm>
                <a:custGeom>
                  <a:avLst/>
                  <a:gdLst>
                    <a:gd name="T0" fmla="*/ 38 w 39"/>
                    <a:gd name="T1" fmla="*/ 0 h 97"/>
                    <a:gd name="T2" fmla="*/ 27 w 39"/>
                    <a:gd name="T3" fmla="*/ 23 h 97"/>
                    <a:gd name="T4" fmla="*/ 19 w 39"/>
                    <a:gd name="T5" fmla="*/ 40 h 97"/>
                    <a:gd name="T6" fmla="*/ 23 w 39"/>
                    <a:gd name="T7" fmla="*/ 57 h 97"/>
                    <a:gd name="T8" fmla="*/ 23 w 39"/>
                    <a:gd name="T9" fmla="*/ 68 h 97"/>
                    <a:gd name="T10" fmla="*/ 23 w 39"/>
                    <a:gd name="T11" fmla="*/ 73 h 97"/>
                    <a:gd name="T12" fmla="*/ 23 w 39"/>
                    <a:gd name="T13" fmla="*/ 79 h 97"/>
                    <a:gd name="T14" fmla="*/ 15 w 39"/>
                    <a:gd name="T15" fmla="*/ 85 h 97"/>
                    <a:gd name="T16" fmla="*/ 0 w 39"/>
                    <a:gd name="T17" fmla="*/ 96 h 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9"/>
                    <a:gd name="T28" fmla="*/ 0 h 97"/>
                    <a:gd name="T29" fmla="*/ 39 w 39"/>
                    <a:gd name="T30" fmla="*/ 97 h 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9" h="97">
                      <a:moveTo>
                        <a:pt x="38" y="0"/>
                      </a:moveTo>
                      <a:lnTo>
                        <a:pt x="27" y="23"/>
                      </a:lnTo>
                      <a:lnTo>
                        <a:pt x="19" y="40"/>
                      </a:lnTo>
                      <a:lnTo>
                        <a:pt x="23" y="57"/>
                      </a:lnTo>
                      <a:lnTo>
                        <a:pt x="23" y="68"/>
                      </a:lnTo>
                      <a:lnTo>
                        <a:pt x="23" y="73"/>
                      </a:lnTo>
                      <a:lnTo>
                        <a:pt x="23" y="79"/>
                      </a:lnTo>
                      <a:lnTo>
                        <a:pt x="15" y="85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07" name="Oval 657"/>
                <p:cNvSpPr>
                  <a:spLocks noChangeArrowheads="1"/>
                </p:cNvSpPr>
                <p:nvPr/>
              </p:nvSpPr>
              <p:spPr bwMode="auto">
                <a:xfrm rot="6840000">
                  <a:off x="2286" y="33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16" name="Group 658"/>
              <p:cNvGrpSpPr>
                <a:grpSpLocks/>
              </p:cNvGrpSpPr>
              <p:nvPr/>
            </p:nvGrpSpPr>
            <p:grpSpPr bwMode="auto">
              <a:xfrm>
                <a:off x="4230" y="3306"/>
                <a:ext cx="54" cy="88"/>
                <a:chOff x="2369" y="3355"/>
                <a:chExt cx="129" cy="215"/>
              </a:xfrm>
            </p:grpSpPr>
            <p:sp>
              <p:nvSpPr>
                <p:cNvPr id="50502" name="Freeform 659"/>
                <p:cNvSpPr>
                  <a:spLocks/>
                </p:cNvSpPr>
                <p:nvPr/>
              </p:nvSpPr>
              <p:spPr bwMode="auto">
                <a:xfrm>
                  <a:off x="2369" y="3454"/>
                  <a:ext cx="32" cy="98"/>
                </a:xfrm>
                <a:custGeom>
                  <a:avLst/>
                  <a:gdLst>
                    <a:gd name="T0" fmla="*/ 31 w 32"/>
                    <a:gd name="T1" fmla="*/ 0 h 98"/>
                    <a:gd name="T2" fmla="*/ 19 w 32"/>
                    <a:gd name="T3" fmla="*/ 23 h 98"/>
                    <a:gd name="T4" fmla="*/ 16 w 32"/>
                    <a:gd name="T5" fmla="*/ 40 h 98"/>
                    <a:gd name="T6" fmla="*/ 19 w 32"/>
                    <a:gd name="T7" fmla="*/ 57 h 98"/>
                    <a:gd name="T8" fmla="*/ 23 w 32"/>
                    <a:gd name="T9" fmla="*/ 74 h 98"/>
                    <a:gd name="T10" fmla="*/ 12 w 32"/>
                    <a:gd name="T11" fmla="*/ 86 h 98"/>
                    <a:gd name="T12" fmla="*/ 0 w 32"/>
                    <a:gd name="T13" fmla="*/ 97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2"/>
                    <a:gd name="T22" fmla="*/ 0 h 98"/>
                    <a:gd name="T23" fmla="*/ 32 w 32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2" h="98">
                      <a:moveTo>
                        <a:pt x="31" y="0"/>
                      </a:moveTo>
                      <a:lnTo>
                        <a:pt x="19" y="23"/>
                      </a:lnTo>
                      <a:lnTo>
                        <a:pt x="16" y="40"/>
                      </a:lnTo>
                      <a:lnTo>
                        <a:pt x="19" y="57"/>
                      </a:lnTo>
                      <a:lnTo>
                        <a:pt x="23" y="74"/>
                      </a:lnTo>
                      <a:lnTo>
                        <a:pt x="12" y="86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03" name="Freeform 660"/>
                <p:cNvSpPr>
                  <a:spLocks/>
                </p:cNvSpPr>
                <p:nvPr/>
              </p:nvSpPr>
              <p:spPr bwMode="auto">
                <a:xfrm>
                  <a:off x="2429" y="3472"/>
                  <a:ext cx="33" cy="98"/>
                </a:xfrm>
                <a:custGeom>
                  <a:avLst/>
                  <a:gdLst>
                    <a:gd name="T0" fmla="*/ 32 w 33"/>
                    <a:gd name="T1" fmla="*/ 0 h 98"/>
                    <a:gd name="T2" fmla="*/ 20 w 33"/>
                    <a:gd name="T3" fmla="*/ 23 h 98"/>
                    <a:gd name="T4" fmla="*/ 16 w 33"/>
                    <a:gd name="T5" fmla="*/ 40 h 98"/>
                    <a:gd name="T6" fmla="*/ 20 w 33"/>
                    <a:gd name="T7" fmla="*/ 57 h 98"/>
                    <a:gd name="T8" fmla="*/ 24 w 33"/>
                    <a:gd name="T9" fmla="*/ 74 h 98"/>
                    <a:gd name="T10" fmla="*/ 12 w 33"/>
                    <a:gd name="T11" fmla="*/ 86 h 98"/>
                    <a:gd name="T12" fmla="*/ 0 w 33"/>
                    <a:gd name="T13" fmla="*/ 97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98"/>
                    <a:gd name="T23" fmla="*/ 33 w 33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98">
                      <a:moveTo>
                        <a:pt x="32" y="0"/>
                      </a:moveTo>
                      <a:lnTo>
                        <a:pt x="20" y="23"/>
                      </a:lnTo>
                      <a:lnTo>
                        <a:pt x="16" y="40"/>
                      </a:lnTo>
                      <a:lnTo>
                        <a:pt x="20" y="57"/>
                      </a:lnTo>
                      <a:lnTo>
                        <a:pt x="24" y="74"/>
                      </a:lnTo>
                      <a:lnTo>
                        <a:pt x="12" y="86"/>
                      </a:lnTo>
                      <a:lnTo>
                        <a:pt x="0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04" name="Oval 661"/>
                <p:cNvSpPr>
                  <a:spLocks noChangeArrowheads="1"/>
                </p:cNvSpPr>
                <p:nvPr/>
              </p:nvSpPr>
              <p:spPr bwMode="auto">
                <a:xfrm rot="6600000">
                  <a:off x="2379" y="335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17" name="Group 662"/>
              <p:cNvGrpSpPr>
                <a:grpSpLocks/>
              </p:cNvGrpSpPr>
              <p:nvPr/>
            </p:nvGrpSpPr>
            <p:grpSpPr bwMode="auto">
              <a:xfrm>
                <a:off x="4278" y="3312"/>
                <a:ext cx="50" cy="88"/>
                <a:chOff x="2485" y="3368"/>
                <a:chExt cx="118" cy="213"/>
              </a:xfrm>
            </p:grpSpPr>
            <p:sp>
              <p:nvSpPr>
                <p:cNvPr id="50499" name="Freeform 663"/>
                <p:cNvSpPr>
                  <a:spLocks/>
                </p:cNvSpPr>
                <p:nvPr/>
              </p:nvSpPr>
              <p:spPr bwMode="auto">
                <a:xfrm>
                  <a:off x="2519" y="3477"/>
                  <a:ext cx="17" cy="104"/>
                </a:xfrm>
                <a:custGeom>
                  <a:avLst/>
                  <a:gdLst>
                    <a:gd name="T0" fmla="*/ 0 w 17"/>
                    <a:gd name="T1" fmla="*/ 0 h 104"/>
                    <a:gd name="T2" fmla="*/ 0 w 17"/>
                    <a:gd name="T3" fmla="*/ 23 h 104"/>
                    <a:gd name="T4" fmla="*/ 0 w 17"/>
                    <a:gd name="T5" fmla="*/ 46 h 104"/>
                    <a:gd name="T6" fmla="*/ 8 w 17"/>
                    <a:gd name="T7" fmla="*/ 63 h 104"/>
                    <a:gd name="T8" fmla="*/ 16 w 17"/>
                    <a:gd name="T9" fmla="*/ 69 h 104"/>
                    <a:gd name="T10" fmla="*/ 16 w 17"/>
                    <a:gd name="T11" fmla="*/ 74 h 104"/>
                    <a:gd name="T12" fmla="*/ 12 w 17"/>
                    <a:gd name="T13" fmla="*/ 86 h 104"/>
                    <a:gd name="T14" fmla="*/ 0 w 17"/>
                    <a:gd name="T15" fmla="*/ 103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7"/>
                    <a:gd name="T25" fmla="*/ 0 h 104"/>
                    <a:gd name="T26" fmla="*/ 17 w 17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7" h="104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46"/>
                      </a:lnTo>
                      <a:lnTo>
                        <a:pt x="8" y="63"/>
                      </a:lnTo>
                      <a:lnTo>
                        <a:pt x="16" y="69"/>
                      </a:lnTo>
                      <a:lnTo>
                        <a:pt x="16" y="74"/>
                      </a:lnTo>
                      <a:lnTo>
                        <a:pt x="12" y="8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00" name="Freeform 664"/>
                <p:cNvSpPr>
                  <a:spLocks/>
                </p:cNvSpPr>
                <p:nvPr/>
              </p:nvSpPr>
              <p:spPr bwMode="auto">
                <a:xfrm>
                  <a:off x="2582" y="3475"/>
                  <a:ext cx="18" cy="104"/>
                </a:xfrm>
                <a:custGeom>
                  <a:avLst/>
                  <a:gdLst>
                    <a:gd name="T0" fmla="*/ 0 w 18"/>
                    <a:gd name="T1" fmla="*/ 0 h 104"/>
                    <a:gd name="T2" fmla="*/ 0 w 18"/>
                    <a:gd name="T3" fmla="*/ 23 h 104"/>
                    <a:gd name="T4" fmla="*/ 0 w 18"/>
                    <a:gd name="T5" fmla="*/ 46 h 104"/>
                    <a:gd name="T6" fmla="*/ 9 w 18"/>
                    <a:gd name="T7" fmla="*/ 63 h 104"/>
                    <a:gd name="T8" fmla="*/ 17 w 18"/>
                    <a:gd name="T9" fmla="*/ 69 h 104"/>
                    <a:gd name="T10" fmla="*/ 17 w 18"/>
                    <a:gd name="T11" fmla="*/ 74 h 104"/>
                    <a:gd name="T12" fmla="*/ 13 w 18"/>
                    <a:gd name="T13" fmla="*/ 86 h 104"/>
                    <a:gd name="T14" fmla="*/ 0 w 18"/>
                    <a:gd name="T15" fmla="*/ 103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104"/>
                    <a:gd name="T26" fmla="*/ 18 w 18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104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0" y="46"/>
                      </a:lnTo>
                      <a:lnTo>
                        <a:pt x="9" y="63"/>
                      </a:lnTo>
                      <a:lnTo>
                        <a:pt x="17" y="69"/>
                      </a:lnTo>
                      <a:lnTo>
                        <a:pt x="17" y="74"/>
                      </a:lnTo>
                      <a:lnTo>
                        <a:pt x="13" y="86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501" name="Oval 665"/>
                <p:cNvSpPr>
                  <a:spLocks noChangeArrowheads="1"/>
                </p:cNvSpPr>
                <p:nvPr/>
              </p:nvSpPr>
              <p:spPr bwMode="auto">
                <a:xfrm rot="5460000">
                  <a:off x="2484" y="336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18" name="Group 666"/>
              <p:cNvGrpSpPr>
                <a:grpSpLocks/>
              </p:cNvGrpSpPr>
              <p:nvPr/>
            </p:nvGrpSpPr>
            <p:grpSpPr bwMode="auto">
              <a:xfrm>
                <a:off x="4608" y="3240"/>
                <a:ext cx="66" cy="87"/>
                <a:chOff x="3275" y="3196"/>
                <a:chExt cx="157" cy="210"/>
              </a:xfrm>
            </p:grpSpPr>
            <p:sp>
              <p:nvSpPr>
                <p:cNvPr id="50496" name="Freeform 667"/>
                <p:cNvSpPr>
                  <a:spLocks/>
                </p:cNvSpPr>
                <p:nvPr/>
              </p:nvSpPr>
              <p:spPr bwMode="auto">
                <a:xfrm>
                  <a:off x="3328" y="3312"/>
                  <a:ext cx="45" cy="94"/>
                </a:xfrm>
                <a:custGeom>
                  <a:avLst/>
                  <a:gdLst>
                    <a:gd name="T0" fmla="*/ 0 w 45"/>
                    <a:gd name="T1" fmla="*/ 0 h 94"/>
                    <a:gd name="T2" fmla="*/ 11 w 45"/>
                    <a:gd name="T3" fmla="*/ 22 h 94"/>
                    <a:gd name="T4" fmla="*/ 17 w 45"/>
                    <a:gd name="T5" fmla="*/ 39 h 94"/>
                    <a:gd name="T6" fmla="*/ 33 w 45"/>
                    <a:gd name="T7" fmla="*/ 49 h 94"/>
                    <a:gd name="T8" fmla="*/ 44 w 45"/>
                    <a:gd name="T9" fmla="*/ 60 h 94"/>
                    <a:gd name="T10" fmla="*/ 44 w 45"/>
                    <a:gd name="T11" fmla="*/ 77 h 94"/>
                    <a:gd name="T12" fmla="*/ 44 w 45"/>
                    <a:gd name="T13" fmla="*/ 93 h 9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94"/>
                    <a:gd name="T23" fmla="*/ 45 w 45"/>
                    <a:gd name="T24" fmla="*/ 94 h 9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94">
                      <a:moveTo>
                        <a:pt x="0" y="0"/>
                      </a:moveTo>
                      <a:lnTo>
                        <a:pt x="11" y="22"/>
                      </a:lnTo>
                      <a:lnTo>
                        <a:pt x="17" y="39"/>
                      </a:lnTo>
                      <a:lnTo>
                        <a:pt x="33" y="49"/>
                      </a:lnTo>
                      <a:lnTo>
                        <a:pt x="44" y="60"/>
                      </a:lnTo>
                      <a:lnTo>
                        <a:pt x="44" y="77"/>
                      </a:lnTo>
                      <a:lnTo>
                        <a:pt x="44" y="9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97" name="Freeform 668"/>
                <p:cNvSpPr>
                  <a:spLocks/>
                </p:cNvSpPr>
                <p:nvPr/>
              </p:nvSpPr>
              <p:spPr bwMode="auto">
                <a:xfrm>
                  <a:off x="3387" y="3280"/>
                  <a:ext cx="45" cy="98"/>
                </a:xfrm>
                <a:custGeom>
                  <a:avLst/>
                  <a:gdLst>
                    <a:gd name="T0" fmla="*/ 0 w 45"/>
                    <a:gd name="T1" fmla="*/ 0 h 98"/>
                    <a:gd name="T2" fmla="*/ 11 w 45"/>
                    <a:gd name="T3" fmla="*/ 21 h 98"/>
                    <a:gd name="T4" fmla="*/ 22 w 45"/>
                    <a:gd name="T5" fmla="*/ 43 h 98"/>
                    <a:gd name="T6" fmla="*/ 33 w 45"/>
                    <a:gd name="T7" fmla="*/ 54 h 98"/>
                    <a:gd name="T8" fmla="*/ 44 w 45"/>
                    <a:gd name="T9" fmla="*/ 65 h 98"/>
                    <a:gd name="T10" fmla="*/ 44 w 45"/>
                    <a:gd name="T11" fmla="*/ 81 h 98"/>
                    <a:gd name="T12" fmla="*/ 44 w 45"/>
                    <a:gd name="T13" fmla="*/ 97 h 9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98"/>
                    <a:gd name="T23" fmla="*/ 45 w 45"/>
                    <a:gd name="T24" fmla="*/ 98 h 9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98">
                      <a:moveTo>
                        <a:pt x="0" y="0"/>
                      </a:moveTo>
                      <a:lnTo>
                        <a:pt x="11" y="21"/>
                      </a:lnTo>
                      <a:lnTo>
                        <a:pt x="22" y="43"/>
                      </a:lnTo>
                      <a:lnTo>
                        <a:pt x="33" y="54"/>
                      </a:lnTo>
                      <a:lnTo>
                        <a:pt x="44" y="65"/>
                      </a:lnTo>
                      <a:lnTo>
                        <a:pt x="44" y="81"/>
                      </a:lnTo>
                      <a:lnTo>
                        <a:pt x="44" y="9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98" name="Oval 669"/>
                <p:cNvSpPr>
                  <a:spLocks noChangeArrowheads="1"/>
                </p:cNvSpPr>
                <p:nvPr/>
              </p:nvSpPr>
              <p:spPr bwMode="auto">
                <a:xfrm rot="4080000">
                  <a:off x="3274" y="319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19" name="Group 670"/>
              <p:cNvGrpSpPr>
                <a:grpSpLocks/>
              </p:cNvGrpSpPr>
              <p:nvPr/>
            </p:nvGrpSpPr>
            <p:grpSpPr bwMode="auto">
              <a:xfrm>
                <a:off x="4367" y="3312"/>
                <a:ext cx="50" cy="88"/>
                <a:chOff x="2697" y="3369"/>
                <a:chExt cx="118" cy="212"/>
              </a:xfrm>
            </p:grpSpPr>
            <p:sp>
              <p:nvSpPr>
                <p:cNvPr id="50493" name="Freeform 671"/>
                <p:cNvSpPr>
                  <a:spLocks/>
                </p:cNvSpPr>
                <p:nvPr/>
              </p:nvSpPr>
              <p:spPr bwMode="auto">
                <a:xfrm>
                  <a:off x="2720" y="3475"/>
                  <a:ext cx="19" cy="104"/>
                </a:xfrm>
                <a:custGeom>
                  <a:avLst/>
                  <a:gdLst>
                    <a:gd name="T0" fmla="*/ 5 w 19"/>
                    <a:gd name="T1" fmla="*/ 0 h 104"/>
                    <a:gd name="T2" fmla="*/ 5 w 19"/>
                    <a:gd name="T3" fmla="*/ 23 h 104"/>
                    <a:gd name="T4" fmla="*/ 5 w 19"/>
                    <a:gd name="T5" fmla="*/ 46 h 104"/>
                    <a:gd name="T6" fmla="*/ 9 w 19"/>
                    <a:gd name="T7" fmla="*/ 51 h 104"/>
                    <a:gd name="T8" fmla="*/ 14 w 19"/>
                    <a:gd name="T9" fmla="*/ 63 h 104"/>
                    <a:gd name="T10" fmla="*/ 18 w 19"/>
                    <a:gd name="T11" fmla="*/ 69 h 104"/>
                    <a:gd name="T12" fmla="*/ 18 w 19"/>
                    <a:gd name="T13" fmla="*/ 74 h 104"/>
                    <a:gd name="T14" fmla="*/ 18 w 19"/>
                    <a:gd name="T15" fmla="*/ 80 h 104"/>
                    <a:gd name="T16" fmla="*/ 9 w 19"/>
                    <a:gd name="T17" fmla="*/ 92 h 104"/>
                    <a:gd name="T18" fmla="*/ 0 w 19"/>
                    <a:gd name="T19" fmla="*/ 103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4"/>
                    <a:gd name="T32" fmla="*/ 19 w 19"/>
                    <a:gd name="T33" fmla="*/ 104 h 1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4">
                      <a:moveTo>
                        <a:pt x="5" y="0"/>
                      </a:moveTo>
                      <a:lnTo>
                        <a:pt x="5" y="23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4" y="63"/>
                      </a:lnTo>
                      <a:lnTo>
                        <a:pt x="18" y="69"/>
                      </a:lnTo>
                      <a:lnTo>
                        <a:pt x="18" y="74"/>
                      </a:lnTo>
                      <a:lnTo>
                        <a:pt x="18" y="80"/>
                      </a:lnTo>
                      <a:lnTo>
                        <a:pt x="9" y="92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94" name="Freeform 672"/>
                <p:cNvSpPr>
                  <a:spLocks/>
                </p:cNvSpPr>
                <p:nvPr/>
              </p:nvSpPr>
              <p:spPr bwMode="auto">
                <a:xfrm>
                  <a:off x="2784" y="3477"/>
                  <a:ext cx="19" cy="104"/>
                </a:xfrm>
                <a:custGeom>
                  <a:avLst/>
                  <a:gdLst>
                    <a:gd name="T0" fmla="*/ 9 w 19"/>
                    <a:gd name="T1" fmla="*/ 0 h 104"/>
                    <a:gd name="T2" fmla="*/ 5 w 19"/>
                    <a:gd name="T3" fmla="*/ 23 h 104"/>
                    <a:gd name="T4" fmla="*/ 5 w 19"/>
                    <a:gd name="T5" fmla="*/ 46 h 104"/>
                    <a:gd name="T6" fmla="*/ 9 w 19"/>
                    <a:gd name="T7" fmla="*/ 51 h 104"/>
                    <a:gd name="T8" fmla="*/ 14 w 19"/>
                    <a:gd name="T9" fmla="*/ 63 h 104"/>
                    <a:gd name="T10" fmla="*/ 18 w 19"/>
                    <a:gd name="T11" fmla="*/ 69 h 104"/>
                    <a:gd name="T12" fmla="*/ 18 w 19"/>
                    <a:gd name="T13" fmla="*/ 74 h 104"/>
                    <a:gd name="T14" fmla="*/ 14 w 19"/>
                    <a:gd name="T15" fmla="*/ 92 h 104"/>
                    <a:gd name="T16" fmla="*/ 0 w 19"/>
                    <a:gd name="T17" fmla="*/ 103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104"/>
                    <a:gd name="T29" fmla="*/ 19 w 19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104">
                      <a:moveTo>
                        <a:pt x="9" y="0"/>
                      </a:moveTo>
                      <a:lnTo>
                        <a:pt x="5" y="23"/>
                      </a:lnTo>
                      <a:lnTo>
                        <a:pt x="5" y="46"/>
                      </a:lnTo>
                      <a:lnTo>
                        <a:pt x="9" y="51"/>
                      </a:lnTo>
                      <a:lnTo>
                        <a:pt x="14" y="63"/>
                      </a:lnTo>
                      <a:lnTo>
                        <a:pt x="18" y="69"/>
                      </a:lnTo>
                      <a:lnTo>
                        <a:pt x="18" y="74"/>
                      </a:lnTo>
                      <a:lnTo>
                        <a:pt x="14" y="92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95" name="Oval 673"/>
                <p:cNvSpPr>
                  <a:spLocks noChangeArrowheads="1"/>
                </p:cNvSpPr>
                <p:nvPr/>
              </p:nvSpPr>
              <p:spPr bwMode="auto">
                <a:xfrm rot="5760000">
                  <a:off x="2696" y="337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20" name="Group 674"/>
              <p:cNvGrpSpPr>
                <a:grpSpLocks/>
              </p:cNvGrpSpPr>
              <p:nvPr/>
            </p:nvGrpSpPr>
            <p:grpSpPr bwMode="auto">
              <a:xfrm>
                <a:off x="4473" y="3295"/>
                <a:ext cx="55" cy="88"/>
                <a:chOff x="2949" y="3329"/>
                <a:chExt cx="133" cy="214"/>
              </a:xfrm>
            </p:grpSpPr>
            <p:sp>
              <p:nvSpPr>
                <p:cNvPr id="50490" name="Freeform 675"/>
                <p:cNvSpPr>
                  <a:spLocks/>
                </p:cNvSpPr>
                <p:nvPr/>
              </p:nvSpPr>
              <p:spPr bwMode="auto">
                <a:xfrm>
                  <a:off x="2989" y="3440"/>
                  <a:ext cx="30" cy="103"/>
                </a:xfrm>
                <a:custGeom>
                  <a:avLst/>
                  <a:gdLst>
                    <a:gd name="T0" fmla="*/ 0 w 30"/>
                    <a:gd name="T1" fmla="*/ 0 h 103"/>
                    <a:gd name="T2" fmla="*/ 5 w 30"/>
                    <a:gd name="T3" fmla="*/ 23 h 103"/>
                    <a:gd name="T4" fmla="*/ 10 w 30"/>
                    <a:gd name="T5" fmla="*/ 45 h 103"/>
                    <a:gd name="T6" fmla="*/ 19 w 30"/>
                    <a:gd name="T7" fmla="*/ 57 h 103"/>
                    <a:gd name="T8" fmla="*/ 29 w 30"/>
                    <a:gd name="T9" fmla="*/ 62 h 103"/>
                    <a:gd name="T10" fmla="*/ 29 w 30"/>
                    <a:gd name="T11" fmla="*/ 68 h 103"/>
                    <a:gd name="T12" fmla="*/ 29 w 30"/>
                    <a:gd name="T13" fmla="*/ 85 h 103"/>
                    <a:gd name="T14" fmla="*/ 24 w 30"/>
                    <a:gd name="T15" fmla="*/ 102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"/>
                    <a:gd name="T25" fmla="*/ 0 h 103"/>
                    <a:gd name="T26" fmla="*/ 30 w 30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" h="103">
                      <a:moveTo>
                        <a:pt x="0" y="0"/>
                      </a:moveTo>
                      <a:lnTo>
                        <a:pt x="5" y="23"/>
                      </a:lnTo>
                      <a:lnTo>
                        <a:pt x="10" y="45"/>
                      </a:lnTo>
                      <a:lnTo>
                        <a:pt x="19" y="57"/>
                      </a:lnTo>
                      <a:lnTo>
                        <a:pt x="29" y="62"/>
                      </a:lnTo>
                      <a:lnTo>
                        <a:pt x="29" y="68"/>
                      </a:lnTo>
                      <a:lnTo>
                        <a:pt x="29" y="85"/>
                      </a:lnTo>
                      <a:lnTo>
                        <a:pt x="24" y="10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91" name="Freeform 676"/>
                <p:cNvSpPr>
                  <a:spLocks/>
                </p:cNvSpPr>
                <p:nvPr/>
              </p:nvSpPr>
              <p:spPr bwMode="auto">
                <a:xfrm>
                  <a:off x="3056" y="3427"/>
                  <a:ext cx="26" cy="103"/>
                </a:xfrm>
                <a:custGeom>
                  <a:avLst/>
                  <a:gdLst>
                    <a:gd name="T0" fmla="*/ 0 w 26"/>
                    <a:gd name="T1" fmla="*/ 0 h 103"/>
                    <a:gd name="T2" fmla="*/ 0 w 26"/>
                    <a:gd name="T3" fmla="*/ 23 h 103"/>
                    <a:gd name="T4" fmla="*/ 5 w 26"/>
                    <a:gd name="T5" fmla="*/ 46 h 103"/>
                    <a:gd name="T6" fmla="*/ 15 w 26"/>
                    <a:gd name="T7" fmla="*/ 57 h 103"/>
                    <a:gd name="T8" fmla="*/ 25 w 26"/>
                    <a:gd name="T9" fmla="*/ 62 h 103"/>
                    <a:gd name="T10" fmla="*/ 25 w 26"/>
                    <a:gd name="T11" fmla="*/ 68 h 103"/>
                    <a:gd name="T12" fmla="*/ 25 w 26"/>
                    <a:gd name="T13" fmla="*/ 85 h 103"/>
                    <a:gd name="T14" fmla="*/ 20 w 26"/>
                    <a:gd name="T15" fmla="*/ 102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6"/>
                    <a:gd name="T25" fmla="*/ 0 h 103"/>
                    <a:gd name="T26" fmla="*/ 26 w 26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6" h="103">
                      <a:moveTo>
                        <a:pt x="0" y="0"/>
                      </a:moveTo>
                      <a:lnTo>
                        <a:pt x="0" y="23"/>
                      </a:lnTo>
                      <a:lnTo>
                        <a:pt x="5" y="46"/>
                      </a:lnTo>
                      <a:lnTo>
                        <a:pt x="15" y="57"/>
                      </a:lnTo>
                      <a:lnTo>
                        <a:pt x="25" y="62"/>
                      </a:lnTo>
                      <a:lnTo>
                        <a:pt x="25" y="68"/>
                      </a:lnTo>
                      <a:lnTo>
                        <a:pt x="25" y="85"/>
                      </a:lnTo>
                      <a:lnTo>
                        <a:pt x="20" y="10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92" name="Oval 677"/>
                <p:cNvSpPr>
                  <a:spLocks noChangeArrowheads="1"/>
                </p:cNvSpPr>
                <p:nvPr/>
              </p:nvSpPr>
              <p:spPr bwMode="auto">
                <a:xfrm rot="4860000">
                  <a:off x="2948" y="333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21" name="Group 678"/>
              <p:cNvGrpSpPr>
                <a:grpSpLocks/>
              </p:cNvGrpSpPr>
              <p:nvPr/>
            </p:nvGrpSpPr>
            <p:grpSpPr bwMode="auto">
              <a:xfrm>
                <a:off x="3838" y="2630"/>
                <a:ext cx="90" cy="48"/>
                <a:chOff x="1430" y="1712"/>
                <a:chExt cx="214" cy="118"/>
              </a:xfrm>
            </p:grpSpPr>
            <p:sp>
              <p:nvSpPr>
                <p:cNvPr id="50487" name="Freeform 679"/>
                <p:cNvSpPr>
                  <a:spLocks/>
                </p:cNvSpPr>
                <p:nvPr/>
              </p:nvSpPr>
              <p:spPr bwMode="auto">
                <a:xfrm>
                  <a:off x="1534" y="1796"/>
                  <a:ext cx="103" cy="21"/>
                </a:xfrm>
                <a:custGeom>
                  <a:avLst/>
                  <a:gdLst>
                    <a:gd name="T0" fmla="*/ 0 w 103"/>
                    <a:gd name="T1" fmla="*/ 5 h 21"/>
                    <a:gd name="T2" fmla="*/ 23 w 103"/>
                    <a:gd name="T3" fmla="*/ 11 h 21"/>
                    <a:gd name="T4" fmla="*/ 37 w 103"/>
                    <a:gd name="T5" fmla="*/ 14 h 21"/>
                    <a:gd name="T6" fmla="*/ 44 w 103"/>
                    <a:gd name="T7" fmla="*/ 14 h 21"/>
                    <a:gd name="T8" fmla="*/ 52 w 103"/>
                    <a:gd name="T9" fmla="*/ 11 h 21"/>
                    <a:gd name="T10" fmla="*/ 60 w 103"/>
                    <a:gd name="T11" fmla="*/ 5 h 21"/>
                    <a:gd name="T12" fmla="*/ 68 w 103"/>
                    <a:gd name="T13" fmla="*/ 3 h 21"/>
                    <a:gd name="T14" fmla="*/ 76 w 103"/>
                    <a:gd name="T15" fmla="*/ 0 h 21"/>
                    <a:gd name="T16" fmla="*/ 89 w 103"/>
                    <a:gd name="T17" fmla="*/ 8 h 21"/>
                    <a:gd name="T18" fmla="*/ 102 w 103"/>
                    <a:gd name="T19" fmla="*/ 2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1"/>
                    <a:gd name="T32" fmla="*/ 103 w 103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1">
                      <a:moveTo>
                        <a:pt x="0" y="5"/>
                      </a:moveTo>
                      <a:lnTo>
                        <a:pt x="23" y="11"/>
                      </a:lnTo>
                      <a:lnTo>
                        <a:pt x="37" y="14"/>
                      </a:lnTo>
                      <a:lnTo>
                        <a:pt x="44" y="14"/>
                      </a:lnTo>
                      <a:lnTo>
                        <a:pt x="52" y="11"/>
                      </a:lnTo>
                      <a:lnTo>
                        <a:pt x="60" y="5"/>
                      </a:lnTo>
                      <a:lnTo>
                        <a:pt x="68" y="3"/>
                      </a:lnTo>
                      <a:lnTo>
                        <a:pt x="76" y="0"/>
                      </a:lnTo>
                      <a:lnTo>
                        <a:pt x="89" y="8"/>
                      </a:lnTo>
                      <a:lnTo>
                        <a:pt x="102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88" name="Freeform 680"/>
                <p:cNvSpPr>
                  <a:spLocks/>
                </p:cNvSpPr>
                <p:nvPr/>
              </p:nvSpPr>
              <p:spPr bwMode="auto">
                <a:xfrm>
                  <a:off x="1540" y="1732"/>
                  <a:ext cx="104" cy="21"/>
                </a:xfrm>
                <a:custGeom>
                  <a:avLst/>
                  <a:gdLst>
                    <a:gd name="T0" fmla="*/ 0 w 104"/>
                    <a:gd name="T1" fmla="*/ 6 h 21"/>
                    <a:gd name="T2" fmla="*/ 24 w 104"/>
                    <a:gd name="T3" fmla="*/ 12 h 21"/>
                    <a:gd name="T4" fmla="*/ 37 w 104"/>
                    <a:gd name="T5" fmla="*/ 14 h 21"/>
                    <a:gd name="T6" fmla="*/ 45 w 104"/>
                    <a:gd name="T7" fmla="*/ 14 h 21"/>
                    <a:gd name="T8" fmla="*/ 53 w 104"/>
                    <a:gd name="T9" fmla="*/ 12 h 21"/>
                    <a:gd name="T10" fmla="*/ 61 w 104"/>
                    <a:gd name="T11" fmla="*/ 6 h 21"/>
                    <a:gd name="T12" fmla="*/ 69 w 104"/>
                    <a:gd name="T13" fmla="*/ 3 h 21"/>
                    <a:gd name="T14" fmla="*/ 77 w 104"/>
                    <a:gd name="T15" fmla="*/ 0 h 21"/>
                    <a:gd name="T16" fmla="*/ 90 w 104"/>
                    <a:gd name="T17" fmla="*/ 9 h 21"/>
                    <a:gd name="T18" fmla="*/ 103 w 104"/>
                    <a:gd name="T19" fmla="*/ 2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21"/>
                    <a:gd name="T32" fmla="*/ 104 w 104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21">
                      <a:moveTo>
                        <a:pt x="0" y="6"/>
                      </a:moveTo>
                      <a:lnTo>
                        <a:pt x="24" y="12"/>
                      </a:lnTo>
                      <a:lnTo>
                        <a:pt x="37" y="14"/>
                      </a:lnTo>
                      <a:lnTo>
                        <a:pt x="45" y="14"/>
                      </a:lnTo>
                      <a:lnTo>
                        <a:pt x="53" y="12"/>
                      </a:lnTo>
                      <a:lnTo>
                        <a:pt x="61" y="6"/>
                      </a:lnTo>
                      <a:lnTo>
                        <a:pt x="69" y="3"/>
                      </a:lnTo>
                      <a:lnTo>
                        <a:pt x="77" y="0"/>
                      </a:lnTo>
                      <a:lnTo>
                        <a:pt x="90" y="9"/>
                      </a:lnTo>
                      <a:lnTo>
                        <a:pt x="103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89" name="Oval 681"/>
                <p:cNvSpPr>
                  <a:spLocks noChangeArrowheads="1"/>
                </p:cNvSpPr>
                <p:nvPr/>
              </p:nvSpPr>
              <p:spPr bwMode="auto">
                <a:xfrm rot="540000">
                  <a:off x="1430" y="171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22" name="Group 682"/>
              <p:cNvGrpSpPr>
                <a:grpSpLocks/>
              </p:cNvGrpSpPr>
              <p:nvPr/>
            </p:nvGrpSpPr>
            <p:grpSpPr bwMode="auto">
              <a:xfrm>
                <a:off x="3900" y="2985"/>
                <a:ext cx="83" cy="73"/>
                <a:chOff x="1580" y="2574"/>
                <a:chExt cx="198" cy="178"/>
              </a:xfrm>
            </p:grpSpPr>
            <p:sp>
              <p:nvSpPr>
                <p:cNvPr id="50484" name="Freeform 683"/>
                <p:cNvSpPr>
                  <a:spLocks/>
                </p:cNvSpPr>
                <p:nvPr/>
              </p:nvSpPr>
              <p:spPr bwMode="auto">
                <a:xfrm>
                  <a:off x="1580" y="2639"/>
                  <a:ext cx="86" cy="61"/>
                </a:xfrm>
                <a:custGeom>
                  <a:avLst/>
                  <a:gdLst>
                    <a:gd name="T0" fmla="*/ 85 w 86"/>
                    <a:gd name="T1" fmla="*/ 0 h 61"/>
                    <a:gd name="T2" fmla="*/ 61 w 86"/>
                    <a:gd name="T3" fmla="*/ 12 h 61"/>
                    <a:gd name="T4" fmla="*/ 53 w 86"/>
                    <a:gd name="T5" fmla="*/ 21 h 61"/>
                    <a:gd name="T6" fmla="*/ 45 w 86"/>
                    <a:gd name="T7" fmla="*/ 25 h 61"/>
                    <a:gd name="T8" fmla="*/ 40 w 86"/>
                    <a:gd name="T9" fmla="*/ 34 h 61"/>
                    <a:gd name="T10" fmla="*/ 40 w 86"/>
                    <a:gd name="T11" fmla="*/ 43 h 61"/>
                    <a:gd name="T12" fmla="*/ 37 w 86"/>
                    <a:gd name="T13" fmla="*/ 47 h 61"/>
                    <a:gd name="T14" fmla="*/ 32 w 86"/>
                    <a:gd name="T15" fmla="*/ 56 h 61"/>
                    <a:gd name="T16" fmla="*/ 18 w 86"/>
                    <a:gd name="T17" fmla="*/ 60 h 61"/>
                    <a:gd name="T18" fmla="*/ 0 w 86"/>
                    <a:gd name="T19" fmla="*/ 60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61"/>
                    <a:gd name="T32" fmla="*/ 86 w 86"/>
                    <a:gd name="T33" fmla="*/ 61 h 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61">
                      <a:moveTo>
                        <a:pt x="85" y="0"/>
                      </a:moveTo>
                      <a:lnTo>
                        <a:pt x="61" y="12"/>
                      </a:lnTo>
                      <a:lnTo>
                        <a:pt x="53" y="21"/>
                      </a:lnTo>
                      <a:lnTo>
                        <a:pt x="45" y="25"/>
                      </a:lnTo>
                      <a:lnTo>
                        <a:pt x="40" y="34"/>
                      </a:lnTo>
                      <a:lnTo>
                        <a:pt x="40" y="43"/>
                      </a:lnTo>
                      <a:lnTo>
                        <a:pt x="37" y="47"/>
                      </a:lnTo>
                      <a:lnTo>
                        <a:pt x="32" y="56"/>
                      </a:lnTo>
                      <a:lnTo>
                        <a:pt x="18" y="6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85" name="Freeform 684"/>
                <p:cNvSpPr>
                  <a:spLocks/>
                </p:cNvSpPr>
                <p:nvPr/>
              </p:nvSpPr>
              <p:spPr bwMode="auto">
                <a:xfrm>
                  <a:off x="1619" y="2689"/>
                  <a:ext cx="86" cy="63"/>
                </a:xfrm>
                <a:custGeom>
                  <a:avLst/>
                  <a:gdLst>
                    <a:gd name="T0" fmla="*/ 85 w 86"/>
                    <a:gd name="T1" fmla="*/ 0 h 63"/>
                    <a:gd name="T2" fmla="*/ 63 w 86"/>
                    <a:gd name="T3" fmla="*/ 14 h 63"/>
                    <a:gd name="T4" fmla="*/ 47 w 86"/>
                    <a:gd name="T5" fmla="*/ 27 h 63"/>
                    <a:gd name="T6" fmla="*/ 41 w 86"/>
                    <a:gd name="T7" fmla="*/ 36 h 63"/>
                    <a:gd name="T8" fmla="*/ 39 w 86"/>
                    <a:gd name="T9" fmla="*/ 44 h 63"/>
                    <a:gd name="T10" fmla="*/ 36 w 86"/>
                    <a:gd name="T11" fmla="*/ 53 h 63"/>
                    <a:gd name="T12" fmla="*/ 33 w 86"/>
                    <a:gd name="T13" fmla="*/ 58 h 63"/>
                    <a:gd name="T14" fmla="*/ 17 w 86"/>
                    <a:gd name="T15" fmla="*/ 62 h 63"/>
                    <a:gd name="T16" fmla="*/ 0 w 86"/>
                    <a:gd name="T17" fmla="*/ 62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3"/>
                    <a:gd name="T29" fmla="*/ 86 w 86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3">
                      <a:moveTo>
                        <a:pt x="85" y="0"/>
                      </a:moveTo>
                      <a:lnTo>
                        <a:pt x="63" y="14"/>
                      </a:lnTo>
                      <a:lnTo>
                        <a:pt x="47" y="27"/>
                      </a:lnTo>
                      <a:lnTo>
                        <a:pt x="41" y="36"/>
                      </a:lnTo>
                      <a:lnTo>
                        <a:pt x="39" y="44"/>
                      </a:lnTo>
                      <a:lnTo>
                        <a:pt x="36" y="53"/>
                      </a:lnTo>
                      <a:lnTo>
                        <a:pt x="33" y="58"/>
                      </a:lnTo>
                      <a:lnTo>
                        <a:pt x="17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86" name="Oval 685"/>
                <p:cNvSpPr>
                  <a:spLocks noChangeArrowheads="1"/>
                </p:cNvSpPr>
                <p:nvPr/>
              </p:nvSpPr>
              <p:spPr bwMode="auto">
                <a:xfrm rot="8820000">
                  <a:off x="1658" y="257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23" name="Group 686"/>
              <p:cNvGrpSpPr>
                <a:grpSpLocks/>
              </p:cNvGrpSpPr>
              <p:nvPr/>
            </p:nvGrpSpPr>
            <p:grpSpPr bwMode="auto">
              <a:xfrm>
                <a:off x="3883" y="2945"/>
                <a:ext cx="83" cy="73"/>
                <a:chOff x="1539" y="2478"/>
                <a:chExt cx="199" cy="178"/>
              </a:xfrm>
            </p:grpSpPr>
            <p:sp>
              <p:nvSpPr>
                <p:cNvPr id="50481" name="Freeform 687"/>
                <p:cNvSpPr>
                  <a:spLocks/>
                </p:cNvSpPr>
                <p:nvPr/>
              </p:nvSpPr>
              <p:spPr bwMode="auto">
                <a:xfrm>
                  <a:off x="1539" y="2541"/>
                  <a:ext cx="87" cy="63"/>
                </a:xfrm>
                <a:custGeom>
                  <a:avLst/>
                  <a:gdLst>
                    <a:gd name="T0" fmla="*/ 86 w 87"/>
                    <a:gd name="T1" fmla="*/ 0 h 63"/>
                    <a:gd name="T2" fmla="*/ 63 w 87"/>
                    <a:gd name="T3" fmla="*/ 16 h 63"/>
                    <a:gd name="T4" fmla="*/ 55 w 87"/>
                    <a:gd name="T5" fmla="*/ 20 h 63"/>
                    <a:gd name="T6" fmla="*/ 47 w 87"/>
                    <a:gd name="T7" fmla="*/ 29 h 63"/>
                    <a:gd name="T8" fmla="*/ 42 w 87"/>
                    <a:gd name="T9" fmla="*/ 37 h 63"/>
                    <a:gd name="T10" fmla="*/ 39 w 87"/>
                    <a:gd name="T11" fmla="*/ 45 h 63"/>
                    <a:gd name="T12" fmla="*/ 34 w 87"/>
                    <a:gd name="T13" fmla="*/ 58 h 63"/>
                    <a:gd name="T14" fmla="*/ 18 w 87"/>
                    <a:gd name="T15" fmla="*/ 62 h 63"/>
                    <a:gd name="T16" fmla="*/ 0 w 87"/>
                    <a:gd name="T17" fmla="*/ 62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63"/>
                    <a:gd name="T29" fmla="*/ 87 w 87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63">
                      <a:moveTo>
                        <a:pt x="86" y="0"/>
                      </a:moveTo>
                      <a:lnTo>
                        <a:pt x="63" y="16"/>
                      </a:lnTo>
                      <a:lnTo>
                        <a:pt x="55" y="20"/>
                      </a:lnTo>
                      <a:lnTo>
                        <a:pt x="47" y="29"/>
                      </a:lnTo>
                      <a:lnTo>
                        <a:pt x="42" y="37"/>
                      </a:lnTo>
                      <a:lnTo>
                        <a:pt x="39" y="45"/>
                      </a:lnTo>
                      <a:lnTo>
                        <a:pt x="34" y="58"/>
                      </a:lnTo>
                      <a:lnTo>
                        <a:pt x="18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82" name="Freeform 688"/>
                <p:cNvSpPr>
                  <a:spLocks/>
                </p:cNvSpPr>
                <p:nvPr/>
              </p:nvSpPr>
              <p:spPr bwMode="auto">
                <a:xfrm>
                  <a:off x="1579" y="2596"/>
                  <a:ext cx="86" cy="60"/>
                </a:xfrm>
                <a:custGeom>
                  <a:avLst/>
                  <a:gdLst>
                    <a:gd name="T0" fmla="*/ 85 w 86"/>
                    <a:gd name="T1" fmla="*/ 0 h 60"/>
                    <a:gd name="T2" fmla="*/ 61 w 86"/>
                    <a:gd name="T3" fmla="*/ 12 h 60"/>
                    <a:gd name="T4" fmla="*/ 53 w 86"/>
                    <a:gd name="T5" fmla="*/ 21 h 60"/>
                    <a:gd name="T6" fmla="*/ 45 w 86"/>
                    <a:gd name="T7" fmla="*/ 25 h 60"/>
                    <a:gd name="T8" fmla="*/ 40 w 86"/>
                    <a:gd name="T9" fmla="*/ 34 h 60"/>
                    <a:gd name="T10" fmla="*/ 40 w 86"/>
                    <a:gd name="T11" fmla="*/ 42 h 60"/>
                    <a:gd name="T12" fmla="*/ 37 w 86"/>
                    <a:gd name="T13" fmla="*/ 46 h 60"/>
                    <a:gd name="T14" fmla="*/ 32 w 86"/>
                    <a:gd name="T15" fmla="*/ 55 h 60"/>
                    <a:gd name="T16" fmla="*/ 18 w 86"/>
                    <a:gd name="T17" fmla="*/ 59 h 60"/>
                    <a:gd name="T18" fmla="*/ 0 w 86"/>
                    <a:gd name="T19" fmla="*/ 59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60"/>
                    <a:gd name="T32" fmla="*/ 86 w 86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60">
                      <a:moveTo>
                        <a:pt x="85" y="0"/>
                      </a:moveTo>
                      <a:lnTo>
                        <a:pt x="61" y="12"/>
                      </a:lnTo>
                      <a:lnTo>
                        <a:pt x="53" y="21"/>
                      </a:lnTo>
                      <a:lnTo>
                        <a:pt x="45" y="25"/>
                      </a:lnTo>
                      <a:lnTo>
                        <a:pt x="40" y="34"/>
                      </a:lnTo>
                      <a:lnTo>
                        <a:pt x="40" y="42"/>
                      </a:lnTo>
                      <a:lnTo>
                        <a:pt x="37" y="46"/>
                      </a:lnTo>
                      <a:lnTo>
                        <a:pt x="32" y="55"/>
                      </a:lnTo>
                      <a:lnTo>
                        <a:pt x="18" y="59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83" name="Oval 689"/>
                <p:cNvSpPr>
                  <a:spLocks noChangeArrowheads="1"/>
                </p:cNvSpPr>
                <p:nvPr/>
              </p:nvSpPr>
              <p:spPr bwMode="auto">
                <a:xfrm rot="8820000">
                  <a:off x="1618" y="24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24" name="Group 690"/>
              <p:cNvGrpSpPr>
                <a:grpSpLocks/>
              </p:cNvGrpSpPr>
              <p:nvPr/>
            </p:nvGrpSpPr>
            <p:grpSpPr bwMode="auto">
              <a:xfrm>
                <a:off x="4569" y="3265"/>
                <a:ext cx="71" cy="82"/>
                <a:chOff x="3180" y="3255"/>
                <a:chExt cx="172" cy="202"/>
              </a:xfrm>
            </p:grpSpPr>
            <p:sp>
              <p:nvSpPr>
                <p:cNvPr id="50478" name="Freeform 691"/>
                <p:cNvSpPr>
                  <a:spLocks/>
                </p:cNvSpPr>
                <p:nvPr/>
              </p:nvSpPr>
              <p:spPr bwMode="auto">
                <a:xfrm>
                  <a:off x="3245" y="3368"/>
                  <a:ext cx="54" cy="89"/>
                </a:xfrm>
                <a:custGeom>
                  <a:avLst/>
                  <a:gdLst>
                    <a:gd name="T0" fmla="*/ 0 w 54"/>
                    <a:gd name="T1" fmla="*/ 0 h 89"/>
                    <a:gd name="T2" fmla="*/ 10 w 54"/>
                    <a:gd name="T3" fmla="*/ 22 h 89"/>
                    <a:gd name="T4" fmla="*/ 26 w 54"/>
                    <a:gd name="T5" fmla="*/ 38 h 89"/>
                    <a:gd name="T6" fmla="*/ 42 w 54"/>
                    <a:gd name="T7" fmla="*/ 49 h 89"/>
                    <a:gd name="T8" fmla="*/ 53 w 54"/>
                    <a:gd name="T9" fmla="*/ 55 h 89"/>
                    <a:gd name="T10" fmla="*/ 53 w 54"/>
                    <a:gd name="T11" fmla="*/ 66 h 89"/>
                    <a:gd name="T12" fmla="*/ 53 w 54"/>
                    <a:gd name="T13" fmla="*/ 88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4"/>
                    <a:gd name="T22" fmla="*/ 0 h 89"/>
                    <a:gd name="T23" fmla="*/ 54 w 54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4" h="89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26" y="38"/>
                      </a:lnTo>
                      <a:lnTo>
                        <a:pt x="42" y="49"/>
                      </a:lnTo>
                      <a:lnTo>
                        <a:pt x="53" y="55"/>
                      </a:lnTo>
                      <a:lnTo>
                        <a:pt x="53" y="66"/>
                      </a:lnTo>
                      <a:lnTo>
                        <a:pt x="53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79" name="Freeform 692"/>
                <p:cNvSpPr>
                  <a:spLocks/>
                </p:cNvSpPr>
                <p:nvPr/>
              </p:nvSpPr>
              <p:spPr bwMode="auto">
                <a:xfrm>
                  <a:off x="3297" y="3331"/>
                  <a:ext cx="55" cy="89"/>
                </a:xfrm>
                <a:custGeom>
                  <a:avLst/>
                  <a:gdLst>
                    <a:gd name="T0" fmla="*/ 0 w 55"/>
                    <a:gd name="T1" fmla="*/ 0 h 89"/>
                    <a:gd name="T2" fmla="*/ 11 w 55"/>
                    <a:gd name="T3" fmla="*/ 22 h 89"/>
                    <a:gd name="T4" fmla="*/ 27 w 55"/>
                    <a:gd name="T5" fmla="*/ 39 h 89"/>
                    <a:gd name="T6" fmla="*/ 43 w 55"/>
                    <a:gd name="T7" fmla="*/ 50 h 89"/>
                    <a:gd name="T8" fmla="*/ 54 w 55"/>
                    <a:gd name="T9" fmla="*/ 55 h 89"/>
                    <a:gd name="T10" fmla="*/ 54 w 55"/>
                    <a:gd name="T11" fmla="*/ 66 h 89"/>
                    <a:gd name="T12" fmla="*/ 54 w 55"/>
                    <a:gd name="T13" fmla="*/ 88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5"/>
                    <a:gd name="T22" fmla="*/ 0 h 89"/>
                    <a:gd name="T23" fmla="*/ 55 w 55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5" h="89">
                      <a:moveTo>
                        <a:pt x="0" y="0"/>
                      </a:moveTo>
                      <a:lnTo>
                        <a:pt x="11" y="22"/>
                      </a:lnTo>
                      <a:lnTo>
                        <a:pt x="27" y="39"/>
                      </a:lnTo>
                      <a:lnTo>
                        <a:pt x="43" y="50"/>
                      </a:lnTo>
                      <a:lnTo>
                        <a:pt x="54" y="55"/>
                      </a:lnTo>
                      <a:lnTo>
                        <a:pt x="54" y="66"/>
                      </a:lnTo>
                      <a:lnTo>
                        <a:pt x="54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80" name="Oval 693"/>
                <p:cNvSpPr>
                  <a:spLocks noChangeArrowheads="1"/>
                </p:cNvSpPr>
                <p:nvPr/>
              </p:nvSpPr>
              <p:spPr bwMode="auto">
                <a:xfrm rot="3540000">
                  <a:off x="3179" y="325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25" name="Group 694"/>
              <p:cNvGrpSpPr>
                <a:grpSpLocks/>
              </p:cNvGrpSpPr>
              <p:nvPr/>
            </p:nvGrpSpPr>
            <p:grpSpPr bwMode="auto">
              <a:xfrm>
                <a:off x="4322" y="3312"/>
                <a:ext cx="50" cy="88"/>
                <a:chOff x="2591" y="3370"/>
                <a:chExt cx="119" cy="215"/>
              </a:xfrm>
            </p:grpSpPr>
            <p:sp>
              <p:nvSpPr>
                <p:cNvPr id="50475" name="Freeform 695"/>
                <p:cNvSpPr>
                  <a:spLocks/>
                </p:cNvSpPr>
                <p:nvPr/>
              </p:nvSpPr>
              <p:spPr bwMode="auto">
                <a:xfrm>
                  <a:off x="2591" y="3469"/>
                  <a:ext cx="26" cy="104"/>
                </a:xfrm>
                <a:custGeom>
                  <a:avLst/>
                  <a:gdLst>
                    <a:gd name="T0" fmla="*/ 25 w 26"/>
                    <a:gd name="T1" fmla="*/ 0 h 104"/>
                    <a:gd name="T2" fmla="*/ 17 w 26"/>
                    <a:gd name="T3" fmla="*/ 23 h 104"/>
                    <a:gd name="T4" fmla="*/ 12 w 26"/>
                    <a:gd name="T5" fmla="*/ 46 h 104"/>
                    <a:gd name="T6" fmla="*/ 12 w 26"/>
                    <a:gd name="T7" fmla="*/ 57 h 104"/>
                    <a:gd name="T8" fmla="*/ 17 w 26"/>
                    <a:gd name="T9" fmla="*/ 63 h 104"/>
                    <a:gd name="T10" fmla="*/ 21 w 26"/>
                    <a:gd name="T11" fmla="*/ 69 h 104"/>
                    <a:gd name="T12" fmla="*/ 21 w 26"/>
                    <a:gd name="T13" fmla="*/ 74 h 104"/>
                    <a:gd name="T14" fmla="*/ 21 w 26"/>
                    <a:gd name="T15" fmla="*/ 80 h 104"/>
                    <a:gd name="T16" fmla="*/ 12 w 26"/>
                    <a:gd name="T17" fmla="*/ 92 h 104"/>
                    <a:gd name="T18" fmla="*/ 0 w 26"/>
                    <a:gd name="T19" fmla="*/ 103 h 1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6"/>
                    <a:gd name="T31" fmla="*/ 0 h 104"/>
                    <a:gd name="T32" fmla="*/ 26 w 26"/>
                    <a:gd name="T33" fmla="*/ 104 h 1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6" h="104">
                      <a:moveTo>
                        <a:pt x="25" y="0"/>
                      </a:moveTo>
                      <a:lnTo>
                        <a:pt x="17" y="23"/>
                      </a:lnTo>
                      <a:lnTo>
                        <a:pt x="12" y="46"/>
                      </a:lnTo>
                      <a:lnTo>
                        <a:pt x="12" y="57"/>
                      </a:lnTo>
                      <a:lnTo>
                        <a:pt x="17" y="63"/>
                      </a:lnTo>
                      <a:lnTo>
                        <a:pt x="21" y="69"/>
                      </a:lnTo>
                      <a:lnTo>
                        <a:pt x="21" y="74"/>
                      </a:lnTo>
                      <a:lnTo>
                        <a:pt x="21" y="80"/>
                      </a:lnTo>
                      <a:lnTo>
                        <a:pt x="12" y="92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76" name="Freeform 696"/>
                <p:cNvSpPr>
                  <a:spLocks/>
                </p:cNvSpPr>
                <p:nvPr/>
              </p:nvSpPr>
              <p:spPr bwMode="auto">
                <a:xfrm>
                  <a:off x="2653" y="3481"/>
                  <a:ext cx="27" cy="104"/>
                </a:xfrm>
                <a:custGeom>
                  <a:avLst/>
                  <a:gdLst>
                    <a:gd name="T0" fmla="*/ 26 w 27"/>
                    <a:gd name="T1" fmla="*/ 0 h 104"/>
                    <a:gd name="T2" fmla="*/ 17 w 27"/>
                    <a:gd name="T3" fmla="*/ 23 h 104"/>
                    <a:gd name="T4" fmla="*/ 13 w 27"/>
                    <a:gd name="T5" fmla="*/ 46 h 104"/>
                    <a:gd name="T6" fmla="*/ 13 w 27"/>
                    <a:gd name="T7" fmla="*/ 57 h 104"/>
                    <a:gd name="T8" fmla="*/ 17 w 27"/>
                    <a:gd name="T9" fmla="*/ 63 h 104"/>
                    <a:gd name="T10" fmla="*/ 22 w 27"/>
                    <a:gd name="T11" fmla="*/ 69 h 104"/>
                    <a:gd name="T12" fmla="*/ 22 w 27"/>
                    <a:gd name="T13" fmla="*/ 74 h 104"/>
                    <a:gd name="T14" fmla="*/ 17 w 27"/>
                    <a:gd name="T15" fmla="*/ 92 h 104"/>
                    <a:gd name="T16" fmla="*/ 0 w 27"/>
                    <a:gd name="T17" fmla="*/ 103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7"/>
                    <a:gd name="T28" fmla="*/ 0 h 104"/>
                    <a:gd name="T29" fmla="*/ 27 w 27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7" h="104">
                      <a:moveTo>
                        <a:pt x="26" y="0"/>
                      </a:moveTo>
                      <a:lnTo>
                        <a:pt x="17" y="23"/>
                      </a:lnTo>
                      <a:lnTo>
                        <a:pt x="13" y="46"/>
                      </a:lnTo>
                      <a:lnTo>
                        <a:pt x="13" y="57"/>
                      </a:lnTo>
                      <a:lnTo>
                        <a:pt x="17" y="63"/>
                      </a:lnTo>
                      <a:lnTo>
                        <a:pt x="22" y="69"/>
                      </a:lnTo>
                      <a:lnTo>
                        <a:pt x="22" y="74"/>
                      </a:lnTo>
                      <a:lnTo>
                        <a:pt x="17" y="92"/>
                      </a:lnTo>
                      <a:lnTo>
                        <a:pt x="0" y="10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77" name="Oval 697"/>
                <p:cNvSpPr>
                  <a:spLocks noChangeArrowheads="1"/>
                </p:cNvSpPr>
                <p:nvPr/>
              </p:nvSpPr>
              <p:spPr bwMode="auto">
                <a:xfrm rot="6300000">
                  <a:off x="2591" y="337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26" name="Group 698"/>
              <p:cNvGrpSpPr>
                <a:grpSpLocks/>
              </p:cNvGrpSpPr>
              <p:nvPr/>
            </p:nvGrpSpPr>
            <p:grpSpPr bwMode="auto">
              <a:xfrm>
                <a:off x="3868" y="2898"/>
                <a:ext cx="88" cy="48"/>
                <a:chOff x="1500" y="2362"/>
                <a:chExt cx="212" cy="118"/>
              </a:xfrm>
            </p:grpSpPr>
            <p:sp>
              <p:nvSpPr>
                <p:cNvPr id="50472" name="Freeform 699"/>
                <p:cNvSpPr>
                  <a:spLocks/>
                </p:cNvSpPr>
                <p:nvPr/>
              </p:nvSpPr>
              <p:spPr bwMode="auto">
                <a:xfrm>
                  <a:off x="1511" y="2365"/>
                  <a:ext cx="102" cy="20"/>
                </a:xfrm>
                <a:custGeom>
                  <a:avLst/>
                  <a:gdLst>
                    <a:gd name="T0" fmla="*/ 101 w 102"/>
                    <a:gd name="T1" fmla="*/ 19 h 20"/>
                    <a:gd name="T2" fmla="*/ 75 w 102"/>
                    <a:gd name="T3" fmla="*/ 15 h 20"/>
                    <a:gd name="T4" fmla="*/ 55 w 102"/>
                    <a:gd name="T5" fmla="*/ 12 h 20"/>
                    <a:gd name="T6" fmla="*/ 47 w 102"/>
                    <a:gd name="T7" fmla="*/ 12 h 20"/>
                    <a:gd name="T8" fmla="*/ 39 w 102"/>
                    <a:gd name="T9" fmla="*/ 15 h 20"/>
                    <a:gd name="T10" fmla="*/ 31 w 102"/>
                    <a:gd name="T11" fmla="*/ 19 h 20"/>
                    <a:gd name="T12" fmla="*/ 26 w 102"/>
                    <a:gd name="T13" fmla="*/ 19 h 20"/>
                    <a:gd name="T14" fmla="*/ 18 w 102"/>
                    <a:gd name="T15" fmla="*/ 19 h 20"/>
                    <a:gd name="T16" fmla="*/ 13 w 102"/>
                    <a:gd name="T17" fmla="*/ 12 h 20"/>
                    <a:gd name="T18" fmla="*/ 0 w 102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0"/>
                    <a:gd name="T32" fmla="*/ 102 w 102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0">
                      <a:moveTo>
                        <a:pt x="101" y="19"/>
                      </a:moveTo>
                      <a:lnTo>
                        <a:pt x="75" y="15"/>
                      </a:lnTo>
                      <a:lnTo>
                        <a:pt x="55" y="12"/>
                      </a:lnTo>
                      <a:lnTo>
                        <a:pt x="47" y="12"/>
                      </a:lnTo>
                      <a:lnTo>
                        <a:pt x="39" y="15"/>
                      </a:lnTo>
                      <a:lnTo>
                        <a:pt x="31" y="19"/>
                      </a:lnTo>
                      <a:lnTo>
                        <a:pt x="26" y="19"/>
                      </a:lnTo>
                      <a:lnTo>
                        <a:pt x="18" y="19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73" name="Freeform 700"/>
                <p:cNvSpPr>
                  <a:spLocks/>
                </p:cNvSpPr>
                <p:nvPr/>
              </p:nvSpPr>
              <p:spPr bwMode="auto">
                <a:xfrm>
                  <a:off x="1500" y="2427"/>
                  <a:ext cx="101" cy="21"/>
                </a:xfrm>
                <a:custGeom>
                  <a:avLst/>
                  <a:gdLst>
                    <a:gd name="T0" fmla="*/ 100 w 101"/>
                    <a:gd name="T1" fmla="*/ 20 h 21"/>
                    <a:gd name="T2" fmla="*/ 74 w 101"/>
                    <a:gd name="T3" fmla="*/ 16 h 21"/>
                    <a:gd name="T4" fmla="*/ 54 w 101"/>
                    <a:gd name="T5" fmla="*/ 12 h 21"/>
                    <a:gd name="T6" fmla="*/ 46 w 101"/>
                    <a:gd name="T7" fmla="*/ 12 h 21"/>
                    <a:gd name="T8" fmla="*/ 39 w 101"/>
                    <a:gd name="T9" fmla="*/ 16 h 21"/>
                    <a:gd name="T10" fmla="*/ 31 w 101"/>
                    <a:gd name="T11" fmla="*/ 20 h 21"/>
                    <a:gd name="T12" fmla="*/ 23 w 101"/>
                    <a:gd name="T13" fmla="*/ 20 h 21"/>
                    <a:gd name="T14" fmla="*/ 18 w 101"/>
                    <a:gd name="T15" fmla="*/ 20 h 21"/>
                    <a:gd name="T16" fmla="*/ 13 w 101"/>
                    <a:gd name="T17" fmla="*/ 12 h 21"/>
                    <a:gd name="T18" fmla="*/ 0 w 101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1"/>
                    <a:gd name="T32" fmla="*/ 101 w 101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1">
                      <a:moveTo>
                        <a:pt x="100" y="20"/>
                      </a:moveTo>
                      <a:lnTo>
                        <a:pt x="74" y="16"/>
                      </a:lnTo>
                      <a:lnTo>
                        <a:pt x="54" y="12"/>
                      </a:lnTo>
                      <a:lnTo>
                        <a:pt x="46" y="12"/>
                      </a:lnTo>
                      <a:lnTo>
                        <a:pt x="39" y="16"/>
                      </a:lnTo>
                      <a:lnTo>
                        <a:pt x="31" y="20"/>
                      </a:lnTo>
                      <a:lnTo>
                        <a:pt x="23" y="20"/>
                      </a:lnTo>
                      <a:lnTo>
                        <a:pt x="18" y="20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74" name="Oval 701"/>
                <p:cNvSpPr>
                  <a:spLocks noChangeArrowheads="1"/>
                </p:cNvSpPr>
                <p:nvPr/>
              </p:nvSpPr>
              <p:spPr bwMode="auto">
                <a:xfrm rot="-9960000">
                  <a:off x="1592" y="236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27" name="Group 702"/>
              <p:cNvGrpSpPr>
                <a:grpSpLocks/>
              </p:cNvGrpSpPr>
              <p:nvPr/>
            </p:nvGrpSpPr>
            <p:grpSpPr bwMode="auto">
              <a:xfrm>
                <a:off x="4808" y="3047"/>
                <a:ext cx="91" cy="58"/>
                <a:chOff x="3753" y="2725"/>
                <a:chExt cx="215" cy="140"/>
              </a:xfrm>
            </p:grpSpPr>
            <p:sp>
              <p:nvSpPr>
                <p:cNvPr id="50469" name="Freeform 703"/>
                <p:cNvSpPr>
                  <a:spLocks/>
                </p:cNvSpPr>
                <p:nvPr/>
              </p:nvSpPr>
              <p:spPr bwMode="auto">
                <a:xfrm>
                  <a:off x="3849" y="2823"/>
                  <a:ext cx="96" cy="42"/>
                </a:xfrm>
                <a:custGeom>
                  <a:avLst/>
                  <a:gdLst>
                    <a:gd name="T0" fmla="*/ 0 w 96"/>
                    <a:gd name="T1" fmla="*/ 0 h 42"/>
                    <a:gd name="T2" fmla="*/ 19 w 96"/>
                    <a:gd name="T3" fmla="*/ 14 h 42"/>
                    <a:gd name="T4" fmla="*/ 38 w 96"/>
                    <a:gd name="T5" fmla="*/ 18 h 42"/>
                    <a:gd name="T6" fmla="*/ 51 w 96"/>
                    <a:gd name="T7" fmla="*/ 18 h 42"/>
                    <a:gd name="T8" fmla="*/ 57 w 96"/>
                    <a:gd name="T9" fmla="*/ 18 h 42"/>
                    <a:gd name="T10" fmla="*/ 63 w 96"/>
                    <a:gd name="T11" fmla="*/ 18 h 42"/>
                    <a:gd name="T12" fmla="*/ 70 w 96"/>
                    <a:gd name="T13" fmla="*/ 18 h 42"/>
                    <a:gd name="T14" fmla="*/ 76 w 96"/>
                    <a:gd name="T15" fmla="*/ 23 h 42"/>
                    <a:gd name="T16" fmla="*/ 82 w 96"/>
                    <a:gd name="T17" fmla="*/ 27 h 42"/>
                    <a:gd name="T18" fmla="*/ 95 w 96"/>
                    <a:gd name="T19" fmla="*/ 41 h 4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42"/>
                    <a:gd name="T32" fmla="*/ 96 w 96"/>
                    <a:gd name="T33" fmla="*/ 42 h 4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42">
                      <a:moveTo>
                        <a:pt x="0" y="0"/>
                      </a:moveTo>
                      <a:lnTo>
                        <a:pt x="19" y="14"/>
                      </a:lnTo>
                      <a:lnTo>
                        <a:pt x="38" y="18"/>
                      </a:lnTo>
                      <a:lnTo>
                        <a:pt x="51" y="18"/>
                      </a:lnTo>
                      <a:lnTo>
                        <a:pt x="57" y="18"/>
                      </a:lnTo>
                      <a:lnTo>
                        <a:pt x="63" y="18"/>
                      </a:lnTo>
                      <a:lnTo>
                        <a:pt x="70" y="18"/>
                      </a:lnTo>
                      <a:lnTo>
                        <a:pt x="76" y="23"/>
                      </a:lnTo>
                      <a:lnTo>
                        <a:pt x="82" y="27"/>
                      </a:lnTo>
                      <a:lnTo>
                        <a:pt x="95" y="4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70" name="Freeform 704"/>
                <p:cNvSpPr>
                  <a:spLocks/>
                </p:cNvSpPr>
                <p:nvPr/>
              </p:nvSpPr>
              <p:spPr bwMode="auto">
                <a:xfrm>
                  <a:off x="3872" y="2764"/>
                  <a:ext cx="96" cy="41"/>
                </a:xfrm>
                <a:custGeom>
                  <a:avLst/>
                  <a:gdLst>
                    <a:gd name="T0" fmla="*/ 0 w 96"/>
                    <a:gd name="T1" fmla="*/ 0 h 41"/>
                    <a:gd name="T2" fmla="*/ 19 w 96"/>
                    <a:gd name="T3" fmla="*/ 13 h 41"/>
                    <a:gd name="T4" fmla="*/ 38 w 96"/>
                    <a:gd name="T5" fmla="*/ 18 h 41"/>
                    <a:gd name="T6" fmla="*/ 51 w 96"/>
                    <a:gd name="T7" fmla="*/ 18 h 41"/>
                    <a:gd name="T8" fmla="*/ 57 w 96"/>
                    <a:gd name="T9" fmla="*/ 18 h 41"/>
                    <a:gd name="T10" fmla="*/ 70 w 96"/>
                    <a:gd name="T11" fmla="*/ 13 h 41"/>
                    <a:gd name="T12" fmla="*/ 82 w 96"/>
                    <a:gd name="T13" fmla="*/ 27 h 41"/>
                    <a:gd name="T14" fmla="*/ 95 w 96"/>
                    <a:gd name="T15" fmla="*/ 40 h 4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6"/>
                    <a:gd name="T25" fmla="*/ 0 h 41"/>
                    <a:gd name="T26" fmla="*/ 96 w 96"/>
                    <a:gd name="T27" fmla="*/ 41 h 4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6" h="41">
                      <a:moveTo>
                        <a:pt x="0" y="0"/>
                      </a:moveTo>
                      <a:lnTo>
                        <a:pt x="19" y="13"/>
                      </a:lnTo>
                      <a:lnTo>
                        <a:pt x="38" y="18"/>
                      </a:lnTo>
                      <a:lnTo>
                        <a:pt x="51" y="18"/>
                      </a:lnTo>
                      <a:lnTo>
                        <a:pt x="57" y="18"/>
                      </a:lnTo>
                      <a:lnTo>
                        <a:pt x="70" y="13"/>
                      </a:lnTo>
                      <a:lnTo>
                        <a:pt x="82" y="27"/>
                      </a:lnTo>
                      <a:lnTo>
                        <a:pt x="95" y="4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71" name="Oval 705"/>
                <p:cNvSpPr>
                  <a:spLocks noChangeArrowheads="1"/>
                </p:cNvSpPr>
                <p:nvPr/>
              </p:nvSpPr>
              <p:spPr bwMode="auto">
                <a:xfrm rot="1440000">
                  <a:off x="3753" y="272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28" name="Group 706"/>
              <p:cNvGrpSpPr>
                <a:grpSpLocks/>
              </p:cNvGrpSpPr>
              <p:nvPr/>
            </p:nvGrpSpPr>
            <p:grpSpPr bwMode="auto">
              <a:xfrm>
                <a:off x="3989" y="2557"/>
                <a:ext cx="89" cy="59"/>
                <a:chOff x="1793" y="1533"/>
                <a:chExt cx="214" cy="142"/>
              </a:xfrm>
            </p:grpSpPr>
            <p:sp>
              <p:nvSpPr>
                <p:cNvPr id="50466" name="Freeform 707"/>
                <p:cNvSpPr>
                  <a:spLocks/>
                </p:cNvSpPr>
                <p:nvPr/>
              </p:nvSpPr>
              <p:spPr bwMode="auto">
                <a:xfrm>
                  <a:off x="1888" y="1634"/>
                  <a:ext cx="96" cy="41"/>
                </a:xfrm>
                <a:custGeom>
                  <a:avLst/>
                  <a:gdLst>
                    <a:gd name="T0" fmla="*/ 0 w 96"/>
                    <a:gd name="T1" fmla="*/ 0 h 41"/>
                    <a:gd name="T2" fmla="*/ 22 w 96"/>
                    <a:gd name="T3" fmla="*/ 11 h 41"/>
                    <a:gd name="T4" fmla="*/ 41 w 96"/>
                    <a:gd name="T5" fmla="*/ 19 h 41"/>
                    <a:gd name="T6" fmla="*/ 51 w 96"/>
                    <a:gd name="T7" fmla="*/ 19 h 41"/>
                    <a:gd name="T8" fmla="*/ 60 w 96"/>
                    <a:gd name="T9" fmla="*/ 16 h 41"/>
                    <a:gd name="T10" fmla="*/ 66 w 96"/>
                    <a:gd name="T11" fmla="*/ 13 h 41"/>
                    <a:gd name="T12" fmla="*/ 73 w 96"/>
                    <a:gd name="T13" fmla="*/ 13 h 41"/>
                    <a:gd name="T14" fmla="*/ 79 w 96"/>
                    <a:gd name="T15" fmla="*/ 16 h 41"/>
                    <a:gd name="T16" fmla="*/ 85 w 96"/>
                    <a:gd name="T17" fmla="*/ 24 h 41"/>
                    <a:gd name="T18" fmla="*/ 95 w 96"/>
                    <a:gd name="T19" fmla="*/ 40 h 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41"/>
                    <a:gd name="T32" fmla="*/ 96 w 96"/>
                    <a:gd name="T33" fmla="*/ 41 h 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41">
                      <a:moveTo>
                        <a:pt x="0" y="0"/>
                      </a:moveTo>
                      <a:lnTo>
                        <a:pt x="22" y="11"/>
                      </a:lnTo>
                      <a:lnTo>
                        <a:pt x="41" y="19"/>
                      </a:lnTo>
                      <a:lnTo>
                        <a:pt x="51" y="19"/>
                      </a:lnTo>
                      <a:lnTo>
                        <a:pt x="60" y="16"/>
                      </a:lnTo>
                      <a:lnTo>
                        <a:pt x="66" y="13"/>
                      </a:lnTo>
                      <a:lnTo>
                        <a:pt x="73" y="13"/>
                      </a:lnTo>
                      <a:lnTo>
                        <a:pt x="79" y="16"/>
                      </a:lnTo>
                      <a:lnTo>
                        <a:pt x="85" y="24"/>
                      </a:lnTo>
                      <a:lnTo>
                        <a:pt x="95" y="4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67" name="Freeform 708"/>
                <p:cNvSpPr>
                  <a:spLocks/>
                </p:cNvSpPr>
                <p:nvPr/>
              </p:nvSpPr>
              <p:spPr bwMode="auto">
                <a:xfrm>
                  <a:off x="1910" y="1575"/>
                  <a:ext cx="97" cy="40"/>
                </a:xfrm>
                <a:custGeom>
                  <a:avLst/>
                  <a:gdLst>
                    <a:gd name="T0" fmla="*/ 0 w 97"/>
                    <a:gd name="T1" fmla="*/ 0 h 40"/>
                    <a:gd name="T2" fmla="*/ 22 w 97"/>
                    <a:gd name="T3" fmla="*/ 11 h 40"/>
                    <a:gd name="T4" fmla="*/ 32 w 97"/>
                    <a:gd name="T5" fmla="*/ 16 h 40"/>
                    <a:gd name="T6" fmla="*/ 41 w 97"/>
                    <a:gd name="T7" fmla="*/ 16 h 40"/>
                    <a:gd name="T8" fmla="*/ 51 w 97"/>
                    <a:gd name="T9" fmla="*/ 16 h 40"/>
                    <a:gd name="T10" fmla="*/ 61 w 97"/>
                    <a:gd name="T11" fmla="*/ 16 h 40"/>
                    <a:gd name="T12" fmla="*/ 67 w 97"/>
                    <a:gd name="T13" fmla="*/ 13 h 40"/>
                    <a:gd name="T14" fmla="*/ 74 w 97"/>
                    <a:gd name="T15" fmla="*/ 13 h 40"/>
                    <a:gd name="T16" fmla="*/ 80 w 97"/>
                    <a:gd name="T17" fmla="*/ 16 h 40"/>
                    <a:gd name="T18" fmla="*/ 86 w 97"/>
                    <a:gd name="T19" fmla="*/ 24 h 40"/>
                    <a:gd name="T20" fmla="*/ 96 w 97"/>
                    <a:gd name="T21" fmla="*/ 39 h 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7"/>
                    <a:gd name="T34" fmla="*/ 0 h 40"/>
                    <a:gd name="T35" fmla="*/ 97 w 97"/>
                    <a:gd name="T36" fmla="*/ 40 h 4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7" h="40">
                      <a:moveTo>
                        <a:pt x="0" y="0"/>
                      </a:moveTo>
                      <a:lnTo>
                        <a:pt x="22" y="11"/>
                      </a:lnTo>
                      <a:lnTo>
                        <a:pt x="32" y="16"/>
                      </a:lnTo>
                      <a:lnTo>
                        <a:pt x="41" y="16"/>
                      </a:lnTo>
                      <a:lnTo>
                        <a:pt x="51" y="16"/>
                      </a:lnTo>
                      <a:lnTo>
                        <a:pt x="61" y="16"/>
                      </a:lnTo>
                      <a:lnTo>
                        <a:pt x="67" y="13"/>
                      </a:lnTo>
                      <a:lnTo>
                        <a:pt x="74" y="13"/>
                      </a:lnTo>
                      <a:lnTo>
                        <a:pt x="80" y="16"/>
                      </a:lnTo>
                      <a:lnTo>
                        <a:pt x="86" y="24"/>
                      </a:lnTo>
                      <a:lnTo>
                        <a:pt x="96" y="3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68" name="Oval 709"/>
                <p:cNvSpPr>
                  <a:spLocks noChangeArrowheads="1"/>
                </p:cNvSpPr>
                <p:nvPr/>
              </p:nvSpPr>
              <p:spPr bwMode="auto">
                <a:xfrm rot="1500000">
                  <a:off x="1793" y="153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29" name="Group 710"/>
              <p:cNvGrpSpPr>
                <a:grpSpLocks/>
              </p:cNvGrpSpPr>
              <p:nvPr/>
            </p:nvGrpSpPr>
            <p:grpSpPr bwMode="auto">
              <a:xfrm>
                <a:off x="3824" y="2676"/>
                <a:ext cx="89" cy="48"/>
                <a:chOff x="1398" y="1824"/>
                <a:chExt cx="214" cy="118"/>
              </a:xfrm>
            </p:grpSpPr>
            <p:sp>
              <p:nvSpPr>
                <p:cNvPr id="50463" name="Freeform 711"/>
                <p:cNvSpPr>
                  <a:spLocks/>
                </p:cNvSpPr>
                <p:nvPr/>
              </p:nvSpPr>
              <p:spPr bwMode="auto">
                <a:xfrm>
                  <a:off x="1501" y="1909"/>
                  <a:ext cx="104" cy="20"/>
                </a:xfrm>
                <a:custGeom>
                  <a:avLst/>
                  <a:gdLst>
                    <a:gd name="T0" fmla="*/ 0 w 104"/>
                    <a:gd name="T1" fmla="*/ 4 h 20"/>
                    <a:gd name="T2" fmla="*/ 23 w 104"/>
                    <a:gd name="T3" fmla="*/ 10 h 20"/>
                    <a:gd name="T4" fmla="*/ 47 w 104"/>
                    <a:gd name="T5" fmla="*/ 13 h 20"/>
                    <a:gd name="T6" fmla="*/ 62 w 104"/>
                    <a:gd name="T7" fmla="*/ 7 h 20"/>
                    <a:gd name="T8" fmla="*/ 70 w 104"/>
                    <a:gd name="T9" fmla="*/ 4 h 20"/>
                    <a:gd name="T10" fmla="*/ 75 w 104"/>
                    <a:gd name="T11" fmla="*/ 0 h 20"/>
                    <a:gd name="T12" fmla="*/ 82 w 104"/>
                    <a:gd name="T13" fmla="*/ 4 h 20"/>
                    <a:gd name="T14" fmla="*/ 90 w 104"/>
                    <a:gd name="T15" fmla="*/ 7 h 20"/>
                    <a:gd name="T16" fmla="*/ 103 w 104"/>
                    <a:gd name="T17" fmla="*/ 19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0"/>
                    <a:gd name="T29" fmla="*/ 104 w 104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0">
                      <a:moveTo>
                        <a:pt x="0" y="4"/>
                      </a:moveTo>
                      <a:lnTo>
                        <a:pt x="23" y="10"/>
                      </a:lnTo>
                      <a:lnTo>
                        <a:pt x="47" y="13"/>
                      </a:lnTo>
                      <a:lnTo>
                        <a:pt x="62" y="7"/>
                      </a:lnTo>
                      <a:lnTo>
                        <a:pt x="70" y="4"/>
                      </a:lnTo>
                      <a:lnTo>
                        <a:pt x="75" y="0"/>
                      </a:lnTo>
                      <a:lnTo>
                        <a:pt x="82" y="4"/>
                      </a:lnTo>
                      <a:lnTo>
                        <a:pt x="90" y="7"/>
                      </a:lnTo>
                      <a:lnTo>
                        <a:pt x="103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64" name="Freeform 712"/>
                <p:cNvSpPr>
                  <a:spLocks/>
                </p:cNvSpPr>
                <p:nvPr/>
              </p:nvSpPr>
              <p:spPr bwMode="auto">
                <a:xfrm>
                  <a:off x="1508" y="1846"/>
                  <a:ext cx="104" cy="19"/>
                </a:xfrm>
                <a:custGeom>
                  <a:avLst/>
                  <a:gdLst>
                    <a:gd name="T0" fmla="*/ 0 w 104"/>
                    <a:gd name="T1" fmla="*/ 3 h 19"/>
                    <a:gd name="T2" fmla="*/ 26 w 104"/>
                    <a:gd name="T3" fmla="*/ 9 h 19"/>
                    <a:gd name="T4" fmla="*/ 46 w 104"/>
                    <a:gd name="T5" fmla="*/ 12 h 19"/>
                    <a:gd name="T6" fmla="*/ 54 w 104"/>
                    <a:gd name="T7" fmla="*/ 9 h 19"/>
                    <a:gd name="T8" fmla="*/ 62 w 104"/>
                    <a:gd name="T9" fmla="*/ 3 h 19"/>
                    <a:gd name="T10" fmla="*/ 69 w 104"/>
                    <a:gd name="T11" fmla="*/ 0 h 19"/>
                    <a:gd name="T12" fmla="*/ 77 w 104"/>
                    <a:gd name="T13" fmla="*/ 0 h 19"/>
                    <a:gd name="T14" fmla="*/ 82 w 104"/>
                    <a:gd name="T15" fmla="*/ 3 h 19"/>
                    <a:gd name="T16" fmla="*/ 90 w 104"/>
                    <a:gd name="T17" fmla="*/ 6 h 19"/>
                    <a:gd name="T18" fmla="*/ 103 w 104"/>
                    <a:gd name="T19" fmla="*/ 18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19"/>
                    <a:gd name="T32" fmla="*/ 104 w 104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19">
                      <a:moveTo>
                        <a:pt x="0" y="3"/>
                      </a:moveTo>
                      <a:lnTo>
                        <a:pt x="26" y="9"/>
                      </a:lnTo>
                      <a:lnTo>
                        <a:pt x="46" y="12"/>
                      </a:lnTo>
                      <a:lnTo>
                        <a:pt x="54" y="9"/>
                      </a:lnTo>
                      <a:lnTo>
                        <a:pt x="62" y="3"/>
                      </a:lnTo>
                      <a:lnTo>
                        <a:pt x="69" y="0"/>
                      </a:lnTo>
                      <a:lnTo>
                        <a:pt x="77" y="0"/>
                      </a:lnTo>
                      <a:lnTo>
                        <a:pt x="82" y="3"/>
                      </a:lnTo>
                      <a:lnTo>
                        <a:pt x="90" y="6"/>
                      </a:lnTo>
                      <a:lnTo>
                        <a:pt x="103" y="1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65" name="Oval 713"/>
                <p:cNvSpPr>
                  <a:spLocks noChangeArrowheads="1"/>
                </p:cNvSpPr>
                <p:nvPr/>
              </p:nvSpPr>
              <p:spPr bwMode="auto">
                <a:xfrm rot="540000">
                  <a:off x="1398" y="182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30" name="Group 714"/>
              <p:cNvGrpSpPr>
                <a:grpSpLocks/>
              </p:cNvGrpSpPr>
              <p:nvPr/>
            </p:nvGrpSpPr>
            <p:grpSpPr bwMode="auto">
              <a:xfrm>
                <a:off x="3810" y="2719"/>
                <a:ext cx="90" cy="49"/>
                <a:chOff x="1366" y="1928"/>
                <a:chExt cx="214" cy="118"/>
              </a:xfrm>
            </p:grpSpPr>
            <p:sp>
              <p:nvSpPr>
                <p:cNvPr id="50460" name="Freeform 715"/>
                <p:cNvSpPr>
                  <a:spLocks/>
                </p:cNvSpPr>
                <p:nvPr/>
              </p:nvSpPr>
              <p:spPr bwMode="auto">
                <a:xfrm>
                  <a:off x="1469" y="2012"/>
                  <a:ext cx="104" cy="21"/>
                </a:xfrm>
                <a:custGeom>
                  <a:avLst/>
                  <a:gdLst>
                    <a:gd name="T0" fmla="*/ 0 w 104"/>
                    <a:gd name="T1" fmla="*/ 7 h 21"/>
                    <a:gd name="T2" fmla="*/ 25 w 104"/>
                    <a:gd name="T3" fmla="*/ 10 h 21"/>
                    <a:gd name="T4" fmla="*/ 38 w 104"/>
                    <a:gd name="T5" fmla="*/ 13 h 21"/>
                    <a:gd name="T6" fmla="*/ 45 w 104"/>
                    <a:gd name="T7" fmla="*/ 13 h 21"/>
                    <a:gd name="T8" fmla="*/ 55 w 104"/>
                    <a:gd name="T9" fmla="*/ 10 h 21"/>
                    <a:gd name="T10" fmla="*/ 63 w 104"/>
                    <a:gd name="T11" fmla="*/ 7 h 21"/>
                    <a:gd name="T12" fmla="*/ 70 w 104"/>
                    <a:gd name="T13" fmla="*/ 4 h 21"/>
                    <a:gd name="T14" fmla="*/ 75 w 104"/>
                    <a:gd name="T15" fmla="*/ 0 h 21"/>
                    <a:gd name="T16" fmla="*/ 83 w 104"/>
                    <a:gd name="T17" fmla="*/ 4 h 21"/>
                    <a:gd name="T18" fmla="*/ 90 w 104"/>
                    <a:gd name="T19" fmla="*/ 7 h 21"/>
                    <a:gd name="T20" fmla="*/ 103 w 104"/>
                    <a:gd name="T21" fmla="*/ 2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4"/>
                    <a:gd name="T34" fmla="*/ 0 h 21"/>
                    <a:gd name="T35" fmla="*/ 104 w 104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4" h="21">
                      <a:moveTo>
                        <a:pt x="0" y="7"/>
                      </a:moveTo>
                      <a:lnTo>
                        <a:pt x="25" y="10"/>
                      </a:lnTo>
                      <a:lnTo>
                        <a:pt x="38" y="13"/>
                      </a:lnTo>
                      <a:lnTo>
                        <a:pt x="45" y="13"/>
                      </a:lnTo>
                      <a:lnTo>
                        <a:pt x="55" y="10"/>
                      </a:lnTo>
                      <a:lnTo>
                        <a:pt x="63" y="7"/>
                      </a:lnTo>
                      <a:lnTo>
                        <a:pt x="70" y="4"/>
                      </a:lnTo>
                      <a:lnTo>
                        <a:pt x="75" y="0"/>
                      </a:lnTo>
                      <a:lnTo>
                        <a:pt x="83" y="4"/>
                      </a:lnTo>
                      <a:lnTo>
                        <a:pt x="90" y="7"/>
                      </a:lnTo>
                      <a:lnTo>
                        <a:pt x="103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61" name="Freeform 716"/>
                <p:cNvSpPr>
                  <a:spLocks/>
                </p:cNvSpPr>
                <p:nvPr/>
              </p:nvSpPr>
              <p:spPr bwMode="auto">
                <a:xfrm>
                  <a:off x="1478" y="1949"/>
                  <a:ext cx="102" cy="20"/>
                </a:xfrm>
                <a:custGeom>
                  <a:avLst/>
                  <a:gdLst>
                    <a:gd name="T0" fmla="*/ 0 w 102"/>
                    <a:gd name="T1" fmla="*/ 6 h 20"/>
                    <a:gd name="T2" fmla="*/ 23 w 102"/>
                    <a:gd name="T3" fmla="*/ 10 h 20"/>
                    <a:gd name="T4" fmla="*/ 35 w 102"/>
                    <a:gd name="T5" fmla="*/ 13 h 20"/>
                    <a:gd name="T6" fmla="*/ 43 w 102"/>
                    <a:gd name="T7" fmla="*/ 13 h 20"/>
                    <a:gd name="T8" fmla="*/ 53 w 102"/>
                    <a:gd name="T9" fmla="*/ 10 h 20"/>
                    <a:gd name="T10" fmla="*/ 61 w 102"/>
                    <a:gd name="T11" fmla="*/ 6 h 20"/>
                    <a:gd name="T12" fmla="*/ 68 w 102"/>
                    <a:gd name="T13" fmla="*/ 3 h 20"/>
                    <a:gd name="T14" fmla="*/ 73 w 102"/>
                    <a:gd name="T15" fmla="*/ 0 h 20"/>
                    <a:gd name="T16" fmla="*/ 81 w 102"/>
                    <a:gd name="T17" fmla="*/ 3 h 20"/>
                    <a:gd name="T18" fmla="*/ 88 w 102"/>
                    <a:gd name="T19" fmla="*/ 6 h 20"/>
                    <a:gd name="T20" fmla="*/ 101 w 102"/>
                    <a:gd name="T21" fmla="*/ 1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2"/>
                    <a:gd name="T34" fmla="*/ 0 h 20"/>
                    <a:gd name="T35" fmla="*/ 102 w 102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2" h="20">
                      <a:moveTo>
                        <a:pt x="0" y="6"/>
                      </a:moveTo>
                      <a:lnTo>
                        <a:pt x="23" y="10"/>
                      </a:lnTo>
                      <a:lnTo>
                        <a:pt x="35" y="13"/>
                      </a:lnTo>
                      <a:lnTo>
                        <a:pt x="43" y="13"/>
                      </a:lnTo>
                      <a:lnTo>
                        <a:pt x="53" y="10"/>
                      </a:lnTo>
                      <a:lnTo>
                        <a:pt x="61" y="6"/>
                      </a:lnTo>
                      <a:lnTo>
                        <a:pt x="68" y="3"/>
                      </a:lnTo>
                      <a:lnTo>
                        <a:pt x="73" y="0"/>
                      </a:lnTo>
                      <a:lnTo>
                        <a:pt x="81" y="3"/>
                      </a:lnTo>
                      <a:lnTo>
                        <a:pt x="88" y="6"/>
                      </a:lnTo>
                      <a:lnTo>
                        <a:pt x="101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62" name="Oval 717"/>
                <p:cNvSpPr>
                  <a:spLocks noChangeArrowheads="1"/>
                </p:cNvSpPr>
                <p:nvPr/>
              </p:nvSpPr>
              <p:spPr bwMode="auto">
                <a:xfrm rot="540000">
                  <a:off x="1366" y="19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31" name="Group 718"/>
              <p:cNvGrpSpPr>
                <a:grpSpLocks/>
              </p:cNvGrpSpPr>
              <p:nvPr/>
            </p:nvGrpSpPr>
            <p:grpSpPr bwMode="auto">
              <a:xfrm>
                <a:off x="3797" y="2764"/>
                <a:ext cx="90" cy="50"/>
                <a:chOff x="1334" y="2040"/>
                <a:chExt cx="214" cy="118"/>
              </a:xfrm>
            </p:grpSpPr>
            <p:sp>
              <p:nvSpPr>
                <p:cNvPr id="50457" name="Freeform 719"/>
                <p:cNvSpPr>
                  <a:spLocks/>
                </p:cNvSpPr>
                <p:nvPr/>
              </p:nvSpPr>
              <p:spPr bwMode="auto">
                <a:xfrm>
                  <a:off x="1439" y="2123"/>
                  <a:ext cx="102" cy="22"/>
                </a:xfrm>
                <a:custGeom>
                  <a:avLst/>
                  <a:gdLst>
                    <a:gd name="T0" fmla="*/ 0 w 102"/>
                    <a:gd name="T1" fmla="*/ 7 h 22"/>
                    <a:gd name="T2" fmla="*/ 22 w 102"/>
                    <a:gd name="T3" fmla="*/ 11 h 22"/>
                    <a:gd name="T4" fmla="*/ 44 w 102"/>
                    <a:gd name="T5" fmla="*/ 14 h 22"/>
                    <a:gd name="T6" fmla="*/ 59 w 102"/>
                    <a:gd name="T7" fmla="*/ 7 h 22"/>
                    <a:gd name="T8" fmla="*/ 67 w 102"/>
                    <a:gd name="T9" fmla="*/ 4 h 22"/>
                    <a:gd name="T10" fmla="*/ 74 w 102"/>
                    <a:gd name="T11" fmla="*/ 0 h 22"/>
                    <a:gd name="T12" fmla="*/ 89 w 102"/>
                    <a:gd name="T13" fmla="*/ 7 h 22"/>
                    <a:gd name="T14" fmla="*/ 101 w 102"/>
                    <a:gd name="T15" fmla="*/ 21 h 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22"/>
                    <a:gd name="T26" fmla="*/ 102 w 102"/>
                    <a:gd name="T27" fmla="*/ 22 h 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22">
                      <a:moveTo>
                        <a:pt x="0" y="7"/>
                      </a:moveTo>
                      <a:lnTo>
                        <a:pt x="22" y="11"/>
                      </a:lnTo>
                      <a:lnTo>
                        <a:pt x="44" y="14"/>
                      </a:lnTo>
                      <a:lnTo>
                        <a:pt x="59" y="7"/>
                      </a:lnTo>
                      <a:lnTo>
                        <a:pt x="67" y="4"/>
                      </a:lnTo>
                      <a:lnTo>
                        <a:pt x="74" y="0"/>
                      </a:lnTo>
                      <a:lnTo>
                        <a:pt x="89" y="7"/>
                      </a:lnTo>
                      <a:lnTo>
                        <a:pt x="101" y="2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58" name="Freeform 720"/>
                <p:cNvSpPr>
                  <a:spLocks/>
                </p:cNvSpPr>
                <p:nvPr/>
              </p:nvSpPr>
              <p:spPr bwMode="auto">
                <a:xfrm>
                  <a:off x="1446" y="2060"/>
                  <a:ext cx="102" cy="21"/>
                </a:xfrm>
                <a:custGeom>
                  <a:avLst/>
                  <a:gdLst>
                    <a:gd name="T0" fmla="*/ 0 w 102"/>
                    <a:gd name="T1" fmla="*/ 7 h 21"/>
                    <a:gd name="T2" fmla="*/ 22 w 102"/>
                    <a:gd name="T3" fmla="*/ 10 h 21"/>
                    <a:gd name="T4" fmla="*/ 44 w 102"/>
                    <a:gd name="T5" fmla="*/ 13 h 21"/>
                    <a:gd name="T6" fmla="*/ 59 w 102"/>
                    <a:gd name="T7" fmla="*/ 7 h 21"/>
                    <a:gd name="T8" fmla="*/ 66 w 102"/>
                    <a:gd name="T9" fmla="*/ 3 h 21"/>
                    <a:gd name="T10" fmla="*/ 74 w 102"/>
                    <a:gd name="T11" fmla="*/ 0 h 21"/>
                    <a:gd name="T12" fmla="*/ 89 w 102"/>
                    <a:gd name="T13" fmla="*/ 7 h 21"/>
                    <a:gd name="T14" fmla="*/ 101 w 102"/>
                    <a:gd name="T15" fmla="*/ 20 h 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21"/>
                    <a:gd name="T26" fmla="*/ 102 w 102"/>
                    <a:gd name="T27" fmla="*/ 21 h 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21">
                      <a:moveTo>
                        <a:pt x="0" y="7"/>
                      </a:moveTo>
                      <a:lnTo>
                        <a:pt x="22" y="10"/>
                      </a:lnTo>
                      <a:lnTo>
                        <a:pt x="44" y="13"/>
                      </a:lnTo>
                      <a:lnTo>
                        <a:pt x="59" y="7"/>
                      </a:lnTo>
                      <a:lnTo>
                        <a:pt x="66" y="3"/>
                      </a:lnTo>
                      <a:lnTo>
                        <a:pt x="74" y="0"/>
                      </a:lnTo>
                      <a:lnTo>
                        <a:pt x="89" y="7"/>
                      </a:lnTo>
                      <a:lnTo>
                        <a:pt x="101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59" name="Oval 721"/>
                <p:cNvSpPr>
                  <a:spLocks noChangeArrowheads="1"/>
                </p:cNvSpPr>
                <p:nvPr/>
              </p:nvSpPr>
              <p:spPr bwMode="auto">
                <a:xfrm rot="540000">
                  <a:off x="1334" y="204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32" name="Group 722"/>
              <p:cNvGrpSpPr>
                <a:grpSpLocks/>
              </p:cNvGrpSpPr>
              <p:nvPr/>
            </p:nvGrpSpPr>
            <p:grpSpPr bwMode="auto">
              <a:xfrm>
                <a:off x="3794" y="2808"/>
                <a:ext cx="89" cy="48"/>
                <a:chOff x="1326" y="2144"/>
                <a:chExt cx="214" cy="118"/>
              </a:xfrm>
            </p:grpSpPr>
            <p:sp>
              <p:nvSpPr>
                <p:cNvPr id="50454" name="Freeform 723"/>
                <p:cNvSpPr>
                  <a:spLocks/>
                </p:cNvSpPr>
                <p:nvPr/>
              </p:nvSpPr>
              <p:spPr bwMode="auto">
                <a:xfrm>
                  <a:off x="1429" y="2230"/>
                  <a:ext cx="104" cy="19"/>
                </a:xfrm>
                <a:custGeom>
                  <a:avLst/>
                  <a:gdLst>
                    <a:gd name="T0" fmla="*/ 0 w 104"/>
                    <a:gd name="T1" fmla="*/ 4 h 19"/>
                    <a:gd name="T2" fmla="*/ 25 w 104"/>
                    <a:gd name="T3" fmla="*/ 7 h 19"/>
                    <a:gd name="T4" fmla="*/ 47 w 104"/>
                    <a:gd name="T5" fmla="*/ 11 h 19"/>
                    <a:gd name="T6" fmla="*/ 61 w 104"/>
                    <a:gd name="T7" fmla="*/ 4 h 19"/>
                    <a:gd name="T8" fmla="*/ 69 w 104"/>
                    <a:gd name="T9" fmla="*/ 0 h 19"/>
                    <a:gd name="T10" fmla="*/ 76 w 104"/>
                    <a:gd name="T11" fmla="*/ 0 h 19"/>
                    <a:gd name="T12" fmla="*/ 91 w 104"/>
                    <a:gd name="T13" fmla="*/ 4 h 19"/>
                    <a:gd name="T14" fmla="*/ 103 w 104"/>
                    <a:gd name="T15" fmla="*/ 18 h 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19"/>
                    <a:gd name="T26" fmla="*/ 104 w 104"/>
                    <a:gd name="T27" fmla="*/ 19 h 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19">
                      <a:moveTo>
                        <a:pt x="0" y="4"/>
                      </a:moveTo>
                      <a:lnTo>
                        <a:pt x="25" y="7"/>
                      </a:lnTo>
                      <a:lnTo>
                        <a:pt x="47" y="11"/>
                      </a:lnTo>
                      <a:lnTo>
                        <a:pt x="61" y="4"/>
                      </a:lnTo>
                      <a:lnTo>
                        <a:pt x="69" y="0"/>
                      </a:lnTo>
                      <a:lnTo>
                        <a:pt x="76" y="0"/>
                      </a:lnTo>
                      <a:lnTo>
                        <a:pt x="91" y="4"/>
                      </a:lnTo>
                      <a:lnTo>
                        <a:pt x="103" y="1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55" name="Freeform 724"/>
                <p:cNvSpPr>
                  <a:spLocks/>
                </p:cNvSpPr>
                <p:nvPr/>
              </p:nvSpPr>
              <p:spPr bwMode="auto">
                <a:xfrm>
                  <a:off x="1438" y="2167"/>
                  <a:ext cx="102" cy="18"/>
                </a:xfrm>
                <a:custGeom>
                  <a:avLst/>
                  <a:gdLst>
                    <a:gd name="T0" fmla="*/ 0 w 102"/>
                    <a:gd name="T1" fmla="*/ 3 h 18"/>
                    <a:gd name="T2" fmla="*/ 22 w 102"/>
                    <a:gd name="T3" fmla="*/ 7 h 18"/>
                    <a:gd name="T4" fmla="*/ 44 w 102"/>
                    <a:gd name="T5" fmla="*/ 10 h 18"/>
                    <a:gd name="T6" fmla="*/ 59 w 102"/>
                    <a:gd name="T7" fmla="*/ 3 h 18"/>
                    <a:gd name="T8" fmla="*/ 67 w 102"/>
                    <a:gd name="T9" fmla="*/ 0 h 18"/>
                    <a:gd name="T10" fmla="*/ 74 w 102"/>
                    <a:gd name="T11" fmla="*/ 0 h 18"/>
                    <a:gd name="T12" fmla="*/ 89 w 102"/>
                    <a:gd name="T13" fmla="*/ 3 h 18"/>
                    <a:gd name="T14" fmla="*/ 101 w 102"/>
                    <a:gd name="T15" fmla="*/ 17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2"/>
                    <a:gd name="T25" fmla="*/ 0 h 18"/>
                    <a:gd name="T26" fmla="*/ 102 w 102"/>
                    <a:gd name="T27" fmla="*/ 18 h 1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2" h="18">
                      <a:moveTo>
                        <a:pt x="0" y="3"/>
                      </a:moveTo>
                      <a:lnTo>
                        <a:pt x="22" y="7"/>
                      </a:lnTo>
                      <a:lnTo>
                        <a:pt x="44" y="10"/>
                      </a:lnTo>
                      <a:lnTo>
                        <a:pt x="59" y="3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89" y="3"/>
                      </a:lnTo>
                      <a:lnTo>
                        <a:pt x="101" y="1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56" name="Oval 725"/>
                <p:cNvSpPr>
                  <a:spLocks noChangeArrowheads="1"/>
                </p:cNvSpPr>
                <p:nvPr/>
              </p:nvSpPr>
              <p:spPr bwMode="auto">
                <a:xfrm rot="540000">
                  <a:off x="1326" y="214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33" name="Group 726"/>
              <p:cNvGrpSpPr>
                <a:grpSpLocks/>
              </p:cNvGrpSpPr>
              <p:nvPr/>
            </p:nvGrpSpPr>
            <p:grpSpPr bwMode="auto">
              <a:xfrm>
                <a:off x="3801" y="2844"/>
                <a:ext cx="90" cy="48"/>
                <a:chOff x="1342" y="2232"/>
                <a:chExt cx="214" cy="118"/>
              </a:xfrm>
            </p:grpSpPr>
            <p:sp>
              <p:nvSpPr>
                <p:cNvPr id="50451" name="Freeform 727"/>
                <p:cNvSpPr>
                  <a:spLocks/>
                </p:cNvSpPr>
                <p:nvPr/>
              </p:nvSpPr>
              <p:spPr bwMode="auto">
                <a:xfrm>
                  <a:off x="1446" y="2317"/>
                  <a:ext cx="103" cy="20"/>
                </a:xfrm>
                <a:custGeom>
                  <a:avLst/>
                  <a:gdLst>
                    <a:gd name="T0" fmla="*/ 0 w 103"/>
                    <a:gd name="T1" fmla="*/ 4 h 20"/>
                    <a:gd name="T2" fmla="*/ 23 w 103"/>
                    <a:gd name="T3" fmla="*/ 8 h 20"/>
                    <a:gd name="T4" fmla="*/ 45 w 103"/>
                    <a:gd name="T5" fmla="*/ 12 h 20"/>
                    <a:gd name="T6" fmla="*/ 52 w 103"/>
                    <a:gd name="T7" fmla="*/ 12 h 20"/>
                    <a:gd name="T8" fmla="*/ 60 w 103"/>
                    <a:gd name="T9" fmla="*/ 8 h 20"/>
                    <a:gd name="T10" fmla="*/ 67 w 103"/>
                    <a:gd name="T11" fmla="*/ 4 h 20"/>
                    <a:gd name="T12" fmla="*/ 75 w 103"/>
                    <a:gd name="T13" fmla="*/ 0 h 20"/>
                    <a:gd name="T14" fmla="*/ 82 w 103"/>
                    <a:gd name="T15" fmla="*/ 4 h 20"/>
                    <a:gd name="T16" fmla="*/ 90 w 103"/>
                    <a:gd name="T17" fmla="*/ 8 h 20"/>
                    <a:gd name="T18" fmla="*/ 102 w 103"/>
                    <a:gd name="T19" fmla="*/ 19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0"/>
                    <a:gd name="T32" fmla="*/ 103 w 103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0">
                      <a:moveTo>
                        <a:pt x="0" y="4"/>
                      </a:moveTo>
                      <a:lnTo>
                        <a:pt x="23" y="8"/>
                      </a:lnTo>
                      <a:lnTo>
                        <a:pt x="45" y="12"/>
                      </a:lnTo>
                      <a:lnTo>
                        <a:pt x="52" y="12"/>
                      </a:lnTo>
                      <a:lnTo>
                        <a:pt x="60" y="8"/>
                      </a:lnTo>
                      <a:lnTo>
                        <a:pt x="67" y="4"/>
                      </a:lnTo>
                      <a:lnTo>
                        <a:pt x="75" y="0"/>
                      </a:lnTo>
                      <a:lnTo>
                        <a:pt x="82" y="4"/>
                      </a:lnTo>
                      <a:lnTo>
                        <a:pt x="90" y="8"/>
                      </a:lnTo>
                      <a:lnTo>
                        <a:pt x="102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52" name="Freeform 728"/>
                <p:cNvSpPr>
                  <a:spLocks/>
                </p:cNvSpPr>
                <p:nvPr/>
              </p:nvSpPr>
              <p:spPr bwMode="auto">
                <a:xfrm>
                  <a:off x="1453" y="2254"/>
                  <a:ext cx="103" cy="19"/>
                </a:xfrm>
                <a:custGeom>
                  <a:avLst/>
                  <a:gdLst>
                    <a:gd name="T0" fmla="*/ 0 w 103"/>
                    <a:gd name="T1" fmla="*/ 3 h 19"/>
                    <a:gd name="T2" fmla="*/ 22 w 103"/>
                    <a:gd name="T3" fmla="*/ 7 h 19"/>
                    <a:gd name="T4" fmla="*/ 45 w 103"/>
                    <a:gd name="T5" fmla="*/ 11 h 19"/>
                    <a:gd name="T6" fmla="*/ 55 w 103"/>
                    <a:gd name="T7" fmla="*/ 7 h 19"/>
                    <a:gd name="T8" fmla="*/ 62 w 103"/>
                    <a:gd name="T9" fmla="*/ 3 h 19"/>
                    <a:gd name="T10" fmla="*/ 70 w 103"/>
                    <a:gd name="T11" fmla="*/ 0 h 19"/>
                    <a:gd name="T12" fmla="*/ 75 w 103"/>
                    <a:gd name="T13" fmla="*/ 0 h 19"/>
                    <a:gd name="T14" fmla="*/ 82 w 103"/>
                    <a:gd name="T15" fmla="*/ 3 h 19"/>
                    <a:gd name="T16" fmla="*/ 90 w 103"/>
                    <a:gd name="T17" fmla="*/ 7 h 19"/>
                    <a:gd name="T18" fmla="*/ 102 w 103"/>
                    <a:gd name="T19" fmla="*/ 18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19"/>
                    <a:gd name="T32" fmla="*/ 103 w 103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19">
                      <a:moveTo>
                        <a:pt x="0" y="3"/>
                      </a:moveTo>
                      <a:lnTo>
                        <a:pt x="22" y="7"/>
                      </a:lnTo>
                      <a:lnTo>
                        <a:pt x="45" y="11"/>
                      </a:lnTo>
                      <a:lnTo>
                        <a:pt x="55" y="7"/>
                      </a:lnTo>
                      <a:lnTo>
                        <a:pt x="62" y="3"/>
                      </a:lnTo>
                      <a:lnTo>
                        <a:pt x="70" y="0"/>
                      </a:lnTo>
                      <a:lnTo>
                        <a:pt x="75" y="0"/>
                      </a:lnTo>
                      <a:lnTo>
                        <a:pt x="82" y="3"/>
                      </a:lnTo>
                      <a:lnTo>
                        <a:pt x="90" y="7"/>
                      </a:lnTo>
                      <a:lnTo>
                        <a:pt x="102" y="1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53" name="Oval 729"/>
                <p:cNvSpPr>
                  <a:spLocks noChangeArrowheads="1"/>
                </p:cNvSpPr>
                <p:nvPr/>
              </p:nvSpPr>
              <p:spPr bwMode="auto">
                <a:xfrm rot="540000">
                  <a:off x="1342" y="223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34" name="Group 730"/>
              <p:cNvGrpSpPr>
                <a:grpSpLocks/>
              </p:cNvGrpSpPr>
              <p:nvPr/>
            </p:nvGrpSpPr>
            <p:grpSpPr bwMode="auto">
              <a:xfrm>
                <a:off x="3797" y="2883"/>
                <a:ext cx="90" cy="49"/>
                <a:chOff x="1334" y="2328"/>
                <a:chExt cx="214" cy="118"/>
              </a:xfrm>
            </p:grpSpPr>
            <p:sp>
              <p:nvSpPr>
                <p:cNvPr id="50448" name="Freeform 731"/>
                <p:cNvSpPr>
                  <a:spLocks/>
                </p:cNvSpPr>
                <p:nvPr/>
              </p:nvSpPr>
              <p:spPr bwMode="auto">
                <a:xfrm>
                  <a:off x="1439" y="2413"/>
                  <a:ext cx="102" cy="20"/>
                </a:xfrm>
                <a:custGeom>
                  <a:avLst/>
                  <a:gdLst>
                    <a:gd name="T0" fmla="*/ 0 w 102"/>
                    <a:gd name="T1" fmla="*/ 3 h 20"/>
                    <a:gd name="T2" fmla="*/ 22 w 102"/>
                    <a:gd name="T3" fmla="*/ 7 h 20"/>
                    <a:gd name="T4" fmla="*/ 44 w 102"/>
                    <a:gd name="T5" fmla="*/ 11 h 20"/>
                    <a:gd name="T6" fmla="*/ 52 w 102"/>
                    <a:gd name="T7" fmla="*/ 11 h 20"/>
                    <a:gd name="T8" fmla="*/ 59 w 102"/>
                    <a:gd name="T9" fmla="*/ 7 h 20"/>
                    <a:gd name="T10" fmla="*/ 67 w 102"/>
                    <a:gd name="T11" fmla="*/ 3 h 20"/>
                    <a:gd name="T12" fmla="*/ 74 w 102"/>
                    <a:gd name="T13" fmla="*/ 0 h 20"/>
                    <a:gd name="T14" fmla="*/ 81 w 102"/>
                    <a:gd name="T15" fmla="*/ 3 h 20"/>
                    <a:gd name="T16" fmla="*/ 89 w 102"/>
                    <a:gd name="T17" fmla="*/ 7 h 20"/>
                    <a:gd name="T18" fmla="*/ 101 w 102"/>
                    <a:gd name="T19" fmla="*/ 19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0"/>
                    <a:gd name="T32" fmla="*/ 102 w 102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0">
                      <a:moveTo>
                        <a:pt x="0" y="3"/>
                      </a:moveTo>
                      <a:lnTo>
                        <a:pt x="22" y="7"/>
                      </a:lnTo>
                      <a:lnTo>
                        <a:pt x="44" y="11"/>
                      </a:lnTo>
                      <a:lnTo>
                        <a:pt x="52" y="11"/>
                      </a:lnTo>
                      <a:lnTo>
                        <a:pt x="59" y="7"/>
                      </a:lnTo>
                      <a:lnTo>
                        <a:pt x="67" y="3"/>
                      </a:lnTo>
                      <a:lnTo>
                        <a:pt x="74" y="0"/>
                      </a:lnTo>
                      <a:lnTo>
                        <a:pt x="81" y="3"/>
                      </a:lnTo>
                      <a:lnTo>
                        <a:pt x="89" y="7"/>
                      </a:lnTo>
                      <a:lnTo>
                        <a:pt x="101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49" name="Freeform 732"/>
                <p:cNvSpPr>
                  <a:spLocks/>
                </p:cNvSpPr>
                <p:nvPr/>
              </p:nvSpPr>
              <p:spPr bwMode="auto">
                <a:xfrm>
                  <a:off x="1446" y="2349"/>
                  <a:ext cx="102" cy="20"/>
                </a:xfrm>
                <a:custGeom>
                  <a:avLst/>
                  <a:gdLst>
                    <a:gd name="T0" fmla="*/ 0 w 102"/>
                    <a:gd name="T1" fmla="*/ 4 h 20"/>
                    <a:gd name="T2" fmla="*/ 22 w 102"/>
                    <a:gd name="T3" fmla="*/ 8 h 20"/>
                    <a:gd name="T4" fmla="*/ 44 w 102"/>
                    <a:gd name="T5" fmla="*/ 11 h 20"/>
                    <a:gd name="T6" fmla="*/ 51 w 102"/>
                    <a:gd name="T7" fmla="*/ 11 h 20"/>
                    <a:gd name="T8" fmla="*/ 59 w 102"/>
                    <a:gd name="T9" fmla="*/ 8 h 20"/>
                    <a:gd name="T10" fmla="*/ 66 w 102"/>
                    <a:gd name="T11" fmla="*/ 4 h 20"/>
                    <a:gd name="T12" fmla="*/ 74 w 102"/>
                    <a:gd name="T13" fmla="*/ 0 h 20"/>
                    <a:gd name="T14" fmla="*/ 81 w 102"/>
                    <a:gd name="T15" fmla="*/ 4 h 20"/>
                    <a:gd name="T16" fmla="*/ 89 w 102"/>
                    <a:gd name="T17" fmla="*/ 8 h 20"/>
                    <a:gd name="T18" fmla="*/ 101 w 102"/>
                    <a:gd name="T19" fmla="*/ 19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0"/>
                    <a:gd name="T32" fmla="*/ 102 w 102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0">
                      <a:moveTo>
                        <a:pt x="0" y="4"/>
                      </a:moveTo>
                      <a:lnTo>
                        <a:pt x="22" y="8"/>
                      </a:lnTo>
                      <a:lnTo>
                        <a:pt x="44" y="11"/>
                      </a:lnTo>
                      <a:lnTo>
                        <a:pt x="51" y="11"/>
                      </a:lnTo>
                      <a:lnTo>
                        <a:pt x="59" y="8"/>
                      </a:lnTo>
                      <a:lnTo>
                        <a:pt x="66" y="4"/>
                      </a:lnTo>
                      <a:lnTo>
                        <a:pt x="74" y="0"/>
                      </a:lnTo>
                      <a:lnTo>
                        <a:pt x="81" y="4"/>
                      </a:lnTo>
                      <a:lnTo>
                        <a:pt x="89" y="8"/>
                      </a:lnTo>
                      <a:lnTo>
                        <a:pt x="101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50" name="Oval 733"/>
                <p:cNvSpPr>
                  <a:spLocks noChangeArrowheads="1"/>
                </p:cNvSpPr>
                <p:nvPr/>
              </p:nvSpPr>
              <p:spPr bwMode="auto">
                <a:xfrm rot="540000">
                  <a:off x="1334" y="23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35" name="Group 734"/>
              <p:cNvGrpSpPr>
                <a:grpSpLocks/>
              </p:cNvGrpSpPr>
              <p:nvPr/>
            </p:nvGrpSpPr>
            <p:grpSpPr bwMode="auto">
              <a:xfrm>
                <a:off x="3810" y="2927"/>
                <a:ext cx="90" cy="47"/>
                <a:chOff x="1366" y="2432"/>
                <a:chExt cx="214" cy="118"/>
              </a:xfrm>
            </p:grpSpPr>
            <p:sp>
              <p:nvSpPr>
                <p:cNvPr id="50445" name="Freeform 735"/>
                <p:cNvSpPr>
                  <a:spLocks/>
                </p:cNvSpPr>
                <p:nvPr/>
              </p:nvSpPr>
              <p:spPr bwMode="auto">
                <a:xfrm>
                  <a:off x="1469" y="2516"/>
                  <a:ext cx="104" cy="21"/>
                </a:xfrm>
                <a:custGeom>
                  <a:avLst/>
                  <a:gdLst>
                    <a:gd name="T0" fmla="*/ 0 w 104"/>
                    <a:gd name="T1" fmla="*/ 8 h 21"/>
                    <a:gd name="T2" fmla="*/ 25 w 104"/>
                    <a:gd name="T3" fmla="*/ 12 h 21"/>
                    <a:gd name="T4" fmla="*/ 38 w 104"/>
                    <a:gd name="T5" fmla="*/ 12 h 21"/>
                    <a:gd name="T6" fmla="*/ 45 w 104"/>
                    <a:gd name="T7" fmla="*/ 12 h 21"/>
                    <a:gd name="T8" fmla="*/ 55 w 104"/>
                    <a:gd name="T9" fmla="*/ 12 h 21"/>
                    <a:gd name="T10" fmla="*/ 63 w 104"/>
                    <a:gd name="T11" fmla="*/ 8 h 21"/>
                    <a:gd name="T12" fmla="*/ 70 w 104"/>
                    <a:gd name="T13" fmla="*/ 4 h 21"/>
                    <a:gd name="T14" fmla="*/ 75 w 104"/>
                    <a:gd name="T15" fmla="*/ 0 h 21"/>
                    <a:gd name="T16" fmla="*/ 90 w 104"/>
                    <a:gd name="T17" fmla="*/ 8 h 21"/>
                    <a:gd name="T18" fmla="*/ 103 w 104"/>
                    <a:gd name="T19" fmla="*/ 2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4"/>
                    <a:gd name="T31" fmla="*/ 0 h 21"/>
                    <a:gd name="T32" fmla="*/ 104 w 104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4" h="21">
                      <a:moveTo>
                        <a:pt x="0" y="8"/>
                      </a:moveTo>
                      <a:lnTo>
                        <a:pt x="25" y="12"/>
                      </a:lnTo>
                      <a:lnTo>
                        <a:pt x="38" y="12"/>
                      </a:lnTo>
                      <a:lnTo>
                        <a:pt x="45" y="12"/>
                      </a:lnTo>
                      <a:lnTo>
                        <a:pt x="55" y="12"/>
                      </a:lnTo>
                      <a:lnTo>
                        <a:pt x="63" y="8"/>
                      </a:lnTo>
                      <a:lnTo>
                        <a:pt x="70" y="4"/>
                      </a:lnTo>
                      <a:lnTo>
                        <a:pt x="75" y="0"/>
                      </a:lnTo>
                      <a:lnTo>
                        <a:pt x="90" y="8"/>
                      </a:lnTo>
                      <a:lnTo>
                        <a:pt x="103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46" name="Freeform 736"/>
                <p:cNvSpPr>
                  <a:spLocks/>
                </p:cNvSpPr>
                <p:nvPr/>
              </p:nvSpPr>
              <p:spPr bwMode="auto">
                <a:xfrm>
                  <a:off x="1478" y="2452"/>
                  <a:ext cx="102" cy="21"/>
                </a:xfrm>
                <a:custGeom>
                  <a:avLst/>
                  <a:gdLst>
                    <a:gd name="T0" fmla="*/ 0 w 102"/>
                    <a:gd name="T1" fmla="*/ 4 h 21"/>
                    <a:gd name="T2" fmla="*/ 23 w 102"/>
                    <a:gd name="T3" fmla="*/ 8 h 21"/>
                    <a:gd name="T4" fmla="*/ 35 w 102"/>
                    <a:gd name="T5" fmla="*/ 12 h 21"/>
                    <a:gd name="T6" fmla="*/ 43 w 102"/>
                    <a:gd name="T7" fmla="*/ 12 h 21"/>
                    <a:gd name="T8" fmla="*/ 53 w 102"/>
                    <a:gd name="T9" fmla="*/ 12 h 21"/>
                    <a:gd name="T10" fmla="*/ 61 w 102"/>
                    <a:gd name="T11" fmla="*/ 8 h 21"/>
                    <a:gd name="T12" fmla="*/ 68 w 102"/>
                    <a:gd name="T13" fmla="*/ 4 h 21"/>
                    <a:gd name="T14" fmla="*/ 73 w 102"/>
                    <a:gd name="T15" fmla="*/ 0 h 21"/>
                    <a:gd name="T16" fmla="*/ 81 w 102"/>
                    <a:gd name="T17" fmla="*/ 4 h 21"/>
                    <a:gd name="T18" fmla="*/ 88 w 102"/>
                    <a:gd name="T19" fmla="*/ 8 h 21"/>
                    <a:gd name="T20" fmla="*/ 101 w 102"/>
                    <a:gd name="T21" fmla="*/ 20 h 2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2"/>
                    <a:gd name="T34" fmla="*/ 0 h 21"/>
                    <a:gd name="T35" fmla="*/ 102 w 102"/>
                    <a:gd name="T36" fmla="*/ 21 h 2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2" h="21">
                      <a:moveTo>
                        <a:pt x="0" y="4"/>
                      </a:moveTo>
                      <a:lnTo>
                        <a:pt x="23" y="8"/>
                      </a:lnTo>
                      <a:lnTo>
                        <a:pt x="35" y="12"/>
                      </a:lnTo>
                      <a:lnTo>
                        <a:pt x="43" y="12"/>
                      </a:lnTo>
                      <a:lnTo>
                        <a:pt x="53" y="12"/>
                      </a:lnTo>
                      <a:lnTo>
                        <a:pt x="61" y="8"/>
                      </a:lnTo>
                      <a:lnTo>
                        <a:pt x="68" y="4"/>
                      </a:lnTo>
                      <a:lnTo>
                        <a:pt x="73" y="0"/>
                      </a:lnTo>
                      <a:lnTo>
                        <a:pt x="81" y="4"/>
                      </a:lnTo>
                      <a:lnTo>
                        <a:pt x="88" y="8"/>
                      </a:lnTo>
                      <a:lnTo>
                        <a:pt x="101" y="2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47" name="Oval 737"/>
                <p:cNvSpPr>
                  <a:spLocks noChangeArrowheads="1"/>
                </p:cNvSpPr>
                <p:nvPr/>
              </p:nvSpPr>
              <p:spPr bwMode="auto">
                <a:xfrm rot="540000">
                  <a:off x="1366" y="243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36" name="Group 738"/>
              <p:cNvGrpSpPr>
                <a:grpSpLocks/>
              </p:cNvGrpSpPr>
              <p:nvPr/>
            </p:nvGrpSpPr>
            <p:grpSpPr bwMode="auto">
              <a:xfrm>
                <a:off x="3817" y="2959"/>
                <a:ext cx="89" cy="60"/>
                <a:chOff x="1383" y="2512"/>
                <a:chExt cx="213" cy="146"/>
              </a:xfrm>
            </p:grpSpPr>
            <p:sp>
              <p:nvSpPr>
                <p:cNvPr id="50442" name="Freeform 739"/>
                <p:cNvSpPr>
                  <a:spLocks/>
                </p:cNvSpPr>
                <p:nvPr/>
              </p:nvSpPr>
              <p:spPr bwMode="auto">
                <a:xfrm>
                  <a:off x="1495" y="2572"/>
                  <a:ext cx="101" cy="39"/>
                </a:xfrm>
                <a:custGeom>
                  <a:avLst/>
                  <a:gdLst>
                    <a:gd name="T0" fmla="*/ 0 w 101"/>
                    <a:gd name="T1" fmla="*/ 38 h 39"/>
                    <a:gd name="T2" fmla="*/ 26 w 101"/>
                    <a:gd name="T3" fmla="*/ 34 h 39"/>
                    <a:gd name="T4" fmla="*/ 39 w 101"/>
                    <a:gd name="T5" fmla="*/ 30 h 39"/>
                    <a:gd name="T6" fmla="*/ 46 w 101"/>
                    <a:gd name="T7" fmla="*/ 25 h 39"/>
                    <a:gd name="T8" fmla="*/ 54 w 101"/>
                    <a:gd name="T9" fmla="*/ 17 h 39"/>
                    <a:gd name="T10" fmla="*/ 57 w 101"/>
                    <a:gd name="T11" fmla="*/ 13 h 39"/>
                    <a:gd name="T12" fmla="*/ 67 w 101"/>
                    <a:gd name="T13" fmla="*/ 0 h 39"/>
                    <a:gd name="T14" fmla="*/ 74 w 101"/>
                    <a:gd name="T15" fmla="*/ 0 h 39"/>
                    <a:gd name="T16" fmla="*/ 82 w 101"/>
                    <a:gd name="T17" fmla="*/ 0 h 39"/>
                    <a:gd name="T18" fmla="*/ 100 w 101"/>
                    <a:gd name="T19" fmla="*/ 5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39"/>
                    <a:gd name="T32" fmla="*/ 101 w 101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39">
                      <a:moveTo>
                        <a:pt x="0" y="38"/>
                      </a:moveTo>
                      <a:lnTo>
                        <a:pt x="26" y="34"/>
                      </a:lnTo>
                      <a:lnTo>
                        <a:pt x="39" y="30"/>
                      </a:lnTo>
                      <a:lnTo>
                        <a:pt x="46" y="25"/>
                      </a:lnTo>
                      <a:lnTo>
                        <a:pt x="54" y="17"/>
                      </a:lnTo>
                      <a:lnTo>
                        <a:pt x="57" y="13"/>
                      </a:lnTo>
                      <a:lnTo>
                        <a:pt x="67" y="0"/>
                      </a:lnTo>
                      <a:lnTo>
                        <a:pt x="74" y="0"/>
                      </a:lnTo>
                      <a:lnTo>
                        <a:pt x="82" y="0"/>
                      </a:lnTo>
                      <a:lnTo>
                        <a:pt x="100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43" name="Freeform 740"/>
                <p:cNvSpPr>
                  <a:spLocks/>
                </p:cNvSpPr>
                <p:nvPr/>
              </p:nvSpPr>
              <p:spPr bwMode="auto">
                <a:xfrm>
                  <a:off x="1476" y="2512"/>
                  <a:ext cx="99" cy="38"/>
                </a:xfrm>
                <a:custGeom>
                  <a:avLst/>
                  <a:gdLst>
                    <a:gd name="T0" fmla="*/ 0 w 99"/>
                    <a:gd name="T1" fmla="*/ 37 h 38"/>
                    <a:gd name="T2" fmla="*/ 22 w 99"/>
                    <a:gd name="T3" fmla="*/ 33 h 38"/>
                    <a:gd name="T4" fmla="*/ 45 w 99"/>
                    <a:gd name="T5" fmla="*/ 25 h 38"/>
                    <a:gd name="T6" fmla="*/ 53 w 99"/>
                    <a:gd name="T7" fmla="*/ 17 h 38"/>
                    <a:gd name="T8" fmla="*/ 55 w 99"/>
                    <a:gd name="T9" fmla="*/ 13 h 38"/>
                    <a:gd name="T10" fmla="*/ 65 w 99"/>
                    <a:gd name="T11" fmla="*/ 0 h 38"/>
                    <a:gd name="T12" fmla="*/ 80 w 99"/>
                    <a:gd name="T13" fmla="*/ 0 h 38"/>
                    <a:gd name="T14" fmla="*/ 98 w 99"/>
                    <a:gd name="T15" fmla="*/ 4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"/>
                    <a:gd name="T25" fmla="*/ 0 h 38"/>
                    <a:gd name="T26" fmla="*/ 99 w 99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" h="38">
                      <a:moveTo>
                        <a:pt x="0" y="37"/>
                      </a:moveTo>
                      <a:lnTo>
                        <a:pt x="22" y="33"/>
                      </a:lnTo>
                      <a:lnTo>
                        <a:pt x="45" y="25"/>
                      </a:lnTo>
                      <a:lnTo>
                        <a:pt x="53" y="17"/>
                      </a:lnTo>
                      <a:lnTo>
                        <a:pt x="55" y="13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8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44" name="Oval 741"/>
                <p:cNvSpPr>
                  <a:spLocks noChangeArrowheads="1"/>
                </p:cNvSpPr>
                <p:nvPr/>
              </p:nvSpPr>
              <p:spPr bwMode="auto">
                <a:xfrm rot="-900000">
                  <a:off x="1383" y="254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37" name="Group 742"/>
              <p:cNvGrpSpPr>
                <a:grpSpLocks/>
              </p:cNvGrpSpPr>
              <p:nvPr/>
            </p:nvGrpSpPr>
            <p:grpSpPr bwMode="auto">
              <a:xfrm>
                <a:off x="3828" y="2998"/>
                <a:ext cx="89" cy="62"/>
                <a:chOff x="1407" y="2607"/>
                <a:chExt cx="213" cy="147"/>
              </a:xfrm>
            </p:grpSpPr>
            <p:sp>
              <p:nvSpPr>
                <p:cNvPr id="50439" name="Freeform 743"/>
                <p:cNvSpPr>
                  <a:spLocks/>
                </p:cNvSpPr>
                <p:nvPr/>
              </p:nvSpPr>
              <p:spPr bwMode="auto">
                <a:xfrm>
                  <a:off x="1521" y="2667"/>
                  <a:ext cx="99" cy="40"/>
                </a:xfrm>
                <a:custGeom>
                  <a:avLst/>
                  <a:gdLst>
                    <a:gd name="T0" fmla="*/ 0 w 99"/>
                    <a:gd name="T1" fmla="*/ 39 h 40"/>
                    <a:gd name="T2" fmla="*/ 23 w 99"/>
                    <a:gd name="T3" fmla="*/ 35 h 40"/>
                    <a:gd name="T4" fmla="*/ 36 w 99"/>
                    <a:gd name="T5" fmla="*/ 30 h 40"/>
                    <a:gd name="T6" fmla="*/ 44 w 99"/>
                    <a:gd name="T7" fmla="*/ 26 h 40"/>
                    <a:gd name="T8" fmla="*/ 51 w 99"/>
                    <a:gd name="T9" fmla="*/ 17 h 40"/>
                    <a:gd name="T10" fmla="*/ 54 w 99"/>
                    <a:gd name="T11" fmla="*/ 13 h 40"/>
                    <a:gd name="T12" fmla="*/ 64 w 99"/>
                    <a:gd name="T13" fmla="*/ 0 h 40"/>
                    <a:gd name="T14" fmla="*/ 80 w 99"/>
                    <a:gd name="T15" fmla="*/ 4 h 40"/>
                    <a:gd name="T16" fmla="*/ 98 w 99"/>
                    <a:gd name="T17" fmla="*/ 9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40"/>
                    <a:gd name="T29" fmla="*/ 99 w 99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40">
                      <a:moveTo>
                        <a:pt x="0" y="39"/>
                      </a:moveTo>
                      <a:lnTo>
                        <a:pt x="23" y="35"/>
                      </a:lnTo>
                      <a:lnTo>
                        <a:pt x="36" y="30"/>
                      </a:lnTo>
                      <a:lnTo>
                        <a:pt x="44" y="26"/>
                      </a:lnTo>
                      <a:lnTo>
                        <a:pt x="51" y="17"/>
                      </a:lnTo>
                      <a:lnTo>
                        <a:pt x="54" y="13"/>
                      </a:lnTo>
                      <a:lnTo>
                        <a:pt x="64" y="0"/>
                      </a:lnTo>
                      <a:lnTo>
                        <a:pt x="80" y="4"/>
                      </a:lnTo>
                      <a:lnTo>
                        <a:pt x="98" y="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40" name="Freeform 744"/>
                <p:cNvSpPr>
                  <a:spLocks/>
                </p:cNvSpPr>
                <p:nvPr/>
              </p:nvSpPr>
              <p:spPr bwMode="auto">
                <a:xfrm>
                  <a:off x="1498" y="2607"/>
                  <a:ext cx="101" cy="39"/>
                </a:xfrm>
                <a:custGeom>
                  <a:avLst/>
                  <a:gdLst>
                    <a:gd name="T0" fmla="*/ 0 w 101"/>
                    <a:gd name="T1" fmla="*/ 38 h 39"/>
                    <a:gd name="T2" fmla="*/ 26 w 101"/>
                    <a:gd name="T3" fmla="*/ 34 h 39"/>
                    <a:gd name="T4" fmla="*/ 39 w 101"/>
                    <a:gd name="T5" fmla="*/ 30 h 39"/>
                    <a:gd name="T6" fmla="*/ 46 w 101"/>
                    <a:gd name="T7" fmla="*/ 25 h 39"/>
                    <a:gd name="T8" fmla="*/ 54 w 101"/>
                    <a:gd name="T9" fmla="*/ 17 h 39"/>
                    <a:gd name="T10" fmla="*/ 57 w 101"/>
                    <a:gd name="T11" fmla="*/ 13 h 39"/>
                    <a:gd name="T12" fmla="*/ 67 w 101"/>
                    <a:gd name="T13" fmla="*/ 0 h 39"/>
                    <a:gd name="T14" fmla="*/ 82 w 101"/>
                    <a:gd name="T15" fmla="*/ 4 h 39"/>
                    <a:gd name="T16" fmla="*/ 100 w 101"/>
                    <a:gd name="T17" fmla="*/ 4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39"/>
                    <a:gd name="T29" fmla="*/ 101 w 101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39">
                      <a:moveTo>
                        <a:pt x="0" y="38"/>
                      </a:moveTo>
                      <a:lnTo>
                        <a:pt x="26" y="34"/>
                      </a:lnTo>
                      <a:lnTo>
                        <a:pt x="39" y="30"/>
                      </a:lnTo>
                      <a:lnTo>
                        <a:pt x="46" y="25"/>
                      </a:lnTo>
                      <a:lnTo>
                        <a:pt x="54" y="17"/>
                      </a:lnTo>
                      <a:lnTo>
                        <a:pt x="57" y="13"/>
                      </a:lnTo>
                      <a:lnTo>
                        <a:pt x="67" y="0"/>
                      </a:lnTo>
                      <a:lnTo>
                        <a:pt x="82" y="4"/>
                      </a:lnTo>
                      <a:lnTo>
                        <a:pt x="100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41" name="Oval 745"/>
                <p:cNvSpPr>
                  <a:spLocks noChangeArrowheads="1"/>
                </p:cNvSpPr>
                <p:nvPr/>
              </p:nvSpPr>
              <p:spPr bwMode="auto">
                <a:xfrm rot="-900000">
                  <a:off x="1407" y="263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38" name="Group 746"/>
              <p:cNvGrpSpPr>
                <a:grpSpLocks/>
              </p:cNvGrpSpPr>
              <p:nvPr/>
            </p:nvGrpSpPr>
            <p:grpSpPr bwMode="auto">
              <a:xfrm>
                <a:off x="3841" y="3039"/>
                <a:ext cx="89" cy="60"/>
                <a:chOff x="1439" y="2706"/>
                <a:chExt cx="213" cy="144"/>
              </a:xfrm>
            </p:grpSpPr>
            <p:sp>
              <p:nvSpPr>
                <p:cNvPr id="50436" name="Freeform 747"/>
                <p:cNvSpPr>
                  <a:spLocks/>
                </p:cNvSpPr>
                <p:nvPr/>
              </p:nvSpPr>
              <p:spPr bwMode="auto">
                <a:xfrm>
                  <a:off x="1553" y="2766"/>
                  <a:ext cx="99" cy="37"/>
                </a:xfrm>
                <a:custGeom>
                  <a:avLst/>
                  <a:gdLst>
                    <a:gd name="T0" fmla="*/ 0 w 99"/>
                    <a:gd name="T1" fmla="*/ 36 h 37"/>
                    <a:gd name="T2" fmla="*/ 24 w 99"/>
                    <a:gd name="T3" fmla="*/ 32 h 37"/>
                    <a:gd name="T4" fmla="*/ 45 w 99"/>
                    <a:gd name="T5" fmla="*/ 23 h 37"/>
                    <a:gd name="T6" fmla="*/ 50 w 99"/>
                    <a:gd name="T7" fmla="*/ 14 h 37"/>
                    <a:gd name="T8" fmla="*/ 56 w 99"/>
                    <a:gd name="T9" fmla="*/ 9 h 37"/>
                    <a:gd name="T10" fmla="*/ 61 w 99"/>
                    <a:gd name="T11" fmla="*/ 5 h 37"/>
                    <a:gd name="T12" fmla="*/ 66 w 99"/>
                    <a:gd name="T13" fmla="*/ 0 h 37"/>
                    <a:gd name="T14" fmla="*/ 80 w 99"/>
                    <a:gd name="T15" fmla="*/ 0 h 37"/>
                    <a:gd name="T16" fmla="*/ 98 w 99"/>
                    <a:gd name="T17" fmla="*/ 5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7"/>
                    <a:gd name="T29" fmla="*/ 99 w 99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7">
                      <a:moveTo>
                        <a:pt x="0" y="36"/>
                      </a:moveTo>
                      <a:lnTo>
                        <a:pt x="24" y="32"/>
                      </a:lnTo>
                      <a:lnTo>
                        <a:pt x="45" y="23"/>
                      </a:lnTo>
                      <a:lnTo>
                        <a:pt x="50" y="14"/>
                      </a:lnTo>
                      <a:lnTo>
                        <a:pt x="56" y="9"/>
                      </a:lnTo>
                      <a:lnTo>
                        <a:pt x="61" y="5"/>
                      </a:lnTo>
                      <a:lnTo>
                        <a:pt x="66" y="0"/>
                      </a:lnTo>
                      <a:lnTo>
                        <a:pt x="80" y="0"/>
                      </a:lnTo>
                      <a:lnTo>
                        <a:pt x="98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37" name="Freeform 748"/>
                <p:cNvSpPr>
                  <a:spLocks/>
                </p:cNvSpPr>
                <p:nvPr/>
              </p:nvSpPr>
              <p:spPr bwMode="auto">
                <a:xfrm>
                  <a:off x="1531" y="2706"/>
                  <a:ext cx="100" cy="36"/>
                </a:xfrm>
                <a:custGeom>
                  <a:avLst/>
                  <a:gdLst>
                    <a:gd name="T0" fmla="*/ 0 w 100"/>
                    <a:gd name="T1" fmla="*/ 35 h 36"/>
                    <a:gd name="T2" fmla="*/ 26 w 100"/>
                    <a:gd name="T3" fmla="*/ 31 h 36"/>
                    <a:gd name="T4" fmla="*/ 44 w 100"/>
                    <a:gd name="T5" fmla="*/ 22 h 36"/>
                    <a:gd name="T6" fmla="*/ 52 w 100"/>
                    <a:gd name="T7" fmla="*/ 13 h 36"/>
                    <a:gd name="T8" fmla="*/ 57 w 100"/>
                    <a:gd name="T9" fmla="*/ 9 h 36"/>
                    <a:gd name="T10" fmla="*/ 60 w 100"/>
                    <a:gd name="T11" fmla="*/ 4 h 36"/>
                    <a:gd name="T12" fmla="*/ 65 w 100"/>
                    <a:gd name="T13" fmla="*/ 0 h 36"/>
                    <a:gd name="T14" fmla="*/ 81 w 100"/>
                    <a:gd name="T15" fmla="*/ 0 h 36"/>
                    <a:gd name="T16" fmla="*/ 99 w 100"/>
                    <a:gd name="T17" fmla="*/ 4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36"/>
                    <a:gd name="T29" fmla="*/ 100 w 100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36">
                      <a:moveTo>
                        <a:pt x="0" y="35"/>
                      </a:moveTo>
                      <a:lnTo>
                        <a:pt x="26" y="31"/>
                      </a:lnTo>
                      <a:lnTo>
                        <a:pt x="44" y="22"/>
                      </a:lnTo>
                      <a:lnTo>
                        <a:pt x="52" y="13"/>
                      </a:lnTo>
                      <a:lnTo>
                        <a:pt x="57" y="9"/>
                      </a:lnTo>
                      <a:lnTo>
                        <a:pt x="60" y="4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9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38" name="Oval 749"/>
                <p:cNvSpPr>
                  <a:spLocks noChangeArrowheads="1"/>
                </p:cNvSpPr>
                <p:nvPr/>
              </p:nvSpPr>
              <p:spPr bwMode="auto">
                <a:xfrm rot="-900000">
                  <a:off x="1439" y="273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39" name="Group 750"/>
              <p:cNvGrpSpPr>
                <a:grpSpLocks/>
              </p:cNvGrpSpPr>
              <p:nvPr/>
            </p:nvGrpSpPr>
            <p:grpSpPr bwMode="auto">
              <a:xfrm>
                <a:off x="3864" y="3084"/>
                <a:ext cx="89" cy="60"/>
                <a:chOff x="1495" y="2816"/>
                <a:chExt cx="213" cy="146"/>
              </a:xfrm>
            </p:grpSpPr>
            <p:sp>
              <p:nvSpPr>
                <p:cNvPr id="50433" name="Freeform 751"/>
                <p:cNvSpPr>
                  <a:spLocks/>
                </p:cNvSpPr>
                <p:nvPr/>
              </p:nvSpPr>
              <p:spPr bwMode="auto">
                <a:xfrm>
                  <a:off x="1609" y="2877"/>
                  <a:ext cx="99" cy="38"/>
                </a:xfrm>
                <a:custGeom>
                  <a:avLst/>
                  <a:gdLst>
                    <a:gd name="T0" fmla="*/ 0 w 99"/>
                    <a:gd name="T1" fmla="*/ 37 h 38"/>
                    <a:gd name="T2" fmla="*/ 24 w 99"/>
                    <a:gd name="T3" fmla="*/ 32 h 38"/>
                    <a:gd name="T4" fmla="*/ 43 w 99"/>
                    <a:gd name="T5" fmla="*/ 23 h 38"/>
                    <a:gd name="T6" fmla="*/ 52 w 99"/>
                    <a:gd name="T7" fmla="*/ 18 h 38"/>
                    <a:gd name="T8" fmla="*/ 54 w 99"/>
                    <a:gd name="T9" fmla="*/ 9 h 38"/>
                    <a:gd name="T10" fmla="*/ 65 w 99"/>
                    <a:gd name="T11" fmla="*/ 0 h 38"/>
                    <a:gd name="T12" fmla="*/ 79 w 99"/>
                    <a:gd name="T13" fmla="*/ 0 h 38"/>
                    <a:gd name="T14" fmla="*/ 98 w 99"/>
                    <a:gd name="T15" fmla="*/ 4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"/>
                    <a:gd name="T25" fmla="*/ 0 h 38"/>
                    <a:gd name="T26" fmla="*/ 99 w 99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" h="38">
                      <a:moveTo>
                        <a:pt x="0" y="37"/>
                      </a:moveTo>
                      <a:lnTo>
                        <a:pt x="24" y="32"/>
                      </a:lnTo>
                      <a:lnTo>
                        <a:pt x="43" y="23"/>
                      </a:lnTo>
                      <a:lnTo>
                        <a:pt x="52" y="18"/>
                      </a:lnTo>
                      <a:lnTo>
                        <a:pt x="54" y="9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8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34" name="Freeform 752"/>
                <p:cNvSpPr>
                  <a:spLocks/>
                </p:cNvSpPr>
                <p:nvPr/>
              </p:nvSpPr>
              <p:spPr bwMode="auto">
                <a:xfrm>
                  <a:off x="1586" y="2816"/>
                  <a:ext cx="101" cy="38"/>
                </a:xfrm>
                <a:custGeom>
                  <a:avLst/>
                  <a:gdLst>
                    <a:gd name="T0" fmla="*/ 0 w 101"/>
                    <a:gd name="T1" fmla="*/ 37 h 38"/>
                    <a:gd name="T2" fmla="*/ 27 w 101"/>
                    <a:gd name="T3" fmla="*/ 32 h 38"/>
                    <a:gd name="T4" fmla="*/ 46 w 101"/>
                    <a:gd name="T5" fmla="*/ 23 h 38"/>
                    <a:gd name="T6" fmla="*/ 54 w 101"/>
                    <a:gd name="T7" fmla="*/ 19 h 38"/>
                    <a:gd name="T8" fmla="*/ 57 w 101"/>
                    <a:gd name="T9" fmla="*/ 10 h 38"/>
                    <a:gd name="T10" fmla="*/ 68 w 101"/>
                    <a:gd name="T11" fmla="*/ 0 h 38"/>
                    <a:gd name="T12" fmla="*/ 81 w 101"/>
                    <a:gd name="T13" fmla="*/ 0 h 38"/>
                    <a:gd name="T14" fmla="*/ 100 w 101"/>
                    <a:gd name="T15" fmla="*/ 5 h 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1"/>
                    <a:gd name="T25" fmla="*/ 0 h 38"/>
                    <a:gd name="T26" fmla="*/ 101 w 101"/>
                    <a:gd name="T27" fmla="*/ 38 h 3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1" h="38">
                      <a:moveTo>
                        <a:pt x="0" y="37"/>
                      </a:moveTo>
                      <a:lnTo>
                        <a:pt x="27" y="32"/>
                      </a:lnTo>
                      <a:lnTo>
                        <a:pt x="46" y="23"/>
                      </a:lnTo>
                      <a:lnTo>
                        <a:pt x="54" y="19"/>
                      </a:lnTo>
                      <a:lnTo>
                        <a:pt x="57" y="10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100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35" name="Oval 753"/>
                <p:cNvSpPr>
                  <a:spLocks noChangeArrowheads="1"/>
                </p:cNvSpPr>
                <p:nvPr/>
              </p:nvSpPr>
              <p:spPr bwMode="auto">
                <a:xfrm rot="-900000">
                  <a:off x="1495" y="284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40" name="Group 754"/>
              <p:cNvGrpSpPr>
                <a:grpSpLocks/>
              </p:cNvGrpSpPr>
              <p:nvPr/>
            </p:nvGrpSpPr>
            <p:grpSpPr bwMode="auto">
              <a:xfrm>
                <a:off x="3938" y="3190"/>
                <a:ext cx="89" cy="60"/>
                <a:chOff x="1671" y="3074"/>
                <a:chExt cx="213" cy="144"/>
              </a:xfrm>
            </p:grpSpPr>
            <p:sp>
              <p:nvSpPr>
                <p:cNvPr id="50430" name="Freeform 755"/>
                <p:cNvSpPr>
                  <a:spLocks/>
                </p:cNvSpPr>
                <p:nvPr/>
              </p:nvSpPr>
              <p:spPr bwMode="auto">
                <a:xfrm>
                  <a:off x="1784" y="3134"/>
                  <a:ext cx="100" cy="37"/>
                </a:xfrm>
                <a:custGeom>
                  <a:avLst/>
                  <a:gdLst>
                    <a:gd name="T0" fmla="*/ 0 w 100"/>
                    <a:gd name="T1" fmla="*/ 36 h 37"/>
                    <a:gd name="T2" fmla="*/ 24 w 100"/>
                    <a:gd name="T3" fmla="*/ 31 h 37"/>
                    <a:gd name="T4" fmla="*/ 45 w 100"/>
                    <a:gd name="T5" fmla="*/ 21 h 37"/>
                    <a:gd name="T6" fmla="*/ 51 w 100"/>
                    <a:gd name="T7" fmla="*/ 16 h 37"/>
                    <a:gd name="T8" fmla="*/ 57 w 100"/>
                    <a:gd name="T9" fmla="*/ 11 h 37"/>
                    <a:gd name="T10" fmla="*/ 60 w 100"/>
                    <a:gd name="T11" fmla="*/ 6 h 37"/>
                    <a:gd name="T12" fmla="*/ 66 w 100"/>
                    <a:gd name="T13" fmla="*/ 0 h 37"/>
                    <a:gd name="T14" fmla="*/ 81 w 100"/>
                    <a:gd name="T15" fmla="*/ 0 h 37"/>
                    <a:gd name="T16" fmla="*/ 99 w 100"/>
                    <a:gd name="T17" fmla="*/ 6 h 3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37"/>
                    <a:gd name="T29" fmla="*/ 100 w 100"/>
                    <a:gd name="T30" fmla="*/ 37 h 3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37">
                      <a:moveTo>
                        <a:pt x="0" y="36"/>
                      </a:moveTo>
                      <a:lnTo>
                        <a:pt x="24" y="31"/>
                      </a:lnTo>
                      <a:lnTo>
                        <a:pt x="45" y="21"/>
                      </a:lnTo>
                      <a:lnTo>
                        <a:pt x="51" y="16"/>
                      </a:lnTo>
                      <a:lnTo>
                        <a:pt x="57" y="11"/>
                      </a:lnTo>
                      <a:lnTo>
                        <a:pt x="60" y="6"/>
                      </a:lnTo>
                      <a:lnTo>
                        <a:pt x="66" y="0"/>
                      </a:lnTo>
                      <a:lnTo>
                        <a:pt x="81" y="0"/>
                      </a:lnTo>
                      <a:lnTo>
                        <a:pt x="99" y="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31" name="Freeform 756"/>
                <p:cNvSpPr>
                  <a:spLocks/>
                </p:cNvSpPr>
                <p:nvPr/>
              </p:nvSpPr>
              <p:spPr bwMode="auto">
                <a:xfrm>
                  <a:off x="1764" y="3074"/>
                  <a:ext cx="99" cy="36"/>
                </a:xfrm>
                <a:custGeom>
                  <a:avLst/>
                  <a:gdLst>
                    <a:gd name="T0" fmla="*/ 0 w 99"/>
                    <a:gd name="T1" fmla="*/ 35 h 36"/>
                    <a:gd name="T2" fmla="*/ 24 w 99"/>
                    <a:gd name="T3" fmla="*/ 30 h 36"/>
                    <a:gd name="T4" fmla="*/ 44 w 99"/>
                    <a:gd name="T5" fmla="*/ 20 h 36"/>
                    <a:gd name="T6" fmla="*/ 50 w 99"/>
                    <a:gd name="T7" fmla="*/ 15 h 36"/>
                    <a:gd name="T8" fmla="*/ 56 w 99"/>
                    <a:gd name="T9" fmla="*/ 10 h 36"/>
                    <a:gd name="T10" fmla="*/ 59 w 99"/>
                    <a:gd name="T11" fmla="*/ 5 h 36"/>
                    <a:gd name="T12" fmla="*/ 65 w 99"/>
                    <a:gd name="T13" fmla="*/ 0 h 36"/>
                    <a:gd name="T14" fmla="*/ 80 w 99"/>
                    <a:gd name="T15" fmla="*/ 0 h 36"/>
                    <a:gd name="T16" fmla="*/ 98 w 99"/>
                    <a:gd name="T17" fmla="*/ 5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6"/>
                    <a:gd name="T29" fmla="*/ 99 w 99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6">
                      <a:moveTo>
                        <a:pt x="0" y="35"/>
                      </a:moveTo>
                      <a:lnTo>
                        <a:pt x="24" y="30"/>
                      </a:lnTo>
                      <a:lnTo>
                        <a:pt x="44" y="20"/>
                      </a:lnTo>
                      <a:lnTo>
                        <a:pt x="50" y="15"/>
                      </a:lnTo>
                      <a:lnTo>
                        <a:pt x="56" y="10"/>
                      </a:lnTo>
                      <a:lnTo>
                        <a:pt x="59" y="5"/>
                      </a:lnTo>
                      <a:lnTo>
                        <a:pt x="65" y="0"/>
                      </a:lnTo>
                      <a:lnTo>
                        <a:pt x="80" y="0"/>
                      </a:lnTo>
                      <a:lnTo>
                        <a:pt x="98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32" name="Oval 757"/>
                <p:cNvSpPr>
                  <a:spLocks noChangeArrowheads="1"/>
                </p:cNvSpPr>
                <p:nvPr/>
              </p:nvSpPr>
              <p:spPr bwMode="auto">
                <a:xfrm rot="-900000">
                  <a:off x="1671" y="310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41" name="Group 758"/>
              <p:cNvGrpSpPr>
                <a:grpSpLocks/>
              </p:cNvGrpSpPr>
              <p:nvPr/>
            </p:nvGrpSpPr>
            <p:grpSpPr bwMode="auto">
              <a:xfrm>
                <a:off x="3979" y="3211"/>
                <a:ext cx="80" cy="75"/>
                <a:chOff x="1767" y="3123"/>
                <a:chExt cx="194" cy="183"/>
              </a:xfrm>
            </p:grpSpPr>
            <p:sp>
              <p:nvSpPr>
                <p:cNvPr id="50427" name="Freeform 759"/>
                <p:cNvSpPr>
                  <a:spLocks/>
                </p:cNvSpPr>
                <p:nvPr/>
              </p:nvSpPr>
              <p:spPr bwMode="auto">
                <a:xfrm>
                  <a:off x="1878" y="3170"/>
                  <a:ext cx="83" cy="68"/>
                </a:xfrm>
                <a:custGeom>
                  <a:avLst/>
                  <a:gdLst>
                    <a:gd name="T0" fmla="*/ 0 w 83"/>
                    <a:gd name="T1" fmla="*/ 67 h 68"/>
                    <a:gd name="T2" fmla="*/ 22 w 83"/>
                    <a:gd name="T3" fmla="*/ 51 h 68"/>
                    <a:gd name="T4" fmla="*/ 38 w 83"/>
                    <a:gd name="T5" fmla="*/ 36 h 68"/>
                    <a:gd name="T6" fmla="*/ 44 w 83"/>
                    <a:gd name="T7" fmla="*/ 31 h 68"/>
                    <a:gd name="T8" fmla="*/ 44 w 83"/>
                    <a:gd name="T9" fmla="*/ 20 h 68"/>
                    <a:gd name="T10" fmla="*/ 48 w 83"/>
                    <a:gd name="T11" fmla="*/ 5 h 68"/>
                    <a:gd name="T12" fmla="*/ 63 w 83"/>
                    <a:gd name="T13" fmla="*/ 0 h 68"/>
                    <a:gd name="T14" fmla="*/ 82 w 83"/>
                    <a:gd name="T15" fmla="*/ 0 h 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3"/>
                    <a:gd name="T25" fmla="*/ 0 h 68"/>
                    <a:gd name="T26" fmla="*/ 83 w 83"/>
                    <a:gd name="T27" fmla="*/ 68 h 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3" h="68">
                      <a:moveTo>
                        <a:pt x="0" y="67"/>
                      </a:moveTo>
                      <a:lnTo>
                        <a:pt x="22" y="51"/>
                      </a:lnTo>
                      <a:lnTo>
                        <a:pt x="38" y="36"/>
                      </a:lnTo>
                      <a:lnTo>
                        <a:pt x="44" y="31"/>
                      </a:lnTo>
                      <a:lnTo>
                        <a:pt x="44" y="20"/>
                      </a:lnTo>
                      <a:lnTo>
                        <a:pt x="48" y="5"/>
                      </a:lnTo>
                      <a:lnTo>
                        <a:pt x="63" y="0"/>
                      </a:lnTo>
                      <a:lnTo>
                        <a:pt x="8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28" name="Freeform 760"/>
                <p:cNvSpPr>
                  <a:spLocks/>
                </p:cNvSpPr>
                <p:nvPr/>
              </p:nvSpPr>
              <p:spPr bwMode="auto">
                <a:xfrm>
                  <a:off x="1837" y="3123"/>
                  <a:ext cx="81" cy="67"/>
                </a:xfrm>
                <a:custGeom>
                  <a:avLst/>
                  <a:gdLst>
                    <a:gd name="T0" fmla="*/ 0 w 81"/>
                    <a:gd name="T1" fmla="*/ 66 h 67"/>
                    <a:gd name="T2" fmla="*/ 19 w 81"/>
                    <a:gd name="T3" fmla="*/ 51 h 67"/>
                    <a:gd name="T4" fmla="*/ 37 w 81"/>
                    <a:gd name="T5" fmla="*/ 35 h 67"/>
                    <a:gd name="T6" fmla="*/ 40 w 81"/>
                    <a:gd name="T7" fmla="*/ 25 h 67"/>
                    <a:gd name="T8" fmla="*/ 43 w 81"/>
                    <a:gd name="T9" fmla="*/ 20 h 67"/>
                    <a:gd name="T10" fmla="*/ 43 w 81"/>
                    <a:gd name="T11" fmla="*/ 10 h 67"/>
                    <a:gd name="T12" fmla="*/ 46 w 81"/>
                    <a:gd name="T13" fmla="*/ 5 h 67"/>
                    <a:gd name="T14" fmla="*/ 62 w 81"/>
                    <a:gd name="T15" fmla="*/ 0 h 67"/>
                    <a:gd name="T16" fmla="*/ 80 w 81"/>
                    <a:gd name="T17" fmla="*/ 0 h 6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1"/>
                    <a:gd name="T28" fmla="*/ 0 h 67"/>
                    <a:gd name="T29" fmla="*/ 81 w 81"/>
                    <a:gd name="T30" fmla="*/ 67 h 6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1" h="67">
                      <a:moveTo>
                        <a:pt x="0" y="66"/>
                      </a:moveTo>
                      <a:lnTo>
                        <a:pt x="19" y="51"/>
                      </a:lnTo>
                      <a:lnTo>
                        <a:pt x="37" y="35"/>
                      </a:lnTo>
                      <a:lnTo>
                        <a:pt x="40" y="25"/>
                      </a:lnTo>
                      <a:lnTo>
                        <a:pt x="43" y="20"/>
                      </a:lnTo>
                      <a:lnTo>
                        <a:pt x="43" y="10"/>
                      </a:lnTo>
                      <a:lnTo>
                        <a:pt x="46" y="5"/>
                      </a:lnTo>
                      <a:lnTo>
                        <a:pt x="62" y="0"/>
                      </a:lnTo>
                      <a:lnTo>
                        <a:pt x="8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29" name="Oval 761"/>
                <p:cNvSpPr>
                  <a:spLocks noChangeArrowheads="1"/>
                </p:cNvSpPr>
                <p:nvPr/>
              </p:nvSpPr>
              <p:spPr bwMode="auto">
                <a:xfrm rot="-2280000">
                  <a:off x="1767" y="318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42" name="Group 762"/>
              <p:cNvGrpSpPr>
                <a:grpSpLocks/>
              </p:cNvGrpSpPr>
              <p:nvPr/>
            </p:nvGrpSpPr>
            <p:grpSpPr bwMode="auto">
              <a:xfrm>
                <a:off x="4014" y="3262"/>
                <a:ext cx="90" cy="60"/>
                <a:chOff x="1855" y="3248"/>
                <a:chExt cx="213" cy="146"/>
              </a:xfrm>
            </p:grpSpPr>
            <p:sp>
              <p:nvSpPr>
                <p:cNvPr id="50424" name="Freeform 763"/>
                <p:cNvSpPr>
                  <a:spLocks/>
                </p:cNvSpPr>
                <p:nvPr/>
              </p:nvSpPr>
              <p:spPr bwMode="auto">
                <a:xfrm>
                  <a:off x="1968" y="3309"/>
                  <a:ext cx="100" cy="38"/>
                </a:xfrm>
                <a:custGeom>
                  <a:avLst/>
                  <a:gdLst>
                    <a:gd name="T0" fmla="*/ 0 w 100"/>
                    <a:gd name="T1" fmla="*/ 37 h 38"/>
                    <a:gd name="T2" fmla="*/ 23 w 100"/>
                    <a:gd name="T3" fmla="*/ 32 h 38"/>
                    <a:gd name="T4" fmla="*/ 46 w 100"/>
                    <a:gd name="T5" fmla="*/ 21 h 38"/>
                    <a:gd name="T6" fmla="*/ 56 w 100"/>
                    <a:gd name="T7" fmla="*/ 10 h 38"/>
                    <a:gd name="T8" fmla="*/ 66 w 100"/>
                    <a:gd name="T9" fmla="*/ 0 h 38"/>
                    <a:gd name="T10" fmla="*/ 82 w 100"/>
                    <a:gd name="T11" fmla="*/ 0 h 38"/>
                    <a:gd name="T12" fmla="*/ 99 w 100"/>
                    <a:gd name="T13" fmla="*/ 5 h 3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0"/>
                    <a:gd name="T22" fmla="*/ 0 h 38"/>
                    <a:gd name="T23" fmla="*/ 100 w 100"/>
                    <a:gd name="T24" fmla="*/ 38 h 3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0" h="38">
                      <a:moveTo>
                        <a:pt x="0" y="37"/>
                      </a:moveTo>
                      <a:lnTo>
                        <a:pt x="23" y="32"/>
                      </a:lnTo>
                      <a:lnTo>
                        <a:pt x="46" y="21"/>
                      </a:lnTo>
                      <a:lnTo>
                        <a:pt x="56" y="10"/>
                      </a:lnTo>
                      <a:lnTo>
                        <a:pt x="66" y="0"/>
                      </a:lnTo>
                      <a:lnTo>
                        <a:pt x="82" y="0"/>
                      </a:lnTo>
                      <a:lnTo>
                        <a:pt x="99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25" name="Freeform 764"/>
                <p:cNvSpPr>
                  <a:spLocks/>
                </p:cNvSpPr>
                <p:nvPr/>
              </p:nvSpPr>
              <p:spPr bwMode="auto">
                <a:xfrm>
                  <a:off x="1948" y="3248"/>
                  <a:ext cx="99" cy="38"/>
                </a:xfrm>
                <a:custGeom>
                  <a:avLst/>
                  <a:gdLst>
                    <a:gd name="T0" fmla="*/ 0 w 99"/>
                    <a:gd name="T1" fmla="*/ 37 h 38"/>
                    <a:gd name="T2" fmla="*/ 23 w 99"/>
                    <a:gd name="T3" fmla="*/ 32 h 38"/>
                    <a:gd name="T4" fmla="*/ 46 w 99"/>
                    <a:gd name="T5" fmla="*/ 21 h 38"/>
                    <a:gd name="T6" fmla="*/ 52 w 99"/>
                    <a:gd name="T7" fmla="*/ 16 h 38"/>
                    <a:gd name="T8" fmla="*/ 55 w 99"/>
                    <a:gd name="T9" fmla="*/ 11 h 38"/>
                    <a:gd name="T10" fmla="*/ 59 w 99"/>
                    <a:gd name="T11" fmla="*/ 5 h 38"/>
                    <a:gd name="T12" fmla="*/ 65 w 99"/>
                    <a:gd name="T13" fmla="*/ 0 h 38"/>
                    <a:gd name="T14" fmla="*/ 82 w 99"/>
                    <a:gd name="T15" fmla="*/ 0 h 38"/>
                    <a:gd name="T16" fmla="*/ 98 w 99"/>
                    <a:gd name="T17" fmla="*/ 5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8"/>
                    <a:gd name="T29" fmla="*/ 99 w 99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8">
                      <a:moveTo>
                        <a:pt x="0" y="37"/>
                      </a:moveTo>
                      <a:lnTo>
                        <a:pt x="23" y="32"/>
                      </a:lnTo>
                      <a:lnTo>
                        <a:pt x="46" y="21"/>
                      </a:lnTo>
                      <a:lnTo>
                        <a:pt x="52" y="16"/>
                      </a:lnTo>
                      <a:lnTo>
                        <a:pt x="55" y="11"/>
                      </a:lnTo>
                      <a:lnTo>
                        <a:pt x="59" y="5"/>
                      </a:lnTo>
                      <a:lnTo>
                        <a:pt x="65" y="0"/>
                      </a:lnTo>
                      <a:lnTo>
                        <a:pt x="82" y="0"/>
                      </a:lnTo>
                      <a:lnTo>
                        <a:pt x="98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26" name="Oval 765"/>
                <p:cNvSpPr>
                  <a:spLocks noChangeArrowheads="1"/>
                </p:cNvSpPr>
                <p:nvPr/>
              </p:nvSpPr>
              <p:spPr bwMode="auto">
                <a:xfrm rot="-900000">
                  <a:off x="1855" y="327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43" name="Group 766"/>
              <p:cNvGrpSpPr>
                <a:grpSpLocks/>
              </p:cNvGrpSpPr>
              <p:nvPr/>
            </p:nvGrpSpPr>
            <p:grpSpPr bwMode="auto">
              <a:xfrm>
                <a:off x="4182" y="3314"/>
                <a:ext cx="89" cy="60"/>
                <a:chOff x="2255" y="3375"/>
                <a:chExt cx="213" cy="147"/>
              </a:xfrm>
            </p:grpSpPr>
            <p:sp>
              <p:nvSpPr>
                <p:cNvPr id="50421" name="Freeform 767"/>
                <p:cNvSpPr>
                  <a:spLocks/>
                </p:cNvSpPr>
                <p:nvPr/>
              </p:nvSpPr>
              <p:spPr bwMode="auto">
                <a:xfrm>
                  <a:off x="2368" y="3435"/>
                  <a:ext cx="100" cy="40"/>
                </a:xfrm>
                <a:custGeom>
                  <a:avLst/>
                  <a:gdLst>
                    <a:gd name="T0" fmla="*/ 0 w 100"/>
                    <a:gd name="T1" fmla="*/ 39 h 40"/>
                    <a:gd name="T2" fmla="*/ 24 w 100"/>
                    <a:gd name="T3" fmla="*/ 33 h 40"/>
                    <a:gd name="T4" fmla="*/ 36 w 100"/>
                    <a:gd name="T5" fmla="*/ 28 h 40"/>
                    <a:gd name="T6" fmla="*/ 44 w 100"/>
                    <a:gd name="T7" fmla="*/ 22 h 40"/>
                    <a:gd name="T8" fmla="*/ 56 w 100"/>
                    <a:gd name="T9" fmla="*/ 11 h 40"/>
                    <a:gd name="T10" fmla="*/ 67 w 100"/>
                    <a:gd name="T11" fmla="*/ 0 h 40"/>
                    <a:gd name="T12" fmla="*/ 83 w 100"/>
                    <a:gd name="T13" fmla="*/ 6 h 40"/>
                    <a:gd name="T14" fmla="*/ 99 w 100"/>
                    <a:gd name="T15" fmla="*/ 6 h 4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40"/>
                    <a:gd name="T26" fmla="*/ 100 w 100"/>
                    <a:gd name="T27" fmla="*/ 40 h 4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40">
                      <a:moveTo>
                        <a:pt x="0" y="39"/>
                      </a:moveTo>
                      <a:lnTo>
                        <a:pt x="24" y="33"/>
                      </a:lnTo>
                      <a:lnTo>
                        <a:pt x="36" y="28"/>
                      </a:lnTo>
                      <a:lnTo>
                        <a:pt x="44" y="22"/>
                      </a:lnTo>
                      <a:lnTo>
                        <a:pt x="56" y="11"/>
                      </a:lnTo>
                      <a:lnTo>
                        <a:pt x="67" y="0"/>
                      </a:lnTo>
                      <a:lnTo>
                        <a:pt x="83" y="6"/>
                      </a:lnTo>
                      <a:lnTo>
                        <a:pt x="99" y="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22" name="Freeform 768"/>
                <p:cNvSpPr>
                  <a:spLocks/>
                </p:cNvSpPr>
                <p:nvPr/>
              </p:nvSpPr>
              <p:spPr bwMode="auto">
                <a:xfrm>
                  <a:off x="2348" y="3375"/>
                  <a:ext cx="99" cy="39"/>
                </a:xfrm>
                <a:custGeom>
                  <a:avLst/>
                  <a:gdLst>
                    <a:gd name="T0" fmla="*/ 0 w 99"/>
                    <a:gd name="T1" fmla="*/ 38 h 39"/>
                    <a:gd name="T2" fmla="*/ 24 w 99"/>
                    <a:gd name="T3" fmla="*/ 33 h 39"/>
                    <a:gd name="T4" fmla="*/ 43 w 99"/>
                    <a:gd name="T5" fmla="*/ 22 h 39"/>
                    <a:gd name="T6" fmla="*/ 55 w 99"/>
                    <a:gd name="T7" fmla="*/ 11 h 39"/>
                    <a:gd name="T8" fmla="*/ 67 w 99"/>
                    <a:gd name="T9" fmla="*/ 0 h 39"/>
                    <a:gd name="T10" fmla="*/ 82 w 99"/>
                    <a:gd name="T11" fmla="*/ 5 h 39"/>
                    <a:gd name="T12" fmla="*/ 98 w 99"/>
                    <a:gd name="T13" fmla="*/ 5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9"/>
                    <a:gd name="T22" fmla="*/ 0 h 39"/>
                    <a:gd name="T23" fmla="*/ 99 w 99"/>
                    <a:gd name="T24" fmla="*/ 39 h 3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9" h="39">
                      <a:moveTo>
                        <a:pt x="0" y="38"/>
                      </a:moveTo>
                      <a:lnTo>
                        <a:pt x="24" y="33"/>
                      </a:lnTo>
                      <a:lnTo>
                        <a:pt x="43" y="22"/>
                      </a:lnTo>
                      <a:lnTo>
                        <a:pt x="55" y="11"/>
                      </a:lnTo>
                      <a:lnTo>
                        <a:pt x="67" y="0"/>
                      </a:lnTo>
                      <a:lnTo>
                        <a:pt x="82" y="5"/>
                      </a:lnTo>
                      <a:lnTo>
                        <a:pt x="98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23" name="Oval 769"/>
                <p:cNvSpPr>
                  <a:spLocks noChangeArrowheads="1"/>
                </p:cNvSpPr>
                <p:nvPr/>
              </p:nvSpPr>
              <p:spPr bwMode="auto">
                <a:xfrm rot="-900000">
                  <a:off x="2255" y="340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44" name="Group 770"/>
              <p:cNvGrpSpPr>
                <a:grpSpLocks/>
              </p:cNvGrpSpPr>
              <p:nvPr/>
            </p:nvGrpSpPr>
            <p:grpSpPr bwMode="auto">
              <a:xfrm>
                <a:off x="3917" y="3020"/>
                <a:ext cx="82" cy="73"/>
                <a:chOff x="1620" y="2662"/>
                <a:chExt cx="198" cy="178"/>
              </a:xfrm>
            </p:grpSpPr>
            <p:sp>
              <p:nvSpPr>
                <p:cNvPr id="50418" name="Freeform 771"/>
                <p:cNvSpPr>
                  <a:spLocks/>
                </p:cNvSpPr>
                <p:nvPr/>
              </p:nvSpPr>
              <p:spPr bwMode="auto">
                <a:xfrm>
                  <a:off x="1620" y="2725"/>
                  <a:ext cx="86" cy="63"/>
                </a:xfrm>
                <a:custGeom>
                  <a:avLst/>
                  <a:gdLst>
                    <a:gd name="T0" fmla="*/ 85 w 86"/>
                    <a:gd name="T1" fmla="*/ 0 h 63"/>
                    <a:gd name="T2" fmla="*/ 63 w 86"/>
                    <a:gd name="T3" fmla="*/ 13 h 63"/>
                    <a:gd name="T4" fmla="*/ 47 w 86"/>
                    <a:gd name="T5" fmla="*/ 26 h 63"/>
                    <a:gd name="T6" fmla="*/ 41 w 86"/>
                    <a:gd name="T7" fmla="*/ 35 h 63"/>
                    <a:gd name="T8" fmla="*/ 39 w 86"/>
                    <a:gd name="T9" fmla="*/ 44 h 63"/>
                    <a:gd name="T10" fmla="*/ 36 w 86"/>
                    <a:gd name="T11" fmla="*/ 53 h 63"/>
                    <a:gd name="T12" fmla="*/ 33 w 86"/>
                    <a:gd name="T13" fmla="*/ 58 h 63"/>
                    <a:gd name="T14" fmla="*/ 17 w 86"/>
                    <a:gd name="T15" fmla="*/ 62 h 63"/>
                    <a:gd name="T16" fmla="*/ 0 w 86"/>
                    <a:gd name="T17" fmla="*/ 62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3"/>
                    <a:gd name="T29" fmla="*/ 86 w 86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3">
                      <a:moveTo>
                        <a:pt x="85" y="0"/>
                      </a:moveTo>
                      <a:lnTo>
                        <a:pt x="63" y="13"/>
                      </a:lnTo>
                      <a:lnTo>
                        <a:pt x="47" y="26"/>
                      </a:lnTo>
                      <a:lnTo>
                        <a:pt x="41" y="35"/>
                      </a:lnTo>
                      <a:lnTo>
                        <a:pt x="39" y="44"/>
                      </a:lnTo>
                      <a:lnTo>
                        <a:pt x="36" y="53"/>
                      </a:lnTo>
                      <a:lnTo>
                        <a:pt x="33" y="58"/>
                      </a:lnTo>
                      <a:lnTo>
                        <a:pt x="17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19" name="Freeform 772"/>
                <p:cNvSpPr>
                  <a:spLocks/>
                </p:cNvSpPr>
                <p:nvPr/>
              </p:nvSpPr>
              <p:spPr bwMode="auto">
                <a:xfrm>
                  <a:off x="1660" y="2780"/>
                  <a:ext cx="85" cy="60"/>
                </a:xfrm>
                <a:custGeom>
                  <a:avLst/>
                  <a:gdLst>
                    <a:gd name="T0" fmla="*/ 84 w 85"/>
                    <a:gd name="T1" fmla="*/ 0 h 60"/>
                    <a:gd name="T2" fmla="*/ 62 w 85"/>
                    <a:gd name="T3" fmla="*/ 14 h 60"/>
                    <a:gd name="T4" fmla="*/ 45 w 85"/>
                    <a:gd name="T5" fmla="*/ 27 h 60"/>
                    <a:gd name="T6" fmla="*/ 39 w 85"/>
                    <a:gd name="T7" fmla="*/ 32 h 60"/>
                    <a:gd name="T8" fmla="*/ 39 w 85"/>
                    <a:gd name="T9" fmla="*/ 41 h 60"/>
                    <a:gd name="T10" fmla="*/ 37 w 85"/>
                    <a:gd name="T11" fmla="*/ 50 h 60"/>
                    <a:gd name="T12" fmla="*/ 31 w 85"/>
                    <a:gd name="T13" fmla="*/ 54 h 60"/>
                    <a:gd name="T14" fmla="*/ 17 w 85"/>
                    <a:gd name="T15" fmla="*/ 59 h 60"/>
                    <a:gd name="T16" fmla="*/ 0 w 85"/>
                    <a:gd name="T17" fmla="*/ 59 h 6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60"/>
                    <a:gd name="T29" fmla="*/ 85 w 85"/>
                    <a:gd name="T30" fmla="*/ 60 h 6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60">
                      <a:moveTo>
                        <a:pt x="84" y="0"/>
                      </a:moveTo>
                      <a:lnTo>
                        <a:pt x="62" y="14"/>
                      </a:lnTo>
                      <a:lnTo>
                        <a:pt x="45" y="27"/>
                      </a:lnTo>
                      <a:lnTo>
                        <a:pt x="39" y="32"/>
                      </a:lnTo>
                      <a:lnTo>
                        <a:pt x="39" y="41"/>
                      </a:lnTo>
                      <a:lnTo>
                        <a:pt x="37" y="50"/>
                      </a:lnTo>
                      <a:lnTo>
                        <a:pt x="31" y="54"/>
                      </a:lnTo>
                      <a:lnTo>
                        <a:pt x="17" y="59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20" name="Oval 773"/>
                <p:cNvSpPr>
                  <a:spLocks noChangeArrowheads="1"/>
                </p:cNvSpPr>
                <p:nvPr/>
              </p:nvSpPr>
              <p:spPr bwMode="auto">
                <a:xfrm rot="8820000">
                  <a:off x="1698" y="266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45" name="Group 774"/>
              <p:cNvGrpSpPr>
                <a:grpSpLocks/>
              </p:cNvGrpSpPr>
              <p:nvPr/>
            </p:nvGrpSpPr>
            <p:grpSpPr bwMode="auto">
              <a:xfrm>
                <a:off x="3934" y="3061"/>
                <a:ext cx="84" cy="73"/>
                <a:chOff x="1661" y="2758"/>
                <a:chExt cx="197" cy="178"/>
              </a:xfrm>
            </p:grpSpPr>
            <p:sp>
              <p:nvSpPr>
                <p:cNvPr id="50415" name="Freeform 775"/>
                <p:cNvSpPr>
                  <a:spLocks/>
                </p:cNvSpPr>
                <p:nvPr/>
              </p:nvSpPr>
              <p:spPr bwMode="auto">
                <a:xfrm>
                  <a:off x="1661" y="2823"/>
                  <a:ext cx="85" cy="61"/>
                </a:xfrm>
                <a:custGeom>
                  <a:avLst/>
                  <a:gdLst>
                    <a:gd name="T0" fmla="*/ 84 w 85"/>
                    <a:gd name="T1" fmla="*/ 0 h 61"/>
                    <a:gd name="T2" fmla="*/ 62 w 85"/>
                    <a:gd name="T3" fmla="*/ 14 h 61"/>
                    <a:gd name="T4" fmla="*/ 45 w 85"/>
                    <a:gd name="T5" fmla="*/ 28 h 61"/>
                    <a:gd name="T6" fmla="*/ 39 w 85"/>
                    <a:gd name="T7" fmla="*/ 37 h 61"/>
                    <a:gd name="T8" fmla="*/ 39 w 85"/>
                    <a:gd name="T9" fmla="*/ 42 h 61"/>
                    <a:gd name="T10" fmla="*/ 37 w 85"/>
                    <a:gd name="T11" fmla="*/ 51 h 61"/>
                    <a:gd name="T12" fmla="*/ 31 w 85"/>
                    <a:gd name="T13" fmla="*/ 55 h 61"/>
                    <a:gd name="T14" fmla="*/ 25 w 85"/>
                    <a:gd name="T15" fmla="*/ 60 h 61"/>
                    <a:gd name="T16" fmla="*/ 17 w 85"/>
                    <a:gd name="T17" fmla="*/ 60 h 61"/>
                    <a:gd name="T18" fmla="*/ 0 w 85"/>
                    <a:gd name="T19" fmla="*/ 60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5"/>
                    <a:gd name="T31" fmla="*/ 0 h 61"/>
                    <a:gd name="T32" fmla="*/ 85 w 85"/>
                    <a:gd name="T33" fmla="*/ 61 h 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5" h="61">
                      <a:moveTo>
                        <a:pt x="84" y="0"/>
                      </a:moveTo>
                      <a:lnTo>
                        <a:pt x="62" y="14"/>
                      </a:lnTo>
                      <a:lnTo>
                        <a:pt x="45" y="28"/>
                      </a:lnTo>
                      <a:lnTo>
                        <a:pt x="39" y="37"/>
                      </a:lnTo>
                      <a:lnTo>
                        <a:pt x="39" y="42"/>
                      </a:lnTo>
                      <a:lnTo>
                        <a:pt x="37" y="51"/>
                      </a:lnTo>
                      <a:lnTo>
                        <a:pt x="31" y="55"/>
                      </a:lnTo>
                      <a:lnTo>
                        <a:pt x="25" y="60"/>
                      </a:lnTo>
                      <a:lnTo>
                        <a:pt x="17" y="6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16" name="Freeform 776"/>
                <p:cNvSpPr>
                  <a:spLocks/>
                </p:cNvSpPr>
                <p:nvPr/>
              </p:nvSpPr>
              <p:spPr bwMode="auto">
                <a:xfrm>
                  <a:off x="1698" y="2874"/>
                  <a:ext cx="87" cy="62"/>
                </a:xfrm>
                <a:custGeom>
                  <a:avLst/>
                  <a:gdLst>
                    <a:gd name="T0" fmla="*/ 86 w 87"/>
                    <a:gd name="T1" fmla="*/ 0 h 62"/>
                    <a:gd name="T2" fmla="*/ 63 w 87"/>
                    <a:gd name="T3" fmla="*/ 14 h 62"/>
                    <a:gd name="T4" fmla="*/ 46 w 87"/>
                    <a:gd name="T5" fmla="*/ 28 h 62"/>
                    <a:gd name="T6" fmla="*/ 40 w 87"/>
                    <a:gd name="T7" fmla="*/ 38 h 62"/>
                    <a:gd name="T8" fmla="*/ 40 w 87"/>
                    <a:gd name="T9" fmla="*/ 42 h 62"/>
                    <a:gd name="T10" fmla="*/ 37 w 87"/>
                    <a:gd name="T11" fmla="*/ 52 h 62"/>
                    <a:gd name="T12" fmla="*/ 32 w 87"/>
                    <a:gd name="T13" fmla="*/ 56 h 62"/>
                    <a:gd name="T14" fmla="*/ 26 w 87"/>
                    <a:gd name="T15" fmla="*/ 61 h 62"/>
                    <a:gd name="T16" fmla="*/ 17 w 87"/>
                    <a:gd name="T17" fmla="*/ 61 h 62"/>
                    <a:gd name="T18" fmla="*/ 0 w 87"/>
                    <a:gd name="T19" fmla="*/ 61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62"/>
                    <a:gd name="T32" fmla="*/ 87 w 87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62">
                      <a:moveTo>
                        <a:pt x="86" y="0"/>
                      </a:moveTo>
                      <a:lnTo>
                        <a:pt x="63" y="14"/>
                      </a:lnTo>
                      <a:lnTo>
                        <a:pt x="46" y="28"/>
                      </a:lnTo>
                      <a:lnTo>
                        <a:pt x="40" y="38"/>
                      </a:lnTo>
                      <a:lnTo>
                        <a:pt x="40" y="42"/>
                      </a:lnTo>
                      <a:lnTo>
                        <a:pt x="37" y="52"/>
                      </a:lnTo>
                      <a:lnTo>
                        <a:pt x="32" y="56"/>
                      </a:lnTo>
                      <a:lnTo>
                        <a:pt x="26" y="61"/>
                      </a:lnTo>
                      <a:lnTo>
                        <a:pt x="17" y="61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17" name="Oval 777"/>
                <p:cNvSpPr>
                  <a:spLocks noChangeArrowheads="1"/>
                </p:cNvSpPr>
                <p:nvPr/>
              </p:nvSpPr>
              <p:spPr bwMode="auto">
                <a:xfrm rot="8820000">
                  <a:off x="1738" y="275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46" name="Group 778"/>
              <p:cNvGrpSpPr>
                <a:grpSpLocks/>
              </p:cNvGrpSpPr>
              <p:nvPr/>
            </p:nvGrpSpPr>
            <p:grpSpPr bwMode="auto">
              <a:xfrm>
                <a:off x="3961" y="3093"/>
                <a:ext cx="82" cy="73"/>
                <a:chOff x="1725" y="2838"/>
                <a:chExt cx="197" cy="178"/>
              </a:xfrm>
            </p:grpSpPr>
            <p:sp>
              <p:nvSpPr>
                <p:cNvPr id="50412" name="Freeform 779"/>
                <p:cNvSpPr>
                  <a:spLocks/>
                </p:cNvSpPr>
                <p:nvPr/>
              </p:nvSpPr>
              <p:spPr bwMode="auto">
                <a:xfrm>
                  <a:off x="1725" y="2901"/>
                  <a:ext cx="85" cy="63"/>
                </a:xfrm>
                <a:custGeom>
                  <a:avLst/>
                  <a:gdLst>
                    <a:gd name="T0" fmla="*/ 84 w 85"/>
                    <a:gd name="T1" fmla="*/ 0 h 63"/>
                    <a:gd name="T2" fmla="*/ 61 w 85"/>
                    <a:gd name="T3" fmla="*/ 15 h 63"/>
                    <a:gd name="T4" fmla="*/ 52 w 85"/>
                    <a:gd name="T5" fmla="*/ 24 h 63"/>
                    <a:gd name="T6" fmla="*/ 46 w 85"/>
                    <a:gd name="T7" fmla="*/ 29 h 63"/>
                    <a:gd name="T8" fmla="*/ 41 w 85"/>
                    <a:gd name="T9" fmla="*/ 38 h 63"/>
                    <a:gd name="T10" fmla="*/ 38 w 85"/>
                    <a:gd name="T11" fmla="*/ 43 h 63"/>
                    <a:gd name="T12" fmla="*/ 35 w 85"/>
                    <a:gd name="T13" fmla="*/ 53 h 63"/>
                    <a:gd name="T14" fmla="*/ 32 w 85"/>
                    <a:gd name="T15" fmla="*/ 57 h 63"/>
                    <a:gd name="T16" fmla="*/ 17 w 85"/>
                    <a:gd name="T17" fmla="*/ 62 h 63"/>
                    <a:gd name="T18" fmla="*/ 0 w 85"/>
                    <a:gd name="T19" fmla="*/ 62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5"/>
                    <a:gd name="T31" fmla="*/ 0 h 63"/>
                    <a:gd name="T32" fmla="*/ 85 w 85"/>
                    <a:gd name="T33" fmla="*/ 63 h 6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5" h="63">
                      <a:moveTo>
                        <a:pt x="84" y="0"/>
                      </a:moveTo>
                      <a:lnTo>
                        <a:pt x="61" y="15"/>
                      </a:lnTo>
                      <a:lnTo>
                        <a:pt x="52" y="24"/>
                      </a:lnTo>
                      <a:lnTo>
                        <a:pt x="46" y="29"/>
                      </a:lnTo>
                      <a:lnTo>
                        <a:pt x="41" y="38"/>
                      </a:lnTo>
                      <a:lnTo>
                        <a:pt x="38" y="43"/>
                      </a:lnTo>
                      <a:lnTo>
                        <a:pt x="35" y="53"/>
                      </a:lnTo>
                      <a:lnTo>
                        <a:pt x="32" y="57"/>
                      </a:lnTo>
                      <a:lnTo>
                        <a:pt x="17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13" name="Freeform 780"/>
                <p:cNvSpPr>
                  <a:spLocks/>
                </p:cNvSpPr>
                <p:nvPr/>
              </p:nvSpPr>
              <p:spPr bwMode="auto">
                <a:xfrm>
                  <a:off x="1762" y="2952"/>
                  <a:ext cx="87" cy="64"/>
                </a:xfrm>
                <a:custGeom>
                  <a:avLst/>
                  <a:gdLst>
                    <a:gd name="T0" fmla="*/ 86 w 87"/>
                    <a:gd name="T1" fmla="*/ 0 h 64"/>
                    <a:gd name="T2" fmla="*/ 65 w 87"/>
                    <a:gd name="T3" fmla="*/ 15 h 64"/>
                    <a:gd name="T4" fmla="*/ 48 w 87"/>
                    <a:gd name="T5" fmla="*/ 29 h 64"/>
                    <a:gd name="T6" fmla="*/ 42 w 87"/>
                    <a:gd name="T7" fmla="*/ 39 h 64"/>
                    <a:gd name="T8" fmla="*/ 39 w 87"/>
                    <a:gd name="T9" fmla="*/ 44 h 64"/>
                    <a:gd name="T10" fmla="*/ 33 w 87"/>
                    <a:gd name="T11" fmla="*/ 58 h 64"/>
                    <a:gd name="T12" fmla="*/ 27 w 87"/>
                    <a:gd name="T13" fmla="*/ 63 h 64"/>
                    <a:gd name="T14" fmla="*/ 18 w 87"/>
                    <a:gd name="T15" fmla="*/ 63 h 64"/>
                    <a:gd name="T16" fmla="*/ 0 w 87"/>
                    <a:gd name="T17" fmla="*/ 63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64"/>
                    <a:gd name="T29" fmla="*/ 87 w 87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64">
                      <a:moveTo>
                        <a:pt x="86" y="0"/>
                      </a:moveTo>
                      <a:lnTo>
                        <a:pt x="65" y="15"/>
                      </a:lnTo>
                      <a:lnTo>
                        <a:pt x="48" y="29"/>
                      </a:lnTo>
                      <a:lnTo>
                        <a:pt x="42" y="39"/>
                      </a:lnTo>
                      <a:lnTo>
                        <a:pt x="39" y="44"/>
                      </a:lnTo>
                      <a:lnTo>
                        <a:pt x="33" y="58"/>
                      </a:lnTo>
                      <a:lnTo>
                        <a:pt x="27" y="63"/>
                      </a:lnTo>
                      <a:lnTo>
                        <a:pt x="18" y="63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14" name="Oval 781"/>
                <p:cNvSpPr>
                  <a:spLocks noChangeArrowheads="1"/>
                </p:cNvSpPr>
                <p:nvPr/>
              </p:nvSpPr>
              <p:spPr bwMode="auto">
                <a:xfrm rot="8820000">
                  <a:off x="1802" y="283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47" name="Group 782"/>
              <p:cNvGrpSpPr>
                <a:grpSpLocks/>
              </p:cNvGrpSpPr>
              <p:nvPr/>
            </p:nvGrpSpPr>
            <p:grpSpPr bwMode="auto">
              <a:xfrm>
                <a:off x="3994" y="3122"/>
                <a:ext cx="82" cy="73"/>
                <a:chOff x="1804" y="2910"/>
                <a:chExt cx="198" cy="178"/>
              </a:xfrm>
            </p:grpSpPr>
            <p:sp>
              <p:nvSpPr>
                <p:cNvPr id="50409" name="Freeform 783"/>
                <p:cNvSpPr>
                  <a:spLocks/>
                </p:cNvSpPr>
                <p:nvPr/>
              </p:nvSpPr>
              <p:spPr bwMode="auto">
                <a:xfrm>
                  <a:off x="1804" y="2972"/>
                  <a:ext cx="86" cy="64"/>
                </a:xfrm>
                <a:custGeom>
                  <a:avLst/>
                  <a:gdLst>
                    <a:gd name="T0" fmla="*/ 85 w 86"/>
                    <a:gd name="T1" fmla="*/ 0 h 64"/>
                    <a:gd name="T2" fmla="*/ 64 w 86"/>
                    <a:gd name="T3" fmla="*/ 14 h 64"/>
                    <a:gd name="T4" fmla="*/ 46 w 86"/>
                    <a:gd name="T5" fmla="*/ 29 h 64"/>
                    <a:gd name="T6" fmla="*/ 40 w 86"/>
                    <a:gd name="T7" fmla="*/ 39 h 64"/>
                    <a:gd name="T8" fmla="*/ 40 w 86"/>
                    <a:gd name="T9" fmla="*/ 44 h 64"/>
                    <a:gd name="T10" fmla="*/ 37 w 86"/>
                    <a:gd name="T11" fmla="*/ 53 h 64"/>
                    <a:gd name="T12" fmla="*/ 31 w 86"/>
                    <a:gd name="T13" fmla="*/ 58 h 64"/>
                    <a:gd name="T14" fmla="*/ 19 w 86"/>
                    <a:gd name="T15" fmla="*/ 63 h 64"/>
                    <a:gd name="T16" fmla="*/ 0 w 86"/>
                    <a:gd name="T17" fmla="*/ 63 h 6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4"/>
                    <a:gd name="T29" fmla="*/ 86 w 86"/>
                    <a:gd name="T30" fmla="*/ 64 h 6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4">
                      <a:moveTo>
                        <a:pt x="85" y="0"/>
                      </a:moveTo>
                      <a:lnTo>
                        <a:pt x="64" y="14"/>
                      </a:lnTo>
                      <a:lnTo>
                        <a:pt x="46" y="29"/>
                      </a:lnTo>
                      <a:lnTo>
                        <a:pt x="40" y="39"/>
                      </a:lnTo>
                      <a:lnTo>
                        <a:pt x="40" y="44"/>
                      </a:lnTo>
                      <a:lnTo>
                        <a:pt x="37" y="53"/>
                      </a:lnTo>
                      <a:lnTo>
                        <a:pt x="31" y="58"/>
                      </a:lnTo>
                      <a:lnTo>
                        <a:pt x="19" y="63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10" name="Freeform 784"/>
                <p:cNvSpPr>
                  <a:spLocks/>
                </p:cNvSpPr>
                <p:nvPr/>
              </p:nvSpPr>
              <p:spPr bwMode="auto">
                <a:xfrm>
                  <a:off x="1842" y="3028"/>
                  <a:ext cx="87" cy="60"/>
                </a:xfrm>
                <a:custGeom>
                  <a:avLst/>
                  <a:gdLst>
                    <a:gd name="T0" fmla="*/ 86 w 87"/>
                    <a:gd name="T1" fmla="*/ 0 h 60"/>
                    <a:gd name="T2" fmla="*/ 64 w 87"/>
                    <a:gd name="T3" fmla="*/ 10 h 60"/>
                    <a:gd name="T4" fmla="*/ 46 w 87"/>
                    <a:gd name="T5" fmla="*/ 24 h 60"/>
                    <a:gd name="T6" fmla="*/ 40 w 87"/>
                    <a:gd name="T7" fmla="*/ 34 h 60"/>
                    <a:gd name="T8" fmla="*/ 40 w 87"/>
                    <a:gd name="T9" fmla="*/ 39 h 60"/>
                    <a:gd name="T10" fmla="*/ 37 w 87"/>
                    <a:gd name="T11" fmla="*/ 49 h 60"/>
                    <a:gd name="T12" fmla="*/ 34 w 87"/>
                    <a:gd name="T13" fmla="*/ 54 h 60"/>
                    <a:gd name="T14" fmla="*/ 27 w 87"/>
                    <a:gd name="T15" fmla="*/ 59 h 60"/>
                    <a:gd name="T16" fmla="*/ 18 w 87"/>
                    <a:gd name="T17" fmla="*/ 59 h 60"/>
                    <a:gd name="T18" fmla="*/ 0 w 87"/>
                    <a:gd name="T19" fmla="*/ 59 h 6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60"/>
                    <a:gd name="T32" fmla="*/ 87 w 87"/>
                    <a:gd name="T33" fmla="*/ 60 h 6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60">
                      <a:moveTo>
                        <a:pt x="86" y="0"/>
                      </a:moveTo>
                      <a:lnTo>
                        <a:pt x="64" y="10"/>
                      </a:lnTo>
                      <a:lnTo>
                        <a:pt x="46" y="24"/>
                      </a:lnTo>
                      <a:lnTo>
                        <a:pt x="40" y="34"/>
                      </a:lnTo>
                      <a:lnTo>
                        <a:pt x="40" y="39"/>
                      </a:lnTo>
                      <a:lnTo>
                        <a:pt x="37" y="49"/>
                      </a:lnTo>
                      <a:lnTo>
                        <a:pt x="34" y="54"/>
                      </a:lnTo>
                      <a:lnTo>
                        <a:pt x="27" y="59"/>
                      </a:lnTo>
                      <a:lnTo>
                        <a:pt x="18" y="59"/>
                      </a:lnTo>
                      <a:lnTo>
                        <a:pt x="0" y="5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11" name="Oval 785"/>
                <p:cNvSpPr>
                  <a:spLocks noChangeArrowheads="1"/>
                </p:cNvSpPr>
                <p:nvPr/>
              </p:nvSpPr>
              <p:spPr bwMode="auto">
                <a:xfrm rot="8820000">
                  <a:off x="1882" y="291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48" name="Group 786"/>
              <p:cNvGrpSpPr>
                <a:grpSpLocks/>
              </p:cNvGrpSpPr>
              <p:nvPr/>
            </p:nvGrpSpPr>
            <p:grpSpPr bwMode="auto">
              <a:xfrm>
                <a:off x="4027" y="3153"/>
                <a:ext cx="83" cy="71"/>
                <a:chOff x="1884" y="2982"/>
                <a:chExt cx="198" cy="178"/>
              </a:xfrm>
            </p:grpSpPr>
            <p:sp>
              <p:nvSpPr>
                <p:cNvPr id="50406" name="Freeform 787"/>
                <p:cNvSpPr>
                  <a:spLocks/>
                </p:cNvSpPr>
                <p:nvPr/>
              </p:nvSpPr>
              <p:spPr bwMode="auto">
                <a:xfrm>
                  <a:off x="1884" y="3047"/>
                  <a:ext cx="86" cy="61"/>
                </a:xfrm>
                <a:custGeom>
                  <a:avLst/>
                  <a:gdLst>
                    <a:gd name="T0" fmla="*/ 85 w 86"/>
                    <a:gd name="T1" fmla="*/ 0 h 61"/>
                    <a:gd name="T2" fmla="*/ 63 w 86"/>
                    <a:gd name="T3" fmla="*/ 15 h 61"/>
                    <a:gd name="T4" fmla="*/ 53 w 86"/>
                    <a:gd name="T5" fmla="*/ 20 h 61"/>
                    <a:gd name="T6" fmla="*/ 47 w 86"/>
                    <a:gd name="T7" fmla="*/ 25 h 61"/>
                    <a:gd name="T8" fmla="*/ 41 w 86"/>
                    <a:gd name="T9" fmla="*/ 35 h 61"/>
                    <a:gd name="T10" fmla="*/ 38 w 86"/>
                    <a:gd name="T11" fmla="*/ 40 h 61"/>
                    <a:gd name="T12" fmla="*/ 31 w 86"/>
                    <a:gd name="T13" fmla="*/ 55 h 61"/>
                    <a:gd name="T14" fmla="*/ 19 w 86"/>
                    <a:gd name="T15" fmla="*/ 60 h 61"/>
                    <a:gd name="T16" fmla="*/ 0 w 86"/>
                    <a:gd name="T17" fmla="*/ 60 h 6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1"/>
                    <a:gd name="T29" fmla="*/ 86 w 86"/>
                    <a:gd name="T30" fmla="*/ 61 h 6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1">
                      <a:moveTo>
                        <a:pt x="85" y="0"/>
                      </a:moveTo>
                      <a:lnTo>
                        <a:pt x="63" y="15"/>
                      </a:lnTo>
                      <a:lnTo>
                        <a:pt x="53" y="20"/>
                      </a:lnTo>
                      <a:lnTo>
                        <a:pt x="47" y="25"/>
                      </a:lnTo>
                      <a:lnTo>
                        <a:pt x="41" y="35"/>
                      </a:lnTo>
                      <a:lnTo>
                        <a:pt x="38" y="40"/>
                      </a:lnTo>
                      <a:lnTo>
                        <a:pt x="31" y="55"/>
                      </a:lnTo>
                      <a:lnTo>
                        <a:pt x="19" y="60"/>
                      </a:lnTo>
                      <a:lnTo>
                        <a:pt x="0" y="6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07" name="Freeform 788"/>
                <p:cNvSpPr>
                  <a:spLocks/>
                </p:cNvSpPr>
                <p:nvPr/>
              </p:nvSpPr>
              <p:spPr bwMode="auto">
                <a:xfrm>
                  <a:off x="1924" y="3098"/>
                  <a:ext cx="85" cy="62"/>
                </a:xfrm>
                <a:custGeom>
                  <a:avLst/>
                  <a:gdLst>
                    <a:gd name="T0" fmla="*/ 84 w 85"/>
                    <a:gd name="T1" fmla="*/ 0 h 62"/>
                    <a:gd name="T2" fmla="*/ 62 w 85"/>
                    <a:gd name="T3" fmla="*/ 16 h 62"/>
                    <a:gd name="T4" fmla="*/ 52 w 85"/>
                    <a:gd name="T5" fmla="*/ 21 h 62"/>
                    <a:gd name="T6" fmla="*/ 45 w 85"/>
                    <a:gd name="T7" fmla="*/ 26 h 62"/>
                    <a:gd name="T8" fmla="*/ 39 w 85"/>
                    <a:gd name="T9" fmla="*/ 36 h 62"/>
                    <a:gd name="T10" fmla="*/ 39 w 85"/>
                    <a:gd name="T11" fmla="*/ 41 h 62"/>
                    <a:gd name="T12" fmla="*/ 36 w 85"/>
                    <a:gd name="T13" fmla="*/ 51 h 62"/>
                    <a:gd name="T14" fmla="*/ 33 w 85"/>
                    <a:gd name="T15" fmla="*/ 56 h 62"/>
                    <a:gd name="T16" fmla="*/ 17 w 85"/>
                    <a:gd name="T17" fmla="*/ 61 h 62"/>
                    <a:gd name="T18" fmla="*/ 0 w 85"/>
                    <a:gd name="T19" fmla="*/ 61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5"/>
                    <a:gd name="T31" fmla="*/ 0 h 62"/>
                    <a:gd name="T32" fmla="*/ 85 w 85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5" h="62">
                      <a:moveTo>
                        <a:pt x="84" y="0"/>
                      </a:moveTo>
                      <a:lnTo>
                        <a:pt x="62" y="16"/>
                      </a:lnTo>
                      <a:lnTo>
                        <a:pt x="52" y="21"/>
                      </a:lnTo>
                      <a:lnTo>
                        <a:pt x="45" y="26"/>
                      </a:lnTo>
                      <a:lnTo>
                        <a:pt x="39" y="36"/>
                      </a:lnTo>
                      <a:lnTo>
                        <a:pt x="39" y="41"/>
                      </a:lnTo>
                      <a:lnTo>
                        <a:pt x="36" y="51"/>
                      </a:lnTo>
                      <a:lnTo>
                        <a:pt x="33" y="56"/>
                      </a:lnTo>
                      <a:lnTo>
                        <a:pt x="17" y="61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08" name="Oval 789"/>
                <p:cNvSpPr>
                  <a:spLocks noChangeArrowheads="1"/>
                </p:cNvSpPr>
                <p:nvPr/>
              </p:nvSpPr>
              <p:spPr bwMode="auto">
                <a:xfrm rot="8820000">
                  <a:off x="1962" y="298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49" name="Group 790"/>
              <p:cNvGrpSpPr>
                <a:grpSpLocks/>
              </p:cNvGrpSpPr>
              <p:nvPr/>
            </p:nvGrpSpPr>
            <p:grpSpPr bwMode="auto">
              <a:xfrm>
                <a:off x="4088" y="3185"/>
                <a:ext cx="66" cy="86"/>
                <a:chOff x="2029" y="3063"/>
                <a:chExt cx="158" cy="210"/>
              </a:xfrm>
            </p:grpSpPr>
            <p:sp>
              <p:nvSpPr>
                <p:cNvPr id="50403" name="Freeform 791"/>
                <p:cNvSpPr>
                  <a:spLocks/>
                </p:cNvSpPr>
                <p:nvPr/>
              </p:nvSpPr>
              <p:spPr bwMode="auto">
                <a:xfrm>
                  <a:off x="2029" y="3154"/>
                  <a:ext cx="54" cy="89"/>
                </a:xfrm>
                <a:custGeom>
                  <a:avLst/>
                  <a:gdLst>
                    <a:gd name="T0" fmla="*/ 53 w 54"/>
                    <a:gd name="T1" fmla="*/ 0 h 89"/>
                    <a:gd name="T2" fmla="*/ 40 w 54"/>
                    <a:gd name="T3" fmla="*/ 21 h 89"/>
                    <a:gd name="T4" fmla="*/ 26 w 54"/>
                    <a:gd name="T5" fmla="*/ 36 h 89"/>
                    <a:gd name="T6" fmla="*/ 30 w 54"/>
                    <a:gd name="T7" fmla="*/ 57 h 89"/>
                    <a:gd name="T8" fmla="*/ 30 w 54"/>
                    <a:gd name="T9" fmla="*/ 62 h 89"/>
                    <a:gd name="T10" fmla="*/ 26 w 54"/>
                    <a:gd name="T11" fmla="*/ 67 h 89"/>
                    <a:gd name="T12" fmla="*/ 16 w 54"/>
                    <a:gd name="T13" fmla="*/ 78 h 89"/>
                    <a:gd name="T14" fmla="*/ 0 w 54"/>
                    <a:gd name="T15" fmla="*/ 88 h 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54"/>
                    <a:gd name="T25" fmla="*/ 0 h 89"/>
                    <a:gd name="T26" fmla="*/ 54 w 54"/>
                    <a:gd name="T27" fmla="*/ 89 h 8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54" h="89">
                      <a:moveTo>
                        <a:pt x="53" y="0"/>
                      </a:moveTo>
                      <a:lnTo>
                        <a:pt x="40" y="21"/>
                      </a:lnTo>
                      <a:lnTo>
                        <a:pt x="26" y="36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6" y="67"/>
                      </a:lnTo>
                      <a:lnTo>
                        <a:pt x="16" y="78"/>
                      </a:lnTo>
                      <a:lnTo>
                        <a:pt x="0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04" name="Freeform 792"/>
                <p:cNvSpPr>
                  <a:spLocks/>
                </p:cNvSpPr>
                <p:nvPr/>
              </p:nvSpPr>
              <p:spPr bwMode="auto">
                <a:xfrm>
                  <a:off x="2088" y="3183"/>
                  <a:ext cx="52" cy="90"/>
                </a:xfrm>
                <a:custGeom>
                  <a:avLst/>
                  <a:gdLst>
                    <a:gd name="T0" fmla="*/ 51 w 52"/>
                    <a:gd name="T1" fmla="*/ 0 h 90"/>
                    <a:gd name="T2" fmla="*/ 37 w 52"/>
                    <a:gd name="T3" fmla="*/ 21 h 90"/>
                    <a:gd name="T4" fmla="*/ 27 w 52"/>
                    <a:gd name="T5" fmla="*/ 37 h 90"/>
                    <a:gd name="T6" fmla="*/ 27 w 52"/>
                    <a:gd name="T7" fmla="*/ 47 h 90"/>
                    <a:gd name="T8" fmla="*/ 27 w 52"/>
                    <a:gd name="T9" fmla="*/ 58 h 90"/>
                    <a:gd name="T10" fmla="*/ 27 w 52"/>
                    <a:gd name="T11" fmla="*/ 63 h 90"/>
                    <a:gd name="T12" fmla="*/ 27 w 52"/>
                    <a:gd name="T13" fmla="*/ 68 h 90"/>
                    <a:gd name="T14" fmla="*/ 13 w 52"/>
                    <a:gd name="T15" fmla="*/ 79 h 90"/>
                    <a:gd name="T16" fmla="*/ 0 w 52"/>
                    <a:gd name="T17" fmla="*/ 89 h 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"/>
                    <a:gd name="T28" fmla="*/ 0 h 90"/>
                    <a:gd name="T29" fmla="*/ 52 w 52"/>
                    <a:gd name="T30" fmla="*/ 90 h 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" h="90">
                      <a:moveTo>
                        <a:pt x="51" y="0"/>
                      </a:moveTo>
                      <a:lnTo>
                        <a:pt x="37" y="21"/>
                      </a:lnTo>
                      <a:lnTo>
                        <a:pt x="27" y="37"/>
                      </a:lnTo>
                      <a:lnTo>
                        <a:pt x="27" y="47"/>
                      </a:lnTo>
                      <a:lnTo>
                        <a:pt x="27" y="58"/>
                      </a:lnTo>
                      <a:lnTo>
                        <a:pt x="27" y="63"/>
                      </a:lnTo>
                      <a:lnTo>
                        <a:pt x="27" y="68"/>
                      </a:lnTo>
                      <a:lnTo>
                        <a:pt x="13" y="79"/>
                      </a:lnTo>
                      <a:lnTo>
                        <a:pt x="0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05" name="Oval 793"/>
                <p:cNvSpPr>
                  <a:spLocks noChangeArrowheads="1"/>
                </p:cNvSpPr>
                <p:nvPr/>
              </p:nvSpPr>
              <p:spPr bwMode="auto">
                <a:xfrm rot="7320000">
                  <a:off x="2068" y="306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50" name="Group 794"/>
              <p:cNvGrpSpPr>
                <a:grpSpLocks/>
              </p:cNvGrpSpPr>
              <p:nvPr/>
            </p:nvGrpSpPr>
            <p:grpSpPr bwMode="auto">
              <a:xfrm>
                <a:off x="4178" y="3248"/>
                <a:ext cx="52" cy="87"/>
                <a:chOff x="2248" y="3213"/>
                <a:chExt cx="118" cy="215"/>
              </a:xfrm>
            </p:grpSpPr>
            <p:sp>
              <p:nvSpPr>
                <p:cNvPr id="50400" name="Freeform 795"/>
                <p:cNvSpPr>
                  <a:spLocks/>
                </p:cNvSpPr>
                <p:nvPr/>
              </p:nvSpPr>
              <p:spPr bwMode="auto">
                <a:xfrm>
                  <a:off x="2256" y="3314"/>
                  <a:ext cx="19" cy="105"/>
                </a:xfrm>
                <a:custGeom>
                  <a:avLst/>
                  <a:gdLst>
                    <a:gd name="T0" fmla="*/ 18 w 19"/>
                    <a:gd name="T1" fmla="*/ 0 h 105"/>
                    <a:gd name="T2" fmla="*/ 11 w 19"/>
                    <a:gd name="T3" fmla="*/ 27 h 105"/>
                    <a:gd name="T4" fmla="*/ 7 w 19"/>
                    <a:gd name="T5" fmla="*/ 49 h 105"/>
                    <a:gd name="T6" fmla="*/ 11 w 19"/>
                    <a:gd name="T7" fmla="*/ 55 h 105"/>
                    <a:gd name="T8" fmla="*/ 15 w 19"/>
                    <a:gd name="T9" fmla="*/ 66 h 105"/>
                    <a:gd name="T10" fmla="*/ 18 w 19"/>
                    <a:gd name="T11" fmla="*/ 71 h 105"/>
                    <a:gd name="T12" fmla="*/ 18 w 19"/>
                    <a:gd name="T13" fmla="*/ 77 h 105"/>
                    <a:gd name="T14" fmla="*/ 18 w 19"/>
                    <a:gd name="T15" fmla="*/ 82 h 105"/>
                    <a:gd name="T16" fmla="*/ 11 w 19"/>
                    <a:gd name="T17" fmla="*/ 93 h 105"/>
                    <a:gd name="T18" fmla="*/ 0 w 19"/>
                    <a:gd name="T19" fmla="*/ 104 h 1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5"/>
                    <a:gd name="T32" fmla="*/ 19 w 19"/>
                    <a:gd name="T33" fmla="*/ 105 h 10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5">
                      <a:moveTo>
                        <a:pt x="18" y="0"/>
                      </a:moveTo>
                      <a:lnTo>
                        <a:pt x="11" y="27"/>
                      </a:lnTo>
                      <a:lnTo>
                        <a:pt x="7" y="49"/>
                      </a:lnTo>
                      <a:lnTo>
                        <a:pt x="11" y="55"/>
                      </a:lnTo>
                      <a:lnTo>
                        <a:pt x="15" y="66"/>
                      </a:lnTo>
                      <a:lnTo>
                        <a:pt x="18" y="71"/>
                      </a:lnTo>
                      <a:lnTo>
                        <a:pt x="18" y="77"/>
                      </a:lnTo>
                      <a:lnTo>
                        <a:pt x="18" y="82"/>
                      </a:lnTo>
                      <a:lnTo>
                        <a:pt x="11" y="93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01" name="Freeform 796"/>
                <p:cNvSpPr>
                  <a:spLocks/>
                </p:cNvSpPr>
                <p:nvPr/>
              </p:nvSpPr>
              <p:spPr bwMode="auto">
                <a:xfrm>
                  <a:off x="2319" y="3323"/>
                  <a:ext cx="19" cy="105"/>
                </a:xfrm>
                <a:custGeom>
                  <a:avLst/>
                  <a:gdLst>
                    <a:gd name="T0" fmla="*/ 18 w 19"/>
                    <a:gd name="T1" fmla="*/ 0 h 105"/>
                    <a:gd name="T2" fmla="*/ 11 w 19"/>
                    <a:gd name="T3" fmla="*/ 27 h 105"/>
                    <a:gd name="T4" fmla="*/ 11 w 19"/>
                    <a:gd name="T5" fmla="*/ 49 h 105"/>
                    <a:gd name="T6" fmla="*/ 11 w 19"/>
                    <a:gd name="T7" fmla="*/ 55 h 105"/>
                    <a:gd name="T8" fmla="*/ 15 w 19"/>
                    <a:gd name="T9" fmla="*/ 66 h 105"/>
                    <a:gd name="T10" fmla="*/ 18 w 19"/>
                    <a:gd name="T11" fmla="*/ 71 h 105"/>
                    <a:gd name="T12" fmla="*/ 18 w 19"/>
                    <a:gd name="T13" fmla="*/ 77 h 105"/>
                    <a:gd name="T14" fmla="*/ 18 w 19"/>
                    <a:gd name="T15" fmla="*/ 82 h 105"/>
                    <a:gd name="T16" fmla="*/ 11 w 19"/>
                    <a:gd name="T17" fmla="*/ 93 h 105"/>
                    <a:gd name="T18" fmla="*/ 0 w 19"/>
                    <a:gd name="T19" fmla="*/ 104 h 10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9"/>
                    <a:gd name="T31" fmla="*/ 0 h 105"/>
                    <a:gd name="T32" fmla="*/ 19 w 19"/>
                    <a:gd name="T33" fmla="*/ 105 h 10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9" h="105">
                      <a:moveTo>
                        <a:pt x="18" y="0"/>
                      </a:moveTo>
                      <a:lnTo>
                        <a:pt x="11" y="27"/>
                      </a:lnTo>
                      <a:lnTo>
                        <a:pt x="11" y="49"/>
                      </a:lnTo>
                      <a:lnTo>
                        <a:pt x="11" y="55"/>
                      </a:lnTo>
                      <a:lnTo>
                        <a:pt x="15" y="66"/>
                      </a:lnTo>
                      <a:lnTo>
                        <a:pt x="18" y="71"/>
                      </a:lnTo>
                      <a:lnTo>
                        <a:pt x="18" y="77"/>
                      </a:lnTo>
                      <a:lnTo>
                        <a:pt x="18" y="82"/>
                      </a:lnTo>
                      <a:lnTo>
                        <a:pt x="11" y="93"/>
                      </a:lnTo>
                      <a:lnTo>
                        <a:pt x="0" y="10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402" name="Oval 797"/>
                <p:cNvSpPr>
                  <a:spLocks noChangeArrowheads="1"/>
                </p:cNvSpPr>
                <p:nvPr/>
              </p:nvSpPr>
              <p:spPr bwMode="auto">
                <a:xfrm rot="6120000">
                  <a:off x="2247" y="321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51" name="Group 798"/>
              <p:cNvGrpSpPr>
                <a:grpSpLocks/>
              </p:cNvGrpSpPr>
              <p:nvPr/>
            </p:nvGrpSpPr>
            <p:grpSpPr bwMode="auto">
              <a:xfrm>
                <a:off x="4220" y="3300"/>
                <a:ext cx="84" cy="74"/>
                <a:chOff x="2347" y="3342"/>
                <a:chExt cx="199" cy="178"/>
              </a:xfrm>
            </p:grpSpPr>
            <p:sp>
              <p:nvSpPr>
                <p:cNvPr id="50397" name="Freeform 799"/>
                <p:cNvSpPr>
                  <a:spLocks/>
                </p:cNvSpPr>
                <p:nvPr/>
              </p:nvSpPr>
              <p:spPr bwMode="auto">
                <a:xfrm>
                  <a:off x="2347" y="3406"/>
                  <a:ext cx="87" cy="62"/>
                </a:xfrm>
                <a:custGeom>
                  <a:avLst/>
                  <a:gdLst>
                    <a:gd name="T0" fmla="*/ 86 w 87"/>
                    <a:gd name="T1" fmla="*/ 0 h 62"/>
                    <a:gd name="T2" fmla="*/ 63 w 87"/>
                    <a:gd name="T3" fmla="*/ 17 h 62"/>
                    <a:gd name="T4" fmla="*/ 47 w 87"/>
                    <a:gd name="T5" fmla="*/ 28 h 62"/>
                    <a:gd name="T6" fmla="*/ 39 w 87"/>
                    <a:gd name="T7" fmla="*/ 44 h 62"/>
                    <a:gd name="T8" fmla="*/ 32 w 87"/>
                    <a:gd name="T9" fmla="*/ 55 h 62"/>
                    <a:gd name="T10" fmla="*/ 28 w 87"/>
                    <a:gd name="T11" fmla="*/ 61 h 62"/>
                    <a:gd name="T12" fmla="*/ 20 w 87"/>
                    <a:gd name="T13" fmla="*/ 61 h 62"/>
                    <a:gd name="T14" fmla="*/ 0 w 87"/>
                    <a:gd name="T15" fmla="*/ 61 h 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7"/>
                    <a:gd name="T25" fmla="*/ 0 h 62"/>
                    <a:gd name="T26" fmla="*/ 87 w 87"/>
                    <a:gd name="T27" fmla="*/ 62 h 6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7" h="62">
                      <a:moveTo>
                        <a:pt x="86" y="0"/>
                      </a:moveTo>
                      <a:lnTo>
                        <a:pt x="63" y="17"/>
                      </a:lnTo>
                      <a:lnTo>
                        <a:pt x="47" y="28"/>
                      </a:lnTo>
                      <a:lnTo>
                        <a:pt x="39" y="44"/>
                      </a:lnTo>
                      <a:lnTo>
                        <a:pt x="32" y="55"/>
                      </a:lnTo>
                      <a:lnTo>
                        <a:pt x="28" y="61"/>
                      </a:lnTo>
                      <a:lnTo>
                        <a:pt x="20" y="61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98" name="Freeform 800"/>
                <p:cNvSpPr>
                  <a:spLocks/>
                </p:cNvSpPr>
                <p:nvPr/>
              </p:nvSpPr>
              <p:spPr bwMode="auto">
                <a:xfrm>
                  <a:off x="2389" y="3457"/>
                  <a:ext cx="84" cy="63"/>
                </a:xfrm>
                <a:custGeom>
                  <a:avLst/>
                  <a:gdLst>
                    <a:gd name="T0" fmla="*/ 83 w 84"/>
                    <a:gd name="T1" fmla="*/ 0 h 63"/>
                    <a:gd name="T2" fmla="*/ 59 w 84"/>
                    <a:gd name="T3" fmla="*/ 17 h 63"/>
                    <a:gd name="T4" fmla="*/ 43 w 84"/>
                    <a:gd name="T5" fmla="*/ 28 h 63"/>
                    <a:gd name="T6" fmla="*/ 36 w 84"/>
                    <a:gd name="T7" fmla="*/ 45 h 63"/>
                    <a:gd name="T8" fmla="*/ 32 w 84"/>
                    <a:gd name="T9" fmla="*/ 56 h 63"/>
                    <a:gd name="T10" fmla="*/ 16 w 84"/>
                    <a:gd name="T11" fmla="*/ 62 h 63"/>
                    <a:gd name="T12" fmla="*/ 0 w 84"/>
                    <a:gd name="T13" fmla="*/ 62 h 6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4"/>
                    <a:gd name="T22" fmla="*/ 0 h 63"/>
                    <a:gd name="T23" fmla="*/ 84 w 84"/>
                    <a:gd name="T24" fmla="*/ 63 h 6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4" h="63">
                      <a:moveTo>
                        <a:pt x="83" y="0"/>
                      </a:moveTo>
                      <a:lnTo>
                        <a:pt x="59" y="17"/>
                      </a:lnTo>
                      <a:lnTo>
                        <a:pt x="43" y="28"/>
                      </a:lnTo>
                      <a:lnTo>
                        <a:pt x="36" y="45"/>
                      </a:lnTo>
                      <a:lnTo>
                        <a:pt x="32" y="56"/>
                      </a:lnTo>
                      <a:lnTo>
                        <a:pt x="16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99" name="Oval 801"/>
                <p:cNvSpPr>
                  <a:spLocks noChangeArrowheads="1"/>
                </p:cNvSpPr>
                <p:nvPr/>
              </p:nvSpPr>
              <p:spPr bwMode="auto">
                <a:xfrm rot="8820000">
                  <a:off x="2426" y="334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52" name="Group 802"/>
              <p:cNvGrpSpPr>
                <a:grpSpLocks/>
              </p:cNvGrpSpPr>
              <p:nvPr/>
            </p:nvGrpSpPr>
            <p:grpSpPr bwMode="auto">
              <a:xfrm>
                <a:off x="3861" y="2855"/>
                <a:ext cx="91" cy="48"/>
                <a:chOff x="1490" y="2258"/>
                <a:chExt cx="214" cy="118"/>
              </a:xfrm>
            </p:grpSpPr>
            <p:sp>
              <p:nvSpPr>
                <p:cNvPr id="50394" name="Freeform 803"/>
                <p:cNvSpPr>
                  <a:spLocks/>
                </p:cNvSpPr>
                <p:nvPr/>
              </p:nvSpPr>
              <p:spPr bwMode="auto">
                <a:xfrm>
                  <a:off x="1504" y="2262"/>
                  <a:ext cx="101" cy="19"/>
                </a:xfrm>
                <a:custGeom>
                  <a:avLst/>
                  <a:gdLst>
                    <a:gd name="T0" fmla="*/ 100 w 101"/>
                    <a:gd name="T1" fmla="*/ 18 h 19"/>
                    <a:gd name="T2" fmla="*/ 74 w 101"/>
                    <a:gd name="T3" fmla="*/ 15 h 19"/>
                    <a:gd name="T4" fmla="*/ 54 w 101"/>
                    <a:gd name="T5" fmla="*/ 11 h 19"/>
                    <a:gd name="T6" fmla="*/ 46 w 101"/>
                    <a:gd name="T7" fmla="*/ 11 h 19"/>
                    <a:gd name="T8" fmla="*/ 38 w 101"/>
                    <a:gd name="T9" fmla="*/ 15 h 19"/>
                    <a:gd name="T10" fmla="*/ 31 w 101"/>
                    <a:gd name="T11" fmla="*/ 18 h 19"/>
                    <a:gd name="T12" fmla="*/ 23 w 101"/>
                    <a:gd name="T13" fmla="*/ 18 h 19"/>
                    <a:gd name="T14" fmla="*/ 18 w 101"/>
                    <a:gd name="T15" fmla="*/ 18 h 19"/>
                    <a:gd name="T16" fmla="*/ 13 w 101"/>
                    <a:gd name="T17" fmla="*/ 11 h 19"/>
                    <a:gd name="T18" fmla="*/ 0 w 101"/>
                    <a:gd name="T19" fmla="*/ 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9"/>
                    <a:gd name="T32" fmla="*/ 101 w 101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9">
                      <a:moveTo>
                        <a:pt x="100" y="18"/>
                      </a:moveTo>
                      <a:lnTo>
                        <a:pt x="74" y="15"/>
                      </a:lnTo>
                      <a:lnTo>
                        <a:pt x="54" y="11"/>
                      </a:lnTo>
                      <a:lnTo>
                        <a:pt x="46" y="11"/>
                      </a:lnTo>
                      <a:lnTo>
                        <a:pt x="38" y="15"/>
                      </a:lnTo>
                      <a:lnTo>
                        <a:pt x="31" y="18"/>
                      </a:lnTo>
                      <a:lnTo>
                        <a:pt x="23" y="18"/>
                      </a:lnTo>
                      <a:lnTo>
                        <a:pt x="18" y="18"/>
                      </a:lnTo>
                      <a:lnTo>
                        <a:pt x="13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95" name="Freeform 804"/>
                <p:cNvSpPr>
                  <a:spLocks/>
                </p:cNvSpPr>
                <p:nvPr/>
              </p:nvSpPr>
              <p:spPr bwMode="auto">
                <a:xfrm>
                  <a:off x="1490" y="2324"/>
                  <a:ext cx="103" cy="20"/>
                </a:xfrm>
                <a:custGeom>
                  <a:avLst/>
                  <a:gdLst>
                    <a:gd name="T0" fmla="*/ 102 w 103"/>
                    <a:gd name="T1" fmla="*/ 19 h 20"/>
                    <a:gd name="T2" fmla="*/ 77 w 103"/>
                    <a:gd name="T3" fmla="*/ 15 h 20"/>
                    <a:gd name="T4" fmla="*/ 56 w 103"/>
                    <a:gd name="T5" fmla="*/ 12 h 20"/>
                    <a:gd name="T6" fmla="*/ 49 w 103"/>
                    <a:gd name="T7" fmla="*/ 12 h 20"/>
                    <a:gd name="T8" fmla="*/ 41 w 103"/>
                    <a:gd name="T9" fmla="*/ 15 h 20"/>
                    <a:gd name="T10" fmla="*/ 33 w 103"/>
                    <a:gd name="T11" fmla="*/ 19 h 20"/>
                    <a:gd name="T12" fmla="*/ 26 w 103"/>
                    <a:gd name="T13" fmla="*/ 19 h 20"/>
                    <a:gd name="T14" fmla="*/ 20 w 103"/>
                    <a:gd name="T15" fmla="*/ 19 h 20"/>
                    <a:gd name="T16" fmla="*/ 13 w 103"/>
                    <a:gd name="T17" fmla="*/ 12 h 20"/>
                    <a:gd name="T18" fmla="*/ 0 w 103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0"/>
                    <a:gd name="T32" fmla="*/ 103 w 103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0">
                      <a:moveTo>
                        <a:pt x="102" y="19"/>
                      </a:moveTo>
                      <a:lnTo>
                        <a:pt x="77" y="15"/>
                      </a:lnTo>
                      <a:lnTo>
                        <a:pt x="56" y="12"/>
                      </a:lnTo>
                      <a:lnTo>
                        <a:pt x="49" y="12"/>
                      </a:lnTo>
                      <a:lnTo>
                        <a:pt x="41" y="15"/>
                      </a:lnTo>
                      <a:lnTo>
                        <a:pt x="33" y="19"/>
                      </a:lnTo>
                      <a:lnTo>
                        <a:pt x="26" y="19"/>
                      </a:lnTo>
                      <a:lnTo>
                        <a:pt x="20" y="19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96" name="Oval 805"/>
                <p:cNvSpPr>
                  <a:spLocks noChangeArrowheads="1"/>
                </p:cNvSpPr>
                <p:nvPr/>
              </p:nvSpPr>
              <p:spPr bwMode="auto">
                <a:xfrm rot="-9960000">
                  <a:off x="1584" y="225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53" name="Group 806"/>
              <p:cNvGrpSpPr>
                <a:grpSpLocks/>
              </p:cNvGrpSpPr>
              <p:nvPr/>
            </p:nvGrpSpPr>
            <p:grpSpPr bwMode="auto">
              <a:xfrm>
                <a:off x="3856" y="2816"/>
                <a:ext cx="89" cy="47"/>
                <a:chOff x="1475" y="2162"/>
                <a:chExt cx="213" cy="118"/>
              </a:xfrm>
            </p:grpSpPr>
            <p:sp>
              <p:nvSpPr>
                <p:cNvPr id="50391" name="Freeform 807"/>
                <p:cNvSpPr>
                  <a:spLocks/>
                </p:cNvSpPr>
                <p:nvPr/>
              </p:nvSpPr>
              <p:spPr bwMode="auto">
                <a:xfrm>
                  <a:off x="1486" y="2163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7 w 103"/>
                    <a:gd name="T3" fmla="*/ 18 h 22"/>
                    <a:gd name="T4" fmla="*/ 56 w 103"/>
                    <a:gd name="T5" fmla="*/ 14 h 22"/>
                    <a:gd name="T6" fmla="*/ 49 w 103"/>
                    <a:gd name="T7" fmla="*/ 14 h 22"/>
                    <a:gd name="T8" fmla="*/ 41 w 103"/>
                    <a:gd name="T9" fmla="*/ 18 h 22"/>
                    <a:gd name="T10" fmla="*/ 33 w 103"/>
                    <a:gd name="T11" fmla="*/ 21 h 22"/>
                    <a:gd name="T12" fmla="*/ 26 w 103"/>
                    <a:gd name="T13" fmla="*/ 21 h 22"/>
                    <a:gd name="T14" fmla="*/ 21 w 103"/>
                    <a:gd name="T15" fmla="*/ 21 h 22"/>
                    <a:gd name="T16" fmla="*/ 13 w 103"/>
                    <a:gd name="T17" fmla="*/ 14 h 22"/>
                    <a:gd name="T18" fmla="*/ 0 w 103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2"/>
                    <a:gd name="T32" fmla="*/ 103 w 103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2">
                      <a:moveTo>
                        <a:pt x="102" y="21"/>
                      </a:moveTo>
                      <a:lnTo>
                        <a:pt x="77" y="18"/>
                      </a:lnTo>
                      <a:lnTo>
                        <a:pt x="56" y="14"/>
                      </a:lnTo>
                      <a:lnTo>
                        <a:pt x="49" y="14"/>
                      </a:lnTo>
                      <a:lnTo>
                        <a:pt x="41" y="18"/>
                      </a:lnTo>
                      <a:lnTo>
                        <a:pt x="33" y="21"/>
                      </a:lnTo>
                      <a:lnTo>
                        <a:pt x="26" y="21"/>
                      </a:lnTo>
                      <a:lnTo>
                        <a:pt x="21" y="21"/>
                      </a:lnTo>
                      <a:lnTo>
                        <a:pt x="13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92" name="Freeform 808"/>
                <p:cNvSpPr>
                  <a:spLocks/>
                </p:cNvSpPr>
                <p:nvPr/>
              </p:nvSpPr>
              <p:spPr bwMode="auto">
                <a:xfrm>
                  <a:off x="1475" y="2229"/>
                  <a:ext cx="102" cy="19"/>
                </a:xfrm>
                <a:custGeom>
                  <a:avLst/>
                  <a:gdLst>
                    <a:gd name="T0" fmla="*/ 101 w 102"/>
                    <a:gd name="T1" fmla="*/ 18 h 19"/>
                    <a:gd name="T2" fmla="*/ 76 w 102"/>
                    <a:gd name="T3" fmla="*/ 15 h 19"/>
                    <a:gd name="T4" fmla="*/ 56 w 102"/>
                    <a:gd name="T5" fmla="*/ 11 h 19"/>
                    <a:gd name="T6" fmla="*/ 46 w 102"/>
                    <a:gd name="T7" fmla="*/ 11 h 19"/>
                    <a:gd name="T8" fmla="*/ 38 w 102"/>
                    <a:gd name="T9" fmla="*/ 15 h 19"/>
                    <a:gd name="T10" fmla="*/ 30 w 102"/>
                    <a:gd name="T11" fmla="*/ 18 h 19"/>
                    <a:gd name="T12" fmla="*/ 25 w 102"/>
                    <a:gd name="T13" fmla="*/ 18 h 19"/>
                    <a:gd name="T14" fmla="*/ 18 w 102"/>
                    <a:gd name="T15" fmla="*/ 18 h 19"/>
                    <a:gd name="T16" fmla="*/ 13 w 102"/>
                    <a:gd name="T17" fmla="*/ 11 h 19"/>
                    <a:gd name="T18" fmla="*/ 0 w 102"/>
                    <a:gd name="T19" fmla="*/ 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19"/>
                    <a:gd name="T32" fmla="*/ 102 w 102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19">
                      <a:moveTo>
                        <a:pt x="101" y="18"/>
                      </a:moveTo>
                      <a:lnTo>
                        <a:pt x="76" y="15"/>
                      </a:lnTo>
                      <a:lnTo>
                        <a:pt x="56" y="11"/>
                      </a:lnTo>
                      <a:lnTo>
                        <a:pt x="46" y="11"/>
                      </a:lnTo>
                      <a:lnTo>
                        <a:pt x="38" y="15"/>
                      </a:lnTo>
                      <a:lnTo>
                        <a:pt x="30" y="18"/>
                      </a:lnTo>
                      <a:lnTo>
                        <a:pt x="25" y="18"/>
                      </a:lnTo>
                      <a:lnTo>
                        <a:pt x="18" y="18"/>
                      </a:lnTo>
                      <a:lnTo>
                        <a:pt x="13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93" name="Oval 809"/>
                <p:cNvSpPr>
                  <a:spLocks noChangeArrowheads="1"/>
                </p:cNvSpPr>
                <p:nvPr/>
              </p:nvSpPr>
              <p:spPr bwMode="auto">
                <a:xfrm rot="-9960000">
                  <a:off x="1568" y="216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54" name="Group 810"/>
              <p:cNvGrpSpPr>
                <a:grpSpLocks/>
              </p:cNvGrpSpPr>
              <p:nvPr/>
            </p:nvGrpSpPr>
            <p:grpSpPr bwMode="auto">
              <a:xfrm>
                <a:off x="3860" y="2767"/>
                <a:ext cx="89" cy="48"/>
                <a:chOff x="1483" y="2042"/>
                <a:chExt cx="213" cy="118"/>
              </a:xfrm>
            </p:grpSpPr>
            <p:sp>
              <p:nvSpPr>
                <p:cNvPr id="50388" name="Freeform 811"/>
                <p:cNvSpPr>
                  <a:spLocks/>
                </p:cNvSpPr>
                <p:nvPr/>
              </p:nvSpPr>
              <p:spPr bwMode="auto">
                <a:xfrm>
                  <a:off x="1494" y="2045"/>
                  <a:ext cx="103" cy="21"/>
                </a:xfrm>
                <a:custGeom>
                  <a:avLst/>
                  <a:gdLst>
                    <a:gd name="T0" fmla="*/ 102 w 103"/>
                    <a:gd name="T1" fmla="*/ 20 h 21"/>
                    <a:gd name="T2" fmla="*/ 76 w 103"/>
                    <a:gd name="T3" fmla="*/ 13 h 21"/>
                    <a:gd name="T4" fmla="*/ 56 w 103"/>
                    <a:gd name="T5" fmla="*/ 10 h 21"/>
                    <a:gd name="T6" fmla="*/ 48 w 103"/>
                    <a:gd name="T7" fmla="*/ 13 h 21"/>
                    <a:gd name="T8" fmla="*/ 41 w 103"/>
                    <a:gd name="T9" fmla="*/ 16 h 21"/>
                    <a:gd name="T10" fmla="*/ 33 w 103"/>
                    <a:gd name="T11" fmla="*/ 20 h 21"/>
                    <a:gd name="T12" fmla="*/ 25 w 103"/>
                    <a:gd name="T13" fmla="*/ 20 h 21"/>
                    <a:gd name="T14" fmla="*/ 13 w 103"/>
                    <a:gd name="T15" fmla="*/ 13 h 21"/>
                    <a:gd name="T16" fmla="*/ 0 w 103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1"/>
                    <a:gd name="T29" fmla="*/ 103 w 103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1">
                      <a:moveTo>
                        <a:pt x="102" y="20"/>
                      </a:moveTo>
                      <a:lnTo>
                        <a:pt x="76" y="13"/>
                      </a:lnTo>
                      <a:lnTo>
                        <a:pt x="56" y="10"/>
                      </a:lnTo>
                      <a:lnTo>
                        <a:pt x="48" y="13"/>
                      </a:lnTo>
                      <a:lnTo>
                        <a:pt x="41" y="16"/>
                      </a:lnTo>
                      <a:lnTo>
                        <a:pt x="33" y="20"/>
                      </a:lnTo>
                      <a:lnTo>
                        <a:pt x="25" y="20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89" name="Freeform 812"/>
                <p:cNvSpPr>
                  <a:spLocks/>
                </p:cNvSpPr>
                <p:nvPr/>
              </p:nvSpPr>
              <p:spPr bwMode="auto">
                <a:xfrm>
                  <a:off x="1483" y="2107"/>
                  <a:ext cx="102" cy="22"/>
                </a:xfrm>
                <a:custGeom>
                  <a:avLst/>
                  <a:gdLst>
                    <a:gd name="T0" fmla="*/ 101 w 102"/>
                    <a:gd name="T1" fmla="*/ 21 h 22"/>
                    <a:gd name="T2" fmla="*/ 76 w 102"/>
                    <a:gd name="T3" fmla="*/ 14 h 22"/>
                    <a:gd name="T4" fmla="*/ 55 w 102"/>
                    <a:gd name="T5" fmla="*/ 10 h 22"/>
                    <a:gd name="T6" fmla="*/ 48 w 102"/>
                    <a:gd name="T7" fmla="*/ 14 h 22"/>
                    <a:gd name="T8" fmla="*/ 40 w 102"/>
                    <a:gd name="T9" fmla="*/ 17 h 22"/>
                    <a:gd name="T10" fmla="*/ 33 w 102"/>
                    <a:gd name="T11" fmla="*/ 21 h 22"/>
                    <a:gd name="T12" fmla="*/ 25 w 102"/>
                    <a:gd name="T13" fmla="*/ 21 h 22"/>
                    <a:gd name="T14" fmla="*/ 17 w 102"/>
                    <a:gd name="T15" fmla="*/ 21 h 22"/>
                    <a:gd name="T16" fmla="*/ 12 w 102"/>
                    <a:gd name="T17" fmla="*/ 14 h 22"/>
                    <a:gd name="T18" fmla="*/ 0 w 102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2"/>
                    <a:gd name="T32" fmla="*/ 102 w 102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2">
                      <a:moveTo>
                        <a:pt x="101" y="21"/>
                      </a:moveTo>
                      <a:lnTo>
                        <a:pt x="76" y="14"/>
                      </a:lnTo>
                      <a:lnTo>
                        <a:pt x="55" y="10"/>
                      </a:lnTo>
                      <a:lnTo>
                        <a:pt x="48" y="14"/>
                      </a:lnTo>
                      <a:lnTo>
                        <a:pt x="40" y="17"/>
                      </a:lnTo>
                      <a:lnTo>
                        <a:pt x="33" y="21"/>
                      </a:lnTo>
                      <a:lnTo>
                        <a:pt x="25" y="21"/>
                      </a:lnTo>
                      <a:lnTo>
                        <a:pt x="17" y="21"/>
                      </a:lnTo>
                      <a:lnTo>
                        <a:pt x="12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90" name="Oval 813"/>
                <p:cNvSpPr>
                  <a:spLocks noChangeArrowheads="1"/>
                </p:cNvSpPr>
                <p:nvPr/>
              </p:nvSpPr>
              <p:spPr bwMode="auto">
                <a:xfrm rot="-9960000">
                  <a:off x="1576" y="204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55" name="Group 814"/>
              <p:cNvGrpSpPr>
                <a:grpSpLocks/>
              </p:cNvGrpSpPr>
              <p:nvPr/>
            </p:nvGrpSpPr>
            <p:grpSpPr bwMode="auto">
              <a:xfrm>
                <a:off x="3868" y="2716"/>
                <a:ext cx="88" cy="48"/>
                <a:chOff x="1500" y="1922"/>
                <a:chExt cx="212" cy="118"/>
              </a:xfrm>
            </p:grpSpPr>
            <p:sp>
              <p:nvSpPr>
                <p:cNvPr id="50385" name="Freeform 815"/>
                <p:cNvSpPr>
                  <a:spLocks/>
                </p:cNvSpPr>
                <p:nvPr/>
              </p:nvSpPr>
              <p:spPr bwMode="auto">
                <a:xfrm>
                  <a:off x="1511" y="1926"/>
                  <a:ext cx="102" cy="20"/>
                </a:xfrm>
                <a:custGeom>
                  <a:avLst/>
                  <a:gdLst>
                    <a:gd name="T0" fmla="*/ 101 w 102"/>
                    <a:gd name="T1" fmla="*/ 19 h 20"/>
                    <a:gd name="T2" fmla="*/ 75 w 102"/>
                    <a:gd name="T3" fmla="*/ 13 h 20"/>
                    <a:gd name="T4" fmla="*/ 55 w 102"/>
                    <a:gd name="T5" fmla="*/ 10 h 20"/>
                    <a:gd name="T6" fmla="*/ 47 w 102"/>
                    <a:gd name="T7" fmla="*/ 13 h 20"/>
                    <a:gd name="T8" fmla="*/ 39 w 102"/>
                    <a:gd name="T9" fmla="*/ 16 h 20"/>
                    <a:gd name="T10" fmla="*/ 31 w 102"/>
                    <a:gd name="T11" fmla="*/ 19 h 20"/>
                    <a:gd name="T12" fmla="*/ 26 w 102"/>
                    <a:gd name="T13" fmla="*/ 19 h 20"/>
                    <a:gd name="T14" fmla="*/ 13 w 102"/>
                    <a:gd name="T15" fmla="*/ 13 h 20"/>
                    <a:gd name="T16" fmla="*/ 0 w 102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20"/>
                    <a:gd name="T29" fmla="*/ 102 w 102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20">
                      <a:moveTo>
                        <a:pt x="101" y="19"/>
                      </a:moveTo>
                      <a:lnTo>
                        <a:pt x="75" y="13"/>
                      </a:lnTo>
                      <a:lnTo>
                        <a:pt x="55" y="10"/>
                      </a:lnTo>
                      <a:lnTo>
                        <a:pt x="47" y="13"/>
                      </a:lnTo>
                      <a:lnTo>
                        <a:pt x="39" y="16"/>
                      </a:lnTo>
                      <a:lnTo>
                        <a:pt x="31" y="19"/>
                      </a:lnTo>
                      <a:lnTo>
                        <a:pt x="26" y="19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86" name="Freeform 816"/>
                <p:cNvSpPr>
                  <a:spLocks/>
                </p:cNvSpPr>
                <p:nvPr/>
              </p:nvSpPr>
              <p:spPr bwMode="auto">
                <a:xfrm>
                  <a:off x="1500" y="1988"/>
                  <a:ext cx="101" cy="21"/>
                </a:xfrm>
                <a:custGeom>
                  <a:avLst/>
                  <a:gdLst>
                    <a:gd name="T0" fmla="*/ 100 w 101"/>
                    <a:gd name="T1" fmla="*/ 20 h 21"/>
                    <a:gd name="T2" fmla="*/ 74 w 101"/>
                    <a:gd name="T3" fmla="*/ 13 h 21"/>
                    <a:gd name="T4" fmla="*/ 54 w 101"/>
                    <a:gd name="T5" fmla="*/ 10 h 21"/>
                    <a:gd name="T6" fmla="*/ 46 w 101"/>
                    <a:gd name="T7" fmla="*/ 13 h 21"/>
                    <a:gd name="T8" fmla="*/ 39 w 101"/>
                    <a:gd name="T9" fmla="*/ 17 h 21"/>
                    <a:gd name="T10" fmla="*/ 31 w 101"/>
                    <a:gd name="T11" fmla="*/ 20 h 21"/>
                    <a:gd name="T12" fmla="*/ 23 w 101"/>
                    <a:gd name="T13" fmla="*/ 20 h 21"/>
                    <a:gd name="T14" fmla="*/ 13 w 101"/>
                    <a:gd name="T15" fmla="*/ 13 h 21"/>
                    <a:gd name="T16" fmla="*/ 0 w 101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1"/>
                    <a:gd name="T29" fmla="*/ 101 w 101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1">
                      <a:moveTo>
                        <a:pt x="100" y="20"/>
                      </a:moveTo>
                      <a:lnTo>
                        <a:pt x="74" y="13"/>
                      </a:lnTo>
                      <a:lnTo>
                        <a:pt x="54" y="10"/>
                      </a:lnTo>
                      <a:lnTo>
                        <a:pt x="46" y="13"/>
                      </a:lnTo>
                      <a:lnTo>
                        <a:pt x="39" y="17"/>
                      </a:lnTo>
                      <a:lnTo>
                        <a:pt x="31" y="20"/>
                      </a:lnTo>
                      <a:lnTo>
                        <a:pt x="23" y="20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87" name="Oval 817"/>
                <p:cNvSpPr>
                  <a:spLocks noChangeArrowheads="1"/>
                </p:cNvSpPr>
                <p:nvPr/>
              </p:nvSpPr>
              <p:spPr bwMode="auto">
                <a:xfrm rot="-9960000">
                  <a:off x="1592" y="192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56" name="Group 818"/>
              <p:cNvGrpSpPr>
                <a:grpSpLocks/>
              </p:cNvGrpSpPr>
              <p:nvPr/>
            </p:nvGrpSpPr>
            <p:grpSpPr bwMode="auto">
              <a:xfrm>
                <a:off x="3879" y="2670"/>
                <a:ext cx="89" cy="49"/>
                <a:chOff x="1530" y="1810"/>
                <a:chExt cx="214" cy="118"/>
              </a:xfrm>
            </p:grpSpPr>
            <p:sp>
              <p:nvSpPr>
                <p:cNvPr id="50382" name="Freeform 819"/>
                <p:cNvSpPr>
                  <a:spLocks/>
                </p:cNvSpPr>
                <p:nvPr/>
              </p:nvSpPr>
              <p:spPr bwMode="auto">
                <a:xfrm>
                  <a:off x="1544" y="1812"/>
                  <a:ext cx="101" cy="22"/>
                </a:xfrm>
                <a:custGeom>
                  <a:avLst/>
                  <a:gdLst>
                    <a:gd name="T0" fmla="*/ 100 w 101"/>
                    <a:gd name="T1" fmla="*/ 21 h 22"/>
                    <a:gd name="T2" fmla="*/ 76 w 101"/>
                    <a:gd name="T3" fmla="*/ 15 h 22"/>
                    <a:gd name="T4" fmla="*/ 66 w 101"/>
                    <a:gd name="T5" fmla="*/ 12 h 22"/>
                    <a:gd name="T6" fmla="*/ 55 w 101"/>
                    <a:gd name="T7" fmla="*/ 12 h 22"/>
                    <a:gd name="T8" fmla="*/ 47 w 101"/>
                    <a:gd name="T9" fmla="*/ 15 h 22"/>
                    <a:gd name="T10" fmla="*/ 40 w 101"/>
                    <a:gd name="T11" fmla="*/ 18 h 22"/>
                    <a:gd name="T12" fmla="*/ 32 w 101"/>
                    <a:gd name="T13" fmla="*/ 21 h 22"/>
                    <a:gd name="T14" fmla="*/ 24 w 101"/>
                    <a:gd name="T15" fmla="*/ 21 h 22"/>
                    <a:gd name="T16" fmla="*/ 13 w 101"/>
                    <a:gd name="T17" fmla="*/ 12 h 22"/>
                    <a:gd name="T18" fmla="*/ 0 w 101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2"/>
                    <a:gd name="T32" fmla="*/ 101 w 101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2">
                      <a:moveTo>
                        <a:pt x="100" y="21"/>
                      </a:moveTo>
                      <a:lnTo>
                        <a:pt x="76" y="15"/>
                      </a:lnTo>
                      <a:lnTo>
                        <a:pt x="66" y="12"/>
                      </a:lnTo>
                      <a:lnTo>
                        <a:pt x="55" y="12"/>
                      </a:lnTo>
                      <a:lnTo>
                        <a:pt x="47" y="15"/>
                      </a:lnTo>
                      <a:lnTo>
                        <a:pt x="40" y="18"/>
                      </a:lnTo>
                      <a:lnTo>
                        <a:pt x="32" y="21"/>
                      </a:lnTo>
                      <a:lnTo>
                        <a:pt x="24" y="21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83" name="Freeform 820"/>
                <p:cNvSpPr>
                  <a:spLocks/>
                </p:cNvSpPr>
                <p:nvPr/>
              </p:nvSpPr>
              <p:spPr bwMode="auto">
                <a:xfrm>
                  <a:off x="1530" y="1875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6 w 103"/>
                    <a:gd name="T3" fmla="*/ 15 h 22"/>
                    <a:gd name="T4" fmla="*/ 55 w 103"/>
                    <a:gd name="T5" fmla="*/ 12 h 22"/>
                    <a:gd name="T6" fmla="*/ 47 w 103"/>
                    <a:gd name="T7" fmla="*/ 15 h 22"/>
                    <a:gd name="T8" fmla="*/ 39 w 103"/>
                    <a:gd name="T9" fmla="*/ 18 h 22"/>
                    <a:gd name="T10" fmla="*/ 31 w 103"/>
                    <a:gd name="T11" fmla="*/ 21 h 22"/>
                    <a:gd name="T12" fmla="*/ 26 w 103"/>
                    <a:gd name="T13" fmla="*/ 21 h 22"/>
                    <a:gd name="T14" fmla="*/ 13 w 103"/>
                    <a:gd name="T15" fmla="*/ 12 h 22"/>
                    <a:gd name="T16" fmla="*/ 0 w 103"/>
                    <a:gd name="T17" fmla="*/ 0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2"/>
                    <a:gd name="T29" fmla="*/ 103 w 103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2">
                      <a:moveTo>
                        <a:pt x="102" y="21"/>
                      </a:moveTo>
                      <a:lnTo>
                        <a:pt x="76" y="15"/>
                      </a:lnTo>
                      <a:lnTo>
                        <a:pt x="55" y="12"/>
                      </a:lnTo>
                      <a:lnTo>
                        <a:pt x="47" y="15"/>
                      </a:lnTo>
                      <a:lnTo>
                        <a:pt x="39" y="18"/>
                      </a:lnTo>
                      <a:lnTo>
                        <a:pt x="31" y="21"/>
                      </a:lnTo>
                      <a:lnTo>
                        <a:pt x="26" y="21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84" name="Oval 821"/>
                <p:cNvSpPr>
                  <a:spLocks noChangeArrowheads="1"/>
                </p:cNvSpPr>
                <p:nvPr/>
              </p:nvSpPr>
              <p:spPr bwMode="auto">
                <a:xfrm rot="-9960000">
                  <a:off x="1624" y="181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57" name="Group 822"/>
              <p:cNvGrpSpPr>
                <a:grpSpLocks/>
              </p:cNvGrpSpPr>
              <p:nvPr/>
            </p:nvGrpSpPr>
            <p:grpSpPr bwMode="auto">
              <a:xfrm>
                <a:off x="3891" y="2621"/>
                <a:ext cx="88" cy="49"/>
                <a:chOff x="1555" y="1690"/>
                <a:chExt cx="213" cy="118"/>
              </a:xfrm>
            </p:grpSpPr>
            <p:sp>
              <p:nvSpPr>
                <p:cNvPr id="50379" name="Freeform 823"/>
                <p:cNvSpPr>
                  <a:spLocks/>
                </p:cNvSpPr>
                <p:nvPr/>
              </p:nvSpPr>
              <p:spPr bwMode="auto">
                <a:xfrm>
                  <a:off x="1567" y="1694"/>
                  <a:ext cx="102" cy="20"/>
                </a:xfrm>
                <a:custGeom>
                  <a:avLst/>
                  <a:gdLst>
                    <a:gd name="T0" fmla="*/ 101 w 102"/>
                    <a:gd name="T1" fmla="*/ 19 h 20"/>
                    <a:gd name="T2" fmla="*/ 77 w 102"/>
                    <a:gd name="T3" fmla="*/ 14 h 20"/>
                    <a:gd name="T4" fmla="*/ 56 w 102"/>
                    <a:gd name="T5" fmla="*/ 11 h 20"/>
                    <a:gd name="T6" fmla="*/ 48 w 102"/>
                    <a:gd name="T7" fmla="*/ 14 h 20"/>
                    <a:gd name="T8" fmla="*/ 40 w 102"/>
                    <a:gd name="T9" fmla="*/ 17 h 20"/>
                    <a:gd name="T10" fmla="*/ 32 w 102"/>
                    <a:gd name="T11" fmla="*/ 19 h 20"/>
                    <a:gd name="T12" fmla="*/ 26 w 102"/>
                    <a:gd name="T13" fmla="*/ 19 h 20"/>
                    <a:gd name="T14" fmla="*/ 13 w 102"/>
                    <a:gd name="T15" fmla="*/ 11 h 20"/>
                    <a:gd name="T16" fmla="*/ 0 w 102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20"/>
                    <a:gd name="T29" fmla="*/ 102 w 102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20">
                      <a:moveTo>
                        <a:pt x="101" y="19"/>
                      </a:moveTo>
                      <a:lnTo>
                        <a:pt x="77" y="14"/>
                      </a:lnTo>
                      <a:lnTo>
                        <a:pt x="56" y="11"/>
                      </a:lnTo>
                      <a:lnTo>
                        <a:pt x="48" y="14"/>
                      </a:lnTo>
                      <a:lnTo>
                        <a:pt x="40" y="17"/>
                      </a:lnTo>
                      <a:lnTo>
                        <a:pt x="32" y="19"/>
                      </a:lnTo>
                      <a:lnTo>
                        <a:pt x="26" y="19"/>
                      </a:lnTo>
                      <a:lnTo>
                        <a:pt x="13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80" name="Freeform 824"/>
                <p:cNvSpPr>
                  <a:spLocks/>
                </p:cNvSpPr>
                <p:nvPr/>
              </p:nvSpPr>
              <p:spPr bwMode="auto">
                <a:xfrm>
                  <a:off x="1555" y="1756"/>
                  <a:ext cx="102" cy="21"/>
                </a:xfrm>
                <a:custGeom>
                  <a:avLst/>
                  <a:gdLst>
                    <a:gd name="T0" fmla="*/ 101 w 102"/>
                    <a:gd name="T1" fmla="*/ 20 h 21"/>
                    <a:gd name="T2" fmla="*/ 77 w 102"/>
                    <a:gd name="T3" fmla="*/ 14 h 21"/>
                    <a:gd name="T4" fmla="*/ 56 w 102"/>
                    <a:gd name="T5" fmla="*/ 12 h 21"/>
                    <a:gd name="T6" fmla="*/ 48 w 102"/>
                    <a:gd name="T7" fmla="*/ 14 h 21"/>
                    <a:gd name="T8" fmla="*/ 40 w 102"/>
                    <a:gd name="T9" fmla="*/ 17 h 21"/>
                    <a:gd name="T10" fmla="*/ 32 w 102"/>
                    <a:gd name="T11" fmla="*/ 20 h 21"/>
                    <a:gd name="T12" fmla="*/ 24 w 102"/>
                    <a:gd name="T13" fmla="*/ 20 h 21"/>
                    <a:gd name="T14" fmla="*/ 14 w 102"/>
                    <a:gd name="T15" fmla="*/ 12 h 21"/>
                    <a:gd name="T16" fmla="*/ 0 w 102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21"/>
                    <a:gd name="T29" fmla="*/ 102 w 102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21">
                      <a:moveTo>
                        <a:pt x="101" y="20"/>
                      </a:moveTo>
                      <a:lnTo>
                        <a:pt x="77" y="14"/>
                      </a:lnTo>
                      <a:lnTo>
                        <a:pt x="56" y="12"/>
                      </a:lnTo>
                      <a:lnTo>
                        <a:pt x="48" y="14"/>
                      </a:lnTo>
                      <a:lnTo>
                        <a:pt x="40" y="17"/>
                      </a:lnTo>
                      <a:lnTo>
                        <a:pt x="32" y="20"/>
                      </a:lnTo>
                      <a:lnTo>
                        <a:pt x="24" y="20"/>
                      </a:lnTo>
                      <a:lnTo>
                        <a:pt x="1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81" name="Oval 825"/>
                <p:cNvSpPr>
                  <a:spLocks noChangeArrowheads="1"/>
                </p:cNvSpPr>
                <p:nvPr/>
              </p:nvSpPr>
              <p:spPr bwMode="auto">
                <a:xfrm rot="-9960000">
                  <a:off x="1648" y="169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58" name="Group 826"/>
              <p:cNvGrpSpPr>
                <a:grpSpLocks/>
              </p:cNvGrpSpPr>
              <p:nvPr/>
            </p:nvGrpSpPr>
            <p:grpSpPr bwMode="auto">
              <a:xfrm>
                <a:off x="3831" y="2748"/>
                <a:ext cx="89" cy="48"/>
                <a:chOff x="1413" y="1997"/>
                <a:chExt cx="212" cy="118"/>
              </a:xfrm>
            </p:grpSpPr>
            <p:sp>
              <p:nvSpPr>
                <p:cNvPr id="50376" name="Freeform 827"/>
                <p:cNvSpPr>
                  <a:spLocks/>
                </p:cNvSpPr>
                <p:nvPr/>
              </p:nvSpPr>
              <p:spPr bwMode="auto">
                <a:xfrm>
                  <a:off x="1519" y="2071"/>
                  <a:ext cx="105" cy="15"/>
                </a:xfrm>
                <a:custGeom>
                  <a:avLst/>
                  <a:gdLst>
                    <a:gd name="T0" fmla="*/ 0 w 105"/>
                    <a:gd name="T1" fmla="*/ 10 h 15"/>
                    <a:gd name="T2" fmla="*/ 26 w 105"/>
                    <a:gd name="T3" fmla="*/ 14 h 15"/>
                    <a:gd name="T4" fmla="*/ 47 w 105"/>
                    <a:gd name="T5" fmla="*/ 14 h 15"/>
                    <a:gd name="T6" fmla="*/ 55 w 105"/>
                    <a:gd name="T7" fmla="*/ 10 h 15"/>
                    <a:gd name="T8" fmla="*/ 62 w 105"/>
                    <a:gd name="T9" fmla="*/ 7 h 15"/>
                    <a:gd name="T10" fmla="*/ 68 w 105"/>
                    <a:gd name="T11" fmla="*/ 4 h 15"/>
                    <a:gd name="T12" fmla="*/ 75 w 105"/>
                    <a:gd name="T13" fmla="*/ 0 h 15"/>
                    <a:gd name="T14" fmla="*/ 88 w 105"/>
                    <a:gd name="T15" fmla="*/ 4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0"/>
                      </a:moveTo>
                      <a:lnTo>
                        <a:pt x="26" y="14"/>
                      </a:lnTo>
                      <a:lnTo>
                        <a:pt x="47" y="14"/>
                      </a:lnTo>
                      <a:lnTo>
                        <a:pt x="55" y="10"/>
                      </a:lnTo>
                      <a:lnTo>
                        <a:pt x="62" y="7"/>
                      </a:lnTo>
                      <a:lnTo>
                        <a:pt x="68" y="4"/>
                      </a:lnTo>
                      <a:lnTo>
                        <a:pt x="75" y="0"/>
                      </a:lnTo>
                      <a:lnTo>
                        <a:pt x="88" y="4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77" name="Freeform 828"/>
                <p:cNvSpPr>
                  <a:spLocks/>
                </p:cNvSpPr>
                <p:nvPr/>
              </p:nvSpPr>
              <p:spPr bwMode="auto">
                <a:xfrm>
                  <a:off x="1520" y="2005"/>
                  <a:ext cx="105" cy="17"/>
                </a:xfrm>
                <a:custGeom>
                  <a:avLst/>
                  <a:gdLst>
                    <a:gd name="T0" fmla="*/ 0 w 105"/>
                    <a:gd name="T1" fmla="*/ 13 h 17"/>
                    <a:gd name="T2" fmla="*/ 26 w 105"/>
                    <a:gd name="T3" fmla="*/ 16 h 17"/>
                    <a:gd name="T4" fmla="*/ 47 w 105"/>
                    <a:gd name="T5" fmla="*/ 16 h 17"/>
                    <a:gd name="T6" fmla="*/ 55 w 105"/>
                    <a:gd name="T7" fmla="*/ 13 h 17"/>
                    <a:gd name="T8" fmla="*/ 62 w 105"/>
                    <a:gd name="T9" fmla="*/ 6 h 17"/>
                    <a:gd name="T10" fmla="*/ 68 w 105"/>
                    <a:gd name="T11" fmla="*/ 3 h 17"/>
                    <a:gd name="T12" fmla="*/ 75 w 105"/>
                    <a:gd name="T13" fmla="*/ 0 h 17"/>
                    <a:gd name="T14" fmla="*/ 81 w 105"/>
                    <a:gd name="T15" fmla="*/ 3 h 17"/>
                    <a:gd name="T16" fmla="*/ 88 w 105"/>
                    <a:gd name="T17" fmla="*/ 6 h 17"/>
                    <a:gd name="T18" fmla="*/ 104 w 105"/>
                    <a:gd name="T19" fmla="*/ 1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7"/>
                    <a:gd name="T32" fmla="*/ 105 w 10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7">
                      <a:moveTo>
                        <a:pt x="0" y="13"/>
                      </a:moveTo>
                      <a:lnTo>
                        <a:pt x="26" y="16"/>
                      </a:lnTo>
                      <a:lnTo>
                        <a:pt x="47" y="16"/>
                      </a:lnTo>
                      <a:lnTo>
                        <a:pt x="55" y="13"/>
                      </a:lnTo>
                      <a:lnTo>
                        <a:pt x="62" y="6"/>
                      </a:lnTo>
                      <a:lnTo>
                        <a:pt x="68" y="3"/>
                      </a:lnTo>
                      <a:lnTo>
                        <a:pt x="75" y="0"/>
                      </a:lnTo>
                      <a:lnTo>
                        <a:pt x="81" y="3"/>
                      </a:lnTo>
                      <a:lnTo>
                        <a:pt x="88" y="6"/>
                      </a:lnTo>
                      <a:lnTo>
                        <a:pt x="104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78" name="Oval 829"/>
                <p:cNvSpPr>
                  <a:spLocks noChangeArrowheads="1"/>
                </p:cNvSpPr>
                <p:nvPr/>
              </p:nvSpPr>
              <p:spPr bwMode="auto">
                <a:xfrm rot="240000">
                  <a:off x="1413" y="199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59" name="Group 830"/>
              <p:cNvGrpSpPr>
                <a:grpSpLocks/>
              </p:cNvGrpSpPr>
              <p:nvPr/>
            </p:nvGrpSpPr>
            <p:grpSpPr bwMode="auto">
              <a:xfrm>
                <a:off x="3906" y="2693"/>
                <a:ext cx="90" cy="48"/>
                <a:chOff x="1596" y="1866"/>
                <a:chExt cx="212" cy="118"/>
              </a:xfrm>
            </p:grpSpPr>
            <p:sp>
              <p:nvSpPr>
                <p:cNvPr id="50373" name="Freeform 831"/>
                <p:cNvSpPr>
                  <a:spLocks/>
                </p:cNvSpPr>
                <p:nvPr/>
              </p:nvSpPr>
              <p:spPr bwMode="auto">
                <a:xfrm>
                  <a:off x="1607" y="1868"/>
                  <a:ext cx="102" cy="22"/>
                </a:xfrm>
                <a:custGeom>
                  <a:avLst/>
                  <a:gdLst>
                    <a:gd name="T0" fmla="*/ 101 w 102"/>
                    <a:gd name="T1" fmla="*/ 21 h 22"/>
                    <a:gd name="T2" fmla="*/ 76 w 102"/>
                    <a:gd name="T3" fmla="*/ 15 h 22"/>
                    <a:gd name="T4" fmla="*/ 55 w 102"/>
                    <a:gd name="T5" fmla="*/ 12 h 22"/>
                    <a:gd name="T6" fmla="*/ 46 w 102"/>
                    <a:gd name="T7" fmla="*/ 15 h 22"/>
                    <a:gd name="T8" fmla="*/ 38 w 102"/>
                    <a:gd name="T9" fmla="*/ 18 h 22"/>
                    <a:gd name="T10" fmla="*/ 30 w 102"/>
                    <a:gd name="T11" fmla="*/ 21 h 22"/>
                    <a:gd name="T12" fmla="*/ 24 w 102"/>
                    <a:gd name="T13" fmla="*/ 21 h 22"/>
                    <a:gd name="T14" fmla="*/ 14 w 102"/>
                    <a:gd name="T15" fmla="*/ 12 h 22"/>
                    <a:gd name="T16" fmla="*/ 0 w 102"/>
                    <a:gd name="T17" fmla="*/ 0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22"/>
                    <a:gd name="T29" fmla="*/ 102 w 102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22">
                      <a:moveTo>
                        <a:pt x="101" y="21"/>
                      </a:moveTo>
                      <a:lnTo>
                        <a:pt x="76" y="15"/>
                      </a:lnTo>
                      <a:lnTo>
                        <a:pt x="55" y="12"/>
                      </a:lnTo>
                      <a:lnTo>
                        <a:pt x="46" y="15"/>
                      </a:lnTo>
                      <a:lnTo>
                        <a:pt x="38" y="18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74" name="Freeform 832"/>
                <p:cNvSpPr>
                  <a:spLocks/>
                </p:cNvSpPr>
                <p:nvPr/>
              </p:nvSpPr>
              <p:spPr bwMode="auto">
                <a:xfrm>
                  <a:off x="1596" y="1933"/>
                  <a:ext cx="101" cy="20"/>
                </a:xfrm>
                <a:custGeom>
                  <a:avLst/>
                  <a:gdLst>
                    <a:gd name="T0" fmla="*/ 100 w 101"/>
                    <a:gd name="T1" fmla="*/ 19 h 20"/>
                    <a:gd name="T2" fmla="*/ 76 w 101"/>
                    <a:gd name="T3" fmla="*/ 13 h 20"/>
                    <a:gd name="T4" fmla="*/ 54 w 101"/>
                    <a:gd name="T5" fmla="*/ 9 h 20"/>
                    <a:gd name="T6" fmla="*/ 46 w 101"/>
                    <a:gd name="T7" fmla="*/ 13 h 20"/>
                    <a:gd name="T8" fmla="*/ 38 w 101"/>
                    <a:gd name="T9" fmla="*/ 16 h 20"/>
                    <a:gd name="T10" fmla="*/ 29 w 101"/>
                    <a:gd name="T11" fmla="*/ 19 h 20"/>
                    <a:gd name="T12" fmla="*/ 24 w 101"/>
                    <a:gd name="T13" fmla="*/ 19 h 20"/>
                    <a:gd name="T14" fmla="*/ 13 w 101"/>
                    <a:gd name="T15" fmla="*/ 13 h 20"/>
                    <a:gd name="T16" fmla="*/ 0 w 101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0"/>
                    <a:gd name="T29" fmla="*/ 101 w 101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0">
                      <a:moveTo>
                        <a:pt x="100" y="19"/>
                      </a:moveTo>
                      <a:lnTo>
                        <a:pt x="76" y="13"/>
                      </a:lnTo>
                      <a:lnTo>
                        <a:pt x="54" y="9"/>
                      </a:lnTo>
                      <a:lnTo>
                        <a:pt x="46" y="13"/>
                      </a:lnTo>
                      <a:lnTo>
                        <a:pt x="38" y="16"/>
                      </a:lnTo>
                      <a:lnTo>
                        <a:pt x="29" y="19"/>
                      </a:lnTo>
                      <a:lnTo>
                        <a:pt x="24" y="19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75" name="Oval 833"/>
                <p:cNvSpPr>
                  <a:spLocks noChangeArrowheads="1"/>
                </p:cNvSpPr>
                <p:nvPr/>
              </p:nvSpPr>
              <p:spPr bwMode="auto">
                <a:xfrm rot="-9960000">
                  <a:off x="1688" y="186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60" name="Group 834"/>
              <p:cNvGrpSpPr>
                <a:grpSpLocks/>
              </p:cNvGrpSpPr>
              <p:nvPr/>
            </p:nvGrpSpPr>
            <p:grpSpPr bwMode="auto">
              <a:xfrm>
                <a:off x="3897" y="2740"/>
                <a:ext cx="88" cy="48"/>
                <a:chOff x="1570" y="1978"/>
                <a:chExt cx="214" cy="118"/>
              </a:xfrm>
            </p:grpSpPr>
            <p:sp>
              <p:nvSpPr>
                <p:cNvPr id="50370" name="Freeform 835"/>
                <p:cNvSpPr>
                  <a:spLocks/>
                </p:cNvSpPr>
                <p:nvPr/>
              </p:nvSpPr>
              <p:spPr bwMode="auto">
                <a:xfrm>
                  <a:off x="1584" y="1982"/>
                  <a:ext cx="101" cy="20"/>
                </a:xfrm>
                <a:custGeom>
                  <a:avLst/>
                  <a:gdLst>
                    <a:gd name="T0" fmla="*/ 100 w 101"/>
                    <a:gd name="T1" fmla="*/ 19 h 20"/>
                    <a:gd name="T2" fmla="*/ 76 w 101"/>
                    <a:gd name="T3" fmla="*/ 12 h 20"/>
                    <a:gd name="T4" fmla="*/ 54 w 101"/>
                    <a:gd name="T5" fmla="*/ 9 h 20"/>
                    <a:gd name="T6" fmla="*/ 46 w 101"/>
                    <a:gd name="T7" fmla="*/ 12 h 20"/>
                    <a:gd name="T8" fmla="*/ 38 w 101"/>
                    <a:gd name="T9" fmla="*/ 16 h 20"/>
                    <a:gd name="T10" fmla="*/ 30 w 101"/>
                    <a:gd name="T11" fmla="*/ 19 h 20"/>
                    <a:gd name="T12" fmla="*/ 25 w 101"/>
                    <a:gd name="T13" fmla="*/ 19 h 20"/>
                    <a:gd name="T14" fmla="*/ 11 w 101"/>
                    <a:gd name="T15" fmla="*/ 12 h 20"/>
                    <a:gd name="T16" fmla="*/ 0 w 101"/>
                    <a:gd name="T17" fmla="*/ 0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0"/>
                    <a:gd name="T29" fmla="*/ 101 w 101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0">
                      <a:moveTo>
                        <a:pt x="100" y="19"/>
                      </a:moveTo>
                      <a:lnTo>
                        <a:pt x="76" y="12"/>
                      </a:lnTo>
                      <a:lnTo>
                        <a:pt x="54" y="9"/>
                      </a:lnTo>
                      <a:lnTo>
                        <a:pt x="46" y="12"/>
                      </a:lnTo>
                      <a:lnTo>
                        <a:pt x="38" y="16"/>
                      </a:lnTo>
                      <a:lnTo>
                        <a:pt x="30" y="19"/>
                      </a:lnTo>
                      <a:lnTo>
                        <a:pt x="25" y="19"/>
                      </a:lnTo>
                      <a:lnTo>
                        <a:pt x="11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71" name="Freeform 836"/>
                <p:cNvSpPr>
                  <a:spLocks/>
                </p:cNvSpPr>
                <p:nvPr/>
              </p:nvSpPr>
              <p:spPr bwMode="auto">
                <a:xfrm>
                  <a:off x="1570" y="2044"/>
                  <a:ext cx="103" cy="21"/>
                </a:xfrm>
                <a:custGeom>
                  <a:avLst/>
                  <a:gdLst>
                    <a:gd name="T0" fmla="*/ 102 w 103"/>
                    <a:gd name="T1" fmla="*/ 20 h 21"/>
                    <a:gd name="T2" fmla="*/ 78 w 103"/>
                    <a:gd name="T3" fmla="*/ 13 h 21"/>
                    <a:gd name="T4" fmla="*/ 57 w 103"/>
                    <a:gd name="T5" fmla="*/ 10 h 21"/>
                    <a:gd name="T6" fmla="*/ 48 w 103"/>
                    <a:gd name="T7" fmla="*/ 13 h 21"/>
                    <a:gd name="T8" fmla="*/ 40 w 103"/>
                    <a:gd name="T9" fmla="*/ 16 h 21"/>
                    <a:gd name="T10" fmla="*/ 32 w 103"/>
                    <a:gd name="T11" fmla="*/ 20 h 21"/>
                    <a:gd name="T12" fmla="*/ 27 w 103"/>
                    <a:gd name="T13" fmla="*/ 20 h 21"/>
                    <a:gd name="T14" fmla="*/ 14 w 103"/>
                    <a:gd name="T15" fmla="*/ 13 h 21"/>
                    <a:gd name="T16" fmla="*/ 0 w 103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1"/>
                    <a:gd name="T29" fmla="*/ 103 w 103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1">
                      <a:moveTo>
                        <a:pt x="102" y="20"/>
                      </a:moveTo>
                      <a:lnTo>
                        <a:pt x="78" y="13"/>
                      </a:lnTo>
                      <a:lnTo>
                        <a:pt x="57" y="10"/>
                      </a:lnTo>
                      <a:lnTo>
                        <a:pt x="48" y="13"/>
                      </a:lnTo>
                      <a:lnTo>
                        <a:pt x="40" y="16"/>
                      </a:lnTo>
                      <a:lnTo>
                        <a:pt x="32" y="20"/>
                      </a:lnTo>
                      <a:lnTo>
                        <a:pt x="27" y="20"/>
                      </a:lnTo>
                      <a:lnTo>
                        <a:pt x="1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72" name="Oval 837"/>
                <p:cNvSpPr>
                  <a:spLocks noChangeArrowheads="1"/>
                </p:cNvSpPr>
                <p:nvPr/>
              </p:nvSpPr>
              <p:spPr bwMode="auto">
                <a:xfrm rot="-9960000">
                  <a:off x="1664" y="19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61" name="Group 838"/>
              <p:cNvGrpSpPr>
                <a:grpSpLocks/>
              </p:cNvGrpSpPr>
              <p:nvPr/>
            </p:nvGrpSpPr>
            <p:grpSpPr bwMode="auto">
              <a:xfrm>
                <a:off x="3831" y="2790"/>
                <a:ext cx="89" cy="49"/>
                <a:chOff x="1413" y="2101"/>
                <a:chExt cx="212" cy="118"/>
              </a:xfrm>
            </p:grpSpPr>
            <p:sp>
              <p:nvSpPr>
                <p:cNvPr id="50367" name="Freeform 839"/>
                <p:cNvSpPr>
                  <a:spLocks/>
                </p:cNvSpPr>
                <p:nvPr/>
              </p:nvSpPr>
              <p:spPr bwMode="auto">
                <a:xfrm>
                  <a:off x="1519" y="2174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7 w 105"/>
                    <a:gd name="T5" fmla="*/ 14 h 15"/>
                    <a:gd name="T6" fmla="*/ 55 w 105"/>
                    <a:gd name="T7" fmla="*/ 11 h 15"/>
                    <a:gd name="T8" fmla="*/ 62 w 105"/>
                    <a:gd name="T9" fmla="*/ 7 h 15"/>
                    <a:gd name="T10" fmla="*/ 68 w 105"/>
                    <a:gd name="T11" fmla="*/ 4 h 15"/>
                    <a:gd name="T12" fmla="*/ 75 w 105"/>
                    <a:gd name="T13" fmla="*/ 0 h 15"/>
                    <a:gd name="T14" fmla="*/ 88 w 105"/>
                    <a:gd name="T15" fmla="*/ 4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7" y="14"/>
                      </a:lnTo>
                      <a:lnTo>
                        <a:pt x="55" y="11"/>
                      </a:lnTo>
                      <a:lnTo>
                        <a:pt x="62" y="7"/>
                      </a:lnTo>
                      <a:lnTo>
                        <a:pt x="68" y="4"/>
                      </a:lnTo>
                      <a:lnTo>
                        <a:pt x="75" y="0"/>
                      </a:lnTo>
                      <a:lnTo>
                        <a:pt x="88" y="4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68" name="Freeform 840"/>
                <p:cNvSpPr>
                  <a:spLocks/>
                </p:cNvSpPr>
                <p:nvPr/>
              </p:nvSpPr>
              <p:spPr bwMode="auto">
                <a:xfrm>
                  <a:off x="1520" y="2111"/>
                  <a:ext cx="105" cy="15"/>
                </a:xfrm>
                <a:custGeom>
                  <a:avLst/>
                  <a:gdLst>
                    <a:gd name="T0" fmla="*/ 0 w 105"/>
                    <a:gd name="T1" fmla="*/ 10 h 15"/>
                    <a:gd name="T2" fmla="*/ 26 w 105"/>
                    <a:gd name="T3" fmla="*/ 14 h 15"/>
                    <a:gd name="T4" fmla="*/ 47 w 105"/>
                    <a:gd name="T5" fmla="*/ 14 h 15"/>
                    <a:gd name="T6" fmla="*/ 55 w 105"/>
                    <a:gd name="T7" fmla="*/ 10 h 15"/>
                    <a:gd name="T8" fmla="*/ 62 w 105"/>
                    <a:gd name="T9" fmla="*/ 7 h 15"/>
                    <a:gd name="T10" fmla="*/ 68 w 105"/>
                    <a:gd name="T11" fmla="*/ 3 h 15"/>
                    <a:gd name="T12" fmla="*/ 75 w 105"/>
                    <a:gd name="T13" fmla="*/ 0 h 15"/>
                    <a:gd name="T14" fmla="*/ 88 w 105"/>
                    <a:gd name="T15" fmla="*/ 3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0"/>
                      </a:moveTo>
                      <a:lnTo>
                        <a:pt x="26" y="14"/>
                      </a:lnTo>
                      <a:lnTo>
                        <a:pt x="47" y="14"/>
                      </a:lnTo>
                      <a:lnTo>
                        <a:pt x="55" y="10"/>
                      </a:lnTo>
                      <a:lnTo>
                        <a:pt x="62" y="7"/>
                      </a:lnTo>
                      <a:lnTo>
                        <a:pt x="68" y="3"/>
                      </a:lnTo>
                      <a:lnTo>
                        <a:pt x="75" y="0"/>
                      </a:lnTo>
                      <a:lnTo>
                        <a:pt x="88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69" name="Oval 841"/>
                <p:cNvSpPr>
                  <a:spLocks noChangeArrowheads="1"/>
                </p:cNvSpPr>
                <p:nvPr/>
              </p:nvSpPr>
              <p:spPr bwMode="auto">
                <a:xfrm rot="240000">
                  <a:off x="1413" y="210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62" name="Group 842"/>
              <p:cNvGrpSpPr>
                <a:grpSpLocks/>
              </p:cNvGrpSpPr>
              <p:nvPr/>
            </p:nvGrpSpPr>
            <p:grpSpPr bwMode="auto">
              <a:xfrm>
                <a:off x="3835" y="2829"/>
                <a:ext cx="87" cy="50"/>
                <a:chOff x="1421" y="2197"/>
                <a:chExt cx="212" cy="118"/>
              </a:xfrm>
            </p:grpSpPr>
            <p:sp>
              <p:nvSpPr>
                <p:cNvPr id="50364" name="Freeform 843"/>
                <p:cNvSpPr>
                  <a:spLocks/>
                </p:cNvSpPr>
                <p:nvPr/>
              </p:nvSpPr>
              <p:spPr bwMode="auto">
                <a:xfrm>
                  <a:off x="1529" y="2270"/>
                  <a:ext cx="103" cy="15"/>
                </a:xfrm>
                <a:custGeom>
                  <a:avLst/>
                  <a:gdLst>
                    <a:gd name="T0" fmla="*/ 0 w 103"/>
                    <a:gd name="T1" fmla="*/ 11 h 15"/>
                    <a:gd name="T2" fmla="*/ 24 w 103"/>
                    <a:gd name="T3" fmla="*/ 14 h 15"/>
                    <a:gd name="T4" fmla="*/ 37 w 103"/>
                    <a:gd name="T5" fmla="*/ 14 h 15"/>
                    <a:gd name="T6" fmla="*/ 45 w 103"/>
                    <a:gd name="T7" fmla="*/ 14 h 15"/>
                    <a:gd name="T8" fmla="*/ 52 w 103"/>
                    <a:gd name="T9" fmla="*/ 11 h 15"/>
                    <a:gd name="T10" fmla="*/ 60 w 103"/>
                    <a:gd name="T11" fmla="*/ 7 h 15"/>
                    <a:gd name="T12" fmla="*/ 65 w 103"/>
                    <a:gd name="T13" fmla="*/ 3 h 15"/>
                    <a:gd name="T14" fmla="*/ 73 w 103"/>
                    <a:gd name="T15" fmla="*/ 0 h 15"/>
                    <a:gd name="T16" fmla="*/ 86 w 103"/>
                    <a:gd name="T17" fmla="*/ 3 h 15"/>
                    <a:gd name="T18" fmla="*/ 102 w 103"/>
                    <a:gd name="T19" fmla="*/ 14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15"/>
                    <a:gd name="T32" fmla="*/ 103 w 10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15">
                      <a:moveTo>
                        <a:pt x="0" y="11"/>
                      </a:moveTo>
                      <a:lnTo>
                        <a:pt x="24" y="14"/>
                      </a:lnTo>
                      <a:lnTo>
                        <a:pt x="37" y="14"/>
                      </a:lnTo>
                      <a:lnTo>
                        <a:pt x="45" y="14"/>
                      </a:lnTo>
                      <a:lnTo>
                        <a:pt x="52" y="11"/>
                      </a:lnTo>
                      <a:lnTo>
                        <a:pt x="60" y="7"/>
                      </a:lnTo>
                      <a:lnTo>
                        <a:pt x="65" y="3"/>
                      </a:lnTo>
                      <a:lnTo>
                        <a:pt x="73" y="0"/>
                      </a:lnTo>
                      <a:lnTo>
                        <a:pt x="86" y="3"/>
                      </a:lnTo>
                      <a:lnTo>
                        <a:pt x="102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65" name="Freeform 844"/>
                <p:cNvSpPr>
                  <a:spLocks/>
                </p:cNvSpPr>
                <p:nvPr/>
              </p:nvSpPr>
              <p:spPr bwMode="auto">
                <a:xfrm>
                  <a:off x="1530" y="2206"/>
                  <a:ext cx="103" cy="15"/>
                </a:xfrm>
                <a:custGeom>
                  <a:avLst/>
                  <a:gdLst>
                    <a:gd name="T0" fmla="*/ 0 w 103"/>
                    <a:gd name="T1" fmla="*/ 11 h 15"/>
                    <a:gd name="T2" fmla="*/ 24 w 103"/>
                    <a:gd name="T3" fmla="*/ 14 h 15"/>
                    <a:gd name="T4" fmla="*/ 37 w 103"/>
                    <a:gd name="T5" fmla="*/ 14 h 15"/>
                    <a:gd name="T6" fmla="*/ 45 w 103"/>
                    <a:gd name="T7" fmla="*/ 14 h 15"/>
                    <a:gd name="T8" fmla="*/ 52 w 103"/>
                    <a:gd name="T9" fmla="*/ 11 h 15"/>
                    <a:gd name="T10" fmla="*/ 60 w 103"/>
                    <a:gd name="T11" fmla="*/ 7 h 15"/>
                    <a:gd name="T12" fmla="*/ 65 w 103"/>
                    <a:gd name="T13" fmla="*/ 4 h 15"/>
                    <a:gd name="T14" fmla="*/ 73 w 103"/>
                    <a:gd name="T15" fmla="*/ 0 h 15"/>
                    <a:gd name="T16" fmla="*/ 86 w 103"/>
                    <a:gd name="T17" fmla="*/ 4 h 15"/>
                    <a:gd name="T18" fmla="*/ 102 w 103"/>
                    <a:gd name="T19" fmla="*/ 14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15"/>
                    <a:gd name="T32" fmla="*/ 103 w 103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15">
                      <a:moveTo>
                        <a:pt x="0" y="11"/>
                      </a:moveTo>
                      <a:lnTo>
                        <a:pt x="24" y="14"/>
                      </a:lnTo>
                      <a:lnTo>
                        <a:pt x="37" y="14"/>
                      </a:lnTo>
                      <a:lnTo>
                        <a:pt x="45" y="14"/>
                      </a:lnTo>
                      <a:lnTo>
                        <a:pt x="52" y="11"/>
                      </a:lnTo>
                      <a:lnTo>
                        <a:pt x="60" y="7"/>
                      </a:lnTo>
                      <a:lnTo>
                        <a:pt x="65" y="4"/>
                      </a:lnTo>
                      <a:lnTo>
                        <a:pt x="73" y="0"/>
                      </a:lnTo>
                      <a:lnTo>
                        <a:pt x="86" y="4"/>
                      </a:lnTo>
                      <a:lnTo>
                        <a:pt x="102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66" name="Oval 845"/>
                <p:cNvSpPr>
                  <a:spLocks noChangeArrowheads="1"/>
                </p:cNvSpPr>
                <p:nvPr/>
              </p:nvSpPr>
              <p:spPr bwMode="auto">
                <a:xfrm rot="240000">
                  <a:off x="1421" y="219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63" name="Group 846"/>
              <p:cNvGrpSpPr>
                <a:grpSpLocks/>
              </p:cNvGrpSpPr>
              <p:nvPr/>
            </p:nvGrpSpPr>
            <p:grpSpPr bwMode="auto">
              <a:xfrm>
                <a:off x="3840" y="2702"/>
                <a:ext cx="89" cy="49"/>
                <a:chOff x="1437" y="1885"/>
                <a:chExt cx="212" cy="118"/>
              </a:xfrm>
            </p:grpSpPr>
            <p:sp>
              <p:nvSpPr>
                <p:cNvPr id="50361" name="Freeform 847"/>
                <p:cNvSpPr>
                  <a:spLocks/>
                </p:cNvSpPr>
                <p:nvPr/>
              </p:nvSpPr>
              <p:spPr bwMode="auto">
                <a:xfrm>
                  <a:off x="1544" y="1957"/>
                  <a:ext cx="104" cy="17"/>
                </a:xfrm>
                <a:custGeom>
                  <a:avLst/>
                  <a:gdLst>
                    <a:gd name="T0" fmla="*/ 0 w 104"/>
                    <a:gd name="T1" fmla="*/ 13 h 17"/>
                    <a:gd name="T2" fmla="*/ 24 w 104"/>
                    <a:gd name="T3" fmla="*/ 16 h 17"/>
                    <a:gd name="T4" fmla="*/ 37 w 104"/>
                    <a:gd name="T5" fmla="*/ 16 h 17"/>
                    <a:gd name="T6" fmla="*/ 45 w 104"/>
                    <a:gd name="T7" fmla="*/ 16 h 17"/>
                    <a:gd name="T8" fmla="*/ 53 w 104"/>
                    <a:gd name="T9" fmla="*/ 13 h 17"/>
                    <a:gd name="T10" fmla="*/ 61 w 104"/>
                    <a:gd name="T11" fmla="*/ 6 h 17"/>
                    <a:gd name="T12" fmla="*/ 69 w 104"/>
                    <a:gd name="T13" fmla="*/ 3 h 17"/>
                    <a:gd name="T14" fmla="*/ 74 w 104"/>
                    <a:gd name="T15" fmla="*/ 0 h 17"/>
                    <a:gd name="T16" fmla="*/ 79 w 104"/>
                    <a:gd name="T17" fmla="*/ 3 h 17"/>
                    <a:gd name="T18" fmla="*/ 87 w 104"/>
                    <a:gd name="T19" fmla="*/ 6 h 17"/>
                    <a:gd name="T20" fmla="*/ 103 w 104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4"/>
                    <a:gd name="T34" fmla="*/ 0 h 17"/>
                    <a:gd name="T35" fmla="*/ 104 w 104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4" h="17">
                      <a:moveTo>
                        <a:pt x="0" y="13"/>
                      </a:moveTo>
                      <a:lnTo>
                        <a:pt x="24" y="16"/>
                      </a:lnTo>
                      <a:lnTo>
                        <a:pt x="37" y="16"/>
                      </a:lnTo>
                      <a:lnTo>
                        <a:pt x="45" y="16"/>
                      </a:lnTo>
                      <a:lnTo>
                        <a:pt x="53" y="13"/>
                      </a:lnTo>
                      <a:lnTo>
                        <a:pt x="61" y="6"/>
                      </a:lnTo>
                      <a:lnTo>
                        <a:pt x="69" y="3"/>
                      </a:lnTo>
                      <a:lnTo>
                        <a:pt x="74" y="0"/>
                      </a:lnTo>
                      <a:lnTo>
                        <a:pt x="79" y="3"/>
                      </a:lnTo>
                      <a:lnTo>
                        <a:pt x="87" y="6"/>
                      </a:lnTo>
                      <a:lnTo>
                        <a:pt x="103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62" name="Freeform 848"/>
                <p:cNvSpPr>
                  <a:spLocks/>
                </p:cNvSpPr>
                <p:nvPr/>
              </p:nvSpPr>
              <p:spPr bwMode="auto">
                <a:xfrm>
                  <a:off x="1545" y="1894"/>
                  <a:ext cx="104" cy="16"/>
                </a:xfrm>
                <a:custGeom>
                  <a:avLst/>
                  <a:gdLst>
                    <a:gd name="T0" fmla="*/ 0 w 104"/>
                    <a:gd name="T1" fmla="*/ 12 h 16"/>
                    <a:gd name="T2" fmla="*/ 24 w 104"/>
                    <a:gd name="T3" fmla="*/ 15 h 16"/>
                    <a:gd name="T4" fmla="*/ 37 w 104"/>
                    <a:gd name="T5" fmla="*/ 15 h 16"/>
                    <a:gd name="T6" fmla="*/ 45 w 104"/>
                    <a:gd name="T7" fmla="*/ 15 h 16"/>
                    <a:gd name="T8" fmla="*/ 53 w 104"/>
                    <a:gd name="T9" fmla="*/ 12 h 16"/>
                    <a:gd name="T10" fmla="*/ 61 w 104"/>
                    <a:gd name="T11" fmla="*/ 6 h 16"/>
                    <a:gd name="T12" fmla="*/ 69 w 104"/>
                    <a:gd name="T13" fmla="*/ 3 h 16"/>
                    <a:gd name="T14" fmla="*/ 74 w 104"/>
                    <a:gd name="T15" fmla="*/ 0 h 16"/>
                    <a:gd name="T16" fmla="*/ 79 w 104"/>
                    <a:gd name="T17" fmla="*/ 3 h 16"/>
                    <a:gd name="T18" fmla="*/ 87 w 104"/>
                    <a:gd name="T19" fmla="*/ 6 h 16"/>
                    <a:gd name="T20" fmla="*/ 103 w 104"/>
                    <a:gd name="T21" fmla="*/ 15 h 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4"/>
                    <a:gd name="T34" fmla="*/ 0 h 16"/>
                    <a:gd name="T35" fmla="*/ 104 w 104"/>
                    <a:gd name="T36" fmla="*/ 16 h 1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4" h="16">
                      <a:moveTo>
                        <a:pt x="0" y="12"/>
                      </a:moveTo>
                      <a:lnTo>
                        <a:pt x="24" y="15"/>
                      </a:lnTo>
                      <a:lnTo>
                        <a:pt x="37" y="15"/>
                      </a:lnTo>
                      <a:lnTo>
                        <a:pt x="45" y="15"/>
                      </a:lnTo>
                      <a:lnTo>
                        <a:pt x="53" y="12"/>
                      </a:lnTo>
                      <a:lnTo>
                        <a:pt x="61" y="6"/>
                      </a:lnTo>
                      <a:lnTo>
                        <a:pt x="69" y="3"/>
                      </a:lnTo>
                      <a:lnTo>
                        <a:pt x="74" y="0"/>
                      </a:lnTo>
                      <a:lnTo>
                        <a:pt x="79" y="3"/>
                      </a:lnTo>
                      <a:lnTo>
                        <a:pt x="87" y="6"/>
                      </a:lnTo>
                      <a:lnTo>
                        <a:pt x="103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63" name="Oval 849"/>
                <p:cNvSpPr>
                  <a:spLocks noChangeArrowheads="1"/>
                </p:cNvSpPr>
                <p:nvPr/>
              </p:nvSpPr>
              <p:spPr bwMode="auto">
                <a:xfrm rot="240000">
                  <a:off x="1437" y="188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64" name="Group 850"/>
              <p:cNvGrpSpPr>
                <a:grpSpLocks/>
              </p:cNvGrpSpPr>
              <p:nvPr/>
            </p:nvGrpSpPr>
            <p:grpSpPr bwMode="auto">
              <a:xfrm>
                <a:off x="3840" y="2869"/>
                <a:ext cx="89" cy="49"/>
                <a:chOff x="1437" y="2293"/>
                <a:chExt cx="212" cy="118"/>
              </a:xfrm>
            </p:grpSpPr>
            <p:sp>
              <p:nvSpPr>
                <p:cNvPr id="50358" name="Freeform 851"/>
                <p:cNvSpPr>
                  <a:spLocks/>
                </p:cNvSpPr>
                <p:nvPr/>
              </p:nvSpPr>
              <p:spPr bwMode="auto">
                <a:xfrm>
                  <a:off x="1544" y="2365"/>
                  <a:ext cx="104" cy="16"/>
                </a:xfrm>
                <a:custGeom>
                  <a:avLst/>
                  <a:gdLst>
                    <a:gd name="T0" fmla="*/ 0 w 104"/>
                    <a:gd name="T1" fmla="*/ 11 h 16"/>
                    <a:gd name="T2" fmla="*/ 24 w 104"/>
                    <a:gd name="T3" fmla="*/ 15 h 16"/>
                    <a:gd name="T4" fmla="*/ 37 w 104"/>
                    <a:gd name="T5" fmla="*/ 15 h 16"/>
                    <a:gd name="T6" fmla="*/ 45 w 104"/>
                    <a:gd name="T7" fmla="*/ 15 h 16"/>
                    <a:gd name="T8" fmla="*/ 61 w 104"/>
                    <a:gd name="T9" fmla="*/ 8 h 16"/>
                    <a:gd name="T10" fmla="*/ 69 w 104"/>
                    <a:gd name="T11" fmla="*/ 4 h 16"/>
                    <a:gd name="T12" fmla="*/ 74 w 104"/>
                    <a:gd name="T13" fmla="*/ 0 h 16"/>
                    <a:gd name="T14" fmla="*/ 87 w 104"/>
                    <a:gd name="T15" fmla="*/ 4 h 16"/>
                    <a:gd name="T16" fmla="*/ 103 w 104"/>
                    <a:gd name="T17" fmla="*/ 15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6"/>
                    <a:gd name="T29" fmla="*/ 104 w 10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6">
                      <a:moveTo>
                        <a:pt x="0" y="11"/>
                      </a:moveTo>
                      <a:lnTo>
                        <a:pt x="24" y="15"/>
                      </a:lnTo>
                      <a:lnTo>
                        <a:pt x="37" y="15"/>
                      </a:lnTo>
                      <a:lnTo>
                        <a:pt x="45" y="15"/>
                      </a:lnTo>
                      <a:lnTo>
                        <a:pt x="61" y="8"/>
                      </a:lnTo>
                      <a:lnTo>
                        <a:pt x="69" y="4"/>
                      </a:lnTo>
                      <a:lnTo>
                        <a:pt x="74" y="0"/>
                      </a:lnTo>
                      <a:lnTo>
                        <a:pt x="87" y="4"/>
                      </a:lnTo>
                      <a:lnTo>
                        <a:pt x="103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59" name="Freeform 852"/>
                <p:cNvSpPr>
                  <a:spLocks/>
                </p:cNvSpPr>
                <p:nvPr/>
              </p:nvSpPr>
              <p:spPr bwMode="auto">
                <a:xfrm>
                  <a:off x="1545" y="2301"/>
                  <a:ext cx="104" cy="16"/>
                </a:xfrm>
                <a:custGeom>
                  <a:avLst/>
                  <a:gdLst>
                    <a:gd name="T0" fmla="*/ 0 w 104"/>
                    <a:gd name="T1" fmla="*/ 12 h 16"/>
                    <a:gd name="T2" fmla="*/ 24 w 104"/>
                    <a:gd name="T3" fmla="*/ 15 h 16"/>
                    <a:gd name="T4" fmla="*/ 37 w 104"/>
                    <a:gd name="T5" fmla="*/ 15 h 16"/>
                    <a:gd name="T6" fmla="*/ 45 w 104"/>
                    <a:gd name="T7" fmla="*/ 15 h 16"/>
                    <a:gd name="T8" fmla="*/ 61 w 104"/>
                    <a:gd name="T9" fmla="*/ 8 h 16"/>
                    <a:gd name="T10" fmla="*/ 69 w 104"/>
                    <a:gd name="T11" fmla="*/ 4 h 16"/>
                    <a:gd name="T12" fmla="*/ 74 w 104"/>
                    <a:gd name="T13" fmla="*/ 0 h 16"/>
                    <a:gd name="T14" fmla="*/ 87 w 104"/>
                    <a:gd name="T15" fmla="*/ 4 h 16"/>
                    <a:gd name="T16" fmla="*/ 103 w 104"/>
                    <a:gd name="T17" fmla="*/ 15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6"/>
                    <a:gd name="T29" fmla="*/ 104 w 10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6">
                      <a:moveTo>
                        <a:pt x="0" y="12"/>
                      </a:moveTo>
                      <a:lnTo>
                        <a:pt x="24" y="15"/>
                      </a:lnTo>
                      <a:lnTo>
                        <a:pt x="37" y="15"/>
                      </a:lnTo>
                      <a:lnTo>
                        <a:pt x="45" y="15"/>
                      </a:lnTo>
                      <a:lnTo>
                        <a:pt x="61" y="8"/>
                      </a:lnTo>
                      <a:lnTo>
                        <a:pt x="69" y="4"/>
                      </a:lnTo>
                      <a:lnTo>
                        <a:pt x="74" y="0"/>
                      </a:lnTo>
                      <a:lnTo>
                        <a:pt x="87" y="4"/>
                      </a:lnTo>
                      <a:lnTo>
                        <a:pt x="103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60" name="Oval 853"/>
                <p:cNvSpPr>
                  <a:spLocks noChangeArrowheads="1"/>
                </p:cNvSpPr>
                <p:nvPr/>
              </p:nvSpPr>
              <p:spPr bwMode="auto">
                <a:xfrm rot="240000">
                  <a:off x="1437" y="229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65" name="Group 854"/>
              <p:cNvGrpSpPr>
                <a:grpSpLocks/>
              </p:cNvGrpSpPr>
              <p:nvPr/>
            </p:nvGrpSpPr>
            <p:grpSpPr bwMode="auto">
              <a:xfrm>
                <a:off x="3838" y="2905"/>
                <a:ext cx="90" cy="63"/>
                <a:chOff x="1431" y="2382"/>
                <a:chExt cx="213" cy="148"/>
              </a:xfrm>
            </p:grpSpPr>
            <p:sp>
              <p:nvSpPr>
                <p:cNvPr id="50355" name="Freeform 855"/>
                <p:cNvSpPr>
                  <a:spLocks/>
                </p:cNvSpPr>
                <p:nvPr/>
              </p:nvSpPr>
              <p:spPr bwMode="auto">
                <a:xfrm>
                  <a:off x="1546" y="2442"/>
                  <a:ext cx="98" cy="41"/>
                </a:xfrm>
                <a:custGeom>
                  <a:avLst/>
                  <a:gdLst>
                    <a:gd name="T0" fmla="*/ 0 w 98"/>
                    <a:gd name="T1" fmla="*/ 40 h 41"/>
                    <a:gd name="T2" fmla="*/ 23 w 98"/>
                    <a:gd name="T3" fmla="*/ 32 h 41"/>
                    <a:gd name="T4" fmla="*/ 42 w 98"/>
                    <a:gd name="T5" fmla="*/ 24 h 41"/>
                    <a:gd name="T6" fmla="*/ 50 w 98"/>
                    <a:gd name="T7" fmla="*/ 16 h 41"/>
                    <a:gd name="T8" fmla="*/ 55 w 98"/>
                    <a:gd name="T9" fmla="*/ 12 h 41"/>
                    <a:gd name="T10" fmla="*/ 58 w 98"/>
                    <a:gd name="T11" fmla="*/ 4 h 41"/>
                    <a:gd name="T12" fmla="*/ 63 w 98"/>
                    <a:gd name="T13" fmla="*/ 0 h 41"/>
                    <a:gd name="T14" fmla="*/ 79 w 98"/>
                    <a:gd name="T15" fmla="*/ 4 h 41"/>
                    <a:gd name="T16" fmla="*/ 97 w 98"/>
                    <a:gd name="T17" fmla="*/ 8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1"/>
                    <a:gd name="T29" fmla="*/ 98 w 98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1">
                      <a:moveTo>
                        <a:pt x="0" y="40"/>
                      </a:moveTo>
                      <a:lnTo>
                        <a:pt x="23" y="32"/>
                      </a:lnTo>
                      <a:lnTo>
                        <a:pt x="42" y="24"/>
                      </a:lnTo>
                      <a:lnTo>
                        <a:pt x="50" y="16"/>
                      </a:lnTo>
                      <a:lnTo>
                        <a:pt x="55" y="12"/>
                      </a:lnTo>
                      <a:lnTo>
                        <a:pt x="58" y="4"/>
                      </a:lnTo>
                      <a:lnTo>
                        <a:pt x="63" y="0"/>
                      </a:lnTo>
                      <a:lnTo>
                        <a:pt x="79" y="4"/>
                      </a:lnTo>
                      <a:lnTo>
                        <a:pt x="97" y="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56" name="Freeform 856"/>
                <p:cNvSpPr>
                  <a:spLocks/>
                </p:cNvSpPr>
                <p:nvPr/>
              </p:nvSpPr>
              <p:spPr bwMode="auto">
                <a:xfrm>
                  <a:off x="1522" y="2382"/>
                  <a:ext cx="100" cy="40"/>
                </a:xfrm>
                <a:custGeom>
                  <a:avLst/>
                  <a:gdLst>
                    <a:gd name="T0" fmla="*/ 0 w 100"/>
                    <a:gd name="T1" fmla="*/ 39 h 40"/>
                    <a:gd name="T2" fmla="*/ 24 w 100"/>
                    <a:gd name="T3" fmla="*/ 31 h 40"/>
                    <a:gd name="T4" fmla="*/ 37 w 100"/>
                    <a:gd name="T5" fmla="*/ 27 h 40"/>
                    <a:gd name="T6" fmla="*/ 45 w 100"/>
                    <a:gd name="T7" fmla="*/ 24 h 40"/>
                    <a:gd name="T8" fmla="*/ 52 w 100"/>
                    <a:gd name="T9" fmla="*/ 16 h 40"/>
                    <a:gd name="T10" fmla="*/ 55 w 100"/>
                    <a:gd name="T11" fmla="*/ 12 h 40"/>
                    <a:gd name="T12" fmla="*/ 65 w 100"/>
                    <a:gd name="T13" fmla="*/ 0 h 40"/>
                    <a:gd name="T14" fmla="*/ 81 w 100"/>
                    <a:gd name="T15" fmla="*/ 0 h 40"/>
                    <a:gd name="T16" fmla="*/ 99 w 100"/>
                    <a:gd name="T17" fmla="*/ 4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40"/>
                    <a:gd name="T29" fmla="*/ 100 w 100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40">
                      <a:moveTo>
                        <a:pt x="0" y="39"/>
                      </a:moveTo>
                      <a:lnTo>
                        <a:pt x="24" y="31"/>
                      </a:lnTo>
                      <a:lnTo>
                        <a:pt x="37" y="27"/>
                      </a:lnTo>
                      <a:lnTo>
                        <a:pt x="45" y="24"/>
                      </a:lnTo>
                      <a:lnTo>
                        <a:pt x="52" y="16"/>
                      </a:lnTo>
                      <a:lnTo>
                        <a:pt x="55" y="12"/>
                      </a:lnTo>
                      <a:lnTo>
                        <a:pt x="65" y="0"/>
                      </a:lnTo>
                      <a:lnTo>
                        <a:pt x="81" y="0"/>
                      </a:lnTo>
                      <a:lnTo>
                        <a:pt x="99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57" name="Oval 857"/>
                <p:cNvSpPr>
                  <a:spLocks noChangeArrowheads="1"/>
                </p:cNvSpPr>
                <p:nvPr/>
              </p:nvSpPr>
              <p:spPr bwMode="auto">
                <a:xfrm rot="-960000">
                  <a:off x="1431" y="241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66" name="Group 858"/>
              <p:cNvGrpSpPr>
                <a:grpSpLocks/>
              </p:cNvGrpSpPr>
              <p:nvPr/>
            </p:nvGrpSpPr>
            <p:grpSpPr bwMode="auto">
              <a:xfrm>
                <a:off x="3850" y="2597"/>
                <a:ext cx="89" cy="48"/>
                <a:chOff x="1461" y="1629"/>
                <a:chExt cx="212" cy="118"/>
              </a:xfrm>
            </p:grpSpPr>
            <p:sp>
              <p:nvSpPr>
                <p:cNvPr id="50352" name="Freeform 859"/>
                <p:cNvSpPr>
                  <a:spLocks/>
                </p:cNvSpPr>
                <p:nvPr/>
              </p:nvSpPr>
              <p:spPr bwMode="auto">
                <a:xfrm>
                  <a:off x="1567" y="1701"/>
                  <a:ext cx="105" cy="17"/>
                </a:xfrm>
                <a:custGeom>
                  <a:avLst/>
                  <a:gdLst>
                    <a:gd name="T0" fmla="*/ 0 w 105"/>
                    <a:gd name="T1" fmla="*/ 13 h 17"/>
                    <a:gd name="T2" fmla="*/ 26 w 105"/>
                    <a:gd name="T3" fmla="*/ 16 h 17"/>
                    <a:gd name="T4" fmla="*/ 48 w 105"/>
                    <a:gd name="T5" fmla="*/ 16 h 17"/>
                    <a:gd name="T6" fmla="*/ 56 w 105"/>
                    <a:gd name="T7" fmla="*/ 13 h 17"/>
                    <a:gd name="T8" fmla="*/ 61 w 105"/>
                    <a:gd name="T9" fmla="*/ 8 h 17"/>
                    <a:gd name="T10" fmla="*/ 69 w 105"/>
                    <a:gd name="T11" fmla="*/ 2 h 17"/>
                    <a:gd name="T12" fmla="*/ 75 w 105"/>
                    <a:gd name="T13" fmla="*/ 0 h 17"/>
                    <a:gd name="T14" fmla="*/ 83 w 105"/>
                    <a:gd name="T15" fmla="*/ 2 h 17"/>
                    <a:gd name="T16" fmla="*/ 91 w 105"/>
                    <a:gd name="T17" fmla="*/ 5 h 17"/>
                    <a:gd name="T18" fmla="*/ 104 w 105"/>
                    <a:gd name="T19" fmla="*/ 16 h 1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7"/>
                    <a:gd name="T32" fmla="*/ 105 w 105"/>
                    <a:gd name="T33" fmla="*/ 17 h 1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7">
                      <a:moveTo>
                        <a:pt x="0" y="13"/>
                      </a:moveTo>
                      <a:lnTo>
                        <a:pt x="26" y="16"/>
                      </a:lnTo>
                      <a:lnTo>
                        <a:pt x="48" y="16"/>
                      </a:lnTo>
                      <a:lnTo>
                        <a:pt x="56" y="13"/>
                      </a:lnTo>
                      <a:lnTo>
                        <a:pt x="61" y="8"/>
                      </a:lnTo>
                      <a:lnTo>
                        <a:pt x="69" y="2"/>
                      </a:lnTo>
                      <a:lnTo>
                        <a:pt x="75" y="0"/>
                      </a:lnTo>
                      <a:lnTo>
                        <a:pt x="83" y="2"/>
                      </a:lnTo>
                      <a:lnTo>
                        <a:pt x="91" y="5"/>
                      </a:lnTo>
                      <a:lnTo>
                        <a:pt x="104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53" name="Freeform 860"/>
                <p:cNvSpPr>
                  <a:spLocks/>
                </p:cNvSpPr>
                <p:nvPr/>
              </p:nvSpPr>
              <p:spPr bwMode="auto">
                <a:xfrm>
                  <a:off x="1568" y="1637"/>
                  <a:ext cx="105" cy="17"/>
                </a:xfrm>
                <a:custGeom>
                  <a:avLst/>
                  <a:gdLst>
                    <a:gd name="T0" fmla="*/ 0 w 105"/>
                    <a:gd name="T1" fmla="*/ 14 h 17"/>
                    <a:gd name="T2" fmla="*/ 26 w 105"/>
                    <a:gd name="T3" fmla="*/ 16 h 17"/>
                    <a:gd name="T4" fmla="*/ 37 w 105"/>
                    <a:gd name="T5" fmla="*/ 16 h 17"/>
                    <a:gd name="T6" fmla="*/ 48 w 105"/>
                    <a:gd name="T7" fmla="*/ 14 h 17"/>
                    <a:gd name="T8" fmla="*/ 56 w 105"/>
                    <a:gd name="T9" fmla="*/ 11 h 17"/>
                    <a:gd name="T10" fmla="*/ 61 w 105"/>
                    <a:gd name="T11" fmla="*/ 8 h 17"/>
                    <a:gd name="T12" fmla="*/ 69 w 105"/>
                    <a:gd name="T13" fmla="*/ 3 h 17"/>
                    <a:gd name="T14" fmla="*/ 75 w 105"/>
                    <a:gd name="T15" fmla="*/ 0 h 17"/>
                    <a:gd name="T16" fmla="*/ 83 w 105"/>
                    <a:gd name="T17" fmla="*/ 3 h 17"/>
                    <a:gd name="T18" fmla="*/ 91 w 105"/>
                    <a:gd name="T19" fmla="*/ 6 h 17"/>
                    <a:gd name="T20" fmla="*/ 104 w 105"/>
                    <a:gd name="T21" fmla="*/ 16 h 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5"/>
                    <a:gd name="T34" fmla="*/ 0 h 17"/>
                    <a:gd name="T35" fmla="*/ 105 w 105"/>
                    <a:gd name="T36" fmla="*/ 17 h 1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5" h="17">
                      <a:moveTo>
                        <a:pt x="0" y="14"/>
                      </a:moveTo>
                      <a:lnTo>
                        <a:pt x="26" y="16"/>
                      </a:lnTo>
                      <a:lnTo>
                        <a:pt x="37" y="16"/>
                      </a:lnTo>
                      <a:lnTo>
                        <a:pt x="48" y="14"/>
                      </a:lnTo>
                      <a:lnTo>
                        <a:pt x="56" y="11"/>
                      </a:lnTo>
                      <a:lnTo>
                        <a:pt x="61" y="8"/>
                      </a:lnTo>
                      <a:lnTo>
                        <a:pt x="69" y="3"/>
                      </a:lnTo>
                      <a:lnTo>
                        <a:pt x="75" y="0"/>
                      </a:lnTo>
                      <a:lnTo>
                        <a:pt x="83" y="3"/>
                      </a:lnTo>
                      <a:lnTo>
                        <a:pt x="91" y="6"/>
                      </a:lnTo>
                      <a:lnTo>
                        <a:pt x="104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54" name="Oval 861"/>
                <p:cNvSpPr>
                  <a:spLocks noChangeArrowheads="1"/>
                </p:cNvSpPr>
                <p:nvPr/>
              </p:nvSpPr>
              <p:spPr bwMode="auto">
                <a:xfrm rot="240000">
                  <a:off x="1461" y="16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67" name="Group 862"/>
              <p:cNvGrpSpPr>
                <a:grpSpLocks/>
              </p:cNvGrpSpPr>
              <p:nvPr/>
            </p:nvGrpSpPr>
            <p:grpSpPr bwMode="auto">
              <a:xfrm>
                <a:off x="3846" y="2668"/>
                <a:ext cx="90" cy="49"/>
                <a:chOff x="1453" y="1805"/>
                <a:chExt cx="212" cy="118"/>
              </a:xfrm>
            </p:grpSpPr>
            <p:sp>
              <p:nvSpPr>
                <p:cNvPr id="50349" name="Freeform 863"/>
                <p:cNvSpPr>
                  <a:spLocks/>
                </p:cNvSpPr>
                <p:nvPr/>
              </p:nvSpPr>
              <p:spPr bwMode="auto">
                <a:xfrm>
                  <a:off x="1559" y="1878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7 w 105"/>
                    <a:gd name="T3" fmla="*/ 15 h 16"/>
                    <a:gd name="T4" fmla="*/ 48 w 105"/>
                    <a:gd name="T5" fmla="*/ 15 h 16"/>
                    <a:gd name="T6" fmla="*/ 56 w 105"/>
                    <a:gd name="T7" fmla="*/ 12 h 16"/>
                    <a:gd name="T8" fmla="*/ 61 w 105"/>
                    <a:gd name="T9" fmla="*/ 6 h 16"/>
                    <a:gd name="T10" fmla="*/ 69 w 105"/>
                    <a:gd name="T11" fmla="*/ 3 h 16"/>
                    <a:gd name="T12" fmla="*/ 75 w 105"/>
                    <a:gd name="T13" fmla="*/ 0 h 16"/>
                    <a:gd name="T14" fmla="*/ 80 w 105"/>
                    <a:gd name="T15" fmla="*/ 3 h 16"/>
                    <a:gd name="T16" fmla="*/ 88 w 105"/>
                    <a:gd name="T17" fmla="*/ 6 h 16"/>
                    <a:gd name="T18" fmla="*/ 104 w 105"/>
                    <a:gd name="T19" fmla="*/ 15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6"/>
                    <a:gd name="T32" fmla="*/ 105 w 10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6">
                      <a:moveTo>
                        <a:pt x="0" y="12"/>
                      </a:moveTo>
                      <a:lnTo>
                        <a:pt x="27" y="15"/>
                      </a:lnTo>
                      <a:lnTo>
                        <a:pt x="48" y="15"/>
                      </a:lnTo>
                      <a:lnTo>
                        <a:pt x="56" y="12"/>
                      </a:lnTo>
                      <a:lnTo>
                        <a:pt x="61" y="6"/>
                      </a:lnTo>
                      <a:lnTo>
                        <a:pt x="69" y="3"/>
                      </a:lnTo>
                      <a:lnTo>
                        <a:pt x="75" y="0"/>
                      </a:lnTo>
                      <a:lnTo>
                        <a:pt x="80" y="3"/>
                      </a:lnTo>
                      <a:lnTo>
                        <a:pt x="88" y="6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50" name="Freeform 864"/>
                <p:cNvSpPr>
                  <a:spLocks/>
                </p:cNvSpPr>
                <p:nvPr/>
              </p:nvSpPr>
              <p:spPr bwMode="auto">
                <a:xfrm>
                  <a:off x="1560" y="1814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7 w 105"/>
                    <a:gd name="T3" fmla="*/ 15 h 16"/>
                    <a:gd name="T4" fmla="*/ 48 w 105"/>
                    <a:gd name="T5" fmla="*/ 15 h 16"/>
                    <a:gd name="T6" fmla="*/ 56 w 105"/>
                    <a:gd name="T7" fmla="*/ 12 h 16"/>
                    <a:gd name="T8" fmla="*/ 61 w 105"/>
                    <a:gd name="T9" fmla="*/ 6 h 16"/>
                    <a:gd name="T10" fmla="*/ 69 w 105"/>
                    <a:gd name="T11" fmla="*/ 3 h 16"/>
                    <a:gd name="T12" fmla="*/ 75 w 105"/>
                    <a:gd name="T13" fmla="*/ 0 h 16"/>
                    <a:gd name="T14" fmla="*/ 80 w 105"/>
                    <a:gd name="T15" fmla="*/ 3 h 16"/>
                    <a:gd name="T16" fmla="*/ 88 w 105"/>
                    <a:gd name="T17" fmla="*/ 6 h 16"/>
                    <a:gd name="T18" fmla="*/ 104 w 105"/>
                    <a:gd name="T19" fmla="*/ 15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6"/>
                    <a:gd name="T32" fmla="*/ 105 w 105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6">
                      <a:moveTo>
                        <a:pt x="0" y="12"/>
                      </a:moveTo>
                      <a:lnTo>
                        <a:pt x="27" y="15"/>
                      </a:lnTo>
                      <a:lnTo>
                        <a:pt x="48" y="15"/>
                      </a:lnTo>
                      <a:lnTo>
                        <a:pt x="56" y="12"/>
                      </a:lnTo>
                      <a:lnTo>
                        <a:pt x="61" y="6"/>
                      </a:lnTo>
                      <a:lnTo>
                        <a:pt x="69" y="3"/>
                      </a:lnTo>
                      <a:lnTo>
                        <a:pt x="75" y="0"/>
                      </a:lnTo>
                      <a:lnTo>
                        <a:pt x="80" y="3"/>
                      </a:lnTo>
                      <a:lnTo>
                        <a:pt x="88" y="6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51" name="Oval 865"/>
                <p:cNvSpPr>
                  <a:spLocks noChangeArrowheads="1"/>
                </p:cNvSpPr>
                <p:nvPr/>
              </p:nvSpPr>
              <p:spPr bwMode="auto">
                <a:xfrm rot="240000">
                  <a:off x="1453" y="180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68" name="Group 866"/>
              <p:cNvGrpSpPr>
                <a:grpSpLocks/>
              </p:cNvGrpSpPr>
              <p:nvPr/>
            </p:nvGrpSpPr>
            <p:grpSpPr bwMode="auto">
              <a:xfrm>
                <a:off x="3864" y="2629"/>
                <a:ext cx="88" cy="48"/>
                <a:chOff x="1493" y="1709"/>
                <a:chExt cx="212" cy="118"/>
              </a:xfrm>
            </p:grpSpPr>
            <p:sp>
              <p:nvSpPr>
                <p:cNvPr id="50346" name="Freeform 867"/>
                <p:cNvSpPr>
                  <a:spLocks/>
                </p:cNvSpPr>
                <p:nvPr/>
              </p:nvSpPr>
              <p:spPr bwMode="auto">
                <a:xfrm>
                  <a:off x="1599" y="1783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5 w 105"/>
                    <a:gd name="T3" fmla="*/ 14 h 15"/>
                    <a:gd name="T4" fmla="*/ 39 w 105"/>
                    <a:gd name="T5" fmla="*/ 14 h 15"/>
                    <a:gd name="T6" fmla="*/ 47 w 105"/>
                    <a:gd name="T7" fmla="*/ 14 h 15"/>
                    <a:gd name="T8" fmla="*/ 55 w 105"/>
                    <a:gd name="T9" fmla="*/ 11 h 15"/>
                    <a:gd name="T10" fmla="*/ 60 w 105"/>
                    <a:gd name="T11" fmla="*/ 5 h 15"/>
                    <a:gd name="T12" fmla="*/ 69 w 105"/>
                    <a:gd name="T13" fmla="*/ 3 h 15"/>
                    <a:gd name="T14" fmla="*/ 74 w 105"/>
                    <a:gd name="T15" fmla="*/ 0 h 15"/>
                    <a:gd name="T16" fmla="*/ 82 w 105"/>
                    <a:gd name="T17" fmla="*/ 3 h 15"/>
                    <a:gd name="T18" fmla="*/ 90 w 105"/>
                    <a:gd name="T19" fmla="*/ 5 h 15"/>
                    <a:gd name="T20" fmla="*/ 104 w 105"/>
                    <a:gd name="T21" fmla="*/ 14 h 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5"/>
                    <a:gd name="T34" fmla="*/ 0 h 15"/>
                    <a:gd name="T35" fmla="*/ 105 w 105"/>
                    <a:gd name="T36" fmla="*/ 15 h 1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5" h="15">
                      <a:moveTo>
                        <a:pt x="0" y="11"/>
                      </a:moveTo>
                      <a:lnTo>
                        <a:pt x="25" y="14"/>
                      </a:lnTo>
                      <a:lnTo>
                        <a:pt x="39" y="14"/>
                      </a:lnTo>
                      <a:lnTo>
                        <a:pt x="47" y="14"/>
                      </a:lnTo>
                      <a:lnTo>
                        <a:pt x="55" y="11"/>
                      </a:lnTo>
                      <a:lnTo>
                        <a:pt x="60" y="5"/>
                      </a:lnTo>
                      <a:lnTo>
                        <a:pt x="69" y="3"/>
                      </a:lnTo>
                      <a:lnTo>
                        <a:pt x="74" y="0"/>
                      </a:lnTo>
                      <a:lnTo>
                        <a:pt x="82" y="3"/>
                      </a:lnTo>
                      <a:lnTo>
                        <a:pt x="90" y="5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47" name="Freeform 868"/>
                <p:cNvSpPr>
                  <a:spLocks/>
                </p:cNvSpPr>
                <p:nvPr/>
              </p:nvSpPr>
              <p:spPr bwMode="auto">
                <a:xfrm>
                  <a:off x="1600" y="1719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5 w 105"/>
                    <a:gd name="T3" fmla="*/ 14 h 15"/>
                    <a:gd name="T4" fmla="*/ 39 w 105"/>
                    <a:gd name="T5" fmla="*/ 14 h 15"/>
                    <a:gd name="T6" fmla="*/ 47 w 105"/>
                    <a:gd name="T7" fmla="*/ 14 h 15"/>
                    <a:gd name="T8" fmla="*/ 55 w 105"/>
                    <a:gd name="T9" fmla="*/ 11 h 15"/>
                    <a:gd name="T10" fmla="*/ 60 w 105"/>
                    <a:gd name="T11" fmla="*/ 6 h 15"/>
                    <a:gd name="T12" fmla="*/ 69 w 105"/>
                    <a:gd name="T13" fmla="*/ 3 h 15"/>
                    <a:gd name="T14" fmla="*/ 74 w 105"/>
                    <a:gd name="T15" fmla="*/ 0 h 15"/>
                    <a:gd name="T16" fmla="*/ 90 w 105"/>
                    <a:gd name="T17" fmla="*/ 3 h 15"/>
                    <a:gd name="T18" fmla="*/ 104 w 105"/>
                    <a:gd name="T19" fmla="*/ 14 h 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5"/>
                    <a:gd name="T32" fmla="*/ 105 w 105"/>
                    <a:gd name="T33" fmla="*/ 15 h 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5">
                      <a:moveTo>
                        <a:pt x="0" y="11"/>
                      </a:moveTo>
                      <a:lnTo>
                        <a:pt x="25" y="14"/>
                      </a:lnTo>
                      <a:lnTo>
                        <a:pt x="39" y="14"/>
                      </a:lnTo>
                      <a:lnTo>
                        <a:pt x="47" y="14"/>
                      </a:lnTo>
                      <a:lnTo>
                        <a:pt x="55" y="11"/>
                      </a:lnTo>
                      <a:lnTo>
                        <a:pt x="60" y="6"/>
                      </a:lnTo>
                      <a:lnTo>
                        <a:pt x="69" y="3"/>
                      </a:lnTo>
                      <a:lnTo>
                        <a:pt x="74" y="0"/>
                      </a:lnTo>
                      <a:lnTo>
                        <a:pt x="90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48" name="Oval 869"/>
                <p:cNvSpPr>
                  <a:spLocks noChangeArrowheads="1"/>
                </p:cNvSpPr>
                <p:nvPr/>
              </p:nvSpPr>
              <p:spPr bwMode="auto">
                <a:xfrm rot="240000">
                  <a:off x="1493" y="17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69" name="Group 870"/>
              <p:cNvGrpSpPr>
                <a:grpSpLocks/>
              </p:cNvGrpSpPr>
              <p:nvPr/>
            </p:nvGrpSpPr>
            <p:grpSpPr bwMode="auto">
              <a:xfrm>
                <a:off x="3900" y="2785"/>
                <a:ext cx="89" cy="48"/>
                <a:chOff x="1578" y="2088"/>
                <a:chExt cx="214" cy="118"/>
              </a:xfrm>
            </p:grpSpPr>
            <p:sp>
              <p:nvSpPr>
                <p:cNvPr id="50343" name="Freeform 871"/>
                <p:cNvSpPr>
                  <a:spLocks/>
                </p:cNvSpPr>
                <p:nvPr/>
              </p:nvSpPr>
              <p:spPr bwMode="auto">
                <a:xfrm>
                  <a:off x="1592" y="2090"/>
                  <a:ext cx="101" cy="22"/>
                </a:xfrm>
                <a:custGeom>
                  <a:avLst/>
                  <a:gdLst>
                    <a:gd name="T0" fmla="*/ 100 w 101"/>
                    <a:gd name="T1" fmla="*/ 21 h 22"/>
                    <a:gd name="T2" fmla="*/ 76 w 101"/>
                    <a:gd name="T3" fmla="*/ 14 h 22"/>
                    <a:gd name="T4" fmla="*/ 54 w 101"/>
                    <a:gd name="T5" fmla="*/ 10 h 22"/>
                    <a:gd name="T6" fmla="*/ 46 w 101"/>
                    <a:gd name="T7" fmla="*/ 14 h 22"/>
                    <a:gd name="T8" fmla="*/ 38 w 101"/>
                    <a:gd name="T9" fmla="*/ 17 h 22"/>
                    <a:gd name="T10" fmla="*/ 30 w 101"/>
                    <a:gd name="T11" fmla="*/ 21 h 22"/>
                    <a:gd name="T12" fmla="*/ 24 w 101"/>
                    <a:gd name="T13" fmla="*/ 21 h 22"/>
                    <a:gd name="T14" fmla="*/ 19 w 101"/>
                    <a:gd name="T15" fmla="*/ 21 h 22"/>
                    <a:gd name="T16" fmla="*/ 13 w 101"/>
                    <a:gd name="T17" fmla="*/ 14 h 22"/>
                    <a:gd name="T18" fmla="*/ 0 w 101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2"/>
                    <a:gd name="T32" fmla="*/ 101 w 101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2">
                      <a:moveTo>
                        <a:pt x="100" y="21"/>
                      </a:moveTo>
                      <a:lnTo>
                        <a:pt x="76" y="14"/>
                      </a:lnTo>
                      <a:lnTo>
                        <a:pt x="54" y="10"/>
                      </a:lnTo>
                      <a:lnTo>
                        <a:pt x="46" y="14"/>
                      </a:lnTo>
                      <a:lnTo>
                        <a:pt x="38" y="17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9" y="21"/>
                      </a:lnTo>
                      <a:lnTo>
                        <a:pt x="13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44" name="Freeform 872"/>
                <p:cNvSpPr>
                  <a:spLocks/>
                </p:cNvSpPr>
                <p:nvPr/>
              </p:nvSpPr>
              <p:spPr bwMode="auto">
                <a:xfrm>
                  <a:off x="1578" y="2153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8 w 103"/>
                    <a:gd name="T3" fmla="*/ 17 h 22"/>
                    <a:gd name="T4" fmla="*/ 56 w 103"/>
                    <a:gd name="T5" fmla="*/ 14 h 22"/>
                    <a:gd name="T6" fmla="*/ 48 w 103"/>
                    <a:gd name="T7" fmla="*/ 14 h 22"/>
                    <a:gd name="T8" fmla="*/ 40 w 103"/>
                    <a:gd name="T9" fmla="*/ 17 h 22"/>
                    <a:gd name="T10" fmla="*/ 32 w 103"/>
                    <a:gd name="T11" fmla="*/ 21 h 22"/>
                    <a:gd name="T12" fmla="*/ 27 w 103"/>
                    <a:gd name="T13" fmla="*/ 21 h 22"/>
                    <a:gd name="T14" fmla="*/ 19 w 103"/>
                    <a:gd name="T15" fmla="*/ 21 h 22"/>
                    <a:gd name="T16" fmla="*/ 13 w 103"/>
                    <a:gd name="T17" fmla="*/ 14 h 22"/>
                    <a:gd name="T18" fmla="*/ 0 w 103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2"/>
                    <a:gd name="T32" fmla="*/ 103 w 103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2">
                      <a:moveTo>
                        <a:pt x="102" y="21"/>
                      </a:moveTo>
                      <a:lnTo>
                        <a:pt x="78" y="17"/>
                      </a:lnTo>
                      <a:lnTo>
                        <a:pt x="56" y="14"/>
                      </a:lnTo>
                      <a:lnTo>
                        <a:pt x="48" y="14"/>
                      </a:lnTo>
                      <a:lnTo>
                        <a:pt x="40" y="17"/>
                      </a:lnTo>
                      <a:lnTo>
                        <a:pt x="32" y="21"/>
                      </a:lnTo>
                      <a:lnTo>
                        <a:pt x="27" y="21"/>
                      </a:lnTo>
                      <a:lnTo>
                        <a:pt x="19" y="21"/>
                      </a:lnTo>
                      <a:lnTo>
                        <a:pt x="13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45" name="Oval 873"/>
                <p:cNvSpPr>
                  <a:spLocks noChangeArrowheads="1"/>
                </p:cNvSpPr>
                <p:nvPr/>
              </p:nvSpPr>
              <p:spPr bwMode="auto">
                <a:xfrm rot="-9960000">
                  <a:off x="1672" y="208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70" name="Group 874"/>
              <p:cNvGrpSpPr>
                <a:grpSpLocks/>
              </p:cNvGrpSpPr>
              <p:nvPr/>
            </p:nvGrpSpPr>
            <p:grpSpPr bwMode="auto">
              <a:xfrm>
                <a:off x="3892" y="2821"/>
                <a:ext cx="89" cy="49"/>
                <a:chOff x="1563" y="2178"/>
                <a:chExt cx="213" cy="118"/>
              </a:xfrm>
            </p:grpSpPr>
            <p:sp>
              <p:nvSpPr>
                <p:cNvPr id="50340" name="Freeform 875"/>
                <p:cNvSpPr>
                  <a:spLocks/>
                </p:cNvSpPr>
                <p:nvPr/>
              </p:nvSpPr>
              <p:spPr bwMode="auto">
                <a:xfrm>
                  <a:off x="1574" y="2179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8 w 103"/>
                    <a:gd name="T3" fmla="*/ 18 h 22"/>
                    <a:gd name="T4" fmla="*/ 56 w 103"/>
                    <a:gd name="T5" fmla="*/ 14 h 22"/>
                    <a:gd name="T6" fmla="*/ 48 w 103"/>
                    <a:gd name="T7" fmla="*/ 14 h 22"/>
                    <a:gd name="T8" fmla="*/ 40 w 103"/>
                    <a:gd name="T9" fmla="*/ 18 h 22"/>
                    <a:gd name="T10" fmla="*/ 32 w 103"/>
                    <a:gd name="T11" fmla="*/ 21 h 22"/>
                    <a:gd name="T12" fmla="*/ 27 w 103"/>
                    <a:gd name="T13" fmla="*/ 21 h 22"/>
                    <a:gd name="T14" fmla="*/ 19 w 103"/>
                    <a:gd name="T15" fmla="*/ 21 h 22"/>
                    <a:gd name="T16" fmla="*/ 14 w 103"/>
                    <a:gd name="T17" fmla="*/ 14 h 22"/>
                    <a:gd name="T18" fmla="*/ 0 w 103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2"/>
                    <a:gd name="T32" fmla="*/ 103 w 103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2">
                      <a:moveTo>
                        <a:pt x="102" y="21"/>
                      </a:moveTo>
                      <a:lnTo>
                        <a:pt x="78" y="18"/>
                      </a:lnTo>
                      <a:lnTo>
                        <a:pt x="56" y="14"/>
                      </a:lnTo>
                      <a:lnTo>
                        <a:pt x="48" y="14"/>
                      </a:lnTo>
                      <a:lnTo>
                        <a:pt x="40" y="18"/>
                      </a:lnTo>
                      <a:lnTo>
                        <a:pt x="32" y="21"/>
                      </a:lnTo>
                      <a:lnTo>
                        <a:pt x="27" y="21"/>
                      </a:lnTo>
                      <a:lnTo>
                        <a:pt x="19" y="21"/>
                      </a:lnTo>
                      <a:lnTo>
                        <a:pt x="14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41" name="Freeform 876"/>
                <p:cNvSpPr>
                  <a:spLocks/>
                </p:cNvSpPr>
                <p:nvPr/>
              </p:nvSpPr>
              <p:spPr bwMode="auto">
                <a:xfrm>
                  <a:off x="1563" y="2245"/>
                  <a:ext cx="102" cy="19"/>
                </a:xfrm>
                <a:custGeom>
                  <a:avLst/>
                  <a:gdLst>
                    <a:gd name="T0" fmla="*/ 101 w 102"/>
                    <a:gd name="T1" fmla="*/ 18 h 19"/>
                    <a:gd name="T2" fmla="*/ 77 w 102"/>
                    <a:gd name="T3" fmla="*/ 15 h 19"/>
                    <a:gd name="T4" fmla="*/ 56 w 102"/>
                    <a:gd name="T5" fmla="*/ 11 h 19"/>
                    <a:gd name="T6" fmla="*/ 48 w 102"/>
                    <a:gd name="T7" fmla="*/ 11 h 19"/>
                    <a:gd name="T8" fmla="*/ 40 w 102"/>
                    <a:gd name="T9" fmla="*/ 15 h 19"/>
                    <a:gd name="T10" fmla="*/ 32 w 102"/>
                    <a:gd name="T11" fmla="*/ 18 h 19"/>
                    <a:gd name="T12" fmla="*/ 24 w 102"/>
                    <a:gd name="T13" fmla="*/ 18 h 19"/>
                    <a:gd name="T14" fmla="*/ 18 w 102"/>
                    <a:gd name="T15" fmla="*/ 18 h 19"/>
                    <a:gd name="T16" fmla="*/ 13 w 102"/>
                    <a:gd name="T17" fmla="*/ 11 h 19"/>
                    <a:gd name="T18" fmla="*/ 0 w 102"/>
                    <a:gd name="T19" fmla="*/ 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19"/>
                    <a:gd name="T32" fmla="*/ 102 w 102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19">
                      <a:moveTo>
                        <a:pt x="101" y="18"/>
                      </a:moveTo>
                      <a:lnTo>
                        <a:pt x="77" y="15"/>
                      </a:lnTo>
                      <a:lnTo>
                        <a:pt x="56" y="11"/>
                      </a:lnTo>
                      <a:lnTo>
                        <a:pt x="48" y="11"/>
                      </a:lnTo>
                      <a:lnTo>
                        <a:pt x="40" y="15"/>
                      </a:lnTo>
                      <a:lnTo>
                        <a:pt x="32" y="18"/>
                      </a:lnTo>
                      <a:lnTo>
                        <a:pt x="24" y="18"/>
                      </a:lnTo>
                      <a:lnTo>
                        <a:pt x="18" y="18"/>
                      </a:lnTo>
                      <a:lnTo>
                        <a:pt x="13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42" name="Oval 877"/>
                <p:cNvSpPr>
                  <a:spLocks noChangeArrowheads="1"/>
                </p:cNvSpPr>
                <p:nvPr/>
              </p:nvSpPr>
              <p:spPr bwMode="auto">
                <a:xfrm rot="-9960000">
                  <a:off x="1656" y="21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71" name="Group 878"/>
              <p:cNvGrpSpPr>
                <a:grpSpLocks/>
              </p:cNvGrpSpPr>
              <p:nvPr/>
            </p:nvGrpSpPr>
            <p:grpSpPr bwMode="auto">
              <a:xfrm>
                <a:off x="3900" y="2865"/>
                <a:ext cx="89" cy="49"/>
                <a:chOff x="1578" y="2282"/>
                <a:chExt cx="214" cy="118"/>
              </a:xfrm>
            </p:grpSpPr>
            <p:sp>
              <p:nvSpPr>
                <p:cNvPr id="50337" name="Freeform 879"/>
                <p:cNvSpPr>
                  <a:spLocks/>
                </p:cNvSpPr>
                <p:nvPr/>
              </p:nvSpPr>
              <p:spPr bwMode="auto">
                <a:xfrm>
                  <a:off x="1592" y="2286"/>
                  <a:ext cx="101" cy="19"/>
                </a:xfrm>
                <a:custGeom>
                  <a:avLst/>
                  <a:gdLst>
                    <a:gd name="T0" fmla="*/ 100 w 101"/>
                    <a:gd name="T1" fmla="*/ 18 h 19"/>
                    <a:gd name="T2" fmla="*/ 76 w 101"/>
                    <a:gd name="T3" fmla="*/ 15 h 19"/>
                    <a:gd name="T4" fmla="*/ 54 w 101"/>
                    <a:gd name="T5" fmla="*/ 11 h 19"/>
                    <a:gd name="T6" fmla="*/ 46 w 101"/>
                    <a:gd name="T7" fmla="*/ 11 h 19"/>
                    <a:gd name="T8" fmla="*/ 38 w 101"/>
                    <a:gd name="T9" fmla="*/ 15 h 19"/>
                    <a:gd name="T10" fmla="*/ 30 w 101"/>
                    <a:gd name="T11" fmla="*/ 18 h 19"/>
                    <a:gd name="T12" fmla="*/ 24 w 101"/>
                    <a:gd name="T13" fmla="*/ 18 h 19"/>
                    <a:gd name="T14" fmla="*/ 19 w 101"/>
                    <a:gd name="T15" fmla="*/ 18 h 19"/>
                    <a:gd name="T16" fmla="*/ 13 w 101"/>
                    <a:gd name="T17" fmla="*/ 11 h 19"/>
                    <a:gd name="T18" fmla="*/ 0 w 101"/>
                    <a:gd name="T19" fmla="*/ 0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19"/>
                    <a:gd name="T32" fmla="*/ 101 w 101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19">
                      <a:moveTo>
                        <a:pt x="100" y="18"/>
                      </a:moveTo>
                      <a:lnTo>
                        <a:pt x="76" y="15"/>
                      </a:lnTo>
                      <a:lnTo>
                        <a:pt x="54" y="11"/>
                      </a:lnTo>
                      <a:lnTo>
                        <a:pt x="46" y="11"/>
                      </a:lnTo>
                      <a:lnTo>
                        <a:pt x="38" y="15"/>
                      </a:lnTo>
                      <a:lnTo>
                        <a:pt x="30" y="18"/>
                      </a:lnTo>
                      <a:lnTo>
                        <a:pt x="24" y="18"/>
                      </a:lnTo>
                      <a:lnTo>
                        <a:pt x="19" y="18"/>
                      </a:lnTo>
                      <a:lnTo>
                        <a:pt x="13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38" name="Freeform 880"/>
                <p:cNvSpPr>
                  <a:spLocks/>
                </p:cNvSpPr>
                <p:nvPr/>
              </p:nvSpPr>
              <p:spPr bwMode="auto">
                <a:xfrm>
                  <a:off x="1578" y="2348"/>
                  <a:ext cx="103" cy="20"/>
                </a:xfrm>
                <a:custGeom>
                  <a:avLst/>
                  <a:gdLst>
                    <a:gd name="T0" fmla="*/ 102 w 103"/>
                    <a:gd name="T1" fmla="*/ 19 h 20"/>
                    <a:gd name="T2" fmla="*/ 78 w 103"/>
                    <a:gd name="T3" fmla="*/ 15 h 20"/>
                    <a:gd name="T4" fmla="*/ 56 w 103"/>
                    <a:gd name="T5" fmla="*/ 12 h 20"/>
                    <a:gd name="T6" fmla="*/ 48 w 103"/>
                    <a:gd name="T7" fmla="*/ 12 h 20"/>
                    <a:gd name="T8" fmla="*/ 40 w 103"/>
                    <a:gd name="T9" fmla="*/ 15 h 20"/>
                    <a:gd name="T10" fmla="*/ 32 w 103"/>
                    <a:gd name="T11" fmla="*/ 19 h 20"/>
                    <a:gd name="T12" fmla="*/ 27 w 103"/>
                    <a:gd name="T13" fmla="*/ 19 h 20"/>
                    <a:gd name="T14" fmla="*/ 19 w 103"/>
                    <a:gd name="T15" fmla="*/ 19 h 20"/>
                    <a:gd name="T16" fmla="*/ 13 w 103"/>
                    <a:gd name="T17" fmla="*/ 12 h 20"/>
                    <a:gd name="T18" fmla="*/ 0 w 103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0"/>
                    <a:gd name="T32" fmla="*/ 103 w 103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0">
                      <a:moveTo>
                        <a:pt x="102" y="19"/>
                      </a:moveTo>
                      <a:lnTo>
                        <a:pt x="78" y="15"/>
                      </a:lnTo>
                      <a:lnTo>
                        <a:pt x="56" y="12"/>
                      </a:lnTo>
                      <a:lnTo>
                        <a:pt x="48" y="12"/>
                      </a:lnTo>
                      <a:lnTo>
                        <a:pt x="40" y="15"/>
                      </a:lnTo>
                      <a:lnTo>
                        <a:pt x="32" y="19"/>
                      </a:lnTo>
                      <a:lnTo>
                        <a:pt x="27" y="19"/>
                      </a:lnTo>
                      <a:lnTo>
                        <a:pt x="19" y="19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39" name="Oval 881"/>
                <p:cNvSpPr>
                  <a:spLocks noChangeArrowheads="1"/>
                </p:cNvSpPr>
                <p:nvPr/>
              </p:nvSpPr>
              <p:spPr bwMode="auto">
                <a:xfrm rot="-9960000">
                  <a:off x="1672" y="228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72" name="Group 882"/>
              <p:cNvGrpSpPr>
                <a:grpSpLocks/>
              </p:cNvGrpSpPr>
              <p:nvPr/>
            </p:nvGrpSpPr>
            <p:grpSpPr bwMode="auto">
              <a:xfrm>
                <a:off x="3906" y="2909"/>
                <a:ext cx="90" cy="47"/>
                <a:chOff x="1596" y="2386"/>
                <a:chExt cx="212" cy="118"/>
              </a:xfrm>
            </p:grpSpPr>
            <p:sp>
              <p:nvSpPr>
                <p:cNvPr id="50334" name="Freeform 883"/>
                <p:cNvSpPr>
                  <a:spLocks/>
                </p:cNvSpPr>
                <p:nvPr/>
              </p:nvSpPr>
              <p:spPr bwMode="auto">
                <a:xfrm>
                  <a:off x="1607" y="2389"/>
                  <a:ext cx="102" cy="20"/>
                </a:xfrm>
                <a:custGeom>
                  <a:avLst/>
                  <a:gdLst>
                    <a:gd name="T0" fmla="*/ 101 w 102"/>
                    <a:gd name="T1" fmla="*/ 19 h 20"/>
                    <a:gd name="T2" fmla="*/ 76 w 102"/>
                    <a:gd name="T3" fmla="*/ 15 h 20"/>
                    <a:gd name="T4" fmla="*/ 55 w 102"/>
                    <a:gd name="T5" fmla="*/ 11 h 20"/>
                    <a:gd name="T6" fmla="*/ 46 w 102"/>
                    <a:gd name="T7" fmla="*/ 11 h 20"/>
                    <a:gd name="T8" fmla="*/ 38 w 102"/>
                    <a:gd name="T9" fmla="*/ 15 h 20"/>
                    <a:gd name="T10" fmla="*/ 30 w 102"/>
                    <a:gd name="T11" fmla="*/ 19 h 20"/>
                    <a:gd name="T12" fmla="*/ 24 w 102"/>
                    <a:gd name="T13" fmla="*/ 19 h 20"/>
                    <a:gd name="T14" fmla="*/ 19 w 102"/>
                    <a:gd name="T15" fmla="*/ 19 h 20"/>
                    <a:gd name="T16" fmla="*/ 14 w 102"/>
                    <a:gd name="T17" fmla="*/ 11 h 20"/>
                    <a:gd name="T18" fmla="*/ 0 w 102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0"/>
                    <a:gd name="T32" fmla="*/ 102 w 102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0">
                      <a:moveTo>
                        <a:pt x="101" y="19"/>
                      </a:moveTo>
                      <a:lnTo>
                        <a:pt x="76" y="15"/>
                      </a:lnTo>
                      <a:lnTo>
                        <a:pt x="55" y="11"/>
                      </a:lnTo>
                      <a:lnTo>
                        <a:pt x="46" y="11"/>
                      </a:lnTo>
                      <a:lnTo>
                        <a:pt x="38" y="15"/>
                      </a:lnTo>
                      <a:lnTo>
                        <a:pt x="30" y="19"/>
                      </a:lnTo>
                      <a:lnTo>
                        <a:pt x="24" y="19"/>
                      </a:lnTo>
                      <a:lnTo>
                        <a:pt x="19" y="19"/>
                      </a:lnTo>
                      <a:lnTo>
                        <a:pt x="14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35" name="Freeform 884"/>
                <p:cNvSpPr>
                  <a:spLocks/>
                </p:cNvSpPr>
                <p:nvPr/>
              </p:nvSpPr>
              <p:spPr bwMode="auto">
                <a:xfrm>
                  <a:off x="1596" y="2451"/>
                  <a:ext cx="101" cy="21"/>
                </a:xfrm>
                <a:custGeom>
                  <a:avLst/>
                  <a:gdLst>
                    <a:gd name="T0" fmla="*/ 100 w 101"/>
                    <a:gd name="T1" fmla="*/ 20 h 21"/>
                    <a:gd name="T2" fmla="*/ 76 w 101"/>
                    <a:gd name="T3" fmla="*/ 16 h 21"/>
                    <a:gd name="T4" fmla="*/ 54 w 101"/>
                    <a:gd name="T5" fmla="*/ 12 h 21"/>
                    <a:gd name="T6" fmla="*/ 46 w 101"/>
                    <a:gd name="T7" fmla="*/ 12 h 21"/>
                    <a:gd name="T8" fmla="*/ 38 w 101"/>
                    <a:gd name="T9" fmla="*/ 16 h 21"/>
                    <a:gd name="T10" fmla="*/ 29 w 101"/>
                    <a:gd name="T11" fmla="*/ 20 h 21"/>
                    <a:gd name="T12" fmla="*/ 24 w 101"/>
                    <a:gd name="T13" fmla="*/ 20 h 21"/>
                    <a:gd name="T14" fmla="*/ 19 w 101"/>
                    <a:gd name="T15" fmla="*/ 20 h 21"/>
                    <a:gd name="T16" fmla="*/ 13 w 101"/>
                    <a:gd name="T17" fmla="*/ 12 h 21"/>
                    <a:gd name="T18" fmla="*/ 0 w 101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1"/>
                    <a:gd name="T32" fmla="*/ 101 w 101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1">
                      <a:moveTo>
                        <a:pt x="100" y="20"/>
                      </a:moveTo>
                      <a:lnTo>
                        <a:pt x="76" y="16"/>
                      </a:lnTo>
                      <a:lnTo>
                        <a:pt x="54" y="12"/>
                      </a:lnTo>
                      <a:lnTo>
                        <a:pt x="46" y="12"/>
                      </a:lnTo>
                      <a:lnTo>
                        <a:pt x="38" y="16"/>
                      </a:lnTo>
                      <a:lnTo>
                        <a:pt x="29" y="20"/>
                      </a:lnTo>
                      <a:lnTo>
                        <a:pt x="24" y="20"/>
                      </a:lnTo>
                      <a:lnTo>
                        <a:pt x="19" y="20"/>
                      </a:lnTo>
                      <a:lnTo>
                        <a:pt x="13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36" name="Oval 885"/>
                <p:cNvSpPr>
                  <a:spLocks noChangeArrowheads="1"/>
                </p:cNvSpPr>
                <p:nvPr/>
              </p:nvSpPr>
              <p:spPr bwMode="auto">
                <a:xfrm rot="-9960000">
                  <a:off x="1688" y="238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73" name="Group 886"/>
              <p:cNvGrpSpPr>
                <a:grpSpLocks/>
              </p:cNvGrpSpPr>
              <p:nvPr/>
            </p:nvGrpSpPr>
            <p:grpSpPr bwMode="auto">
              <a:xfrm>
                <a:off x="3923" y="2651"/>
                <a:ext cx="89" cy="47"/>
                <a:chOff x="1636" y="1762"/>
                <a:chExt cx="212" cy="118"/>
              </a:xfrm>
            </p:grpSpPr>
            <p:sp>
              <p:nvSpPr>
                <p:cNvPr id="50331" name="Freeform 887"/>
                <p:cNvSpPr>
                  <a:spLocks/>
                </p:cNvSpPr>
                <p:nvPr/>
              </p:nvSpPr>
              <p:spPr bwMode="auto">
                <a:xfrm>
                  <a:off x="1647" y="1765"/>
                  <a:ext cx="102" cy="21"/>
                </a:xfrm>
                <a:custGeom>
                  <a:avLst/>
                  <a:gdLst>
                    <a:gd name="T0" fmla="*/ 101 w 102"/>
                    <a:gd name="T1" fmla="*/ 20 h 21"/>
                    <a:gd name="T2" fmla="*/ 76 w 102"/>
                    <a:gd name="T3" fmla="*/ 14 h 21"/>
                    <a:gd name="T4" fmla="*/ 56 w 102"/>
                    <a:gd name="T5" fmla="*/ 12 h 21"/>
                    <a:gd name="T6" fmla="*/ 48 w 102"/>
                    <a:gd name="T7" fmla="*/ 14 h 21"/>
                    <a:gd name="T8" fmla="*/ 39 w 102"/>
                    <a:gd name="T9" fmla="*/ 17 h 21"/>
                    <a:gd name="T10" fmla="*/ 31 w 102"/>
                    <a:gd name="T11" fmla="*/ 20 h 21"/>
                    <a:gd name="T12" fmla="*/ 25 w 102"/>
                    <a:gd name="T13" fmla="*/ 20 h 21"/>
                    <a:gd name="T14" fmla="*/ 14 w 102"/>
                    <a:gd name="T15" fmla="*/ 12 h 21"/>
                    <a:gd name="T16" fmla="*/ 0 w 102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21"/>
                    <a:gd name="T29" fmla="*/ 102 w 102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21">
                      <a:moveTo>
                        <a:pt x="101" y="20"/>
                      </a:moveTo>
                      <a:lnTo>
                        <a:pt x="76" y="14"/>
                      </a:lnTo>
                      <a:lnTo>
                        <a:pt x="56" y="12"/>
                      </a:lnTo>
                      <a:lnTo>
                        <a:pt x="48" y="14"/>
                      </a:lnTo>
                      <a:lnTo>
                        <a:pt x="39" y="17"/>
                      </a:lnTo>
                      <a:lnTo>
                        <a:pt x="31" y="20"/>
                      </a:lnTo>
                      <a:lnTo>
                        <a:pt x="25" y="20"/>
                      </a:lnTo>
                      <a:lnTo>
                        <a:pt x="14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32" name="Freeform 888"/>
                <p:cNvSpPr>
                  <a:spLocks/>
                </p:cNvSpPr>
                <p:nvPr/>
              </p:nvSpPr>
              <p:spPr bwMode="auto">
                <a:xfrm>
                  <a:off x="1636" y="1827"/>
                  <a:ext cx="101" cy="22"/>
                </a:xfrm>
                <a:custGeom>
                  <a:avLst/>
                  <a:gdLst>
                    <a:gd name="T0" fmla="*/ 100 w 101"/>
                    <a:gd name="T1" fmla="*/ 21 h 22"/>
                    <a:gd name="T2" fmla="*/ 75 w 101"/>
                    <a:gd name="T3" fmla="*/ 15 h 22"/>
                    <a:gd name="T4" fmla="*/ 53 w 101"/>
                    <a:gd name="T5" fmla="*/ 12 h 22"/>
                    <a:gd name="T6" fmla="*/ 44 w 101"/>
                    <a:gd name="T7" fmla="*/ 15 h 22"/>
                    <a:gd name="T8" fmla="*/ 39 w 101"/>
                    <a:gd name="T9" fmla="*/ 18 h 22"/>
                    <a:gd name="T10" fmla="*/ 31 w 101"/>
                    <a:gd name="T11" fmla="*/ 21 h 22"/>
                    <a:gd name="T12" fmla="*/ 25 w 101"/>
                    <a:gd name="T13" fmla="*/ 21 h 22"/>
                    <a:gd name="T14" fmla="*/ 11 w 101"/>
                    <a:gd name="T15" fmla="*/ 12 h 22"/>
                    <a:gd name="T16" fmla="*/ 0 w 101"/>
                    <a:gd name="T17" fmla="*/ 0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2"/>
                    <a:gd name="T29" fmla="*/ 101 w 101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2">
                      <a:moveTo>
                        <a:pt x="100" y="21"/>
                      </a:moveTo>
                      <a:lnTo>
                        <a:pt x="75" y="15"/>
                      </a:lnTo>
                      <a:lnTo>
                        <a:pt x="53" y="12"/>
                      </a:lnTo>
                      <a:lnTo>
                        <a:pt x="44" y="15"/>
                      </a:lnTo>
                      <a:lnTo>
                        <a:pt x="39" y="18"/>
                      </a:lnTo>
                      <a:lnTo>
                        <a:pt x="31" y="21"/>
                      </a:lnTo>
                      <a:lnTo>
                        <a:pt x="25" y="21"/>
                      </a:lnTo>
                      <a:lnTo>
                        <a:pt x="11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33" name="Oval 889"/>
                <p:cNvSpPr>
                  <a:spLocks noChangeArrowheads="1"/>
                </p:cNvSpPr>
                <p:nvPr/>
              </p:nvSpPr>
              <p:spPr bwMode="auto">
                <a:xfrm rot="-9960000">
                  <a:off x="1728" y="176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74" name="Group 890"/>
              <p:cNvGrpSpPr>
                <a:grpSpLocks/>
              </p:cNvGrpSpPr>
              <p:nvPr/>
            </p:nvGrpSpPr>
            <p:grpSpPr bwMode="auto">
              <a:xfrm>
                <a:off x="3920" y="2578"/>
                <a:ext cx="89" cy="50"/>
                <a:chOff x="1626" y="1586"/>
                <a:chExt cx="214" cy="118"/>
              </a:xfrm>
            </p:grpSpPr>
            <p:sp>
              <p:nvSpPr>
                <p:cNvPr id="50328" name="Freeform 891"/>
                <p:cNvSpPr>
                  <a:spLocks/>
                </p:cNvSpPr>
                <p:nvPr/>
              </p:nvSpPr>
              <p:spPr bwMode="auto">
                <a:xfrm>
                  <a:off x="1640" y="1589"/>
                  <a:ext cx="101" cy="21"/>
                </a:xfrm>
                <a:custGeom>
                  <a:avLst/>
                  <a:gdLst>
                    <a:gd name="T0" fmla="*/ 100 w 101"/>
                    <a:gd name="T1" fmla="*/ 20 h 21"/>
                    <a:gd name="T2" fmla="*/ 75 w 101"/>
                    <a:gd name="T3" fmla="*/ 13 h 21"/>
                    <a:gd name="T4" fmla="*/ 53 w 101"/>
                    <a:gd name="T5" fmla="*/ 10 h 21"/>
                    <a:gd name="T6" fmla="*/ 44 w 101"/>
                    <a:gd name="T7" fmla="*/ 13 h 21"/>
                    <a:gd name="T8" fmla="*/ 39 w 101"/>
                    <a:gd name="T9" fmla="*/ 15 h 21"/>
                    <a:gd name="T10" fmla="*/ 30 w 101"/>
                    <a:gd name="T11" fmla="*/ 20 h 21"/>
                    <a:gd name="T12" fmla="*/ 25 w 101"/>
                    <a:gd name="T13" fmla="*/ 20 h 21"/>
                    <a:gd name="T14" fmla="*/ 11 w 101"/>
                    <a:gd name="T15" fmla="*/ 13 h 21"/>
                    <a:gd name="T16" fmla="*/ 0 w 101"/>
                    <a:gd name="T17" fmla="*/ 0 h 2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1"/>
                    <a:gd name="T29" fmla="*/ 101 w 101"/>
                    <a:gd name="T30" fmla="*/ 21 h 2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1">
                      <a:moveTo>
                        <a:pt x="100" y="20"/>
                      </a:moveTo>
                      <a:lnTo>
                        <a:pt x="75" y="13"/>
                      </a:lnTo>
                      <a:lnTo>
                        <a:pt x="53" y="10"/>
                      </a:lnTo>
                      <a:lnTo>
                        <a:pt x="44" y="13"/>
                      </a:lnTo>
                      <a:lnTo>
                        <a:pt x="39" y="15"/>
                      </a:lnTo>
                      <a:lnTo>
                        <a:pt x="30" y="20"/>
                      </a:lnTo>
                      <a:lnTo>
                        <a:pt x="25" y="20"/>
                      </a:lnTo>
                      <a:lnTo>
                        <a:pt x="11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29" name="Freeform 892"/>
                <p:cNvSpPr>
                  <a:spLocks/>
                </p:cNvSpPr>
                <p:nvPr/>
              </p:nvSpPr>
              <p:spPr bwMode="auto">
                <a:xfrm>
                  <a:off x="1626" y="1651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7 w 103"/>
                    <a:gd name="T3" fmla="*/ 16 h 22"/>
                    <a:gd name="T4" fmla="*/ 55 w 103"/>
                    <a:gd name="T5" fmla="*/ 13 h 22"/>
                    <a:gd name="T6" fmla="*/ 47 w 103"/>
                    <a:gd name="T7" fmla="*/ 16 h 22"/>
                    <a:gd name="T8" fmla="*/ 41 w 103"/>
                    <a:gd name="T9" fmla="*/ 19 h 22"/>
                    <a:gd name="T10" fmla="*/ 33 w 103"/>
                    <a:gd name="T11" fmla="*/ 21 h 22"/>
                    <a:gd name="T12" fmla="*/ 27 w 103"/>
                    <a:gd name="T13" fmla="*/ 21 h 22"/>
                    <a:gd name="T14" fmla="*/ 14 w 103"/>
                    <a:gd name="T15" fmla="*/ 13 h 22"/>
                    <a:gd name="T16" fmla="*/ 0 w 103"/>
                    <a:gd name="T17" fmla="*/ 0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22"/>
                    <a:gd name="T29" fmla="*/ 103 w 103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22">
                      <a:moveTo>
                        <a:pt x="102" y="21"/>
                      </a:moveTo>
                      <a:lnTo>
                        <a:pt x="77" y="16"/>
                      </a:lnTo>
                      <a:lnTo>
                        <a:pt x="55" y="13"/>
                      </a:lnTo>
                      <a:lnTo>
                        <a:pt x="47" y="16"/>
                      </a:lnTo>
                      <a:lnTo>
                        <a:pt x="41" y="19"/>
                      </a:lnTo>
                      <a:lnTo>
                        <a:pt x="33" y="21"/>
                      </a:lnTo>
                      <a:lnTo>
                        <a:pt x="27" y="21"/>
                      </a:lnTo>
                      <a:lnTo>
                        <a:pt x="1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30" name="Oval 893"/>
                <p:cNvSpPr>
                  <a:spLocks noChangeArrowheads="1"/>
                </p:cNvSpPr>
                <p:nvPr/>
              </p:nvSpPr>
              <p:spPr bwMode="auto">
                <a:xfrm rot="-9960000">
                  <a:off x="1720" y="158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75" name="Group 894"/>
              <p:cNvGrpSpPr>
                <a:grpSpLocks/>
              </p:cNvGrpSpPr>
              <p:nvPr/>
            </p:nvGrpSpPr>
            <p:grpSpPr bwMode="auto">
              <a:xfrm>
                <a:off x="3967" y="2513"/>
                <a:ext cx="90" cy="49"/>
                <a:chOff x="1740" y="1426"/>
                <a:chExt cx="212" cy="118"/>
              </a:xfrm>
            </p:grpSpPr>
            <p:sp>
              <p:nvSpPr>
                <p:cNvPr id="50325" name="Freeform 895"/>
                <p:cNvSpPr>
                  <a:spLocks/>
                </p:cNvSpPr>
                <p:nvPr/>
              </p:nvSpPr>
              <p:spPr bwMode="auto">
                <a:xfrm>
                  <a:off x="1751" y="1429"/>
                  <a:ext cx="102" cy="22"/>
                </a:xfrm>
                <a:custGeom>
                  <a:avLst/>
                  <a:gdLst>
                    <a:gd name="T0" fmla="*/ 101 w 102"/>
                    <a:gd name="T1" fmla="*/ 21 h 22"/>
                    <a:gd name="T2" fmla="*/ 77 w 102"/>
                    <a:gd name="T3" fmla="*/ 14 h 22"/>
                    <a:gd name="T4" fmla="*/ 54 w 102"/>
                    <a:gd name="T5" fmla="*/ 11 h 22"/>
                    <a:gd name="T6" fmla="*/ 45 w 102"/>
                    <a:gd name="T7" fmla="*/ 14 h 22"/>
                    <a:gd name="T8" fmla="*/ 39 w 102"/>
                    <a:gd name="T9" fmla="*/ 16 h 22"/>
                    <a:gd name="T10" fmla="*/ 30 w 102"/>
                    <a:gd name="T11" fmla="*/ 21 h 22"/>
                    <a:gd name="T12" fmla="*/ 24 w 102"/>
                    <a:gd name="T13" fmla="*/ 21 h 22"/>
                    <a:gd name="T14" fmla="*/ 18 w 102"/>
                    <a:gd name="T15" fmla="*/ 18 h 22"/>
                    <a:gd name="T16" fmla="*/ 12 w 102"/>
                    <a:gd name="T17" fmla="*/ 14 h 22"/>
                    <a:gd name="T18" fmla="*/ 0 w 102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2"/>
                    <a:gd name="T32" fmla="*/ 102 w 102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2">
                      <a:moveTo>
                        <a:pt x="101" y="21"/>
                      </a:moveTo>
                      <a:lnTo>
                        <a:pt x="77" y="14"/>
                      </a:lnTo>
                      <a:lnTo>
                        <a:pt x="54" y="11"/>
                      </a:lnTo>
                      <a:lnTo>
                        <a:pt x="45" y="14"/>
                      </a:lnTo>
                      <a:lnTo>
                        <a:pt x="39" y="16"/>
                      </a:lnTo>
                      <a:lnTo>
                        <a:pt x="30" y="21"/>
                      </a:lnTo>
                      <a:lnTo>
                        <a:pt x="24" y="21"/>
                      </a:lnTo>
                      <a:lnTo>
                        <a:pt x="18" y="18"/>
                      </a:lnTo>
                      <a:lnTo>
                        <a:pt x="12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26" name="Freeform 896"/>
                <p:cNvSpPr>
                  <a:spLocks/>
                </p:cNvSpPr>
                <p:nvPr/>
              </p:nvSpPr>
              <p:spPr bwMode="auto">
                <a:xfrm>
                  <a:off x="1740" y="1493"/>
                  <a:ext cx="101" cy="21"/>
                </a:xfrm>
                <a:custGeom>
                  <a:avLst/>
                  <a:gdLst>
                    <a:gd name="T0" fmla="*/ 100 w 101"/>
                    <a:gd name="T1" fmla="*/ 20 h 21"/>
                    <a:gd name="T2" fmla="*/ 76 w 101"/>
                    <a:gd name="T3" fmla="*/ 12 h 21"/>
                    <a:gd name="T4" fmla="*/ 53 w 101"/>
                    <a:gd name="T5" fmla="*/ 10 h 21"/>
                    <a:gd name="T6" fmla="*/ 44 w 101"/>
                    <a:gd name="T7" fmla="*/ 12 h 21"/>
                    <a:gd name="T8" fmla="*/ 38 w 101"/>
                    <a:gd name="T9" fmla="*/ 15 h 21"/>
                    <a:gd name="T10" fmla="*/ 29 w 101"/>
                    <a:gd name="T11" fmla="*/ 20 h 21"/>
                    <a:gd name="T12" fmla="*/ 23 w 101"/>
                    <a:gd name="T13" fmla="*/ 20 h 21"/>
                    <a:gd name="T14" fmla="*/ 18 w 101"/>
                    <a:gd name="T15" fmla="*/ 17 h 21"/>
                    <a:gd name="T16" fmla="*/ 12 w 101"/>
                    <a:gd name="T17" fmla="*/ 12 h 21"/>
                    <a:gd name="T18" fmla="*/ 0 w 101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1"/>
                    <a:gd name="T32" fmla="*/ 101 w 101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1">
                      <a:moveTo>
                        <a:pt x="100" y="20"/>
                      </a:moveTo>
                      <a:lnTo>
                        <a:pt x="76" y="12"/>
                      </a:lnTo>
                      <a:lnTo>
                        <a:pt x="53" y="10"/>
                      </a:lnTo>
                      <a:lnTo>
                        <a:pt x="44" y="12"/>
                      </a:lnTo>
                      <a:lnTo>
                        <a:pt x="38" y="15"/>
                      </a:lnTo>
                      <a:lnTo>
                        <a:pt x="29" y="20"/>
                      </a:lnTo>
                      <a:lnTo>
                        <a:pt x="23" y="20"/>
                      </a:lnTo>
                      <a:lnTo>
                        <a:pt x="18" y="17"/>
                      </a:lnTo>
                      <a:lnTo>
                        <a:pt x="12" y="1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27" name="Oval 897"/>
                <p:cNvSpPr>
                  <a:spLocks noChangeArrowheads="1"/>
                </p:cNvSpPr>
                <p:nvPr/>
              </p:nvSpPr>
              <p:spPr bwMode="auto">
                <a:xfrm rot="-9960000">
                  <a:off x="1832" y="142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76" name="Group 898"/>
              <p:cNvGrpSpPr>
                <a:grpSpLocks/>
              </p:cNvGrpSpPr>
              <p:nvPr/>
            </p:nvGrpSpPr>
            <p:grpSpPr bwMode="auto">
              <a:xfrm>
                <a:off x="3997" y="2494"/>
                <a:ext cx="89" cy="48"/>
                <a:chOff x="1811" y="1378"/>
                <a:chExt cx="213" cy="118"/>
              </a:xfrm>
            </p:grpSpPr>
            <p:sp>
              <p:nvSpPr>
                <p:cNvPr id="50322" name="Freeform 899"/>
                <p:cNvSpPr>
                  <a:spLocks/>
                </p:cNvSpPr>
                <p:nvPr/>
              </p:nvSpPr>
              <p:spPr bwMode="auto">
                <a:xfrm>
                  <a:off x="1822" y="1382"/>
                  <a:ext cx="103" cy="21"/>
                </a:xfrm>
                <a:custGeom>
                  <a:avLst/>
                  <a:gdLst>
                    <a:gd name="T0" fmla="*/ 102 w 103"/>
                    <a:gd name="T1" fmla="*/ 20 h 21"/>
                    <a:gd name="T2" fmla="*/ 77 w 103"/>
                    <a:gd name="T3" fmla="*/ 13 h 21"/>
                    <a:gd name="T4" fmla="*/ 56 w 103"/>
                    <a:gd name="T5" fmla="*/ 11 h 21"/>
                    <a:gd name="T6" fmla="*/ 47 w 103"/>
                    <a:gd name="T7" fmla="*/ 13 h 21"/>
                    <a:gd name="T8" fmla="*/ 40 w 103"/>
                    <a:gd name="T9" fmla="*/ 15 h 21"/>
                    <a:gd name="T10" fmla="*/ 31 w 103"/>
                    <a:gd name="T11" fmla="*/ 20 h 21"/>
                    <a:gd name="T12" fmla="*/ 25 w 103"/>
                    <a:gd name="T13" fmla="*/ 20 h 21"/>
                    <a:gd name="T14" fmla="*/ 19 w 103"/>
                    <a:gd name="T15" fmla="*/ 18 h 21"/>
                    <a:gd name="T16" fmla="*/ 13 w 103"/>
                    <a:gd name="T17" fmla="*/ 13 h 21"/>
                    <a:gd name="T18" fmla="*/ 0 w 103"/>
                    <a:gd name="T19" fmla="*/ 0 h 2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1"/>
                    <a:gd name="T32" fmla="*/ 103 w 103"/>
                    <a:gd name="T33" fmla="*/ 21 h 2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1">
                      <a:moveTo>
                        <a:pt x="102" y="20"/>
                      </a:moveTo>
                      <a:lnTo>
                        <a:pt x="77" y="13"/>
                      </a:lnTo>
                      <a:lnTo>
                        <a:pt x="56" y="11"/>
                      </a:lnTo>
                      <a:lnTo>
                        <a:pt x="47" y="13"/>
                      </a:lnTo>
                      <a:lnTo>
                        <a:pt x="40" y="15"/>
                      </a:lnTo>
                      <a:lnTo>
                        <a:pt x="31" y="20"/>
                      </a:lnTo>
                      <a:lnTo>
                        <a:pt x="25" y="20"/>
                      </a:lnTo>
                      <a:lnTo>
                        <a:pt x="19" y="18"/>
                      </a:lnTo>
                      <a:lnTo>
                        <a:pt x="13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23" name="Freeform 900"/>
                <p:cNvSpPr>
                  <a:spLocks/>
                </p:cNvSpPr>
                <p:nvPr/>
              </p:nvSpPr>
              <p:spPr bwMode="auto">
                <a:xfrm>
                  <a:off x="1811" y="1444"/>
                  <a:ext cx="102" cy="22"/>
                </a:xfrm>
                <a:custGeom>
                  <a:avLst/>
                  <a:gdLst>
                    <a:gd name="T0" fmla="*/ 101 w 102"/>
                    <a:gd name="T1" fmla="*/ 21 h 22"/>
                    <a:gd name="T2" fmla="*/ 77 w 102"/>
                    <a:gd name="T3" fmla="*/ 14 h 22"/>
                    <a:gd name="T4" fmla="*/ 55 w 102"/>
                    <a:gd name="T5" fmla="*/ 11 h 22"/>
                    <a:gd name="T6" fmla="*/ 46 w 102"/>
                    <a:gd name="T7" fmla="*/ 14 h 22"/>
                    <a:gd name="T8" fmla="*/ 40 w 102"/>
                    <a:gd name="T9" fmla="*/ 16 h 22"/>
                    <a:gd name="T10" fmla="*/ 31 w 102"/>
                    <a:gd name="T11" fmla="*/ 21 h 22"/>
                    <a:gd name="T12" fmla="*/ 25 w 102"/>
                    <a:gd name="T13" fmla="*/ 21 h 22"/>
                    <a:gd name="T14" fmla="*/ 18 w 102"/>
                    <a:gd name="T15" fmla="*/ 18 h 22"/>
                    <a:gd name="T16" fmla="*/ 12 w 102"/>
                    <a:gd name="T17" fmla="*/ 14 h 22"/>
                    <a:gd name="T18" fmla="*/ 0 w 102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2"/>
                    <a:gd name="T32" fmla="*/ 102 w 102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2">
                      <a:moveTo>
                        <a:pt x="101" y="21"/>
                      </a:moveTo>
                      <a:lnTo>
                        <a:pt x="77" y="14"/>
                      </a:lnTo>
                      <a:lnTo>
                        <a:pt x="55" y="11"/>
                      </a:lnTo>
                      <a:lnTo>
                        <a:pt x="46" y="14"/>
                      </a:lnTo>
                      <a:lnTo>
                        <a:pt x="40" y="16"/>
                      </a:lnTo>
                      <a:lnTo>
                        <a:pt x="31" y="21"/>
                      </a:lnTo>
                      <a:lnTo>
                        <a:pt x="25" y="21"/>
                      </a:lnTo>
                      <a:lnTo>
                        <a:pt x="18" y="18"/>
                      </a:lnTo>
                      <a:lnTo>
                        <a:pt x="12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24" name="Oval 901"/>
                <p:cNvSpPr>
                  <a:spLocks noChangeArrowheads="1"/>
                </p:cNvSpPr>
                <p:nvPr/>
              </p:nvSpPr>
              <p:spPr bwMode="auto">
                <a:xfrm rot="-9960000">
                  <a:off x="1904" y="13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77" name="Group 902"/>
              <p:cNvGrpSpPr>
                <a:grpSpLocks/>
              </p:cNvGrpSpPr>
              <p:nvPr/>
            </p:nvGrpSpPr>
            <p:grpSpPr bwMode="auto">
              <a:xfrm>
                <a:off x="4033" y="2447"/>
                <a:ext cx="82" cy="76"/>
                <a:chOff x="1898" y="1265"/>
                <a:chExt cx="195" cy="184"/>
              </a:xfrm>
            </p:grpSpPr>
            <p:sp>
              <p:nvSpPr>
                <p:cNvPr id="50319" name="Freeform 903"/>
                <p:cNvSpPr>
                  <a:spLocks/>
                </p:cNvSpPr>
                <p:nvPr/>
              </p:nvSpPr>
              <p:spPr bwMode="auto">
                <a:xfrm>
                  <a:off x="1944" y="1265"/>
                  <a:ext cx="75" cy="74"/>
                </a:xfrm>
                <a:custGeom>
                  <a:avLst/>
                  <a:gdLst>
                    <a:gd name="T0" fmla="*/ 74 w 75"/>
                    <a:gd name="T1" fmla="*/ 73 h 74"/>
                    <a:gd name="T2" fmla="*/ 58 w 75"/>
                    <a:gd name="T3" fmla="*/ 54 h 74"/>
                    <a:gd name="T4" fmla="*/ 48 w 75"/>
                    <a:gd name="T5" fmla="*/ 45 h 74"/>
                    <a:gd name="T6" fmla="*/ 38 w 75"/>
                    <a:gd name="T7" fmla="*/ 41 h 74"/>
                    <a:gd name="T8" fmla="*/ 32 w 75"/>
                    <a:gd name="T9" fmla="*/ 37 h 74"/>
                    <a:gd name="T10" fmla="*/ 22 w 75"/>
                    <a:gd name="T11" fmla="*/ 37 h 74"/>
                    <a:gd name="T12" fmla="*/ 16 w 75"/>
                    <a:gd name="T13" fmla="*/ 34 h 74"/>
                    <a:gd name="T14" fmla="*/ 9 w 75"/>
                    <a:gd name="T15" fmla="*/ 32 h 74"/>
                    <a:gd name="T16" fmla="*/ 6 w 75"/>
                    <a:gd name="T17" fmla="*/ 26 h 74"/>
                    <a:gd name="T18" fmla="*/ 3 w 75"/>
                    <a:gd name="T19" fmla="*/ 19 h 74"/>
                    <a:gd name="T20" fmla="*/ 0 w 75"/>
                    <a:gd name="T21" fmla="*/ 0 h 7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5"/>
                    <a:gd name="T34" fmla="*/ 0 h 74"/>
                    <a:gd name="T35" fmla="*/ 75 w 75"/>
                    <a:gd name="T36" fmla="*/ 74 h 7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5" h="74">
                      <a:moveTo>
                        <a:pt x="74" y="73"/>
                      </a:moveTo>
                      <a:lnTo>
                        <a:pt x="58" y="54"/>
                      </a:lnTo>
                      <a:lnTo>
                        <a:pt x="48" y="45"/>
                      </a:lnTo>
                      <a:lnTo>
                        <a:pt x="38" y="41"/>
                      </a:lnTo>
                      <a:lnTo>
                        <a:pt x="32" y="37"/>
                      </a:lnTo>
                      <a:lnTo>
                        <a:pt x="22" y="37"/>
                      </a:lnTo>
                      <a:lnTo>
                        <a:pt x="16" y="34"/>
                      </a:lnTo>
                      <a:lnTo>
                        <a:pt x="9" y="32"/>
                      </a:lnTo>
                      <a:lnTo>
                        <a:pt x="6" y="26"/>
                      </a:lnTo>
                      <a:lnTo>
                        <a:pt x="3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20" name="Freeform 904"/>
                <p:cNvSpPr>
                  <a:spLocks/>
                </p:cNvSpPr>
                <p:nvPr/>
              </p:nvSpPr>
              <p:spPr bwMode="auto">
                <a:xfrm>
                  <a:off x="1898" y="1315"/>
                  <a:ext cx="77" cy="72"/>
                </a:xfrm>
                <a:custGeom>
                  <a:avLst/>
                  <a:gdLst>
                    <a:gd name="T0" fmla="*/ 76 w 77"/>
                    <a:gd name="T1" fmla="*/ 71 h 72"/>
                    <a:gd name="T2" fmla="*/ 60 w 77"/>
                    <a:gd name="T3" fmla="*/ 51 h 72"/>
                    <a:gd name="T4" fmla="*/ 51 w 77"/>
                    <a:gd name="T5" fmla="*/ 44 h 72"/>
                    <a:gd name="T6" fmla="*/ 41 w 77"/>
                    <a:gd name="T7" fmla="*/ 38 h 72"/>
                    <a:gd name="T8" fmla="*/ 35 w 77"/>
                    <a:gd name="T9" fmla="*/ 36 h 72"/>
                    <a:gd name="T10" fmla="*/ 25 w 77"/>
                    <a:gd name="T11" fmla="*/ 33 h 72"/>
                    <a:gd name="T12" fmla="*/ 19 w 77"/>
                    <a:gd name="T13" fmla="*/ 33 h 72"/>
                    <a:gd name="T14" fmla="*/ 13 w 77"/>
                    <a:gd name="T15" fmla="*/ 31 h 72"/>
                    <a:gd name="T16" fmla="*/ 10 w 77"/>
                    <a:gd name="T17" fmla="*/ 24 h 72"/>
                    <a:gd name="T18" fmla="*/ 7 w 77"/>
                    <a:gd name="T19" fmla="*/ 18 h 72"/>
                    <a:gd name="T20" fmla="*/ 0 w 77"/>
                    <a:gd name="T21" fmla="*/ 0 h 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7"/>
                    <a:gd name="T34" fmla="*/ 0 h 72"/>
                    <a:gd name="T35" fmla="*/ 77 w 77"/>
                    <a:gd name="T36" fmla="*/ 72 h 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7" h="72">
                      <a:moveTo>
                        <a:pt x="76" y="71"/>
                      </a:moveTo>
                      <a:lnTo>
                        <a:pt x="60" y="51"/>
                      </a:lnTo>
                      <a:lnTo>
                        <a:pt x="51" y="44"/>
                      </a:lnTo>
                      <a:lnTo>
                        <a:pt x="41" y="38"/>
                      </a:lnTo>
                      <a:lnTo>
                        <a:pt x="35" y="36"/>
                      </a:lnTo>
                      <a:lnTo>
                        <a:pt x="25" y="33"/>
                      </a:lnTo>
                      <a:lnTo>
                        <a:pt x="19" y="33"/>
                      </a:lnTo>
                      <a:lnTo>
                        <a:pt x="13" y="31"/>
                      </a:lnTo>
                      <a:lnTo>
                        <a:pt x="10" y="24"/>
                      </a:lnTo>
                      <a:lnTo>
                        <a:pt x="7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21" name="Oval 905"/>
                <p:cNvSpPr>
                  <a:spLocks noChangeArrowheads="1"/>
                </p:cNvSpPr>
                <p:nvPr/>
              </p:nvSpPr>
              <p:spPr bwMode="auto">
                <a:xfrm rot="-8040000">
                  <a:off x="1974" y="133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78" name="Group 906"/>
              <p:cNvGrpSpPr>
                <a:grpSpLocks/>
              </p:cNvGrpSpPr>
              <p:nvPr/>
            </p:nvGrpSpPr>
            <p:grpSpPr bwMode="auto">
              <a:xfrm>
                <a:off x="3891" y="2513"/>
                <a:ext cx="86" cy="68"/>
                <a:chOff x="1557" y="1428"/>
                <a:chExt cx="208" cy="163"/>
              </a:xfrm>
            </p:grpSpPr>
            <p:sp>
              <p:nvSpPr>
                <p:cNvPr id="50316" name="Freeform 907"/>
                <p:cNvSpPr>
                  <a:spLocks/>
                </p:cNvSpPr>
                <p:nvPr/>
              </p:nvSpPr>
              <p:spPr bwMode="auto">
                <a:xfrm>
                  <a:off x="1645" y="1534"/>
                  <a:ext cx="87" cy="57"/>
                </a:xfrm>
                <a:custGeom>
                  <a:avLst/>
                  <a:gdLst>
                    <a:gd name="T0" fmla="*/ 0 w 87"/>
                    <a:gd name="T1" fmla="*/ 0 h 57"/>
                    <a:gd name="T2" fmla="*/ 20 w 87"/>
                    <a:gd name="T3" fmla="*/ 15 h 57"/>
                    <a:gd name="T4" fmla="*/ 36 w 87"/>
                    <a:gd name="T5" fmla="*/ 25 h 57"/>
                    <a:gd name="T6" fmla="*/ 47 w 87"/>
                    <a:gd name="T7" fmla="*/ 28 h 57"/>
                    <a:gd name="T8" fmla="*/ 56 w 87"/>
                    <a:gd name="T9" fmla="*/ 28 h 57"/>
                    <a:gd name="T10" fmla="*/ 64 w 87"/>
                    <a:gd name="T11" fmla="*/ 25 h 57"/>
                    <a:gd name="T12" fmla="*/ 69 w 87"/>
                    <a:gd name="T13" fmla="*/ 28 h 57"/>
                    <a:gd name="T14" fmla="*/ 78 w 87"/>
                    <a:gd name="T15" fmla="*/ 38 h 57"/>
                    <a:gd name="T16" fmla="*/ 86 w 87"/>
                    <a:gd name="T17" fmla="*/ 56 h 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57"/>
                    <a:gd name="T29" fmla="*/ 87 w 87"/>
                    <a:gd name="T30" fmla="*/ 57 h 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57">
                      <a:moveTo>
                        <a:pt x="0" y="0"/>
                      </a:moveTo>
                      <a:lnTo>
                        <a:pt x="20" y="15"/>
                      </a:lnTo>
                      <a:lnTo>
                        <a:pt x="36" y="25"/>
                      </a:lnTo>
                      <a:lnTo>
                        <a:pt x="47" y="28"/>
                      </a:lnTo>
                      <a:lnTo>
                        <a:pt x="56" y="28"/>
                      </a:lnTo>
                      <a:lnTo>
                        <a:pt x="64" y="25"/>
                      </a:lnTo>
                      <a:lnTo>
                        <a:pt x="69" y="28"/>
                      </a:lnTo>
                      <a:lnTo>
                        <a:pt x="78" y="38"/>
                      </a:lnTo>
                      <a:lnTo>
                        <a:pt x="86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17" name="Freeform 908"/>
                <p:cNvSpPr>
                  <a:spLocks/>
                </p:cNvSpPr>
                <p:nvPr/>
              </p:nvSpPr>
              <p:spPr bwMode="auto">
                <a:xfrm>
                  <a:off x="1677" y="1478"/>
                  <a:ext cx="88" cy="57"/>
                </a:xfrm>
                <a:custGeom>
                  <a:avLst/>
                  <a:gdLst>
                    <a:gd name="T0" fmla="*/ 0 w 88"/>
                    <a:gd name="T1" fmla="*/ 0 h 57"/>
                    <a:gd name="T2" fmla="*/ 19 w 88"/>
                    <a:gd name="T3" fmla="*/ 17 h 57"/>
                    <a:gd name="T4" fmla="*/ 31 w 88"/>
                    <a:gd name="T5" fmla="*/ 22 h 57"/>
                    <a:gd name="T6" fmla="*/ 39 w 88"/>
                    <a:gd name="T7" fmla="*/ 24 h 57"/>
                    <a:gd name="T8" fmla="*/ 47 w 88"/>
                    <a:gd name="T9" fmla="*/ 27 h 57"/>
                    <a:gd name="T10" fmla="*/ 56 w 88"/>
                    <a:gd name="T11" fmla="*/ 27 h 57"/>
                    <a:gd name="T12" fmla="*/ 64 w 88"/>
                    <a:gd name="T13" fmla="*/ 24 h 57"/>
                    <a:gd name="T14" fmla="*/ 70 w 88"/>
                    <a:gd name="T15" fmla="*/ 27 h 57"/>
                    <a:gd name="T16" fmla="*/ 76 w 88"/>
                    <a:gd name="T17" fmla="*/ 31 h 57"/>
                    <a:gd name="T18" fmla="*/ 79 w 88"/>
                    <a:gd name="T19" fmla="*/ 39 h 57"/>
                    <a:gd name="T20" fmla="*/ 87 w 88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8"/>
                    <a:gd name="T34" fmla="*/ 0 h 57"/>
                    <a:gd name="T35" fmla="*/ 88 w 88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8" h="57">
                      <a:moveTo>
                        <a:pt x="0" y="0"/>
                      </a:moveTo>
                      <a:lnTo>
                        <a:pt x="19" y="17"/>
                      </a:lnTo>
                      <a:lnTo>
                        <a:pt x="31" y="22"/>
                      </a:lnTo>
                      <a:lnTo>
                        <a:pt x="39" y="24"/>
                      </a:lnTo>
                      <a:lnTo>
                        <a:pt x="47" y="27"/>
                      </a:lnTo>
                      <a:lnTo>
                        <a:pt x="56" y="27"/>
                      </a:lnTo>
                      <a:lnTo>
                        <a:pt x="64" y="24"/>
                      </a:lnTo>
                      <a:lnTo>
                        <a:pt x="70" y="27"/>
                      </a:lnTo>
                      <a:lnTo>
                        <a:pt x="76" y="31"/>
                      </a:lnTo>
                      <a:lnTo>
                        <a:pt x="79" y="39"/>
                      </a:lnTo>
                      <a:lnTo>
                        <a:pt x="87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18" name="Oval 909"/>
                <p:cNvSpPr>
                  <a:spLocks noChangeArrowheads="1"/>
                </p:cNvSpPr>
                <p:nvPr/>
              </p:nvSpPr>
              <p:spPr bwMode="auto">
                <a:xfrm rot="2040000">
                  <a:off x="1557" y="14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79" name="Group 910"/>
              <p:cNvGrpSpPr>
                <a:grpSpLocks/>
              </p:cNvGrpSpPr>
              <p:nvPr/>
            </p:nvGrpSpPr>
            <p:grpSpPr bwMode="auto">
              <a:xfrm>
                <a:off x="3928" y="2488"/>
                <a:ext cx="86" cy="68"/>
                <a:chOff x="1645" y="1366"/>
                <a:chExt cx="208" cy="163"/>
              </a:xfrm>
            </p:grpSpPr>
            <p:sp>
              <p:nvSpPr>
                <p:cNvPr id="50313" name="Freeform 911"/>
                <p:cNvSpPr>
                  <a:spLocks/>
                </p:cNvSpPr>
                <p:nvPr/>
              </p:nvSpPr>
              <p:spPr bwMode="auto">
                <a:xfrm>
                  <a:off x="1732" y="1472"/>
                  <a:ext cx="88" cy="57"/>
                </a:xfrm>
                <a:custGeom>
                  <a:avLst/>
                  <a:gdLst>
                    <a:gd name="T0" fmla="*/ 0 w 88"/>
                    <a:gd name="T1" fmla="*/ 0 h 57"/>
                    <a:gd name="T2" fmla="*/ 20 w 88"/>
                    <a:gd name="T3" fmla="*/ 17 h 57"/>
                    <a:gd name="T4" fmla="*/ 29 w 88"/>
                    <a:gd name="T5" fmla="*/ 22 h 57"/>
                    <a:gd name="T6" fmla="*/ 38 w 88"/>
                    <a:gd name="T7" fmla="*/ 24 h 57"/>
                    <a:gd name="T8" fmla="*/ 46 w 88"/>
                    <a:gd name="T9" fmla="*/ 27 h 57"/>
                    <a:gd name="T10" fmla="*/ 55 w 88"/>
                    <a:gd name="T11" fmla="*/ 27 h 57"/>
                    <a:gd name="T12" fmla="*/ 64 w 88"/>
                    <a:gd name="T13" fmla="*/ 24 h 57"/>
                    <a:gd name="T14" fmla="*/ 70 w 88"/>
                    <a:gd name="T15" fmla="*/ 27 h 57"/>
                    <a:gd name="T16" fmla="*/ 75 w 88"/>
                    <a:gd name="T17" fmla="*/ 32 h 57"/>
                    <a:gd name="T18" fmla="*/ 78 w 88"/>
                    <a:gd name="T19" fmla="*/ 39 h 57"/>
                    <a:gd name="T20" fmla="*/ 87 w 88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8"/>
                    <a:gd name="T34" fmla="*/ 0 h 57"/>
                    <a:gd name="T35" fmla="*/ 88 w 88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8" h="57">
                      <a:moveTo>
                        <a:pt x="0" y="0"/>
                      </a:moveTo>
                      <a:lnTo>
                        <a:pt x="20" y="17"/>
                      </a:lnTo>
                      <a:lnTo>
                        <a:pt x="29" y="22"/>
                      </a:lnTo>
                      <a:lnTo>
                        <a:pt x="38" y="24"/>
                      </a:lnTo>
                      <a:lnTo>
                        <a:pt x="46" y="27"/>
                      </a:lnTo>
                      <a:lnTo>
                        <a:pt x="55" y="27"/>
                      </a:lnTo>
                      <a:lnTo>
                        <a:pt x="64" y="24"/>
                      </a:lnTo>
                      <a:lnTo>
                        <a:pt x="70" y="27"/>
                      </a:lnTo>
                      <a:lnTo>
                        <a:pt x="75" y="32"/>
                      </a:lnTo>
                      <a:lnTo>
                        <a:pt x="78" y="39"/>
                      </a:lnTo>
                      <a:lnTo>
                        <a:pt x="87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14" name="Freeform 912"/>
                <p:cNvSpPr>
                  <a:spLocks/>
                </p:cNvSpPr>
                <p:nvPr/>
              </p:nvSpPr>
              <p:spPr bwMode="auto">
                <a:xfrm>
                  <a:off x="1766" y="1415"/>
                  <a:ext cx="87" cy="58"/>
                </a:xfrm>
                <a:custGeom>
                  <a:avLst/>
                  <a:gdLst>
                    <a:gd name="T0" fmla="*/ 0 w 87"/>
                    <a:gd name="T1" fmla="*/ 0 h 58"/>
                    <a:gd name="T2" fmla="*/ 18 w 87"/>
                    <a:gd name="T3" fmla="*/ 17 h 58"/>
                    <a:gd name="T4" fmla="*/ 36 w 87"/>
                    <a:gd name="T5" fmla="*/ 26 h 58"/>
                    <a:gd name="T6" fmla="*/ 47 w 87"/>
                    <a:gd name="T7" fmla="*/ 29 h 58"/>
                    <a:gd name="T8" fmla="*/ 56 w 87"/>
                    <a:gd name="T9" fmla="*/ 29 h 58"/>
                    <a:gd name="T10" fmla="*/ 62 w 87"/>
                    <a:gd name="T11" fmla="*/ 26 h 58"/>
                    <a:gd name="T12" fmla="*/ 68 w 87"/>
                    <a:gd name="T13" fmla="*/ 29 h 58"/>
                    <a:gd name="T14" fmla="*/ 74 w 87"/>
                    <a:gd name="T15" fmla="*/ 33 h 58"/>
                    <a:gd name="T16" fmla="*/ 77 w 87"/>
                    <a:gd name="T17" fmla="*/ 41 h 58"/>
                    <a:gd name="T18" fmla="*/ 86 w 87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58"/>
                    <a:gd name="T32" fmla="*/ 87 w 87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58">
                      <a:moveTo>
                        <a:pt x="0" y="0"/>
                      </a:moveTo>
                      <a:lnTo>
                        <a:pt x="18" y="17"/>
                      </a:lnTo>
                      <a:lnTo>
                        <a:pt x="36" y="26"/>
                      </a:lnTo>
                      <a:lnTo>
                        <a:pt x="47" y="29"/>
                      </a:lnTo>
                      <a:lnTo>
                        <a:pt x="56" y="29"/>
                      </a:lnTo>
                      <a:lnTo>
                        <a:pt x="62" y="26"/>
                      </a:lnTo>
                      <a:lnTo>
                        <a:pt x="68" y="29"/>
                      </a:lnTo>
                      <a:lnTo>
                        <a:pt x="74" y="33"/>
                      </a:lnTo>
                      <a:lnTo>
                        <a:pt x="77" y="41"/>
                      </a:lnTo>
                      <a:lnTo>
                        <a:pt x="86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15" name="Oval 913"/>
                <p:cNvSpPr>
                  <a:spLocks noChangeArrowheads="1"/>
                </p:cNvSpPr>
                <p:nvPr/>
              </p:nvSpPr>
              <p:spPr bwMode="auto">
                <a:xfrm rot="2040000">
                  <a:off x="1645" y="136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80" name="Group 914"/>
              <p:cNvGrpSpPr>
                <a:grpSpLocks/>
              </p:cNvGrpSpPr>
              <p:nvPr/>
            </p:nvGrpSpPr>
            <p:grpSpPr bwMode="auto">
              <a:xfrm>
                <a:off x="3951" y="2448"/>
                <a:ext cx="87" cy="67"/>
                <a:chOff x="1701" y="1270"/>
                <a:chExt cx="208" cy="163"/>
              </a:xfrm>
            </p:grpSpPr>
            <p:sp>
              <p:nvSpPr>
                <p:cNvPr id="50310" name="Freeform 915"/>
                <p:cNvSpPr>
                  <a:spLocks/>
                </p:cNvSpPr>
                <p:nvPr/>
              </p:nvSpPr>
              <p:spPr bwMode="auto">
                <a:xfrm>
                  <a:off x="1788" y="1377"/>
                  <a:ext cx="88" cy="56"/>
                </a:xfrm>
                <a:custGeom>
                  <a:avLst/>
                  <a:gdLst>
                    <a:gd name="T0" fmla="*/ 0 w 88"/>
                    <a:gd name="T1" fmla="*/ 0 h 56"/>
                    <a:gd name="T2" fmla="*/ 21 w 88"/>
                    <a:gd name="T3" fmla="*/ 14 h 56"/>
                    <a:gd name="T4" fmla="*/ 30 w 88"/>
                    <a:gd name="T5" fmla="*/ 21 h 56"/>
                    <a:gd name="T6" fmla="*/ 39 w 88"/>
                    <a:gd name="T7" fmla="*/ 23 h 56"/>
                    <a:gd name="T8" fmla="*/ 48 w 88"/>
                    <a:gd name="T9" fmla="*/ 25 h 56"/>
                    <a:gd name="T10" fmla="*/ 57 w 88"/>
                    <a:gd name="T11" fmla="*/ 25 h 56"/>
                    <a:gd name="T12" fmla="*/ 63 w 88"/>
                    <a:gd name="T13" fmla="*/ 23 h 56"/>
                    <a:gd name="T14" fmla="*/ 69 w 88"/>
                    <a:gd name="T15" fmla="*/ 25 h 56"/>
                    <a:gd name="T16" fmla="*/ 78 w 88"/>
                    <a:gd name="T17" fmla="*/ 39 h 56"/>
                    <a:gd name="T18" fmla="*/ 87 w 88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6"/>
                    <a:gd name="T32" fmla="*/ 88 w 88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6">
                      <a:moveTo>
                        <a:pt x="0" y="0"/>
                      </a:moveTo>
                      <a:lnTo>
                        <a:pt x="21" y="14"/>
                      </a:lnTo>
                      <a:lnTo>
                        <a:pt x="30" y="21"/>
                      </a:lnTo>
                      <a:lnTo>
                        <a:pt x="39" y="23"/>
                      </a:lnTo>
                      <a:lnTo>
                        <a:pt x="48" y="25"/>
                      </a:lnTo>
                      <a:lnTo>
                        <a:pt x="57" y="25"/>
                      </a:lnTo>
                      <a:lnTo>
                        <a:pt x="63" y="23"/>
                      </a:lnTo>
                      <a:lnTo>
                        <a:pt x="69" y="25"/>
                      </a:lnTo>
                      <a:lnTo>
                        <a:pt x="78" y="39"/>
                      </a:lnTo>
                      <a:lnTo>
                        <a:pt x="87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11" name="Freeform 916"/>
                <p:cNvSpPr>
                  <a:spLocks/>
                </p:cNvSpPr>
                <p:nvPr/>
              </p:nvSpPr>
              <p:spPr bwMode="auto">
                <a:xfrm>
                  <a:off x="1823" y="1321"/>
                  <a:ext cx="86" cy="56"/>
                </a:xfrm>
                <a:custGeom>
                  <a:avLst/>
                  <a:gdLst>
                    <a:gd name="T0" fmla="*/ 0 w 86"/>
                    <a:gd name="T1" fmla="*/ 0 h 56"/>
                    <a:gd name="T2" fmla="*/ 18 w 86"/>
                    <a:gd name="T3" fmla="*/ 15 h 56"/>
                    <a:gd name="T4" fmla="*/ 36 w 86"/>
                    <a:gd name="T5" fmla="*/ 24 h 56"/>
                    <a:gd name="T6" fmla="*/ 45 w 86"/>
                    <a:gd name="T7" fmla="*/ 26 h 56"/>
                    <a:gd name="T8" fmla="*/ 54 w 86"/>
                    <a:gd name="T9" fmla="*/ 26 h 56"/>
                    <a:gd name="T10" fmla="*/ 61 w 86"/>
                    <a:gd name="T11" fmla="*/ 24 h 56"/>
                    <a:gd name="T12" fmla="*/ 67 w 86"/>
                    <a:gd name="T13" fmla="*/ 26 h 56"/>
                    <a:gd name="T14" fmla="*/ 73 w 86"/>
                    <a:gd name="T15" fmla="*/ 31 h 56"/>
                    <a:gd name="T16" fmla="*/ 76 w 86"/>
                    <a:gd name="T17" fmla="*/ 37 h 56"/>
                    <a:gd name="T18" fmla="*/ 85 w 86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56"/>
                    <a:gd name="T32" fmla="*/ 86 w 86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56">
                      <a:moveTo>
                        <a:pt x="0" y="0"/>
                      </a:moveTo>
                      <a:lnTo>
                        <a:pt x="18" y="15"/>
                      </a:lnTo>
                      <a:lnTo>
                        <a:pt x="36" y="24"/>
                      </a:lnTo>
                      <a:lnTo>
                        <a:pt x="45" y="26"/>
                      </a:lnTo>
                      <a:lnTo>
                        <a:pt x="54" y="26"/>
                      </a:lnTo>
                      <a:lnTo>
                        <a:pt x="61" y="24"/>
                      </a:lnTo>
                      <a:lnTo>
                        <a:pt x="67" y="26"/>
                      </a:lnTo>
                      <a:lnTo>
                        <a:pt x="73" y="31"/>
                      </a:lnTo>
                      <a:lnTo>
                        <a:pt x="76" y="37"/>
                      </a:lnTo>
                      <a:lnTo>
                        <a:pt x="85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12" name="Oval 917"/>
                <p:cNvSpPr>
                  <a:spLocks noChangeArrowheads="1"/>
                </p:cNvSpPr>
                <p:nvPr/>
              </p:nvSpPr>
              <p:spPr bwMode="auto">
                <a:xfrm rot="2040000">
                  <a:off x="1701" y="127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81" name="Group 918"/>
              <p:cNvGrpSpPr>
                <a:grpSpLocks/>
              </p:cNvGrpSpPr>
              <p:nvPr/>
            </p:nvGrpSpPr>
            <p:grpSpPr bwMode="auto">
              <a:xfrm>
                <a:off x="3987" y="2419"/>
                <a:ext cx="87" cy="67"/>
                <a:chOff x="1789" y="1198"/>
                <a:chExt cx="208" cy="163"/>
              </a:xfrm>
            </p:grpSpPr>
            <p:sp>
              <p:nvSpPr>
                <p:cNvPr id="50307" name="Freeform 919"/>
                <p:cNvSpPr>
                  <a:spLocks/>
                </p:cNvSpPr>
                <p:nvPr/>
              </p:nvSpPr>
              <p:spPr bwMode="auto">
                <a:xfrm>
                  <a:off x="1875" y="1303"/>
                  <a:ext cx="89" cy="58"/>
                </a:xfrm>
                <a:custGeom>
                  <a:avLst/>
                  <a:gdLst>
                    <a:gd name="T0" fmla="*/ 0 w 89"/>
                    <a:gd name="T1" fmla="*/ 0 h 58"/>
                    <a:gd name="T2" fmla="*/ 19 w 89"/>
                    <a:gd name="T3" fmla="*/ 16 h 58"/>
                    <a:gd name="T4" fmla="*/ 28 w 89"/>
                    <a:gd name="T5" fmla="*/ 22 h 58"/>
                    <a:gd name="T6" fmla="*/ 38 w 89"/>
                    <a:gd name="T7" fmla="*/ 27 h 58"/>
                    <a:gd name="T8" fmla="*/ 47 w 89"/>
                    <a:gd name="T9" fmla="*/ 29 h 58"/>
                    <a:gd name="T10" fmla="*/ 57 w 89"/>
                    <a:gd name="T11" fmla="*/ 27 h 58"/>
                    <a:gd name="T12" fmla="*/ 66 w 89"/>
                    <a:gd name="T13" fmla="*/ 27 h 58"/>
                    <a:gd name="T14" fmla="*/ 72 w 89"/>
                    <a:gd name="T15" fmla="*/ 29 h 58"/>
                    <a:gd name="T16" fmla="*/ 75 w 89"/>
                    <a:gd name="T17" fmla="*/ 33 h 58"/>
                    <a:gd name="T18" fmla="*/ 82 w 89"/>
                    <a:gd name="T19" fmla="*/ 40 h 58"/>
                    <a:gd name="T20" fmla="*/ 88 w 89"/>
                    <a:gd name="T21" fmla="*/ 57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58"/>
                    <a:gd name="T35" fmla="*/ 89 w 89"/>
                    <a:gd name="T36" fmla="*/ 58 h 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58">
                      <a:moveTo>
                        <a:pt x="0" y="0"/>
                      </a:moveTo>
                      <a:lnTo>
                        <a:pt x="19" y="16"/>
                      </a:lnTo>
                      <a:lnTo>
                        <a:pt x="28" y="22"/>
                      </a:lnTo>
                      <a:lnTo>
                        <a:pt x="38" y="27"/>
                      </a:lnTo>
                      <a:lnTo>
                        <a:pt x="47" y="29"/>
                      </a:lnTo>
                      <a:lnTo>
                        <a:pt x="57" y="27"/>
                      </a:lnTo>
                      <a:lnTo>
                        <a:pt x="66" y="27"/>
                      </a:lnTo>
                      <a:lnTo>
                        <a:pt x="72" y="29"/>
                      </a:lnTo>
                      <a:lnTo>
                        <a:pt x="75" y="33"/>
                      </a:lnTo>
                      <a:lnTo>
                        <a:pt x="82" y="40"/>
                      </a:lnTo>
                      <a:lnTo>
                        <a:pt x="88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08" name="Freeform 920"/>
                <p:cNvSpPr>
                  <a:spLocks/>
                </p:cNvSpPr>
                <p:nvPr/>
              </p:nvSpPr>
              <p:spPr bwMode="auto">
                <a:xfrm>
                  <a:off x="1910" y="1248"/>
                  <a:ext cx="87" cy="57"/>
                </a:xfrm>
                <a:custGeom>
                  <a:avLst/>
                  <a:gdLst>
                    <a:gd name="T0" fmla="*/ 0 w 87"/>
                    <a:gd name="T1" fmla="*/ 0 h 57"/>
                    <a:gd name="T2" fmla="*/ 19 w 87"/>
                    <a:gd name="T3" fmla="*/ 14 h 57"/>
                    <a:gd name="T4" fmla="*/ 29 w 87"/>
                    <a:gd name="T5" fmla="*/ 21 h 57"/>
                    <a:gd name="T6" fmla="*/ 38 w 87"/>
                    <a:gd name="T7" fmla="*/ 25 h 57"/>
                    <a:gd name="T8" fmla="*/ 44 w 87"/>
                    <a:gd name="T9" fmla="*/ 27 h 57"/>
                    <a:gd name="T10" fmla="*/ 54 w 87"/>
                    <a:gd name="T11" fmla="*/ 27 h 57"/>
                    <a:gd name="T12" fmla="*/ 64 w 87"/>
                    <a:gd name="T13" fmla="*/ 25 h 57"/>
                    <a:gd name="T14" fmla="*/ 70 w 87"/>
                    <a:gd name="T15" fmla="*/ 27 h 57"/>
                    <a:gd name="T16" fmla="*/ 73 w 87"/>
                    <a:gd name="T17" fmla="*/ 31 h 57"/>
                    <a:gd name="T18" fmla="*/ 80 w 87"/>
                    <a:gd name="T19" fmla="*/ 39 h 57"/>
                    <a:gd name="T20" fmla="*/ 86 w 87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57"/>
                    <a:gd name="T35" fmla="*/ 87 w 87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57">
                      <a:moveTo>
                        <a:pt x="0" y="0"/>
                      </a:moveTo>
                      <a:lnTo>
                        <a:pt x="19" y="14"/>
                      </a:lnTo>
                      <a:lnTo>
                        <a:pt x="29" y="21"/>
                      </a:lnTo>
                      <a:lnTo>
                        <a:pt x="38" y="25"/>
                      </a:lnTo>
                      <a:lnTo>
                        <a:pt x="44" y="27"/>
                      </a:lnTo>
                      <a:lnTo>
                        <a:pt x="54" y="27"/>
                      </a:lnTo>
                      <a:lnTo>
                        <a:pt x="64" y="25"/>
                      </a:lnTo>
                      <a:lnTo>
                        <a:pt x="70" y="27"/>
                      </a:lnTo>
                      <a:lnTo>
                        <a:pt x="73" y="31"/>
                      </a:lnTo>
                      <a:lnTo>
                        <a:pt x="80" y="39"/>
                      </a:lnTo>
                      <a:lnTo>
                        <a:pt x="86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09" name="Oval 921"/>
                <p:cNvSpPr>
                  <a:spLocks noChangeArrowheads="1"/>
                </p:cNvSpPr>
                <p:nvPr/>
              </p:nvSpPr>
              <p:spPr bwMode="auto">
                <a:xfrm rot="2040000">
                  <a:off x="1789" y="119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82" name="Group 922"/>
              <p:cNvGrpSpPr>
                <a:grpSpLocks/>
              </p:cNvGrpSpPr>
              <p:nvPr/>
            </p:nvGrpSpPr>
            <p:grpSpPr bwMode="auto">
              <a:xfrm>
                <a:off x="4021" y="2395"/>
                <a:ext cx="87" cy="67"/>
                <a:chOff x="1869" y="1142"/>
                <a:chExt cx="208" cy="163"/>
              </a:xfrm>
            </p:grpSpPr>
            <p:sp>
              <p:nvSpPr>
                <p:cNvPr id="50304" name="Freeform 923"/>
                <p:cNvSpPr>
                  <a:spLocks/>
                </p:cNvSpPr>
                <p:nvPr/>
              </p:nvSpPr>
              <p:spPr bwMode="auto">
                <a:xfrm>
                  <a:off x="1955" y="1248"/>
                  <a:ext cx="89" cy="57"/>
                </a:xfrm>
                <a:custGeom>
                  <a:avLst/>
                  <a:gdLst>
                    <a:gd name="T0" fmla="*/ 0 w 89"/>
                    <a:gd name="T1" fmla="*/ 0 h 57"/>
                    <a:gd name="T2" fmla="*/ 19 w 89"/>
                    <a:gd name="T3" fmla="*/ 14 h 57"/>
                    <a:gd name="T4" fmla="*/ 29 w 89"/>
                    <a:gd name="T5" fmla="*/ 21 h 57"/>
                    <a:gd name="T6" fmla="*/ 39 w 89"/>
                    <a:gd name="T7" fmla="*/ 25 h 57"/>
                    <a:gd name="T8" fmla="*/ 49 w 89"/>
                    <a:gd name="T9" fmla="*/ 27 h 57"/>
                    <a:gd name="T10" fmla="*/ 55 w 89"/>
                    <a:gd name="T11" fmla="*/ 27 h 57"/>
                    <a:gd name="T12" fmla="*/ 65 w 89"/>
                    <a:gd name="T13" fmla="*/ 25 h 57"/>
                    <a:gd name="T14" fmla="*/ 72 w 89"/>
                    <a:gd name="T15" fmla="*/ 27 h 57"/>
                    <a:gd name="T16" fmla="*/ 75 w 89"/>
                    <a:gd name="T17" fmla="*/ 31 h 57"/>
                    <a:gd name="T18" fmla="*/ 81 w 89"/>
                    <a:gd name="T19" fmla="*/ 39 h 57"/>
                    <a:gd name="T20" fmla="*/ 88 w 89"/>
                    <a:gd name="T21" fmla="*/ 56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57"/>
                    <a:gd name="T35" fmla="*/ 89 w 89"/>
                    <a:gd name="T36" fmla="*/ 57 h 5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57">
                      <a:moveTo>
                        <a:pt x="0" y="0"/>
                      </a:moveTo>
                      <a:lnTo>
                        <a:pt x="19" y="14"/>
                      </a:lnTo>
                      <a:lnTo>
                        <a:pt x="29" y="21"/>
                      </a:lnTo>
                      <a:lnTo>
                        <a:pt x="39" y="25"/>
                      </a:lnTo>
                      <a:lnTo>
                        <a:pt x="49" y="27"/>
                      </a:lnTo>
                      <a:lnTo>
                        <a:pt x="55" y="27"/>
                      </a:lnTo>
                      <a:lnTo>
                        <a:pt x="65" y="25"/>
                      </a:lnTo>
                      <a:lnTo>
                        <a:pt x="72" y="27"/>
                      </a:lnTo>
                      <a:lnTo>
                        <a:pt x="75" y="31"/>
                      </a:lnTo>
                      <a:lnTo>
                        <a:pt x="81" y="39"/>
                      </a:lnTo>
                      <a:lnTo>
                        <a:pt x="88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05" name="Freeform 924"/>
                <p:cNvSpPr>
                  <a:spLocks/>
                </p:cNvSpPr>
                <p:nvPr/>
              </p:nvSpPr>
              <p:spPr bwMode="auto">
                <a:xfrm>
                  <a:off x="1990" y="1192"/>
                  <a:ext cx="87" cy="55"/>
                </a:xfrm>
                <a:custGeom>
                  <a:avLst/>
                  <a:gdLst>
                    <a:gd name="T0" fmla="*/ 0 w 87"/>
                    <a:gd name="T1" fmla="*/ 0 h 55"/>
                    <a:gd name="T2" fmla="*/ 20 w 87"/>
                    <a:gd name="T3" fmla="*/ 14 h 55"/>
                    <a:gd name="T4" fmla="*/ 30 w 87"/>
                    <a:gd name="T5" fmla="*/ 20 h 55"/>
                    <a:gd name="T6" fmla="*/ 36 w 87"/>
                    <a:gd name="T7" fmla="*/ 24 h 55"/>
                    <a:gd name="T8" fmla="*/ 46 w 87"/>
                    <a:gd name="T9" fmla="*/ 26 h 55"/>
                    <a:gd name="T10" fmla="*/ 53 w 87"/>
                    <a:gd name="T11" fmla="*/ 26 h 55"/>
                    <a:gd name="T12" fmla="*/ 63 w 87"/>
                    <a:gd name="T13" fmla="*/ 24 h 55"/>
                    <a:gd name="T14" fmla="*/ 69 w 87"/>
                    <a:gd name="T15" fmla="*/ 26 h 55"/>
                    <a:gd name="T16" fmla="*/ 73 w 87"/>
                    <a:gd name="T17" fmla="*/ 32 h 55"/>
                    <a:gd name="T18" fmla="*/ 79 w 87"/>
                    <a:gd name="T19" fmla="*/ 38 h 55"/>
                    <a:gd name="T20" fmla="*/ 86 w 87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55"/>
                    <a:gd name="T35" fmla="*/ 87 w 87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55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30" y="20"/>
                      </a:lnTo>
                      <a:lnTo>
                        <a:pt x="36" y="24"/>
                      </a:lnTo>
                      <a:lnTo>
                        <a:pt x="46" y="26"/>
                      </a:lnTo>
                      <a:lnTo>
                        <a:pt x="53" y="26"/>
                      </a:lnTo>
                      <a:lnTo>
                        <a:pt x="63" y="24"/>
                      </a:lnTo>
                      <a:lnTo>
                        <a:pt x="69" y="26"/>
                      </a:lnTo>
                      <a:lnTo>
                        <a:pt x="73" y="32"/>
                      </a:lnTo>
                      <a:lnTo>
                        <a:pt x="79" y="38"/>
                      </a:lnTo>
                      <a:lnTo>
                        <a:pt x="86" y="5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06" name="Oval 925"/>
                <p:cNvSpPr>
                  <a:spLocks noChangeArrowheads="1"/>
                </p:cNvSpPr>
                <p:nvPr/>
              </p:nvSpPr>
              <p:spPr bwMode="auto">
                <a:xfrm rot="2040000">
                  <a:off x="1869" y="114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83" name="Group 926"/>
              <p:cNvGrpSpPr>
                <a:grpSpLocks/>
              </p:cNvGrpSpPr>
              <p:nvPr/>
            </p:nvGrpSpPr>
            <p:grpSpPr bwMode="auto">
              <a:xfrm>
                <a:off x="4061" y="2369"/>
                <a:ext cx="86" cy="67"/>
                <a:chOff x="1965" y="1078"/>
                <a:chExt cx="208" cy="161"/>
              </a:xfrm>
            </p:grpSpPr>
            <p:sp>
              <p:nvSpPr>
                <p:cNvPr id="50301" name="Freeform 927"/>
                <p:cNvSpPr>
                  <a:spLocks/>
                </p:cNvSpPr>
                <p:nvPr/>
              </p:nvSpPr>
              <p:spPr bwMode="auto">
                <a:xfrm>
                  <a:off x="2053" y="1184"/>
                  <a:ext cx="87" cy="55"/>
                </a:xfrm>
                <a:custGeom>
                  <a:avLst/>
                  <a:gdLst>
                    <a:gd name="T0" fmla="*/ 0 w 87"/>
                    <a:gd name="T1" fmla="*/ 0 h 55"/>
                    <a:gd name="T2" fmla="*/ 18 w 87"/>
                    <a:gd name="T3" fmla="*/ 14 h 55"/>
                    <a:gd name="T4" fmla="*/ 28 w 87"/>
                    <a:gd name="T5" fmla="*/ 20 h 55"/>
                    <a:gd name="T6" fmla="*/ 38 w 87"/>
                    <a:gd name="T7" fmla="*/ 24 h 55"/>
                    <a:gd name="T8" fmla="*/ 45 w 87"/>
                    <a:gd name="T9" fmla="*/ 26 h 55"/>
                    <a:gd name="T10" fmla="*/ 55 w 87"/>
                    <a:gd name="T11" fmla="*/ 26 h 55"/>
                    <a:gd name="T12" fmla="*/ 62 w 87"/>
                    <a:gd name="T13" fmla="*/ 24 h 55"/>
                    <a:gd name="T14" fmla="*/ 69 w 87"/>
                    <a:gd name="T15" fmla="*/ 26 h 55"/>
                    <a:gd name="T16" fmla="*/ 72 w 87"/>
                    <a:gd name="T17" fmla="*/ 32 h 55"/>
                    <a:gd name="T18" fmla="*/ 79 w 87"/>
                    <a:gd name="T19" fmla="*/ 38 h 55"/>
                    <a:gd name="T20" fmla="*/ 86 w 87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55"/>
                    <a:gd name="T35" fmla="*/ 87 w 87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55">
                      <a:moveTo>
                        <a:pt x="0" y="0"/>
                      </a:moveTo>
                      <a:lnTo>
                        <a:pt x="18" y="14"/>
                      </a:lnTo>
                      <a:lnTo>
                        <a:pt x="28" y="20"/>
                      </a:lnTo>
                      <a:lnTo>
                        <a:pt x="38" y="24"/>
                      </a:lnTo>
                      <a:lnTo>
                        <a:pt x="45" y="26"/>
                      </a:lnTo>
                      <a:lnTo>
                        <a:pt x="55" y="26"/>
                      </a:lnTo>
                      <a:lnTo>
                        <a:pt x="62" y="24"/>
                      </a:lnTo>
                      <a:lnTo>
                        <a:pt x="69" y="26"/>
                      </a:lnTo>
                      <a:lnTo>
                        <a:pt x="72" y="32"/>
                      </a:lnTo>
                      <a:lnTo>
                        <a:pt x="79" y="38"/>
                      </a:lnTo>
                      <a:lnTo>
                        <a:pt x="86" y="5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02" name="Freeform 928"/>
                <p:cNvSpPr>
                  <a:spLocks/>
                </p:cNvSpPr>
                <p:nvPr/>
              </p:nvSpPr>
              <p:spPr bwMode="auto">
                <a:xfrm>
                  <a:off x="2085" y="1127"/>
                  <a:ext cx="88" cy="56"/>
                </a:xfrm>
                <a:custGeom>
                  <a:avLst/>
                  <a:gdLst>
                    <a:gd name="T0" fmla="*/ 0 w 88"/>
                    <a:gd name="T1" fmla="*/ 0 h 56"/>
                    <a:gd name="T2" fmla="*/ 21 w 88"/>
                    <a:gd name="T3" fmla="*/ 17 h 56"/>
                    <a:gd name="T4" fmla="*/ 31 w 88"/>
                    <a:gd name="T5" fmla="*/ 23 h 56"/>
                    <a:gd name="T6" fmla="*/ 38 w 88"/>
                    <a:gd name="T7" fmla="*/ 27 h 56"/>
                    <a:gd name="T8" fmla="*/ 45 w 88"/>
                    <a:gd name="T9" fmla="*/ 29 h 56"/>
                    <a:gd name="T10" fmla="*/ 56 w 88"/>
                    <a:gd name="T11" fmla="*/ 27 h 56"/>
                    <a:gd name="T12" fmla="*/ 63 w 88"/>
                    <a:gd name="T13" fmla="*/ 27 h 56"/>
                    <a:gd name="T14" fmla="*/ 70 w 88"/>
                    <a:gd name="T15" fmla="*/ 29 h 56"/>
                    <a:gd name="T16" fmla="*/ 73 w 88"/>
                    <a:gd name="T17" fmla="*/ 32 h 56"/>
                    <a:gd name="T18" fmla="*/ 80 w 88"/>
                    <a:gd name="T19" fmla="*/ 40 h 56"/>
                    <a:gd name="T20" fmla="*/ 87 w 88"/>
                    <a:gd name="T21" fmla="*/ 55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8"/>
                    <a:gd name="T34" fmla="*/ 0 h 56"/>
                    <a:gd name="T35" fmla="*/ 88 w 88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8" h="56">
                      <a:moveTo>
                        <a:pt x="0" y="0"/>
                      </a:moveTo>
                      <a:lnTo>
                        <a:pt x="21" y="17"/>
                      </a:lnTo>
                      <a:lnTo>
                        <a:pt x="31" y="23"/>
                      </a:lnTo>
                      <a:lnTo>
                        <a:pt x="38" y="27"/>
                      </a:lnTo>
                      <a:lnTo>
                        <a:pt x="45" y="29"/>
                      </a:lnTo>
                      <a:lnTo>
                        <a:pt x="56" y="27"/>
                      </a:lnTo>
                      <a:lnTo>
                        <a:pt x="63" y="27"/>
                      </a:lnTo>
                      <a:lnTo>
                        <a:pt x="70" y="29"/>
                      </a:lnTo>
                      <a:lnTo>
                        <a:pt x="73" y="32"/>
                      </a:lnTo>
                      <a:lnTo>
                        <a:pt x="80" y="40"/>
                      </a:lnTo>
                      <a:lnTo>
                        <a:pt x="87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03" name="Oval 929"/>
                <p:cNvSpPr>
                  <a:spLocks noChangeArrowheads="1"/>
                </p:cNvSpPr>
                <p:nvPr/>
              </p:nvSpPr>
              <p:spPr bwMode="auto">
                <a:xfrm rot="2040000">
                  <a:off x="1965" y="107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84" name="Group 930"/>
              <p:cNvGrpSpPr>
                <a:grpSpLocks/>
              </p:cNvGrpSpPr>
              <p:nvPr/>
            </p:nvGrpSpPr>
            <p:grpSpPr bwMode="auto">
              <a:xfrm>
                <a:off x="4098" y="2356"/>
                <a:ext cx="87" cy="67"/>
                <a:chOff x="2053" y="1046"/>
                <a:chExt cx="208" cy="161"/>
              </a:xfrm>
            </p:grpSpPr>
            <p:sp>
              <p:nvSpPr>
                <p:cNvPr id="50298" name="Freeform 931"/>
                <p:cNvSpPr>
                  <a:spLocks/>
                </p:cNvSpPr>
                <p:nvPr/>
              </p:nvSpPr>
              <p:spPr bwMode="auto">
                <a:xfrm>
                  <a:off x="2141" y="1152"/>
                  <a:ext cx="87" cy="55"/>
                </a:xfrm>
                <a:custGeom>
                  <a:avLst/>
                  <a:gdLst>
                    <a:gd name="T0" fmla="*/ 0 w 87"/>
                    <a:gd name="T1" fmla="*/ 0 h 55"/>
                    <a:gd name="T2" fmla="*/ 18 w 87"/>
                    <a:gd name="T3" fmla="*/ 15 h 55"/>
                    <a:gd name="T4" fmla="*/ 29 w 87"/>
                    <a:gd name="T5" fmla="*/ 21 h 55"/>
                    <a:gd name="T6" fmla="*/ 36 w 87"/>
                    <a:gd name="T7" fmla="*/ 25 h 55"/>
                    <a:gd name="T8" fmla="*/ 47 w 87"/>
                    <a:gd name="T9" fmla="*/ 27 h 55"/>
                    <a:gd name="T10" fmla="*/ 54 w 87"/>
                    <a:gd name="T11" fmla="*/ 27 h 55"/>
                    <a:gd name="T12" fmla="*/ 61 w 87"/>
                    <a:gd name="T13" fmla="*/ 25 h 55"/>
                    <a:gd name="T14" fmla="*/ 68 w 87"/>
                    <a:gd name="T15" fmla="*/ 27 h 55"/>
                    <a:gd name="T16" fmla="*/ 72 w 87"/>
                    <a:gd name="T17" fmla="*/ 33 h 55"/>
                    <a:gd name="T18" fmla="*/ 79 w 87"/>
                    <a:gd name="T19" fmla="*/ 39 h 55"/>
                    <a:gd name="T20" fmla="*/ 86 w 87"/>
                    <a:gd name="T21" fmla="*/ 54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7"/>
                    <a:gd name="T34" fmla="*/ 0 h 55"/>
                    <a:gd name="T35" fmla="*/ 87 w 87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7" h="55">
                      <a:moveTo>
                        <a:pt x="0" y="0"/>
                      </a:moveTo>
                      <a:lnTo>
                        <a:pt x="18" y="15"/>
                      </a:lnTo>
                      <a:lnTo>
                        <a:pt x="29" y="21"/>
                      </a:lnTo>
                      <a:lnTo>
                        <a:pt x="36" y="25"/>
                      </a:lnTo>
                      <a:lnTo>
                        <a:pt x="47" y="27"/>
                      </a:lnTo>
                      <a:lnTo>
                        <a:pt x="54" y="27"/>
                      </a:lnTo>
                      <a:lnTo>
                        <a:pt x="61" y="25"/>
                      </a:lnTo>
                      <a:lnTo>
                        <a:pt x="68" y="27"/>
                      </a:lnTo>
                      <a:lnTo>
                        <a:pt x="72" y="33"/>
                      </a:lnTo>
                      <a:lnTo>
                        <a:pt x="79" y="39"/>
                      </a:lnTo>
                      <a:lnTo>
                        <a:pt x="86" y="5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99" name="Freeform 932"/>
                <p:cNvSpPr>
                  <a:spLocks/>
                </p:cNvSpPr>
                <p:nvPr/>
              </p:nvSpPr>
              <p:spPr bwMode="auto">
                <a:xfrm>
                  <a:off x="2173" y="1097"/>
                  <a:ext cx="88" cy="54"/>
                </a:xfrm>
                <a:custGeom>
                  <a:avLst/>
                  <a:gdLst>
                    <a:gd name="T0" fmla="*/ 0 w 88"/>
                    <a:gd name="T1" fmla="*/ 0 h 54"/>
                    <a:gd name="T2" fmla="*/ 18 w 88"/>
                    <a:gd name="T3" fmla="*/ 14 h 54"/>
                    <a:gd name="T4" fmla="*/ 29 w 88"/>
                    <a:gd name="T5" fmla="*/ 20 h 54"/>
                    <a:gd name="T6" fmla="*/ 36 w 88"/>
                    <a:gd name="T7" fmla="*/ 24 h 54"/>
                    <a:gd name="T8" fmla="*/ 47 w 88"/>
                    <a:gd name="T9" fmla="*/ 26 h 54"/>
                    <a:gd name="T10" fmla="*/ 54 w 88"/>
                    <a:gd name="T11" fmla="*/ 26 h 54"/>
                    <a:gd name="T12" fmla="*/ 62 w 88"/>
                    <a:gd name="T13" fmla="*/ 24 h 54"/>
                    <a:gd name="T14" fmla="*/ 69 w 88"/>
                    <a:gd name="T15" fmla="*/ 26 h 54"/>
                    <a:gd name="T16" fmla="*/ 76 w 88"/>
                    <a:gd name="T17" fmla="*/ 31 h 54"/>
                    <a:gd name="T18" fmla="*/ 80 w 88"/>
                    <a:gd name="T19" fmla="*/ 37 h 54"/>
                    <a:gd name="T20" fmla="*/ 87 w 88"/>
                    <a:gd name="T21" fmla="*/ 53 h 5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8"/>
                    <a:gd name="T34" fmla="*/ 0 h 54"/>
                    <a:gd name="T35" fmla="*/ 88 w 88"/>
                    <a:gd name="T36" fmla="*/ 54 h 5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8" h="54">
                      <a:moveTo>
                        <a:pt x="0" y="0"/>
                      </a:moveTo>
                      <a:lnTo>
                        <a:pt x="18" y="14"/>
                      </a:lnTo>
                      <a:lnTo>
                        <a:pt x="29" y="20"/>
                      </a:lnTo>
                      <a:lnTo>
                        <a:pt x="36" y="24"/>
                      </a:lnTo>
                      <a:lnTo>
                        <a:pt x="47" y="26"/>
                      </a:lnTo>
                      <a:lnTo>
                        <a:pt x="54" y="26"/>
                      </a:lnTo>
                      <a:lnTo>
                        <a:pt x="62" y="24"/>
                      </a:lnTo>
                      <a:lnTo>
                        <a:pt x="69" y="26"/>
                      </a:lnTo>
                      <a:lnTo>
                        <a:pt x="76" y="31"/>
                      </a:lnTo>
                      <a:lnTo>
                        <a:pt x="80" y="37"/>
                      </a:lnTo>
                      <a:lnTo>
                        <a:pt x="87" y="5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300" name="Oval 933"/>
                <p:cNvSpPr>
                  <a:spLocks noChangeArrowheads="1"/>
                </p:cNvSpPr>
                <p:nvPr/>
              </p:nvSpPr>
              <p:spPr bwMode="auto">
                <a:xfrm rot="2040000">
                  <a:off x="2053" y="104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85" name="Group 934"/>
              <p:cNvGrpSpPr>
                <a:grpSpLocks/>
              </p:cNvGrpSpPr>
              <p:nvPr/>
            </p:nvGrpSpPr>
            <p:grpSpPr bwMode="auto">
              <a:xfrm>
                <a:off x="3887" y="2593"/>
                <a:ext cx="87" cy="67"/>
                <a:chOff x="1549" y="1622"/>
                <a:chExt cx="208" cy="163"/>
              </a:xfrm>
            </p:grpSpPr>
            <p:sp>
              <p:nvSpPr>
                <p:cNvPr id="50295" name="Freeform 935"/>
                <p:cNvSpPr>
                  <a:spLocks/>
                </p:cNvSpPr>
                <p:nvPr/>
              </p:nvSpPr>
              <p:spPr bwMode="auto">
                <a:xfrm>
                  <a:off x="1635" y="1727"/>
                  <a:ext cx="89" cy="58"/>
                </a:xfrm>
                <a:custGeom>
                  <a:avLst/>
                  <a:gdLst>
                    <a:gd name="T0" fmla="*/ 0 w 89"/>
                    <a:gd name="T1" fmla="*/ 0 h 58"/>
                    <a:gd name="T2" fmla="*/ 19 w 89"/>
                    <a:gd name="T3" fmla="*/ 17 h 58"/>
                    <a:gd name="T4" fmla="*/ 30 w 89"/>
                    <a:gd name="T5" fmla="*/ 23 h 58"/>
                    <a:gd name="T6" fmla="*/ 38 w 89"/>
                    <a:gd name="T7" fmla="*/ 26 h 58"/>
                    <a:gd name="T8" fmla="*/ 49 w 89"/>
                    <a:gd name="T9" fmla="*/ 28 h 58"/>
                    <a:gd name="T10" fmla="*/ 58 w 89"/>
                    <a:gd name="T11" fmla="*/ 28 h 58"/>
                    <a:gd name="T12" fmla="*/ 66 w 89"/>
                    <a:gd name="T13" fmla="*/ 26 h 58"/>
                    <a:gd name="T14" fmla="*/ 71 w 89"/>
                    <a:gd name="T15" fmla="*/ 28 h 58"/>
                    <a:gd name="T16" fmla="*/ 80 w 89"/>
                    <a:gd name="T17" fmla="*/ 40 h 58"/>
                    <a:gd name="T18" fmla="*/ 88 w 89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58"/>
                    <a:gd name="T32" fmla="*/ 89 w 89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58">
                      <a:moveTo>
                        <a:pt x="0" y="0"/>
                      </a:moveTo>
                      <a:lnTo>
                        <a:pt x="19" y="17"/>
                      </a:lnTo>
                      <a:lnTo>
                        <a:pt x="30" y="23"/>
                      </a:lnTo>
                      <a:lnTo>
                        <a:pt x="38" y="26"/>
                      </a:lnTo>
                      <a:lnTo>
                        <a:pt x="49" y="28"/>
                      </a:lnTo>
                      <a:lnTo>
                        <a:pt x="58" y="28"/>
                      </a:lnTo>
                      <a:lnTo>
                        <a:pt x="66" y="26"/>
                      </a:lnTo>
                      <a:lnTo>
                        <a:pt x="71" y="28"/>
                      </a:lnTo>
                      <a:lnTo>
                        <a:pt x="80" y="40"/>
                      </a:lnTo>
                      <a:lnTo>
                        <a:pt x="88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96" name="Freeform 936"/>
                <p:cNvSpPr>
                  <a:spLocks/>
                </p:cNvSpPr>
                <p:nvPr/>
              </p:nvSpPr>
              <p:spPr bwMode="auto">
                <a:xfrm>
                  <a:off x="1669" y="1673"/>
                  <a:ext cx="88" cy="56"/>
                </a:xfrm>
                <a:custGeom>
                  <a:avLst/>
                  <a:gdLst>
                    <a:gd name="T0" fmla="*/ 0 w 88"/>
                    <a:gd name="T1" fmla="*/ 0 h 56"/>
                    <a:gd name="T2" fmla="*/ 20 w 88"/>
                    <a:gd name="T3" fmla="*/ 14 h 56"/>
                    <a:gd name="T4" fmla="*/ 39 w 88"/>
                    <a:gd name="T5" fmla="*/ 25 h 56"/>
                    <a:gd name="T6" fmla="*/ 48 w 88"/>
                    <a:gd name="T7" fmla="*/ 27 h 56"/>
                    <a:gd name="T8" fmla="*/ 56 w 88"/>
                    <a:gd name="T9" fmla="*/ 27 h 56"/>
                    <a:gd name="T10" fmla="*/ 65 w 88"/>
                    <a:gd name="T11" fmla="*/ 25 h 56"/>
                    <a:gd name="T12" fmla="*/ 70 w 88"/>
                    <a:gd name="T13" fmla="*/ 27 h 56"/>
                    <a:gd name="T14" fmla="*/ 76 w 88"/>
                    <a:gd name="T15" fmla="*/ 30 h 56"/>
                    <a:gd name="T16" fmla="*/ 79 w 88"/>
                    <a:gd name="T17" fmla="*/ 38 h 56"/>
                    <a:gd name="T18" fmla="*/ 87 w 88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6"/>
                    <a:gd name="T32" fmla="*/ 88 w 88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6">
                      <a:moveTo>
                        <a:pt x="0" y="0"/>
                      </a:moveTo>
                      <a:lnTo>
                        <a:pt x="20" y="14"/>
                      </a:lnTo>
                      <a:lnTo>
                        <a:pt x="39" y="25"/>
                      </a:lnTo>
                      <a:lnTo>
                        <a:pt x="48" y="27"/>
                      </a:lnTo>
                      <a:lnTo>
                        <a:pt x="56" y="27"/>
                      </a:lnTo>
                      <a:lnTo>
                        <a:pt x="65" y="25"/>
                      </a:lnTo>
                      <a:lnTo>
                        <a:pt x="70" y="27"/>
                      </a:lnTo>
                      <a:lnTo>
                        <a:pt x="76" y="30"/>
                      </a:lnTo>
                      <a:lnTo>
                        <a:pt x="79" y="38"/>
                      </a:lnTo>
                      <a:lnTo>
                        <a:pt x="87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97" name="Oval 937"/>
                <p:cNvSpPr>
                  <a:spLocks noChangeArrowheads="1"/>
                </p:cNvSpPr>
                <p:nvPr/>
              </p:nvSpPr>
              <p:spPr bwMode="auto">
                <a:xfrm rot="2040000">
                  <a:off x="1549" y="162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86" name="Group 938"/>
              <p:cNvGrpSpPr>
                <a:grpSpLocks/>
              </p:cNvGrpSpPr>
              <p:nvPr/>
            </p:nvGrpSpPr>
            <p:grpSpPr bwMode="auto">
              <a:xfrm>
                <a:off x="3918" y="2531"/>
                <a:ext cx="87" cy="67"/>
                <a:chOff x="1621" y="1470"/>
                <a:chExt cx="208" cy="163"/>
              </a:xfrm>
            </p:grpSpPr>
            <p:sp>
              <p:nvSpPr>
                <p:cNvPr id="50292" name="Freeform 939"/>
                <p:cNvSpPr>
                  <a:spLocks/>
                </p:cNvSpPr>
                <p:nvPr/>
              </p:nvSpPr>
              <p:spPr bwMode="auto">
                <a:xfrm>
                  <a:off x="1709" y="1577"/>
                  <a:ext cx="87" cy="56"/>
                </a:xfrm>
                <a:custGeom>
                  <a:avLst/>
                  <a:gdLst>
                    <a:gd name="T0" fmla="*/ 0 w 87"/>
                    <a:gd name="T1" fmla="*/ 0 h 56"/>
                    <a:gd name="T2" fmla="*/ 20 w 87"/>
                    <a:gd name="T3" fmla="*/ 16 h 56"/>
                    <a:gd name="T4" fmla="*/ 29 w 87"/>
                    <a:gd name="T5" fmla="*/ 21 h 56"/>
                    <a:gd name="T6" fmla="*/ 37 w 87"/>
                    <a:gd name="T7" fmla="*/ 24 h 56"/>
                    <a:gd name="T8" fmla="*/ 46 w 87"/>
                    <a:gd name="T9" fmla="*/ 26 h 56"/>
                    <a:gd name="T10" fmla="*/ 54 w 87"/>
                    <a:gd name="T11" fmla="*/ 26 h 56"/>
                    <a:gd name="T12" fmla="*/ 63 w 87"/>
                    <a:gd name="T13" fmla="*/ 24 h 56"/>
                    <a:gd name="T14" fmla="*/ 69 w 87"/>
                    <a:gd name="T15" fmla="*/ 26 h 56"/>
                    <a:gd name="T16" fmla="*/ 77 w 87"/>
                    <a:gd name="T17" fmla="*/ 37 h 56"/>
                    <a:gd name="T18" fmla="*/ 86 w 87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56"/>
                    <a:gd name="T32" fmla="*/ 87 w 87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56">
                      <a:moveTo>
                        <a:pt x="0" y="0"/>
                      </a:moveTo>
                      <a:lnTo>
                        <a:pt x="20" y="16"/>
                      </a:lnTo>
                      <a:lnTo>
                        <a:pt x="29" y="21"/>
                      </a:lnTo>
                      <a:lnTo>
                        <a:pt x="37" y="24"/>
                      </a:lnTo>
                      <a:lnTo>
                        <a:pt x="46" y="26"/>
                      </a:lnTo>
                      <a:lnTo>
                        <a:pt x="54" y="26"/>
                      </a:lnTo>
                      <a:lnTo>
                        <a:pt x="63" y="24"/>
                      </a:lnTo>
                      <a:lnTo>
                        <a:pt x="69" y="26"/>
                      </a:lnTo>
                      <a:lnTo>
                        <a:pt x="77" y="37"/>
                      </a:lnTo>
                      <a:lnTo>
                        <a:pt x="86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93" name="Freeform 940"/>
                <p:cNvSpPr>
                  <a:spLocks/>
                </p:cNvSpPr>
                <p:nvPr/>
              </p:nvSpPr>
              <p:spPr bwMode="auto">
                <a:xfrm>
                  <a:off x="1740" y="1521"/>
                  <a:ext cx="89" cy="56"/>
                </a:xfrm>
                <a:custGeom>
                  <a:avLst/>
                  <a:gdLst>
                    <a:gd name="T0" fmla="*/ 0 w 89"/>
                    <a:gd name="T1" fmla="*/ 0 h 56"/>
                    <a:gd name="T2" fmla="*/ 21 w 89"/>
                    <a:gd name="T3" fmla="*/ 15 h 56"/>
                    <a:gd name="T4" fmla="*/ 38 w 89"/>
                    <a:gd name="T5" fmla="*/ 25 h 56"/>
                    <a:gd name="T6" fmla="*/ 47 w 89"/>
                    <a:gd name="T7" fmla="*/ 27 h 56"/>
                    <a:gd name="T8" fmla="*/ 56 w 89"/>
                    <a:gd name="T9" fmla="*/ 25 h 56"/>
                    <a:gd name="T10" fmla="*/ 65 w 89"/>
                    <a:gd name="T11" fmla="*/ 25 h 56"/>
                    <a:gd name="T12" fmla="*/ 70 w 89"/>
                    <a:gd name="T13" fmla="*/ 25 h 56"/>
                    <a:gd name="T14" fmla="*/ 76 w 89"/>
                    <a:gd name="T15" fmla="*/ 30 h 56"/>
                    <a:gd name="T16" fmla="*/ 79 w 89"/>
                    <a:gd name="T17" fmla="*/ 37 h 56"/>
                    <a:gd name="T18" fmla="*/ 88 w 89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56"/>
                    <a:gd name="T32" fmla="*/ 89 w 89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56">
                      <a:moveTo>
                        <a:pt x="0" y="0"/>
                      </a:moveTo>
                      <a:lnTo>
                        <a:pt x="21" y="15"/>
                      </a:lnTo>
                      <a:lnTo>
                        <a:pt x="38" y="25"/>
                      </a:lnTo>
                      <a:lnTo>
                        <a:pt x="47" y="27"/>
                      </a:lnTo>
                      <a:lnTo>
                        <a:pt x="56" y="25"/>
                      </a:lnTo>
                      <a:lnTo>
                        <a:pt x="65" y="25"/>
                      </a:lnTo>
                      <a:lnTo>
                        <a:pt x="70" y="25"/>
                      </a:lnTo>
                      <a:lnTo>
                        <a:pt x="76" y="30"/>
                      </a:lnTo>
                      <a:lnTo>
                        <a:pt x="79" y="37"/>
                      </a:lnTo>
                      <a:lnTo>
                        <a:pt x="88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94" name="Oval 941"/>
                <p:cNvSpPr>
                  <a:spLocks noChangeArrowheads="1"/>
                </p:cNvSpPr>
                <p:nvPr/>
              </p:nvSpPr>
              <p:spPr bwMode="auto">
                <a:xfrm rot="2040000">
                  <a:off x="1621" y="147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87" name="Group 942"/>
              <p:cNvGrpSpPr>
                <a:grpSpLocks/>
              </p:cNvGrpSpPr>
              <p:nvPr/>
            </p:nvGrpSpPr>
            <p:grpSpPr bwMode="auto">
              <a:xfrm>
                <a:off x="3937" y="2520"/>
                <a:ext cx="89" cy="68"/>
                <a:chOff x="1669" y="1446"/>
                <a:chExt cx="208" cy="163"/>
              </a:xfrm>
            </p:grpSpPr>
            <p:sp>
              <p:nvSpPr>
                <p:cNvPr id="50289" name="Freeform 943"/>
                <p:cNvSpPr>
                  <a:spLocks/>
                </p:cNvSpPr>
                <p:nvPr/>
              </p:nvSpPr>
              <p:spPr bwMode="auto">
                <a:xfrm>
                  <a:off x="1755" y="1551"/>
                  <a:ext cx="89" cy="58"/>
                </a:xfrm>
                <a:custGeom>
                  <a:avLst/>
                  <a:gdLst>
                    <a:gd name="T0" fmla="*/ 0 w 89"/>
                    <a:gd name="T1" fmla="*/ 0 h 58"/>
                    <a:gd name="T2" fmla="*/ 20 w 89"/>
                    <a:gd name="T3" fmla="*/ 16 h 58"/>
                    <a:gd name="T4" fmla="*/ 38 w 89"/>
                    <a:gd name="T5" fmla="*/ 26 h 58"/>
                    <a:gd name="T6" fmla="*/ 47 w 89"/>
                    <a:gd name="T7" fmla="*/ 29 h 58"/>
                    <a:gd name="T8" fmla="*/ 56 w 89"/>
                    <a:gd name="T9" fmla="*/ 29 h 58"/>
                    <a:gd name="T10" fmla="*/ 64 w 89"/>
                    <a:gd name="T11" fmla="*/ 26 h 58"/>
                    <a:gd name="T12" fmla="*/ 70 w 89"/>
                    <a:gd name="T13" fmla="*/ 29 h 58"/>
                    <a:gd name="T14" fmla="*/ 79 w 89"/>
                    <a:gd name="T15" fmla="*/ 39 h 58"/>
                    <a:gd name="T16" fmla="*/ 88 w 89"/>
                    <a:gd name="T17" fmla="*/ 57 h 5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9"/>
                    <a:gd name="T28" fmla="*/ 0 h 58"/>
                    <a:gd name="T29" fmla="*/ 89 w 89"/>
                    <a:gd name="T30" fmla="*/ 58 h 5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9" h="58">
                      <a:moveTo>
                        <a:pt x="0" y="0"/>
                      </a:moveTo>
                      <a:lnTo>
                        <a:pt x="20" y="16"/>
                      </a:lnTo>
                      <a:lnTo>
                        <a:pt x="38" y="26"/>
                      </a:lnTo>
                      <a:lnTo>
                        <a:pt x="47" y="29"/>
                      </a:lnTo>
                      <a:lnTo>
                        <a:pt x="56" y="29"/>
                      </a:lnTo>
                      <a:lnTo>
                        <a:pt x="64" y="26"/>
                      </a:lnTo>
                      <a:lnTo>
                        <a:pt x="70" y="29"/>
                      </a:lnTo>
                      <a:lnTo>
                        <a:pt x="79" y="39"/>
                      </a:lnTo>
                      <a:lnTo>
                        <a:pt x="88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90" name="Freeform 944"/>
                <p:cNvSpPr>
                  <a:spLocks/>
                </p:cNvSpPr>
                <p:nvPr/>
              </p:nvSpPr>
              <p:spPr bwMode="auto">
                <a:xfrm>
                  <a:off x="1789" y="1495"/>
                  <a:ext cx="88" cy="58"/>
                </a:xfrm>
                <a:custGeom>
                  <a:avLst/>
                  <a:gdLst>
                    <a:gd name="T0" fmla="*/ 0 w 88"/>
                    <a:gd name="T1" fmla="*/ 0 h 58"/>
                    <a:gd name="T2" fmla="*/ 21 w 88"/>
                    <a:gd name="T3" fmla="*/ 17 h 58"/>
                    <a:gd name="T4" fmla="*/ 39 w 88"/>
                    <a:gd name="T5" fmla="*/ 27 h 58"/>
                    <a:gd name="T6" fmla="*/ 48 w 88"/>
                    <a:gd name="T7" fmla="*/ 30 h 58"/>
                    <a:gd name="T8" fmla="*/ 57 w 88"/>
                    <a:gd name="T9" fmla="*/ 27 h 58"/>
                    <a:gd name="T10" fmla="*/ 63 w 88"/>
                    <a:gd name="T11" fmla="*/ 25 h 58"/>
                    <a:gd name="T12" fmla="*/ 69 w 88"/>
                    <a:gd name="T13" fmla="*/ 27 h 58"/>
                    <a:gd name="T14" fmla="*/ 75 w 88"/>
                    <a:gd name="T15" fmla="*/ 32 h 58"/>
                    <a:gd name="T16" fmla="*/ 78 w 88"/>
                    <a:gd name="T17" fmla="*/ 40 h 58"/>
                    <a:gd name="T18" fmla="*/ 87 w 88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8"/>
                    <a:gd name="T32" fmla="*/ 88 w 88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8">
                      <a:moveTo>
                        <a:pt x="0" y="0"/>
                      </a:moveTo>
                      <a:lnTo>
                        <a:pt x="21" y="17"/>
                      </a:lnTo>
                      <a:lnTo>
                        <a:pt x="39" y="27"/>
                      </a:lnTo>
                      <a:lnTo>
                        <a:pt x="48" y="30"/>
                      </a:lnTo>
                      <a:lnTo>
                        <a:pt x="57" y="27"/>
                      </a:lnTo>
                      <a:lnTo>
                        <a:pt x="63" y="25"/>
                      </a:lnTo>
                      <a:lnTo>
                        <a:pt x="69" y="27"/>
                      </a:lnTo>
                      <a:lnTo>
                        <a:pt x="75" y="32"/>
                      </a:lnTo>
                      <a:lnTo>
                        <a:pt x="78" y="40"/>
                      </a:lnTo>
                      <a:lnTo>
                        <a:pt x="87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91" name="Oval 945"/>
                <p:cNvSpPr>
                  <a:spLocks noChangeArrowheads="1"/>
                </p:cNvSpPr>
                <p:nvPr/>
              </p:nvSpPr>
              <p:spPr bwMode="auto">
                <a:xfrm rot="2040000">
                  <a:off x="1669" y="144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88" name="Group 946"/>
              <p:cNvGrpSpPr>
                <a:grpSpLocks/>
              </p:cNvGrpSpPr>
              <p:nvPr/>
            </p:nvGrpSpPr>
            <p:grpSpPr bwMode="auto">
              <a:xfrm>
                <a:off x="3965" y="2494"/>
                <a:ext cx="85" cy="68"/>
                <a:chOff x="1733" y="1382"/>
                <a:chExt cx="208" cy="163"/>
              </a:xfrm>
            </p:grpSpPr>
            <p:sp>
              <p:nvSpPr>
                <p:cNvPr id="50286" name="Freeform 947"/>
                <p:cNvSpPr>
                  <a:spLocks/>
                </p:cNvSpPr>
                <p:nvPr/>
              </p:nvSpPr>
              <p:spPr bwMode="auto">
                <a:xfrm>
                  <a:off x="1819" y="1487"/>
                  <a:ext cx="89" cy="58"/>
                </a:xfrm>
                <a:custGeom>
                  <a:avLst/>
                  <a:gdLst>
                    <a:gd name="T0" fmla="*/ 0 w 89"/>
                    <a:gd name="T1" fmla="*/ 0 h 58"/>
                    <a:gd name="T2" fmla="*/ 21 w 89"/>
                    <a:gd name="T3" fmla="*/ 17 h 58"/>
                    <a:gd name="T4" fmla="*/ 30 w 89"/>
                    <a:gd name="T5" fmla="*/ 22 h 58"/>
                    <a:gd name="T6" fmla="*/ 39 w 89"/>
                    <a:gd name="T7" fmla="*/ 25 h 58"/>
                    <a:gd name="T8" fmla="*/ 48 w 89"/>
                    <a:gd name="T9" fmla="*/ 27 h 58"/>
                    <a:gd name="T10" fmla="*/ 57 w 89"/>
                    <a:gd name="T11" fmla="*/ 27 h 58"/>
                    <a:gd name="T12" fmla="*/ 64 w 89"/>
                    <a:gd name="T13" fmla="*/ 25 h 58"/>
                    <a:gd name="T14" fmla="*/ 70 w 89"/>
                    <a:gd name="T15" fmla="*/ 27 h 58"/>
                    <a:gd name="T16" fmla="*/ 76 w 89"/>
                    <a:gd name="T17" fmla="*/ 32 h 58"/>
                    <a:gd name="T18" fmla="*/ 79 w 89"/>
                    <a:gd name="T19" fmla="*/ 40 h 58"/>
                    <a:gd name="T20" fmla="*/ 88 w 89"/>
                    <a:gd name="T21" fmla="*/ 57 h 5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58"/>
                    <a:gd name="T35" fmla="*/ 89 w 89"/>
                    <a:gd name="T36" fmla="*/ 58 h 5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58">
                      <a:moveTo>
                        <a:pt x="0" y="0"/>
                      </a:moveTo>
                      <a:lnTo>
                        <a:pt x="21" y="17"/>
                      </a:lnTo>
                      <a:lnTo>
                        <a:pt x="30" y="22"/>
                      </a:lnTo>
                      <a:lnTo>
                        <a:pt x="39" y="25"/>
                      </a:lnTo>
                      <a:lnTo>
                        <a:pt x="48" y="27"/>
                      </a:lnTo>
                      <a:lnTo>
                        <a:pt x="57" y="27"/>
                      </a:lnTo>
                      <a:lnTo>
                        <a:pt x="64" y="25"/>
                      </a:lnTo>
                      <a:lnTo>
                        <a:pt x="70" y="27"/>
                      </a:lnTo>
                      <a:lnTo>
                        <a:pt x="76" y="32"/>
                      </a:lnTo>
                      <a:lnTo>
                        <a:pt x="79" y="40"/>
                      </a:lnTo>
                      <a:lnTo>
                        <a:pt x="88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87" name="Freeform 948"/>
                <p:cNvSpPr>
                  <a:spLocks/>
                </p:cNvSpPr>
                <p:nvPr/>
              </p:nvSpPr>
              <p:spPr bwMode="auto">
                <a:xfrm>
                  <a:off x="1853" y="1431"/>
                  <a:ext cx="88" cy="58"/>
                </a:xfrm>
                <a:custGeom>
                  <a:avLst/>
                  <a:gdLst>
                    <a:gd name="T0" fmla="*/ 0 w 88"/>
                    <a:gd name="T1" fmla="*/ 0 h 58"/>
                    <a:gd name="T2" fmla="*/ 19 w 88"/>
                    <a:gd name="T3" fmla="*/ 17 h 58"/>
                    <a:gd name="T4" fmla="*/ 37 w 88"/>
                    <a:gd name="T5" fmla="*/ 26 h 58"/>
                    <a:gd name="T6" fmla="*/ 47 w 88"/>
                    <a:gd name="T7" fmla="*/ 28 h 58"/>
                    <a:gd name="T8" fmla="*/ 56 w 88"/>
                    <a:gd name="T9" fmla="*/ 28 h 58"/>
                    <a:gd name="T10" fmla="*/ 65 w 88"/>
                    <a:gd name="T11" fmla="*/ 26 h 58"/>
                    <a:gd name="T12" fmla="*/ 71 w 88"/>
                    <a:gd name="T13" fmla="*/ 28 h 58"/>
                    <a:gd name="T14" fmla="*/ 75 w 88"/>
                    <a:gd name="T15" fmla="*/ 33 h 58"/>
                    <a:gd name="T16" fmla="*/ 81 w 88"/>
                    <a:gd name="T17" fmla="*/ 40 h 58"/>
                    <a:gd name="T18" fmla="*/ 87 w 88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8"/>
                    <a:gd name="T32" fmla="*/ 88 w 88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8">
                      <a:moveTo>
                        <a:pt x="0" y="0"/>
                      </a:moveTo>
                      <a:lnTo>
                        <a:pt x="19" y="17"/>
                      </a:lnTo>
                      <a:lnTo>
                        <a:pt x="37" y="26"/>
                      </a:lnTo>
                      <a:lnTo>
                        <a:pt x="47" y="28"/>
                      </a:lnTo>
                      <a:lnTo>
                        <a:pt x="56" y="28"/>
                      </a:lnTo>
                      <a:lnTo>
                        <a:pt x="65" y="26"/>
                      </a:lnTo>
                      <a:lnTo>
                        <a:pt x="71" y="28"/>
                      </a:lnTo>
                      <a:lnTo>
                        <a:pt x="75" y="33"/>
                      </a:lnTo>
                      <a:lnTo>
                        <a:pt x="81" y="40"/>
                      </a:lnTo>
                      <a:lnTo>
                        <a:pt x="87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88" name="Oval 949"/>
                <p:cNvSpPr>
                  <a:spLocks noChangeArrowheads="1"/>
                </p:cNvSpPr>
                <p:nvPr/>
              </p:nvSpPr>
              <p:spPr bwMode="auto">
                <a:xfrm rot="2040000">
                  <a:off x="1733" y="138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89" name="Group 950"/>
              <p:cNvGrpSpPr>
                <a:grpSpLocks/>
              </p:cNvGrpSpPr>
              <p:nvPr/>
            </p:nvGrpSpPr>
            <p:grpSpPr bwMode="auto">
              <a:xfrm>
                <a:off x="3995" y="2461"/>
                <a:ext cx="86" cy="68"/>
                <a:chOff x="1805" y="1302"/>
                <a:chExt cx="208" cy="163"/>
              </a:xfrm>
            </p:grpSpPr>
            <p:sp>
              <p:nvSpPr>
                <p:cNvPr id="50283" name="Freeform 951"/>
                <p:cNvSpPr>
                  <a:spLocks/>
                </p:cNvSpPr>
                <p:nvPr/>
              </p:nvSpPr>
              <p:spPr bwMode="auto">
                <a:xfrm>
                  <a:off x="1894" y="1408"/>
                  <a:ext cx="86" cy="57"/>
                </a:xfrm>
                <a:custGeom>
                  <a:avLst/>
                  <a:gdLst>
                    <a:gd name="T0" fmla="*/ 0 w 86"/>
                    <a:gd name="T1" fmla="*/ 0 h 57"/>
                    <a:gd name="T2" fmla="*/ 19 w 86"/>
                    <a:gd name="T3" fmla="*/ 16 h 57"/>
                    <a:gd name="T4" fmla="*/ 38 w 86"/>
                    <a:gd name="T5" fmla="*/ 26 h 57"/>
                    <a:gd name="T6" fmla="*/ 44 w 86"/>
                    <a:gd name="T7" fmla="*/ 28 h 57"/>
                    <a:gd name="T8" fmla="*/ 53 w 86"/>
                    <a:gd name="T9" fmla="*/ 26 h 57"/>
                    <a:gd name="T10" fmla="*/ 63 w 86"/>
                    <a:gd name="T11" fmla="*/ 26 h 57"/>
                    <a:gd name="T12" fmla="*/ 69 w 86"/>
                    <a:gd name="T13" fmla="*/ 28 h 57"/>
                    <a:gd name="T14" fmla="*/ 72 w 86"/>
                    <a:gd name="T15" fmla="*/ 33 h 57"/>
                    <a:gd name="T16" fmla="*/ 79 w 86"/>
                    <a:gd name="T17" fmla="*/ 40 h 57"/>
                    <a:gd name="T18" fmla="*/ 85 w 86"/>
                    <a:gd name="T19" fmla="*/ 56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57"/>
                    <a:gd name="T32" fmla="*/ 86 w 86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57">
                      <a:moveTo>
                        <a:pt x="0" y="0"/>
                      </a:moveTo>
                      <a:lnTo>
                        <a:pt x="19" y="16"/>
                      </a:lnTo>
                      <a:lnTo>
                        <a:pt x="38" y="26"/>
                      </a:lnTo>
                      <a:lnTo>
                        <a:pt x="44" y="28"/>
                      </a:lnTo>
                      <a:lnTo>
                        <a:pt x="53" y="26"/>
                      </a:lnTo>
                      <a:lnTo>
                        <a:pt x="63" y="26"/>
                      </a:lnTo>
                      <a:lnTo>
                        <a:pt x="69" y="28"/>
                      </a:lnTo>
                      <a:lnTo>
                        <a:pt x="72" y="33"/>
                      </a:lnTo>
                      <a:lnTo>
                        <a:pt x="79" y="40"/>
                      </a:lnTo>
                      <a:lnTo>
                        <a:pt x="85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84" name="Freeform 952"/>
                <p:cNvSpPr>
                  <a:spLocks/>
                </p:cNvSpPr>
                <p:nvPr/>
              </p:nvSpPr>
              <p:spPr bwMode="auto">
                <a:xfrm>
                  <a:off x="1925" y="1352"/>
                  <a:ext cx="88" cy="57"/>
                </a:xfrm>
                <a:custGeom>
                  <a:avLst/>
                  <a:gdLst>
                    <a:gd name="T0" fmla="*/ 0 w 88"/>
                    <a:gd name="T1" fmla="*/ 0 h 57"/>
                    <a:gd name="T2" fmla="*/ 19 w 88"/>
                    <a:gd name="T3" fmla="*/ 15 h 57"/>
                    <a:gd name="T4" fmla="*/ 39 w 88"/>
                    <a:gd name="T5" fmla="*/ 24 h 57"/>
                    <a:gd name="T6" fmla="*/ 48 w 88"/>
                    <a:gd name="T7" fmla="*/ 27 h 57"/>
                    <a:gd name="T8" fmla="*/ 55 w 88"/>
                    <a:gd name="T9" fmla="*/ 27 h 57"/>
                    <a:gd name="T10" fmla="*/ 64 w 88"/>
                    <a:gd name="T11" fmla="*/ 24 h 57"/>
                    <a:gd name="T12" fmla="*/ 71 w 88"/>
                    <a:gd name="T13" fmla="*/ 27 h 57"/>
                    <a:gd name="T14" fmla="*/ 74 w 88"/>
                    <a:gd name="T15" fmla="*/ 31 h 57"/>
                    <a:gd name="T16" fmla="*/ 81 w 88"/>
                    <a:gd name="T17" fmla="*/ 38 h 57"/>
                    <a:gd name="T18" fmla="*/ 87 w 88"/>
                    <a:gd name="T19" fmla="*/ 56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7"/>
                    <a:gd name="T32" fmla="*/ 88 w 88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7">
                      <a:moveTo>
                        <a:pt x="0" y="0"/>
                      </a:moveTo>
                      <a:lnTo>
                        <a:pt x="19" y="15"/>
                      </a:lnTo>
                      <a:lnTo>
                        <a:pt x="39" y="24"/>
                      </a:lnTo>
                      <a:lnTo>
                        <a:pt x="48" y="27"/>
                      </a:lnTo>
                      <a:lnTo>
                        <a:pt x="55" y="27"/>
                      </a:lnTo>
                      <a:lnTo>
                        <a:pt x="64" y="24"/>
                      </a:lnTo>
                      <a:lnTo>
                        <a:pt x="71" y="27"/>
                      </a:lnTo>
                      <a:lnTo>
                        <a:pt x="74" y="31"/>
                      </a:lnTo>
                      <a:lnTo>
                        <a:pt x="81" y="38"/>
                      </a:lnTo>
                      <a:lnTo>
                        <a:pt x="87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85" name="Oval 953"/>
                <p:cNvSpPr>
                  <a:spLocks noChangeArrowheads="1"/>
                </p:cNvSpPr>
                <p:nvPr/>
              </p:nvSpPr>
              <p:spPr bwMode="auto">
                <a:xfrm rot="2040000">
                  <a:off x="1805" y="130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90" name="Group 954"/>
              <p:cNvGrpSpPr>
                <a:grpSpLocks/>
              </p:cNvGrpSpPr>
              <p:nvPr/>
            </p:nvGrpSpPr>
            <p:grpSpPr bwMode="auto">
              <a:xfrm>
                <a:off x="3906" y="2558"/>
                <a:ext cx="89" cy="65"/>
                <a:chOff x="1597" y="1534"/>
                <a:chExt cx="208" cy="163"/>
              </a:xfrm>
            </p:grpSpPr>
            <p:sp>
              <p:nvSpPr>
                <p:cNvPr id="50280" name="Freeform 955"/>
                <p:cNvSpPr>
                  <a:spLocks/>
                </p:cNvSpPr>
                <p:nvPr/>
              </p:nvSpPr>
              <p:spPr bwMode="auto">
                <a:xfrm>
                  <a:off x="1683" y="1639"/>
                  <a:ext cx="89" cy="58"/>
                </a:xfrm>
                <a:custGeom>
                  <a:avLst/>
                  <a:gdLst>
                    <a:gd name="T0" fmla="*/ 0 w 89"/>
                    <a:gd name="T1" fmla="*/ 0 h 58"/>
                    <a:gd name="T2" fmla="*/ 20 w 89"/>
                    <a:gd name="T3" fmla="*/ 16 h 58"/>
                    <a:gd name="T4" fmla="*/ 40 w 89"/>
                    <a:gd name="T5" fmla="*/ 27 h 58"/>
                    <a:gd name="T6" fmla="*/ 48 w 89"/>
                    <a:gd name="T7" fmla="*/ 27 h 58"/>
                    <a:gd name="T8" fmla="*/ 57 w 89"/>
                    <a:gd name="T9" fmla="*/ 27 h 58"/>
                    <a:gd name="T10" fmla="*/ 65 w 89"/>
                    <a:gd name="T11" fmla="*/ 24 h 58"/>
                    <a:gd name="T12" fmla="*/ 71 w 89"/>
                    <a:gd name="T13" fmla="*/ 27 h 58"/>
                    <a:gd name="T14" fmla="*/ 77 w 89"/>
                    <a:gd name="T15" fmla="*/ 33 h 58"/>
                    <a:gd name="T16" fmla="*/ 79 w 89"/>
                    <a:gd name="T17" fmla="*/ 41 h 58"/>
                    <a:gd name="T18" fmla="*/ 88 w 89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58"/>
                    <a:gd name="T32" fmla="*/ 89 w 89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58">
                      <a:moveTo>
                        <a:pt x="0" y="0"/>
                      </a:moveTo>
                      <a:lnTo>
                        <a:pt x="20" y="16"/>
                      </a:lnTo>
                      <a:lnTo>
                        <a:pt x="40" y="27"/>
                      </a:lnTo>
                      <a:lnTo>
                        <a:pt x="48" y="27"/>
                      </a:lnTo>
                      <a:lnTo>
                        <a:pt x="57" y="27"/>
                      </a:lnTo>
                      <a:lnTo>
                        <a:pt x="65" y="24"/>
                      </a:lnTo>
                      <a:lnTo>
                        <a:pt x="71" y="27"/>
                      </a:lnTo>
                      <a:lnTo>
                        <a:pt x="77" y="33"/>
                      </a:lnTo>
                      <a:lnTo>
                        <a:pt x="79" y="41"/>
                      </a:lnTo>
                      <a:lnTo>
                        <a:pt x="88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81" name="Freeform 956"/>
                <p:cNvSpPr>
                  <a:spLocks/>
                </p:cNvSpPr>
                <p:nvPr/>
              </p:nvSpPr>
              <p:spPr bwMode="auto">
                <a:xfrm>
                  <a:off x="1717" y="1585"/>
                  <a:ext cx="88" cy="56"/>
                </a:xfrm>
                <a:custGeom>
                  <a:avLst/>
                  <a:gdLst>
                    <a:gd name="T0" fmla="*/ 0 w 88"/>
                    <a:gd name="T1" fmla="*/ 0 h 56"/>
                    <a:gd name="T2" fmla="*/ 21 w 88"/>
                    <a:gd name="T3" fmla="*/ 16 h 56"/>
                    <a:gd name="T4" fmla="*/ 29 w 88"/>
                    <a:gd name="T5" fmla="*/ 21 h 56"/>
                    <a:gd name="T6" fmla="*/ 38 w 88"/>
                    <a:gd name="T7" fmla="*/ 24 h 56"/>
                    <a:gd name="T8" fmla="*/ 47 w 88"/>
                    <a:gd name="T9" fmla="*/ 26 h 56"/>
                    <a:gd name="T10" fmla="*/ 55 w 88"/>
                    <a:gd name="T11" fmla="*/ 26 h 56"/>
                    <a:gd name="T12" fmla="*/ 64 w 88"/>
                    <a:gd name="T13" fmla="*/ 24 h 56"/>
                    <a:gd name="T14" fmla="*/ 70 w 88"/>
                    <a:gd name="T15" fmla="*/ 26 h 56"/>
                    <a:gd name="T16" fmla="*/ 78 w 88"/>
                    <a:gd name="T17" fmla="*/ 37 h 56"/>
                    <a:gd name="T18" fmla="*/ 87 w 88"/>
                    <a:gd name="T19" fmla="*/ 55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6"/>
                    <a:gd name="T32" fmla="*/ 88 w 88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6">
                      <a:moveTo>
                        <a:pt x="0" y="0"/>
                      </a:moveTo>
                      <a:lnTo>
                        <a:pt x="21" y="16"/>
                      </a:lnTo>
                      <a:lnTo>
                        <a:pt x="29" y="21"/>
                      </a:lnTo>
                      <a:lnTo>
                        <a:pt x="38" y="24"/>
                      </a:lnTo>
                      <a:lnTo>
                        <a:pt x="47" y="26"/>
                      </a:lnTo>
                      <a:lnTo>
                        <a:pt x="55" y="26"/>
                      </a:lnTo>
                      <a:lnTo>
                        <a:pt x="64" y="24"/>
                      </a:lnTo>
                      <a:lnTo>
                        <a:pt x="70" y="26"/>
                      </a:lnTo>
                      <a:lnTo>
                        <a:pt x="78" y="37"/>
                      </a:lnTo>
                      <a:lnTo>
                        <a:pt x="87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82" name="Oval 957"/>
                <p:cNvSpPr>
                  <a:spLocks noChangeArrowheads="1"/>
                </p:cNvSpPr>
                <p:nvPr/>
              </p:nvSpPr>
              <p:spPr bwMode="auto">
                <a:xfrm rot="2040000">
                  <a:off x="1597" y="153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91" name="Group 958"/>
              <p:cNvGrpSpPr>
                <a:grpSpLocks/>
              </p:cNvGrpSpPr>
              <p:nvPr/>
            </p:nvGrpSpPr>
            <p:grpSpPr bwMode="auto">
              <a:xfrm>
                <a:off x="3949" y="2608"/>
                <a:ext cx="89" cy="55"/>
                <a:chOff x="1698" y="1659"/>
                <a:chExt cx="213" cy="130"/>
              </a:xfrm>
            </p:grpSpPr>
            <p:sp>
              <p:nvSpPr>
                <p:cNvPr id="50277" name="Freeform 959"/>
                <p:cNvSpPr>
                  <a:spLocks/>
                </p:cNvSpPr>
                <p:nvPr/>
              </p:nvSpPr>
              <p:spPr bwMode="auto">
                <a:xfrm>
                  <a:off x="1715" y="1659"/>
                  <a:ext cx="100" cy="33"/>
                </a:xfrm>
                <a:custGeom>
                  <a:avLst/>
                  <a:gdLst>
                    <a:gd name="T0" fmla="*/ 99 w 100"/>
                    <a:gd name="T1" fmla="*/ 32 h 33"/>
                    <a:gd name="T2" fmla="*/ 76 w 100"/>
                    <a:gd name="T3" fmla="*/ 21 h 33"/>
                    <a:gd name="T4" fmla="*/ 55 w 100"/>
                    <a:gd name="T5" fmla="*/ 16 h 33"/>
                    <a:gd name="T6" fmla="*/ 47 w 100"/>
                    <a:gd name="T7" fmla="*/ 18 h 33"/>
                    <a:gd name="T8" fmla="*/ 38 w 100"/>
                    <a:gd name="T9" fmla="*/ 21 h 33"/>
                    <a:gd name="T10" fmla="*/ 29 w 100"/>
                    <a:gd name="T11" fmla="*/ 24 h 33"/>
                    <a:gd name="T12" fmla="*/ 24 w 100"/>
                    <a:gd name="T13" fmla="*/ 24 h 33"/>
                    <a:gd name="T14" fmla="*/ 18 w 100"/>
                    <a:gd name="T15" fmla="*/ 21 h 33"/>
                    <a:gd name="T16" fmla="*/ 12 w 100"/>
                    <a:gd name="T17" fmla="*/ 16 h 33"/>
                    <a:gd name="T18" fmla="*/ 0 w 100"/>
                    <a:gd name="T19" fmla="*/ 0 h 3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33"/>
                    <a:gd name="T32" fmla="*/ 100 w 100"/>
                    <a:gd name="T33" fmla="*/ 33 h 3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33">
                      <a:moveTo>
                        <a:pt x="99" y="32"/>
                      </a:moveTo>
                      <a:lnTo>
                        <a:pt x="76" y="21"/>
                      </a:lnTo>
                      <a:lnTo>
                        <a:pt x="55" y="16"/>
                      </a:lnTo>
                      <a:lnTo>
                        <a:pt x="47" y="18"/>
                      </a:lnTo>
                      <a:lnTo>
                        <a:pt x="38" y="21"/>
                      </a:lnTo>
                      <a:lnTo>
                        <a:pt x="29" y="24"/>
                      </a:lnTo>
                      <a:lnTo>
                        <a:pt x="24" y="24"/>
                      </a:lnTo>
                      <a:lnTo>
                        <a:pt x="18" y="21"/>
                      </a:lnTo>
                      <a:lnTo>
                        <a:pt x="12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78" name="Freeform 960"/>
                <p:cNvSpPr>
                  <a:spLocks/>
                </p:cNvSpPr>
                <p:nvPr/>
              </p:nvSpPr>
              <p:spPr bwMode="auto">
                <a:xfrm>
                  <a:off x="1698" y="1721"/>
                  <a:ext cx="99" cy="32"/>
                </a:xfrm>
                <a:custGeom>
                  <a:avLst/>
                  <a:gdLst>
                    <a:gd name="T0" fmla="*/ 98 w 99"/>
                    <a:gd name="T1" fmla="*/ 31 h 32"/>
                    <a:gd name="T2" fmla="*/ 75 w 99"/>
                    <a:gd name="T3" fmla="*/ 23 h 32"/>
                    <a:gd name="T4" fmla="*/ 64 w 99"/>
                    <a:gd name="T5" fmla="*/ 20 h 32"/>
                    <a:gd name="T6" fmla="*/ 55 w 99"/>
                    <a:gd name="T7" fmla="*/ 17 h 32"/>
                    <a:gd name="T8" fmla="*/ 46 w 99"/>
                    <a:gd name="T9" fmla="*/ 17 h 32"/>
                    <a:gd name="T10" fmla="*/ 38 w 99"/>
                    <a:gd name="T11" fmla="*/ 20 h 32"/>
                    <a:gd name="T12" fmla="*/ 29 w 99"/>
                    <a:gd name="T13" fmla="*/ 23 h 32"/>
                    <a:gd name="T14" fmla="*/ 23 w 99"/>
                    <a:gd name="T15" fmla="*/ 23 h 32"/>
                    <a:gd name="T16" fmla="*/ 18 w 99"/>
                    <a:gd name="T17" fmla="*/ 20 h 32"/>
                    <a:gd name="T18" fmla="*/ 12 w 99"/>
                    <a:gd name="T19" fmla="*/ 14 h 32"/>
                    <a:gd name="T20" fmla="*/ 0 w 99"/>
                    <a:gd name="T21" fmla="*/ 0 h 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9"/>
                    <a:gd name="T34" fmla="*/ 0 h 32"/>
                    <a:gd name="T35" fmla="*/ 99 w 99"/>
                    <a:gd name="T36" fmla="*/ 32 h 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9" h="32">
                      <a:moveTo>
                        <a:pt x="98" y="31"/>
                      </a:moveTo>
                      <a:lnTo>
                        <a:pt x="75" y="23"/>
                      </a:lnTo>
                      <a:lnTo>
                        <a:pt x="64" y="20"/>
                      </a:lnTo>
                      <a:lnTo>
                        <a:pt x="55" y="17"/>
                      </a:lnTo>
                      <a:lnTo>
                        <a:pt x="46" y="17"/>
                      </a:lnTo>
                      <a:lnTo>
                        <a:pt x="38" y="20"/>
                      </a:lnTo>
                      <a:lnTo>
                        <a:pt x="29" y="23"/>
                      </a:lnTo>
                      <a:lnTo>
                        <a:pt x="23" y="23"/>
                      </a:lnTo>
                      <a:lnTo>
                        <a:pt x="18" y="20"/>
                      </a:lnTo>
                      <a:lnTo>
                        <a:pt x="12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79" name="Oval 961"/>
                <p:cNvSpPr>
                  <a:spLocks noChangeArrowheads="1"/>
                </p:cNvSpPr>
                <p:nvPr/>
              </p:nvSpPr>
              <p:spPr bwMode="auto">
                <a:xfrm rot="-9600000">
                  <a:off x="1791" y="167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92" name="Group 962"/>
              <p:cNvGrpSpPr>
                <a:grpSpLocks/>
              </p:cNvGrpSpPr>
              <p:nvPr/>
            </p:nvGrpSpPr>
            <p:grpSpPr bwMode="auto">
              <a:xfrm>
                <a:off x="3985" y="2544"/>
                <a:ext cx="72" cy="83"/>
                <a:chOff x="1785" y="1501"/>
                <a:chExt cx="167" cy="202"/>
              </a:xfrm>
            </p:grpSpPr>
            <p:sp>
              <p:nvSpPr>
                <p:cNvPr id="50274" name="Freeform 963"/>
                <p:cNvSpPr>
                  <a:spLocks/>
                </p:cNvSpPr>
                <p:nvPr/>
              </p:nvSpPr>
              <p:spPr bwMode="auto">
                <a:xfrm>
                  <a:off x="1842" y="1501"/>
                  <a:ext cx="52" cy="90"/>
                </a:xfrm>
                <a:custGeom>
                  <a:avLst/>
                  <a:gdLst>
                    <a:gd name="T0" fmla="*/ 51 w 52"/>
                    <a:gd name="T1" fmla="*/ 89 h 90"/>
                    <a:gd name="T2" fmla="*/ 39 w 52"/>
                    <a:gd name="T3" fmla="*/ 64 h 90"/>
                    <a:gd name="T4" fmla="*/ 27 w 52"/>
                    <a:gd name="T5" fmla="*/ 46 h 90"/>
                    <a:gd name="T6" fmla="*/ 21 w 52"/>
                    <a:gd name="T7" fmla="*/ 41 h 90"/>
                    <a:gd name="T8" fmla="*/ 12 w 52"/>
                    <a:gd name="T9" fmla="*/ 38 h 90"/>
                    <a:gd name="T10" fmla="*/ 6 w 52"/>
                    <a:gd name="T11" fmla="*/ 36 h 90"/>
                    <a:gd name="T12" fmla="*/ 0 w 52"/>
                    <a:gd name="T13" fmla="*/ 30 h 90"/>
                    <a:gd name="T14" fmla="*/ 0 w 52"/>
                    <a:gd name="T15" fmla="*/ 15 h 90"/>
                    <a:gd name="T16" fmla="*/ 0 w 52"/>
                    <a:gd name="T17" fmla="*/ 0 h 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"/>
                    <a:gd name="T28" fmla="*/ 0 h 90"/>
                    <a:gd name="T29" fmla="*/ 52 w 52"/>
                    <a:gd name="T30" fmla="*/ 90 h 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" h="90">
                      <a:moveTo>
                        <a:pt x="51" y="89"/>
                      </a:moveTo>
                      <a:lnTo>
                        <a:pt x="39" y="64"/>
                      </a:lnTo>
                      <a:lnTo>
                        <a:pt x="27" y="46"/>
                      </a:lnTo>
                      <a:lnTo>
                        <a:pt x="21" y="41"/>
                      </a:lnTo>
                      <a:lnTo>
                        <a:pt x="12" y="38"/>
                      </a:lnTo>
                      <a:lnTo>
                        <a:pt x="6" y="36"/>
                      </a:lnTo>
                      <a:lnTo>
                        <a:pt x="0" y="30"/>
                      </a:lnTo>
                      <a:lnTo>
                        <a:pt x="0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75" name="Freeform 964"/>
                <p:cNvSpPr>
                  <a:spLocks/>
                </p:cNvSpPr>
                <p:nvPr/>
              </p:nvSpPr>
              <p:spPr bwMode="auto">
                <a:xfrm>
                  <a:off x="1785" y="1533"/>
                  <a:ext cx="54" cy="92"/>
                </a:xfrm>
                <a:custGeom>
                  <a:avLst/>
                  <a:gdLst>
                    <a:gd name="T0" fmla="*/ 53 w 54"/>
                    <a:gd name="T1" fmla="*/ 91 h 92"/>
                    <a:gd name="T2" fmla="*/ 41 w 54"/>
                    <a:gd name="T3" fmla="*/ 68 h 92"/>
                    <a:gd name="T4" fmla="*/ 29 w 54"/>
                    <a:gd name="T5" fmla="*/ 49 h 92"/>
                    <a:gd name="T6" fmla="*/ 24 w 54"/>
                    <a:gd name="T7" fmla="*/ 44 h 92"/>
                    <a:gd name="T8" fmla="*/ 15 w 54"/>
                    <a:gd name="T9" fmla="*/ 42 h 92"/>
                    <a:gd name="T10" fmla="*/ 6 w 54"/>
                    <a:gd name="T11" fmla="*/ 39 h 92"/>
                    <a:gd name="T12" fmla="*/ 3 w 54"/>
                    <a:gd name="T13" fmla="*/ 34 h 92"/>
                    <a:gd name="T14" fmla="*/ 0 w 54"/>
                    <a:gd name="T15" fmla="*/ 26 h 92"/>
                    <a:gd name="T16" fmla="*/ 0 w 54"/>
                    <a:gd name="T17" fmla="*/ 18 h 92"/>
                    <a:gd name="T18" fmla="*/ 0 w 54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92"/>
                    <a:gd name="T32" fmla="*/ 54 w 54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92">
                      <a:moveTo>
                        <a:pt x="53" y="91"/>
                      </a:moveTo>
                      <a:lnTo>
                        <a:pt x="41" y="68"/>
                      </a:lnTo>
                      <a:lnTo>
                        <a:pt x="29" y="49"/>
                      </a:lnTo>
                      <a:lnTo>
                        <a:pt x="24" y="44"/>
                      </a:lnTo>
                      <a:lnTo>
                        <a:pt x="15" y="42"/>
                      </a:lnTo>
                      <a:lnTo>
                        <a:pt x="6" y="39"/>
                      </a:lnTo>
                      <a:lnTo>
                        <a:pt x="3" y="34"/>
                      </a:lnTo>
                      <a:lnTo>
                        <a:pt x="0" y="26"/>
                      </a:lnTo>
                      <a:lnTo>
                        <a:pt x="0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76" name="Oval 965"/>
                <p:cNvSpPr>
                  <a:spLocks noChangeArrowheads="1"/>
                </p:cNvSpPr>
                <p:nvPr/>
              </p:nvSpPr>
              <p:spPr bwMode="auto">
                <a:xfrm rot="-7080000">
                  <a:off x="1833" y="158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93" name="Group 966"/>
              <p:cNvGrpSpPr>
                <a:grpSpLocks/>
              </p:cNvGrpSpPr>
              <p:nvPr/>
            </p:nvGrpSpPr>
            <p:grpSpPr bwMode="auto">
              <a:xfrm>
                <a:off x="4019" y="2506"/>
                <a:ext cx="71" cy="84"/>
                <a:chOff x="1863" y="1412"/>
                <a:chExt cx="170" cy="203"/>
              </a:xfrm>
            </p:grpSpPr>
            <p:sp>
              <p:nvSpPr>
                <p:cNvPr id="50271" name="Freeform 967"/>
                <p:cNvSpPr>
                  <a:spLocks/>
                </p:cNvSpPr>
                <p:nvPr/>
              </p:nvSpPr>
              <p:spPr bwMode="auto">
                <a:xfrm>
                  <a:off x="1918" y="1412"/>
                  <a:ext cx="55" cy="90"/>
                </a:xfrm>
                <a:custGeom>
                  <a:avLst/>
                  <a:gdLst>
                    <a:gd name="T0" fmla="*/ 54 w 55"/>
                    <a:gd name="T1" fmla="*/ 89 h 90"/>
                    <a:gd name="T2" fmla="*/ 41 w 55"/>
                    <a:gd name="T3" fmla="*/ 65 h 90"/>
                    <a:gd name="T4" fmla="*/ 29 w 55"/>
                    <a:gd name="T5" fmla="*/ 48 h 90"/>
                    <a:gd name="T6" fmla="*/ 22 w 55"/>
                    <a:gd name="T7" fmla="*/ 43 h 90"/>
                    <a:gd name="T8" fmla="*/ 16 w 55"/>
                    <a:gd name="T9" fmla="*/ 41 h 90"/>
                    <a:gd name="T10" fmla="*/ 7 w 55"/>
                    <a:gd name="T11" fmla="*/ 39 h 90"/>
                    <a:gd name="T12" fmla="*/ 4 w 55"/>
                    <a:gd name="T13" fmla="*/ 34 h 90"/>
                    <a:gd name="T14" fmla="*/ 0 w 55"/>
                    <a:gd name="T15" fmla="*/ 27 h 90"/>
                    <a:gd name="T16" fmla="*/ 0 w 55"/>
                    <a:gd name="T17" fmla="*/ 17 h 90"/>
                    <a:gd name="T18" fmla="*/ 0 w 55"/>
                    <a:gd name="T19" fmla="*/ 0 h 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"/>
                    <a:gd name="T31" fmla="*/ 0 h 90"/>
                    <a:gd name="T32" fmla="*/ 55 w 55"/>
                    <a:gd name="T33" fmla="*/ 90 h 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" h="90">
                      <a:moveTo>
                        <a:pt x="54" y="89"/>
                      </a:moveTo>
                      <a:lnTo>
                        <a:pt x="41" y="65"/>
                      </a:lnTo>
                      <a:lnTo>
                        <a:pt x="29" y="48"/>
                      </a:lnTo>
                      <a:lnTo>
                        <a:pt x="22" y="43"/>
                      </a:lnTo>
                      <a:lnTo>
                        <a:pt x="16" y="41"/>
                      </a:lnTo>
                      <a:lnTo>
                        <a:pt x="7" y="39"/>
                      </a:lnTo>
                      <a:lnTo>
                        <a:pt x="4" y="34"/>
                      </a:lnTo>
                      <a:lnTo>
                        <a:pt x="0" y="27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72" name="Freeform 968"/>
                <p:cNvSpPr>
                  <a:spLocks/>
                </p:cNvSpPr>
                <p:nvPr/>
              </p:nvSpPr>
              <p:spPr bwMode="auto">
                <a:xfrm>
                  <a:off x="1863" y="1448"/>
                  <a:ext cx="56" cy="89"/>
                </a:xfrm>
                <a:custGeom>
                  <a:avLst/>
                  <a:gdLst>
                    <a:gd name="T0" fmla="*/ 55 w 56"/>
                    <a:gd name="T1" fmla="*/ 88 h 89"/>
                    <a:gd name="T2" fmla="*/ 43 w 56"/>
                    <a:gd name="T3" fmla="*/ 63 h 89"/>
                    <a:gd name="T4" fmla="*/ 30 w 56"/>
                    <a:gd name="T5" fmla="*/ 46 h 89"/>
                    <a:gd name="T6" fmla="*/ 24 w 56"/>
                    <a:gd name="T7" fmla="*/ 41 h 89"/>
                    <a:gd name="T8" fmla="*/ 15 w 56"/>
                    <a:gd name="T9" fmla="*/ 39 h 89"/>
                    <a:gd name="T10" fmla="*/ 9 w 56"/>
                    <a:gd name="T11" fmla="*/ 36 h 89"/>
                    <a:gd name="T12" fmla="*/ 3 w 56"/>
                    <a:gd name="T13" fmla="*/ 31 h 89"/>
                    <a:gd name="T14" fmla="*/ 0 w 56"/>
                    <a:gd name="T15" fmla="*/ 24 h 89"/>
                    <a:gd name="T16" fmla="*/ 0 w 56"/>
                    <a:gd name="T17" fmla="*/ 17 h 89"/>
                    <a:gd name="T18" fmla="*/ 0 w 56"/>
                    <a:gd name="T19" fmla="*/ 0 h 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"/>
                    <a:gd name="T31" fmla="*/ 0 h 89"/>
                    <a:gd name="T32" fmla="*/ 56 w 56"/>
                    <a:gd name="T33" fmla="*/ 89 h 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" h="89">
                      <a:moveTo>
                        <a:pt x="55" y="88"/>
                      </a:moveTo>
                      <a:lnTo>
                        <a:pt x="43" y="63"/>
                      </a:lnTo>
                      <a:lnTo>
                        <a:pt x="30" y="46"/>
                      </a:lnTo>
                      <a:lnTo>
                        <a:pt x="24" y="41"/>
                      </a:lnTo>
                      <a:lnTo>
                        <a:pt x="15" y="39"/>
                      </a:lnTo>
                      <a:lnTo>
                        <a:pt x="9" y="36"/>
                      </a:lnTo>
                      <a:lnTo>
                        <a:pt x="3" y="31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73" name="Oval 969"/>
                <p:cNvSpPr>
                  <a:spLocks noChangeArrowheads="1"/>
                </p:cNvSpPr>
                <p:nvPr/>
              </p:nvSpPr>
              <p:spPr bwMode="auto">
                <a:xfrm rot="-7140000">
                  <a:off x="1914" y="149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94" name="Group 970"/>
              <p:cNvGrpSpPr>
                <a:grpSpLocks/>
              </p:cNvGrpSpPr>
              <p:nvPr/>
            </p:nvGrpSpPr>
            <p:grpSpPr bwMode="auto">
              <a:xfrm>
                <a:off x="3864" y="2999"/>
                <a:ext cx="90" cy="59"/>
                <a:chOff x="1495" y="2610"/>
                <a:chExt cx="214" cy="142"/>
              </a:xfrm>
            </p:grpSpPr>
            <p:sp>
              <p:nvSpPr>
                <p:cNvPr id="50268" name="Freeform 971"/>
                <p:cNvSpPr>
                  <a:spLocks/>
                </p:cNvSpPr>
                <p:nvPr/>
              </p:nvSpPr>
              <p:spPr bwMode="auto">
                <a:xfrm>
                  <a:off x="1607" y="2671"/>
                  <a:ext cx="102" cy="36"/>
                </a:xfrm>
                <a:custGeom>
                  <a:avLst/>
                  <a:gdLst>
                    <a:gd name="T0" fmla="*/ 0 w 102"/>
                    <a:gd name="T1" fmla="*/ 35 h 36"/>
                    <a:gd name="T2" fmla="*/ 24 w 102"/>
                    <a:gd name="T3" fmla="*/ 31 h 36"/>
                    <a:gd name="T4" fmla="*/ 46 w 102"/>
                    <a:gd name="T5" fmla="*/ 22 h 36"/>
                    <a:gd name="T6" fmla="*/ 55 w 102"/>
                    <a:gd name="T7" fmla="*/ 18 h 36"/>
                    <a:gd name="T8" fmla="*/ 57 w 102"/>
                    <a:gd name="T9" fmla="*/ 13 h 36"/>
                    <a:gd name="T10" fmla="*/ 68 w 102"/>
                    <a:gd name="T11" fmla="*/ 0 h 36"/>
                    <a:gd name="T12" fmla="*/ 74 w 102"/>
                    <a:gd name="T13" fmla="*/ 0 h 36"/>
                    <a:gd name="T14" fmla="*/ 82 w 102"/>
                    <a:gd name="T15" fmla="*/ 0 h 36"/>
                    <a:gd name="T16" fmla="*/ 101 w 102"/>
                    <a:gd name="T17" fmla="*/ 9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2"/>
                    <a:gd name="T28" fmla="*/ 0 h 36"/>
                    <a:gd name="T29" fmla="*/ 102 w 102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2" h="36">
                      <a:moveTo>
                        <a:pt x="0" y="35"/>
                      </a:moveTo>
                      <a:lnTo>
                        <a:pt x="24" y="31"/>
                      </a:lnTo>
                      <a:lnTo>
                        <a:pt x="46" y="22"/>
                      </a:lnTo>
                      <a:lnTo>
                        <a:pt x="55" y="18"/>
                      </a:lnTo>
                      <a:lnTo>
                        <a:pt x="57" y="13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82" y="0"/>
                      </a:lnTo>
                      <a:lnTo>
                        <a:pt x="101" y="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69" name="Freeform 972"/>
                <p:cNvSpPr>
                  <a:spLocks/>
                </p:cNvSpPr>
                <p:nvPr/>
              </p:nvSpPr>
              <p:spPr bwMode="auto">
                <a:xfrm>
                  <a:off x="1589" y="2610"/>
                  <a:ext cx="101" cy="35"/>
                </a:xfrm>
                <a:custGeom>
                  <a:avLst/>
                  <a:gdLst>
                    <a:gd name="T0" fmla="*/ 0 w 101"/>
                    <a:gd name="T1" fmla="*/ 34 h 35"/>
                    <a:gd name="T2" fmla="*/ 24 w 101"/>
                    <a:gd name="T3" fmla="*/ 30 h 35"/>
                    <a:gd name="T4" fmla="*/ 43 w 101"/>
                    <a:gd name="T5" fmla="*/ 21 h 35"/>
                    <a:gd name="T6" fmla="*/ 51 w 101"/>
                    <a:gd name="T7" fmla="*/ 17 h 35"/>
                    <a:gd name="T8" fmla="*/ 57 w 101"/>
                    <a:gd name="T9" fmla="*/ 9 h 35"/>
                    <a:gd name="T10" fmla="*/ 62 w 101"/>
                    <a:gd name="T11" fmla="*/ 4 h 35"/>
                    <a:gd name="T12" fmla="*/ 68 w 101"/>
                    <a:gd name="T13" fmla="*/ 0 h 35"/>
                    <a:gd name="T14" fmla="*/ 81 w 101"/>
                    <a:gd name="T15" fmla="*/ 0 h 35"/>
                    <a:gd name="T16" fmla="*/ 100 w 101"/>
                    <a:gd name="T17" fmla="*/ 4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35"/>
                    <a:gd name="T29" fmla="*/ 101 w 101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35">
                      <a:moveTo>
                        <a:pt x="0" y="34"/>
                      </a:moveTo>
                      <a:lnTo>
                        <a:pt x="24" y="30"/>
                      </a:lnTo>
                      <a:lnTo>
                        <a:pt x="43" y="21"/>
                      </a:lnTo>
                      <a:lnTo>
                        <a:pt x="51" y="17"/>
                      </a:lnTo>
                      <a:lnTo>
                        <a:pt x="57" y="9"/>
                      </a:lnTo>
                      <a:lnTo>
                        <a:pt x="62" y="4"/>
                      </a:ln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100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70" name="Oval 973"/>
                <p:cNvSpPr>
                  <a:spLocks noChangeArrowheads="1"/>
                </p:cNvSpPr>
                <p:nvPr/>
              </p:nvSpPr>
              <p:spPr bwMode="auto">
                <a:xfrm rot="-780000">
                  <a:off x="1495" y="263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95" name="Group 974"/>
              <p:cNvGrpSpPr>
                <a:grpSpLocks/>
              </p:cNvGrpSpPr>
              <p:nvPr/>
            </p:nvGrpSpPr>
            <p:grpSpPr bwMode="auto">
              <a:xfrm>
                <a:off x="4090" y="2435"/>
                <a:ext cx="69" cy="83"/>
                <a:chOff x="2033" y="1237"/>
                <a:chExt cx="167" cy="202"/>
              </a:xfrm>
            </p:grpSpPr>
            <p:sp>
              <p:nvSpPr>
                <p:cNvPr id="50265" name="Freeform 975"/>
                <p:cNvSpPr>
                  <a:spLocks/>
                </p:cNvSpPr>
                <p:nvPr/>
              </p:nvSpPr>
              <p:spPr bwMode="auto">
                <a:xfrm>
                  <a:off x="2090" y="1237"/>
                  <a:ext cx="52" cy="90"/>
                </a:xfrm>
                <a:custGeom>
                  <a:avLst/>
                  <a:gdLst>
                    <a:gd name="T0" fmla="*/ 51 w 52"/>
                    <a:gd name="T1" fmla="*/ 89 h 90"/>
                    <a:gd name="T2" fmla="*/ 41 w 52"/>
                    <a:gd name="T3" fmla="*/ 66 h 90"/>
                    <a:gd name="T4" fmla="*/ 27 w 52"/>
                    <a:gd name="T5" fmla="*/ 47 h 90"/>
                    <a:gd name="T6" fmla="*/ 20 w 52"/>
                    <a:gd name="T7" fmla="*/ 42 h 90"/>
                    <a:gd name="T8" fmla="*/ 13 w 52"/>
                    <a:gd name="T9" fmla="*/ 38 h 90"/>
                    <a:gd name="T10" fmla="*/ 6 w 52"/>
                    <a:gd name="T11" fmla="*/ 36 h 90"/>
                    <a:gd name="T12" fmla="*/ 0 w 52"/>
                    <a:gd name="T13" fmla="*/ 32 h 90"/>
                    <a:gd name="T14" fmla="*/ 0 w 52"/>
                    <a:gd name="T15" fmla="*/ 17 h 90"/>
                    <a:gd name="T16" fmla="*/ 0 w 52"/>
                    <a:gd name="T17" fmla="*/ 0 h 9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2"/>
                    <a:gd name="T28" fmla="*/ 0 h 90"/>
                    <a:gd name="T29" fmla="*/ 52 w 52"/>
                    <a:gd name="T30" fmla="*/ 90 h 9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2" h="90">
                      <a:moveTo>
                        <a:pt x="51" y="89"/>
                      </a:moveTo>
                      <a:lnTo>
                        <a:pt x="41" y="66"/>
                      </a:lnTo>
                      <a:lnTo>
                        <a:pt x="27" y="47"/>
                      </a:lnTo>
                      <a:lnTo>
                        <a:pt x="20" y="42"/>
                      </a:lnTo>
                      <a:lnTo>
                        <a:pt x="13" y="38"/>
                      </a:lnTo>
                      <a:lnTo>
                        <a:pt x="6" y="36"/>
                      </a:lnTo>
                      <a:lnTo>
                        <a:pt x="0" y="32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66" name="Freeform 976"/>
                <p:cNvSpPr>
                  <a:spLocks/>
                </p:cNvSpPr>
                <p:nvPr/>
              </p:nvSpPr>
              <p:spPr bwMode="auto">
                <a:xfrm>
                  <a:off x="2033" y="1271"/>
                  <a:ext cx="54" cy="90"/>
                </a:xfrm>
                <a:custGeom>
                  <a:avLst/>
                  <a:gdLst>
                    <a:gd name="T0" fmla="*/ 53 w 54"/>
                    <a:gd name="T1" fmla="*/ 89 h 90"/>
                    <a:gd name="T2" fmla="*/ 43 w 54"/>
                    <a:gd name="T3" fmla="*/ 65 h 90"/>
                    <a:gd name="T4" fmla="*/ 36 w 54"/>
                    <a:gd name="T5" fmla="*/ 56 h 90"/>
                    <a:gd name="T6" fmla="*/ 30 w 54"/>
                    <a:gd name="T7" fmla="*/ 48 h 90"/>
                    <a:gd name="T8" fmla="*/ 23 w 54"/>
                    <a:gd name="T9" fmla="*/ 43 h 90"/>
                    <a:gd name="T10" fmla="*/ 13 w 54"/>
                    <a:gd name="T11" fmla="*/ 39 h 90"/>
                    <a:gd name="T12" fmla="*/ 6 w 54"/>
                    <a:gd name="T13" fmla="*/ 35 h 90"/>
                    <a:gd name="T14" fmla="*/ 3 w 54"/>
                    <a:gd name="T15" fmla="*/ 30 h 90"/>
                    <a:gd name="T16" fmla="*/ 0 w 54"/>
                    <a:gd name="T17" fmla="*/ 24 h 90"/>
                    <a:gd name="T18" fmla="*/ 0 w 54"/>
                    <a:gd name="T19" fmla="*/ 17 h 90"/>
                    <a:gd name="T20" fmla="*/ 0 w 54"/>
                    <a:gd name="T21" fmla="*/ 0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90"/>
                    <a:gd name="T35" fmla="*/ 54 w 54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90">
                      <a:moveTo>
                        <a:pt x="53" y="89"/>
                      </a:moveTo>
                      <a:lnTo>
                        <a:pt x="43" y="65"/>
                      </a:lnTo>
                      <a:lnTo>
                        <a:pt x="36" y="56"/>
                      </a:lnTo>
                      <a:lnTo>
                        <a:pt x="30" y="48"/>
                      </a:lnTo>
                      <a:lnTo>
                        <a:pt x="23" y="43"/>
                      </a:lnTo>
                      <a:lnTo>
                        <a:pt x="13" y="39"/>
                      </a:lnTo>
                      <a:lnTo>
                        <a:pt x="6" y="35"/>
                      </a:lnTo>
                      <a:lnTo>
                        <a:pt x="3" y="30"/>
                      </a:lnTo>
                      <a:lnTo>
                        <a:pt x="0" y="24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67" name="Oval 977"/>
                <p:cNvSpPr>
                  <a:spLocks noChangeArrowheads="1"/>
                </p:cNvSpPr>
                <p:nvPr/>
              </p:nvSpPr>
              <p:spPr bwMode="auto">
                <a:xfrm rot="-7080000">
                  <a:off x="2081" y="132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96" name="Group 978"/>
              <p:cNvGrpSpPr>
                <a:grpSpLocks/>
              </p:cNvGrpSpPr>
              <p:nvPr/>
            </p:nvGrpSpPr>
            <p:grpSpPr bwMode="auto">
              <a:xfrm>
                <a:off x="4026" y="2431"/>
                <a:ext cx="84" cy="69"/>
                <a:chOff x="1877" y="1230"/>
                <a:chExt cx="208" cy="163"/>
              </a:xfrm>
            </p:grpSpPr>
            <p:sp>
              <p:nvSpPr>
                <p:cNvPr id="50262" name="Freeform 979"/>
                <p:cNvSpPr>
                  <a:spLocks/>
                </p:cNvSpPr>
                <p:nvPr/>
              </p:nvSpPr>
              <p:spPr bwMode="auto">
                <a:xfrm>
                  <a:off x="1962" y="1336"/>
                  <a:ext cx="90" cy="57"/>
                </a:xfrm>
                <a:custGeom>
                  <a:avLst/>
                  <a:gdLst>
                    <a:gd name="T0" fmla="*/ 0 w 90"/>
                    <a:gd name="T1" fmla="*/ 0 h 57"/>
                    <a:gd name="T2" fmla="*/ 20 w 90"/>
                    <a:gd name="T3" fmla="*/ 16 h 57"/>
                    <a:gd name="T4" fmla="*/ 40 w 90"/>
                    <a:gd name="T5" fmla="*/ 25 h 57"/>
                    <a:gd name="T6" fmla="*/ 50 w 90"/>
                    <a:gd name="T7" fmla="*/ 27 h 57"/>
                    <a:gd name="T8" fmla="*/ 56 w 90"/>
                    <a:gd name="T9" fmla="*/ 27 h 57"/>
                    <a:gd name="T10" fmla="*/ 66 w 90"/>
                    <a:gd name="T11" fmla="*/ 25 h 57"/>
                    <a:gd name="T12" fmla="*/ 73 w 90"/>
                    <a:gd name="T13" fmla="*/ 27 h 57"/>
                    <a:gd name="T14" fmla="*/ 76 w 90"/>
                    <a:gd name="T15" fmla="*/ 32 h 57"/>
                    <a:gd name="T16" fmla="*/ 82 w 90"/>
                    <a:gd name="T17" fmla="*/ 38 h 57"/>
                    <a:gd name="T18" fmla="*/ 89 w 90"/>
                    <a:gd name="T19" fmla="*/ 56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0"/>
                    <a:gd name="T31" fmla="*/ 0 h 57"/>
                    <a:gd name="T32" fmla="*/ 90 w 90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0" h="57">
                      <a:moveTo>
                        <a:pt x="0" y="0"/>
                      </a:moveTo>
                      <a:lnTo>
                        <a:pt x="20" y="16"/>
                      </a:lnTo>
                      <a:lnTo>
                        <a:pt x="40" y="25"/>
                      </a:lnTo>
                      <a:lnTo>
                        <a:pt x="50" y="27"/>
                      </a:lnTo>
                      <a:lnTo>
                        <a:pt x="56" y="27"/>
                      </a:lnTo>
                      <a:lnTo>
                        <a:pt x="66" y="25"/>
                      </a:lnTo>
                      <a:lnTo>
                        <a:pt x="73" y="27"/>
                      </a:lnTo>
                      <a:lnTo>
                        <a:pt x="76" y="32"/>
                      </a:lnTo>
                      <a:lnTo>
                        <a:pt x="82" y="38"/>
                      </a:lnTo>
                      <a:lnTo>
                        <a:pt x="89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63" name="Freeform 980"/>
                <p:cNvSpPr>
                  <a:spLocks/>
                </p:cNvSpPr>
                <p:nvPr/>
              </p:nvSpPr>
              <p:spPr bwMode="auto">
                <a:xfrm>
                  <a:off x="1997" y="1280"/>
                  <a:ext cx="88" cy="57"/>
                </a:xfrm>
                <a:custGeom>
                  <a:avLst/>
                  <a:gdLst>
                    <a:gd name="T0" fmla="*/ 0 w 88"/>
                    <a:gd name="T1" fmla="*/ 0 h 57"/>
                    <a:gd name="T2" fmla="*/ 20 w 88"/>
                    <a:gd name="T3" fmla="*/ 15 h 57"/>
                    <a:gd name="T4" fmla="*/ 30 w 88"/>
                    <a:gd name="T5" fmla="*/ 22 h 57"/>
                    <a:gd name="T6" fmla="*/ 37 w 88"/>
                    <a:gd name="T7" fmla="*/ 24 h 57"/>
                    <a:gd name="T8" fmla="*/ 47 w 88"/>
                    <a:gd name="T9" fmla="*/ 26 h 57"/>
                    <a:gd name="T10" fmla="*/ 57 w 88"/>
                    <a:gd name="T11" fmla="*/ 26 h 57"/>
                    <a:gd name="T12" fmla="*/ 64 w 88"/>
                    <a:gd name="T13" fmla="*/ 24 h 57"/>
                    <a:gd name="T14" fmla="*/ 70 w 88"/>
                    <a:gd name="T15" fmla="*/ 26 h 57"/>
                    <a:gd name="T16" fmla="*/ 80 w 88"/>
                    <a:gd name="T17" fmla="*/ 39 h 57"/>
                    <a:gd name="T18" fmla="*/ 87 w 88"/>
                    <a:gd name="T19" fmla="*/ 56 h 5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7"/>
                    <a:gd name="T32" fmla="*/ 88 w 88"/>
                    <a:gd name="T33" fmla="*/ 57 h 5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7">
                      <a:moveTo>
                        <a:pt x="0" y="0"/>
                      </a:moveTo>
                      <a:lnTo>
                        <a:pt x="20" y="15"/>
                      </a:lnTo>
                      <a:lnTo>
                        <a:pt x="30" y="22"/>
                      </a:lnTo>
                      <a:lnTo>
                        <a:pt x="37" y="24"/>
                      </a:lnTo>
                      <a:lnTo>
                        <a:pt x="47" y="26"/>
                      </a:lnTo>
                      <a:lnTo>
                        <a:pt x="57" y="26"/>
                      </a:lnTo>
                      <a:lnTo>
                        <a:pt x="64" y="24"/>
                      </a:lnTo>
                      <a:lnTo>
                        <a:pt x="70" y="26"/>
                      </a:lnTo>
                      <a:lnTo>
                        <a:pt x="80" y="39"/>
                      </a:lnTo>
                      <a:lnTo>
                        <a:pt x="87" y="5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64" name="Oval 981"/>
                <p:cNvSpPr>
                  <a:spLocks noChangeArrowheads="1"/>
                </p:cNvSpPr>
                <p:nvPr/>
              </p:nvSpPr>
              <p:spPr bwMode="auto">
                <a:xfrm rot="2040000">
                  <a:off x="1877" y="123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97" name="Group 982"/>
              <p:cNvGrpSpPr>
                <a:grpSpLocks/>
              </p:cNvGrpSpPr>
              <p:nvPr/>
            </p:nvGrpSpPr>
            <p:grpSpPr bwMode="auto">
              <a:xfrm>
                <a:off x="4058" y="2399"/>
                <a:ext cx="80" cy="77"/>
                <a:chOff x="1957" y="1149"/>
                <a:chExt cx="193" cy="187"/>
              </a:xfrm>
            </p:grpSpPr>
            <p:sp>
              <p:nvSpPr>
                <p:cNvPr id="50259" name="Freeform 983"/>
                <p:cNvSpPr>
                  <a:spLocks/>
                </p:cNvSpPr>
                <p:nvPr/>
              </p:nvSpPr>
              <p:spPr bwMode="auto">
                <a:xfrm>
                  <a:off x="2030" y="1260"/>
                  <a:ext cx="75" cy="76"/>
                </a:xfrm>
                <a:custGeom>
                  <a:avLst/>
                  <a:gdLst>
                    <a:gd name="T0" fmla="*/ 0 w 75"/>
                    <a:gd name="T1" fmla="*/ 0 h 76"/>
                    <a:gd name="T2" fmla="*/ 17 w 75"/>
                    <a:gd name="T3" fmla="*/ 19 h 76"/>
                    <a:gd name="T4" fmla="*/ 27 w 75"/>
                    <a:gd name="T5" fmla="*/ 28 h 76"/>
                    <a:gd name="T6" fmla="*/ 34 w 75"/>
                    <a:gd name="T7" fmla="*/ 34 h 76"/>
                    <a:gd name="T8" fmla="*/ 40 w 75"/>
                    <a:gd name="T9" fmla="*/ 39 h 76"/>
                    <a:gd name="T10" fmla="*/ 50 w 75"/>
                    <a:gd name="T11" fmla="*/ 39 h 76"/>
                    <a:gd name="T12" fmla="*/ 57 w 75"/>
                    <a:gd name="T13" fmla="*/ 41 h 76"/>
                    <a:gd name="T14" fmla="*/ 64 w 75"/>
                    <a:gd name="T15" fmla="*/ 43 h 76"/>
                    <a:gd name="T16" fmla="*/ 71 w 75"/>
                    <a:gd name="T17" fmla="*/ 56 h 76"/>
                    <a:gd name="T18" fmla="*/ 74 w 75"/>
                    <a:gd name="T19" fmla="*/ 75 h 7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5"/>
                    <a:gd name="T31" fmla="*/ 0 h 76"/>
                    <a:gd name="T32" fmla="*/ 75 w 75"/>
                    <a:gd name="T33" fmla="*/ 76 h 7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5" h="76">
                      <a:moveTo>
                        <a:pt x="0" y="0"/>
                      </a:moveTo>
                      <a:lnTo>
                        <a:pt x="17" y="19"/>
                      </a:lnTo>
                      <a:lnTo>
                        <a:pt x="27" y="28"/>
                      </a:lnTo>
                      <a:lnTo>
                        <a:pt x="34" y="34"/>
                      </a:lnTo>
                      <a:lnTo>
                        <a:pt x="40" y="39"/>
                      </a:lnTo>
                      <a:lnTo>
                        <a:pt x="50" y="39"/>
                      </a:lnTo>
                      <a:lnTo>
                        <a:pt x="57" y="41"/>
                      </a:lnTo>
                      <a:lnTo>
                        <a:pt x="64" y="43"/>
                      </a:lnTo>
                      <a:lnTo>
                        <a:pt x="71" y="56"/>
                      </a:lnTo>
                      <a:lnTo>
                        <a:pt x="74" y="7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60" name="Freeform 984"/>
                <p:cNvSpPr>
                  <a:spLocks/>
                </p:cNvSpPr>
                <p:nvPr/>
              </p:nvSpPr>
              <p:spPr bwMode="auto">
                <a:xfrm>
                  <a:off x="2073" y="1215"/>
                  <a:ext cx="77" cy="75"/>
                </a:xfrm>
                <a:custGeom>
                  <a:avLst/>
                  <a:gdLst>
                    <a:gd name="T0" fmla="*/ 0 w 77"/>
                    <a:gd name="T1" fmla="*/ 0 h 75"/>
                    <a:gd name="T2" fmla="*/ 18 w 77"/>
                    <a:gd name="T3" fmla="*/ 18 h 75"/>
                    <a:gd name="T4" fmla="*/ 28 w 77"/>
                    <a:gd name="T5" fmla="*/ 27 h 75"/>
                    <a:gd name="T6" fmla="*/ 35 w 77"/>
                    <a:gd name="T7" fmla="*/ 33 h 75"/>
                    <a:gd name="T8" fmla="*/ 42 w 77"/>
                    <a:gd name="T9" fmla="*/ 37 h 75"/>
                    <a:gd name="T10" fmla="*/ 52 w 77"/>
                    <a:gd name="T11" fmla="*/ 37 h 75"/>
                    <a:gd name="T12" fmla="*/ 59 w 77"/>
                    <a:gd name="T13" fmla="*/ 39 h 75"/>
                    <a:gd name="T14" fmla="*/ 66 w 77"/>
                    <a:gd name="T15" fmla="*/ 41 h 75"/>
                    <a:gd name="T16" fmla="*/ 69 w 77"/>
                    <a:gd name="T17" fmla="*/ 47 h 75"/>
                    <a:gd name="T18" fmla="*/ 73 w 77"/>
                    <a:gd name="T19" fmla="*/ 55 h 75"/>
                    <a:gd name="T20" fmla="*/ 76 w 77"/>
                    <a:gd name="T21" fmla="*/ 74 h 7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7"/>
                    <a:gd name="T34" fmla="*/ 0 h 75"/>
                    <a:gd name="T35" fmla="*/ 77 w 77"/>
                    <a:gd name="T36" fmla="*/ 75 h 7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7" h="75">
                      <a:moveTo>
                        <a:pt x="0" y="0"/>
                      </a:moveTo>
                      <a:lnTo>
                        <a:pt x="18" y="18"/>
                      </a:lnTo>
                      <a:lnTo>
                        <a:pt x="28" y="27"/>
                      </a:lnTo>
                      <a:lnTo>
                        <a:pt x="35" y="33"/>
                      </a:lnTo>
                      <a:lnTo>
                        <a:pt x="42" y="37"/>
                      </a:lnTo>
                      <a:lnTo>
                        <a:pt x="52" y="37"/>
                      </a:lnTo>
                      <a:lnTo>
                        <a:pt x="59" y="39"/>
                      </a:lnTo>
                      <a:lnTo>
                        <a:pt x="66" y="41"/>
                      </a:lnTo>
                      <a:lnTo>
                        <a:pt x="69" y="47"/>
                      </a:lnTo>
                      <a:lnTo>
                        <a:pt x="73" y="55"/>
                      </a:lnTo>
                      <a:lnTo>
                        <a:pt x="76" y="7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61" name="Oval 985"/>
                <p:cNvSpPr>
                  <a:spLocks noChangeArrowheads="1"/>
                </p:cNvSpPr>
                <p:nvPr/>
              </p:nvSpPr>
              <p:spPr bwMode="auto">
                <a:xfrm rot="2820000">
                  <a:off x="1956" y="115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98" name="Group 986"/>
              <p:cNvGrpSpPr>
                <a:grpSpLocks/>
              </p:cNvGrpSpPr>
              <p:nvPr/>
            </p:nvGrpSpPr>
            <p:grpSpPr bwMode="auto">
              <a:xfrm>
                <a:off x="3851" y="2959"/>
                <a:ext cx="88" cy="61"/>
                <a:chOff x="1463" y="2512"/>
                <a:chExt cx="213" cy="147"/>
              </a:xfrm>
            </p:grpSpPr>
            <p:sp>
              <p:nvSpPr>
                <p:cNvPr id="50256" name="Freeform 987"/>
                <p:cNvSpPr>
                  <a:spLocks/>
                </p:cNvSpPr>
                <p:nvPr/>
              </p:nvSpPr>
              <p:spPr bwMode="auto">
                <a:xfrm>
                  <a:off x="1576" y="2572"/>
                  <a:ext cx="100" cy="39"/>
                </a:xfrm>
                <a:custGeom>
                  <a:avLst/>
                  <a:gdLst>
                    <a:gd name="T0" fmla="*/ 0 w 100"/>
                    <a:gd name="T1" fmla="*/ 38 h 39"/>
                    <a:gd name="T2" fmla="*/ 24 w 100"/>
                    <a:gd name="T3" fmla="*/ 30 h 39"/>
                    <a:gd name="T4" fmla="*/ 37 w 100"/>
                    <a:gd name="T5" fmla="*/ 25 h 39"/>
                    <a:gd name="T6" fmla="*/ 45 w 100"/>
                    <a:gd name="T7" fmla="*/ 21 h 39"/>
                    <a:gd name="T8" fmla="*/ 53 w 100"/>
                    <a:gd name="T9" fmla="*/ 17 h 39"/>
                    <a:gd name="T10" fmla="*/ 56 w 100"/>
                    <a:gd name="T11" fmla="*/ 13 h 39"/>
                    <a:gd name="T12" fmla="*/ 67 w 100"/>
                    <a:gd name="T13" fmla="*/ 0 h 39"/>
                    <a:gd name="T14" fmla="*/ 80 w 100"/>
                    <a:gd name="T15" fmla="*/ 0 h 39"/>
                    <a:gd name="T16" fmla="*/ 99 w 100"/>
                    <a:gd name="T17" fmla="*/ 5 h 3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0"/>
                    <a:gd name="T28" fmla="*/ 0 h 39"/>
                    <a:gd name="T29" fmla="*/ 100 w 100"/>
                    <a:gd name="T30" fmla="*/ 39 h 3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0" h="39">
                      <a:moveTo>
                        <a:pt x="0" y="38"/>
                      </a:moveTo>
                      <a:lnTo>
                        <a:pt x="24" y="30"/>
                      </a:lnTo>
                      <a:lnTo>
                        <a:pt x="37" y="25"/>
                      </a:lnTo>
                      <a:lnTo>
                        <a:pt x="45" y="21"/>
                      </a:lnTo>
                      <a:lnTo>
                        <a:pt x="53" y="17"/>
                      </a:lnTo>
                      <a:lnTo>
                        <a:pt x="56" y="13"/>
                      </a:lnTo>
                      <a:lnTo>
                        <a:pt x="67" y="0"/>
                      </a:lnTo>
                      <a:lnTo>
                        <a:pt x="80" y="0"/>
                      </a:lnTo>
                      <a:lnTo>
                        <a:pt x="99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57" name="Freeform 988"/>
                <p:cNvSpPr>
                  <a:spLocks/>
                </p:cNvSpPr>
                <p:nvPr/>
              </p:nvSpPr>
              <p:spPr bwMode="auto">
                <a:xfrm>
                  <a:off x="1555" y="2512"/>
                  <a:ext cx="99" cy="38"/>
                </a:xfrm>
                <a:custGeom>
                  <a:avLst/>
                  <a:gdLst>
                    <a:gd name="T0" fmla="*/ 0 w 99"/>
                    <a:gd name="T1" fmla="*/ 37 h 38"/>
                    <a:gd name="T2" fmla="*/ 24 w 99"/>
                    <a:gd name="T3" fmla="*/ 29 h 38"/>
                    <a:gd name="T4" fmla="*/ 45 w 99"/>
                    <a:gd name="T5" fmla="*/ 21 h 38"/>
                    <a:gd name="T6" fmla="*/ 50 w 99"/>
                    <a:gd name="T7" fmla="*/ 17 h 38"/>
                    <a:gd name="T8" fmla="*/ 56 w 99"/>
                    <a:gd name="T9" fmla="*/ 8 h 38"/>
                    <a:gd name="T10" fmla="*/ 61 w 99"/>
                    <a:gd name="T11" fmla="*/ 4 h 38"/>
                    <a:gd name="T12" fmla="*/ 66 w 99"/>
                    <a:gd name="T13" fmla="*/ 0 h 38"/>
                    <a:gd name="T14" fmla="*/ 79 w 99"/>
                    <a:gd name="T15" fmla="*/ 0 h 38"/>
                    <a:gd name="T16" fmla="*/ 98 w 99"/>
                    <a:gd name="T17" fmla="*/ 4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8"/>
                    <a:gd name="T29" fmla="*/ 99 w 99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8">
                      <a:moveTo>
                        <a:pt x="0" y="37"/>
                      </a:moveTo>
                      <a:lnTo>
                        <a:pt x="24" y="29"/>
                      </a:lnTo>
                      <a:lnTo>
                        <a:pt x="45" y="21"/>
                      </a:lnTo>
                      <a:lnTo>
                        <a:pt x="50" y="17"/>
                      </a:lnTo>
                      <a:lnTo>
                        <a:pt x="56" y="8"/>
                      </a:lnTo>
                      <a:lnTo>
                        <a:pt x="61" y="4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98" y="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58" name="Oval 989"/>
                <p:cNvSpPr>
                  <a:spLocks noChangeArrowheads="1"/>
                </p:cNvSpPr>
                <p:nvPr/>
              </p:nvSpPr>
              <p:spPr bwMode="auto">
                <a:xfrm rot="-960000">
                  <a:off x="1463" y="254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299" name="Group 990"/>
              <p:cNvGrpSpPr>
                <a:grpSpLocks/>
              </p:cNvGrpSpPr>
              <p:nvPr/>
            </p:nvGrpSpPr>
            <p:grpSpPr bwMode="auto">
              <a:xfrm>
                <a:off x="3878" y="3035"/>
                <a:ext cx="88" cy="64"/>
                <a:chOff x="1528" y="2698"/>
                <a:chExt cx="211" cy="155"/>
              </a:xfrm>
            </p:grpSpPr>
            <p:sp>
              <p:nvSpPr>
                <p:cNvPr id="50253" name="Freeform 991"/>
                <p:cNvSpPr>
                  <a:spLocks/>
                </p:cNvSpPr>
                <p:nvPr/>
              </p:nvSpPr>
              <p:spPr bwMode="auto">
                <a:xfrm>
                  <a:off x="1641" y="2762"/>
                  <a:ext cx="98" cy="41"/>
                </a:xfrm>
                <a:custGeom>
                  <a:avLst/>
                  <a:gdLst>
                    <a:gd name="T0" fmla="*/ 0 w 98"/>
                    <a:gd name="T1" fmla="*/ 40 h 41"/>
                    <a:gd name="T2" fmla="*/ 25 w 98"/>
                    <a:gd name="T3" fmla="*/ 31 h 41"/>
                    <a:gd name="T4" fmla="*/ 44 w 98"/>
                    <a:gd name="T5" fmla="*/ 22 h 41"/>
                    <a:gd name="T6" fmla="*/ 50 w 98"/>
                    <a:gd name="T7" fmla="*/ 13 h 41"/>
                    <a:gd name="T8" fmla="*/ 55 w 98"/>
                    <a:gd name="T9" fmla="*/ 9 h 41"/>
                    <a:gd name="T10" fmla="*/ 58 w 98"/>
                    <a:gd name="T11" fmla="*/ 4 h 41"/>
                    <a:gd name="T12" fmla="*/ 64 w 98"/>
                    <a:gd name="T13" fmla="*/ 0 h 41"/>
                    <a:gd name="T14" fmla="*/ 78 w 98"/>
                    <a:gd name="T15" fmla="*/ 0 h 41"/>
                    <a:gd name="T16" fmla="*/ 97 w 98"/>
                    <a:gd name="T17" fmla="*/ 0 h 4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1"/>
                    <a:gd name="T29" fmla="*/ 98 w 98"/>
                    <a:gd name="T30" fmla="*/ 41 h 4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1">
                      <a:moveTo>
                        <a:pt x="0" y="40"/>
                      </a:moveTo>
                      <a:lnTo>
                        <a:pt x="25" y="31"/>
                      </a:lnTo>
                      <a:lnTo>
                        <a:pt x="44" y="22"/>
                      </a:lnTo>
                      <a:lnTo>
                        <a:pt x="50" y="13"/>
                      </a:lnTo>
                      <a:lnTo>
                        <a:pt x="55" y="9"/>
                      </a:lnTo>
                      <a:lnTo>
                        <a:pt x="58" y="4"/>
                      </a:lnTo>
                      <a:lnTo>
                        <a:pt x="64" y="0"/>
                      </a:lnTo>
                      <a:lnTo>
                        <a:pt x="78" y="0"/>
                      </a:lnTo>
                      <a:lnTo>
                        <a:pt x="9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54" name="Freeform 992"/>
                <p:cNvSpPr>
                  <a:spLocks/>
                </p:cNvSpPr>
                <p:nvPr/>
              </p:nvSpPr>
              <p:spPr bwMode="auto">
                <a:xfrm>
                  <a:off x="1616" y="2698"/>
                  <a:ext cx="97" cy="45"/>
                </a:xfrm>
                <a:custGeom>
                  <a:avLst/>
                  <a:gdLst>
                    <a:gd name="T0" fmla="*/ 0 w 97"/>
                    <a:gd name="T1" fmla="*/ 44 h 45"/>
                    <a:gd name="T2" fmla="*/ 25 w 97"/>
                    <a:gd name="T3" fmla="*/ 35 h 45"/>
                    <a:gd name="T4" fmla="*/ 44 w 97"/>
                    <a:gd name="T5" fmla="*/ 26 h 45"/>
                    <a:gd name="T6" fmla="*/ 49 w 97"/>
                    <a:gd name="T7" fmla="*/ 18 h 45"/>
                    <a:gd name="T8" fmla="*/ 55 w 97"/>
                    <a:gd name="T9" fmla="*/ 13 h 45"/>
                    <a:gd name="T10" fmla="*/ 58 w 97"/>
                    <a:gd name="T11" fmla="*/ 5 h 45"/>
                    <a:gd name="T12" fmla="*/ 63 w 97"/>
                    <a:gd name="T13" fmla="*/ 0 h 45"/>
                    <a:gd name="T14" fmla="*/ 77 w 97"/>
                    <a:gd name="T15" fmla="*/ 0 h 45"/>
                    <a:gd name="T16" fmla="*/ 96 w 97"/>
                    <a:gd name="T17" fmla="*/ 5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"/>
                    <a:gd name="T28" fmla="*/ 0 h 45"/>
                    <a:gd name="T29" fmla="*/ 97 w 97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" h="45">
                      <a:moveTo>
                        <a:pt x="0" y="44"/>
                      </a:moveTo>
                      <a:lnTo>
                        <a:pt x="25" y="35"/>
                      </a:lnTo>
                      <a:lnTo>
                        <a:pt x="44" y="26"/>
                      </a:lnTo>
                      <a:lnTo>
                        <a:pt x="49" y="18"/>
                      </a:lnTo>
                      <a:lnTo>
                        <a:pt x="55" y="13"/>
                      </a:lnTo>
                      <a:lnTo>
                        <a:pt x="58" y="5"/>
                      </a:lnTo>
                      <a:lnTo>
                        <a:pt x="63" y="0"/>
                      </a:lnTo>
                      <a:lnTo>
                        <a:pt x="77" y="0"/>
                      </a:lnTo>
                      <a:lnTo>
                        <a:pt x="96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55" name="Oval 993"/>
                <p:cNvSpPr>
                  <a:spLocks noChangeArrowheads="1"/>
                </p:cNvSpPr>
                <p:nvPr/>
              </p:nvSpPr>
              <p:spPr bwMode="auto">
                <a:xfrm rot="-1200000">
                  <a:off x="1528" y="273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00" name="Group 994"/>
              <p:cNvGrpSpPr>
                <a:grpSpLocks/>
              </p:cNvGrpSpPr>
              <p:nvPr/>
            </p:nvGrpSpPr>
            <p:grpSpPr bwMode="auto">
              <a:xfrm>
                <a:off x="3914" y="3065"/>
                <a:ext cx="83" cy="75"/>
                <a:chOff x="1614" y="2772"/>
                <a:chExt cx="198" cy="180"/>
              </a:xfrm>
            </p:grpSpPr>
            <p:sp>
              <p:nvSpPr>
                <p:cNvPr id="50250" name="Freeform 995"/>
                <p:cNvSpPr>
                  <a:spLocks/>
                </p:cNvSpPr>
                <p:nvPr/>
              </p:nvSpPr>
              <p:spPr bwMode="auto">
                <a:xfrm>
                  <a:off x="1727" y="2826"/>
                  <a:ext cx="85" cy="61"/>
                </a:xfrm>
                <a:custGeom>
                  <a:avLst/>
                  <a:gdLst>
                    <a:gd name="T0" fmla="*/ 0 w 85"/>
                    <a:gd name="T1" fmla="*/ 60 h 61"/>
                    <a:gd name="T2" fmla="*/ 20 w 85"/>
                    <a:gd name="T3" fmla="*/ 46 h 61"/>
                    <a:gd name="T4" fmla="*/ 38 w 85"/>
                    <a:gd name="T5" fmla="*/ 32 h 61"/>
                    <a:gd name="T6" fmla="*/ 43 w 85"/>
                    <a:gd name="T7" fmla="*/ 23 h 61"/>
                    <a:gd name="T8" fmla="*/ 46 w 85"/>
                    <a:gd name="T9" fmla="*/ 18 h 61"/>
                    <a:gd name="T10" fmla="*/ 46 w 85"/>
                    <a:gd name="T11" fmla="*/ 9 h 61"/>
                    <a:gd name="T12" fmla="*/ 52 w 85"/>
                    <a:gd name="T13" fmla="*/ 5 h 61"/>
                    <a:gd name="T14" fmla="*/ 58 w 85"/>
                    <a:gd name="T15" fmla="*/ 0 h 61"/>
                    <a:gd name="T16" fmla="*/ 64 w 85"/>
                    <a:gd name="T17" fmla="*/ 0 h 61"/>
                    <a:gd name="T18" fmla="*/ 84 w 85"/>
                    <a:gd name="T19" fmla="*/ 0 h 6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5"/>
                    <a:gd name="T31" fmla="*/ 0 h 61"/>
                    <a:gd name="T32" fmla="*/ 85 w 85"/>
                    <a:gd name="T33" fmla="*/ 61 h 6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5" h="61">
                      <a:moveTo>
                        <a:pt x="0" y="60"/>
                      </a:moveTo>
                      <a:lnTo>
                        <a:pt x="20" y="46"/>
                      </a:lnTo>
                      <a:lnTo>
                        <a:pt x="38" y="32"/>
                      </a:lnTo>
                      <a:lnTo>
                        <a:pt x="43" y="23"/>
                      </a:lnTo>
                      <a:lnTo>
                        <a:pt x="46" y="18"/>
                      </a:lnTo>
                      <a:lnTo>
                        <a:pt x="46" y="9"/>
                      </a:lnTo>
                      <a:lnTo>
                        <a:pt x="52" y="5"/>
                      </a:lnTo>
                      <a:lnTo>
                        <a:pt x="58" y="0"/>
                      </a:lnTo>
                      <a:lnTo>
                        <a:pt x="64" y="0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51" name="Freeform 996"/>
                <p:cNvSpPr>
                  <a:spLocks/>
                </p:cNvSpPr>
                <p:nvPr/>
              </p:nvSpPr>
              <p:spPr bwMode="auto">
                <a:xfrm>
                  <a:off x="1687" y="2772"/>
                  <a:ext cx="86" cy="65"/>
                </a:xfrm>
                <a:custGeom>
                  <a:avLst/>
                  <a:gdLst>
                    <a:gd name="T0" fmla="*/ 0 w 86"/>
                    <a:gd name="T1" fmla="*/ 64 h 65"/>
                    <a:gd name="T2" fmla="*/ 23 w 86"/>
                    <a:gd name="T3" fmla="*/ 50 h 65"/>
                    <a:gd name="T4" fmla="*/ 40 w 86"/>
                    <a:gd name="T5" fmla="*/ 37 h 65"/>
                    <a:gd name="T6" fmla="*/ 45 w 86"/>
                    <a:gd name="T7" fmla="*/ 28 h 65"/>
                    <a:gd name="T8" fmla="*/ 45 w 86"/>
                    <a:gd name="T9" fmla="*/ 23 h 65"/>
                    <a:gd name="T10" fmla="*/ 48 w 86"/>
                    <a:gd name="T11" fmla="*/ 14 h 65"/>
                    <a:gd name="T12" fmla="*/ 51 w 86"/>
                    <a:gd name="T13" fmla="*/ 5 h 65"/>
                    <a:gd name="T14" fmla="*/ 65 w 86"/>
                    <a:gd name="T15" fmla="*/ 0 h 65"/>
                    <a:gd name="T16" fmla="*/ 85 w 86"/>
                    <a:gd name="T17" fmla="*/ 0 h 6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5"/>
                    <a:gd name="T29" fmla="*/ 86 w 86"/>
                    <a:gd name="T30" fmla="*/ 65 h 6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5">
                      <a:moveTo>
                        <a:pt x="0" y="64"/>
                      </a:moveTo>
                      <a:lnTo>
                        <a:pt x="23" y="50"/>
                      </a:lnTo>
                      <a:lnTo>
                        <a:pt x="40" y="37"/>
                      </a:lnTo>
                      <a:lnTo>
                        <a:pt x="45" y="28"/>
                      </a:lnTo>
                      <a:lnTo>
                        <a:pt x="45" y="23"/>
                      </a:lnTo>
                      <a:lnTo>
                        <a:pt x="48" y="14"/>
                      </a:lnTo>
                      <a:lnTo>
                        <a:pt x="51" y="5"/>
                      </a:lnTo>
                      <a:lnTo>
                        <a:pt x="65" y="0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52" name="Oval 997"/>
                <p:cNvSpPr>
                  <a:spLocks noChangeArrowheads="1"/>
                </p:cNvSpPr>
                <p:nvPr/>
              </p:nvSpPr>
              <p:spPr bwMode="auto">
                <a:xfrm rot="-2040000">
                  <a:off x="1614" y="283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01" name="Group 998"/>
              <p:cNvGrpSpPr>
                <a:grpSpLocks/>
              </p:cNvGrpSpPr>
              <p:nvPr/>
            </p:nvGrpSpPr>
            <p:grpSpPr bwMode="auto">
              <a:xfrm>
                <a:off x="3765" y="2598"/>
                <a:ext cx="216" cy="178"/>
                <a:chOff x="1270" y="1643"/>
                <a:chExt cx="517" cy="433"/>
              </a:xfrm>
            </p:grpSpPr>
            <p:pic>
              <p:nvPicPr>
                <p:cNvPr id="50236" name="Picture 999"/>
                <p:cNvPicPr>
                  <a:picLocks noChangeArrowheads="1"/>
                </p:cNvPicPr>
                <p:nvPr/>
              </p:nvPicPr>
              <p:blipFill>
                <a:blip r:embed="rId52" cstate="print"/>
                <a:srcRect/>
                <a:stretch>
                  <a:fillRect/>
                </a:stretch>
              </p:blipFill>
              <p:spPr bwMode="auto">
                <a:xfrm>
                  <a:off x="1329" y="1767"/>
                  <a:ext cx="299" cy="1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237" name="Picture 1000"/>
                <p:cNvPicPr>
                  <a:picLocks noChangeArrowheads="1"/>
                </p:cNvPicPr>
                <p:nvPr/>
              </p:nvPicPr>
              <p:blipFill>
                <a:blip r:embed="rId53" cstate="print"/>
                <a:srcRect/>
                <a:stretch>
                  <a:fillRect/>
                </a:stretch>
              </p:blipFill>
              <p:spPr bwMode="auto">
                <a:xfrm>
                  <a:off x="1360" y="1695"/>
                  <a:ext cx="299" cy="18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238" name="Picture 1001"/>
                <p:cNvPicPr>
                  <a:picLocks noChangeArrowheads="1"/>
                </p:cNvPicPr>
                <p:nvPr/>
              </p:nvPicPr>
              <p:blipFill>
                <a:blip r:embed="rId54" cstate="print"/>
                <a:srcRect/>
                <a:stretch>
                  <a:fillRect/>
                </a:stretch>
              </p:blipFill>
              <p:spPr bwMode="auto">
                <a:xfrm>
                  <a:off x="1349" y="1857"/>
                  <a:ext cx="297" cy="18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239" name="Picture 1002"/>
                <p:cNvPicPr>
                  <a:picLocks noChangeArrowheads="1"/>
                </p:cNvPicPr>
                <p:nvPr/>
              </p:nvPicPr>
              <p:blipFill>
                <a:blip r:embed="rId55" cstate="print"/>
                <a:srcRect/>
                <a:stretch>
                  <a:fillRect/>
                </a:stretch>
              </p:blipFill>
              <p:spPr bwMode="auto">
                <a:xfrm>
                  <a:off x="1411" y="1643"/>
                  <a:ext cx="299" cy="15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240" name="Freeform 1003"/>
                <p:cNvSpPr>
                  <a:spLocks/>
                </p:cNvSpPr>
                <p:nvPr/>
              </p:nvSpPr>
              <p:spPr bwMode="auto">
                <a:xfrm>
                  <a:off x="1334" y="1733"/>
                  <a:ext cx="73" cy="88"/>
                </a:xfrm>
                <a:custGeom>
                  <a:avLst/>
                  <a:gdLst>
                    <a:gd name="T0" fmla="*/ 34 w 73"/>
                    <a:gd name="T1" fmla="*/ 87 h 88"/>
                    <a:gd name="T2" fmla="*/ 18 w 73"/>
                    <a:gd name="T3" fmla="*/ 75 h 88"/>
                    <a:gd name="T4" fmla="*/ 11 w 73"/>
                    <a:gd name="T5" fmla="*/ 72 h 88"/>
                    <a:gd name="T6" fmla="*/ 5 w 73"/>
                    <a:gd name="T7" fmla="*/ 64 h 88"/>
                    <a:gd name="T8" fmla="*/ 0 w 73"/>
                    <a:gd name="T9" fmla="*/ 52 h 88"/>
                    <a:gd name="T10" fmla="*/ 0 w 73"/>
                    <a:gd name="T11" fmla="*/ 37 h 88"/>
                    <a:gd name="T12" fmla="*/ 2 w 73"/>
                    <a:gd name="T13" fmla="*/ 26 h 88"/>
                    <a:gd name="T14" fmla="*/ 2 w 73"/>
                    <a:gd name="T15" fmla="*/ 23 h 88"/>
                    <a:gd name="T16" fmla="*/ 2 w 73"/>
                    <a:gd name="T17" fmla="*/ 20 h 88"/>
                    <a:gd name="T18" fmla="*/ 18 w 73"/>
                    <a:gd name="T19" fmla="*/ 5 h 88"/>
                    <a:gd name="T20" fmla="*/ 34 w 73"/>
                    <a:gd name="T21" fmla="*/ 0 h 88"/>
                    <a:gd name="T22" fmla="*/ 52 w 73"/>
                    <a:gd name="T23" fmla="*/ 0 h 88"/>
                    <a:gd name="T24" fmla="*/ 72 w 73"/>
                    <a:gd name="T25" fmla="*/ 5 h 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3"/>
                    <a:gd name="T40" fmla="*/ 0 h 88"/>
                    <a:gd name="T41" fmla="*/ 73 w 73"/>
                    <a:gd name="T42" fmla="*/ 88 h 8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3" h="88">
                      <a:moveTo>
                        <a:pt x="34" y="87"/>
                      </a:moveTo>
                      <a:lnTo>
                        <a:pt x="18" y="75"/>
                      </a:lnTo>
                      <a:lnTo>
                        <a:pt x="11" y="72"/>
                      </a:lnTo>
                      <a:lnTo>
                        <a:pt x="5" y="64"/>
                      </a:lnTo>
                      <a:lnTo>
                        <a:pt x="0" y="52"/>
                      </a:lnTo>
                      <a:lnTo>
                        <a:pt x="0" y="37"/>
                      </a:lnTo>
                      <a:lnTo>
                        <a:pt x="2" y="26"/>
                      </a:lnTo>
                      <a:lnTo>
                        <a:pt x="2" y="23"/>
                      </a:lnTo>
                      <a:lnTo>
                        <a:pt x="2" y="20"/>
                      </a:lnTo>
                      <a:lnTo>
                        <a:pt x="18" y="5"/>
                      </a:lnTo>
                      <a:lnTo>
                        <a:pt x="34" y="0"/>
                      </a:lnTo>
                      <a:lnTo>
                        <a:pt x="52" y="0"/>
                      </a:lnTo>
                      <a:lnTo>
                        <a:pt x="72" y="5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50241" name="Picture 1004"/>
                <p:cNvPicPr>
                  <a:picLocks noChangeArrowheads="1"/>
                </p:cNvPicPr>
                <p:nvPr/>
              </p:nvPicPr>
              <p:blipFill>
                <a:blip r:embed="rId56" cstate="print"/>
                <a:srcRect/>
                <a:stretch>
                  <a:fillRect/>
                </a:stretch>
              </p:blipFill>
              <p:spPr bwMode="auto">
                <a:xfrm>
                  <a:off x="1438" y="1791"/>
                  <a:ext cx="299" cy="1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242" name="Picture 1005"/>
                <p:cNvPicPr>
                  <a:picLocks noChangeArrowheads="1"/>
                </p:cNvPicPr>
                <p:nvPr/>
              </p:nvPicPr>
              <p:blipFill>
                <a:blip r:embed="rId57" cstate="print"/>
                <a:srcRect/>
                <a:stretch>
                  <a:fillRect/>
                </a:stretch>
              </p:blipFill>
              <p:spPr bwMode="auto">
                <a:xfrm>
                  <a:off x="1404" y="1850"/>
                  <a:ext cx="292" cy="21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0243" name="Picture 1006"/>
                <p:cNvPicPr>
                  <a:picLocks noChangeArrowheads="1"/>
                </p:cNvPicPr>
                <p:nvPr/>
              </p:nvPicPr>
              <p:blipFill>
                <a:blip r:embed="rId58" cstate="print"/>
                <a:srcRect/>
                <a:stretch>
                  <a:fillRect/>
                </a:stretch>
              </p:blipFill>
              <p:spPr bwMode="auto">
                <a:xfrm>
                  <a:off x="1457" y="1687"/>
                  <a:ext cx="293" cy="21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50244" name="Freeform 1007"/>
                <p:cNvSpPr>
                  <a:spLocks/>
                </p:cNvSpPr>
                <p:nvPr/>
              </p:nvSpPr>
              <p:spPr bwMode="auto">
                <a:xfrm>
                  <a:off x="1416" y="1677"/>
                  <a:ext cx="93" cy="85"/>
                </a:xfrm>
                <a:custGeom>
                  <a:avLst/>
                  <a:gdLst>
                    <a:gd name="T0" fmla="*/ 34 w 93"/>
                    <a:gd name="T1" fmla="*/ 0 h 85"/>
                    <a:gd name="T2" fmla="*/ 22 w 93"/>
                    <a:gd name="T3" fmla="*/ 0 h 85"/>
                    <a:gd name="T4" fmla="*/ 15 w 93"/>
                    <a:gd name="T5" fmla="*/ 0 h 85"/>
                    <a:gd name="T6" fmla="*/ 8 w 93"/>
                    <a:gd name="T7" fmla="*/ 5 h 85"/>
                    <a:gd name="T8" fmla="*/ 5 w 93"/>
                    <a:gd name="T9" fmla="*/ 11 h 85"/>
                    <a:gd name="T10" fmla="*/ 3 w 93"/>
                    <a:gd name="T11" fmla="*/ 28 h 85"/>
                    <a:gd name="T12" fmla="*/ 0 w 93"/>
                    <a:gd name="T13" fmla="*/ 47 h 85"/>
                    <a:gd name="T14" fmla="*/ 12 w 93"/>
                    <a:gd name="T15" fmla="*/ 64 h 85"/>
                    <a:gd name="T16" fmla="*/ 27 w 93"/>
                    <a:gd name="T17" fmla="*/ 76 h 85"/>
                    <a:gd name="T18" fmla="*/ 44 w 93"/>
                    <a:gd name="T19" fmla="*/ 81 h 85"/>
                    <a:gd name="T20" fmla="*/ 68 w 93"/>
                    <a:gd name="T21" fmla="*/ 84 h 85"/>
                    <a:gd name="T22" fmla="*/ 78 w 93"/>
                    <a:gd name="T23" fmla="*/ 81 h 85"/>
                    <a:gd name="T24" fmla="*/ 85 w 93"/>
                    <a:gd name="T25" fmla="*/ 76 h 85"/>
                    <a:gd name="T26" fmla="*/ 90 w 93"/>
                    <a:gd name="T27" fmla="*/ 67 h 85"/>
                    <a:gd name="T28" fmla="*/ 92 w 93"/>
                    <a:gd name="T29" fmla="*/ 64 h 8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93"/>
                    <a:gd name="T46" fmla="*/ 0 h 85"/>
                    <a:gd name="T47" fmla="*/ 93 w 93"/>
                    <a:gd name="T48" fmla="*/ 85 h 8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93" h="85">
                      <a:moveTo>
                        <a:pt x="34" y="0"/>
                      </a:move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8" y="5"/>
                      </a:lnTo>
                      <a:lnTo>
                        <a:pt x="5" y="11"/>
                      </a:lnTo>
                      <a:lnTo>
                        <a:pt x="3" y="28"/>
                      </a:lnTo>
                      <a:lnTo>
                        <a:pt x="0" y="47"/>
                      </a:lnTo>
                      <a:lnTo>
                        <a:pt x="12" y="64"/>
                      </a:lnTo>
                      <a:lnTo>
                        <a:pt x="27" y="76"/>
                      </a:lnTo>
                      <a:lnTo>
                        <a:pt x="44" y="81"/>
                      </a:lnTo>
                      <a:lnTo>
                        <a:pt x="68" y="84"/>
                      </a:lnTo>
                      <a:lnTo>
                        <a:pt x="78" y="81"/>
                      </a:lnTo>
                      <a:lnTo>
                        <a:pt x="85" y="76"/>
                      </a:lnTo>
                      <a:lnTo>
                        <a:pt x="90" y="67"/>
                      </a:lnTo>
                      <a:lnTo>
                        <a:pt x="92" y="64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45" name="Freeform 1008"/>
                <p:cNvSpPr>
                  <a:spLocks/>
                </p:cNvSpPr>
                <p:nvPr/>
              </p:nvSpPr>
              <p:spPr bwMode="auto">
                <a:xfrm>
                  <a:off x="1429" y="1827"/>
                  <a:ext cx="61" cy="83"/>
                </a:xfrm>
                <a:custGeom>
                  <a:avLst/>
                  <a:gdLst>
                    <a:gd name="T0" fmla="*/ 60 w 61"/>
                    <a:gd name="T1" fmla="*/ 12 h 83"/>
                    <a:gd name="T2" fmla="*/ 48 w 61"/>
                    <a:gd name="T3" fmla="*/ 3 h 83"/>
                    <a:gd name="T4" fmla="*/ 41 w 61"/>
                    <a:gd name="T5" fmla="*/ 0 h 83"/>
                    <a:gd name="T6" fmla="*/ 34 w 61"/>
                    <a:gd name="T7" fmla="*/ 0 h 83"/>
                    <a:gd name="T8" fmla="*/ 24 w 61"/>
                    <a:gd name="T9" fmla="*/ 12 h 83"/>
                    <a:gd name="T10" fmla="*/ 17 w 61"/>
                    <a:gd name="T11" fmla="*/ 21 h 83"/>
                    <a:gd name="T12" fmla="*/ 10 w 61"/>
                    <a:gd name="T13" fmla="*/ 30 h 83"/>
                    <a:gd name="T14" fmla="*/ 8 w 61"/>
                    <a:gd name="T15" fmla="*/ 33 h 83"/>
                    <a:gd name="T16" fmla="*/ 3 w 61"/>
                    <a:gd name="T17" fmla="*/ 45 h 83"/>
                    <a:gd name="T18" fmla="*/ 0 w 61"/>
                    <a:gd name="T19" fmla="*/ 58 h 83"/>
                    <a:gd name="T20" fmla="*/ 5 w 61"/>
                    <a:gd name="T21" fmla="*/ 67 h 83"/>
                    <a:gd name="T22" fmla="*/ 12 w 61"/>
                    <a:gd name="T23" fmla="*/ 76 h 83"/>
                    <a:gd name="T24" fmla="*/ 19 w 61"/>
                    <a:gd name="T25" fmla="*/ 79 h 83"/>
                    <a:gd name="T26" fmla="*/ 22 w 61"/>
                    <a:gd name="T27" fmla="*/ 82 h 8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61"/>
                    <a:gd name="T43" fmla="*/ 0 h 83"/>
                    <a:gd name="T44" fmla="*/ 61 w 61"/>
                    <a:gd name="T45" fmla="*/ 83 h 83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61" h="83">
                      <a:moveTo>
                        <a:pt x="60" y="12"/>
                      </a:moveTo>
                      <a:lnTo>
                        <a:pt x="48" y="3"/>
                      </a:lnTo>
                      <a:lnTo>
                        <a:pt x="41" y="0"/>
                      </a:lnTo>
                      <a:lnTo>
                        <a:pt x="34" y="0"/>
                      </a:lnTo>
                      <a:lnTo>
                        <a:pt x="24" y="12"/>
                      </a:lnTo>
                      <a:lnTo>
                        <a:pt x="17" y="21"/>
                      </a:lnTo>
                      <a:lnTo>
                        <a:pt x="10" y="30"/>
                      </a:lnTo>
                      <a:lnTo>
                        <a:pt x="8" y="33"/>
                      </a:lnTo>
                      <a:lnTo>
                        <a:pt x="3" y="45"/>
                      </a:lnTo>
                      <a:lnTo>
                        <a:pt x="0" y="58"/>
                      </a:lnTo>
                      <a:lnTo>
                        <a:pt x="5" y="67"/>
                      </a:lnTo>
                      <a:lnTo>
                        <a:pt x="12" y="76"/>
                      </a:lnTo>
                      <a:lnTo>
                        <a:pt x="19" y="79"/>
                      </a:lnTo>
                      <a:lnTo>
                        <a:pt x="22" y="82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46" name="Freeform 1009"/>
                <p:cNvSpPr>
                  <a:spLocks/>
                </p:cNvSpPr>
                <p:nvPr/>
              </p:nvSpPr>
              <p:spPr bwMode="auto">
                <a:xfrm>
                  <a:off x="1270" y="1814"/>
                  <a:ext cx="128" cy="155"/>
                </a:xfrm>
                <a:custGeom>
                  <a:avLst/>
                  <a:gdLst>
                    <a:gd name="T0" fmla="*/ 127 w 128"/>
                    <a:gd name="T1" fmla="*/ 97 h 155"/>
                    <a:gd name="T2" fmla="*/ 123 w 128"/>
                    <a:gd name="T3" fmla="*/ 82 h 155"/>
                    <a:gd name="T4" fmla="*/ 118 w 128"/>
                    <a:gd name="T5" fmla="*/ 63 h 155"/>
                    <a:gd name="T6" fmla="*/ 118 w 128"/>
                    <a:gd name="T7" fmla="*/ 56 h 155"/>
                    <a:gd name="T8" fmla="*/ 116 w 128"/>
                    <a:gd name="T9" fmla="*/ 53 h 155"/>
                    <a:gd name="T10" fmla="*/ 116 w 128"/>
                    <a:gd name="T11" fmla="*/ 50 h 155"/>
                    <a:gd name="T12" fmla="*/ 96 w 128"/>
                    <a:gd name="T13" fmla="*/ 22 h 155"/>
                    <a:gd name="T14" fmla="*/ 91 w 128"/>
                    <a:gd name="T15" fmla="*/ 15 h 155"/>
                    <a:gd name="T16" fmla="*/ 89 w 128"/>
                    <a:gd name="T17" fmla="*/ 12 h 155"/>
                    <a:gd name="T18" fmla="*/ 87 w 128"/>
                    <a:gd name="T19" fmla="*/ 9 h 155"/>
                    <a:gd name="T20" fmla="*/ 69 w 128"/>
                    <a:gd name="T21" fmla="*/ 3 h 155"/>
                    <a:gd name="T22" fmla="*/ 60 w 128"/>
                    <a:gd name="T23" fmla="*/ 0 h 155"/>
                    <a:gd name="T24" fmla="*/ 51 w 128"/>
                    <a:gd name="T25" fmla="*/ 0 h 155"/>
                    <a:gd name="T26" fmla="*/ 44 w 128"/>
                    <a:gd name="T27" fmla="*/ 3 h 155"/>
                    <a:gd name="T28" fmla="*/ 38 w 128"/>
                    <a:gd name="T29" fmla="*/ 6 h 155"/>
                    <a:gd name="T30" fmla="*/ 24 w 128"/>
                    <a:gd name="T31" fmla="*/ 15 h 155"/>
                    <a:gd name="T32" fmla="*/ 20 w 128"/>
                    <a:gd name="T33" fmla="*/ 22 h 155"/>
                    <a:gd name="T34" fmla="*/ 13 w 128"/>
                    <a:gd name="T35" fmla="*/ 31 h 155"/>
                    <a:gd name="T36" fmla="*/ 9 w 128"/>
                    <a:gd name="T37" fmla="*/ 34 h 155"/>
                    <a:gd name="T38" fmla="*/ 6 w 128"/>
                    <a:gd name="T39" fmla="*/ 37 h 155"/>
                    <a:gd name="T40" fmla="*/ 4 w 128"/>
                    <a:gd name="T41" fmla="*/ 50 h 155"/>
                    <a:gd name="T42" fmla="*/ 0 w 128"/>
                    <a:gd name="T43" fmla="*/ 60 h 155"/>
                    <a:gd name="T44" fmla="*/ 0 w 128"/>
                    <a:gd name="T45" fmla="*/ 69 h 155"/>
                    <a:gd name="T46" fmla="*/ 0 w 128"/>
                    <a:gd name="T47" fmla="*/ 78 h 155"/>
                    <a:gd name="T48" fmla="*/ 4 w 128"/>
                    <a:gd name="T49" fmla="*/ 88 h 155"/>
                    <a:gd name="T50" fmla="*/ 9 w 128"/>
                    <a:gd name="T51" fmla="*/ 97 h 155"/>
                    <a:gd name="T52" fmla="*/ 15 w 128"/>
                    <a:gd name="T53" fmla="*/ 107 h 155"/>
                    <a:gd name="T54" fmla="*/ 17 w 128"/>
                    <a:gd name="T55" fmla="*/ 110 h 155"/>
                    <a:gd name="T56" fmla="*/ 20 w 128"/>
                    <a:gd name="T57" fmla="*/ 107 h 155"/>
                    <a:gd name="T58" fmla="*/ 20 w 128"/>
                    <a:gd name="T59" fmla="*/ 104 h 155"/>
                    <a:gd name="T60" fmla="*/ 20 w 128"/>
                    <a:gd name="T61" fmla="*/ 110 h 155"/>
                    <a:gd name="T62" fmla="*/ 22 w 128"/>
                    <a:gd name="T63" fmla="*/ 123 h 155"/>
                    <a:gd name="T64" fmla="*/ 31 w 128"/>
                    <a:gd name="T65" fmla="*/ 129 h 155"/>
                    <a:gd name="T66" fmla="*/ 33 w 128"/>
                    <a:gd name="T67" fmla="*/ 135 h 155"/>
                    <a:gd name="T68" fmla="*/ 33 w 128"/>
                    <a:gd name="T69" fmla="*/ 141 h 155"/>
                    <a:gd name="T70" fmla="*/ 33 w 128"/>
                    <a:gd name="T71" fmla="*/ 154 h 155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28"/>
                    <a:gd name="T109" fmla="*/ 0 h 155"/>
                    <a:gd name="T110" fmla="*/ 128 w 128"/>
                    <a:gd name="T111" fmla="*/ 155 h 155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28" h="155">
                      <a:moveTo>
                        <a:pt x="127" y="97"/>
                      </a:moveTo>
                      <a:lnTo>
                        <a:pt x="123" y="82"/>
                      </a:lnTo>
                      <a:lnTo>
                        <a:pt x="118" y="63"/>
                      </a:lnTo>
                      <a:lnTo>
                        <a:pt x="118" y="56"/>
                      </a:lnTo>
                      <a:lnTo>
                        <a:pt x="116" y="53"/>
                      </a:lnTo>
                      <a:lnTo>
                        <a:pt x="116" y="50"/>
                      </a:lnTo>
                      <a:lnTo>
                        <a:pt x="96" y="22"/>
                      </a:lnTo>
                      <a:lnTo>
                        <a:pt x="91" y="15"/>
                      </a:lnTo>
                      <a:lnTo>
                        <a:pt x="89" y="12"/>
                      </a:lnTo>
                      <a:lnTo>
                        <a:pt x="87" y="9"/>
                      </a:lnTo>
                      <a:lnTo>
                        <a:pt x="69" y="3"/>
                      </a:lnTo>
                      <a:lnTo>
                        <a:pt x="60" y="0"/>
                      </a:lnTo>
                      <a:lnTo>
                        <a:pt x="51" y="0"/>
                      </a:lnTo>
                      <a:lnTo>
                        <a:pt x="44" y="3"/>
                      </a:lnTo>
                      <a:lnTo>
                        <a:pt x="38" y="6"/>
                      </a:lnTo>
                      <a:lnTo>
                        <a:pt x="24" y="15"/>
                      </a:lnTo>
                      <a:lnTo>
                        <a:pt x="20" y="22"/>
                      </a:lnTo>
                      <a:lnTo>
                        <a:pt x="13" y="31"/>
                      </a:lnTo>
                      <a:lnTo>
                        <a:pt x="9" y="34"/>
                      </a:lnTo>
                      <a:lnTo>
                        <a:pt x="6" y="37"/>
                      </a:lnTo>
                      <a:lnTo>
                        <a:pt x="4" y="50"/>
                      </a:lnTo>
                      <a:lnTo>
                        <a:pt x="0" y="60"/>
                      </a:lnTo>
                      <a:lnTo>
                        <a:pt x="0" y="69"/>
                      </a:lnTo>
                      <a:lnTo>
                        <a:pt x="0" y="78"/>
                      </a:lnTo>
                      <a:lnTo>
                        <a:pt x="4" y="88"/>
                      </a:lnTo>
                      <a:lnTo>
                        <a:pt x="9" y="97"/>
                      </a:lnTo>
                      <a:lnTo>
                        <a:pt x="15" y="107"/>
                      </a:lnTo>
                      <a:lnTo>
                        <a:pt x="17" y="110"/>
                      </a:lnTo>
                      <a:lnTo>
                        <a:pt x="20" y="107"/>
                      </a:lnTo>
                      <a:lnTo>
                        <a:pt x="20" y="104"/>
                      </a:lnTo>
                      <a:lnTo>
                        <a:pt x="20" y="110"/>
                      </a:lnTo>
                      <a:lnTo>
                        <a:pt x="22" y="123"/>
                      </a:lnTo>
                      <a:lnTo>
                        <a:pt x="31" y="129"/>
                      </a:lnTo>
                      <a:lnTo>
                        <a:pt x="33" y="135"/>
                      </a:lnTo>
                      <a:lnTo>
                        <a:pt x="33" y="141"/>
                      </a:lnTo>
                      <a:lnTo>
                        <a:pt x="33" y="154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47" name="AutoShape 1010"/>
                <p:cNvSpPr>
                  <a:spLocks noChangeArrowheads="1"/>
                </p:cNvSpPr>
                <p:nvPr/>
              </p:nvSpPr>
              <p:spPr bwMode="auto">
                <a:xfrm rot="6660000">
                  <a:off x="1719" y="2008"/>
                  <a:ext cx="77" cy="59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50248" name="Freeform 1011"/>
                <p:cNvSpPr>
                  <a:spLocks/>
                </p:cNvSpPr>
                <p:nvPr/>
              </p:nvSpPr>
              <p:spPr bwMode="auto">
                <a:xfrm>
                  <a:off x="1666" y="2006"/>
                  <a:ext cx="59" cy="30"/>
                </a:xfrm>
                <a:custGeom>
                  <a:avLst/>
                  <a:gdLst>
                    <a:gd name="T0" fmla="*/ 0 w 59"/>
                    <a:gd name="T1" fmla="*/ 13 h 30"/>
                    <a:gd name="T2" fmla="*/ 11 w 59"/>
                    <a:gd name="T3" fmla="*/ 3 h 30"/>
                    <a:gd name="T4" fmla="*/ 19 w 59"/>
                    <a:gd name="T5" fmla="*/ 0 h 30"/>
                    <a:gd name="T6" fmla="*/ 28 w 59"/>
                    <a:gd name="T7" fmla="*/ 0 h 30"/>
                    <a:gd name="T8" fmla="*/ 30 w 59"/>
                    <a:gd name="T9" fmla="*/ 0 h 30"/>
                    <a:gd name="T10" fmla="*/ 36 w 59"/>
                    <a:gd name="T11" fmla="*/ 3 h 30"/>
                    <a:gd name="T12" fmla="*/ 50 w 59"/>
                    <a:gd name="T13" fmla="*/ 9 h 30"/>
                    <a:gd name="T14" fmla="*/ 56 w 59"/>
                    <a:gd name="T15" fmla="*/ 16 h 30"/>
                    <a:gd name="T16" fmla="*/ 58 w 59"/>
                    <a:gd name="T17" fmla="*/ 19 h 30"/>
                    <a:gd name="T18" fmla="*/ 58 w 59"/>
                    <a:gd name="T19" fmla="*/ 26 h 30"/>
                    <a:gd name="T20" fmla="*/ 53 w 59"/>
                    <a:gd name="T21" fmla="*/ 29 h 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9"/>
                    <a:gd name="T34" fmla="*/ 0 h 30"/>
                    <a:gd name="T35" fmla="*/ 59 w 59"/>
                    <a:gd name="T36" fmla="*/ 30 h 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9" h="30">
                      <a:moveTo>
                        <a:pt x="0" y="13"/>
                      </a:moveTo>
                      <a:lnTo>
                        <a:pt x="11" y="3"/>
                      </a:lnTo>
                      <a:lnTo>
                        <a:pt x="19" y="0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6" y="3"/>
                      </a:lnTo>
                      <a:lnTo>
                        <a:pt x="50" y="9"/>
                      </a:lnTo>
                      <a:lnTo>
                        <a:pt x="56" y="16"/>
                      </a:lnTo>
                      <a:lnTo>
                        <a:pt x="58" y="19"/>
                      </a:lnTo>
                      <a:lnTo>
                        <a:pt x="58" y="26"/>
                      </a:lnTo>
                      <a:lnTo>
                        <a:pt x="53" y="29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49" name="Freeform 1012"/>
                <p:cNvSpPr>
                  <a:spLocks/>
                </p:cNvSpPr>
                <p:nvPr/>
              </p:nvSpPr>
              <p:spPr bwMode="auto">
                <a:xfrm>
                  <a:off x="1711" y="1842"/>
                  <a:ext cx="52" cy="65"/>
                </a:xfrm>
                <a:custGeom>
                  <a:avLst/>
                  <a:gdLst>
                    <a:gd name="T0" fmla="*/ 0 w 52"/>
                    <a:gd name="T1" fmla="*/ 64 h 65"/>
                    <a:gd name="T2" fmla="*/ 9 w 52"/>
                    <a:gd name="T3" fmla="*/ 64 h 65"/>
                    <a:gd name="T4" fmla="*/ 17 w 52"/>
                    <a:gd name="T5" fmla="*/ 64 h 65"/>
                    <a:gd name="T6" fmla="*/ 26 w 52"/>
                    <a:gd name="T7" fmla="*/ 64 h 65"/>
                    <a:gd name="T8" fmla="*/ 31 w 52"/>
                    <a:gd name="T9" fmla="*/ 61 h 65"/>
                    <a:gd name="T10" fmla="*/ 37 w 52"/>
                    <a:gd name="T11" fmla="*/ 55 h 65"/>
                    <a:gd name="T12" fmla="*/ 45 w 52"/>
                    <a:gd name="T13" fmla="*/ 49 h 65"/>
                    <a:gd name="T14" fmla="*/ 48 w 52"/>
                    <a:gd name="T15" fmla="*/ 43 h 65"/>
                    <a:gd name="T16" fmla="*/ 51 w 52"/>
                    <a:gd name="T17" fmla="*/ 40 h 65"/>
                    <a:gd name="T18" fmla="*/ 45 w 52"/>
                    <a:gd name="T19" fmla="*/ 24 h 65"/>
                    <a:gd name="T20" fmla="*/ 37 w 52"/>
                    <a:gd name="T21" fmla="*/ 15 h 65"/>
                    <a:gd name="T22" fmla="*/ 12 w 52"/>
                    <a:gd name="T23" fmla="*/ 0 h 6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2"/>
                    <a:gd name="T37" fmla="*/ 0 h 65"/>
                    <a:gd name="T38" fmla="*/ 52 w 52"/>
                    <a:gd name="T39" fmla="*/ 65 h 6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2" h="65">
                      <a:moveTo>
                        <a:pt x="0" y="64"/>
                      </a:moveTo>
                      <a:lnTo>
                        <a:pt x="9" y="64"/>
                      </a:lnTo>
                      <a:lnTo>
                        <a:pt x="17" y="64"/>
                      </a:lnTo>
                      <a:lnTo>
                        <a:pt x="26" y="64"/>
                      </a:lnTo>
                      <a:lnTo>
                        <a:pt x="31" y="61"/>
                      </a:lnTo>
                      <a:lnTo>
                        <a:pt x="37" y="55"/>
                      </a:lnTo>
                      <a:lnTo>
                        <a:pt x="45" y="49"/>
                      </a:lnTo>
                      <a:lnTo>
                        <a:pt x="48" y="43"/>
                      </a:lnTo>
                      <a:lnTo>
                        <a:pt x="51" y="40"/>
                      </a:lnTo>
                      <a:lnTo>
                        <a:pt x="45" y="24"/>
                      </a:lnTo>
                      <a:lnTo>
                        <a:pt x="37" y="1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302" name="Group 1013"/>
              <p:cNvGrpSpPr>
                <a:grpSpLocks/>
              </p:cNvGrpSpPr>
              <p:nvPr/>
            </p:nvGrpSpPr>
            <p:grpSpPr bwMode="auto">
              <a:xfrm>
                <a:off x="4049" y="3259"/>
                <a:ext cx="81" cy="76"/>
                <a:chOff x="1936" y="3241"/>
                <a:chExt cx="192" cy="186"/>
              </a:xfrm>
            </p:grpSpPr>
            <p:sp>
              <p:nvSpPr>
                <p:cNvPr id="50233" name="Freeform 1014"/>
                <p:cNvSpPr>
                  <a:spLocks/>
                </p:cNvSpPr>
                <p:nvPr/>
              </p:nvSpPr>
              <p:spPr bwMode="auto">
                <a:xfrm>
                  <a:off x="2049" y="3287"/>
                  <a:ext cx="79" cy="71"/>
                </a:xfrm>
                <a:custGeom>
                  <a:avLst/>
                  <a:gdLst>
                    <a:gd name="T0" fmla="*/ 0 w 79"/>
                    <a:gd name="T1" fmla="*/ 70 h 71"/>
                    <a:gd name="T2" fmla="*/ 20 w 79"/>
                    <a:gd name="T3" fmla="*/ 54 h 71"/>
                    <a:gd name="T4" fmla="*/ 34 w 79"/>
                    <a:gd name="T5" fmla="*/ 38 h 71"/>
                    <a:gd name="T6" fmla="*/ 41 w 79"/>
                    <a:gd name="T7" fmla="*/ 32 h 71"/>
                    <a:gd name="T8" fmla="*/ 41 w 79"/>
                    <a:gd name="T9" fmla="*/ 22 h 71"/>
                    <a:gd name="T10" fmla="*/ 44 w 79"/>
                    <a:gd name="T11" fmla="*/ 16 h 71"/>
                    <a:gd name="T12" fmla="*/ 47 w 79"/>
                    <a:gd name="T13" fmla="*/ 11 h 71"/>
                    <a:gd name="T14" fmla="*/ 61 w 79"/>
                    <a:gd name="T15" fmla="*/ 6 h 71"/>
                    <a:gd name="T16" fmla="*/ 78 w 79"/>
                    <a:gd name="T17" fmla="*/ 0 h 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9"/>
                    <a:gd name="T28" fmla="*/ 0 h 71"/>
                    <a:gd name="T29" fmla="*/ 79 w 79"/>
                    <a:gd name="T30" fmla="*/ 71 h 7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9" h="71">
                      <a:moveTo>
                        <a:pt x="0" y="70"/>
                      </a:moveTo>
                      <a:lnTo>
                        <a:pt x="20" y="54"/>
                      </a:lnTo>
                      <a:lnTo>
                        <a:pt x="34" y="38"/>
                      </a:lnTo>
                      <a:lnTo>
                        <a:pt x="41" y="32"/>
                      </a:lnTo>
                      <a:lnTo>
                        <a:pt x="41" y="22"/>
                      </a:lnTo>
                      <a:lnTo>
                        <a:pt x="44" y="16"/>
                      </a:lnTo>
                      <a:lnTo>
                        <a:pt x="47" y="11"/>
                      </a:lnTo>
                      <a:lnTo>
                        <a:pt x="61" y="6"/>
                      </a:lnTo>
                      <a:lnTo>
                        <a:pt x="7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34" name="Freeform 1015"/>
                <p:cNvSpPr>
                  <a:spLocks/>
                </p:cNvSpPr>
                <p:nvPr/>
              </p:nvSpPr>
              <p:spPr bwMode="auto">
                <a:xfrm>
                  <a:off x="2006" y="3241"/>
                  <a:ext cx="78" cy="70"/>
                </a:xfrm>
                <a:custGeom>
                  <a:avLst/>
                  <a:gdLst>
                    <a:gd name="T0" fmla="*/ 0 w 78"/>
                    <a:gd name="T1" fmla="*/ 69 h 70"/>
                    <a:gd name="T2" fmla="*/ 20 w 78"/>
                    <a:gd name="T3" fmla="*/ 53 h 70"/>
                    <a:gd name="T4" fmla="*/ 34 w 78"/>
                    <a:gd name="T5" fmla="*/ 37 h 70"/>
                    <a:gd name="T6" fmla="*/ 37 w 78"/>
                    <a:gd name="T7" fmla="*/ 32 h 70"/>
                    <a:gd name="T8" fmla="*/ 40 w 78"/>
                    <a:gd name="T9" fmla="*/ 21 h 70"/>
                    <a:gd name="T10" fmla="*/ 40 w 78"/>
                    <a:gd name="T11" fmla="*/ 16 h 70"/>
                    <a:gd name="T12" fmla="*/ 44 w 78"/>
                    <a:gd name="T13" fmla="*/ 5 h 70"/>
                    <a:gd name="T14" fmla="*/ 57 w 78"/>
                    <a:gd name="T15" fmla="*/ 0 h 70"/>
                    <a:gd name="T16" fmla="*/ 77 w 78"/>
                    <a:gd name="T17" fmla="*/ 0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"/>
                    <a:gd name="T28" fmla="*/ 0 h 70"/>
                    <a:gd name="T29" fmla="*/ 78 w 78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" h="70">
                      <a:moveTo>
                        <a:pt x="0" y="69"/>
                      </a:moveTo>
                      <a:lnTo>
                        <a:pt x="20" y="53"/>
                      </a:lnTo>
                      <a:lnTo>
                        <a:pt x="34" y="37"/>
                      </a:lnTo>
                      <a:lnTo>
                        <a:pt x="37" y="32"/>
                      </a:lnTo>
                      <a:lnTo>
                        <a:pt x="40" y="21"/>
                      </a:lnTo>
                      <a:lnTo>
                        <a:pt x="40" y="16"/>
                      </a:lnTo>
                      <a:lnTo>
                        <a:pt x="44" y="5"/>
                      </a:lnTo>
                      <a:lnTo>
                        <a:pt x="57" y="0"/>
                      </a:lnTo>
                      <a:lnTo>
                        <a:pt x="7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35" name="Oval 1016"/>
                <p:cNvSpPr>
                  <a:spLocks noChangeArrowheads="1"/>
                </p:cNvSpPr>
                <p:nvPr/>
              </p:nvSpPr>
              <p:spPr bwMode="auto">
                <a:xfrm rot="-2340000">
                  <a:off x="1936" y="33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03" name="Group 1017"/>
              <p:cNvGrpSpPr>
                <a:grpSpLocks/>
              </p:cNvGrpSpPr>
              <p:nvPr/>
            </p:nvGrpSpPr>
            <p:grpSpPr bwMode="auto">
              <a:xfrm>
                <a:off x="4078" y="3291"/>
                <a:ext cx="72" cy="83"/>
                <a:chOff x="2007" y="3321"/>
                <a:chExt cx="172" cy="201"/>
              </a:xfrm>
            </p:grpSpPr>
            <p:sp>
              <p:nvSpPr>
                <p:cNvPr id="50230" name="Freeform 1018"/>
                <p:cNvSpPr>
                  <a:spLocks/>
                </p:cNvSpPr>
                <p:nvPr/>
              </p:nvSpPr>
              <p:spPr bwMode="auto">
                <a:xfrm>
                  <a:off x="2115" y="3358"/>
                  <a:ext cx="64" cy="84"/>
                </a:xfrm>
                <a:custGeom>
                  <a:avLst/>
                  <a:gdLst>
                    <a:gd name="T0" fmla="*/ 0 w 64"/>
                    <a:gd name="T1" fmla="*/ 83 h 84"/>
                    <a:gd name="T2" fmla="*/ 18 w 64"/>
                    <a:gd name="T3" fmla="*/ 66 h 84"/>
                    <a:gd name="T4" fmla="*/ 25 w 64"/>
                    <a:gd name="T5" fmla="*/ 55 h 84"/>
                    <a:gd name="T6" fmla="*/ 28 w 64"/>
                    <a:gd name="T7" fmla="*/ 44 h 84"/>
                    <a:gd name="T8" fmla="*/ 32 w 64"/>
                    <a:gd name="T9" fmla="*/ 39 h 84"/>
                    <a:gd name="T10" fmla="*/ 32 w 64"/>
                    <a:gd name="T11" fmla="*/ 28 h 84"/>
                    <a:gd name="T12" fmla="*/ 32 w 64"/>
                    <a:gd name="T13" fmla="*/ 22 h 84"/>
                    <a:gd name="T14" fmla="*/ 32 w 64"/>
                    <a:gd name="T15" fmla="*/ 11 h 84"/>
                    <a:gd name="T16" fmla="*/ 46 w 64"/>
                    <a:gd name="T17" fmla="*/ 6 h 84"/>
                    <a:gd name="T18" fmla="*/ 63 w 64"/>
                    <a:gd name="T19" fmla="*/ 0 h 8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4"/>
                    <a:gd name="T31" fmla="*/ 0 h 84"/>
                    <a:gd name="T32" fmla="*/ 64 w 64"/>
                    <a:gd name="T33" fmla="*/ 84 h 8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4" h="84">
                      <a:moveTo>
                        <a:pt x="0" y="83"/>
                      </a:moveTo>
                      <a:lnTo>
                        <a:pt x="18" y="66"/>
                      </a:lnTo>
                      <a:lnTo>
                        <a:pt x="25" y="55"/>
                      </a:lnTo>
                      <a:lnTo>
                        <a:pt x="28" y="44"/>
                      </a:lnTo>
                      <a:lnTo>
                        <a:pt x="32" y="39"/>
                      </a:lnTo>
                      <a:lnTo>
                        <a:pt x="32" y="28"/>
                      </a:lnTo>
                      <a:lnTo>
                        <a:pt x="32" y="22"/>
                      </a:lnTo>
                      <a:lnTo>
                        <a:pt x="32" y="11"/>
                      </a:lnTo>
                      <a:lnTo>
                        <a:pt x="46" y="6"/>
                      </a:lnTo>
                      <a:lnTo>
                        <a:pt x="6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31" name="Freeform 1019"/>
                <p:cNvSpPr>
                  <a:spLocks/>
                </p:cNvSpPr>
                <p:nvPr/>
              </p:nvSpPr>
              <p:spPr bwMode="auto">
                <a:xfrm>
                  <a:off x="2061" y="3321"/>
                  <a:ext cx="66" cy="83"/>
                </a:xfrm>
                <a:custGeom>
                  <a:avLst/>
                  <a:gdLst>
                    <a:gd name="T0" fmla="*/ 0 w 66"/>
                    <a:gd name="T1" fmla="*/ 82 h 83"/>
                    <a:gd name="T2" fmla="*/ 17 w 66"/>
                    <a:gd name="T3" fmla="*/ 66 h 83"/>
                    <a:gd name="T4" fmla="*/ 31 w 66"/>
                    <a:gd name="T5" fmla="*/ 44 h 83"/>
                    <a:gd name="T6" fmla="*/ 34 w 66"/>
                    <a:gd name="T7" fmla="*/ 28 h 83"/>
                    <a:gd name="T8" fmla="*/ 34 w 66"/>
                    <a:gd name="T9" fmla="*/ 11 h 83"/>
                    <a:gd name="T10" fmla="*/ 48 w 66"/>
                    <a:gd name="T11" fmla="*/ 6 h 83"/>
                    <a:gd name="T12" fmla="*/ 65 w 66"/>
                    <a:gd name="T13" fmla="*/ 0 h 8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6"/>
                    <a:gd name="T22" fmla="*/ 0 h 83"/>
                    <a:gd name="T23" fmla="*/ 66 w 66"/>
                    <a:gd name="T24" fmla="*/ 83 h 8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6" h="83">
                      <a:moveTo>
                        <a:pt x="0" y="82"/>
                      </a:moveTo>
                      <a:lnTo>
                        <a:pt x="17" y="66"/>
                      </a:lnTo>
                      <a:lnTo>
                        <a:pt x="31" y="44"/>
                      </a:lnTo>
                      <a:lnTo>
                        <a:pt x="34" y="28"/>
                      </a:lnTo>
                      <a:lnTo>
                        <a:pt x="34" y="11"/>
                      </a:lnTo>
                      <a:lnTo>
                        <a:pt x="48" y="6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32" name="Oval 1020"/>
                <p:cNvSpPr>
                  <a:spLocks noChangeArrowheads="1"/>
                </p:cNvSpPr>
                <p:nvPr/>
              </p:nvSpPr>
              <p:spPr bwMode="auto">
                <a:xfrm rot="-3060000">
                  <a:off x="2006" y="340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04" name="Group 1021"/>
              <p:cNvGrpSpPr>
                <a:grpSpLocks/>
              </p:cNvGrpSpPr>
              <p:nvPr/>
            </p:nvGrpSpPr>
            <p:grpSpPr bwMode="auto">
              <a:xfrm>
                <a:off x="3941" y="3110"/>
                <a:ext cx="85" cy="72"/>
                <a:chOff x="1677" y="2878"/>
                <a:chExt cx="200" cy="177"/>
              </a:xfrm>
            </p:grpSpPr>
            <p:sp>
              <p:nvSpPr>
                <p:cNvPr id="50227" name="Freeform 1022"/>
                <p:cNvSpPr>
                  <a:spLocks/>
                </p:cNvSpPr>
                <p:nvPr/>
              </p:nvSpPr>
              <p:spPr bwMode="auto">
                <a:xfrm>
                  <a:off x="1792" y="2928"/>
                  <a:ext cx="85" cy="63"/>
                </a:xfrm>
                <a:custGeom>
                  <a:avLst/>
                  <a:gdLst>
                    <a:gd name="T0" fmla="*/ 0 w 85"/>
                    <a:gd name="T1" fmla="*/ 62 h 63"/>
                    <a:gd name="T2" fmla="*/ 21 w 85"/>
                    <a:gd name="T3" fmla="*/ 48 h 63"/>
                    <a:gd name="T4" fmla="*/ 30 w 85"/>
                    <a:gd name="T5" fmla="*/ 43 h 63"/>
                    <a:gd name="T6" fmla="*/ 36 w 85"/>
                    <a:gd name="T7" fmla="*/ 33 h 63"/>
                    <a:gd name="T8" fmla="*/ 42 w 85"/>
                    <a:gd name="T9" fmla="*/ 24 h 63"/>
                    <a:gd name="T10" fmla="*/ 45 w 85"/>
                    <a:gd name="T11" fmla="*/ 19 h 63"/>
                    <a:gd name="T12" fmla="*/ 51 w 85"/>
                    <a:gd name="T13" fmla="*/ 5 h 63"/>
                    <a:gd name="T14" fmla="*/ 63 w 85"/>
                    <a:gd name="T15" fmla="*/ 0 h 63"/>
                    <a:gd name="T16" fmla="*/ 84 w 85"/>
                    <a:gd name="T17" fmla="*/ 0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5"/>
                    <a:gd name="T28" fmla="*/ 0 h 63"/>
                    <a:gd name="T29" fmla="*/ 85 w 85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5" h="63">
                      <a:moveTo>
                        <a:pt x="0" y="62"/>
                      </a:moveTo>
                      <a:lnTo>
                        <a:pt x="21" y="48"/>
                      </a:lnTo>
                      <a:lnTo>
                        <a:pt x="30" y="43"/>
                      </a:lnTo>
                      <a:lnTo>
                        <a:pt x="36" y="33"/>
                      </a:lnTo>
                      <a:lnTo>
                        <a:pt x="42" y="24"/>
                      </a:lnTo>
                      <a:lnTo>
                        <a:pt x="45" y="19"/>
                      </a:lnTo>
                      <a:lnTo>
                        <a:pt x="51" y="5"/>
                      </a:lnTo>
                      <a:lnTo>
                        <a:pt x="63" y="0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28" name="Freeform 1023"/>
                <p:cNvSpPr>
                  <a:spLocks/>
                </p:cNvSpPr>
                <p:nvPr/>
              </p:nvSpPr>
              <p:spPr bwMode="auto">
                <a:xfrm>
                  <a:off x="1751" y="2878"/>
                  <a:ext cx="86" cy="62"/>
                </a:xfrm>
                <a:custGeom>
                  <a:avLst/>
                  <a:gdLst>
                    <a:gd name="T0" fmla="*/ 0 w 86"/>
                    <a:gd name="T1" fmla="*/ 61 h 62"/>
                    <a:gd name="T2" fmla="*/ 20 w 86"/>
                    <a:gd name="T3" fmla="*/ 47 h 62"/>
                    <a:gd name="T4" fmla="*/ 38 w 86"/>
                    <a:gd name="T5" fmla="*/ 33 h 62"/>
                    <a:gd name="T6" fmla="*/ 44 w 86"/>
                    <a:gd name="T7" fmla="*/ 23 h 62"/>
                    <a:gd name="T8" fmla="*/ 47 w 86"/>
                    <a:gd name="T9" fmla="*/ 19 h 62"/>
                    <a:gd name="T10" fmla="*/ 47 w 86"/>
                    <a:gd name="T11" fmla="*/ 9 h 62"/>
                    <a:gd name="T12" fmla="*/ 53 w 86"/>
                    <a:gd name="T13" fmla="*/ 5 h 62"/>
                    <a:gd name="T14" fmla="*/ 64 w 86"/>
                    <a:gd name="T15" fmla="*/ 0 h 62"/>
                    <a:gd name="T16" fmla="*/ 85 w 86"/>
                    <a:gd name="T17" fmla="*/ 0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6"/>
                    <a:gd name="T28" fmla="*/ 0 h 62"/>
                    <a:gd name="T29" fmla="*/ 86 w 86"/>
                    <a:gd name="T30" fmla="*/ 62 h 6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6" h="62">
                      <a:moveTo>
                        <a:pt x="0" y="61"/>
                      </a:moveTo>
                      <a:lnTo>
                        <a:pt x="20" y="47"/>
                      </a:lnTo>
                      <a:lnTo>
                        <a:pt x="38" y="33"/>
                      </a:lnTo>
                      <a:lnTo>
                        <a:pt x="44" y="23"/>
                      </a:lnTo>
                      <a:lnTo>
                        <a:pt x="47" y="19"/>
                      </a:lnTo>
                      <a:lnTo>
                        <a:pt x="47" y="9"/>
                      </a:lnTo>
                      <a:lnTo>
                        <a:pt x="53" y="5"/>
                      </a:lnTo>
                      <a:lnTo>
                        <a:pt x="64" y="0"/>
                      </a:lnTo>
                      <a:lnTo>
                        <a:pt x="8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29" name="Oval 1024"/>
                <p:cNvSpPr>
                  <a:spLocks noChangeArrowheads="1"/>
                </p:cNvSpPr>
                <p:nvPr/>
              </p:nvSpPr>
              <p:spPr bwMode="auto">
                <a:xfrm rot="-2040000">
                  <a:off x="1677" y="293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05" name="Group 1025"/>
              <p:cNvGrpSpPr>
                <a:grpSpLocks/>
              </p:cNvGrpSpPr>
              <p:nvPr/>
            </p:nvGrpSpPr>
            <p:grpSpPr bwMode="auto">
              <a:xfrm>
                <a:off x="3962" y="3147"/>
                <a:ext cx="72" cy="83"/>
                <a:chOff x="1727" y="2968"/>
                <a:chExt cx="174" cy="202"/>
              </a:xfrm>
            </p:grpSpPr>
            <p:sp>
              <p:nvSpPr>
                <p:cNvPr id="50224" name="Freeform 1026"/>
                <p:cNvSpPr>
                  <a:spLocks/>
                </p:cNvSpPr>
                <p:nvPr/>
              </p:nvSpPr>
              <p:spPr bwMode="auto">
                <a:xfrm>
                  <a:off x="1836" y="3011"/>
                  <a:ext cx="65" cy="80"/>
                </a:xfrm>
                <a:custGeom>
                  <a:avLst/>
                  <a:gdLst>
                    <a:gd name="T0" fmla="*/ 0 w 65"/>
                    <a:gd name="T1" fmla="*/ 79 h 80"/>
                    <a:gd name="T2" fmla="*/ 18 w 65"/>
                    <a:gd name="T3" fmla="*/ 59 h 80"/>
                    <a:gd name="T4" fmla="*/ 24 w 65"/>
                    <a:gd name="T5" fmla="*/ 54 h 80"/>
                    <a:gd name="T6" fmla="*/ 28 w 65"/>
                    <a:gd name="T7" fmla="*/ 44 h 80"/>
                    <a:gd name="T8" fmla="*/ 31 w 65"/>
                    <a:gd name="T9" fmla="*/ 35 h 80"/>
                    <a:gd name="T10" fmla="*/ 31 w 65"/>
                    <a:gd name="T11" fmla="*/ 25 h 80"/>
                    <a:gd name="T12" fmla="*/ 31 w 65"/>
                    <a:gd name="T13" fmla="*/ 20 h 80"/>
                    <a:gd name="T14" fmla="*/ 34 w 65"/>
                    <a:gd name="T15" fmla="*/ 10 h 80"/>
                    <a:gd name="T16" fmla="*/ 46 w 65"/>
                    <a:gd name="T17" fmla="*/ 5 h 80"/>
                    <a:gd name="T18" fmla="*/ 64 w 65"/>
                    <a:gd name="T19" fmla="*/ 0 h 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5"/>
                    <a:gd name="T31" fmla="*/ 0 h 80"/>
                    <a:gd name="T32" fmla="*/ 65 w 65"/>
                    <a:gd name="T33" fmla="*/ 80 h 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5" h="80">
                      <a:moveTo>
                        <a:pt x="0" y="79"/>
                      </a:moveTo>
                      <a:lnTo>
                        <a:pt x="18" y="59"/>
                      </a:lnTo>
                      <a:lnTo>
                        <a:pt x="24" y="54"/>
                      </a:lnTo>
                      <a:lnTo>
                        <a:pt x="28" y="44"/>
                      </a:lnTo>
                      <a:lnTo>
                        <a:pt x="31" y="35"/>
                      </a:lnTo>
                      <a:lnTo>
                        <a:pt x="31" y="25"/>
                      </a:lnTo>
                      <a:lnTo>
                        <a:pt x="31" y="20"/>
                      </a:lnTo>
                      <a:lnTo>
                        <a:pt x="34" y="10"/>
                      </a:lnTo>
                      <a:lnTo>
                        <a:pt x="46" y="5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25" name="Freeform 1027"/>
                <p:cNvSpPr>
                  <a:spLocks/>
                </p:cNvSpPr>
                <p:nvPr/>
              </p:nvSpPr>
              <p:spPr bwMode="auto">
                <a:xfrm>
                  <a:off x="1784" y="2968"/>
                  <a:ext cx="66" cy="84"/>
                </a:xfrm>
                <a:custGeom>
                  <a:avLst/>
                  <a:gdLst>
                    <a:gd name="T0" fmla="*/ 0 w 66"/>
                    <a:gd name="T1" fmla="*/ 83 h 84"/>
                    <a:gd name="T2" fmla="*/ 18 w 66"/>
                    <a:gd name="T3" fmla="*/ 63 h 84"/>
                    <a:gd name="T4" fmla="*/ 29 w 66"/>
                    <a:gd name="T5" fmla="*/ 44 h 84"/>
                    <a:gd name="T6" fmla="*/ 32 w 66"/>
                    <a:gd name="T7" fmla="*/ 39 h 84"/>
                    <a:gd name="T8" fmla="*/ 32 w 66"/>
                    <a:gd name="T9" fmla="*/ 29 h 84"/>
                    <a:gd name="T10" fmla="*/ 32 w 66"/>
                    <a:gd name="T11" fmla="*/ 24 h 84"/>
                    <a:gd name="T12" fmla="*/ 35 w 66"/>
                    <a:gd name="T13" fmla="*/ 15 h 84"/>
                    <a:gd name="T14" fmla="*/ 47 w 66"/>
                    <a:gd name="T15" fmla="*/ 5 h 84"/>
                    <a:gd name="T16" fmla="*/ 65 w 66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6"/>
                    <a:gd name="T28" fmla="*/ 0 h 84"/>
                    <a:gd name="T29" fmla="*/ 66 w 66"/>
                    <a:gd name="T30" fmla="*/ 84 h 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6" h="84">
                      <a:moveTo>
                        <a:pt x="0" y="83"/>
                      </a:moveTo>
                      <a:lnTo>
                        <a:pt x="18" y="63"/>
                      </a:lnTo>
                      <a:lnTo>
                        <a:pt x="29" y="44"/>
                      </a:lnTo>
                      <a:lnTo>
                        <a:pt x="32" y="39"/>
                      </a:lnTo>
                      <a:lnTo>
                        <a:pt x="32" y="29"/>
                      </a:lnTo>
                      <a:lnTo>
                        <a:pt x="32" y="24"/>
                      </a:lnTo>
                      <a:lnTo>
                        <a:pt x="35" y="15"/>
                      </a:lnTo>
                      <a:lnTo>
                        <a:pt x="47" y="5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26" name="Oval 1028"/>
                <p:cNvSpPr>
                  <a:spLocks noChangeArrowheads="1"/>
                </p:cNvSpPr>
                <p:nvPr/>
              </p:nvSpPr>
              <p:spPr bwMode="auto">
                <a:xfrm rot="-2940000">
                  <a:off x="1726" y="30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06" name="Group 1029"/>
              <p:cNvGrpSpPr>
                <a:grpSpLocks/>
              </p:cNvGrpSpPr>
              <p:nvPr/>
            </p:nvGrpSpPr>
            <p:grpSpPr bwMode="auto">
              <a:xfrm>
                <a:off x="4000" y="3177"/>
                <a:ext cx="69" cy="83"/>
                <a:chOff x="1819" y="3041"/>
                <a:chExt cx="163" cy="204"/>
              </a:xfrm>
            </p:grpSpPr>
            <p:sp>
              <p:nvSpPr>
                <p:cNvPr id="50221" name="Freeform 1030"/>
                <p:cNvSpPr>
                  <a:spLocks/>
                </p:cNvSpPr>
                <p:nvPr/>
              </p:nvSpPr>
              <p:spPr bwMode="auto">
                <a:xfrm>
                  <a:off x="1924" y="3073"/>
                  <a:ext cx="58" cy="87"/>
                </a:xfrm>
                <a:custGeom>
                  <a:avLst/>
                  <a:gdLst>
                    <a:gd name="T0" fmla="*/ 0 w 58"/>
                    <a:gd name="T1" fmla="*/ 86 h 87"/>
                    <a:gd name="T2" fmla="*/ 16 w 58"/>
                    <a:gd name="T3" fmla="*/ 66 h 87"/>
                    <a:gd name="T4" fmla="*/ 25 w 58"/>
                    <a:gd name="T5" fmla="*/ 46 h 87"/>
                    <a:gd name="T6" fmla="*/ 28 w 58"/>
                    <a:gd name="T7" fmla="*/ 41 h 87"/>
                    <a:gd name="T8" fmla="*/ 28 w 58"/>
                    <a:gd name="T9" fmla="*/ 30 h 87"/>
                    <a:gd name="T10" fmla="*/ 25 w 58"/>
                    <a:gd name="T11" fmla="*/ 25 h 87"/>
                    <a:gd name="T12" fmla="*/ 28 w 58"/>
                    <a:gd name="T13" fmla="*/ 15 h 87"/>
                    <a:gd name="T14" fmla="*/ 32 w 58"/>
                    <a:gd name="T15" fmla="*/ 10 h 87"/>
                    <a:gd name="T16" fmla="*/ 38 w 58"/>
                    <a:gd name="T17" fmla="*/ 5 h 87"/>
                    <a:gd name="T18" fmla="*/ 57 w 58"/>
                    <a:gd name="T19" fmla="*/ 0 h 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8"/>
                    <a:gd name="T31" fmla="*/ 0 h 87"/>
                    <a:gd name="T32" fmla="*/ 58 w 58"/>
                    <a:gd name="T33" fmla="*/ 87 h 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8" h="87">
                      <a:moveTo>
                        <a:pt x="0" y="86"/>
                      </a:moveTo>
                      <a:lnTo>
                        <a:pt x="16" y="66"/>
                      </a:lnTo>
                      <a:lnTo>
                        <a:pt x="25" y="46"/>
                      </a:lnTo>
                      <a:lnTo>
                        <a:pt x="28" y="41"/>
                      </a:lnTo>
                      <a:lnTo>
                        <a:pt x="28" y="30"/>
                      </a:lnTo>
                      <a:lnTo>
                        <a:pt x="25" y="25"/>
                      </a:lnTo>
                      <a:lnTo>
                        <a:pt x="28" y="15"/>
                      </a:lnTo>
                      <a:lnTo>
                        <a:pt x="32" y="10"/>
                      </a:lnTo>
                      <a:lnTo>
                        <a:pt x="38" y="5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22" name="Freeform 1031"/>
                <p:cNvSpPr>
                  <a:spLocks/>
                </p:cNvSpPr>
                <p:nvPr/>
              </p:nvSpPr>
              <p:spPr bwMode="auto">
                <a:xfrm>
                  <a:off x="1870" y="3041"/>
                  <a:ext cx="56" cy="86"/>
                </a:xfrm>
                <a:custGeom>
                  <a:avLst/>
                  <a:gdLst>
                    <a:gd name="T0" fmla="*/ 0 w 56"/>
                    <a:gd name="T1" fmla="*/ 85 h 86"/>
                    <a:gd name="T2" fmla="*/ 15 w 56"/>
                    <a:gd name="T3" fmla="*/ 65 h 86"/>
                    <a:gd name="T4" fmla="*/ 21 w 56"/>
                    <a:gd name="T5" fmla="*/ 55 h 86"/>
                    <a:gd name="T6" fmla="*/ 24 w 56"/>
                    <a:gd name="T7" fmla="*/ 45 h 86"/>
                    <a:gd name="T8" fmla="*/ 27 w 56"/>
                    <a:gd name="T9" fmla="*/ 35 h 86"/>
                    <a:gd name="T10" fmla="*/ 27 w 56"/>
                    <a:gd name="T11" fmla="*/ 30 h 86"/>
                    <a:gd name="T12" fmla="*/ 24 w 56"/>
                    <a:gd name="T13" fmla="*/ 20 h 86"/>
                    <a:gd name="T14" fmla="*/ 27 w 56"/>
                    <a:gd name="T15" fmla="*/ 15 h 86"/>
                    <a:gd name="T16" fmla="*/ 30 w 56"/>
                    <a:gd name="T17" fmla="*/ 10 h 86"/>
                    <a:gd name="T18" fmla="*/ 37 w 56"/>
                    <a:gd name="T19" fmla="*/ 5 h 86"/>
                    <a:gd name="T20" fmla="*/ 55 w 56"/>
                    <a:gd name="T21" fmla="*/ 0 h 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86"/>
                    <a:gd name="T35" fmla="*/ 56 w 56"/>
                    <a:gd name="T36" fmla="*/ 86 h 8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86">
                      <a:moveTo>
                        <a:pt x="0" y="85"/>
                      </a:moveTo>
                      <a:lnTo>
                        <a:pt x="15" y="65"/>
                      </a:lnTo>
                      <a:lnTo>
                        <a:pt x="21" y="55"/>
                      </a:lnTo>
                      <a:lnTo>
                        <a:pt x="24" y="45"/>
                      </a:lnTo>
                      <a:lnTo>
                        <a:pt x="27" y="35"/>
                      </a:lnTo>
                      <a:lnTo>
                        <a:pt x="27" y="30"/>
                      </a:lnTo>
                      <a:lnTo>
                        <a:pt x="24" y="20"/>
                      </a:lnTo>
                      <a:lnTo>
                        <a:pt x="27" y="15"/>
                      </a:lnTo>
                      <a:lnTo>
                        <a:pt x="30" y="10"/>
                      </a:lnTo>
                      <a:lnTo>
                        <a:pt x="37" y="5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23" name="Oval 1032"/>
                <p:cNvSpPr>
                  <a:spLocks noChangeArrowheads="1"/>
                </p:cNvSpPr>
                <p:nvPr/>
              </p:nvSpPr>
              <p:spPr bwMode="auto">
                <a:xfrm rot="-3360000">
                  <a:off x="1818" y="312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07" name="Group 1033"/>
              <p:cNvGrpSpPr>
                <a:grpSpLocks/>
              </p:cNvGrpSpPr>
              <p:nvPr/>
            </p:nvGrpSpPr>
            <p:grpSpPr bwMode="auto">
              <a:xfrm>
                <a:off x="4040" y="3197"/>
                <a:ext cx="69" cy="87"/>
                <a:chOff x="1914" y="3095"/>
                <a:chExt cx="165" cy="205"/>
              </a:xfrm>
            </p:grpSpPr>
            <p:sp>
              <p:nvSpPr>
                <p:cNvPr id="50218" name="Freeform 1034"/>
                <p:cNvSpPr>
                  <a:spLocks/>
                </p:cNvSpPr>
                <p:nvPr/>
              </p:nvSpPr>
              <p:spPr bwMode="auto">
                <a:xfrm>
                  <a:off x="2021" y="3129"/>
                  <a:ext cx="58" cy="88"/>
                </a:xfrm>
                <a:custGeom>
                  <a:avLst/>
                  <a:gdLst>
                    <a:gd name="T0" fmla="*/ 0 w 58"/>
                    <a:gd name="T1" fmla="*/ 87 h 88"/>
                    <a:gd name="T2" fmla="*/ 14 w 58"/>
                    <a:gd name="T3" fmla="*/ 66 h 88"/>
                    <a:gd name="T4" fmla="*/ 24 w 58"/>
                    <a:gd name="T5" fmla="*/ 46 h 88"/>
                    <a:gd name="T6" fmla="*/ 27 w 58"/>
                    <a:gd name="T7" fmla="*/ 41 h 88"/>
                    <a:gd name="T8" fmla="*/ 27 w 58"/>
                    <a:gd name="T9" fmla="*/ 30 h 88"/>
                    <a:gd name="T10" fmla="*/ 27 w 58"/>
                    <a:gd name="T11" fmla="*/ 25 h 88"/>
                    <a:gd name="T12" fmla="*/ 27 w 58"/>
                    <a:gd name="T13" fmla="*/ 15 h 88"/>
                    <a:gd name="T14" fmla="*/ 40 w 58"/>
                    <a:gd name="T15" fmla="*/ 10 h 88"/>
                    <a:gd name="T16" fmla="*/ 57 w 58"/>
                    <a:gd name="T17" fmla="*/ 0 h 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88"/>
                    <a:gd name="T29" fmla="*/ 58 w 58"/>
                    <a:gd name="T30" fmla="*/ 88 h 8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88">
                      <a:moveTo>
                        <a:pt x="0" y="87"/>
                      </a:moveTo>
                      <a:lnTo>
                        <a:pt x="14" y="66"/>
                      </a:lnTo>
                      <a:lnTo>
                        <a:pt x="24" y="46"/>
                      </a:lnTo>
                      <a:lnTo>
                        <a:pt x="27" y="41"/>
                      </a:lnTo>
                      <a:lnTo>
                        <a:pt x="27" y="30"/>
                      </a:lnTo>
                      <a:lnTo>
                        <a:pt x="27" y="25"/>
                      </a:lnTo>
                      <a:lnTo>
                        <a:pt x="27" y="15"/>
                      </a:lnTo>
                      <a:lnTo>
                        <a:pt x="40" y="10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19" name="Freeform 1035"/>
                <p:cNvSpPr>
                  <a:spLocks/>
                </p:cNvSpPr>
                <p:nvPr/>
              </p:nvSpPr>
              <p:spPr bwMode="auto">
                <a:xfrm>
                  <a:off x="1966" y="3095"/>
                  <a:ext cx="59" cy="88"/>
                </a:xfrm>
                <a:custGeom>
                  <a:avLst/>
                  <a:gdLst>
                    <a:gd name="T0" fmla="*/ 0 w 59"/>
                    <a:gd name="T1" fmla="*/ 87 h 88"/>
                    <a:gd name="T2" fmla="*/ 16 w 59"/>
                    <a:gd name="T3" fmla="*/ 67 h 88"/>
                    <a:gd name="T4" fmla="*/ 22 w 59"/>
                    <a:gd name="T5" fmla="*/ 56 h 88"/>
                    <a:gd name="T6" fmla="*/ 26 w 59"/>
                    <a:gd name="T7" fmla="*/ 46 h 88"/>
                    <a:gd name="T8" fmla="*/ 29 w 59"/>
                    <a:gd name="T9" fmla="*/ 41 h 88"/>
                    <a:gd name="T10" fmla="*/ 29 w 59"/>
                    <a:gd name="T11" fmla="*/ 31 h 88"/>
                    <a:gd name="T12" fmla="*/ 29 w 59"/>
                    <a:gd name="T13" fmla="*/ 26 h 88"/>
                    <a:gd name="T14" fmla="*/ 29 w 59"/>
                    <a:gd name="T15" fmla="*/ 16 h 88"/>
                    <a:gd name="T16" fmla="*/ 42 w 59"/>
                    <a:gd name="T17" fmla="*/ 6 h 88"/>
                    <a:gd name="T18" fmla="*/ 58 w 59"/>
                    <a:gd name="T19" fmla="*/ 0 h 8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9"/>
                    <a:gd name="T31" fmla="*/ 0 h 88"/>
                    <a:gd name="T32" fmla="*/ 59 w 59"/>
                    <a:gd name="T33" fmla="*/ 88 h 8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9" h="88">
                      <a:moveTo>
                        <a:pt x="0" y="87"/>
                      </a:moveTo>
                      <a:lnTo>
                        <a:pt x="16" y="67"/>
                      </a:lnTo>
                      <a:lnTo>
                        <a:pt x="22" y="56"/>
                      </a:lnTo>
                      <a:lnTo>
                        <a:pt x="26" y="46"/>
                      </a:lnTo>
                      <a:lnTo>
                        <a:pt x="29" y="41"/>
                      </a:lnTo>
                      <a:lnTo>
                        <a:pt x="29" y="31"/>
                      </a:lnTo>
                      <a:lnTo>
                        <a:pt x="29" y="26"/>
                      </a:lnTo>
                      <a:lnTo>
                        <a:pt x="29" y="16"/>
                      </a:lnTo>
                      <a:lnTo>
                        <a:pt x="42" y="6"/>
                      </a:lnTo>
                      <a:lnTo>
                        <a:pt x="5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20" name="Oval 1036"/>
                <p:cNvSpPr>
                  <a:spLocks noChangeArrowheads="1"/>
                </p:cNvSpPr>
                <p:nvPr/>
              </p:nvSpPr>
              <p:spPr bwMode="auto">
                <a:xfrm rot="-3240000">
                  <a:off x="1913" y="318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08" name="Group 1037"/>
              <p:cNvGrpSpPr>
                <a:grpSpLocks/>
              </p:cNvGrpSpPr>
              <p:nvPr/>
            </p:nvGrpSpPr>
            <p:grpSpPr bwMode="auto">
              <a:xfrm>
                <a:off x="4124" y="3306"/>
                <a:ext cx="50" cy="86"/>
                <a:chOff x="2117" y="3355"/>
                <a:chExt cx="118" cy="209"/>
              </a:xfrm>
            </p:grpSpPr>
            <p:sp>
              <p:nvSpPr>
                <p:cNvPr id="50215" name="Freeform 1038"/>
                <p:cNvSpPr>
                  <a:spLocks/>
                </p:cNvSpPr>
                <p:nvPr/>
              </p:nvSpPr>
              <p:spPr bwMode="auto">
                <a:xfrm>
                  <a:off x="2202" y="3361"/>
                  <a:ext cx="22" cy="101"/>
                </a:xfrm>
                <a:custGeom>
                  <a:avLst/>
                  <a:gdLst>
                    <a:gd name="T0" fmla="*/ 7 w 22"/>
                    <a:gd name="T1" fmla="*/ 100 h 101"/>
                    <a:gd name="T2" fmla="*/ 10 w 22"/>
                    <a:gd name="T3" fmla="*/ 78 h 101"/>
                    <a:gd name="T4" fmla="*/ 14 w 22"/>
                    <a:gd name="T5" fmla="*/ 56 h 101"/>
                    <a:gd name="T6" fmla="*/ 7 w 22"/>
                    <a:gd name="T7" fmla="*/ 39 h 101"/>
                    <a:gd name="T8" fmla="*/ 3 w 22"/>
                    <a:gd name="T9" fmla="*/ 28 h 101"/>
                    <a:gd name="T10" fmla="*/ 0 w 22"/>
                    <a:gd name="T11" fmla="*/ 22 h 101"/>
                    <a:gd name="T12" fmla="*/ 7 w 22"/>
                    <a:gd name="T13" fmla="*/ 11 h 101"/>
                    <a:gd name="T14" fmla="*/ 21 w 22"/>
                    <a:gd name="T15" fmla="*/ 0 h 10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2"/>
                    <a:gd name="T25" fmla="*/ 0 h 101"/>
                    <a:gd name="T26" fmla="*/ 22 w 22"/>
                    <a:gd name="T27" fmla="*/ 101 h 10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2" h="101">
                      <a:moveTo>
                        <a:pt x="7" y="100"/>
                      </a:moveTo>
                      <a:lnTo>
                        <a:pt x="10" y="78"/>
                      </a:lnTo>
                      <a:lnTo>
                        <a:pt x="14" y="56"/>
                      </a:lnTo>
                      <a:lnTo>
                        <a:pt x="7" y="39"/>
                      </a:lnTo>
                      <a:lnTo>
                        <a:pt x="3" y="28"/>
                      </a:lnTo>
                      <a:lnTo>
                        <a:pt x="0" y="22"/>
                      </a:lnTo>
                      <a:lnTo>
                        <a:pt x="7" y="11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16" name="Freeform 1039"/>
                <p:cNvSpPr>
                  <a:spLocks/>
                </p:cNvSpPr>
                <p:nvPr/>
              </p:nvSpPr>
              <p:spPr bwMode="auto">
                <a:xfrm>
                  <a:off x="2138" y="3355"/>
                  <a:ext cx="22" cy="100"/>
                </a:xfrm>
                <a:custGeom>
                  <a:avLst/>
                  <a:gdLst>
                    <a:gd name="T0" fmla="*/ 7 w 22"/>
                    <a:gd name="T1" fmla="*/ 99 h 100"/>
                    <a:gd name="T2" fmla="*/ 11 w 22"/>
                    <a:gd name="T3" fmla="*/ 77 h 100"/>
                    <a:gd name="T4" fmla="*/ 14 w 22"/>
                    <a:gd name="T5" fmla="*/ 55 h 100"/>
                    <a:gd name="T6" fmla="*/ 7 w 22"/>
                    <a:gd name="T7" fmla="*/ 38 h 100"/>
                    <a:gd name="T8" fmla="*/ 4 w 22"/>
                    <a:gd name="T9" fmla="*/ 27 h 100"/>
                    <a:gd name="T10" fmla="*/ 0 w 22"/>
                    <a:gd name="T11" fmla="*/ 22 h 100"/>
                    <a:gd name="T12" fmla="*/ 4 w 22"/>
                    <a:gd name="T13" fmla="*/ 16 h 100"/>
                    <a:gd name="T14" fmla="*/ 7 w 22"/>
                    <a:gd name="T15" fmla="*/ 11 h 100"/>
                    <a:gd name="T16" fmla="*/ 21 w 22"/>
                    <a:gd name="T17" fmla="*/ 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2"/>
                    <a:gd name="T28" fmla="*/ 0 h 100"/>
                    <a:gd name="T29" fmla="*/ 22 w 22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2" h="100">
                      <a:moveTo>
                        <a:pt x="7" y="99"/>
                      </a:moveTo>
                      <a:lnTo>
                        <a:pt x="11" y="77"/>
                      </a:lnTo>
                      <a:lnTo>
                        <a:pt x="14" y="55"/>
                      </a:lnTo>
                      <a:lnTo>
                        <a:pt x="7" y="38"/>
                      </a:lnTo>
                      <a:lnTo>
                        <a:pt x="4" y="27"/>
                      </a:lnTo>
                      <a:lnTo>
                        <a:pt x="0" y="22"/>
                      </a:lnTo>
                      <a:lnTo>
                        <a:pt x="4" y="16"/>
                      </a:lnTo>
                      <a:lnTo>
                        <a:pt x="7" y="11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17" name="Oval 1040"/>
                <p:cNvSpPr>
                  <a:spLocks noChangeArrowheads="1"/>
                </p:cNvSpPr>
                <p:nvPr/>
              </p:nvSpPr>
              <p:spPr bwMode="auto">
                <a:xfrm rot="-4800000">
                  <a:off x="2116" y="344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09" name="Group 1041"/>
              <p:cNvGrpSpPr>
                <a:grpSpLocks/>
              </p:cNvGrpSpPr>
              <p:nvPr/>
            </p:nvGrpSpPr>
            <p:grpSpPr bwMode="auto">
              <a:xfrm>
                <a:off x="4071" y="3222"/>
                <a:ext cx="67" cy="85"/>
                <a:chOff x="1987" y="3150"/>
                <a:chExt cx="163" cy="207"/>
              </a:xfrm>
            </p:grpSpPr>
            <p:sp>
              <p:nvSpPr>
                <p:cNvPr id="50212" name="Freeform 1042"/>
                <p:cNvSpPr>
                  <a:spLocks/>
                </p:cNvSpPr>
                <p:nvPr/>
              </p:nvSpPr>
              <p:spPr bwMode="auto">
                <a:xfrm>
                  <a:off x="2094" y="3182"/>
                  <a:ext cx="56" cy="90"/>
                </a:xfrm>
                <a:custGeom>
                  <a:avLst/>
                  <a:gdLst>
                    <a:gd name="T0" fmla="*/ 0 w 56"/>
                    <a:gd name="T1" fmla="*/ 89 h 90"/>
                    <a:gd name="T2" fmla="*/ 14 w 56"/>
                    <a:gd name="T3" fmla="*/ 68 h 90"/>
                    <a:gd name="T4" fmla="*/ 24 w 56"/>
                    <a:gd name="T5" fmla="*/ 52 h 90"/>
                    <a:gd name="T6" fmla="*/ 24 w 56"/>
                    <a:gd name="T7" fmla="*/ 42 h 90"/>
                    <a:gd name="T8" fmla="*/ 24 w 56"/>
                    <a:gd name="T9" fmla="*/ 31 h 90"/>
                    <a:gd name="T10" fmla="*/ 24 w 56"/>
                    <a:gd name="T11" fmla="*/ 26 h 90"/>
                    <a:gd name="T12" fmla="*/ 27 w 56"/>
                    <a:gd name="T13" fmla="*/ 16 h 90"/>
                    <a:gd name="T14" fmla="*/ 31 w 56"/>
                    <a:gd name="T15" fmla="*/ 10 h 90"/>
                    <a:gd name="T16" fmla="*/ 38 w 56"/>
                    <a:gd name="T17" fmla="*/ 10 h 90"/>
                    <a:gd name="T18" fmla="*/ 55 w 56"/>
                    <a:gd name="T19" fmla="*/ 0 h 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6"/>
                    <a:gd name="T31" fmla="*/ 0 h 90"/>
                    <a:gd name="T32" fmla="*/ 56 w 56"/>
                    <a:gd name="T33" fmla="*/ 90 h 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6" h="90">
                      <a:moveTo>
                        <a:pt x="0" y="89"/>
                      </a:moveTo>
                      <a:lnTo>
                        <a:pt x="14" y="68"/>
                      </a:lnTo>
                      <a:lnTo>
                        <a:pt x="24" y="52"/>
                      </a:lnTo>
                      <a:lnTo>
                        <a:pt x="24" y="42"/>
                      </a:lnTo>
                      <a:lnTo>
                        <a:pt x="24" y="31"/>
                      </a:lnTo>
                      <a:lnTo>
                        <a:pt x="24" y="26"/>
                      </a:lnTo>
                      <a:lnTo>
                        <a:pt x="27" y="16"/>
                      </a:lnTo>
                      <a:lnTo>
                        <a:pt x="31" y="10"/>
                      </a:lnTo>
                      <a:lnTo>
                        <a:pt x="38" y="10"/>
                      </a:lnTo>
                      <a:lnTo>
                        <a:pt x="5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13" name="Freeform 1043"/>
                <p:cNvSpPr>
                  <a:spLocks/>
                </p:cNvSpPr>
                <p:nvPr/>
              </p:nvSpPr>
              <p:spPr bwMode="auto">
                <a:xfrm>
                  <a:off x="2036" y="3150"/>
                  <a:ext cx="58" cy="89"/>
                </a:xfrm>
                <a:custGeom>
                  <a:avLst/>
                  <a:gdLst>
                    <a:gd name="T0" fmla="*/ 0 w 58"/>
                    <a:gd name="T1" fmla="*/ 88 h 89"/>
                    <a:gd name="T2" fmla="*/ 17 w 58"/>
                    <a:gd name="T3" fmla="*/ 67 h 89"/>
                    <a:gd name="T4" fmla="*/ 27 w 58"/>
                    <a:gd name="T5" fmla="*/ 47 h 89"/>
                    <a:gd name="T6" fmla="*/ 27 w 58"/>
                    <a:gd name="T7" fmla="*/ 41 h 89"/>
                    <a:gd name="T8" fmla="*/ 27 w 58"/>
                    <a:gd name="T9" fmla="*/ 31 h 89"/>
                    <a:gd name="T10" fmla="*/ 27 w 58"/>
                    <a:gd name="T11" fmla="*/ 26 h 89"/>
                    <a:gd name="T12" fmla="*/ 27 w 58"/>
                    <a:gd name="T13" fmla="*/ 15 h 89"/>
                    <a:gd name="T14" fmla="*/ 40 w 58"/>
                    <a:gd name="T15" fmla="*/ 10 h 89"/>
                    <a:gd name="T16" fmla="*/ 57 w 58"/>
                    <a:gd name="T17" fmla="*/ 0 h 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8"/>
                    <a:gd name="T28" fmla="*/ 0 h 89"/>
                    <a:gd name="T29" fmla="*/ 58 w 58"/>
                    <a:gd name="T30" fmla="*/ 89 h 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8" h="89">
                      <a:moveTo>
                        <a:pt x="0" y="88"/>
                      </a:moveTo>
                      <a:lnTo>
                        <a:pt x="17" y="67"/>
                      </a:lnTo>
                      <a:lnTo>
                        <a:pt x="27" y="47"/>
                      </a:lnTo>
                      <a:lnTo>
                        <a:pt x="27" y="41"/>
                      </a:lnTo>
                      <a:lnTo>
                        <a:pt x="27" y="31"/>
                      </a:lnTo>
                      <a:lnTo>
                        <a:pt x="27" y="26"/>
                      </a:lnTo>
                      <a:lnTo>
                        <a:pt x="27" y="15"/>
                      </a:lnTo>
                      <a:lnTo>
                        <a:pt x="40" y="10"/>
                      </a:lnTo>
                      <a:lnTo>
                        <a:pt x="5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14" name="Oval 1044"/>
                <p:cNvSpPr>
                  <a:spLocks noChangeArrowheads="1"/>
                </p:cNvSpPr>
                <p:nvPr/>
              </p:nvSpPr>
              <p:spPr bwMode="auto">
                <a:xfrm rot="-3360000">
                  <a:off x="1986" y="323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10" name="Group 1045"/>
              <p:cNvGrpSpPr>
                <a:grpSpLocks/>
              </p:cNvGrpSpPr>
              <p:nvPr/>
            </p:nvGrpSpPr>
            <p:grpSpPr bwMode="auto">
              <a:xfrm>
                <a:off x="4161" y="3312"/>
                <a:ext cx="48" cy="86"/>
                <a:chOff x="2203" y="3369"/>
                <a:chExt cx="118" cy="211"/>
              </a:xfrm>
            </p:grpSpPr>
            <p:sp>
              <p:nvSpPr>
                <p:cNvPr id="50209" name="Freeform 1046"/>
                <p:cNvSpPr>
                  <a:spLocks/>
                </p:cNvSpPr>
                <p:nvPr/>
              </p:nvSpPr>
              <p:spPr bwMode="auto">
                <a:xfrm>
                  <a:off x="2294" y="3378"/>
                  <a:ext cx="20" cy="101"/>
                </a:xfrm>
                <a:custGeom>
                  <a:avLst/>
                  <a:gdLst>
                    <a:gd name="T0" fmla="*/ 0 w 20"/>
                    <a:gd name="T1" fmla="*/ 100 h 101"/>
                    <a:gd name="T2" fmla="*/ 8 w 20"/>
                    <a:gd name="T3" fmla="*/ 78 h 101"/>
                    <a:gd name="T4" fmla="*/ 8 w 20"/>
                    <a:gd name="T5" fmla="*/ 67 h 101"/>
                    <a:gd name="T6" fmla="*/ 8 w 20"/>
                    <a:gd name="T7" fmla="*/ 55 h 101"/>
                    <a:gd name="T8" fmla="*/ 8 w 20"/>
                    <a:gd name="T9" fmla="*/ 44 h 101"/>
                    <a:gd name="T10" fmla="*/ 4 w 20"/>
                    <a:gd name="T11" fmla="*/ 39 h 101"/>
                    <a:gd name="T12" fmla="*/ 0 w 20"/>
                    <a:gd name="T13" fmla="*/ 28 h 101"/>
                    <a:gd name="T14" fmla="*/ 0 w 20"/>
                    <a:gd name="T15" fmla="*/ 22 h 101"/>
                    <a:gd name="T16" fmla="*/ 4 w 20"/>
                    <a:gd name="T17" fmla="*/ 17 h 101"/>
                    <a:gd name="T18" fmla="*/ 8 w 20"/>
                    <a:gd name="T19" fmla="*/ 11 h 101"/>
                    <a:gd name="T20" fmla="*/ 19 w 20"/>
                    <a:gd name="T21" fmla="*/ 0 h 1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0"/>
                    <a:gd name="T34" fmla="*/ 0 h 101"/>
                    <a:gd name="T35" fmla="*/ 20 w 20"/>
                    <a:gd name="T36" fmla="*/ 101 h 10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0" h="101">
                      <a:moveTo>
                        <a:pt x="0" y="100"/>
                      </a:moveTo>
                      <a:lnTo>
                        <a:pt x="8" y="78"/>
                      </a:lnTo>
                      <a:lnTo>
                        <a:pt x="8" y="67"/>
                      </a:lnTo>
                      <a:lnTo>
                        <a:pt x="8" y="55"/>
                      </a:lnTo>
                      <a:lnTo>
                        <a:pt x="8" y="44"/>
                      </a:lnTo>
                      <a:lnTo>
                        <a:pt x="4" y="39"/>
                      </a:lnTo>
                      <a:lnTo>
                        <a:pt x="0" y="28"/>
                      </a:lnTo>
                      <a:lnTo>
                        <a:pt x="0" y="22"/>
                      </a:lnTo>
                      <a:lnTo>
                        <a:pt x="4" y="17"/>
                      </a:lnTo>
                      <a:lnTo>
                        <a:pt x="8" y="11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10" name="Freeform 1047"/>
                <p:cNvSpPr>
                  <a:spLocks/>
                </p:cNvSpPr>
                <p:nvPr/>
              </p:nvSpPr>
              <p:spPr bwMode="auto">
                <a:xfrm>
                  <a:off x="2228" y="3369"/>
                  <a:ext cx="23" cy="101"/>
                </a:xfrm>
                <a:custGeom>
                  <a:avLst/>
                  <a:gdLst>
                    <a:gd name="T0" fmla="*/ 4 w 23"/>
                    <a:gd name="T1" fmla="*/ 100 h 101"/>
                    <a:gd name="T2" fmla="*/ 11 w 23"/>
                    <a:gd name="T3" fmla="*/ 78 h 101"/>
                    <a:gd name="T4" fmla="*/ 11 w 23"/>
                    <a:gd name="T5" fmla="*/ 67 h 101"/>
                    <a:gd name="T6" fmla="*/ 11 w 23"/>
                    <a:gd name="T7" fmla="*/ 56 h 101"/>
                    <a:gd name="T8" fmla="*/ 11 w 23"/>
                    <a:gd name="T9" fmla="*/ 44 h 101"/>
                    <a:gd name="T10" fmla="*/ 8 w 23"/>
                    <a:gd name="T11" fmla="*/ 39 h 101"/>
                    <a:gd name="T12" fmla="*/ 4 w 23"/>
                    <a:gd name="T13" fmla="*/ 28 h 101"/>
                    <a:gd name="T14" fmla="*/ 0 w 23"/>
                    <a:gd name="T15" fmla="*/ 22 h 101"/>
                    <a:gd name="T16" fmla="*/ 11 w 23"/>
                    <a:gd name="T17" fmla="*/ 11 h 101"/>
                    <a:gd name="T18" fmla="*/ 22 w 23"/>
                    <a:gd name="T19" fmla="*/ 0 h 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3"/>
                    <a:gd name="T31" fmla="*/ 0 h 101"/>
                    <a:gd name="T32" fmla="*/ 23 w 23"/>
                    <a:gd name="T33" fmla="*/ 101 h 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3" h="101">
                      <a:moveTo>
                        <a:pt x="4" y="100"/>
                      </a:moveTo>
                      <a:lnTo>
                        <a:pt x="11" y="78"/>
                      </a:lnTo>
                      <a:lnTo>
                        <a:pt x="11" y="67"/>
                      </a:lnTo>
                      <a:lnTo>
                        <a:pt x="11" y="56"/>
                      </a:lnTo>
                      <a:lnTo>
                        <a:pt x="11" y="44"/>
                      </a:lnTo>
                      <a:lnTo>
                        <a:pt x="8" y="39"/>
                      </a:lnTo>
                      <a:lnTo>
                        <a:pt x="4" y="28"/>
                      </a:lnTo>
                      <a:lnTo>
                        <a:pt x="0" y="22"/>
                      </a:lnTo>
                      <a:lnTo>
                        <a:pt x="11" y="11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11" name="Oval 1048"/>
                <p:cNvSpPr>
                  <a:spLocks noChangeArrowheads="1"/>
                </p:cNvSpPr>
                <p:nvPr/>
              </p:nvSpPr>
              <p:spPr bwMode="auto">
                <a:xfrm rot="-4680000">
                  <a:off x="2202" y="346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11" name="Group 1049"/>
              <p:cNvGrpSpPr>
                <a:grpSpLocks/>
              </p:cNvGrpSpPr>
              <p:nvPr/>
            </p:nvGrpSpPr>
            <p:grpSpPr bwMode="auto">
              <a:xfrm>
                <a:off x="4096" y="3252"/>
                <a:ext cx="59" cy="89"/>
                <a:chOff x="2050" y="3224"/>
                <a:chExt cx="142" cy="213"/>
              </a:xfrm>
            </p:grpSpPr>
            <p:sp>
              <p:nvSpPr>
                <p:cNvPr id="50206" name="Freeform 1050"/>
                <p:cNvSpPr>
                  <a:spLocks/>
                </p:cNvSpPr>
                <p:nvPr/>
              </p:nvSpPr>
              <p:spPr bwMode="auto">
                <a:xfrm>
                  <a:off x="2152" y="3247"/>
                  <a:ext cx="40" cy="97"/>
                </a:xfrm>
                <a:custGeom>
                  <a:avLst/>
                  <a:gdLst>
                    <a:gd name="T0" fmla="*/ 0 w 40"/>
                    <a:gd name="T1" fmla="*/ 96 h 97"/>
                    <a:gd name="T2" fmla="*/ 11 w 40"/>
                    <a:gd name="T3" fmla="*/ 75 h 97"/>
                    <a:gd name="T4" fmla="*/ 18 w 40"/>
                    <a:gd name="T5" fmla="*/ 53 h 97"/>
                    <a:gd name="T6" fmla="*/ 14 w 40"/>
                    <a:gd name="T7" fmla="*/ 37 h 97"/>
                    <a:gd name="T8" fmla="*/ 14 w 40"/>
                    <a:gd name="T9" fmla="*/ 32 h 97"/>
                    <a:gd name="T10" fmla="*/ 14 w 40"/>
                    <a:gd name="T11" fmla="*/ 21 h 97"/>
                    <a:gd name="T12" fmla="*/ 18 w 40"/>
                    <a:gd name="T13" fmla="*/ 16 h 97"/>
                    <a:gd name="T14" fmla="*/ 21 w 40"/>
                    <a:gd name="T15" fmla="*/ 10 h 97"/>
                    <a:gd name="T16" fmla="*/ 39 w 40"/>
                    <a:gd name="T17" fmla="*/ 0 h 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"/>
                    <a:gd name="T28" fmla="*/ 0 h 97"/>
                    <a:gd name="T29" fmla="*/ 40 w 40"/>
                    <a:gd name="T30" fmla="*/ 97 h 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" h="97">
                      <a:moveTo>
                        <a:pt x="0" y="96"/>
                      </a:moveTo>
                      <a:lnTo>
                        <a:pt x="11" y="75"/>
                      </a:lnTo>
                      <a:lnTo>
                        <a:pt x="18" y="53"/>
                      </a:lnTo>
                      <a:lnTo>
                        <a:pt x="14" y="37"/>
                      </a:lnTo>
                      <a:lnTo>
                        <a:pt x="14" y="32"/>
                      </a:lnTo>
                      <a:lnTo>
                        <a:pt x="14" y="21"/>
                      </a:lnTo>
                      <a:lnTo>
                        <a:pt x="18" y="16"/>
                      </a:lnTo>
                      <a:lnTo>
                        <a:pt x="21" y="10"/>
                      </a:lnTo>
                      <a:lnTo>
                        <a:pt x="3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7" name="Freeform 1051"/>
                <p:cNvSpPr>
                  <a:spLocks/>
                </p:cNvSpPr>
                <p:nvPr/>
              </p:nvSpPr>
              <p:spPr bwMode="auto">
                <a:xfrm>
                  <a:off x="2089" y="3224"/>
                  <a:ext cx="42" cy="97"/>
                </a:xfrm>
                <a:custGeom>
                  <a:avLst/>
                  <a:gdLst>
                    <a:gd name="T0" fmla="*/ 0 w 42"/>
                    <a:gd name="T1" fmla="*/ 96 h 97"/>
                    <a:gd name="T2" fmla="*/ 14 w 42"/>
                    <a:gd name="T3" fmla="*/ 75 h 97"/>
                    <a:gd name="T4" fmla="*/ 21 w 42"/>
                    <a:gd name="T5" fmla="*/ 54 h 97"/>
                    <a:gd name="T6" fmla="*/ 21 w 42"/>
                    <a:gd name="T7" fmla="*/ 43 h 97"/>
                    <a:gd name="T8" fmla="*/ 17 w 42"/>
                    <a:gd name="T9" fmla="*/ 38 h 97"/>
                    <a:gd name="T10" fmla="*/ 14 w 42"/>
                    <a:gd name="T11" fmla="*/ 27 h 97"/>
                    <a:gd name="T12" fmla="*/ 14 w 42"/>
                    <a:gd name="T13" fmla="*/ 22 h 97"/>
                    <a:gd name="T14" fmla="*/ 24 w 42"/>
                    <a:gd name="T15" fmla="*/ 11 h 97"/>
                    <a:gd name="T16" fmla="*/ 41 w 42"/>
                    <a:gd name="T17" fmla="*/ 0 h 9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"/>
                    <a:gd name="T28" fmla="*/ 0 h 97"/>
                    <a:gd name="T29" fmla="*/ 42 w 42"/>
                    <a:gd name="T30" fmla="*/ 97 h 9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" h="97">
                      <a:moveTo>
                        <a:pt x="0" y="96"/>
                      </a:moveTo>
                      <a:lnTo>
                        <a:pt x="14" y="75"/>
                      </a:lnTo>
                      <a:lnTo>
                        <a:pt x="21" y="54"/>
                      </a:lnTo>
                      <a:lnTo>
                        <a:pt x="21" y="43"/>
                      </a:lnTo>
                      <a:lnTo>
                        <a:pt x="17" y="38"/>
                      </a:lnTo>
                      <a:lnTo>
                        <a:pt x="14" y="27"/>
                      </a:lnTo>
                      <a:lnTo>
                        <a:pt x="14" y="22"/>
                      </a:lnTo>
                      <a:lnTo>
                        <a:pt x="24" y="11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8" name="Oval 1052"/>
                <p:cNvSpPr>
                  <a:spLocks noChangeArrowheads="1"/>
                </p:cNvSpPr>
                <p:nvPr/>
              </p:nvSpPr>
              <p:spPr bwMode="auto">
                <a:xfrm rot="-3960000">
                  <a:off x="2049" y="331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12" name="Group 1053"/>
              <p:cNvGrpSpPr>
                <a:grpSpLocks/>
              </p:cNvGrpSpPr>
              <p:nvPr/>
            </p:nvGrpSpPr>
            <p:grpSpPr bwMode="auto">
              <a:xfrm>
                <a:off x="4215" y="3331"/>
                <a:ext cx="49" cy="86"/>
                <a:chOff x="2334" y="3418"/>
                <a:chExt cx="118" cy="210"/>
              </a:xfrm>
            </p:grpSpPr>
            <p:sp>
              <p:nvSpPr>
                <p:cNvPr id="50203" name="Freeform 1054"/>
                <p:cNvSpPr>
                  <a:spLocks/>
                </p:cNvSpPr>
                <p:nvPr/>
              </p:nvSpPr>
              <p:spPr bwMode="auto">
                <a:xfrm>
                  <a:off x="2418" y="3423"/>
                  <a:ext cx="20" cy="103"/>
                </a:xfrm>
                <a:custGeom>
                  <a:avLst/>
                  <a:gdLst>
                    <a:gd name="T0" fmla="*/ 7 w 20"/>
                    <a:gd name="T1" fmla="*/ 102 h 103"/>
                    <a:gd name="T2" fmla="*/ 11 w 20"/>
                    <a:gd name="T3" fmla="*/ 79 h 103"/>
                    <a:gd name="T4" fmla="*/ 11 w 20"/>
                    <a:gd name="T5" fmla="*/ 57 h 103"/>
                    <a:gd name="T6" fmla="*/ 11 w 20"/>
                    <a:gd name="T7" fmla="*/ 51 h 103"/>
                    <a:gd name="T8" fmla="*/ 7 w 20"/>
                    <a:gd name="T9" fmla="*/ 40 h 103"/>
                    <a:gd name="T10" fmla="*/ 3 w 20"/>
                    <a:gd name="T11" fmla="*/ 34 h 103"/>
                    <a:gd name="T12" fmla="*/ 0 w 20"/>
                    <a:gd name="T13" fmla="*/ 29 h 103"/>
                    <a:gd name="T14" fmla="*/ 3 w 20"/>
                    <a:gd name="T15" fmla="*/ 23 h 103"/>
                    <a:gd name="T16" fmla="*/ 7 w 20"/>
                    <a:gd name="T17" fmla="*/ 17 h 103"/>
                    <a:gd name="T18" fmla="*/ 19 w 20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03"/>
                    <a:gd name="T32" fmla="*/ 20 w 20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03">
                      <a:moveTo>
                        <a:pt x="7" y="102"/>
                      </a:moveTo>
                      <a:lnTo>
                        <a:pt x="11" y="79"/>
                      </a:lnTo>
                      <a:lnTo>
                        <a:pt x="11" y="57"/>
                      </a:lnTo>
                      <a:lnTo>
                        <a:pt x="11" y="51"/>
                      </a:lnTo>
                      <a:lnTo>
                        <a:pt x="7" y="40"/>
                      </a:lnTo>
                      <a:lnTo>
                        <a:pt x="3" y="34"/>
                      </a:lnTo>
                      <a:lnTo>
                        <a:pt x="0" y="29"/>
                      </a:lnTo>
                      <a:lnTo>
                        <a:pt x="3" y="23"/>
                      </a:lnTo>
                      <a:lnTo>
                        <a:pt x="7" y="17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4" name="Freeform 1055"/>
                <p:cNvSpPr>
                  <a:spLocks/>
                </p:cNvSpPr>
                <p:nvPr/>
              </p:nvSpPr>
              <p:spPr bwMode="auto">
                <a:xfrm>
                  <a:off x="2354" y="3418"/>
                  <a:ext cx="20" cy="102"/>
                </a:xfrm>
                <a:custGeom>
                  <a:avLst/>
                  <a:gdLst>
                    <a:gd name="T0" fmla="*/ 8 w 20"/>
                    <a:gd name="T1" fmla="*/ 101 h 102"/>
                    <a:gd name="T2" fmla="*/ 11 w 20"/>
                    <a:gd name="T3" fmla="*/ 78 h 102"/>
                    <a:gd name="T4" fmla="*/ 11 w 20"/>
                    <a:gd name="T5" fmla="*/ 56 h 102"/>
                    <a:gd name="T6" fmla="*/ 11 w 20"/>
                    <a:gd name="T7" fmla="*/ 50 h 102"/>
                    <a:gd name="T8" fmla="*/ 8 w 20"/>
                    <a:gd name="T9" fmla="*/ 39 h 102"/>
                    <a:gd name="T10" fmla="*/ 4 w 20"/>
                    <a:gd name="T11" fmla="*/ 33 h 102"/>
                    <a:gd name="T12" fmla="*/ 0 w 20"/>
                    <a:gd name="T13" fmla="*/ 28 h 102"/>
                    <a:gd name="T14" fmla="*/ 4 w 20"/>
                    <a:gd name="T15" fmla="*/ 22 h 102"/>
                    <a:gd name="T16" fmla="*/ 8 w 20"/>
                    <a:gd name="T17" fmla="*/ 11 h 102"/>
                    <a:gd name="T18" fmla="*/ 19 w 20"/>
                    <a:gd name="T19" fmla="*/ 0 h 10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0"/>
                    <a:gd name="T31" fmla="*/ 0 h 102"/>
                    <a:gd name="T32" fmla="*/ 20 w 20"/>
                    <a:gd name="T33" fmla="*/ 102 h 10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0" h="102">
                      <a:moveTo>
                        <a:pt x="8" y="101"/>
                      </a:moveTo>
                      <a:lnTo>
                        <a:pt x="11" y="78"/>
                      </a:lnTo>
                      <a:lnTo>
                        <a:pt x="11" y="56"/>
                      </a:lnTo>
                      <a:lnTo>
                        <a:pt x="11" y="50"/>
                      </a:lnTo>
                      <a:lnTo>
                        <a:pt x="8" y="39"/>
                      </a:lnTo>
                      <a:lnTo>
                        <a:pt x="4" y="33"/>
                      </a:lnTo>
                      <a:lnTo>
                        <a:pt x="0" y="28"/>
                      </a:lnTo>
                      <a:lnTo>
                        <a:pt x="4" y="22"/>
                      </a:lnTo>
                      <a:lnTo>
                        <a:pt x="8" y="11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5" name="Oval 1056"/>
                <p:cNvSpPr>
                  <a:spLocks noChangeArrowheads="1"/>
                </p:cNvSpPr>
                <p:nvPr/>
              </p:nvSpPr>
              <p:spPr bwMode="auto">
                <a:xfrm rot="-4860000">
                  <a:off x="2333" y="35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13" name="Group 1057"/>
              <p:cNvGrpSpPr>
                <a:grpSpLocks/>
              </p:cNvGrpSpPr>
              <p:nvPr/>
            </p:nvGrpSpPr>
            <p:grpSpPr bwMode="auto">
              <a:xfrm>
                <a:off x="3858" y="2902"/>
                <a:ext cx="87" cy="48"/>
                <a:chOff x="1477" y="2373"/>
                <a:chExt cx="212" cy="118"/>
              </a:xfrm>
            </p:grpSpPr>
            <p:sp>
              <p:nvSpPr>
                <p:cNvPr id="50200" name="Freeform 1058"/>
                <p:cNvSpPr>
                  <a:spLocks/>
                </p:cNvSpPr>
                <p:nvPr/>
              </p:nvSpPr>
              <p:spPr bwMode="auto">
                <a:xfrm>
                  <a:off x="1584" y="2444"/>
                  <a:ext cx="104" cy="17"/>
                </a:xfrm>
                <a:custGeom>
                  <a:avLst/>
                  <a:gdLst>
                    <a:gd name="T0" fmla="*/ 0 w 104"/>
                    <a:gd name="T1" fmla="*/ 12 h 17"/>
                    <a:gd name="T2" fmla="*/ 25 w 104"/>
                    <a:gd name="T3" fmla="*/ 16 h 17"/>
                    <a:gd name="T4" fmla="*/ 46 w 104"/>
                    <a:gd name="T5" fmla="*/ 16 h 17"/>
                    <a:gd name="T6" fmla="*/ 60 w 104"/>
                    <a:gd name="T7" fmla="*/ 8 h 17"/>
                    <a:gd name="T8" fmla="*/ 68 w 104"/>
                    <a:gd name="T9" fmla="*/ 4 h 17"/>
                    <a:gd name="T10" fmla="*/ 73 w 104"/>
                    <a:gd name="T11" fmla="*/ 0 h 17"/>
                    <a:gd name="T12" fmla="*/ 90 w 104"/>
                    <a:gd name="T13" fmla="*/ 4 h 17"/>
                    <a:gd name="T14" fmla="*/ 103 w 104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17"/>
                    <a:gd name="T26" fmla="*/ 104 w 104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17">
                      <a:moveTo>
                        <a:pt x="0" y="12"/>
                      </a:moveTo>
                      <a:lnTo>
                        <a:pt x="25" y="16"/>
                      </a:lnTo>
                      <a:lnTo>
                        <a:pt x="46" y="16"/>
                      </a:lnTo>
                      <a:lnTo>
                        <a:pt x="60" y="8"/>
                      </a:lnTo>
                      <a:lnTo>
                        <a:pt x="68" y="4"/>
                      </a:lnTo>
                      <a:lnTo>
                        <a:pt x="73" y="0"/>
                      </a:lnTo>
                      <a:lnTo>
                        <a:pt x="90" y="4"/>
                      </a:lnTo>
                      <a:lnTo>
                        <a:pt x="103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1" name="Freeform 1059"/>
                <p:cNvSpPr>
                  <a:spLocks/>
                </p:cNvSpPr>
                <p:nvPr/>
              </p:nvSpPr>
              <p:spPr bwMode="auto">
                <a:xfrm>
                  <a:off x="1585" y="2381"/>
                  <a:ext cx="104" cy="16"/>
                </a:xfrm>
                <a:custGeom>
                  <a:avLst/>
                  <a:gdLst>
                    <a:gd name="T0" fmla="*/ 0 w 104"/>
                    <a:gd name="T1" fmla="*/ 11 h 16"/>
                    <a:gd name="T2" fmla="*/ 25 w 104"/>
                    <a:gd name="T3" fmla="*/ 15 h 16"/>
                    <a:gd name="T4" fmla="*/ 46 w 104"/>
                    <a:gd name="T5" fmla="*/ 15 h 16"/>
                    <a:gd name="T6" fmla="*/ 60 w 104"/>
                    <a:gd name="T7" fmla="*/ 7 h 16"/>
                    <a:gd name="T8" fmla="*/ 68 w 104"/>
                    <a:gd name="T9" fmla="*/ 4 h 16"/>
                    <a:gd name="T10" fmla="*/ 73 w 104"/>
                    <a:gd name="T11" fmla="*/ 0 h 16"/>
                    <a:gd name="T12" fmla="*/ 89 w 104"/>
                    <a:gd name="T13" fmla="*/ 4 h 16"/>
                    <a:gd name="T14" fmla="*/ 103 w 104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4"/>
                    <a:gd name="T25" fmla="*/ 0 h 16"/>
                    <a:gd name="T26" fmla="*/ 104 w 104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4" h="16">
                      <a:moveTo>
                        <a:pt x="0" y="11"/>
                      </a:moveTo>
                      <a:lnTo>
                        <a:pt x="25" y="15"/>
                      </a:lnTo>
                      <a:lnTo>
                        <a:pt x="46" y="15"/>
                      </a:lnTo>
                      <a:lnTo>
                        <a:pt x="60" y="7"/>
                      </a:lnTo>
                      <a:lnTo>
                        <a:pt x="68" y="4"/>
                      </a:lnTo>
                      <a:lnTo>
                        <a:pt x="73" y="0"/>
                      </a:lnTo>
                      <a:lnTo>
                        <a:pt x="89" y="4"/>
                      </a:lnTo>
                      <a:lnTo>
                        <a:pt x="103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202" name="Oval 1060"/>
                <p:cNvSpPr>
                  <a:spLocks noChangeArrowheads="1"/>
                </p:cNvSpPr>
                <p:nvPr/>
              </p:nvSpPr>
              <p:spPr bwMode="auto">
                <a:xfrm rot="240000">
                  <a:off x="1477" y="2373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14" name="Group 1061"/>
              <p:cNvGrpSpPr>
                <a:grpSpLocks/>
              </p:cNvGrpSpPr>
              <p:nvPr/>
            </p:nvGrpSpPr>
            <p:grpSpPr bwMode="auto">
              <a:xfrm>
                <a:off x="3874" y="2939"/>
                <a:ext cx="90" cy="47"/>
                <a:chOff x="1517" y="2461"/>
                <a:chExt cx="212" cy="118"/>
              </a:xfrm>
            </p:grpSpPr>
            <p:sp>
              <p:nvSpPr>
                <p:cNvPr id="50197" name="Freeform 1062"/>
                <p:cNvSpPr>
                  <a:spLocks/>
                </p:cNvSpPr>
                <p:nvPr/>
              </p:nvSpPr>
              <p:spPr bwMode="auto">
                <a:xfrm>
                  <a:off x="1625" y="2536"/>
                  <a:ext cx="103" cy="13"/>
                </a:xfrm>
                <a:custGeom>
                  <a:avLst/>
                  <a:gdLst>
                    <a:gd name="T0" fmla="*/ 0 w 103"/>
                    <a:gd name="T1" fmla="*/ 12 h 13"/>
                    <a:gd name="T2" fmla="*/ 25 w 103"/>
                    <a:gd name="T3" fmla="*/ 12 h 13"/>
                    <a:gd name="T4" fmla="*/ 44 w 103"/>
                    <a:gd name="T5" fmla="*/ 12 h 13"/>
                    <a:gd name="T6" fmla="*/ 52 w 103"/>
                    <a:gd name="T7" fmla="*/ 12 h 13"/>
                    <a:gd name="T8" fmla="*/ 61 w 103"/>
                    <a:gd name="T9" fmla="*/ 8 h 13"/>
                    <a:gd name="T10" fmla="*/ 66 w 103"/>
                    <a:gd name="T11" fmla="*/ 4 h 13"/>
                    <a:gd name="T12" fmla="*/ 74 w 103"/>
                    <a:gd name="T13" fmla="*/ 0 h 13"/>
                    <a:gd name="T14" fmla="*/ 88 w 103"/>
                    <a:gd name="T15" fmla="*/ 4 h 13"/>
                    <a:gd name="T16" fmla="*/ 102 w 103"/>
                    <a:gd name="T17" fmla="*/ 1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3"/>
                    <a:gd name="T29" fmla="*/ 103 w 10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3">
                      <a:moveTo>
                        <a:pt x="0" y="12"/>
                      </a:moveTo>
                      <a:lnTo>
                        <a:pt x="25" y="12"/>
                      </a:lnTo>
                      <a:lnTo>
                        <a:pt x="44" y="12"/>
                      </a:lnTo>
                      <a:lnTo>
                        <a:pt x="52" y="12"/>
                      </a:lnTo>
                      <a:lnTo>
                        <a:pt x="61" y="8"/>
                      </a:lnTo>
                      <a:lnTo>
                        <a:pt x="66" y="4"/>
                      </a:lnTo>
                      <a:lnTo>
                        <a:pt x="74" y="0"/>
                      </a:lnTo>
                      <a:lnTo>
                        <a:pt x="88" y="4"/>
                      </a:lnTo>
                      <a:lnTo>
                        <a:pt x="102" y="1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98" name="Freeform 1063"/>
                <p:cNvSpPr>
                  <a:spLocks/>
                </p:cNvSpPr>
                <p:nvPr/>
              </p:nvSpPr>
              <p:spPr bwMode="auto">
                <a:xfrm>
                  <a:off x="1626" y="2468"/>
                  <a:ext cx="103" cy="17"/>
                </a:xfrm>
                <a:custGeom>
                  <a:avLst/>
                  <a:gdLst>
                    <a:gd name="T0" fmla="*/ 0 w 103"/>
                    <a:gd name="T1" fmla="*/ 12 h 17"/>
                    <a:gd name="T2" fmla="*/ 25 w 103"/>
                    <a:gd name="T3" fmla="*/ 16 h 17"/>
                    <a:gd name="T4" fmla="*/ 44 w 103"/>
                    <a:gd name="T5" fmla="*/ 16 h 17"/>
                    <a:gd name="T6" fmla="*/ 52 w 103"/>
                    <a:gd name="T7" fmla="*/ 12 h 17"/>
                    <a:gd name="T8" fmla="*/ 61 w 103"/>
                    <a:gd name="T9" fmla="*/ 8 h 17"/>
                    <a:gd name="T10" fmla="*/ 66 w 103"/>
                    <a:gd name="T11" fmla="*/ 4 h 17"/>
                    <a:gd name="T12" fmla="*/ 74 w 103"/>
                    <a:gd name="T13" fmla="*/ 0 h 17"/>
                    <a:gd name="T14" fmla="*/ 88 w 103"/>
                    <a:gd name="T15" fmla="*/ 4 h 17"/>
                    <a:gd name="T16" fmla="*/ 102 w 103"/>
                    <a:gd name="T17" fmla="*/ 16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7"/>
                    <a:gd name="T29" fmla="*/ 103 w 103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7">
                      <a:moveTo>
                        <a:pt x="0" y="12"/>
                      </a:moveTo>
                      <a:lnTo>
                        <a:pt x="25" y="16"/>
                      </a:lnTo>
                      <a:lnTo>
                        <a:pt x="44" y="16"/>
                      </a:lnTo>
                      <a:lnTo>
                        <a:pt x="52" y="12"/>
                      </a:lnTo>
                      <a:lnTo>
                        <a:pt x="61" y="8"/>
                      </a:lnTo>
                      <a:lnTo>
                        <a:pt x="66" y="4"/>
                      </a:lnTo>
                      <a:lnTo>
                        <a:pt x="74" y="0"/>
                      </a:lnTo>
                      <a:lnTo>
                        <a:pt x="88" y="4"/>
                      </a:lnTo>
                      <a:lnTo>
                        <a:pt x="102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99" name="Oval 1064"/>
                <p:cNvSpPr>
                  <a:spLocks noChangeArrowheads="1"/>
                </p:cNvSpPr>
                <p:nvPr/>
              </p:nvSpPr>
              <p:spPr bwMode="auto">
                <a:xfrm rot="240000">
                  <a:off x="1517" y="246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15" name="Group 1065"/>
              <p:cNvGrpSpPr>
                <a:grpSpLocks/>
              </p:cNvGrpSpPr>
              <p:nvPr/>
            </p:nvGrpSpPr>
            <p:grpSpPr bwMode="auto">
              <a:xfrm>
                <a:off x="3923" y="2950"/>
                <a:ext cx="89" cy="59"/>
                <a:chOff x="1636" y="2492"/>
                <a:chExt cx="212" cy="143"/>
              </a:xfrm>
            </p:grpSpPr>
            <p:sp>
              <p:nvSpPr>
                <p:cNvPr id="50194" name="Freeform 1066"/>
                <p:cNvSpPr>
                  <a:spLocks/>
                </p:cNvSpPr>
                <p:nvPr/>
              </p:nvSpPr>
              <p:spPr bwMode="auto">
                <a:xfrm>
                  <a:off x="1636" y="2539"/>
                  <a:ext cx="101" cy="34"/>
                </a:xfrm>
                <a:custGeom>
                  <a:avLst/>
                  <a:gdLst>
                    <a:gd name="T0" fmla="*/ 100 w 101"/>
                    <a:gd name="T1" fmla="*/ 0 h 34"/>
                    <a:gd name="T2" fmla="*/ 75 w 101"/>
                    <a:gd name="T3" fmla="*/ 4 h 34"/>
                    <a:gd name="T4" fmla="*/ 56 w 101"/>
                    <a:gd name="T5" fmla="*/ 12 h 34"/>
                    <a:gd name="T6" fmla="*/ 47 w 101"/>
                    <a:gd name="T7" fmla="*/ 16 h 34"/>
                    <a:gd name="T8" fmla="*/ 42 w 101"/>
                    <a:gd name="T9" fmla="*/ 25 h 34"/>
                    <a:gd name="T10" fmla="*/ 39 w 101"/>
                    <a:gd name="T11" fmla="*/ 29 h 34"/>
                    <a:gd name="T12" fmla="*/ 33 w 101"/>
                    <a:gd name="T13" fmla="*/ 33 h 34"/>
                    <a:gd name="T14" fmla="*/ 17 w 101"/>
                    <a:gd name="T15" fmla="*/ 33 h 34"/>
                    <a:gd name="T16" fmla="*/ 0 w 101"/>
                    <a:gd name="T17" fmla="*/ 29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34"/>
                    <a:gd name="T29" fmla="*/ 101 w 101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34">
                      <a:moveTo>
                        <a:pt x="100" y="0"/>
                      </a:moveTo>
                      <a:lnTo>
                        <a:pt x="75" y="4"/>
                      </a:lnTo>
                      <a:lnTo>
                        <a:pt x="56" y="12"/>
                      </a:lnTo>
                      <a:lnTo>
                        <a:pt x="47" y="16"/>
                      </a:lnTo>
                      <a:lnTo>
                        <a:pt x="42" y="25"/>
                      </a:lnTo>
                      <a:lnTo>
                        <a:pt x="39" y="29"/>
                      </a:lnTo>
                      <a:lnTo>
                        <a:pt x="33" y="33"/>
                      </a:lnTo>
                      <a:lnTo>
                        <a:pt x="17" y="33"/>
                      </a:lnTo>
                      <a:lnTo>
                        <a:pt x="0" y="2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95" name="Freeform 1067"/>
                <p:cNvSpPr>
                  <a:spLocks/>
                </p:cNvSpPr>
                <p:nvPr/>
              </p:nvSpPr>
              <p:spPr bwMode="auto">
                <a:xfrm>
                  <a:off x="1657" y="2600"/>
                  <a:ext cx="99" cy="35"/>
                </a:xfrm>
                <a:custGeom>
                  <a:avLst/>
                  <a:gdLst>
                    <a:gd name="T0" fmla="*/ 98 w 99"/>
                    <a:gd name="T1" fmla="*/ 0 h 35"/>
                    <a:gd name="T2" fmla="*/ 73 w 99"/>
                    <a:gd name="T3" fmla="*/ 4 h 35"/>
                    <a:gd name="T4" fmla="*/ 53 w 99"/>
                    <a:gd name="T5" fmla="*/ 13 h 35"/>
                    <a:gd name="T6" fmla="*/ 47 w 99"/>
                    <a:gd name="T7" fmla="*/ 17 h 35"/>
                    <a:gd name="T8" fmla="*/ 42 w 99"/>
                    <a:gd name="T9" fmla="*/ 25 h 35"/>
                    <a:gd name="T10" fmla="*/ 36 w 99"/>
                    <a:gd name="T11" fmla="*/ 30 h 35"/>
                    <a:gd name="T12" fmla="*/ 31 w 99"/>
                    <a:gd name="T13" fmla="*/ 34 h 35"/>
                    <a:gd name="T14" fmla="*/ 17 w 99"/>
                    <a:gd name="T15" fmla="*/ 34 h 35"/>
                    <a:gd name="T16" fmla="*/ 0 w 99"/>
                    <a:gd name="T17" fmla="*/ 30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9"/>
                    <a:gd name="T28" fmla="*/ 0 h 35"/>
                    <a:gd name="T29" fmla="*/ 99 w 99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9" h="35">
                      <a:moveTo>
                        <a:pt x="98" y="0"/>
                      </a:moveTo>
                      <a:lnTo>
                        <a:pt x="73" y="4"/>
                      </a:lnTo>
                      <a:lnTo>
                        <a:pt x="53" y="13"/>
                      </a:lnTo>
                      <a:lnTo>
                        <a:pt x="47" y="17"/>
                      </a:lnTo>
                      <a:lnTo>
                        <a:pt x="42" y="25"/>
                      </a:lnTo>
                      <a:lnTo>
                        <a:pt x="36" y="30"/>
                      </a:lnTo>
                      <a:lnTo>
                        <a:pt x="31" y="34"/>
                      </a:lnTo>
                      <a:lnTo>
                        <a:pt x="17" y="34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96" name="Oval 1068"/>
                <p:cNvSpPr>
                  <a:spLocks noChangeArrowheads="1"/>
                </p:cNvSpPr>
                <p:nvPr/>
              </p:nvSpPr>
              <p:spPr bwMode="auto">
                <a:xfrm rot="9960000">
                  <a:off x="1728" y="249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16" name="Group 1069"/>
              <p:cNvGrpSpPr>
                <a:grpSpLocks/>
              </p:cNvGrpSpPr>
              <p:nvPr/>
            </p:nvGrpSpPr>
            <p:grpSpPr bwMode="auto">
              <a:xfrm>
                <a:off x="3850" y="2754"/>
                <a:ext cx="88" cy="50"/>
                <a:chOff x="1459" y="2015"/>
                <a:chExt cx="212" cy="118"/>
              </a:xfrm>
            </p:grpSpPr>
            <p:sp>
              <p:nvSpPr>
                <p:cNvPr id="50191" name="Freeform 1070"/>
                <p:cNvSpPr>
                  <a:spLocks/>
                </p:cNvSpPr>
                <p:nvPr/>
              </p:nvSpPr>
              <p:spPr bwMode="auto">
                <a:xfrm>
                  <a:off x="1565" y="2089"/>
                  <a:ext cx="105" cy="15"/>
                </a:xfrm>
                <a:custGeom>
                  <a:avLst/>
                  <a:gdLst>
                    <a:gd name="T0" fmla="*/ 0 w 105"/>
                    <a:gd name="T1" fmla="*/ 10 h 15"/>
                    <a:gd name="T2" fmla="*/ 27 w 105"/>
                    <a:gd name="T3" fmla="*/ 14 h 15"/>
                    <a:gd name="T4" fmla="*/ 48 w 105"/>
                    <a:gd name="T5" fmla="*/ 14 h 15"/>
                    <a:gd name="T6" fmla="*/ 61 w 105"/>
                    <a:gd name="T7" fmla="*/ 7 h 15"/>
                    <a:gd name="T8" fmla="*/ 69 w 105"/>
                    <a:gd name="T9" fmla="*/ 4 h 15"/>
                    <a:gd name="T10" fmla="*/ 75 w 105"/>
                    <a:gd name="T11" fmla="*/ 0 h 15"/>
                    <a:gd name="T12" fmla="*/ 91 w 105"/>
                    <a:gd name="T13" fmla="*/ 4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0"/>
                      </a:moveTo>
                      <a:lnTo>
                        <a:pt x="27" y="14"/>
                      </a:lnTo>
                      <a:lnTo>
                        <a:pt x="48" y="14"/>
                      </a:lnTo>
                      <a:lnTo>
                        <a:pt x="61" y="7"/>
                      </a:lnTo>
                      <a:lnTo>
                        <a:pt x="69" y="4"/>
                      </a:lnTo>
                      <a:lnTo>
                        <a:pt x="75" y="0"/>
                      </a:lnTo>
                      <a:lnTo>
                        <a:pt x="91" y="4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92" name="Freeform 1071"/>
                <p:cNvSpPr>
                  <a:spLocks/>
                </p:cNvSpPr>
                <p:nvPr/>
              </p:nvSpPr>
              <p:spPr bwMode="auto">
                <a:xfrm>
                  <a:off x="1566" y="2022"/>
                  <a:ext cx="105" cy="18"/>
                </a:xfrm>
                <a:custGeom>
                  <a:avLst/>
                  <a:gdLst>
                    <a:gd name="T0" fmla="*/ 0 w 105"/>
                    <a:gd name="T1" fmla="*/ 13 h 18"/>
                    <a:gd name="T2" fmla="*/ 27 w 105"/>
                    <a:gd name="T3" fmla="*/ 17 h 18"/>
                    <a:gd name="T4" fmla="*/ 48 w 105"/>
                    <a:gd name="T5" fmla="*/ 17 h 18"/>
                    <a:gd name="T6" fmla="*/ 56 w 105"/>
                    <a:gd name="T7" fmla="*/ 13 h 18"/>
                    <a:gd name="T8" fmla="*/ 61 w 105"/>
                    <a:gd name="T9" fmla="*/ 7 h 18"/>
                    <a:gd name="T10" fmla="*/ 69 w 105"/>
                    <a:gd name="T11" fmla="*/ 4 h 18"/>
                    <a:gd name="T12" fmla="*/ 75 w 105"/>
                    <a:gd name="T13" fmla="*/ 0 h 18"/>
                    <a:gd name="T14" fmla="*/ 83 w 105"/>
                    <a:gd name="T15" fmla="*/ 4 h 18"/>
                    <a:gd name="T16" fmla="*/ 91 w 105"/>
                    <a:gd name="T17" fmla="*/ 7 h 18"/>
                    <a:gd name="T18" fmla="*/ 104 w 105"/>
                    <a:gd name="T19" fmla="*/ 17 h 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5"/>
                    <a:gd name="T31" fmla="*/ 0 h 18"/>
                    <a:gd name="T32" fmla="*/ 105 w 105"/>
                    <a:gd name="T33" fmla="*/ 18 h 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5" h="18">
                      <a:moveTo>
                        <a:pt x="0" y="13"/>
                      </a:moveTo>
                      <a:lnTo>
                        <a:pt x="27" y="17"/>
                      </a:lnTo>
                      <a:lnTo>
                        <a:pt x="48" y="17"/>
                      </a:lnTo>
                      <a:lnTo>
                        <a:pt x="56" y="13"/>
                      </a:lnTo>
                      <a:lnTo>
                        <a:pt x="61" y="7"/>
                      </a:lnTo>
                      <a:lnTo>
                        <a:pt x="69" y="4"/>
                      </a:lnTo>
                      <a:lnTo>
                        <a:pt x="75" y="0"/>
                      </a:lnTo>
                      <a:lnTo>
                        <a:pt x="83" y="4"/>
                      </a:lnTo>
                      <a:lnTo>
                        <a:pt x="91" y="7"/>
                      </a:lnTo>
                      <a:lnTo>
                        <a:pt x="104" y="1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93" name="Oval 1072"/>
                <p:cNvSpPr>
                  <a:spLocks noChangeArrowheads="1"/>
                </p:cNvSpPr>
                <p:nvPr/>
              </p:nvSpPr>
              <p:spPr bwMode="auto">
                <a:xfrm rot="240000">
                  <a:off x="1459" y="201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17" name="Group 1073"/>
              <p:cNvGrpSpPr>
                <a:grpSpLocks/>
              </p:cNvGrpSpPr>
              <p:nvPr/>
            </p:nvGrpSpPr>
            <p:grpSpPr bwMode="auto">
              <a:xfrm>
                <a:off x="3891" y="2974"/>
                <a:ext cx="88" cy="50"/>
                <a:chOff x="1557" y="2549"/>
                <a:chExt cx="212" cy="118"/>
              </a:xfrm>
            </p:grpSpPr>
            <p:sp>
              <p:nvSpPr>
                <p:cNvPr id="50188" name="Freeform 1074"/>
                <p:cNvSpPr>
                  <a:spLocks/>
                </p:cNvSpPr>
                <p:nvPr/>
              </p:nvSpPr>
              <p:spPr bwMode="auto">
                <a:xfrm>
                  <a:off x="1665" y="2623"/>
                  <a:ext cx="103" cy="14"/>
                </a:xfrm>
                <a:custGeom>
                  <a:avLst/>
                  <a:gdLst>
                    <a:gd name="T0" fmla="*/ 0 w 103"/>
                    <a:gd name="T1" fmla="*/ 13 h 14"/>
                    <a:gd name="T2" fmla="*/ 26 w 103"/>
                    <a:gd name="T3" fmla="*/ 13 h 14"/>
                    <a:gd name="T4" fmla="*/ 45 w 103"/>
                    <a:gd name="T5" fmla="*/ 13 h 14"/>
                    <a:gd name="T6" fmla="*/ 54 w 103"/>
                    <a:gd name="T7" fmla="*/ 13 h 14"/>
                    <a:gd name="T8" fmla="*/ 60 w 103"/>
                    <a:gd name="T9" fmla="*/ 9 h 14"/>
                    <a:gd name="T10" fmla="*/ 68 w 103"/>
                    <a:gd name="T11" fmla="*/ 4 h 14"/>
                    <a:gd name="T12" fmla="*/ 74 w 103"/>
                    <a:gd name="T13" fmla="*/ 0 h 14"/>
                    <a:gd name="T14" fmla="*/ 88 w 103"/>
                    <a:gd name="T15" fmla="*/ 4 h 14"/>
                    <a:gd name="T16" fmla="*/ 102 w 103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4"/>
                    <a:gd name="T29" fmla="*/ 103 w 103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4">
                      <a:moveTo>
                        <a:pt x="0" y="13"/>
                      </a:moveTo>
                      <a:lnTo>
                        <a:pt x="26" y="13"/>
                      </a:lnTo>
                      <a:lnTo>
                        <a:pt x="45" y="13"/>
                      </a:lnTo>
                      <a:lnTo>
                        <a:pt x="54" y="13"/>
                      </a:lnTo>
                      <a:lnTo>
                        <a:pt x="60" y="9"/>
                      </a:lnTo>
                      <a:lnTo>
                        <a:pt x="68" y="4"/>
                      </a:lnTo>
                      <a:lnTo>
                        <a:pt x="74" y="0"/>
                      </a:lnTo>
                      <a:lnTo>
                        <a:pt x="88" y="4"/>
                      </a:lnTo>
                      <a:lnTo>
                        <a:pt x="102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89" name="Freeform 1075"/>
                <p:cNvSpPr>
                  <a:spLocks/>
                </p:cNvSpPr>
                <p:nvPr/>
              </p:nvSpPr>
              <p:spPr bwMode="auto">
                <a:xfrm>
                  <a:off x="1666" y="2560"/>
                  <a:ext cx="103" cy="13"/>
                </a:xfrm>
                <a:custGeom>
                  <a:avLst/>
                  <a:gdLst>
                    <a:gd name="T0" fmla="*/ 0 w 103"/>
                    <a:gd name="T1" fmla="*/ 12 h 13"/>
                    <a:gd name="T2" fmla="*/ 26 w 103"/>
                    <a:gd name="T3" fmla="*/ 12 h 13"/>
                    <a:gd name="T4" fmla="*/ 45 w 103"/>
                    <a:gd name="T5" fmla="*/ 12 h 13"/>
                    <a:gd name="T6" fmla="*/ 54 w 103"/>
                    <a:gd name="T7" fmla="*/ 12 h 13"/>
                    <a:gd name="T8" fmla="*/ 60 w 103"/>
                    <a:gd name="T9" fmla="*/ 8 h 13"/>
                    <a:gd name="T10" fmla="*/ 68 w 103"/>
                    <a:gd name="T11" fmla="*/ 4 h 13"/>
                    <a:gd name="T12" fmla="*/ 74 w 103"/>
                    <a:gd name="T13" fmla="*/ 0 h 13"/>
                    <a:gd name="T14" fmla="*/ 88 w 103"/>
                    <a:gd name="T15" fmla="*/ 4 h 13"/>
                    <a:gd name="T16" fmla="*/ 102 w 103"/>
                    <a:gd name="T17" fmla="*/ 12 h 1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3"/>
                    <a:gd name="T29" fmla="*/ 103 w 103"/>
                    <a:gd name="T30" fmla="*/ 13 h 1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3">
                      <a:moveTo>
                        <a:pt x="0" y="12"/>
                      </a:moveTo>
                      <a:lnTo>
                        <a:pt x="26" y="12"/>
                      </a:lnTo>
                      <a:lnTo>
                        <a:pt x="45" y="12"/>
                      </a:lnTo>
                      <a:lnTo>
                        <a:pt x="54" y="12"/>
                      </a:lnTo>
                      <a:lnTo>
                        <a:pt x="60" y="8"/>
                      </a:lnTo>
                      <a:lnTo>
                        <a:pt x="68" y="4"/>
                      </a:lnTo>
                      <a:lnTo>
                        <a:pt x="74" y="0"/>
                      </a:lnTo>
                      <a:lnTo>
                        <a:pt x="88" y="4"/>
                      </a:lnTo>
                      <a:lnTo>
                        <a:pt x="102" y="1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90" name="Oval 1076"/>
                <p:cNvSpPr>
                  <a:spLocks noChangeArrowheads="1"/>
                </p:cNvSpPr>
                <p:nvPr/>
              </p:nvSpPr>
              <p:spPr bwMode="auto">
                <a:xfrm rot="240000">
                  <a:off x="1557" y="25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18" name="Group 1077"/>
              <p:cNvGrpSpPr>
                <a:grpSpLocks/>
              </p:cNvGrpSpPr>
              <p:nvPr/>
            </p:nvGrpSpPr>
            <p:grpSpPr bwMode="auto">
              <a:xfrm>
                <a:off x="3899" y="3011"/>
                <a:ext cx="88" cy="49"/>
                <a:chOff x="1577" y="2637"/>
                <a:chExt cx="212" cy="118"/>
              </a:xfrm>
            </p:grpSpPr>
            <p:sp>
              <p:nvSpPr>
                <p:cNvPr id="50185" name="Freeform 1078"/>
                <p:cNvSpPr>
                  <a:spLocks/>
                </p:cNvSpPr>
                <p:nvPr/>
              </p:nvSpPr>
              <p:spPr bwMode="auto">
                <a:xfrm>
                  <a:off x="1684" y="2711"/>
                  <a:ext cx="104" cy="14"/>
                </a:xfrm>
                <a:custGeom>
                  <a:avLst/>
                  <a:gdLst>
                    <a:gd name="T0" fmla="*/ 0 w 104"/>
                    <a:gd name="T1" fmla="*/ 13 h 14"/>
                    <a:gd name="T2" fmla="*/ 26 w 104"/>
                    <a:gd name="T3" fmla="*/ 13 h 14"/>
                    <a:gd name="T4" fmla="*/ 46 w 104"/>
                    <a:gd name="T5" fmla="*/ 13 h 14"/>
                    <a:gd name="T6" fmla="*/ 54 w 104"/>
                    <a:gd name="T7" fmla="*/ 13 h 14"/>
                    <a:gd name="T8" fmla="*/ 60 w 104"/>
                    <a:gd name="T9" fmla="*/ 8 h 14"/>
                    <a:gd name="T10" fmla="*/ 69 w 104"/>
                    <a:gd name="T11" fmla="*/ 4 h 14"/>
                    <a:gd name="T12" fmla="*/ 74 w 104"/>
                    <a:gd name="T13" fmla="*/ 0 h 14"/>
                    <a:gd name="T14" fmla="*/ 89 w 104"/>
                    <a:gd name="T15" fmla="*/ 4 h 14"/>
                    <a:gd name="T16" fmla="*/ 103 w 104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4"/>
                    <a:gd name="T29" fmla="*/ 104 w 10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4">
                      <a:moveTo>
                        <a:pt x="0" y="13"/>
                      </a:moveTo>
                      <a:lnTo>
                        <a:pt x="26" y="13"/>
                      </a:lnTo>
                      <a:lnTo>
                        <a:pt x="46" y="13"/>
                      </a:lnTo>
                      <a:lnTo>
                        <a:pt x="54" y="13"/>
                      </a:lnTo>
                      <a:lnTo>
                        <a:pt x="60" y="8"/>
                      </a:lnTo>
                      <a:lnTo>
                        <a:pt x="69" y="4"/>
                      </a:lnTo>
                      <a:lnTo>
                        <a:pt x="74" y="0"/>
                      </a:lnTo>
                      <a:lnTo>
                        <a:pt x="89" y="4"/>
                      </a:lnTo>
                      <a:lnTo>
                        <a:pt x="103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86" name="Freeform 1079"/>
                <p:cNvSpPr>
                  <a:spLocks/>
                </p:cNvSpPr>
                <p:nvPr/>
              </p:nvSpPr>
              <p:spPr bwMode="auto">
                <a:xfrm>
                  <a:off x="1685" y="2647"/>
                  <a:ext cx="104" cy="14"/>
                </a:xfrm>
                <a:custGeom>
                  <a:avLst/>
                  <a:gdLst>
                    <a:gd name="T0" fmla="*/ 0 w 104"/>
                    <a:gd name="T1" fmla="*/ 13 h 14"/>
                    <a:gd name="T2" fmla="*/ 26 w 104"/>
                    <a:gd name="T3" fmla="*/ 13 h 14"/>
                    <a:gd name="T4" fmla="*/ 46 w 104"/>
                    <a:gd name="T5" fmla="*/ 13 h 14"/>
                    <a:gd name="T6" fmla="*/ 54 w 104"/>
                    <a:gd name="T7" fmla="*/ 13 h 14"/>
                    <a:gd name="T8" fmla="*/ 60 w 104"/>
                    <a:gd name="T9" fmla="*/ 8 h 14"/>
                    <a:gd name="T10" fmla="*/ 69 w 104"/>
                    <a:gd name="T11" fmla="*/ 4 h 14"/>
                    <a:gd name="T12" fmla="*/ 74 w 104"/>
                    <a:gd name="T13" fmla="*/ 0 h 14"/>
                    <a:gd name="T14" fmla="*/ 89 w 104"/>
                    <a:gd name="T15" fmla="*/ 4 h 14"/>
                    <a:gd name="T16" fmla="*/ 103 w 104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4"/>
                    <a:gd name="T29" fmla="*/ 104 w 104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4">
                      <a:moveTo>
                        <a:pt x="0" y="13"/>
                      </a:moveTo>
                      <a:lnTo>
                        <a:pt x="26" y="13"/>
                      </a:lnTo>
                      <a:lnTo>
                        <a:pt x="46" y="13"/>
                      </a:lnTo>
                      <a:lnTo>
                        <a:pt x="54" y="13"/>
                      </a:lnTo>
                      <a:lnTo>
                        <a:pt x="60" y="8"/>
                      </a:lnTo>
                      <a:lnTo>
                        <a:pt x="69" y="4"/>
                      </a:lnTo>
                      <a:lnTo>
                        <a:pt x="74" y="0"/>
                      </a:lnTo>
                      <a:lnTo>
                        <a:pt x="89" y="4"/>
                      </a:lnTo>
                      <a:lnTo>
                        <a:pt x="103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87" name="Oval 1080"/>
                <p:cNvSpPr>
                  <a:spLocks noChangeArrowheads="1"/>
                </p:cNvSpPr>
                <p:nvPr/>
              </p:nvSpPr>
              <p:spPr bwMode="auto">
                <a:xfrm rot="240000">
                  <a:off x="1577" y="263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19" name="Group 1081"/>
              <p:cNvGrpSpPr>
                <a:grpSpLocks/>
              </p:cNvGrpSpPr>
              <p:nvPr/>
            </p:nvGrpSpPr>
            <p:grpSpPr bwMode="auto">
              <a:xfrm>
                <a:off x="3928" y="3054"/>
                <a:ext cx="88" cy="47"/>
                <a:chOff x="1645" y="2741"/>
                <a:chExt cx="212" cy="118"/>
              </a:xfrm>
            </p:grpSpPr>
            <p:sp>
              <p:nvSpPr>
                <p:cNvPr id="50182" name="Freeform 1082"/>
                <p:cNvSpPr>
                  <a:spLocks/>
                </p:cNvSpPr>
                <p:nvPr/>
              </p:nvSpPr>
              <p:spPr bwMode="auto">
                <a:xfrm>
                  <a:off x="1751" y="2814"/>
                  <a:ext cx="105" cy="14"/>
                </a:xfrm>
                <a:custGeom>
                  <a:avLst/>
                  <a:gdLst>
                    <a:gd name="T0" fmla="*/ 0 w 105"/>
                    <a:gd name="T1" fmla="*/ 13 h 14"/>
                    <a:gd name="T2" fmla="*/ 27 w 105"/>
                    <a:gd name="T3" fmla="*/ 13 h 14"/>
                    <a:gd name="T4" fmla="*/ 48 w 105"/>
                    <a:gd name="T5" fmla="*/ 13 h 14"/>
                    <a:gd name="T6" fmla="*/ 57 w 105"/>
                    <a:gd name="T7" fmla="*/ 13 h 14"/>
                    <a:gd name="T8" fmla="*/ 62 w 105"/>
                    <a:gd name="T9" fmla="*/ 9 h 14"/>
                    <a:gd name="T10" fmla="*/ 68 w 105"/>
                    <a:gd name="T11" fmla="*/ 4 h 14"/>
                    <a:gd name="T12" fmla="*/ 74 w 105"/>
                    <a:gd name="T13" fmla="*/ 0 h 14"/>
                    <a:gd name="T14" fmla="*/ 89 w 105"/>
                    <a:gd name="T15" fmla="*/ 4 h 14"/>
                    <a:gd name="T16" fmla="*/ 104 w 105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4"/>
                    <a:gd name="T29" fmla="*/ 105 w 105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4">
                      <a:moveTo>
                        <a:pt x="0" y="13"/>
                      </a:moveTo>
                      <a:lnTo>
                        <a:pt x="27" y="13"/>
                      </a:lnTo>
                      <a:lnTo>
                        <a:pt x="48" y="13"/>
                      </a:lnTo>
                      <a:lnTo>
                        <a:pt x="57" y="13"/>
                      </a:lnTo>
                      <a:lnTo>
                        <a:pt x="62" y="9"/>
                      </a:lnTo>
                      <a:lnTo>
                        <a:pt x="68" y="4"/>
                      </a:lnTo>
                      <a:lnTo>
                        <a:pt x="74" y="0"/>
                      </a:lnTo>
                      <a:lnTo>
                        <a:pt x="89" y="4"/>
                      </a:lnTo>
                      <a:lnTo>
                        <a:pt x="104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83" name="Freeform 1083"/>
                <p:cNvSpPr>
                  <a:spLocks/>
                </p:cNvSpPr>
                <p:nvPr/>
              </p:nvSpPr>
              <p:spPr bwMode="auto">
                <a:xfrm>
                  <a:off x="1752" y="2750"/>
                  <a:ext cx="105" cy="15"/>
                </a:xfrm>
                <a:custGeom>
                  <a:avLst/>
                  <a:gdLst>
                    <a:gd name="T0" fmla="*/ 0 w 105"/>
                    <a:gd name="T1" fmla="*/ 14 h 15"/>
                    <a:gd name="T2" fmla="*/ 27 w 105"/>
                    <a:gd name="T3" fmla="*/ 14 h 15"/>
                    <a:gd name="T4" fmla="*/ 48 w 105"/>
                    <a:gd name="T5" fmla="*/ 14 h 15"/>
                    <a:gd name="T6" fmla="*/ 56 w 105"/>
                    <a:gd name="T7" fmla="*/ 14 h 15"/>
                    <a:gd name="T8" fmla="*/ 62 w 105"/>
                    <a:gd name="T9" fmla="*/ 9 h 15"/>
                    <a:gd name="T10" fmla="*/ 68 w 105"/>
                    <a:gd name="T11" fmla="*/ 5 h 15"/>
                    <a:gd name="T12" fmla="*/ 74 w 105"/>
                    <a:gd name="T13" fmla="*/ 0 h 15"/>
                    <a:gd name="T14" fmla="*/ 89 w 105"/>
                    <a:gd name="T15" fmla="*/ 5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4"/>
                      </a:moveTo>
                      <a:lnTo>
                        <a:pt x="27" y="14"/>
                      </a:lnTo>
                      <a:lnTo>
                        <a:pt x="48" y="14"/>
                      </a:lnTo>
                      <a:lnTo>
                        <a:pt x="56" y="14"/>
                      </a:lnTo>
                      <a:lnTo>
                        <a:pt x="62" y="9"/>
                      </a:lnTo>
                      <a:lnTo>
                        <a:pt x="68" y="5"/>
                      </a:lnTo>
                      <a:lnTo>
                        <a:pt x="74" y="0"/>
                      </a:lnTo>
                      <a:lnTo>
                        <a:pt x="89" y="5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84" name="Oval 1084"/>
                <p:cNvSpPr>
                  <a:spLocks noChangeArrowheads="1"/>
                </p:cNvSpPr>
                <p:nvPr/>
              </p:nvSpPr>
              <p:spPr bwMode="auto">
                <a:xfrm rot="240000">
                  <a:off x="1645" y="274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20" name="Group 1085"/>
              <p:cNvGrpSpPr>
                <a:grpSpLocks/>
              </p:cNvGrpSpPr>
              <p:nvPr/>
            </p:nvGrpSpPr>
            <p:grpSpPr bwMode="auto">
              <a:xfrm>
                <a:off x="3954" y="2991"/>
                <a:ext cx="83" cy="74"/>
                <a:chOff x="1710" y="2589"/>
                <a:chExt cx="195" cy="180"/>
              </a:xfrm>
            </p:grpSpPr>
            <p:sp>
              <p:nvSpPr>
                <p:cNvPr id="50179" name="Freeform 1086"/>
                <p:cNvSpPr>
                  <a:spLocks/>
                </p:cNvSpPr>
                <p:nvPr/>
              </p:nvSpPr>
              <p:spPr bwMode="auto">
                <a:xfrm>
                  <a:off x="1710" y="2657"/>
                  <a:ext cx="84" cy="62"/>
                </a:xfrm>
                <a:custGeom>
                  <a:avLst/>
                  <a:gdLst>
                    <a:gd name="T0" fmla="*/ 83 w 84"/>
                    <a:gd name="T1" fmla="*/ 0 h 62"/>
                    <a:gd name="T2" fmla="*/ 60 w 84"/>
                    <a:gd name="T3" fmla="*/ 13 h 62"/>
                    <a:gd name="T4" fmla="*/ 43 w 84"/>
                    <a:gd name="T5" fmla="*/ 26 h 62"/>
                    <a:gd name="T6" fmla="*/ 40 w 84"/>
                    <a:gd name="T7" fmla="*/ 35 h 62"/>
                    <a:gd name="T8" fmla="*/ 37 w 84"/>
                    <a:gd name="T9" fmla="*/ 39 h 62"/>
                    <a:gd name="T10" fmla="*/ 37 w 84"/>
                    <a:gd name="T11" fmla="*/ 48 h 62"/>
                    <a:gd name="T12" fmla="*/ 31 w 84"/>
                    <a:gd name="T13" fmla="*/ 52 h 62"/>
                    <a:gd name="T14" fmla="*/ 17 w 84"/>
                    <a:gd name="T15" fmla="*/ 61 h 62"/>
                    <a:gd name="T16" fmla="*/ 0 w 84"/>
                    <a:gd name="T17" fmla="*/ 61 h 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62"/>
                    <a:gd name="T29" fmla="*/ 84 w 84"/>
                    <a:gd name="T30" fmla="*/ 62 h 6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62">
                      <a:moveTo>
                        <a:pt x="83" y="0"/>
                      </a:moveTo>
                      <a:lnTo>
                        <a:pt x="60" y="13"/>
                      </a:lnTo>
                      <a:lnTo>
                        <a:pt x="43" y="26"/>
                      </a:lnTo>
                      <a:lnTo>
                        <a:pt x="40" y="35"/>
                      </a:lnTo>
                      <a:lnTo>
                        <a:pt x="37" y="39"/>
                      </a:lnTo>
                      <a:lnTo>
                        <a:pt x="37" y="48"/>
                      </a:lnTo>
                      <a:lnTo>
                        <a:pt x="31" y="52"/>
                      </a:lnTo>
                      <a:lnTo>
                        <a:pt x="17" y="61"/>
                      </a:lnTo>
                      <a:lnTo>
                        <a:pt x="0" y="6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80" name="Freeform 1087"/>
                <p:cNvSpPr>
                  <a:spLocks/>
                </p:cNvSpPr>
                <p:nvPr/>
              </p:nvSpPr>
              <p:spPr bwMode="auto">
                <a:xfrm>
                  <a:off x="1751" y="2706"/>
                  <a:ext cx="83" cy="63"/>
                </a:xfrm>
                <a:custGeom>
                  <a:avLst/>
                  <a:gdLst>
                    <a:gd name="T0" fmla="*/ 82 w 83"/>
                    <a:gd name="T1" fmla="*/ 0 h 63"/>
                    <a:gd name="T2" fmla="*/ 61 w 83"/>
                    <a:gd name="T3" fmla="*/ 13 h 63"/>
                    <a:gd name="T4" fmla="*/ 44 w 83"/>
                    <a:gd name="T5" fmla="*/ 27 h 63"/>
                    <a:gd name="T6" fmla="*/ 38 w 83"/>
                    <a:gd name="T7" fmla="*/ 35 h 63"/>
                    <a:gd name="T8" fmla="*/ 38 w 83"/>
                    <a:gd name="T9" fmla="*/ 40 h 63"/>
                    <a:gd name="T10" fmla="*/ 35 w 83"/>
                    <a:gd name="T11" fmla="*/ 49 h 63"/>
                    <a:gd name="T12" fmla="*/ 29 w 83"/>
                    <a:gd name="T13" fmla="*/ 53 h 63"/>
                    <a:gd name="T14" fmla="*/ 17 w 83"/>
                    <a:gd name="T15" fmla="*/ 62 h 63"/>
                    <a:gd name="T16" fmla="*/ 0 w 83"/>
                    <a:gd name="T17" fmla="*/ 62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3"/>
                    <a:gd name="T28" fmla="*/ 0 h 63"/>
                    <a:gd name="T29" fmla="*/ 83 w 83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3" h="63">
                      <a:moveTo>
                        <a:pt x="82" y="0"/>
                      </a:moveTo>
                      <a:lnTo>
                        <a:pt x="61" y="13"/>
                      </a:lnTo>
                      <a:lnTo>
                        <a:pt x="44" y="27"/>
                      </a:lnTo>
                      <a:lnTo>
                        <a:pt x="38" y="35"/>
                      </a:lnTo>
                      <a:lnTo>
                        <a:pt x="38" y="40"/>
                      </a:lnTo>
                      <a:lnTo>
                        <a:pt x="35" y="49"/>
                      </a:lnTo>
                      <a:lnTo>
                        <a:pt x="29" y="53"/>
                      </a:lnTo>
                      <a:lnTo>
                        <a:pt x="17" y="62"/>
                      </a:lnTo>
                      <a:lnTo>
                        <a:pt x="0" y="6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81" name="Oval 1088"/>
                <p:cNvSpPr>
                  <a:spLocks noChangeArrowheads="1"/>
                </p:cNvSpPr>
                <p:nvPr/>
              </p:nvSpPr>
              <p:spPr bwMode="auto">
                <a:xfrm rot="8700000">
                  <a:off x="1785" y="258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21" name="Group 1089"/>
              <p:cNvGrpSpPr>
                <a:grpSpLocks/>
              </p:cNvGrpSpPr>
              <p:nvPr/>
            </p:nvGrpSpPr>
            <p:grpSpPr bwMode="auto">
              <a:xfrm>
                <a:off x="4109" y="3220"/>
                <a:ext cx="80" cy="77"/>
                <a:chOff x="2080" y="3146"/>
                <a:chExt cx="191" cy="187"/>
              </a:xfrm>
            </p:grpSpPr>
            <p:sp>
              <p:nvSpPr>
                <p:cNvPr id="50176" name="Freeform 1090"/>
                <p:cNvSpPr>
                  <a:spLocks/>
                </p:cNvSpPr>
                <p:nvPr/>
              </p:nvSpPr>
              <p:spPr bwMode="auto">
                <a:xfrm>
                  <a:off x="2080" y="3217"/>
                  <a:ext cx="80" cy="69"/>
                </a:xfrm>
                <a:custGeom>
                  <a:avLst/>
                  <a:gdLst>
                    <a:gd name="T0" fmla="*/ 79 w 80"/>
                    <a:gd name="T1" fmla="*/ 0 h 69"/>
                    <a:gd name="T2" fmla="*/ 58 w 80"/>
                    <a:gd name="T3" fmla="*/ 15 h 69"/>
                    <a:gd name="T4" fmla="*/ 44 w 80"/>
                    <a:gd name="T5" fmla="*/ 31 h 69"/>
                    <a:gd name="T6" fmla="*/ 38 w 80"/>
                    <a:gd name="T7" fmla="*/ 42 h 69"/>
                    <a:gd name="T8" fmla="*/ 38 w 80"/>
                    <a:gd name="T9" fmla="*/ 47 h 69"/>
                    <a:gd name="T10" fmla="*/ 34 w 80"/>
                    <a:gd name="T11" fmla="*/ 52 h 69"/>
                    <a:gd name="T12" fmla="*/ 31 w 80"/>
                    <a:gd name="T13" fmla="*/ 57 h 69"/>
                    <a:gd name="T14" fmla="*/ 17 w 80"/>
                    <a:gd name="T15" fmla="*/ 63 h 69"/>
                    <a:gd name="T16" fmla="*/ 0 w 80"/>
                    <a:gd name="T17" fmla="*/ 68 h 6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0"/>
                    <a:gd name="T28" fmla="*/ 0 h 69"/>
                    <a:gd name="T29" fmla="*/ 80 w 80"/>
                    <a:gd name="T30" fmla="*/ 69 h 6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0" h="69">
                      <a:moveTo>
                        <a:pt x="79" y="0"/>
                      </a:moveTo>
                      <a:lnTo>
                        <a:pt x="58" y="15"/>
                      </a:lnTo>
                      <a:lnTo>
                        <a:pt x="44" y="31"/>
                      </a:lnTo>
                      <a:lnTo>
                        <a:pt x="38" y="42"/>
                      </a:lnTo>
                      <a:lnTo>
                        <a:pt x="38" y="47"/>
                      </a:lnTo>
                      <a:lnTo>
                        <a:pt x="34" y="52"/>
                      </a:lnTo>
                      <a:lnTo>
                        <a:pt x="31" y="57"/>
                      </a:lnTo>
                      <a:lnTo>
                        <a:pt x="17" y="63"/>
                      </a:lnTo>
                      <a:lnTo>
                        <a:pt x="0" y="6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77" name="Freeform 1091"/>
                <p:cNvSpPr>
                  <a:spLocks/>
                </p:cNvSpPr>
                <p:nvPr/>
              </p:nvSpPr>
              <p:spPr bwMode="auto">
                <a:xfrm>
                  <a:off x="2125" y="3263"/>
                  <a:ext cx="79" cy="70"/>
                </a:xfrm>
                <a:custGeom>
                  <a:avLst/>
                  <a:gdLst>
                    <a:gd name="T0" fmla="*/ 78 w 79"/>
                    <a:gd name="T1" fmla="*/ 0 h 70"/>
                    <a:gd name="T2" fmla="*/ 57 w 79"/>
                    <a:gd name="T3" fmla="*/ 16 h 70"/>
                    <a:gd name="T4" fmla="*/ 43 w 79"/>
                    <a:gd name="T5" fmla="*/ 32 h 70"/>
                    <a:gd name="T6" fmla="*/ 39 w 79"/>
                    <a:gd name="T7" fmla="*/ 42 h 70"/>
                    <a:gd name="T8" fmla="*/ 39 w 79"/>
                    <a:gd name="T9" fmla="*/ 48 h 70"/>
                    <a:gd name="T10" fmla="*/ 36 w 79"/>
                    <a:gd name="T11" fmla="*/ 53 h 70"/>
                    <a:gd name="T12" fmla="*/ 32 w 79"/>
                    <a:gd name="T13" fmla="*/ 58 h 70"/>
                    <a:gd name="T14" fmla="*/ 18 w 79"/>
                    <a:gd name="T15" fmla="*/ 64 h 70"/>
                    <a:gd name="T16" fmla="*/ 0 w 79"/>
                    <a:gd name="T17" fmla="*/ 69 h 7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9"/>
                    <a:gd name="T28" fmla="*/ 0 h 70"/>
                    <a:gd name="T29" fmla="*/ 79 w 79"/>
                    <a:gd name="T30" fmla="*/ 70 h 7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9" h="70">
                      <a:moveTo>
                        <a:pt x="78" y="0"/>
                      </a:moveTo>
                      <a:lnTo>
                        <a:pt x="57" y="16"/>
                      </a:lnTo>
                      <a:lnTo>
                        <a:pt x="43" y="32"/>
                      </a:lnTo>
                      <a:lnTo>
                        <a:pt x="39" y="42"/>
                      </a:lnTo>
                      <a:lnTo>
                        <a:pt x="39" y="48"/>
                      </a:lnTo>
                      <a:lnTo>
                        <a:pt x="36" y="53"/>
                      </a:lnTo>
                      <a:lnTo>
                        <a:pt x="32" y="58"/>
                      </a:lnTo>
                      <a:lnTo>
                        <a:pt x="18" y="64"/>
                      </a:lnTo>
                      <a:lnTo>
                        <a:pt x="0" y="6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178" name="Oval 1092"/>
                <p:cNvSpPr>
                  <a:spLocks noChangeArrowheads="1"/>
                </p:cNvSpPr>
                <p:nvPr/>
              </p:nvSpPr>
              <p:spPr bwMode="auto">
                <a:xfrm rot="8460000">
                  <a:off x="2151" y="314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22" name="Group 1093"/>
              <p:cNvGrpSpPr>
                <a:grpSpLocks/>
              </p:cNvGrpSpPr>
              <p:nvPr/>
            </p:nvGrpSpPr>
            <p:grpSpPr bwMode="auto">
              <a:xfrm>
                <a:off x="4757" y="3127"/>
                <a:ext cx="78" cy="80"/>
                <a:chOff x="3631" y="2923"/>
                <a:chExt cx="187" cy="192"/>
              </a:xfrm>
            </p:grpSpPr>
            <p:sp>
              <p:nvSpPr>
                <p:cNvPr id="29693" name="Freeform 1094"/>
                <p:cNvSpPr>
                  <a:spLocks/>
                </p:cNvSpPr>
                <p:nvPr/>
              </p:nvSpPr>
              <p:spPr bwMode="auto">
                <a:xfrm>
                  <a:off x="3704" y="3034"/>
                  <a:ext cx="67" cy="81"/>
                </a:xfrm>
                <a:custGeom>
                  <a:avLst/>
                  <a:gdLst>
                    <a:gd name="T0" fmla="*/ 0 w 67"/>
                    <a:gd name="T1" fmla="*/ 0 h 81"/>
                    <a:gd name="T2" fmla="*/ 12 w 67"/>
                    <a:gd name="T3" fmla="*/ 20 h 81"/>
                    <a:gd name="T4" fmla="*/ 30 w 67"/>
                    <a:gd name="T5" fmla="*/ 35 h 81"/>
                    <a:gd name="T6" fmla="*/ 36 w 67"/>
                    <a:gd name="T7" fmla="*/ 40 h 81"/>
                    <a:gd name="T8" fmla="*/ 48 w 67"/>
                    <a:gd name="T9" fmla="*/ 45 h 81"/>
                    <a:gd name="T10" fmla="*/ 54 w 67"/>
                    <a:gd name="T11" fmla="*/ 45 h 81"/>
                    <a:gd name="T12" fmla="*/ 60 w 67"/>
                    <a:gd name="T13" fmla="*/ 50 h 81"/>
                    <a:gd name="T14" fmla="*/ 66 w 67"/>
                    <a:gd name="T15" fmla="*/ 60 h 81"/>
                    <a:gd name="T16" fmla="*/ 66 w 67"/>
                    <a:gd name="T17" fmla="*/ 80 h 8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7"/>
                    <a:gd name="T28" fmla="*/ 0 h 81"/>
                    <a:gd name="T29" fmla="*/ 67 w 67"/>
                    <a:gd name="T30" fmla="*/ 81 h 8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7" h="81">
                      <a:moveTo>
                        <a:pt x="0" y="0"/>
                      </a:moveTo>
                      <a:lnTo>
                        <a:pt x="12" y="20"/>
                      </a:lnTo>
                      <a:lnTo>
                        <a:pt x="30" y="35"/>
                      </a:lnTo>
                      <a:lnTo>
                        <a:pt x="36" y="40"/>
                      </a:lnTo>
                      <a:lnTo>
                        <a:pt x="48" y="45"/>
                      </a:lnTo>
                      <a:lnTo>
                        <a:pt x="54" y="45"/>
                      </a:lnTo>
                      <a:lnTo>
                        <a:pt x="60" y="50"/>
                      </a:lnTo>
                      <a:lnTo>
                        <a:pt x="66" y="60"/>
                      </a:lnTo>
                      <a:lnTo>
                        <a:pt x="66" y="8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94" name="Freeform 1095"/>
                <p:cNvSpPr>
                  <a:spLocks/>
                </p:cNvSpPr>
                <p:nvPr/>
              </p:nvSpPr>
              <p:spPr bwMode="auto">
                <a:xfrm>
                  <a:off x="3750" y="2991"/>
                  <a:ext cx="68" cy="80"/>
                </a:xfrm>
                <a:custGeom>
                  <a:avLst/>
                  <a:gdLst>
                    <a:gd name="T0" fmla="*/ 0 w 68"/>
                    <a:gd name="T1" fmla="*/ 0 h 80"/>
                    <a:gd name="T2" fmla="*/ 12 w 68"/>
                    <a:gd name="T3" fmla="*/ 20 h 80"/>
                    <a:gd name="T4" fmla="*/ 30 w 68"/>
                    <a:gd name="T5" fmla="*/ 35 h 80"/>
                    <a:gd name="T6" fmla="*/ 36 w 68"/>
                    <a:gd name="T7" fmla="*/ 40 h 80"/>
                    <a:gd name="T8" fmla="*/ 49 w 68"/>
                    <a:gd name="T9" fmla="*/ 40 h 80"/>
                    <a:gd name="T10" fmla="*/ 61 w 68"/>
                    <a:gd name="T11" fmla="*/ 45 h 80"/>
                    <a:gd name="T12" fmla="*/ 67 w 68"/>
                    <a:gd name="T13" fmla="*/ 59 h 80"/>
                    <a:gd name="T14" fmla="*/ 67 w 68"/>
                    <a:gd name="T15" fmla="*/ 79 h 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8"/>
                    <a:gd name="T25" fmla="*/ 0 h 80"/>
                    <a:gd name="T26" fmla="*/ 68 w 68"/>
                    <a:gd name="T27" fmla="*/ 80 h 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8" h="80">
                      <a:moveTo>
                        <a:pt x="0" y="0"/>
                      </a:moveTo>
                      <a:lnTo>
                        <a:pt x="12" y="20"/>
                      </a:lnTo>
                      <a:lnTo>
                        <a:pt x="30" y="35"/>
                      </a:lnTo>
                      <a:lnTo>
                        <a:pt x="36" y="40"/>
                      </a:lnTo>
                      <a:lnTo>
                        <a:pt x="49" y="40"/>
                      </a:lnTo>
                      <a:lnTo>
                        <a:pt x="61" y="45"/>
                      </a:lnTo>
                      <a:lnTo>
                        <a:pt x="67" y="59"/>
                      </a:lnTo>
                      <a:lnTo>
                        <a:pt x="67" y="7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95" name="Oval 1096"/>
                <p:cNvSpPr>
                  <a:spLocks noChangeArrowheads="1"/>
                </p:cNvSpPr>
                <p:nvPr/>
              </p:nvSpPr>
              <p:spPr bwMode="auto">
                <a:xfrm rot="3060000">
                  <a:off x="3630" y="292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23" name="Group 1097"/>
              <p:cNvGrpSpPr>
                <a:grpSpLocks/>
              </p:cNvGrpSpPr>
              <p:nvPr/>
            </p:nvGrpSpPr>
            <p:grpSpPr bwMode="auto">
              <a:xfrm>
                <a:off x="4855" y="2900"/>
                <a:ext cx="89" cy="48"/>
                <a:chOff x="3867" y="2367"/>
                <a:chExt cx="212" cy="118"/>
              </a:xfrm>
            </p:grpSpPr>
            <p:sp>
              <p:nvSpPr>
                <p:cNvPr id="29690" name="Freeform 1098"/>
                <p:cNvSpPr>
                  <a:spLocks/>
                </p:cNvSpPr>
                <p:nvPr/>
              </p:nvSpPr>
              <p:spPr bwMode="auto">
                <a:xfrm>
                  <a:off x="3973" y="2438"/>
                  <a:ext cx="105" cy="17"/>
                </a:xfrm>
                <a:custGeom>
                  <a:avLst/>
                  <a:gdLst>
                    <a:gd name="T0" fmla="*/ 0 w 105"/>
                    <a:gd name="T1" fmla="*/ 12 h 17"/>
                    <a:gd name="T2" fmla="*/ 26 w 105"/>
                    <a:gd name="T3" fmla="*/ 16 h 17"/>
                    <a:gd name="T4" fmla="*/ 45 w 105"/>
                    <a:gd name="T5" fmla="*/ 16 h 17"/>
                    <a:gd name="T6" fmla="*/ 65 w 105"/>
                    <a:gd name="T7" fmla="*/ 8 h 17"/>
                    <a:gd name="T8" fmla="*/ 71 w 105"/>
                    <a:gd name="T9" fmla="*/ 4 h 17"/>
                    <a:gd name="T10" fmla="*/ 78 w 105"/>
                    <a:gd name="T11" fmla="*/ 0 h 17"/>
                    <a:gd name="T12" fmla="*/ 91 w 105"/>
                    <a:gd name="T13" fmla="*/ 4 h 17"/>
                    <a:gd name="T14" fmla="*/ 104 w 105"/>
                    <a:gd name="T15" fmla="*/ 16 h 1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7"/>
                    <a:gd name="T26" fmla="*/ 105 w 105"/>
                    <a:gd name="T27" fmla="*/ 17 h 1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7">
                      <a:moveTo>
                        <a:pt x="0" y="12"/>
                      </a:moveTo>
                      <a:lnTo>
                        <a:pt x="26" y="16"/>
                      </a:lnTo>
                      <a:lnTo>
                        <a:pt x="45" y="16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91" name="Freeform 1099"/>
                <p:cNvSpPr>
                  <a:spLocks/>
                </p:cNvSpPr>
                <p:nvPr/>
              </p:nvSpPr>
              <p:spPr bwMode="auto">
                <a:xfrm>
                  <a:off x="3974" y="2375"/>
                  <a:ext cx="105" cy="16"/>
                </a:xfrm>
                <a:custGeom>
                  <a:avLst/>
                  <a:gdLst>
                    <a:gd name="T0" fmla="*/ 0 w 105"/>
                    <a:gd name="T1" fmla="*/ 11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1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92" name="Oval 1100"/>
                <p:cNvSpPr>
                  <a:spLocks noChangeArrowheads="1"/>
                </p:cNvSpPr>
                <p:nvPr/>
              </p:nvSpPr>
              <p:spPr bwMode="auto">
                <a:xfrm rot="240000">
                  <a:off x="3867" y="236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24" name="Group 1101"/>
              <p:cNvGrpSpPr>
                <a:grpSpLocks/>
              </p:cNvGrpSpPr>
              <p:nvPr/>
            </p:nvGrpSpPr>
            <p:grpSpPr bwMode="auto">
              <a:xfrm>
                <a:off x="4275" y="3342"/>
                <a:ext cx="49" cy="87"/>
                <a:chOff x="2478" y="3442"/>
                <a:chExt cx="118" cy="213"/>
              </a:xfrm>
            </p:grpSpPr>
            <p:sp>
              <p:nvSpPr>
                <p:cNvPr id="29687" name="Freeform 1102"/>
                <p:cNvSpPr>
                  <a:spLocks/>
                </p:cNvSpPr>
                <p:nvPr/>
              </p:nvSpPr>
              <p:spPr bwMode="auto">
                <a:xfrm>
                  <a:off x="2572" y="3453"/>
                  <a:ext cx="22" cy="103"/>
                </a:xfrm>
                <a:custGeom>
                  <a:avLst/>
                  <a:gdLst>
                    <a:gd name="T0" fmla="*/ 0 w 22"/>
                    <a:gd name="T1" fmla="*/ 102 h 103"/>
                    <a:gd name="T2" fmla="*/ 4 w 22"/>
                    <a:gd name="T3" fmla="*/ 79 h 103"/>
                    <a:gd name="T4" fmla="*/ 9 w 22"/>
                    <a:gd name="T5" fmla="*/ 56 h 103"/>
                    <a:gd name="T6" fmla="*/ 9 w 22"/>
                    <a:gd name="T7" fmla="*/ 51 h 103"/>
                    <a:gd name="T8" fmla="*/ 4 w 22"/>
                    <a:gd name="T9" fmla="*/ 39 h 103"/>
                    <a:gd name="T10" fmla="*/ 0 w 22"/>
                    <a:gd name="T11" fmla="*/ 34 h 103"/>
                    <a:gd name="T12" fmla="*/ 0 w 22"/>
                    <a:gd name="T13" fmla="*/ 28 h 103"/>
                    <a:gd name="T14" fmla="*/ 4 w 22"/>
                    <a:gd name="T15" fmla="*/ 22 h 103"/>
                    <a:gd name="T16" fmla="*/ 9 w 22"/>
                    <a:gd name="T17" fmla="*/ 17 h 103"/>
                    <a:gd name="T18" fmla="*/ 21 w 22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2"/>
                    <a:gd name="T31" fmla="*/ 0 h 103"/>
                    <a:gd name="T32" fmla="*/ 22 w 22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2" h="103">
                      <a:moveTo>
                        <a:pt x="0" y="102"/>
                      </a:moveTo>
                      <a:lnTo>
                        <a:pt x="4" y="79"/>
                      </a:lnTo>
                      <a:lnTo>
                        <a:pt x="9" y="56"/>
                      </a:lnTo>
                      <a:lnTo>
                        <a:pt x="9" y="51"/>
                      </a:lnTo>
                      <a:lnTo>
                        <a:pt x="4" y="39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4" y="22"/>
                      </a:lnTo>
                      <a:lnTo>
                        <a:pt x="9" y="17"/>
                      </a:lnTo>
                      <a:lnTo>
                        <a:pt x="2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88" name="Freeform 1103"/>
                <p:cNvSpPr>
                  <a:spLocks/>
                </p:cNvSpPr>
                <p:nvPr/>
              </p:nvSpPr>
              <p:spPr bwMode="auto">
                <a:xfrm>
                  <a:off x="2510" y="3442"/>
                  <a:ext cx="21" cy="103"/>
                </a:xfrm>
                <a:custGeom>
                  <a:avLst/>
                  <a:gdLst>
                    <a:gd name="T0" fmla="*/ 0 w 21"/>
                    <a:gd name="T1" fmla="*/ 102 h 103"/>
                    <a:gd name="T2" fmla="*/ 4 w 21"/>
                    <a:gd name="T3" fmla="*/ 79 h 103"/>
                    <a:gd name="T4" fmla="*/ 8 w 21"/>
                    <a:gd name="T5" fmla="*/ 57 h 103"/>
                    <a:gd name="T6" fmla="*/ 8 w 21"/>
                    <a:gd name="T7" fmla="*/ 51 h 103"/>
                    <a:gd name="T8" fmla="*/ 4 w 21"/>
                    <a:gd name="T9" fmla="*/ 40 h 103"/>
                    <a:gd name="T10" fmla="*/ 0 w 21"/>
                    <a:gd name="T11" fmla="*/ 34 h 103"/>
                    <a:gd name="T12" fmla="*/ 0 w 21"/>
                    <a:gd name="T13" fmla="*/ 28 h 103"/>
                    <a:gd name="T14" fmla="*/ 4 w 21"/>
                    <a:gd name="T15" fmla="*/ 23 h 103"/>
                    <a:gd name="T16" fmla="*/ 8 w 21"/>
                    <a:gd name="T17" fmla="*/ 17 h 103"/>
                    <a:gd name="T18" fmla="*/ 20 w 21"/>
                    <a:gd name="T19" fmla="*/ 0 h 10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1"/>
                    <a:gd name="T31" fmla="*/ 0 h 103"/>
                    <a:gd name="T32" fmla="*/ 21 w 21"/>
                    <a:gd name="T33" fmla="*/ 103 h 10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1" h="103">
                      <a:moveTo>
                        <a:pt x="0" y="102"/>
                      </a:moveTo>
                      <a:lnTo>
                        <a:pt x="4" y="79"/>
                      </a:lnTo>
                      <a:lnTo>
                        <a:pt x="8" y="57"/>
                      </a:lnTo>
                      <a:lnTo>
                        <a:pt x="8" y="51"/>
                      </a:lnTo>
                      <a:lnTo>
                        <a:pt x="4" y="40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4" y="23"/>
                      </a:lnTo>
                      <a:lnTo>
                        <a:pt x="8" y="17"/>
                      </a:lnTo>
                      <a:lnTo>
                        <a:pt x="2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89" name="Oval 1104"/>
                <p:cNvSpPr>
                  <a:spLocks noChangeArrowheads="1"/>
                </p:cNvSpPr>
                <p:nvPr/>
              </p:nvSpPr>
              <p:spPr bwMode="auto">
                <a:xfrm rot="-4560000">
                  <a:off x="2477" y="353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25" name="Group 1105"/>
              <p:cNvGrpSpPr>
                <a:grpSpLocks/>
              </p:cNvGrpSpPr>
              <p:nvPr/>
            </p:nvGrpSpPr>
            <p:grpSpPr bwMode="auto">
              <a:xfrm>
                <a:off x="4676" y="3192"/>
                <a:ext cx="70" cy="85"/>
                <a:chOff x="3438" y="3078"/>
                <a:chExt cx="167" cy="205"/>
              </a:xfrm>
            </p:grpSpPr>
            <p:sp>
              <p:nvSpPr>
                <p:cNvPr id="29684" name="Freeform 1106"/>
                <p:cNvSpPr>
                  <a:spLocks/>
                </p:cNvSpPr>
                <p:nvPr/>
              </p:nvSpPr>
              <p:spPr bwMode="auto">
                <a:xfrm>
                  <a:off x="3499" y="3193"/>
                  <a:ext cx="52" cy="90"/>
                </a:xfrm>
                <a:custGeom>
                  <a:avLst/>
                  <a:gdLst>
                    <a:gd name="T0" fmla="*/ 0 w 52"/>
                    <a:gd name="T1" fmla="*/ 0 h 90"/>
                    <a:gd name="T2" fmla="*/ 11 w 52"/>
                    <a:gd name="T3" fmla="*/ 21 h 90"/>
                    <a:gd name="T4" fmla="*/ 23 w 52"/>
                    <a:gd name="T5" fmla="*/ 42 h 90"/>
                    <a:gd name="T6" fmla="*/ 40 w 52"/>
                    <a:gd name="T7" fmla="*/ 47 h 90"/>
                    <a:gd name="T8" fmla="*/ 51 w 52"/>
                    <a:gd name="T9" fmla="*/ 57 h 90"/>
                    <a:gd name="T10" fmla="*/ 51 w 52"/>
                    <a:gd name="T11" fmla="*/ 68 h 90"/>
                    <a:gd name="T12" fmla="*/ 51 w 52"/>
                    <a:gd name="T13" fmla="*/ 89 h 9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2"/>
                    <a:gd name="T22" fmla="*/ 0 h 90"/>
                    <a:gd name="T23" fmla="*/ 52 w 52"/>
                    <a:gd name="T24" fmla="*/ 90 h 9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2" h="90">
                      <a:moveTo>
                        <a:pt x="0" y="0"/>
                      </a:moveTo>
                      <a:lnTo>
                        <a:pt x="11" y="21"/>
                      </a:lnTo>
                      <a:lnTo>
                        <a:pt x="23" y="42"/>
                      </a:lnTo>
                      <a:lnTo>
                        <a:pt x="40" y="47"/>
                      </a:lnTo>
                      <a:lnTo>
                        <a:pt x="51" y="57"/>
                      </a:lnTo>
                      <a:lnTo>
                        <a:pt x="51" y="68"/>
                      </a:lnTo>
                      <a:lnTo>
                        <a:pt x="51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85" name="Freeform 1107"/>
                <p:cNvSpPr>
                  <a:spLocks/>
                </p:cNvSpPr>
                <p:nvPr/>
              </p:nvSpPr>
              <p:spPr bwMode="auto">
                <a:xfrm>
                  <a:off x="3552" y="3159"/>
                  <a:ext cx="53" cy="89"/>
                </a:xfrm>
                <a:custGeom>
                  <a:avLst/>
                  <a:gdLst>
                    <a:gd name="T0" fmla="*/ 0 w 53"/>
                    <a:gd name="T1" fmla="*/ 0 h 89"/>
                    <a:gd name="T2" fmla="*/ 12 w 53"/>
                    <a:gd name="T3" fmla="*/ 20 h 89"/>
                    <a:gd name="T4" fmla="*/ 23 w 53"/>
                    <a:gd name="T5" fmla="*/ 41 h 89"/>
                    <a:gd name="T6" fmla="*/ 41 w 53"/>
                    <a:gd name="T7" fmla="*/ 46 h 89"/>
                    <a:gd name="T8" fmla="*/ 52 w 53"/>
                    <a:gd name="T9" fmla="*/ 52 h 89"/>
                    <a:gd name="T10" fmla="*/ 52 w 53"/>
                    <a:gd name="T11" fmla="*/ 67 h 89"/>
                    <a:gd name="T12" fmla="*/ 52 w 53"/>
                    <a:gd name="T13" fmla="*/ 88 h 8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3"/>
                    <a:gd name="T22" fmla="*/ 0 h 89"/>
                    <a:gd name="T23" fmla="*/ 53 w 53"/>
                    <a:gd name="T24" fmla="*/ 89 h 8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3" h="89">
                      <a:moveTo>
                        <a:pt x="0" y="0"/>
                      </a:moveTo>
                      <a:lnTo>
                        <a:pt x="12" y="20"/>
                      </a:lnTo>
                      <a:lnTo>
                        <a:pt x="23" y="41"/>
                      </a:lnTo>
                      <a:lnTo>
                        <a:pt x="41" y="46"/>
                      </a:lnTo>
                      <a:lnTo>
                        <a:pt x="52" y="52"/>
                      </a:lnTo>
                      <a:lnTo>
                        <a:pt x="52" y="67"/>
                      </a:lnTo>
                      <a:lnTo>
                        <a:pt x="52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86" name="Oval 1108"/>
                <p:cNvSpPr>
                  <a:spLocks noChangeArrowheads="1"/>
                </p:cNvSpPr>
                <p:nvPr/>
              </p:nvSpPr>
              <p:spPr bwMode="auto">
                <a:xfrm rot="3660000">
                  <a:off x="3437" y="307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26" name="Group 1109"/>
              <p:cNvGrpSpPr>
                <a:grpSpLocks/>
              </p:cNvGrpSpPr>
              <p:nvPr/>
            </p:nvGrpSpPr>
            <p:grpSpPr bwMode="auto">
              <a:xfrm>
                <a:off x="4855" y="2852"/>
                <a:ext cx="88" cy="48"/>
                <a:chOff x="3865" y="2251"/>
                <a:chExt cx="212" cy="118"/>
              </a:xfrm>
            </p:grpSpPr>
            <p:sp>
              <p:nvSpPr>
                <p:cNvPr id="29681" name="Freeform 1110"/>
                <p:cNvSpPr>
                  <a:spLocks/>
                </p:cNvSpPr>
                <p:nvPr/>
              </p:nvSpPr>
              <p:spPr bwMode="auto">
                <a:xfrm>
                  <a:off x="3971" y="2323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2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82" name="Freeform 1111"/>
                <p:cNvSpPr>
                  <a:spLocks/>
                </p:cNvSpPr>
                <p:nvPr/>
              </p:nvSpPr>
              <p:spPr bwMode="auto">
                <a:xfrm>
                  <a:off x="3972" y="2260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3 h 15"/>
                    <a:gd name="T10" fmla="*/ 78 w 105"/>
                    <a:gd name="T11" fmla="*/ 0 h 15"/>
                    <a:gd name="T12" fmla="*/ 91 w 105"/>
                    <a:gd name="T13" fmla="*/ 3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3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83" name="Oval 1112"/>
                <p:cNvSpPr>
                  <a:spLocks noChangeArrowheads="1"/>
                </p:cNvSpPr>
                <p:nvPr/>
              </p:nvSpPr>
              <p:spPr bwMode="auto">
                <a:xfrm rot="240000">
                  <a:off x="3865" y="22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27" name="Group 1113"/>
              <p:cNvGrpSpPr>
                <a:grpSpLocks/>
              </p:cNvGrpSpPr>
              <p:nvPr/>
            </p:nvGrpSpPr>
            <p:grpSpPr bwMode="auto">
              <a:xfrm>
                <a:off x="4720" y="3165"/>
                <a:ext cx="79" cy="77"/>
                <a:chOff x="3543" y="3011"/>
                <a:chExt cx="188" cy="191"/>
              </a:xfrm>
            </p:grpSpPr>
            <p:sp>
              <p:nvSpPr>
                <p:cNvPr id="29678" name="Freeform 1114"/>
                <p:cNvSpPr>
                  <a:spLocks/>
                </p:cNvSpPr>
                <p:nvPr/>
              </p:nvSpPr>
              <p:spPr bwMode="auto">
                <a:xfrm>
                  <a:off x="3613" y="3124"/>
                  <a:ext cx="72" cy="78"/>
                </a:xfrm>
                <a:custGeom>
                  <a:avLst/>
                  <a:gdLst>
                    <a:gd name="T0" fmla="*/ 0 w 72"/>
                    <a:gd name="T1" fmla="*/ 0 h 78"/>
                    <a:gd name="T2" fmla="*/ 18 w 72"/>
                    <a:gd name="T3" fmla="*/ 21 h 78"/>
                    <a:gd name="T4" fmla="*/ 30 w 72"/>
                    <a:gd name="T5" fmla="*/ 36 h 78"/>
                    <a:gd name="T6" fmla="*/ 47 w 72"/>
                    <a:gd name="T7" fmla="*/ 41 h 78"/>
                    <a:gd name="T8" fmla="*/ 53 w 72"/>
                    <a:gd name="T9" fmla="*/ 41 h 78"/>
                    <a:gd name="T10" fmla="*/ 59 w 72"/>
                    <a:gd name="T11" fmla="*/ 46 h 78"/>
                    <a:gd name="T12" fmla="*/ 65 w 72"/>
                    <a:gd name="T13" fmla="*/ 57 h 78"/>
                    <a:gd name="T14" fmla="*/ 71 w 72"/>
                    <a:gd name="T15" fmla="*/ 77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78"/>
                    <a:gd name="T26" fmla="*/ 72 w 72"/>
                    <a:gd name="T27" fmla="*/ 78 h 7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78">
                      <a:moveTo>
                        <a:pt x="0" y="0"/>
                      </a:moveTo>
                      <a:lnTo>
                        <a:pt x="18" y="21"/>
                      </a:lnTo>
                      <a:lnTo>
                        <a:pt x="30" y="36"/>
                      </a:lnTo>
                      <a:lnTo>
                        <a:pt x="47" y="41"/>
                      </a:lnTo>
                      <a:lnTo>
                        <a:pt x="53" y="41"/>
                      </a:lnTo>
                      <a:lnTo>
                        <a:pt x="59" y="46"/>
                      </a:lnTo>
                      <a:lnTo>
                        <a:pt x="65" y="57"/>
                      </a:lnTo>
                      <a:lnTo>
                        <a:pt x="71" y="7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79" name="Freeform 1115"/>
                <p:cNvSpPr>
                  <a:spLocks/>
                </p:cNvSpPr>
                <p:nvPr/>
              </p:nvSpPr>
              <p:spPr bwMode="auto">
                <a:xfrm>
                  <a:off x="3658" y="3081"/>
                  <a:ext cx="73" cy="77"/>
                </a:xfrm>
                <a:custGeom>
                  <a:avLst/>
                  <a:gdLst>
                    <a:gd name="T0" fmla="*/ 0 w 73"/>
                    <a:gd name="T1" fmla="*/ 0 h 77"/>
                    <a:gd name="T2" fmla="*/ 18 w 73"/>
                    <a:gd name="T3" fmla="*/ 20 h 77"/>
                    <a:gd name="T4" fmla="*/ 30 w 73"/>
                    <a:gd name="T5" fmla="*/ 31 h 77"/>
                    <a:gd name="T6" fmla="*/ 42 w 73"/>
                    <a:gd name="T7" fmla="*/ 36 h 77"/>
                    <a:gd name="T8" fmla="*/ 48 w 73"/>
                    <a:gd name="T9" fmla="*/ 41 h 77"/>
                    <a:gd name="T10" fmla="*/ 54 w 73"/>
                    <a:gd name="T11" fmla="*/ 41 h 77"/>
                    <a:gd name="T12" fmla="*/ 60 w 73"/>
                    <a:gd name="T13" fmla="*/ 46 h 77"/>
                    <a:gd name="T14" fmla="*/ 66 w 73"/>
                    <a:gd name="T15" fmla="*/ 56 h 77"/>
                    <a:gd name="T16" fmla="*/ 72 w 73"/>
                    <a:gd name="T17" fmla="*/ 76 h 7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"/>
                    <a:gd name="T28" fmla="*/ 0 h 77"/>
                    <a:gd name="T29" fmla="*/ 73 w 73"/>
                    <a:gd name="T30" fmla="*/ 77 h 7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" h="77">
                      <a:moveTo>
                        <a:pt x="0" y="0"/>
                      </a:moveTo>
                      <a:lnTo>
                        <a:pt x="18" y="20"/>
                      </a:lnTo>
                      <a:lnTo>
                        <a:pt x="30" y="31"/>
                      </a:lnTo>
                      <a:lnTo>
                        <a:pt x="42" y="36"/>
                      </a:lnTo>
                      <a:lnTo>
                        <a:pt x="48" y="41"/>
                      </a:lnTo>
                      <a:lnTo>
                        <a:pt x="54" y="41"/>
                      </a:lnTo>
                      <a:lnTo>
                        <a:pt x="60" y="46"/>
                      </a:lnTo>
                      <a:lnTo>
                        <a:pt x="66" y="56"/>
                      </a:lnTo>
                      <a:lnTo>
                        <a:pt x="72" y="7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80" name="Oval 1116"/>
                <p:cNvSpPr>
                  <a:spLocks noChangeArrowheads="1"/>
                </p:cNvSpPr>
                <p:nvPr/>
              </p:nvSpPr>
              <p:spPr bwMode="auto">
                <a:xfrm rot="3000000">
                  <a:off x="3542" y="301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28" name="Group 1117"/>
              <p:cNvGrpSpPr>
                <a:grpSpLocks/>
              </p:cNvGrpSpPr>
              <p:nvPr/>
            </p:nvGrpSpPr>
            <p:grpSpPr bwMode="auto">
              <a:xfrm>
                <a:off x="4640" y="3220"/>
                <a:ext cx="77" cy="80"/>
                <a:chOff x="3353" y="3146"/>
                <a:chExt cx="183" cy="195"/>
              </a:xfrm>
            </p:grpSpPr>
            <p:sp>
              <p:nvSpPr>
                <p:cNvPr id="29675" name="Freeform 1118"/>
                <p:cNvSpPr>
                  <a:spLocks/>
                </p:cNvSpPr>
                <p:nvPr/>
              </p:nvSpPr>
              <p:spPr bwMode="auto">
                <a:xfrm>
                  <a:off x="3419" y="3260"/>
                  <a:ext cx="68" cy="81"/>
                </a:xfrm>
                <a:custGeom>
                  <a:avLst/>
                  <a:gdLst>
                    <a:gd name="T0" fmla="*/ 0 w 68"/>
                    <a:gd name="T1" fmla="*/ 0 h 81"/>
                    <a:gd name="T2" fmla="*/ 17 w 68"/>
                    <a:gd name="T3" fmla="*/ 21 h 81"/>
                    <a:gd name="T4" fmla="*/ 28 w 68"/>
                    <a:gd name="T5" fmla="*/ 37 h 81"/>
                    <a:gd name="T6" fmla="*/ 45 w 68"/>
                    <a:gd name="T7" fmla="*/ 43 h 81"/>
                    <a:gd name="T8" fmla="*/ 61 w 68"/>
                    <a:gd name="T9" fmla="*/ 48 h 81"/>
                    <a:gd name="T10" fmla="*/ 67 w 68"/>
                    <a:gd name="T11" fmla="*/ 64 h 81"/>
                    <a:gd name="T12" fmla="*/ 67 w 68"/>
                    <a:gd name="T13" fmla="*/ 80 h 8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8"/>
                    <a:gd name="T22" fmla="*/ 0 h 81"/>
                    <a:gd name="T23" fmla="*/ 68 w 68"/>
                    <a:gd name="T24" fmla="*/ 81 h 8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8" h="81">
                      <a:moveTo>
                        <a:pt x="0" y="0"/>
                      </a:moveTo>
                      <a:lnTo>
                        <a:pt x="17" y="21"/>
                      </a:lnTo>
                      <a:lnTo>
                        <a:pt x="28" y="37"/>
                      </a:lnTo>
                      <a:lnTo>
                        <a:pt x="45" y="43"/>
                      </a:lnTo>
                      <a:lnTo>
                        <a:pt x="61" y="48"/>
                      </a:lnTo>
                      <a:lnTo>
                        <a:pt x="67" y="64"/>
                      </a:lnTo>
                      <a:lnTo>
                        <a:pt x="67" y="8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76" name="Freeform 1119"/>
                <p:cNvSpPr>
                  <a:spLocks/>
                </p:cNvSpPr>
                <p:nvPr/>
              </p:nvSpPr>
              <p:spPr bwMode="auto">
                <a:xfrm>
                  <a:off x="3473" y="3219"/>
                  <a:ext cx="63" cy="80"/>
                </a:xfrm>
                <a:custGeom>
                  <a:avLst/>
                  <a:gdLst>
                    <a:gd name="T0" fmla="*/ 0 w 63"/>
                    <a:gd name="T1" fmla="*/ 0 h 80"/>
                    <a:gd name="T2" fmla="*/ 11 w 63"/>
                    <a:gd name="T3" fmla="*/ 21 h 80"/>
                    <a:gd name="T4" fmla="*/ 22 w 63"/>
                    <a:gd name="T5" fmla="*/ 37 h 80"/>
                    <a:gd name="T6" fmla="*/ 39 w 63"/>
                    <a:gd name="T7" fmla="*/ 42 h 80"/>
                    <a:gd name="T8" fmla="*/ 56 w 63"/>
                    <a:gd name="T9" fmla="*/ 47 h 80"/>
                    <a:gd name="T10" fmla="*/ 62 w 63"/>
                    <a:gd name="T11" fmla="*/ 63 h 80"/>
                    <a:gd name="T12" fmla="*/ 62 w 63"/>
                    <a:gd name="T13" fmla="*/ 79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3"/>
                    <a:gd name="T22" fmla="*/ 0 h 80"/>
                    <a:gd name="T23" fmla="*/ 63 w 63"/>
                    <a:gd name="T24" fmla="*/ 80 h 8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3" h="80">
                      <a:moveTo>
                        <a:pt x="0" y="0"/>
                      </a:moveTo>
                      <a:lnTo>
                        <a:pt x="11" y="21"/>
                      </a:lnTo>
                      <a:lnTo>
                        <a:pt x="22" y="37"/>
                      </a:lnTo>
                      <a:lnTo>
                        <a:pt x="39" y="42"/>
                      </a:lnTo>
                      <a:lnTo>
                        <a:pt x="56" y="47"/>
                      </a:lnTo>
                      <a:lnTo>
                        <a:pt x="62" y="63"/>
                      </a:lnTo>
                      <a:lnTo>
                        <a:pt x="62" y="7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77" name="Oval 1120"/>
                <p:cNvSpPr>
                  <a:spLocks noChangeArrowheads="1"/>
                </p:cNvSpPr>
                <p:nvPr/>
              </p:nvSpPr>
              <p:spPr bwMode="auto">
                <a:xfrm rot="3180000">
                  <a:off x="3352" y="314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29" name="Group 1121"/>
              <p:cNvGrpSpPr>
                <a:grpSpLocks/>
              </p:cNvGrpSpPr>
              <p:nvPr/>
            </p:nvGrpSpPr>
            <p:grpSpPr bwMode="auto">
              <a:xfrm>
                <a:off x="4323" y="3347"/>
                <a:ext cx="49" cy="86"/>
                <a:chOff x="2592" y="3457"/>
                <a:chExt cx="118" cy="211"/>
              </a:xfrm>
            </p:grpSpPr>
            <p:sp>
              <p:nvSpPr>
                <p:cNvPr id="29672" name="Freeform 1122"/>
                <p:cNvSpPr>
                  <a:spLocks/>
                </p:cNvSpPr>
                <p:nvPr/>
              </p:nvSpPr>
              <p:spPr bwMode="auto">
                <a:xfrm>
                  <a:off x="2672" y="3461"/>
                  <a:ext cx="18" cy="104"/>
                </a:xfrm>
                <a:custGeom>
                  <a:avLst/>
                  <a:gdLst>
                    <a:gd name="T0" fmla="*/ 8 w 18"/>
                    <a:gd name="T1" fmla="*/ 103 h 104"/>
                    <a:gd name="T2" fmla="*/ 13 w 18"/>
                    <a:gd name="T3" fmla="*/ 80 h 104"/>
                    <a:gd name="T4" fmla="*/ 13 w 18"/>
                    <a:gd name="T5" fmla="*/ 57 h 104"/>
                    <a:gd name="T6" fmla="*/ 4 w 18"/>
                    <a:gd name="T7" fmla="*/ 40 h 104"/>
                    <a:gd name="T8" fmla="*/ 0 w 18"/>
                    <a:gd name="T9" fmla="*/ 29 h 104"/>
                    <a:gd name="T10" fmla="*/ 4 w 18"/>
                    <a:gd name="T11" fmla="*/ 17 h 104"/>
                    <a:gd name="T12" fmla="*/ 17 w 18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8"/>
                    <a:gd name="T22" fmla="*/ 0 h 104"/>
                    <a:gd name="T23" fmla="*/ 18 w 18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8" h="104">
                      <a:moveTo>
                        <a:pt x="8" y="103"/>
                      </a:moveTo>
                      <a:lnTo>
                        <a:pt x="13" y="80"/>
                      </a:lnTo>
                      <a:lnTo>
                        <a:pt x="13" y="57"/>
                      </a:lnTo>
                      <a:lnTo>
                        <a:pt x="4" y="40"/>
                      </a:lnTo>
                      <a:lnTo>
                        <a:pt x="0" y="29"/>
                      </a:lnTo>
                      <a:lnTo>
                        <a:pt x="4" y="17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73" name="Freeform 1123"/>
                <p:cNvSpPr>
                  <a:spLocks/>
                </p:cNvSpPr>
                <p:nvPr/>
              </p:nvSpPr>
              <p:spPr bwMode="auto">
                <a:xfrm>
                  <a:off x="2607" y="3457"/>
                  <a:ext cx="18" cy="104"/>
                </a:xfrm>
                <a:custGeom>
                  <a:avLst/>
                  <a:gdLst>
                    <a:gd name="T0" fmla="*/ 9 w 18"/>
                    <a:gd name="T1" fmla="*/ 103 h 104"/>
                    <a:gd name="T2" fmla="*/ 13 w 18"/>
                    <a:gd name="T3" fmla="*/ 80 h 104"/>
                    <a:gd name="T4" fmla="*/ 13 w 18"/>
                    <a:gd name="T5" fmla="*/ 57 h 104"/>
                    <a:gd name="T6" fmla="*/ 4 w 18"/>
                    <a:gd name="T7" fmla="*/ 40 h 104"/>
                    <a:gd name="T8" fmla="*/ 0 w 18"/>
                    <a:gd name="T9" fmla="*/ 35 h 104"/>
                    <a:gd name="T10" fmla="*/ 0 w 18"/>
                    <a:gd name="T11" fmla="*/ 29 h 104"/>
                    <a:gd name="T12" fmla="*/ 4 w 18"/>
                    <a:gd name="T13" fmla="*/ 18 h 104"/>
                    <a:gd name="T14" fmla="*/ 17 w 18"/>
                    <a:gd name="T15" fmla="*/ 0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8"/>
                    <a:gd name="T25" fmla="*/ 0 h 104"/>
                    <a:gd name="T26" fmla="*/ 18 w 18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8" h="104">
                      <a:moveTo>
                        <a:pt x="9" y="103"/>
                      </a:moveTo>
                      <a:lnTo>
                        <a:pt x="13" y="80"/>
                      </a:lnTo>
                      <a:lnTo>
                        <a:pt x="13" y="57"/>
                      </a:lnTo>
                      <a:lnTo>
                        <a:pt x="4" y="40"/>
                      </a:lnTo>
                      <a:lnTo>
                        <a:pt x="0" y="35"/>
                      </a:lnTo>
                      <a:lnTo>
                        <a:pt x="0" y="29"/>
                      </a:lnTo>
                      <a:lnTo>
                        <a:pt x="4" y="18"/>
                      </a:lnTo>
                      <a:lnTo>
                        <a:pt x="1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74" name="Oval 1124"/>
                <p:cNvSpPr>
                  <a:spLocks noChangeArrowheads="1"/>
                </p:cNvSpPr>
                <p:nvPr/>
              </p:nvSpPr>
              <p:spPr bwMode="auto">
                <a:xfrm rot="-5040000">
                  <a:off x="2591" y="354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30" name="Group 1125"/>
              <p:cNvGrpSpPr>
                <a:grpSpLocks/>
              </p:cNvGrpSpPr>
              <p:nvPr/>
            </p:nvGrpSpPr>
            <p:grpSpPr bwMode="auto">
              <a:xfrm>
                <a:off x="4359" y="3351"/>
                <a:ext cx="59" cy="88"/>
                <a:chOff x="2679" y="3465"/>
                <a:chExt cx="142" cy="214"/>
              </a:xfrm>
            </p:grpSpPr>
            <p:sp>
              <p:nvSpPr>
                <p:cNvPr id="29669" name="Freeform 1126"/>
                <p:cNvSpPr>
                  <a:spLocks/>
                </p:cNvSpPr>
                <p:nvPr/>
              </p:nvSpPr>
              <p:spPr bwMode="auto">
                <a:xfrm>
                  <a:off x="2740" y="3465"/>
                  <a:ext cx="37" cy="104"/>
                </a:xfrm>
                <a:custGeom>
                  <a:avLst/>
                  <a:gdLst>
                    <a:gd name="T0" fmla="*/ 36 w 37"/>
                    <a:gd name="T1" fmla="*/ 103 h 104"/>
                    <a:gd name="T2" fmla="*/ 32 w 37"/>
                    <a:gd name="T3" fmla="*/ 80 h 104"/>
                    <a:gd name="T4" fmla="*/ 23 w 37"/>
                    <a:gd name="T5" fmla="*/ 57 h 104"/>
                    <a:gd name="T6" fmla="*/ 14 w 37"/>
                    <a:gd name="T7" fmla="*/ 46 h 104"/>
                    <a:gd name="T8" fmla="*/ 0 w 37"/>
                    <a:gd name="T9" fmla="*/ 34 h 104"/>
                    <a:gd name="T10" fmla="*/ 5 w 37"/>
                    <a:gd name="T11" fmla="*/ 17 h 104"/>
                    <a:gd name="T12" fmla="*/ 9 w 37"/>
                    <a:gd name="T13" fmla="*/ 0 h 10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7"/>
                    <a:gd name="T22" fmla="*/ 0 h 104"/>
                    <a:gd name="T23" fmla="*/ 37 w 37"/>
                    <a:gd name="T24" fmla="*/ 104 h 10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7" h="104">
                      <a:moveTo>
                        <a:pt x="36" y="103"/>
                      </a:moveTo>
                      <a:lnTo>
                        <a:pt x="32" y="80"/>
                      </a:lnTo>
                      <a:lnTo>
                        <a:pt x="23" y="57"/>
                      </a:lnTo>
                      <a:lnTo>
                        <a:pt x="14" y="46"/>
                      </a:lnTo>
                      <a:lnTo>
                        <a:pt x="0" y="34"/>
                      </a:lnTo>
                      <a:lnTo>
                        <a:pt x="5" y="17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70" name="Freeform 1127"/>
                <p:cNvSpPr>
                  <a:spLocks/>
                </p:cNvSpPr>
                <p:nvPr/>
              </p:nvSpPr>
              <p:spPr bwMode="auto">
                <a:xfrm>
                  <a:off x="2679" y="3483"/>
                  <a:ext cx="36" cy="104"/>
                </a:xfrm>
                <a:custGeom>
                  <a:avLst/>
                  <a:gdLst>
                    <a:gd name="T0" fmla="*/ 35 w 36"/>
                    <a:gd name="T1" fmla="*/ 103 h 104"/>
                    <a:gd name="T2" fmla="*/ 31 w 36"/>
                    <a:gd name="T3" fmla="*/ 80 h 104"/>
                    <a:gd name="T4" fmla="*/ 22 w 36"/>
                    <a:gd name="T5" fmla="*/ 57 h 104"/>
                    <a:gd name="T6" fmla="*/ 13 w 36"/>
                    <a:gd name="T7" fmla="*/ 46 h 104"/>
                    <a:gd name="T8" fmla="*/ 0 w 36"/>
                    <a:gd name="T9" fmla="*/ 34 h 104"/>
                    <a:gd name="T10" fmla="*/ 0 w 36"/>
                    <a:gd name="T11" fmla="*/ 28 h 104"/>
                    <a:gd name="T12" fmla="*/ 0 w 36"/>
                    <a:gd name="T13" fmla="*/ 17 h 104"/>
                    <a:gd name="T14" fmla="*/ 9 w 36"/>
                    <a:gd name="T15" fmla="*/ 0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6"/>
                    <a:gd name="T25" fmla="*/ 0 h 104"/>
                    <a:gd name="T26" fmla="*/ 36 w 36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6" h="104">
                      <a:moveTo>
                        <a:pt x="35" y="103"/>
                      </a:moveTo>
                      <a:lnTo>
                        <a:pt x="31" y="80"/>
                      </a:lnTo>
                      <a:lnTo>
                        <a:pt x="22" y="57"/>
                      </a:lnTo>
                      <a:lnTo>
                        <a:pt x="13" y="46"/>
                      </a:lnTo>
                      <a:lnTo>
                        <a:pt x="0" y="34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71" name="Oval 1128"/>
                <p:cNvSpPr>
                  <a:spLocks noChangeArrowheads="1"/>
                </p:cNvSpPr>
                <p:nvPr/>
              </p:nvSpPr>
              <p:spPr bwMode="auto">
                <a:xfrm rot="-6180000">
                  <a:off x="2702" y="356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31" name="Group 1129"/>
              <p:cNvGrpSpPr>
                <a:grpSpLocks/>
              </p:cNvGrpSpPr>
              <p:nvPr/>
            </p:nvGrpSpPr>
            <p:grpSpPr bwMode="auto">
              <a:xfrm>
                <a:off x="4842" y="2695"/>
                <a:ext cx="89" cy="58"/>
                <a:chOff x="3835" y="1870"/>
                <a:chExt cx="214" cy="142"/>
              </a:xfrm>
            </p:grpSpPr>
            <p:sp>
              <p:nvSpPr>
                <p:cNvPr id="29666" name="Freeform 1130"/>
                <p:cNvSpPr>
                  <a:spLocks/>
                </p:cNvSpPr>
                <p:nvPr/>
              </p:nvSpPr>
              <p:spPr bwMode="auto">
                <a:xfrm>
                  <a:off x="3951" y="1931"/>
                  <a:ext cx="98" cy="36"/>
                </a:xfrm>
                <a:custGeom>
                  <a:avLst/>
                  <a:gdLst>
                    <a:gd name="T0" fmla="*/ 0 w 98"/>
                    <a:gd name="T1" fmla="*/ 35 h 36"/>
                    <a:gd name="T2" fmla="*/ 19 w 98"/>
                    <a:gd name="T3" fmla="*/ 29 h 36"/>
                    <a:gd name="T4" fmla="*/ 39 w 98"/>
                    <a:gd name="T5" fmla="*/ 22 h 36"/>
                    <a:gd name="T6" fmla="*/ 52 w 98"/>
                    <a:gd name="T7" fmla="*/ 10 h 36"/>
                    <a:gd name="T8" fmla="*/ 58 w 98"/>
                    <a:gd name="T9" fmla="*/ 4 h 36"/>
                    <a:gd name="T10" fmla="*/ 65 w 98"/>
                    <a:gd name="T11" fmla="*/ 0 h 36"/>
                    <a:gd name="T12" fmla="*/ 71 w 98"/>
                    <a:gd name="T13" fmla="*/ 0 h 36"/>
                    <a:gd name="T14" fmla="*/ 78 w 98"/>
                    <a:gd name="T15" fmla="*/ 0 h 36"/>
                    <a:gd name="T16" fmla="*/ 97 w 98"/>
                    <a:gd name="T17" fmla="*/ 7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36"/>
                    <a:gd name="T29" fmla="*/ 98 w 98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36">
                      <a:moveTo>
                        <a:pt x="0" y="35"/>
                      </a:moveTo>
                      <a:lnTo>
                        <a:pt x="19" y="29"/>
                      </a:lnTo>
                      <a:lnTo>
                        <a:pt x="39" y="22"/>
                      </a:lnTo>
                      <a:lnTo>
                        <a:pt x="52" y="10"/>
                      </a:lnTo>
                      <a:lnTo>
                        <a:pt x="58" y="4"/>
                      </a:lnTo>
                      <a:lnTo>
                        <a:pt x="65" y="0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97" y="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67" name="Freeform 1131"/>
                <p:cNvSpPr>
                  <a:spLocks/>
                </p:cNvSpPr>
                <p:nvPr/>
              </p:nvSpPr>
              <p:spPr bwMode="auto">
                <a:xfrm>
                  <a:off x="3926" y="1870"/>
                  <a:ext cx="104" cy="35"/>
                </a:xfrm>
                <a:custGeom>
                  <a:avLst/>
                  <a:gdLst>
                    <a:gd name="T0" fmla="*/ 0 w 104"/>
                    <a:gd name="T1" fmla="*/ 34 h 35"/>
                    <a:gd name="T2" fmla="*/ 26 w 104"/>
                    <a:gd name="T3" fmla="*/ 28 h 35"/>
                    <a:gd name="T4" fmla="*/ 45 w 104"/>
                    <a:gd name="T5" fmla="*/ 22 h 35"/>
                    <a:gd name="T6" fmla="*/ 51 w 104"/>
                    <a:gd name="T7" fmla="*/ 16 h 35"/>
                    <a:gd name="T8" fmla="*/ 58 w 104"/>
                    <a:gd name="T9" fmla="*/ 10 h 35"/>
                    <a:gd name="T10" fmla="*/ 64 w 104"/>
                    <a:gd name="T11" fmla="*/ 4 h 35"/>
                    <a:gd name="T12" fmla="*/ 71 w 104"/>
                    <a:gd name="T13" fmla="*/ 0 h 35"/>
                    <a:gd name="T14" fmla="*/ 84 w 104"/>
                    <a:gd name="T15" fmla="*/ 0 h 35"/>
                    <a:gd name="T16" fmla="*/ 103 w 104"/>
                    <a:gd name="T17" fmla="*/ 7 h 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35"/>
                    <a:gd name="T29" fmla="*/ 104 w 104"/>
                    <a:gd name="T30" fmla="*/ 35 h 3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35">
                      <a:moveTo>
                        <a:pt x="0" y="34"/>
                      </a:moveTo>
                      <a:lnTo>
                        <a:pt x="26" y="28"/>
                      </a:lnTo>
                      <a:lnTo>
                        <a:pt x="45" y="22"/>
                      </a:lnTo>
                      <a:lnTo>
                        <a:pt x="51" y="16"/>
                      </a:lnTo>
                      <a:lnTo>
                        <a:pt x="58" y="10"/>
                      </a:lnTo>
                      <a:lnTo>
                        <a:pt x="64" y="4"/>
                      </a:lnTo>
                      <a:lnTo>
                        <a:pt x="71" y="0"/>
                      </a:lnTo>
                      <a:lnTo>
                        <a:pt x="84" y="0"/>
                      </a:lnTo>
                      <a:lnTo>
                        <a:pt x="103" y="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68" name="Oval 1132"/>
                <p:cNvSpPr>
                  <a:spLocks noChangeArrowheads="1"/>
                </p:cNvSpPr>
                <p:nvPr/>
              </p:nvSpPr>
              <p:spPr bwMode="auto">
                <a:xfrm rot="-780000">
                  <a:off x="3835" y="189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32" name="Group 1133"/>
              <p:cNvGrpSpPr>
                <a:grpSpLocks/>
              </p:cNvGrpSpPr>
              <p:nvPr/>
            </p:nvGrpSpPr>
            <p:grpSpPr bwMode="auto">
              <a:xfrm>
                <a:off x="3872" y="2670"/>
                <a:ext cx="87" cy="68"/>
                <a:chOff x="1513" y="1809"/>
                <a:chExt cx="208" cy="164"/>
              </a:xfrm>
            </p:grpSpPr>
            <p:sp>
              <p:nvSpPr>
                <p:cNvPr id="29663" name="Freeform 1134"/>
                <p:cNvSpPr>
                  <a:spLocks/>
                </p:cNvSpPr>
                <p:nvPr/>
              </p:nvSpPr>
              <p:spPr bwMode="auto">
                <a:xfrm>
                  <a:off x="1601" y="1915"/>
                  <a:ext cx="87" cy="58"/>
                </a:xfrm>
                <a:custGeom>
                  <a:avLst/>
                  <a:gdLst>
                    <a:gd name="T0" fmla="*/ 0 w 87"/>
                    <a:gd name="T1" fmla="*/ 0 h 58"/>
                    <a:gd name="T2" fmla="*/ 19 w 87"/>
                    <a:gd name="T3" fmla="*/ 16 h 58"/>
                    <a:gd name="T4" fmla="*/ 37 w 87"/>
                    <a:gd name="T5" fmla="*/ 25 h 58"/>
                    <a:gd name="T6" fmla="*/ 46 w 87"/>
                    <a:gd name="T7" fmla="*/ 29 h 58"/>
                    <a:gd name="T8" fmla="*/ 54 w 87"/>
                    <a:gd name="T9" fmla="*/ 29 h 58"/>
                    <a:gd name="T10" fmla="*/ 62 w 87"/>
                    <a:gd name="T11" fmla="*/ 25 h 58"/>
                    <a:gd name="T12" fmla="*/ 70 w 87"/>
                    <a:gd name="T13" fmla="*/ 29 h 58"/>
                    <a:gd name="T14" fmla="*/ 75 w 87"/>
                    <a:gd name="T15" fmla="*/ 32 h 58"/>
                    <a:gd name="T16" fmla="*/ 78 w 87"/>
                    <a:gd name="T17" fmla="*/ 38 h 58"/>
                    <a:gd name="T18" fmla="*/ 86 w 87"/>
                    <a:gd name="T19" fmla="*/ 57 h 5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58"/>
                    <a:gd name="T32" fmla="*/ 87 w 87"/>
                    <a:gd name="T33" fmla="*/ 58 h 5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58">
                      <a:moveTo>
                        <a:pt x="0" y="0"/>
                      </a:moveTo>
                      <a:lnTo>
                        <a:pt x="19" y="16"/>
                      </a:lnTo>
                      <a:lnTo>
                        <a:pt x="37" y="25"/>
                      </a:lnTo>
                      <a:lnTo>
                        <a:pt x="46" y="29"/>
                      </a:lnTo>
                      <a:lnTo>
                        <a:pt x="54" y="29"/>
                      </a:lnTo>
                      <a:lnTo>
                        <a:pt x="62" y="25"/>
                      </a:lnTo>
                      <a:lnTo>
                        <a:pt x="70" y="29"/>
                      </a:lnTo>
                      <a:lnTo>
                        <a:pt x="75" y="32"/>
                      </a:lnTo>
                      <a:lnTo>
                        <a:pt x="78" y="38"/>
                      </a:lnTo>
                      <a:lnTo>
                        <a:pt x="86" y="5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64" name="Freeform 1135"/>
                <p:cNvSpPr>
                  <a:spLocks/>
                </p:cNvSpPr>
                <p:nvPr/>
              </p:nvSpPr>
              <p:spPr bwMode="auto">
                <a:xfrm>
                  <a:off x="1632" y="1861"/>
                  <a:ext cx="89" cy="56"/>
                </a:xfrm>
                <a:custGeom>
                  <a:avLst/>
                  <a:gdLst>
                    <a:gd name="T0" fmla="*/ 0 w 89"/>
                    <a:gd name="T1" fmla="*/ 0 h 56"/>
                    <a:gd name="T2" fmla="*/ 19 w 89"/>
                    <a:gd name="T3" fmla="*/ 15 h 56"/>
                    <a:gd name="T4" fmla="*/ 30 w 89"/>
                    <a:gd name="T5" fmla="*/ 21 h 56"/>
                    <a:gd name="T6" fmla="*/ 38 w 89"/>
                    <a:gd name="T7" fmla="*/ 24 h 56"/>
                    <a:gd name="T8" fmla="*/ 49 w 89"/>
                    <a:gd name="T9" fmla="*/ 27 h 56"/>
                    <a:gd name="T10" fmla="*/ 58 w 89"/>
                    <a:gd name="T11" fmla="*/ 27 h 56"/>
                    <a:gd name="T12" fmla="*/ 66 w 89"/>
                    <a:gd name="T13" fmla="*/ 24 h 56"/>
                    <a:gd name="T14" fmla="*/ 71 w 89"/>
                    <a:gd name="T15" fmla="*/ 27 h 56"/>
                    <a:gd name="T16" fmla="*/ 77 w 89"/>
                    <a:gd name="T17" fmla="*/ 30 h 56"/>
                    <a:gd name="T18" fmla="*/ 80 w 89"/>
                    <a:gd name="T19" fmla="*/ 37 h 56"/>
                    <a:gd name="T20" fmla="*/ 88 w 89"/>
                    <a:gd name="T21" fmla="*/ 55 h 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56"/>
                    <a:gd name="T35" fmla="*/ 89 w 89"/>
                    <a:gd name="T36" fmla="*/ 56 h 5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56">
                      <a:moveTo>
                        <a:pt x="0" y="0"/>
                      </a:moveTo>
                      <a:lnTo>
                        <a:pt x="19" y="15"/>
                      </a:lnTo>
                      <a:lnTo>
                        <a:pt x="30" y="21"/>
                      </a:lnTo>
                      <a:lnTo>
                        <a:pt x="38" y="24"/>
                      </a:lnTo>
                      <a:lnTo>
                        <a:pt x="49" y="27"/>
                      </a:lnTo>
                      <a:lnTo>
                        <a:pt x="58" y="27"/>
                      </a:lnTo>
                      <a:lnTo>
                        <a:pt x="66" y="24"/>
                      </a:lnTo>
                      <a:lnTo>
                        <a:pt x="71" y="27"/>
                      </a:lnTo>
                      <a:lnTo>
                        <a:pt x="77" y="30"/>
                      </a:lnTo>
                      <a:lnTo>
                        <a:pt x="80" y="37"/>
                      </a:lnTo>
                      <a:lnTo>
                        <a:pt x="88" y="5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65" name="Oval 1136"/>
                <p:cNvSpPr>
                  <a:spLocks noChangeArrowheads="1"/>
                </p:cNvSpPr>
                <p:nvPr/>
              </p:nvSpPr>
              <p:spPr bwMode="auto">
                <a:xfrm rot="2100000">
                  <a:off x="1513" y="18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33" name="Group 1137"/>
              <p:cNvGrpSpPr>
                <a:grpSpLocks/>
              </p:cNvGrpSpPr>
              <p:nvPr/>
            </p:nvGrpSpPr>
            <p:grpSpPr bwMode="auto">
              <a:xfrm>
                <a:off x="3861" y="2716"/>
                <a:ext cx="90" cy="48"/>
                <a:chOff x="1488" y="1921"/>
                <a:chExt cx="212" cy="118"/>
              </a:xfrm>
            </p:grpSpPr>
            <p:sp>
              <p:nvSpPr>
                <p:cNvPr id="29660" name="Freeform 1138"/>
                <p:cNvSpPr>
                  <a:spLocks/>
                </p:cNvSpPr>
                <p:nvPr/>
              </p:nvSpPr>
              <p:spPr bwMode="auto">
                <a:xfrm>
                  <a:off x="1594" y="1997"/>
                  <a:ext cx="104" cy="20"/>
                </a:xfrm>
                <a:custGeom>
                  <a:avLst/>
                  <a:gdLst>
                    <a:gd name="T0" fmla="*/ 0 w 104"/>
                    <a:gd name="T1" fmla="*/ 13 h 20"/>
                    <a:gd name="T2" fmla="*/ 24 w 104"/>
                    <a:gd name="T3" fmla="*/ 16 h 20"/>
                    <a:gd name="T4" fmla="*/ 46 w 104"/>
                    <a:gd name="T5" fmla="*/ 16 h 20"/>
                    <a:gd name="T6" fmla="*/ 54 w 104"/>
                    <a:gd name="T7" fmla="*/ 13 h 20"/>
                    <a:gd name="T8" fmla="*/ 60 w 104"/>
                    <a:gd name="T9" fmla="*/ 6 h 20"/>
                    <a:gd name="T10" fmla="*/ 68 w 104"/>
                    <a:gd name="T11" fmla="*/ 3 h 20"/>
                    <a:gd name="T12" fmla="*/ 73 w 104"/>
                    <a:gd name="T13" fmla="*/ 0 h 20"/>
                    <a:gd name="T14" fmla="*/ 89 w 104"/>
                    <a:gd name="T15" fmla="*/ 6 h 20"/>
                    <a:gd name="T16" fmla="*/ 103 w 104"/>
                    <a:gd name="T17" fmla="*/ 19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0"/>
                    <a:gd name="T29" fmla="*/ 104 w 104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0">
                      <a:moveTo>
                        <a:pt x="0" y="13"/>
                      </a:moveTo>
                      <a:lnTo>
                        <a:pt x="24" y="16"/>
                      </a:lnTo>
                      <a:lnTo>
                        <a:pt x="46" y="16"/>
                      </a:lnTo>
                      <a:lnTo>
                        <a:pt x="54" y="13"/>
                      </a:lnTo>
                      <a:lnTo>
                        <a:pt x="60" y="6"/>
                      </a:lnTo>
                      <a:lnTo>
                        <a:pt x="68" y="3"/>
                      </a:lnTo>
                      <a:lnTo>
                        <a:pt x="73" y="0"/>
                      </a:lnTo>
                      <a:lnTo>
                        <a:pt x="89" y="6"/>
                      </a:lnTo>
                      <a:lnTo>
                        <a:pt x="103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61" name="Freeform 1139"/>
                <p:cNvSpPr>
                  <a:spLocks/>
                </p:cNvSpPr>
                <p:nvPr/>
              </p:nvSpPr>
              <p:spPr bwMode="auto">
                <a:xfrm>
                  <a:off x="1596" y="1932"/>
                  <a:ext cx="104" cy="20"/>
                </a:xfrm>
                <a:custGeom>
                  <a:avLst/>
                  <a:gdLst>
                    <a:gd name="T0" fmla="*/ 0 w 104"/>
                    <a:gd name="T1" fmla="*/ 13 h 20"/>
                    <a:gd name="T2" fmla="*/ 24 w 104"/>
                    <a:gd name="T3" fmla="*/ 16 h 20"/>
                    <a:gd name="T4" fmla="*/ 46 w 104"/>
                    <a:gd name="T5" fmla="*/ 16 h 20"/>
                    <a:gd name="T6" fmla="*/ 54 w 104"/>
                    <a:gd name="T7" fmla="*/ 13 h 20"/>
                    <a:gd name="T8" fmla="*/ 60 w 104"/>
                    <a:gd name="T9" fmla="*/ 7 h 20"/>
                    <a:gd name="T10" fmla="*/ 68 w 104"/>
                    <a:gd name="T11" fmla="*/ 3 h 20"/>
                    <a:gd name="T12" fmla="*/ 73 w 104"/>
                    <a:gd name="T13" fmla="*/ 0 h 20"/>
                    <a:gd name="T14" fmla="*/ 89 w 104"/>
                    <a:gd name="T15" fmla="*/ 7 h 20"/>
                    <a:gd name="T16" fmla="*/ 103 w 104"/>
                    <a:gd name="T17" fmla="*/ 19 h 2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20"/>
                    <a:gd name="T29" fmla="*/ 104 w 104"/>
                    <a:gd name="T30" fmla="*/ 20 h 2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20">
                      <a:moveTo>
                        <a:pt x="0" y="13"/>
                      </a:moveTo>
                      <a:lnTo>
                        <a:pt x="24" y="16"/>
                      </a:lnTo>
                      <a:lnTo>
                        <a:pt x="46" y="16"/>
                      </a:lnTo>
                      <a:lnTo>
                        <a:pt x="54" y="13"/>
                      </a:lnTo>
                      <a:lnTo>
                        <a:pt x="60" y="7"/>
                      </a:lnTo>
                      <a:lnTo>
                        <a:pt x="68" y="3"/>
                      </a:lnTo>
                      <a:lnTo>
                        <a:pt x="73" y="0"/>
                      </a:lnTo>
                      <a:lnTo>
                        <a:pt x="89" y="7"/>
                      </a:lnTo>
                      <a:lnTo>
                        <a:pt x="103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62" name="Oval 1140"/>
                <p:cNvSpPr>
                  <a:spLocks noChangeArrowheads="1"/>
                </p:cNvSpPr>
                <p:nvPr/>
              </p:nvSpPr>
              <p:spPr bwMode="auto">
                <a:xfrm rot="300000">
                  <a:off x="1488" y="192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34" name="Group 1141"/>
              <p:cNvGrpSpPr>
                <a:grpSpLocks/>
              </p:cNvGrpSpPr>
              <p:nvPr/>
            </p:nvGrpSpPr>
            <p:grpSpPr bwMode="auto">
              <a:xfrm>
                <a:off x="3915" y="2723"/>
                <a:ext cx="88" cy="63"/>
                <a:chOff x="1616" y="1938"/>
                <a:chExt cx="210" cy="151"/>
              </a:xfrm>
            </p:grpSpPr>
            <p:sp>
              <p:nvSpPr>
                <p:cNvPr id="29657" name="Freeform 1142"/>
                <p:cNvSpPr>
                  <a:spLocks/>
                </p:cNvSpPr>
                <p:nvPr/>
              </p:nvSpPr>
              <p:spPr bwMode="auto">
                <a:xfrm>
                  <a:off x="1644" y="1938"/>
                  <a:ext cx="93" cy="49"/>
                </a:xfrm>
                <a:custGeom>
                  <a:avLst/>
                  <a:gdLst>
                    <a:gd name="T0" fmla="*/ 92 w 93"/>
                    <a:gd name="T1" fmla="*/ 48 h 49"/>
                    <a:gd name="T2" fmla="*/ 73 w 93"/>
                    <a:gd name="T3" fmla="*/ 35 h 49"/>
                    <a:gd name="T4" fmla="*/ 50 w 93"/>
                    <a:gd name="T5" fmla="*/ 26 h 49"/>
                    <a:gd name="T6" fmla="*/ 42 w 93"/>
                    <a:gd name="T7" fmla="*/ 26 h 49"/>
                    <a:gd name="T8" fmla="*/ 34 w 93"/>
                    <a:gd name="T9" fmla="*/ 26 h 49"/>
                    <a:gd name="T10" fmla="*/ 25 w 93"/>
                    <a:gd name="T11" fmla="*/ 29 h 49"/>
                    <a:gd name="T12" fmla="*/ 20 w 93"/>
                    <a:gd name="T13" fmla="*/ 26 h 49"/>
                    <a:gd name="T14" fmla="*/ 14 w 93"/>
                    <a:gd name="T15" fmla="*/ 23 h 49"/>
                    <a:gd name="T16" fmla="*/ 9 w 93"/>
                    <a:gd name="T17" fmla="*/ 16 h 49"/>
                    <a:gd name="T18" fmla="*/ 0 w 9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3"/>
                    <a:gd name="T31" fmla="*/ 0 h 49"/>
                    <a:gd name="T32" fmla="*/ 93 w 93"/>
                    <a:gd name="T33" fmla="*/ 49 h 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3" h="49">
                      <a:moveTo>
                        <a:pt x="92" y="48"/>
                      </a:moveTo>
                      <a:lnTo>
                        <a:pt x="73" y="35"/>
                      </a:lnTo>
                      <a:lnTo>
                        <a:pt x="50" y="26"/>
                      </a:lnTo>
                      <a:lnTo>
                        <a:pt x="42" y="26"/>
                      </a:lnTo>
                      <a:lnTo>
                        <a:pt x="34" y="26"/>
                      </a:lnTo>
                      <a:lnTo>
                        <a:pt x="25" y="29"/>
                      </a:lnTo>
                      <a:lnTo>
                        <a:pt x="20" y="26"/>
                      </a:lnTo>
                      <a:lnTo>
                        <a:pt x="14" y="23"/>
                      </a:lnTo>
                      <a:lnTo>
                        <a:pt x="9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58" name="Freeform 1143"/>
                <p:cNvSpPr>
                  <a:spLocks/>
                </p:cNvSpPr>
                <p:nvPr/>
              </p:nvSpPr>
              <p:spPr bwMode="auto">
                <a:xfrm>
                  <a:off x="1616" y="1999"/>
                  <a:ext cx="94" cy="47"/>
                </a:xfrm>
                <a:custGeom>
                  <a:avLst/>
                  <a:gdLst>
                    <a:gd name="T0" fmla="*/ 93 w 94"/>
                    <a:gd name="T1" fmla="*/ 46 h 47"/>
                    <a:gd name="T2" fmla="*/ 71 w 94"/>
                    <a:gd name="T3" fmla="*/ 33 h 47"/>
                    <a:gd name="T4" fmla="*/ 52 w 94"/>
                    <a:gd name="T5" fmla="*/ 23 h 47"/>
                    <a:gd name="T6" fmla="*/ 41 w 94"/>
                    <a:gd name="T7" fmla="*/ 23 h 47"/>
                    <a:gd name="T8" fmla="*/ 33 w 94"/>
                    <a:gd name="T9" fmla="*/ 26 h 47"/>
                    <a:gd name="T10" fmla="*/ 25 w 94"/>
                    <a:gd name="T11" fmla="*/ 26 h 47"/>
                    <a:gd name="T12" fmla="*/ 19 w 94"/>
                    <a:gd name="T13" fmla="*/ 26 h 47"/>
                    <a:gd name="T14" fmla="*/ 11 w 94"/>
                    <a:gd name="T15" fmla="*/ 13 h 47"/>
                    <a:gd name="T16" fmla="*/ 0 w 94"/>
                    <a:gd name="T17" fmla="*/ 0 h 4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47"/>
                    <a:gd name="T29" fmla="*/ 94 w 94"/>
                    <a:gd name="T30" fmla="*/ 47 h 4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47">
                      <a:moveTo>
                        <a:pt x="93" y="46"/>
                      </a:moveTo>
                      <a:lnTo>
                        <a:pt x="71" y="33"/>
                      </a:lnTo>
                      <a:lnTo>
                        <a:pt x="52" y="23"/>
                      </a:lnTo>
                      <a:lnTo>
                        <a:pt x="41" y="23"/>
                      </a:lnTo>
                      <a:lnTo>
                        <a:pt x="33" y="26"/>
                      </a:lnTo>
                      <a:lnTo>
                        <a:pt x="25" y="26"/>
                      </a:lnTo>
                      <a:lnTo>
                        <a:pt x="19" y="26"/>
                      </a:lnTo>
                      <a:lnTo>
                        <a:pt x="11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59" name="Oval 1144"/>
                <p:cNvSpPr>
                  <a:spLocks noChangeArrowheads="1"/>
                </p:cNvSpPr>
                <p:nvPr/>
              </p:nvSpPr>
              <p:spPr bwMode="auto">
                <a:xfrm rot="-9120000">
                  <a:off x="1706" y="197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35" name="Group 1145"/>
              <p:cNvGrpSpPr>
                <a:grpSpLocks/>
              </p:cNvGrpSpPr>
              <p:nvPr/>
            </p:nvGrpSpPr>
            <p:grpSpPr bwMode="auto">
              <a:xfrm>
                <a:off x="4459" y="3342"/>
                <a:ext cx="52" cy="86"/>
                <a:chOff x="2917" y="3440"/>
                <a:chExt cx="124" cy="211"/>
              </a:xfrm>
            </p:grpSpPr>
            <p:sp>
              <p:nvSpPr>
                <p:cNvPr id="29654" name="Freeform 1146"/>
                <p:cNvSpPr>
                  <a:spLocks/>
                </p:cNvSpPr>
                <p:nvPr/>
              </p:nvSpPr>
              <p:spPr bwMode="auto">
                <a:xfrm>
                  <a:off x="2981" y="3440"/>
                  <a:ext cx="25" cy="103"/>
                </a:xfrm>
                <a:custGeom>
                  <a:avLst/>
                  <a:gdLst>
                    <a:gd name="T0" fmla="*/ 24 w 25"/>
                    <a:gd name="T1" fmla="*/ 102 h 103"/>
                    <a:gd name="T2" fmla="*/ 24 w 25"/>
                    <a:gd name="T3" fmla="*/ 79 h 103"/>
                    <a:gd name="T4" fmla="*/ 19 w 25"/>
                    <a:gd name="T5" fmla="*/ 57 h 103"/>
                    <a:gd name="T6" fmla="*/ 10 w 25"/>
                    <a:gd name="T7" fmla="*/ 45 h 103"/>
                    <a:gd name="T8" fmla="*/ 5 w 25"/>
                    <a:gd name="T9" fmla="*/ 34 h 103"/>
                    <a:gd name="T10" fmla="*/ 0 w 25"/>
                    <a:gd name="T11" fmla="*/ 28 h 103"/>
                    <a:gd name="T12" fmla="*/ 5 w 25"/>
                    <a:gd name="T13" fmla="*/ 17 h 103"/>
                    <a:gd name="T14" fmla="*/ 14 w 25"/>
                    <a:gd name="T15" fmla="*/ 0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103"/>
                    <a:gd name="T26" fmla="*/ 25 w 25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103">
                      <a:moveTo>
                        <a:pt x="24" y="102"/>
                      </a:moveTo>
                      <a:lnTo>
                        <a:pt x="24" y="79"/>
                      </a:lnTo>
                      <a:lnTo>
                        <a:pt x="19" y="57"/>
                      </a:lnTo>
                      <a:lnTo>
                        <a:pt x="10" y="45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5" y="17"/>
                      </a:lnTo>
                      <a:lnTo>
                        <a:pt x="1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55" name="Freeform 1147"/>
                <p:cNvSpPr>
                  <a:spLocks/>
                </p:cNvSpPr>
                <p:nvPr/>
              </p:nvSpPr>
              <p:spPr bwMode="auto">
                <a:xfrm>
                  <a:off x="2917" y="3447"/>
                  <a:ext cx="25" cy="103"/>
                </a:xfrm>
                <a:custGeom>
                  <a:avLst/>
                  <a:gdLst>
                    <a:gd name="T0" fmla="*/ 24 w 25"/>
                    <a:gd name="T1" fmla="*/ 102 h 103"/>
                    <a:gd name="T2" fmla="*/ 24 w 25"/>
                    <a:gd name="T3" fmla="*/ 79 h 103"/>
                    <a:gd name="T4" fmla="*/ 19 w 25"/>
                    <a:gd name="T5" fmla="*/ 57 h 103"/>
                    <a:gd name="T6" fmla="*/ 10 w 25"/>
                    <a:gd name="T7" fmla="*/ 45 h 103"/>
                    <a:gd name="T8" fmla="*/ 5 w 25"/>
                    <a:gd name="T9" fmla="*/ 34 h 103"/>
                    <a:gd name="T10" fmla="*/ 0 w 25"/>
                    <a:gd name="T11" fmla="*/ 28 h 103"/>
                    <a:gd name="T12" fmla="*/ 5 w 25"/>
                    <a:gd name="T13" fmla="*/ 17 h 103"/>
                    <a:gd name="T14" fmla="*/ 15 w 25"/>
                    <a:gd name="T15" fmla="*/ 0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"/>
                    <a:gd name="T25" fmla="*/ 0 h 103"/>
                    <a:gd name="T26" fmla="*/ 25 w 25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" h="103">
                      <a:moveTo>
                        <a:pt x="24" y="102"/>
                      </a:moveTo>
                      <a:lnTo>
                        <a:pt x="24" y="79"/>
                      </a:lnTo>
                      <a:lnTo>
                        <a:pt x="19" y="57"/>
                      </a:lnTo>
                      <a:lnTo>
                        <a:pt x="10" y="45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5" y="17"/>
                      </a:lnTo>
                      <a:lnTo>
                        <a:pt x="1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56" name="Oval 1148"/>
                <p:cNvSpPr>
                  <a:spLocks noChangeArrowheads="1"/>
                </p:cNvSpPr>
                <p:nvPr/>
              </p:nvSpPr>
              <p:spPr bwMode="auto">
                <a:xfrm rot="-5580000">
                  <a:off x="2922" y="353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36" name="Group 1149"/>
              <p:cNvGrpSpPr>
                <a:grpSpLocks/>
              </p:cNvGrpSpPr>
              <p:nvPr/>
            </p:nvGrpSpPr>
            <p:grpSpPr bwMode="auto">
              <a:xfrm>
                <a:off x="4417" y="3351"/>
                <a:ext cx="48" cy="86"/>
                <a:chOff x="2815" y="3465"/>
                <a:chExt cx="118" cy="209"/>
              </a:xfrm>
            </p:grpSpPr>
            <p:sp>
              <p:nvSpPr>
                <p:cNvPr id="29651" name="Freeform 1150"/>
                <p:cNvSpPr>
                  <a:spLocks/>
                </p:cNvSpPr>
                <p:nvPr/>
              </p:nvSpPr>
              <p:spPr bwMode="auto">
                <a:xfrm>
                  <a:off x="2888" y="3466"/>
                  <a:ext cx="20" cy="104"/>
                </a:xfrm>
                <a:custGeom>
                  <a:avLst/>
                  <a:gdLst>
                    <a:gd name="T0" fmla="*/ 14 w 20"/>
                    <a:gd name="T1" fmla="*/ 103 h 104"/>
                    <a:gd name="T2" fmla="*/ 14 w 20"/>
                    <a:gd name="T3" fmla="*/ 80 h 104"/>
                    <a:gd name="T4" fmla="*/ 14 w 20"/>
                    <a:gd name="T5" fmla="*/ 57 h 104"/>
                    <a:gd name="T6" fmla="*/ 14 w 20"/>
                    <a:gd name="T7" fmla="*/ 52 h 104"/>
                    <a:gd name="T8" fmla="*/ 10 w 20"/>
                    <a:gd name="T9" fmla="*/ 40 h 104"/>
                    <a:gd name="T10" fmla="*/ 5 w 20"/>
                    <a:gd name="T11" fmla="*/ 34 h 104"/>
                    <a:gd name="T12" fmla="*/ 0 w 20"/>
                    <a:gd name="T13" fmla="*/ 29 h 104"/>
                    <a:gd name="T14" fmla="*/ 10 w 20"/>
                    <a:gd name="T15" fmla="*/ 17 h 104"/>
                    <a:gd name="T16" fmla="*/ 19 w 20"/>
                    <a:gd name="T17" fmla="*/ 0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"/>
                    <a:gd name="T28" fmla="*/ 0 h 104"/>
                    <a:gd name="T29" fmla="*/ 20 w 20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" h="104">
                      <a:moveTo>
                        <a:pt x="14" y="103"/>
                      </a:moveTo>
                      <a:lnTo>
                        <a:pt x="14" y="80"/>
                      </a:lnTo>
                      <a:lnTo>
                        <a:pt x="14" y="57"/>
                      </a:lnTo>
                      <a:lnTo>
                        <a:pt x="14" y="52"/>
                      </a:lnTo>
                      <a:lnTo>
                        <a:pt x="10" y="40"/>
                      </a:lnTo>
                      <a:lnTo>
                        <a:pt x="5" y="34"/>
                      </a:lnTo>
                      <a:lnTo>
                        <a:pt x="0" y="29"/>
                      </a:lnTo>
                      <a:lnTo>
                        <a:pt x="10" y="17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52" name="Freeform 1151"/>
                <p:cNvSpPr>
                  <a:spLocks/>
                </p:cNvSpPr>
                <p:nvPr/>
              </p:nvSpPr>
              <p:spPr bwMode="auto">
                <a:xfrm>
                  <a:off x="2825" y="3465"/>
                  <a:ext cx="19" cy="104"/>
                </a:xfrm>
                <a:custGeom>
                  <a:avLst/>
                  <a:gdLst>
                    <a:gd name="T0" fmla="*/ 13 w 19"/>
                    <a:gd name="T1" fmla="*/ 103 h 104"/>
                    <a:gd name="T2" fmla="*/ 13 w 19"/>
                    <a:gd name="T3" fmla="*/ 80 h 104"/>
                    <a:gd name="T4" fmla="*/ 13 w 19"/>
                    <a:gd name="T5" fmla="*/ 57 h 104"/>
                    <a:gd name="T6" fmla="*/ 13 w 19"/>
                    <a:gd name="T7" fmla="*/ 52 h 104"/>
                    <a:gd name="T8" fmla="*/ 9 w 19"/>
                    <a:gd name="T9" fmla="*/ 40 h 104"/>
                    <a:gd name="T10" fmla="*/ 4 w 19"/>
                    <a:gd name="T11" fmla="*/ 34 h 104"/>
                    <a:gd name="T12" fmla="*/ 0 w 19"/>
                    <a:gd name="T13" fmla="*/ 29 h 104"/>
                    <a:gd name="T14" fmla="*/ 4 w 19"/>
                    <a:gd name="T15" fmla="*/ 17 h 104"/>
                    <a:gd name="T16" fmla="*/ 18 w 19"/>
                    <a:gd name="T17" fmla="*/ 0 h 10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9"/>
                    <a:gd name="T28" fmla="*/ 0 h 104"/>
                    <a:gd name="T29" fmla="*/ 19 w 19"/>
                    <a:gd name="T30" fmla="*/ 104 h 10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9" h="104">
                      <a:moveTo>
                        <a:pt x="13" y="103"/>
                      </a:moveTo>
                      <a:lnTo>
                        <a:pt x="13" y="80"/>
                      </a:lnTo>
                      <a:lnTo>
                        <a:pt x="13" y="57"/>
                      </a:lnTo>
                      <a:lnTo>
                        <a:pt x="13" y="52"/>
                      </a:lnTo>
                      <a:lnTo>
                        <a:pt x="9" y="40"/>
                      </a:lnTo>
                      <a:lnTo>
                        <a:pt x="4" y="34"/>
                      </a:lnTo>
                      <a:lnTo>
                        <a:pt x="0" y="29"/>
                      </a:lnTo>
                      <a:lnTo>
                        <a:pt x="4" y="17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53" name="Oval 1152"/>
                <p:cNvSpPr>
                  <a:spLocks noChangeArrowheads="1"/>
                </p:cNvSpPr>
                <p:nvPr/>
              </p:nvSpPr>
              <p:spPr bwMode="auto">
                <a:xfrm rot="-5100000">
                  <a:off x="2814" y="355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37" name="Group 1153"/>
              <p:cNvGrpSpPr>
                <a:grpSpLocks/>
              </p:cNvGrpSpPr>
              <p:nvPr/>
            </p:nvGrpSpPr>
            <p:grpSpPr bwMode="auto">
              <a:xfrm>
                <a:off x="4495" y="3322"/>
                <a:ext cx="59" cy="88"/>
                <a:chOff x="3004" y="3395"/>
                <a:chExt cx="140" cy="213"/>
              </a:xfrm>
            </p:grpSpPr>
            <p:sp>
              <p:nvSpPr>
                <p:cNvPr id="29648" name="Freeform 1154"/>
                <p:cNvSpPr>
                  <a:spLocks/>
                </p:cNvSpPr>
                <p:nvPr/>
              </p:nvSpPr>
              <p:spPr bwMode="auto">
                <a:xfrm>
                  <a:off x="3065" y="3395"/>
                  <a:ext cx="36" cy="102"/>
                </a:xfrm>
                <a:custGeom>
                  <a:avLst/>
                  <a:gdLst>
                    <a:gd name="T0" fmla="*/ 35 w 36"/>
                    <a:gd name="T1" fmla="*/ 101 h 102"/>
                    <a:gd name="T2" fmla="*/ 30 w 36"/>
                    <a:gd name="T3" fmla="*/ 79 h 102"/>
                    <a:gd name="T4" fmla="*/ 25 w 36"/>
                    <a:gd name="T5" fmla="*/ 56 h 102"/>
                    <a:gd name="T6" fmla="*/ 10 w 36"/>
                    <a:gd name="T7" fmla="*/ 45 h 102"/>
                    <a:gd name="T8" fmla="*/ 0 w 36"/>
                    <a:gd name="T9" fmla="*/ 34 h 102"/>
                    <a:gd name="T10" fmla="*/ 5 w 36"/>
                    <a:gd name="T11" fmla="*/ 17 h 102"/>
                    <a:gd name="T12" fmla="*/ 10 w 36"/>
                    <a:gd name="T13" fmla="*/ 0 h 10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102"/>
                    <a:gd name="T23" fmla="*/ 36 w 36"/>
                    <a:gd name="T24" fmla="*/ 102 h 10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102">
                      <a:moveTo>
                        <a:pt x="35" y="101"/>
                      </a:moveTo>
                      <a:lnTo>
                        <a:pt x="30" y="79"/>
                      </a:lnTo>
                      <a:lnTo>
                        <a:pt x="25" y="56"/>
                      </a:lnTo>
                      <a:lnTo>
                        <a:pt x="10" y="45"/>
                      </a:lnTo>
                      <a:lnTo>
                        <a:pt x="0" y="34"/>
                      </a:lnTo>
                      <a:lnTo>
                        <a:pt x="5" y="17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49" name="Freeform 1155"/>
                <p:cNvSpPr>
                  <a:spLocks/>
                </p:cNvSpPr>
                <p:nvPr/>
              </p:nvSpPr>
              <p:spPr bwMode="auto">
                <a:xfrm>
                  <a:off x="3004" y="3413"/>
                  <a:ext cx="35" cy="102"/>
                </a:xfrm>
                <a:custGeom>
                  <a:avLst/>
                  <a:gdLst>
                    <a:gd name="T0" fmla="*/ 34 w 35"/>
                    <a:gd name="T1" fmla="*/ 101 h 102"/>
                    <a:gd name="T2" fmla="*/ 29 w 35"/>
                    <a:gd name="T3" fmla="*/ 79 h 102"/>
                    <a:gd name="T4" fmla="*/ 24 w 35"/>
                    <a:gd name="T5" fmla="*/ 56 h 102"/>
                    <a:gd name="T6" fmla="*/ 10 w 35"/>
                    <a:gd name="T7" fmla="*/ 45 h 102"/>
                    <a:gd name="T8" fmla="*/ 5 w 35"/>
                    <a:gd name="T9" fmla="*/ 39 h 102"/>
                    <a:gd name="T10" fmla="*/ 0 w 35"/>
                    <a:gd name="T11" fmla="*/ 34 h 102"/>
                    <a:gd name="T12" fmla="*/ 5 w 35"/>
                    <a:gd name="T13" fmla="*/ 17 h 102"/>
                    <a:gd name="T14" fmla="*/ 5 w 35"/>
                    <a:gd name="T15" fmla="*/ 0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"/>
                    <a:gd name="T25" fmla="*/ 0 h 102"/>
                    <a:gd name="T26" fmla="*/ 35 w 35"/>
                    <a:gd name="T27" fmla="*/ 102 h 10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" h="102">
                      <a:moveTo>
                        <a:pt x="34" y="101"/>
                      </a:moveTo>
                      <a:lnTo>
                        <a:pt x="29" y="79"/>
                      </a:lnTo>
                      <a:lnTo>
                        <a:pt x="24" y="56"/>
                      </a:lnTo>
                      <a:lnTo>
                        <a:pt x="10" y="45"/>
                      </a:lnTo>
                      <a:lnTo>
                        <a:pt x="5" y="39"/>
                      </a:lnTo>
                      <a:lnTo>
                        <a:pt x="0" y="34"/>
                      </a:lnTo>
                      <a:lnTo>
                        <a:pt x="5" y="17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50" name="Oval 1156"/>
                <p:cNvSpPr>
                  <a:spLocks noChangeArrowheads="1"/>
                </p:cNvSpPr>
                <p:nvPr/>
              </p:nvSpPr>
              <p:spPr bwMode="auto">
                <a:xfrm rot="-6120000">
                  <a:off x="3025" y="348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38" name="Group 1157"/>
              <p:cNvGrpSpPr>
                <a:grpSpLocks/>
              </p:cNvGrpSpPr>
              <p:nvPr/>
            </p:nvGrpSpPr>
            <p:grpSpPr bwMode="auto">
              <a:xfrm>
                <a:off x="4178" y="3291"/>
                <a:ext cx="55" cy="89"/>
                <a:chOff x="2245" y="3321"/>
                <a:chExt cx="133" cy="213"/>
              </a:xfrm>
            </p:grpSpPr>
            <p:sp>
              <p:nvSpPr>
                <p:cNvPr id="29645" name="Freeform 1158"/>
                <p:cNvSpPr>
                  <a:spLocks/>
                </p:cNvSpPr>
                <p:nvPr/>
              </p:nvSpPr>
              <p:spPr bwMode="auto">
                <a:xfrm>
                  <a:off x="2343" y="3338"/>
                  <a:ext cx="35" cy="100"/>
                </a:xfrm>
                <a:custGeom>
                  <a:avLst/>
                  <a:gdLst>
                    <a:gd name="T0" fmla="*/ 0 w 35"/>
                    <a:gd name="T1" fmla="*/ 99 h 100"/>
                    <a:gd name="T2" fmla="*/ 11 w 35"/>
                    <a:gd name="T3" fmla="*/ 77 h 100"/>
                    <a:gd name="T4" fmla="*/ 15 w 35"/>
                    <a:gd name="T5" fmla="*/ 55 h 100"/>
                    <a:gd name="T6" fmla="*/ 15 w 35"/>
                    <a:gd name="T7" fmla="*/ 50 h 100"/>
                    <a:gd name="T8" fmla="*/ 11 w 35"/>
                    <a:gd name="T9" fmla="*/ 39 h 100"/>
                    <a:gd name="T10" fmla="*/ 7 w 35"/>
                    <a:gd name="T11" fmla="*/ 33 h 100"/>
                    <a:gd name="T12" fmla="*/ 7 w 35"/>
                    <a:gd name="T13" fmla="*/ 22 h 100"/>
                    <a:gd name="T14" fmla="*/ 19 w 35"/>
                    <a:gd name="T15" fmla="*/ 11 h 100"/>
                    <a:gd name="T16" fmla="*/ 34 w 35"/>
                    <a:gd name="T17" fmla="*/ 0 h 1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"/>
                    <a:gd name="T28" fmla="*/ 0 h 100"/>
                    <a:gd name="T29" fmla="*/ 35 w 35"/>
                    <a:gd name="T30" fmla="*/ 100 h 10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" h="100">
                      <a:moveTo>
                        <a:pt x="0" y="99"/>
                      </a:moveTo>
                      <a:lnTo>
                        <a:pt x="11" y="77"/>
                      </a:lnTo>
                      <a:lnTo>
                        <a:pt x="15" y="55"/>
                      </a:lnTo>
                      <a:lnTo>
                        <a:pt x="15" y="50"/>
                      </a:lnTo>
                      <a:lnTo>
                        <a:pt x="11" y="39"/>
                      </a:lnTo>
                      <a:lnTo>
                        <a:pt x="7" y="33"/>
                      </a:lnTo>
                      <a:lnTo>
                        <a:pt x="7" y="22"/>
                      </a:lnTo>
                      <a:lnTo>
                        <a:pt x="19" y="11"/>
                      </a:lnTo>
                      <a:lnTo>
                        <a:pt x="3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46" name="Freeform 1159"/>
                <p:cNvSpPr>
                  <a:spLocks/>
                </p:cNvSpPr>
                <p:nvPr/>
              </p:nvSpPr>
              <p:spPr bwMode="auto">
                <a:xfrm>
                  <a:off x="2282" y="3321"/>
                  <a:ext cx="34" cy="99"/>
                </a:xfrm>
                <a:custGeom>
                  <a:avLst/>
                  <a:gdLst>
                    <a:gd name="T0" fmla="*/ 0 w 34"/>
                    <a:gd name="T1" fmla="*/ 98 h 99"/>
                    <a:gd name="T2" fmla="*/ 11 w 34"/>
                    <a:gd name="T3" fmla="*/ 76 h 99"/>
                    <a:gd name="T4" fmla="*/ 14 w 34"/>
                    <a:gd name="T5" fmla="*/ 54 h 99"/>
                    <a:gd name="T6" fmla="*/ 11 w 34"/>
                    <a:gd name="T7" fmla="*/ 38 h 99"/>
                    <a:gd name="T8" fmla="*/ 7 w 34"/>
                    <a:gd name="T9" fmla="*/ 21 h 99"/>
                    <a:gd name="T10" fmla="*/ 18 w 34"/>
                    <a:gd name="T11" fmla="*/ 10 h 99"/>
                    <a:gd name="T12" fmla="*/ 33 w 34"/>
                    <a:gd name="T13" fmla="*/ 0 h 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"/>
                    <a:gd name="T22" fmla="*/ 0 h 99"/>
                    <a:gd name="T23" fmla="*/ 34 w 34"/>
                    <a:gd name="T24" fmla="*/ 99 h 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" h="99">
                      <a:moveTo>
                        <a:pt x="0" y="98"/>
                      </a:moveTo>
                      <a:lnTo>
                        <a:pt x="11" y="76"/>
                      </a:lnTo>
                      <a:lnTo>
                        <a:pt x="14" y="54"/>
                      </a:lnTo>
                      <a:lnTo>
                        <a:pt x="11" y="38"/>
                      </a:lnTo>
                      <a:lnTo>
                        <a:pt x="7" y="21"/>
                      </a:lnTo>
                      <a:lnTo>
                        <a:pt x="18" y="10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47" name="Oval 1160"/>
                <p:cNvSpPr>
                  <a:spLocks noChangeArrowheads="1"/>
                </p:cNvSpPr>
                <p:nvPr/>
              </p:nvSpPr>
              <p:spPr bwMode="auto">
                <a:xfrm rot="-4200000">
                  <a:off x="2244" y="341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39" name="Group 1161"/>
              <p:cNvGrpSpPr>
                <a:grpSpLocks/>
              </p:cNvGrpSpPr>
              <p:nvPr/>
            </p:nvGrpSpPr>
            <p:grpSpPr bwMode="auto">
              <a:xfrm>
                <a:off x="4538" y="3307"/>
                <a:ext cx="63" cy="85"/>
                <a:chOff x="3108" y="3357"/>
                <a:chExt cx="150" cy="207"/>
              </a:xfrm>
            </p:grpSpPr>
            <p:sp>
              <p:nvSpPr>
                <p:cNvPr id="29642" name="Freeform 1162"/>
                <p:cNvSpPr>
                  <a:spLocks/>
                </p:cNvSpPr>
                <p:nvPr/>
              </p:nvSpPr>
              <p:spPr bwMode="auto">
                <a:xfrm>
                  <a:off x="3166" y="3357"/>
                  <a:ext cx="42" cy="95"/>
                </a:xfrm>
                <a:custGeom>
                  <a:avLst/>
                  <a:gdLst>
                    <a:gd name="T0" fmla="*/ 41 w 42"/>
                    <a:gd name="T1" fmla="*/ 94 h 95"/>
                    <a:gd name="T2" fmla="*/ 31 w 42"/>
                    <a:gd name="T3" fmla="*/ 72 h 95"/>
                    <a:gd name="T4" fmla="*/ 20 w 42"/>
                    <a:gd name="T5" fmla="*/ 50 h 95"/>
                    <a:gd name="T6" fmla="*/ 10 w 42"/>
                    <a:gd name="T7" fmla="*/ 39 h 95"/>
                    <a:gd name="T8" fmla="*/ 5 w 42"/>
                    <a:gd name="T9" fmla="*/ 33 h 95"/>
                    <a:gd name="T10" fmla="*/ 0 w 42"/>
                    <a:gd name="T11" fmla="*/ 28 h 95"/>
                    <a:gd name="T12" fmla="*/ 0 w 42"/>
                    <a:gd name="T13" fmla="*/ 17 h 95"/>
                    <a:gd name="T14" fmla="*/ 0 w 42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2"/>
                    <a:gd name="T25" fmla="*/ 0 h 95"/>
                    <a:gd name="T26" fmla="*/ 42 w 42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2" h="95">
                      <a:moveTo>
                        <a:pt x="41" y="94"/>
                      </a:moveTo>
                      <a:lnTo>
                        <a:pt x="31" y="72"/>
                      </a:lnTo>
                      <a:lnTo>
                        <a:pt x="20" y="50"/>
                      </a:lnTo>
                      <a:lnTo>
                        <a:pt x="10" y="39"/>
                      </a:lnTo>
                      <a:lnTo>
                        <a:pt x="5" y="33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43" name="Freeform 1163"/>
                <p:cNvSpPr>
                  <a:spLocks/>
                </p:cNvSpPr>
                <p:nvPr/>
              </p:nvSpPr>
              <p:spPr bwMode="auto">
                <a:xfrm>
                  <a:off x="3108" y="3381"/>
                  <a:ext cx="41" cy="96"/>
                </a:xfrm>
                <a:custGeom>
                  <a:avLst/>
                  <a:gdLst>
                    <a:gd name="T0" fmla="*/ 40 w 41"/>
                    <a:gd name="T1" fmla="*/ 95 h 96"/>
                    <a:gd name="T2" fmla="*/ 30 w 41"/>
                    <a:gd name="T3" fmla="*/ 73 h 96"/>
                    <a:gd name="T4" fmla="*/ 20 w 41"/>
                    <a:gd name="T5" fmla="*/ 51 h 96"/>
                    <a:gd name="T6" fmla="*/ 10 w 41"/>
                    <a:gd name="T7" fmla="*/ 39 h 96"/>
                    <a:gd name="T8" fmla="*/ 5 w 41"/>
                    <a:gd name="T9" fmla="*/ 34 h 96"/>
                    <a:gd name="T10" fmla="*/ 0 w 41"/>
                    <a:gd name="T11" fmla="*/ 28 h 96"/>
                    <a:gd name="T12" fmla="*/ 0 w 41"/>
                    <a:gd name="T13" fmla="*/ 17 h 96"/>
                    <a:gd name="T14" fmla="*/ 0 w 41"/>
                    <a:gd name="T15" fmla="*/ 0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1"/>
                    <a:gd name="T25" fmla="*/ 0 h 96"/>
                    <a:gd name="T26" fmla="*/ 41 w 41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1" h="96">
                      <a:moveTo>
                        <a:pt x="40" y="95"/>
                      </a:moveTo>
                      <a:lnTo>
                        <a:pt x="30" y="73"/>
                      </a:lnTo>
                      <a:lnTo>
                        <a:pt x="20" y="51"/>
                      </a:lnTo>
                      <a:lnTo>
                        <a:pt x="10" y="39"/>
                      </a:lnTo>
                      <a:lnTo>
                        <a:pt x="5" y="34"/>
                      </a:lnTo>
                      <a:lnTo>
                        <a:pt x="0" y="28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44" name="Oval 1164"/>
                <p:cNvSpPr>
                  <a:spLocks noChangeArrowheads="1"/>
                </p:cNvSpPr>
                <p:nvPr/>
              </p:nvSpPr>
              <p:spPr bwMode="auto">
                <a:xfrm rot="-6540000">
                  <a:off x="3139" y="344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29340" name="Oval 1165"/>
              <p:cNvSpPr>
                <a:spLocks noChangeArrowheads="1"/>
              </p:cNvSpPr>
              <p:nvPr/>
            </p:nvSpPr>
            <p:spPr bwMode="auto">
              <a:xfrm rot="5160000">
                <a:off x="3826" y="3153"/>
                <a:ext cx="49" cy="47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341" name="Oval 1166"/>
              <p:cNvSpPr>
                <a:spLocks noChangeArrowheads="1"/>
              </p:cNvSpPr>
              <p:nvPr/>
            </p:nvSpPr>
            <p:spPr bwMode="auto">
              <a:xfrm rot="5160000">
                <a:off x="3906" y="3152"/>
                <a:ext cx="49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342" name="Oval 1167"/>
              <p:cNvSpPr>
                <a:spLocks noChangeArrowheads="1"/>
              </p:cNvSpPr>
              <p:nvPr/>
            </p:nvSpPr>
            <p:spPr bwMode="auto">
              <a:xfrm rot="5160000">
                <a:off x="3847" y="3181"/>
                <a:ext cx="48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343" name="Oval 1168"/>
              <p:cNvSpPr>
                <a:spLocks noChangeArrowheads="1"/>
              </p:cNvSpPr>
              <p:nvPr/>
            </p:nvSpPr>
            <p:spPr bwMode="auto">
              <a:xfrm rot="5160000">
                <a:off x="3877" y="3146"/>
                <a:ext cx="48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344" name="Oval 1169"/>
              <p:cNvSpPr>
                <a:spLocks noChangeArrowheads="1"/>
              </p:cNvSpPr>
              <p:nvPr/>
            </p:nvSpPr>
            <p:spPr bwMode="auto">
              <a:xfrm rot="5160000">
                <a:off x="3871" y="3156"/>
                <a:ext cx="50" cy="49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345" name="Oval 1170"/>
              <p:cNvSpPr>
                <a:spLocks noChangeArrowheads="1"/>
              </p:cNvSpPr>
              <p:nvPr/>
            </p:nvSpPr>
            <p:spPr bwMode="auto">
              <a:xfrm rot="5160000">
                <a:off x="3906" y="3186"/>
                <a:ext cx="50" cy="50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9346" name="Oval 1171"/>
              <p:cNvSpPr>
                <a:spLocks noChangeArrowheads="1"/>
              </p:cNvSpPr>
              <p:nvPr/>
            </p:nvSpPr>
            <p:spPr bwMode="auto">
              <a:xfrm rot="5160000">
                <a:off x="3841" y="3125"/>
                <a:ext cx="50" cy="51"/>
              </a:xfrm>
              <a:prstGeom prst="ellipse">
                <a:avLst/>
              </a:prstGeom>
              <a:gradFill rotWithShape="0">
                <a:gsLst>
                  <a:gs pos="0">
                    <a:srgbClr val="FFFF00"/>
                  </a:gs>
                  <a:gs pos="100000">
                    <a:srgbClr val="B2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grpSp>
            <p:nvGrpSpPr>
              <p:cNvPr id="29347" name="Group 1172"/>
              <p:cNvGrpSpPr>
                <a:grpSpLocks/>
              </p:cNvGrpSpPr>
              <p:nvPr/>
            </p:nvGrpSpPr>
            <p:grpSpPr bwMode="auto">
              <a:xfrm>
                <a:off x="3891" y="3096"/>
                <a:ext cx="88" cy="48"/>
                <a:chOff x="1557" y="2845"/>
                <a:chExt cx="212" cy="118"/>
              </a:xfrm>
            </p:grpSpPr>
            <p:sp>
              <p:nvSpPr>
                <p:cNvPr id="29639" name="Freeform 1173"/>
                <p:cNvSpPr>
                  <a:spLocks/>
                </p:cNvSpPr>
                <p:nvPr/>
              </p:nvSpPr>
              <p:spPr bwMode="auto">
                <a:xfrm>
                  <a:off x="1665" y="2917"/>
                  <a:ext cx="103" cy="15"/>
                </a:xfrm>
                <a:custGeom>
                  <a:avLst/>
                  <a:gdLst>
                    <a:gd name="T0" fmla="*/ 0 w 103"/>
                    <a:gd name="T1" fmla="*/ 14 h 15"/>
                    <a:gd name="T2" fmla="*/ 26 w 103"/>
                    <a:gd name="T3" fmla="*/ 14 h 15"/>
                    <a:gd name="T4" fmla="*/ 45 w 103"/>
                    <a:gd name="T5" fmla="*/ 14 h 15"/>
                    <a:gd name="T6" fmla="*/ 54 w 103"/>
                    <a:gd name="T7" fmla="*/ 14 h 15"/>
                    <a:gd name="T8" fmla="*/ 60 w 103"/>
                    <a:gd name="T9" fmla="*/ 10 h 15"/>
                    <a:gd name="T10" fmla="*/ 68 w 103"/>
                    <a:gd name="T11" fmla="*/ 5 h 15"/>
                    <a:gd name="T12" fmla="*/ 74 w 103"/>
                    <a:gd name="T13" fmla="*/ 0 h 15"/>
                    <a:gd name="T14" fmla="*/ 88 w 103"/>
                    <a:gd name="T15" fmla="*/ 5 h 15"/>
                    <a:gd name="T16" fmla="*/ 102 w 103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5"/>
                    <a:gd name="T29" fmla="*/ 103 w 10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5">
                      <a:moveTo>
                        <a:pt x="0" y="14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54" y="14"/>
                      </a:lnTo>
                      <a:lnTo>
                        <a:pt x="60" y="10"/>
                      </a:lnTo>
                      <a:lnTo>
                        <a:pt x="68" y="5"/>
                      </a:lnTo>
                      <a:lnTo>
                        <a:pt x="74" y="0"/>
                      </a:lnTo>
                      <a:lnTo>
                        <a:pt x="88" y="5"/>
                      </a:lnTo>
                      <a:lnTo>
                        <a:pt x="102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40" name="Freeform 1174"/>
                <p:cNvSpPr>
                  <a:spLocks/>
                </p:cNvSpPr>
                <p:nvPr/>
              </p:nvSpPr>
              <p:spPr bwMode="auto">
                <a:xfrm>
                  <a:off x="1666" y="2854"/>
                  <a:ext cx="103" cy="14"/>
                </a:xfrm>
                <a:custGeom>
                  <a:avLst/>
                  <a:gdLst>
                    <a:gd name="T0" fmla="*/ 0 w 103"/>
                    <a:gd name="T1" fmla="*/ 13 h 14"/>
                    <a:gd name="T2" fmla="*/ 26 w 103"/>
                    <a:gd name="T3" fmla="*/ 13 h 14"/>
                    <a:gd name="T4" fmla="*/ 45 w 103"/>
                    <a:gd name="T5" fmla="*/ 13 h 14"/>
                    <a:gd name="T6" fmla="*/ 54 w 103"/>
                    <a:gd name="T7" fmla="*/ 13 h 14"/>
                    <a:gd name="T8" fmla="*/ 60 w 103"/>
                    <a:gd name="T9" fmla="*/ 9 h 14"/>
                    <a:gd name="T10" fmla="*/ 68 w 103"/>
                    <a:gd name="T11" fmla="*/ 4 h 14"/>
                    <a:gd name="T12" fmla="*/ 74 w 103"/>
                    <a:gd name="T13" fmla="*/ 0 h 14"/>
                    <a:gd name="T14" fmla="*/ 88 w 103"/>
                    <a:gd name="T15" fmla="*/ 4 h 14"/>
                    <a:gd name="T16" fmla="*/ 102 w 103"/>
                    <a:gd name="T17" fmla="*/ 13 h 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14"/>
                    <a:gd name="T29" fmla="*/ 103 w 103"/>
                    <a:gd name="T30" fmla="*/ 14 h 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14">
                      <a:moveTo>
                        <a:pt x="0" y="13"/>
                      </a:moveTo>
                      <a:lnTo>
                        <a:pt x="26" y="13"/>
                      </a:lnTo>
                      <a:lnTo>
                        <a:pt x="45" y="13"/>
                      </a:lnTo>
                      <a:lnTo>
                        <a:pt x="54" y="13"/>
                      </a:lnTo>
                      <a:lnTo>
                        <a:pt x="60" y="9"/>
                      </a:lnTo>
                      <a:lnTo>
                        <a:pt x="68" y="4"/>
                      </a:lnTo>
                      <a:lnTo>
                        <a:pt x="74" y="0"/>
                      </a:lnTo>
                      <a:lnTo>
                        <a:pt x="88" y="4"/>
                      </a:lnTo>
                      <a:lnTo>
                        <a:pt x="102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41" name="Oval 1175"/>
                <p:cNvSpPr>
                  <a:spLocks noChangeArrowheads="1"/>
                </p:cNvSpPr>
                <p:nvPr/>
              </p:nvSpPr>
              <p:spPr bwMode="auto">
                <a:xfrm rot="240000">
                  <a:off x="1557" y="284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48" name="Group 1176"/>
              <p:cNvGrpSpPr>
                <a:grpSpLocks/>
              </p:cNvGrpSpPr>
              <p:nvPr/>
            </p:nvGrpSpPr>
            <p:grpSpPr bwMode="auto">
              <a:xfrm>
                <a:off x="3926" y="3131"/>
                <a:ext cx="88" cy="49"/>
                <a:chOff x="1641" y="2929"/>
                <a:chExt cx="212" cy="118"/>
              </a:xfrm>
            </p:grpSpPr>
            <p:sp>
              <p:nvSpPr>
                <p:cNvPr id="29636" name="Freeform 1177"/>
                <p:cNvSpPr>
                  <a:spLocks/>
                </p:cNvSpPr>
                <p:nvPr/>
              </p:nvSpPr>
              <p:spPr bwMode="auto">
                <a:xfrm>
                  <a:off x="1747" y="3001"/>
                  <a:ext cx="105" cy="15"/>
                </a:xfrm>
                <a:custGeom>
                  <a:avLst/>
                  <a:gdLst>
                    <a:gd name="T0" fmla="*/ 0 w 105"/>
                    <a:gd name="T1" fmla="*/ 14 h 15"/>
                    <a:gd name="T2" fmla="*/ 27 w 105"/>
                    <a:gd name="T3" fmla="*/ 14 h 15"/>
                    <a:gd name="T4" fmla="*/ 48 w 105"/>
                    <a:gd name="T5" fmla="*/ 14 h 15"/>
                    <a:gd name="T6" fmla="*/ 57 w 105"/>
                    <a:gd name="T7" fmla="*/ 14 h 15"/>
                    <a:gd name="T8" fmla="*/ 63 w 105"/>
                    <a:gd name="T9" fmla="*/ 9 h 15"/>
                    <a:gd name="T10" fmla="*/ 68 w 105"/>
                    <a:gd name="T11" fmla="*/ 5 h 15"/>
                    <a:gd name="T12" fmla="*/ 74 w 105"/>
                    <a:gd name="T13" fmla="*/ 0 h 15"/>
                    <a:gd name="T14" fmla="*/ 89 w 105"/>
                    <a:gd name="T15" fmla="*/ 5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4"/>
                      </a:moveTo>
                      <a:lnTo>
                        <a:pt x="27" y="14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63" y="9"/>
                      </a:lnTo>
                      <a:lnTo>
                        <a:pt x="68" y="5"/>
                      </a:lnTo>
                      <a:lnTo>
                        <a:pt x="74" y="0"/>
                      </a:lnTo>
                      <a:lnTo>
                        <a:pt x="89" y="5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37" name="Freeform 1178"/>
                <p:cNvSpPr>
                  <a:spLocks/>
                </p:cNvSpPr>
                <p:nvPr/>
              </p:nvSpPr>
              <p:spPr bwMode="auto">
                <a:xfrm>
                  <a:off x="1748" y="2937"/>
                  <a:ext cx="105" cy="15"/>
                </a:xfrm>
                <a:custGeom>
                  <a:avLst/>
                  <a:gdLst>
                    <a:gd name="T0" fmla="*/ 0 w 105"/>
                    <a:gd name="T1" fmla="*/ 14 h 15"/>
                    <a:gd name="T2" fmla="*/ 27 w 105"/>
                    <a:gd name="T3" fmla="*/ 14 h 15"/>
                    <a:gd name="T4" fmla="*/ 48 w 105"/>
                    <a:gd name="T5" fmla="*/ 14 h 15"/>
                    <a:gd name="T6" fmla="*/ 57 w 105"/>
                    <a:gd name="T7" fmla="*/ 14 h 15"/>
                    <a:gd name="T8" fmla="*/ 63 w 105"/>
                    <a:gd name="T9" fmla="*/ 10 h 15"/>
                    <a:gd name="T10" fmla="*/ 68 w 105"/>
                    <a:gd name="T11" fmla="*/ 5 h 15"/>
                    <a:gd name="T12" fmla="*/ 74 w 105"/>
                    <a:gd name="T13" fmla="*/ 0 h 15"/>
                    <a:gd name="T14" fmla="*/ 89 w 105"/>
                    <a:gd name="T15" fmla="*/ 5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4"/>
                      </a:moveTo>
                      <a:lnTo>
                        <a:pt x="27" y="14"/>
                      </a:lnTo>
                      <a:lnTo>
                        <a:pt x="48" y="14"/>
                      </a:lnTo>
                      <a:lnTo>
                        <a:pt x="57" y="14"/>
                      </a:lnTo>
                      <a:lnTo>
                        <a:pt x="63" y="10"/>
                      </a:lnTo>
                      <a:lnTo>
                        <a:pt x="68" y="5"/>
                      </a:lnTo>
                      <a:lnTo>
                        <a:pt x="74" y="0"/>
                      </a:lnTo>
                      <a:lnTo>
                        <a:pt x="89" y="5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38" name="Oval 1179"/>
                <p:cNvSpPr>
                  <a:spLocks noChangeArrowheads="1"/>
                </p:cNvSpPr>
                <p:nvPr/>
              </p:nvSpPr>
              <p:spPr bwMode="auto">
                <a:xfrm rot="240000">
                  <a:off x="1641" y="292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49" name="Group 1180"/>
              <p:cNvGrpSpPr>
                <a:grpSpLocks/>
              </p:cNvGrpSpPr>
              <p:nvPr/>
            </p:nvGrpSpPr>
            <p:grpSpPr bwMode="auto">
              <a:xfrm>
                <a:off x="3966" y="3160"/>
                <a:ext cx="89" cy="49"/>
                <a:chOff x="1737" y="3001"/>
                <a:chExt cx="212" cy="118"/>
              </a:xfrm>
            </p:grpSpPr>
            <p:sp>
              <p:nvSpPr>
                <p:cNvPr id="29633" name="Freeform 1181"/>
                <p:cNvSpPr>
                  <a:spLocks/>
                </p:cNvSpPr>
                <p:nvPr/>
              </p:nvSpPr>
              <p:spPr bwMode="auto">
                <a:xfrm>
                  <a:off x="1844" y="3072"/>
                  <a:ext cx="104" cy="16"/>
                </a:xfrm>
                <a:custGeom>
                  <a:avLst/>
                  <a:gdLst>
                    <a:gd name="T0" fmla="*/ 0 w 104"/>
                    <a:gd name="T1" fmla="*/ 15 h 16"/>
                    <a:gd name="T2" fmla="*/ 25 w 104"/>
                    <a:gd name="T3" fmla="*/ 15 h 16"/>
                    <a:gd name="T4" fmla="*/ 47 w 104"/>
                    <a:gd name="T5" fmla="*/ 15 h 16"/>
                    <a:gd name="T6" fmla="*/ 56 w 104"/>
                    <a:gd name="T7" fmla="*/ 15 h 16"/>
                    <a:gd name="T8" fmla="*/ 63 w 104"/>
                    <a:gd name="T9" fmla="*/ 10 h 16"/>
                    <a:gd name="T10" fmla="*/ 69 w 104"/>
                    <a:gd name="T11" fmla="*/ 5 h 16"/>
                    <a:gd name="T12" fmla="*/ 75 w 104"/>
                    <a:gd name="T13" fmla="*/ 0 h 16"/>
                    <a:gd name="T14" fmla="*/ 87 w 104"/>
                    <a:gd name="T15" fmla="*/ 5 h 16"/>
                    <a:gd name="T16" fmla="*/ 103 w 104"/>
                    <a:gd name="T17" fmla="*/ 15 h 1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6"/>
                    <a:gd name="T29" fmla="*/ 104 w 104"/>
                    <a:gd name="T30" fmla="*/ 16 h 1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6">
                      <a:moveTo>
                        <a:pt x="0" y="15"/>
                      </a:moveTo>
                      <a:lnTo>
                        <a:pt x="25" y="15"/>
                      </a:lnTo>
                      <a:lnTo>
                        <a:pt x="47" y="15"/>
                      </a:lnTo>
                      <a:lnTo>
                        <a:pt x="56" y="15"/>
                      </a:lnTo>
                      <a:lnTo>
                        <a:pt x="63" y="10"/>
                      </a:lnTo>
                      <a:lnTo>
                        <a:pt x="69" y="5"/>
                      </a:lnTo>
                      <a:lnTo>
                        <a:pt x="75" y="0"/>
                      </a:lnTo>
                      <a:lnTo>
                        <a:pt x="87" y="5"/>
                      </a:lnTo>
                      <a:lnTo>
                        <a:pt x="103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34" name="Freeform 1182"/>
                <p:cNvSpPr>
                  <a:spLocks/>
                </p:cNvSpPr>
                <p:nvPr/>
              </p:nvSpPr>
              <p:spPr bwMode="auto">
                <a:xfrm>
                  <a:off x="1845" y="3009"/>
                  <a:ext cx="104" cy="15"/>
                </a:xfrm>
                <a:custGeom>
                  <a:avLst/>
                  <a:gdLst>
                    <a:gd name="T0" fmla="*/ 0 w 104"/>
                    <a:gd name="T1" fmla="*/ 14 h 15"/>
                    <a:gd name="T2" fmla="*/ 25 w 104"/>
                    <a:gd name="T3" fmla="*/ 14 h 15"/>
                    <a:gd name="T4" fmla="*/ 47 w 104"/>
                    <a:gd name="T5" fmla="*/ 14 h 15"/>
                    <a:gd name="T6" fmla="*/ 56 w 104"/>
                    <a:gd name="T7" fmla="*/ 14 h 15"/>
                    <a:gd name="T8" fmla="*/ 62 w 104"/>
                    <a:gd name="T9" fmla="*/ 9 h 15"/>
                    <a:gd name="T10" fmla="*/ 69 w 104"/>
                    <a:gd name="T11" fmla="*/ 4 h 15"/>
                    <a:gd name="T12" fmla="*/ 75 w 104"/>
                    <a:gd name="T13" fmla="*/ 0 h 15"/>
                    <a:gd name="T14" fmla="*/ 87 w 104"/>
                    <a:gd name="T15" fmla="*/ 4 h 15"/>
                    <a:gd name="T16" fmla="*/ 103 w 104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15"/>
                    <a:gd name="T29" fmla="*/ 104 w 104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15">
                      <a:moveTo>
                        <a:pt x="0" y="14"/>
                      </a:moveTo>
                      <a:lnTo>
                        <a:pt x="25" y="14"/>
                      </a:lnTo>
                      <a:lnTo>
                        <a:pt x="47" y="14"/>
                      </a:lnTo>
                      <a:lnTo>
                        <a:pt x="56" y="14"/>
                      </a:lnTo>
                      <a:lnTo>
                        <a:pt x="62" y="9"/>
                      </a:lnTo>
                      <a:lnTo>
                        <a:pt x="69" y="4"/>
                      </a:lnTo>
                      <a:lnTo>
                        <a:pt x="75" y="0"/>
                      </a:lnTo>
                      <a:lnTo>
                        <a:pt x="87" y="4"/>
                      </a:lnTo>
                      <a:lnTo>
                        <a:pt x="103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35" name="Oval 1183"/>
                <p:cNvSpPr>
                  <a:spLocks noChangeArrowheads="1"/>
                </p:cNvSpPr>
                <p:nvPr/>
              </p:nvSpPr>
              <p:spPr bwMode="auto">
                <a:xfrm rot="240000">
                  <a:off x="1737" y="300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50" name="Group 1184"/>
              <p:cNvGrpSpPr>
                <a:grpSpLocks/>
              </p:cNvGrpSpPr>
              <p:nvPr/>
            </p:nvGrpSpPr>
            <p:grpSpPr bwMode="auto">
              <a:xfrm>
                <a:off x="4132" y="3268"/>
                <a:ext cx="54" cy="88"/>
                <a:chOff x="2136" y="3263"/>
                <a:chExt cx="128" cy="215"/>
              </a:xfrm>
            </p:grpSpPr>
            <p:sp>
              <p:nvSpPr>
                <p:cNvPr id="29630" name="Freeform 1185"/>
                <p:cNvSpPr>
                  <a:spLocks/>
                </p:cNvSpPr>
                <p:nvPr/>
              </p:nvSpPr>
              <p:spPr bwMode="auto">
                <a:xfrm>
                  <a:off x="2234" y="3284"/>
                  <a:ext cx="30" cy="98"/>
                </a:xfrm>
                <a:custGeom>
                  <a:avLst/>
                  <a:gdLst>
                    <a:gd name="T0" fmla="*/ 0 w 30"/>
                    <a:gd name="T1" fmla="*/ 97 h 98"/>
                    <a:gd name="T2" fmla="*/ 7 w 30"/>
                    <a:gd name="T3" fmla="*/ 75 h 98"/>
                    <a:gd name="T4" fmla="*/ 15 w 30"/>
                    <a:gd name="T5" fmla="*/ 48 h 98"/>
                    <a:gd name="T6" fmla="*/ 15 w 30"/>
                    <a:gd name="T7" fmla="*/ 43 h 98"/>
                    <a:gd name="T8" fmla="*/ 11 w 30"/>
                    <a:gd name="T9" fmla="*/ 32 h 98"/>
                    <a:gd name="T10" fmla="*/ 7 w 30"/>
                    <a:gd name="T11" fmla="*/ 27 h 98"/>
                    <a:gd name="T12" fmla="*/ 7 w 30"/>
                    <a:gd name="T13" fmla="*/ 21 h 98"/>
                    <a:gd name="T14" fmla="*/ 11 w 30"/>
                    <a:gd name="T15" fmla="*/ 16 h 98"/>
                    <a:gd name="T16" fmla="*/ 15 w 30"/>
                    <a:gd name="T17" fmla="*/ 10 h 98"/>
                    <a:gd name="T18" fmla="*/ 29 w 30"/>
                    <a:gd name="T19" fmla="*/ 0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0"/>
                    <a:gd name="T31" fmla="*/ 0 h 98"/>
                    <a:gd name="T32" fmla="*/ 30 w 30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0" h="98">
                      <a:moveTo>
                        <a:pt x="0" y="97"/>
                      </a:moveTo>
                      <a:lnTo>
                        <a:pt x="7" y="75"/>
                      </a:lnTo>
                      <a:lnTo>
                        <a:pt x="15" y="48"/>
                      </a:lnTo>
                      <a:lnTo>
                        <a:pt x="15" y="43"/>
                      </a:lnTo>
                      <a:lnTo>
                        <a:pt x="11" y="32"/>
                      </a:lnTo>
                      <a:lnTo>
                        <a:pt x="7" y="27"/>
                      </a:lnTo>
                      <a:lnTo>
                        <a:pt x="7" y="21"/>
                      </a:lnTo>
                      <a:lnTo>
                        <a:pt x="11" y="16"/>
                      </a:lnTo>
                      <a:lnTo>
                        <a:pt x="15" y="1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31" name="Freeform 1186"/>
                <p:cNvSpPr>
                  <a:spLocks/>
                </p:cNvSpPr>
                <p:nvPr/>
              </p:nvSpPr>
              <p:spPr bwMode="auto">
                <a:xfrm>
                  <a:off x="2169" y="3263"/>
                  <a:ext cx="33" cy="103"/>
                </a:xfrm>
                <a:custGeom>
                  <a:avLst/>
                  <a:gdLst>
                    <a:gd name="T0" fmla="*/ 0 w 33"/>
                    <a:gd name="T1" fmla="*/ 102 h 103"/>
                    <a:gd name="T2" fmla="*/ 11 w 33"/>
                    <a:gd name="T3" fmla="*/ 80 h 103"/>
                    <a:gd name="T4" fmla="*/ 14 w 33"/>
                    <a:gd name="T5" fmla="*/ 54 h 103"/>
                    <a:gd name="T6" fmla="*/ 11 w 33"/>
                    <a:gd name="T7" fmla="*/ 37 h 103"/>
                    <a:gd name="T8" fmla="*/ 7 w 33"/>
                    <a:gd name="T9" fmla="*/ 27 h 103"/>
                    <a:gd name="T10" fmla="*/ 18 w 33"/>
                    <a:gd name="T11" fmla="*/ 16 h 103"/>
                    <a:gd name="T12" fmla="*/ 32 w 33"/>
                    <a:gd name="T13" fmla="*/ 0 h 10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3"/>
                    <a:gd name="T22" fmla="*/ 0 h 103"/>
                    <a:gd name="T23" fmla="*/ 33 w 33"/>
                    <a:gd name="T24" fmla="*/ 103 h 10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3" h="103">
                      <a:moveTo>
                        <a:pt x="0" y="102"/>
                      </a:moveTo>
                      <a:lnTo>
                        <a:pt x="11" y="80"/>
                      </a:lnTo>
                      <a:lnTo>
                        <a:pt x="14" y="54"/>
                      </a:lnTo>
                      <a:lnTo>
                        <a:pt x="11" y="37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32" name="Oval 1187"/>
                <p:cNvSpPr>
                  <a:spLocks noChangeArrowheads="1"/>
                </p:cNvSpPr>
                <p:nvPr/>
              </p:nvSpPr>
              <p:spPr bwMode="auto">
                <a:xfrm rot="-4260000">
                  <a:off x="2135" y="335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51" name="Group 1188"/>
              <p:cNvGrpSpPr>
                <a:grpSpLocks/>
              </p:cNvGrpSpPr>
              <p:nvPr/>
            </p:nvGrpSpPr>
            <p:grpSpPr bwMode="auto">
              <a:xfrm>
                <a:off x="3923" y="3036"/>
                <a:ext cx="86" cy="69"/>
                <a:chOff x="1634" y="2699"/>
                <a:chExt cx="207" cy="167"/>
              </a:xfrm>
            </p:grpSpPr>
            <p:sp>
              <p:nvSpPr>
                <p:cNvPr id="29627" name="Freeform 1189"/>
                <p:cNvSpPr>
                  <a:spLocks/>
                </p:cNvSpPr>
                <p:nvPr/>
              </p:nvSpPr>
              <p:spPr bwMode="auto">
                <a:xfrm>
                  <a:off x="1749" y="2759"/>
                  <a:ext cx="92" cy="50"/>
                </a:xfrm>
                <a:custGeom>
                  <a:avLst/>
                  <a:gdLst>
                    <a:gd name="T0" fmla="*/ 0 w 92"/>
                    <a:gd name="T1" fmla="*/ 49 h 50"/>
                    <a:gd name="T2" fmla="*/ 23 w 92"/>
                    <a:gd name="T3" fmla="*/ 40 h 50"/>
                    <a:gd name="T4" fmla="*/ 32 w 92"/>
                    <a:gd name="T5" fmla="*/ 31 h 50"/>
                    <a:gd name="T6" fmla="*/ 41 w 92"/>
                    <a:gd name="T7" fmla="*/ 27 h 50"/>
                    <a:gd name="T8" fmla="*/ 47 w 92"/>
                    <a:gd name="T9" fmla="*/ 18 h 50"/>
                    <a:gd name="T10" fmla="*/ 50 w 92"/>
                    <a:gd name="T11" fmla="*/ 13 h 50"/>
                    <a:gd name="T12" fmla="*/ 56 w 92"/>
                    <a:gd name="T13" fmla="*/ 0 h 50"/>
                    <a:gd name="T14" fmla="*/ 70 w 92"/>
                    <a:gd name="T15" fmla="*/ 0 h 50"/>
                    <a:gd name="T16" fmla="*/ 91 w 92"/>
                    <a:gd name="T17" fmla="*/ 0 h 5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2"/>
                    <a:gd name="T28" fmla="*/ 0 h 50"/>
                    <a:gd name="T29" fmla="*/ 92 w 92"/>
                    <a:gd name="T30" fmla="*/ 50 h 5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2" h="50">
                      <a:moveTo>
                        <a:pt x="0" y="49"/>
                      </a:moveTo>
                      <a:lnTo>
                        <a:pt x="23" y="40"/>
                      </a:lnTo>
                      <a:lnTo>
                        <a:pt x="32" y="31"/>
                      </a:lnTo>
                      <a:lnTo>
                        <a:pt x="41" y="27"/>
                      </a:lnTo>
                      <a:lnTo>
                        <a:pt x="47" y="18"/>
                      </a:lnTo>
                      <a:lnTo>
                        <a:pt x="50" y="13"/>
                      </a:lnTo>
                      <a:lnTo>
                        <a:pt x="56" y="0"/>
                      </a:lnTo>
                      <a:lnTo>
                        <a:pt x="70" y="0"/>
                      </a:lnTo>
                      <a:lnTo>
                        <a:pt x="9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28" name="Freeform 1190"/>
                <p:cNvSpPr>
                  <a:spLocks/>
                </p:cNvSpPr>
                <p:nvPr/>
              </p:nvSpPr>
              <p:spPr bwMode="auto">
                <a:xfrm>
                  <a:off x="1715" y="2699"/>
                  <a:ext cx="94" cy="54"/>
                </a:xfrm>
                <a:custGeom>
                  <a:avLst/>
                  <a:gdLst>
                    <a:gd name="T0" fmla="*/ 0 w 94"/>
                    <a:gd name="T1" fmla="*/ 53 h 54"/>
                    <a:gd name="T2" fmla="*/ 24 w 94"/>
                    <a:gd name="T3" fmla="*/ 44 h 54"/>
                    <a:gd name="T4" fmla="*/ 41 w 94"/>
                    <a:gd name="T5" fmla="*/ 31 h 54"/>
                    <a:gd name="T6" fmla="*/ 47 w 94"/>
                    <a:gd name="T7" fmla="*/ 22 h 54"/>
                    <a:gd name="T8" fmla="*/ 50 w 94"/>
                    <a:gd name="T9" fmla="*/ 18 h 54"/>
                    <a:gd name="T10" fmla="*/ 53 w 94"/>
                    <a:gd name="T11" fmla="*/ 9 h 54"/>
                    <a:gd name="T12" fmla="*/ 58 w 94"/>
                    <a:gd name="T13" fmla="*/ 5 h 54"/>
                    <a:gd name="T14" fmla="*/ 73 w 94"/>
                    <a:gd name="T15" fmla="*/ 0 h 54"/>
                    <a:gd name="T16" fmla="*/ 93 w 94"/>
                    <a:gd name="T17" fmla="*/ 5 h 5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4"/>
                    <a:gd name="T28" fmla="*/ 0 h 54"/>
                    <a:gd name="T29" fmla="*/ 94 w 94"/>
                    <a:gd name="T30" fmla="*/ 54 h 5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4" h="54">
                      <a:moveTo>
                        <a:pt x="0" y="53"/>
                      </a:moveTo>
                      <a:lnTo>
                        <a:pt x="24" y="44"/>
                      </a:lnTo>
                      <a:lnTo>
                        <a:pt x="41" y="31"/>
                      </a:lnTo>
                      <a:lnTo>
                        <a:pt x="47" y="22"/>
                      </a:lnTo>
                      <a:lnTo>
                        <a:pt x="50" y="18"/>
                      </a:lnTo>
                      <a:lnTo>
                        <a:pt x="53" y="9"/>
                      </a:lnTo>
                      <a:lnTo>
                        <a:pt x="58" y="5"/>
                      </a:lnTo>
                      <a:lnTo>
                        <a:pt x="73" y="0"/>
                      </a:lnTo>
                      <a:lnTo>
                        <a:pt x="93" y="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29" name="Oval 1191"/>
                <p:cNvSpPr>
                  <a:spLocks noChangeArrowheads="1"/>
                </p:cNvSpPr>
                <p:nvPr/>
              </p:nvSpPr>
              <p:spPr bwMode="auto">
                <a:xfrm rot="-1560000">
                  <a:off x="1634" y="274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52" name="Group 1192"/>
              <p:cNvGrpSpPr>
                <a:grpSpLocks/>
              </p:cNvGrpSpPr>
              <p:nvPr/>
            </p:nvGrpSpPr>
            <p:grpSpPr bwMode="auto">
              <a:xfrm>
                <a:off x="4590" y="2367"/>
                <a:ext cx="74" cy="83"/>
                <a:chOff x="3230" y="1075"/>
                <a:chExt cx="177" cy="198"/>
              </a:xfrm>
            </p:grpSpPr>
            <p:sp>
              <p:nvSpPr>
                <p:cNvPr id="29624" name="Freeform 1193"/>
                <p:cNvSpPr>
                  <a:spLocks/>
                </p:cNvSpPr>
                <p:nvPr/>
              </p:nvSpPr>
              <p:spPr bwMode="auto">
                <a:xfrm>
                  <a:off x="3341" y="1114"/>
                  <a:ext cx="66" cy="79"/>
                </a:xfrm>
                <a:custGeom>
                  <a:avLst/>
                  <a:gdLst>
                    <a:gd name="T0" fmla="*/ 0 w 66"/>
                    <a:gd name="T1" fmla="*/ 78 h 79"/>
                    <a:gd name="T2" fmla="*/ 16 w 66"/>
                    <a:gd name="T3" fmla="*/ 61 h 79"/>
                    <a:gd name="T4" fmla="*/ 27 w 66"/>
                    <a:gd name="T5" fmla="*/ 44 h 79"/>
                    <a:gd name="T6" fmla="*/ 32 w 66"/>
                    <a:gd name="T7" fmla="*/ 27 h 79"/>
                    <a:gd name="T8" fmla="*/ 32 w 66"/>
                    <a:gd name="T9" fmla="*/ 19 h 79"/>
                    <a:gd name="T10" fmla="*/ 32 w 66"/>
                    <a:gd name="T11" fmla="*/ 11 h 79"/>
                    <a:gd name="T12" fmla="*/ 49 w 66"/>
                    <a:gd name="T13" fmla="*/ 5 h 79"/>
                    <a:gd name="T14" fmla="*/ 65 w 66"/>
                    <a:gd name="T15" fmla="*/ 0 h 7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6"/>
                    <a:gd name="T25" fmla="*/ 0 h 79"/>
                    <a:gd name="T26" fmla="*/ 66 w 66"/>
                    <a:gd name="T27" fmla="*/ 79 h 7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6" h="79">
                      <a:moveTo>
                        <a:pt x="0" y="78"/>
                      </a:moveTo>
                      <a:lnTo>
                        <a:pt x="16" y="61"/>
                      </a:lnTo>
                      <a:lnTo>
                        <a:pt x="27" y="44"/>
                      </a:lnTo>
                      <a:lnTo>
                        <a:pt x="32" y="27"/>
                      </a:lnTo>
                      <a:lnTo>
                        <a:pt x="32" y="19"/>
                      </a:lnTo>
                      <a:lnTo>
                        <a:pt x="32" y="11"/>
                      </a:lnTo>
                      <a:lnTo>
                        <a:pt x="49" y="5"/>
                      </a:lnTo>
                      <a:lnTo>
                        <a:pt x="65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25" name="Freeform 1194"/>
                <p:cNvSpPr>
                  <a:spLocks/>
                </p:cNvSpPr>
                <p:nvPr/>
              </p:nvSpPr>
              <p:spPr bwMode="auto">
                <a:xfrm>
                  <a:off x="3291" y="1075"/>
                  <a:ext cx="65" cy="78"/>
                </a:xfrm>
                <a:custGeom>
                  <a:avLst/>
                  <a:gdLst>
                    <a:gd name="T0" fmla="*/ 0 w 65"/>
                    <a:gd name="T1" fmla="*/ 77 h 78"/>
                    <a:gd name="T2" fmla="*/ 16 w 65"/>
                    <a:gd name="T3" fmla="*/ 61 h 78"/>
                    <a:gd name="T4" fmla="*/ 26 w 65"/>
                    <a:gd name="T5" fmla="*/ 42 h 78"/>
                    <a:gd name="T6" fmla="*/ 32 w 65"/>
                    <a:gd name="T7" fmla="*/ 25 h 78"/>
                    <a:gd name="T8" fmla="*/ 32 w 65"/>
                    <a:gd name="T9" fmla="*/ 18 h 78"/>
                    <a:gd name="T10" fmla="*/ 32 w 65"/>
                    <a:gd name="T11" fmla="*/ 11 h 78"/>
                    <a:gd name="T12" fmla="*/ 37 w 65"/>
                    <a:gd name="T13" fmla="*/ 7 h 78"/>
                    <a:gd name="T14" fmla="*/ 48 w 65"/>
                    <a:gd name="T15" fmla="*/ 3 h 78"/>
                    <a:gd name="T16" fmla="*/ 64 w 65"/>
                    <a:gd name="T17" fmla="*/ 0 h 7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78"/>
                    <a:gd name="T29" fmla="*/ 65 w 65"/>
                    <a:gd name="T30" fmla="*/ 78 h 7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78">
                      <a:moveTo>
                        <a:pt x="0" y="77"/>
                      </a:moveTo>
                      <a:lnTo>
                        <a:pt x="16" y="61"/>
                      </a:lnTo>
                      <a:lnTo>
                        <a:pt x="26" y="42"/>
                      </a:lnTo>
                      <a:lnTo>
                        <a:pt x="32" y="25"/>
                      </a:lnTo>
                      <a:lnTo>
                        <a:pt x="32" y="18"/>
                      </a:lnTo>
                      <a:lnTo>
                        <a:pt x="32" y="11"/>
                      </a:lnTo>
                      <a:lnTo>
                        <a:pt x="37" y="7"/>
                      </a:lnTo>
                      <a:lnTo>
                        <a:pt x="48" y="3"/>
                      </a:lnTo>
                      <a:lnTo>
                        <a:pt x="6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26" name="Oval 1195"/>
                <p:cNvSpPr>
                  <a:spLocks noChangeArrowheads="1"/>
                </p:cNvSpPr>
                <p:nvPr/>
              </p:nvSpPr>
              <p:spPr bwMode="auto">
                <a:xfrm rot="-2880000">
                  <a:off x="3229" y="115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53" name="Group 1196"/>
              <p:cNvGrpSpPr>
                <a:grpSpLocks/>
              </p:cNvGrpSpPr>
              <p:nvPr/>
            </p:nvGrpSpPr>
            <p:grpSpPr bwMode="auto">
              <a:xfrm>
                <a:off x="4644" y="2399"/>
                <a:ext cx="76" cy="78"/>
                <a:chOff x="3359" y="1148"/>
                <a:chExt cx="183" cy="194"/>
              </a:xfrm>
            </p:grpSpPr>
            <p:sp>
              <p:nvSpPr>
                <p:cNvPr id="29621" name="Freeform 1197"/>
                <p:cNvSpPr>
                  <a:spLocks/>
                </p:cNvSpPr>
                <p:nvPr/>
              </p:nvSpPr>
              <p:spPr bwMode="auto">
                <a:xfrm>
                  <a:off x="3467" y="1192"/>
                  <a:ext cx="75" cy="76"/>
                </a:xfrm>
                <a:custGeom>
                  <a:avLst/>
                  <a:gdLst>
                    <a:gd name="T0" fmla="*/ 0 w 75"/>
                    <a:gd name="T1" fmla="*/ 75 h 76"/>
                    <a:gd name="T2" fmla="*/ 23 w 75"/>
                    <a:gd name="T3" fmla="*/ 57 h 76"/>
                    <a:gd name="T4" fmla="*/ 34 w 75"/>
                    <a:gd name="T5" fmla="*/ 41 h 76"/>
                    <a:gd name="T6" fmla="*/ 40 w 75"/>
                    <a:gd name="T7" fmla="*/ 22 h 76"/>
                    <a:gd name="T8" fmla="*/ 40 w 75"/>
                    <a:gd name="T9" fmla="*/ 16 h 76"/>
                    <a:gd name="T10" fmla="*/ 46 w 75"/>
                    <a:gd name="T11" fmla="*/ 10 h 76"/>
                    <a:gd name="T12" fmla="*/ 51 w 75"/>
                    <a:gd name="T13" fmla="*/ 6 h 76"/>
                    <a:gd name="T14" fmla="*/ 57 w 75"/>
                    <a:gd name="T15" fmla="*/ 2 h 76"/>
                    <a:gd name="T16" fmla="*/ 74 w 75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5"/>
                    <a:gd name="T28" fmla="*/ 0 h 76"/>
                    <a:gd name="T29" fmla="*/ 75 w 75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5" h="76">
                      <a:moveTo>
                        <a:pt x="0" y="75"/>
                      </a:moveTo>
                      <a:lnTo>
                        <a:pt x="23" y="57"/>
                      </a:lnTo>
                      <a:lnTo>
                        <a:pt x="34" y="41"/>
                      </a:lnTo>
                      <a:lnTo>
                        <a:pt x="40" y="22"/>
                      </a:lnTo>
                      <a:lnTo>
                        <a:pt x="40" y="16"/>
                      </a:lnTo>
                      <a:lnTo>
                        <a:pt x="46" y="10"/>
                      </a:lnTo>
                      <a:lnTo>
                        <a:pt x="51" y="6"/>
                      </a:lnTo>
                      <a:lnTo>
                        <a:pt x="57" y="2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22" name="Freeform 1198"/>
                <p:cNvSpPr>
                  <a:spLocks/>
                </p:cNvSpPr>
                <p:nvPr/>
              </p:nvSpPr>
              <p:spPr bwMode="auto">
                <a:xfrm>
                  <a:off x="3420" y="1148"/>
                  <a:ext cx="74" cy="75"/>
                </a:xfrm>
                <a:custGeom>
                  <a:avLst/>
                  <a:gdLst>
                    <a:gd name="T0" fmla="*/ 0 w 74"/>
                    <a:gd name="T1" fmla="*/ 74 h 75"/>
                    <a:gd name="T2" fmla="*/ 23 w 74"/>
                    <a:gd name="T3" fmla="*/ 58 h 75"/>
                    <a:gd name="T4" fmla="*/ 34 w 74"/>
                    <a:gd name="T5" fmla="*/ 41 h 75"/>
                    <a:gd name="T6" fmla="*/ 39 w 74"/>
                    <a:gd name="T7" fmla="*/ 25 h 75"/>
                    <a:gd name="T8" fmla="*/ 39 w 74"/>
                    <a:gd name="T9" fmla="*/ 17 h 75"/>
                    <a:gd name="T10" fmla="*/ 39 w 74"/>
                    <a:gd name="T11" fmla="*/ 11 h 75"/>
                    <a:gd name="T12" fmla="*/ 51 w 74"/>
                    <a:gd name="T13" fmla="*/ 7 h 75"/>
                    <a:gd name="T14" fmla="*/ 56 w 74"/>
                    <a:gd name="T15" fmla="*/ 4 h 75"/>
                    <a:gd name="T16" fmla="*/ 73 w 74"/>
                    <a:gd name="T17" fmla="*/ 0 h 7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75"/>
                    <a:gd name="T29" fmla="*/ 74 w 74"/>
                    <a:gd name="T30" fmla="*/ 75 h 7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75">
                      <a:moveTo>
                        <a:pt x="0" y="74"/>
                      </a:moveTo>
                      <a:lnTo>
                        <a:pt x="23" y="58"/>
                      </a:lnTo>
                      <a:lnTo>
                        <a:pt x="34" y="41"/>
                      </a:lnTo>
                      <a:lnTo>
                        <a:pt x="39" y="25"/>
                      </a:lnTo>
                      <a:lnTo>
                        <a:pt x="39" y="17"/>
                      </a:lnTo>
                      <a:lnTo>
                        <a:pt x="39" y="11"/>
                      </a:lnTo>
                      <a:lnTo>
                        <a:pt x="51" y="7"/>
                      </a:lnTo>
                      <a:lnTo>
                        <a:pt x="56" y="4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23" name="Oval 1199"/>
                <p:cNvSpPr>
                  <a:spLocks noChangeArrowheads="1"/>
                </p:cNvSpPr>
                <p:nvPr/>
              </p:nvSpPr>
              <p:spPr bwMode="auto">
                <a:xfrm rot="-2700000">
                  <a:off x="3359" y="122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54" name="Group 1200"/>
              <p:cNvGrpSpPr>
                <a:grpSpLocks/>
              </p:cNvGrpSpPr>
              <p:nvPr/>
            </p:nvGrpSpPr>
            <p:grpSpPr bwMode="auto">
              <a:xfrm>
                <a:off x="4679" y="2438"/>
                <a:ext cx="82" cy="75"/>
                <a:chOff x="3445" y="1244"/>
                <a:chExt cx="194" cy="184"/>
              </a:xfrm>
            </p:grpSpPr>
            <p:sp>
              <p:nvSpPr>
                <p:cNvPr id="29618" name="Freeform 1201"/>
                <p:cNvSpPr>
                  <a:spLocks/>
                </p:cNvSpPr>
                <p:nvPr/>
              </p:nvSpPr>
              <p:spPr bwMode="auto">
                <a:xfrm>
                  <a:off x="3557" y="1292"/>
                  <a:ext cx="82" cy="68"/>
                </a:xfrm>
                <a:custGeom>
                  <a:avLst/>
                  <a:gdLst>
                    <a:gd name="T0" fmla="*/ 0 w 82"/>
                    <a:gd name="T1" fmla="*/ 67 h 68"/>
                    <a:gd name="T2" fmla="*/ 23 w 82"/>
                    <a:gd name="T3" fmla="*/ 52 h 68"/>
                    <a:gd name="T4" fmla="*/ 34 w 82"/>
                    <a:gd name="T5" fmla="*/ 37 h 68"/>
                    <a:gd name="T6" fmla="*/ 40 w 82"/>
                    <a:gd name="T7" fmla="*/ 28 h 68"/>
                    <a:gd name="T8" fmla="*/ 40 w 82"/>
                    <a:gd name="T9" fmla="*/ 19 h 68"/>
                    <a:gd name="T10" fmla="*/ 46 w 82"/>
                    <a:gd name="T11" fmla="*/ 13 h 68"/>
                    <a:gd name="T12" fmla="*/ 46 w 82"/>
                    <a:gd name="T13" fmla="*/ 6 h 68"/>
                    <a:gd name="T14" fmla="*/ 64 w 82"/>
                    <a:gd name="T15" fmla="*/ 2 h 68"/>
                    <a:gd name="T16" fmla="*/ 81 w 82"/>
                    <a:gd name="T17" fmla="*/ 0 h 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"/>
                    <a:gd name="T28" fmla="*/ 0 h 68"/>
                    <a:gd name="T29" fmla="*/ 82 w 82"/>
                    <a:gd name="T30" fmla="*/ 68 h 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" h="68">
                      <a:moveTo>
                        <a:pt x="0" y="67"/>
                      </a:moveTo>
                      <a:lnTo>
                        <a:pt x="23" y="52"/>
                      </a:lnTo>
                      <a:lnTo>
                        <a:pt x="34" y="37"/>
                      </a:lnTo>
                      <a:lnTo>
                        <a:pt x="40" y="28"/>
                      </a:lnTo>
                      <a:lnTo>
                        <a:pt x="40" y="19"/>
                      </a:lnTo>
                      <a:lnTo>
                        <a:pt x="46" y="13"/>
                      </a:lnTo>
                      <a:lnTo>
                        <a:pt x="46" y="6"/>
                      </a:lnTo>
                      <a:lnTo>
                        <a:pt x="64" y="2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19" name="Freeform 1202"/>
                <p:cNvSpPr>
                  <a:spLocks/>
                </p:cNvSpPr>
                <p:nvPr/>
              </p:nvSpPr>
              <p:spPr bwMode="auto">
                <a:xfrm>
                  <a:off x="3515" y="1244"/>
                  <a:ext cx="82" cy="68"/>
                </a:xfrm>
                <a:custGeom>
                  <a:avLst/>
                  <a:gdLst>
                    <a:gd name="T0" fmla="*/ 0 w 82"/>
                    <a:gd name="T1" fmla="*/ 67 h 68"/>
                    <a:gd name="T2" fmla="*/ 23 w 82"/>
                    <a:gd name="T3" fmla="*/ 52 h 68"/>
                    <a:gd name="T4" fmla="*/ 35 w 82"/>
                    <a:gd name="T5" fmla="*/ 38 h 68"/>
                    <a:gd name="T6" fmla="*/ 41 w 82"/>
                    <a:gd name="T7" fmla="*/ 29 h 68"/>
                    <a:gd name="T8" fmla="*/ 41 w 82"/>
                    <a:gd name="T9" fmla="*/ 19 h 68"/>
                    <a:gd name="T10" fmla="*/ 46 w 82"/>
                    <a:gd name="T11" fmla="*/ 12 h 68"/>
                    <a:gd name="T12" fmla="*/ 46 w 82"/>
                    <a:gd name="T13" fmla="*/ 6 h 68"/>
                    <a:gd name="T14" fmla="*/ 64 w 82"/>
                    <a:gd name="T15" fmla="*/ 2 h 68"/>
                    <a:gd name="T16" fmla="*/ 81 w 82"/>
                    <a:gd name="T17" fmla="*/ 0 h 6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2"/>
                    <a:gd name="T28" fmla="*/ 0 h 68"/>
                    <a:gd name="T29" fmla="*/ 82 w 82"/>
                    <a:gd name="T30" fmla="*/ 68 h 6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2" h="68">
                      <a:moveTo>
                        <a:pt x="0" y="67"/>
                      </a:moveTo>
                      <a:lnTo>
                        <a:pt x="23" y="52"/>
                      </a:lnTo>
                      <a:lnTo>
                        <a:pt x="35" y="38"/>
                      </a:lnTo>
                      <a:lnTo>
                        <a:pt x="41" y="29"/>
                      </a:lnTo>
                      <a:lnTo>
                        <a:pt x="41" y="19"/>
                      </a:lnTo>
                      <a:lnTo>
                        <a:pt x="46" y="12"/>
                      </a:lnTo>
                      <a:lnTo>
                        <a:pt x="46" y="6"/>
                      </a:lnTo>
                      <a:lnTo>
                        <a:pt x="64" y="2"/>
                      </a:lnTo>
                      <a:lnTo>
                        <a:pt x="8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20" name="Oval 1203"/>
                <p:cNvSpPr>
                  <a:spLocks noChangeArrowheads="1"/>
                </p:cNvSpPr>
                <p:nvPr/>
              </p:nvSpPr>
              <p:spPr bwMode="auto">
                <a:xfrm rot="-2280000">
                  <a:off x="3445" y="131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55" name="Group 1204"/>
              <p:cNvGrpSpPr>
                <a:grpSpLocks/>
              </p:cNvGrpSpPr>
              <p:nvPr/>
            </p:nvGrpSpPr>
            <p:grpSpPr bwMode="auto">
              <a:xfrm>
                <a:off x="4021" y="3153"/>
                <a:ext cx="195" cy="203"/>
                <a:chOff x="1869" y="2982"/>
                <a:chExt cx="469" cy="496"/>
              </a:xfrm>
            </p:grpSpPr>
            <p:pic>
              <p:nvPicPr>
                <p:cNvPr id="29604" name="Picture 1205"/>
                <p:cNvPicPr>
                  <a:picLocks noChangeArrowheads="1"/>
                </p:cNvPicPr>
                <p:nvPr/>
              </p:nvPicPr>
              <p:blipFill>
                <a:blip r:embed="rId59" cstate="print"/>
                <a:srcRect/>
                <a:stretch>
                  <a:fillRect/>
                </a:stretch>
              </p:blipFill>
              <p:spPr bwMode="auto">
                <a:xfrm>
                  <a:off x="1983" y="3128"/>
                  <a:ext cx="214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605" name="Picture 1206"/>
                <p:cNvPicPr>
                  <a:picLocks noChangeArrowheads="1"/>
                </p:cNvPicPr>
                <p:nvPr/>
              </p:nvPicPr>
              <p:blipFill>
                <a:blip r:embed="rId60" cstate="print"/>
                <a:srcRect/>
                <a:stretch>
                  <a:fillRect/>
                </a:stretch>
              </p:blipFill>
              <p:spPr bwMode="auto">
                <a:xfrm>
                  <a:off x="1915" y="3089"/>
                  <a:ext cx="214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606" name="Picture 1207"/>
                <p:cNvPicPr>
                  <a:picLocks noChangeArrowheads="1"/>
                </p:cNvPicPr>
                <p:nvPr/>
              </p:nvPicPr>
              <p:blipFill>
                <a:blip r:embed="rId61" cstate="print"/>
                <a:srcRect/>
                <a:stretch>
                  <a:fillRect/>
                </a:stretch>
              </p:blipFill>
              <p:spPr bwMode="auto">
                <a:xfrm>
                  <a:off x="2074" y="3120"/>
                  <a:ext cx="213" cy="2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607" name="Picture 1208"/>
                <p:cNvPicPr>
                  <a:picLocks noChangeArrowheads="1"/>
                </p:cNvPicPr>
                <p:nvPr/>
              </p:nvPicPr>
              <p:blipFill>
                <a:blip r:embed="rId62" cstate="print"/>
                <a:srcRect/>
                <a:stretch>
                  <a:fillRect/>
                </a:stretch>
              </p:blipFill>
              <p:spPr bwMode="auto">
                <a:xfrm>
                  <a:off x="1869" y="3027"/>
                  <a:ext cx="181" cy="29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608" name="Freeform 1209"/>
                <p:cNvSpPr>
                  <a:spLocks/>
                </p:cNvSpPr>
                <p:nvPr/>
              </p:nvSpPr>
              <p:spPr bwMode="auto">
                <a:xfrm>
                  <a:off x="1950" y="3326"/>
                  <a:ext cx="89" cy="78"/>
                </a:xfrm>
                <a:custGeom>
                  <a:avLst/>
                  <a:gdLst>
                    <a:gd name="T0" fmla="*/ 88 w 89"/>
                    <a:gd name="T1" fmla="*/ 44 h 78"/>
                    <a:gd name="T2" fmla="*/ 75 w 89"/>
                    <a:gd name="T3" fmla="*/ 60 h 78"/>
                    <a:gd name="T4" fmla="*/ 62 w 89"/>
                    <a:gd name="T5" fmla="*/ 71 h 78"/>
                    <a:gd name="T6" fmla="*/ 49 w 89"/>
                    <a:gd name="T7" fmla="*/ 77 h 78"/>
                    <a:gd name="T8" fmla="*/ 36 w 89"/>
                    <a:gd name="T9" fmla="*/ 77 h 78"/>
                    <a:gd name="T10" fmla="*/ 26 w 89"/>
                    <a:gd name="T11" fmla="*/ 71 h 78"/>
                    <a:gd name="T12" fmla="*/ 20 w 89"/>
                    <a:gd name="T13" fmla="*/ 71 h 78"/>
                    <a:gd name="T14" fmla="*/ 6 w 89"/>
                    <a:gd name="T15" fmla="*/ 55 h 78"/>
                    <a:gd name="T16" fmla="*/ 0 w 89"/>
                    <a:gd name="T17" fmla="*/ 38 h 78"/>
                    <a:gd name="T18" fmla="*/ 3 w 89"/>
                    <a:gd name="T19" fmla="*/ 22 h 78"/>
                    <a:gd name="T20" fmla="*/ 10 w 89"/>
                    <a:gd name="T21" fmla="*/ 0 h 7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9"/>
                    <a:gd name="T34" fmla="*/ 0 h 78"/>
                    <a:gd name="T35" fmla="*/ 89 w 89"/>
                    <a:gd name="T36" fmla="*/ 78 h 7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9" h="78">
                      <a:moveTo>
                        <a:pt x="88" y="44"/>
                      </a:moveTo>
                      <a:lnTo>
                        <a:pt x="75" y="60"/>
                      </a:lnTo>
                      <a:lnTo>
                        <a:pt x="62" y="71"/>
                      </a:lnTo>
                      <a:lnTo>
                        <a:pt x="49" y="77"/>
                      </a:lnTo>
                      <a:lnTo>
                        <a:pt x="36" y="77"/>
                      </a:lnTo>
                      <a:lnTo>
                        <a:pt x="26" y="71"/>
                      </a:lnTo>
                      <a:lnTo>
                        <a:pt x="20" y="71"/>
                      </a:lnTo>
                      <a:lnTo>
                        <a:pt x="6" y="55"/>
                      </a:lnTo>
                      <a:lnTo>
                        <a:pt x="0" y="38"/>
                      </a:lnTo>
                      <a:lnTo>
                        <a:pt x="3" y="22"/>
                      </a:lnTo>
                      <a:lnTo>
                        <a:pt x="10" y="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9609" name="Picture 1210"/>
                <p:cNvPicPr>
                  <a:picLocks noChangeArrowheads="1"/>
                </p:cNvPicPr>
                <p:nvPr/>
              </p:nvPicPr>
              <p:blipFill>
                <a:blip r:embed="rId63" cstate="print"/>
                <a:srcRect/>
                <a:stretch>
                  <a:fillRect/>
                </a:stretch>
              </p:blipFill>
              <p:spPr bwMode="auto">
                <a:xfrm>
                  <a:off x="2019" y="3018"/>
                  <a:ext cx="182" cy="29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610" name="Picture 1211"/>
                <p:cNvPicPr>
                  <a:picLocks noChangeArrowheads="1"/>
                </p:cNvPicPr>
                <p:nvPr/>
              </p:nvPicPr>
              <p:blipFill>
                <a:blip r:embed="rId64" cstate="print"/>
                <a:srcRect/>
                <a:stretch>
                  <a:fillRect/>
                </a:stretch>
              </p:blipFill>
              <p:spPr bwMode="auto">
                <a:xfrm>
                  <a:off x="2075" y="3073"/>
                  <a:ext cx="234" cy="28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611" name="Picture 1212"/>
                <p:cNvPicPr>
                  <a:picLocks noChangeArrowheads="1"/>
                </p:cNvPicPr>
                <p:nvPr/>
              </p:nvPicPr>
              <p:blipFill>
                <a:blip r:embed="rId65" cstate="print"/>
                <a:srcRect/>
                <a:stretch>
                  <a:fillRect/>
                </a:stretch>
              </p:blipFill>
              <p:spPr bwMode="auto">
                <a:xfrm>
                  <a:off x="1920" y="3001"/>
                  <a:ext cx="236" cy="28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612" name="Freeform 1213"/>
                <p:cNvSpPr>
                  <a:spLocks/>
                </p:cNvSpPr>
                <p:nvPr/>
              </p:nvSpPr>
              <p:spPr bwMode="auto">
                <a:xfrm>
                  <a:off x="1904" y="3224"/>
                  <a:ext cx="91" cy="91"/>
                </a:xfrm>
                <a:custGeom>
                  <a:avLst/>
                  <a:gdLst>
                    <a:gd name="T0" fmla="*/ 4 w 91"/>
                    <a:gd name="T1" fmla="*/ 48 h 91"/>
                    <a:gd name="T2" fmla="*/ 0 w 91"/>
                    <a:gd name="T3" fmla="*/ 58 h 91"/>
                    <a:gd name="T4" fmla="*/ 0 w 91"/>
                    <a:gd name="T5" fmla="*/ 69 h 91"/>
                    <a:gd name="T6" fmla="*/ 10 w 91"/>
                    <a:gd name="T7" fmla="*/ 79 h 91"/>
                    <a:gd name="T8" fmla="*/ 26 w 91"/>
                    <a:gd name="T9" fmla="*/ 85 h 91"/>
                    <a:gd name="T10" fmla="*/ 45 w 91"/>
                    <a:gd name="T11" fmla="*/ 90 h 91"/>
                    <a:gd name="T12" fmla="*/ 61 w 91"/>
                    <a:gd name="T13" fmla="*/ 79 h 91"/>
                    <a:gd name="T14" fmla="*/ 74 w 91"/>
                    <a:gd name="T15" fmla="*/ 69 h 91"/>
                    <a:gd name="T16" fmla="*/ 83 w 91"/>
                    <a:gd name="T17" fmla="*/ 48 h 91"/>
                    <a:gd name="T18" fmla="*/ 90 w 91"/>
                    <a:gd name="T19" fmla="*/ 26 h 91"/>
                    <a:gd name="T20" fmla="*/ 90 w 91"/>
                    <a:gd name="T21" fmla="*/ 16 h 91"/>
                    <a:gd name="T22" fmla="*/ 83 w 91"/>
                    <a:gd name="T23" fmla="*/ 10 h 91"/>
                    <a:gd name="T24" fmla="*/ 77 w 91"/>
                    <a:gd name="T25" fmla="*/ 5 h 91"/>
                    <a:gd name="T26" fmla="*/ 74 w 91"/>
                    <a:gd name="T27" fmla="*/ 0 h 91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91"/>
                    <a:gd name="T43" fmla="*/ 0 h 91"/>
                    <a:gd name="T44" fmla="*/ 91 w 91"/>
                    <a:gd name="T45" fmla="*/ 91 h 91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91" h="91">
                      <a:moveTo>
                        <a:pt x="4" y="48"/>
                      </a:moveTo>
                      <a:lnTo>
                        <a:pt x="0" y="58"/>
                      </a:lnTo>
                      <a:lnTo>
                        <a:pt x="0" y="69"/>
                      </a:lnTo>
                      <a:lnTo>
                        <a:pt x="10" y="79"/>
                      </a:lnTo>
                      <a:lnTo>
                        <a:pt x="26" y="85"/>
                      </a:lnTo>
                      <a:lnTo>
                        <a:pt x="45" y="90"/>
                      </a:lnTo>
                      <a:lnTo>
                        <a:pt x="61" y="79"/>
                      </a:lnTo>
                      <a:lnTo>
                        <a:pt x="74" y="69"/>
                      </a:lnTo>
                      <a:lnTo>
                        <a:pt x="83" y="48"/>
                      </a:lnTo>
                      <a:lnTo>
                        <a:pt x="90" y="26"/>
                      </a:lnTo>
                      <a:lnTo>
                        <a:pt x="90" y="16"/>
                      </a:lnTo>
                      <a:lnTo>
                        <a:pt x="83" y="10"/>
                      </a:lnTo>
                      <a:lnTo>
                        <a:pt x="77" y="5"/>
                      </a:lnTo>
                      <a:lnTo>
                        <a:pt x="74" y="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13" name="Freeform 1214"/>
                <p:cNvSpPr>
                  <a:spLocks/>
                </p:cNvSpPr>
                <p:nvPr/>
              </p:nvSpPr>
              <p:spPr bwMode="auto">
                <a:xfrm>
                  <a:off x="2057" y="3255"/>
                  <a:ext cx="80" cy="65"/>
                </a:xfrm>
                <a:custGeom>
                  <a:avLst/>
                  <a:gdLst>
                    <a:gd name="T0" fmla="*/ 14 w 80"/>
                    <a:gd name="T1" fmla="*/ 0 h 65"/>
                    <a:gd name="T2" fmla="*/ 4 w 80"/>
                    <a:gd name="T3" fmla="*/ 11 h 65"/>
                    <a:gd name="T4" fmla="*/ 0 w 80"/>
                    <a:gd name="T5" fmla="*/ 16 h 65"/>
                    <a:gd name="T6" fmla="*/ 0 w 80"/>
                    <a:gd name="T7" fmla="*/ 22 h 65"/>
                    <a:gd name="T8" fmla="*/ 11 w 80"/>
                    <a:gd name="T9" fmla="*/ 32 h 65"/>
                    <a:gd name="T10" fmla="*/ 17 w 80"/>
                    <a:gd name="T11" fmla="*/ 43 h 65"/>
                    <a:gd name="T12" fmla="*/ 24 w 80"/>
                    <a:gd name="T13" fmla="*/ 48 h 65"/>
                    <a:gd name="T14" fmla="*/ 28 w 80"/>
                    <a:gd name="T15" fmla="*/ 53 h 65"/>
                    <a:gd name="T16" fmla="*/ 41 w 80"/>
                    <a:gd name="T17" fmla="*/ 59 h 65"/>
                    <a:gd name="T18" fmla="*/ 55 w 80"/>
                    <a:gd name="T19" fmla="*/ 64 h 65"/>
                    <a:gd name="T20" fmla="*/ 62 w 80"/>
                    <a:gd name="T21" fmla="*/ 64 h 65"/>
                    <a:gd name="T22" fmla="*/ 69 w 80"/>
                    <a:gd name="T23" fmla="*/ 59 h 65"/>
                    <a:gd name="T24" fmla="*/ 76 w 80"/>
                    <a:gd name="T25" fmla="*/ 53 h 65"/>
                    <a:gd name="T26" fmla="*/ 79 w 80"/>
                    <a:gd name="T27" fmla="*/ 48 h 6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80"/>
                    <a:gd name="T43" fmla="*/ 0 h 65"/>
                    <a:gd name="T44" fmla="*/ 80 w 80"/>
                    <a:gd name="T45" fmla="*/ 65 h 65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80" h="65">
                      <a:moveTo>
                        <a:pt x="14" y="0"/>
                      </a:moveTo>
                      <a:lnTo>
                        <a:pt x="4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11" y="32"/>
                      </a:lnTo>
                      <a:lnTo>
                        <a:pt x="17" y="43"/>
                      </a:lnTo>
                      <a:lnTo>
                        <a:pt x="24" y="48"/>
                      </a:lnTo>
                      <a:lnTo>
                        <a:pt x="28" y="53"/>
                      </a:lnTo>
                      <a:lnTo>
                        <a:pt x="41" y="59"/>
                      </a:lnTo>
                      <a:lnTo>
                        <a:pt x="55" y="64"/>
                      </a:lnTo>
                      <a:lnTo>
                        <a:pt x="62" y="64"/>
                      </a:lnTo>
                      <a:lnTo>
                        <a:pt x="69" y="59"/>
                      </a:lnTo>
                      <a:lnTo>
                        <a:pt x="76" y="53"/>
                      </a:lnTo>
                      <a:lnTo>
                        <a:pt x="79" y="48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14" name="Freeform 1215"/>
                <p:cNvSpPr>
                  <a:spLocks/>
                </p:cNvSpPr>
                <p:nvPr/>
              </p:nvSpPr>
              <p:spPr bwMode="auto">
                <a:xfrm>
                  <a:off x="2024" y="3355"/>
                  <a:ext cx="154" cy="123"/>
                </a:xfrm>
                <a:custGeom>
                  <a:avLst/>
                  <a:gdLst>
                    <a:gd name="T0" fmla="*/ 104 w 154"/>
                    <a:gd name="T1" fmla="*/ 0 h 123"/>
                    <a:gd name="T2" fmla="*/ 90 w 154"/>
                    <a:gd name="T3" fmla="*/ 0 h 123"/>
                    <a:gd name="T4" fmla="*/ 73 w 154"/>
                    <a:gd name="T5" fmla="*/ 5 h 123"/>
                    <a:gd name="T6" fmla="*/ 66 w 154"/>
                    <a:gd name="T7" fmla="*/ 5 h 123"/>
                    <a:gd name="T8" fmla="*/ 62 w 154"/>
                    <a:gd name="T9" fmla="*/ 5 h 123"/>
                    <a:gd name="T10" fmla="*/ 59 w 154"/>
                    <a:gd name="T11" fmla="*/ 5 h 123"/>
                    <a:gd name="T12" fmla="*/ 28 w 154"/>
                    <a:gd name="T13" fmla="*/ 22 h 123"/>
                    <a:gd name="T14" fmla="*/ 21 w 154"/>
                    <a:gd name="T15" fmla="*/ 28 h 123"/>
                    <a:gd name="T16" fmla="*/ 17 w 154"/>
                    <a:gd name="T17" fmla="*/ 28 h 123"/>
                    <a:gd name="T18" fmla="*/ 14 w 154"/>
                    <a:gd name="T19" fmla="*/ 28 h 123"/>
                    <a:gd name="T20" fmla="*/ 7 w 154"/>
                    <a:gd name="T21" fmla="*/ 44 h 123"/>
                    <a:gd name="T22" fmla="*/ 3 w 154"/>
                    <a:gd name="T23" fmla="*/ 56 h 123"/>
                    <a:gd name="T24" fmla="*/ 0 w 154"/>
                    <a:gd name="T25" fmla="*/ 61 h 123"/>
                    <a:gd name="T26" fmla="*/ 3 w 154"/>
                    <a:gd name="T27" fmla="*/ 78 h 123"/>
                    <a:gd name="T28" fmla="*/ 17 w 154"/>
                    <a:gd name="T29" fmla="*/ 95 h 123"/>
                    <a:gd name="T30" fmla="*/ 21 w 154"/>
                    <a:gd name="T31" fmla="*/ 100 h 123"/>
                    <a:gd name="T32" fmla="*/ 28 w 154"/>
                    <a:gd name="T33" fmla="*/ 106 h 123"/>
                    <a:gd name="T34" fmla="*/ 31 w 154"/>
                    <a:gd name="T35" fmla="*/ 111 h 123"/>
                    <a:gd name="T36" fmla="*/ 35 w 154"/>
                    <a:gd name="T37" fmla="*/ 111 h 123"/>
                    <a:gd name="T38" fmla="*/ 55 w 154"/>
                    <a:gd name="T39" fmla="*/ 122 h 123"/>
                    <a:gd name="T40" fmla="*/ 62 w 154"/>
                    <a:gd name="T41" fmla="*/ 122 h 123"/>
                    <a:gd name="T42" fmla="*/ 73 w 154"/>
                    <a:gd name="T43" fmla="*/ 122 h 123"/>
                    <a:gd name="T44" fmla="*/ 94 w 154"/>
                    <a:gd name="T45" fmla="*/ 117 h 123"/>
                    <a:gd name="T46" fmla="*/ 104 w 154"/>
                    <a:gd name="T47" fmla="*/ 111 h 123"/>
                    <a:gd name="T48" fmla="*/ 108 w 154"/>
                    <a:gd name="T49" fmla="*/ 111 h 123"/>
                    <a:gd name="T50" fmla="*/ 104 w 154"/>
                    <a:gd name="T51" fmla="*/ 106 h 123"/>
                    <a:gd name="T52" fmla="*/ 101 w 154"/>
                    <a:gd name="T53" fmla="*/ 106 h 123"/>
                    <a:gd name="T54" fmla="*/ 108 w 154"/>
                    <a:gd name="T55" fmla="*/ 106 h 123"/>
                    <a:gd name="T56" fmla="*/ 118 w 154"/>
                    <a:gd name="T57" fmla="*/ 106 h 123"/>
                    <a:gd name="T58" fmla="*/ 129 w 154"/>
                    <a:gd name="T59" fmla="*/ 100 h 123"/>
                    <a:gd name="T60" fmla="*/ 136 w 154"/>
                    <a:gd name="T61" fmla="*/ 100 h 123"/>
                    <a:gd name="T62" fmla="*/ 143 w 154"/>
                    <a:gd name="T63" fmla="*/ 100 h 123"/>
                    <a:gd name="T64" fmla="*/ 153 w 154"/>
                    <a:gd name="T65" fmla="*/ 100 h 1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54"/>
                    <a:gd name="T100" fmla="*/ 0 h 123"/>
                    <a:gd name="T101" fmla="*/ 154 w 154"/>
                    <a:gd name="T102" fmla="*/ 123 h 1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54" h="123">
                      <a:moveTo>
                        <a:pt x="104" y="0"/>
                      </a:moveTo>
                      <a:lnTo>
                        <a:pt x="90" y="0"/>
                      </a:lnTo>
                      <a:lnTo>
                        <a:pt x="73" y="5"/>
                      </a:lnTo>
                      <a:lnTo>
                        <a:pt x="66" y="5"/>
                      </a:lnTo>
                      <a:lnTo>
                        <a:pt x="62" y="5"/>
                      </a:lnTo>
                      <a:lnTo>
                        <a:pt x="59" y="5"/>
                      </a:lnTo>
                      <a:lnTo>
                        <a:pt x="28" y="22"/>
                      </a:lnTo>
                      <a:lnTo>
                        <a:pt x="21" y="28"/>
                      </a:lnTo>
                      <a:lnTo>
                        <a:pt x="17" y="28"/>
                      </a:lnTo>
                      <a:lnTo>
                        <a:pt x="14" y="28"/>
                      </a:lnTo>
                      <a:lnTo>
                        <a:pt x="7" y="44"/>
                      </a:lnTo>
                      <a:lnTo>
                        <a:pt x="3" y="56"/>
                      </a:lnTo>
                      <a:lnTo>
                        <a:pt x="0" y="61"/>
                      </a:lnTo>
                      <a:lnTo>
                        <a:pt x="3" y="78"/>
                      </a:lnTo>
                      <a:lnTo>
                        <a:pt x="17" y="95"/>
                      </a:lnTo>
                      <a:lnTo>
                        <a:pt x="21" y="100"/>
                      </a:lnTo>
                      <a:lnTo>
                        <a:pt x="28" y="106"/>
                      </a:lnTo>
                      <a:lnTo>
                        <a:pt x="31" y="111"/>
                      </a:lnTo>
                      <a:lnTo>
                        <a:pt x="35" y="111"/>
                      </a:lnTo>
                      <a:lnTo>
                        <a:pt x="55" y="122"/>
                      </a:lnTo>
                      <a:lnTo>
                        <a:pt x="62" y="122"/>
                      </a:lnTo>
                      <a:lnTo>
                        <a:pt x="73" y="122"/>
                      </a:lnTo>
                      <a:lnTo>
                        <a:pt x="94" y="117"/>
                      </a:lnTo>
                      <a:lnTo>
                        <a:pt x="104" y="111"/>
                      </a:lnTo>
                      <a:lnTo>
                        <a:pt x="108" y="111"/>
                      </a:lnTo>
                      <a:lnTo>
                        <a:pt x="104" y="106"/>
                      </a:lnTo>
                      <a:lnTo>
                        <a:pt x="101" y="106"/>
                      </a:lnTo>
                      <a:lnTo>
                        <a:pt x="108" y="106"/>
                      </a:lnTo>
                      <a:lnTo>
                        <a:pt x="118" y="106"/>
                      </a:lnTo>
                      <a:lnTo>
                        <a:pt x="129" y="100"/>
                      </a:lnTo>
                      <a:lnTo>
                        <a:pt x="136" y="100"/>
                      </a:lnTo>
                      <a:lnTo>
                        <a:pt x="143" y="100"/>
                      </a:lnTo>
                      <a:lnTo>
                        <a:pt x="153" y="10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15" name="AutoShape 1216"/>
                <p:cNvSpPr>
                  <a:spLocks noChangeArrowheads="1"/>
                </p:cNvSpPr>
                <p:nvPr/>
              </p:nvSpPr>
              <p:spPr bwMode="auto">
                <a:xfrm rot="1680000">
                  <a:off x="2261" y="2982"/>
                  <a:ext cx="77" cy="59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616" name="Freeform 1217"/>
                <p:cNvSpPr>
                  <a:spLocks/>
                </p:cNvSpPr>
                <p:nvPr/>
              </p:nvSpPr>
              <p:spPr bwMode="auto">
                <a:xfrm>
                  <a:off x="2256" y="3046"/>
                  <a:ext cx="38" cy="56"/>
                </a:xfrm>
                <a:custGeom>
                  <a:avLst/>
                  <a:gdLst>
                    <a:gd name="T0" fmla="*/ 15 w 38"/>
                    <a:gd name="T1" fmla="*/ 55 h 56"/>
                    <a:gd name="T2" fmla="*/ 4 w 38"/>
                    <a:gd name="T3" fmla="*/ 40 h 56"/>
                    <a:gd name="T4" fmla="*/ 0 w 38"/>
                    <a:gd name="T5" fmla="*/ 35 h 56"/>
                    <a:gd name="T6" fmla="*/ 4 w 38"/>
                    <a:gd name="T7" fmla="*/ 25 h 56"/>
                    <a:gd name="T8" fmla="*/ 8 w 38"/>
                    <a:gd name="T9" fmla="*/ 20 h 56"/>
                    <a:gd name="T10" fmla="*/ 19 w 38"/>
                    <a:gd name="T11" fmla="*/ 5 h 56"/>
                    <a:gd name="T12" fmla="*/ 30 w 38"/>
                    <a:gd name="T13" fmla="*/ 0 h 56"/>
                    <a:gd name="T14" fmla="*/ 33 w 38"/>
                    <a:gd name="T15" fmla="*/ 0 h 56"/>
                    <a:gd name="T16" fmla="*/ 37 w 38"/>
                    <a:gd name="T17" fmla="*/ 5 h 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56"/>
                    <a:gd name="T29" fmla="*/ 38 w 38"/>
                    <a:gd name="T30" fmla="*/ 56 h 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56">
                      <a:moveTo>
                        <a:pt x="15" y="55"/>
                      </a:moveTo>
                      <a:lnTo>
                        <a:pt x="4" y="40"/>
                      </a:lnTo>
                      <a:lnTo>
                        <a:pt x="0" y="35"/>
                      </a:lnTo>
                      <a:lnTo>
                        <a:pt x="4" y="25"/>
                      </a:lnTo>
                      <a:lnTo>
                        <a:pt x="8" y="20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33" y="0"/>
                      </a:lnTo>
                      <a:lnTo>
                        <a:pt x="37" y="5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17" name="Freeform 1218"/>
                <p:cNvSpPr>
                  <a:spLocks/>
                </p:cNvSpPr>
                <p:nvPr/>
              </p:nvSpPr>
              <p:spPr bwMode="auto">
                <a:xfrm>
                  <a:off x="2101" y="2988"/>
                  <a:ext cx="67" cy="55"/>
                </a:xfrm>
                <a:custGeom>
                  <a:avLst/>
                  <a:gdLst>
                    <a:gd name="T0" fmla="*/ 62 w 67"/>
                    <a:gd name="T1" fmla="*/ 54 h 55"/>
                    <a:gd name="T2" fmla="*/ 66 w 67"/>
                    <a:gd name="T3" fmla="*/ 39 h 55"/>
                    <a:gd name="T4" fmla="*/ 66 w 67"/>
                    <a:gd name="T5" fmla="*/ 30 h 55"/>
                    <a:gd name="T6" fmla="*/ 62 w 67"/>
                    <a:gd name="T7" fmla="*/ 20 h 55"/>
                    <a:gd name="T8" fmla="*/ 59 w 67"/>
                    <a:gd name="T9" fmla="*/ 15 h 55"/>
                    <a:gd name="T10" fmla="*/ 52 w 67"/>
                    <a:gd name="T11" fmla="*/ 10 h 55"/>
                    <a:gd name="T12" fmla="*/ 48 w 67"/>
                    <a:gd name="T13" fmla="*/ 5 h 55"/>
                    <a:gd name="T14" fmla="*/ 45 w 67"/>
                    <a:gd name="T15" fmla="*/ 0 h 55"/>
                    <a:gd name="T16" fmla="*/ 27 w 67"/>
                    <a:gd name="T17" fmla="*/ 5 h 55"/>
                    <a:gd name="T18" fmla="*/ 17 w 67"/>
                    <a:gd name="T19" fmla="*/ 10 h 55"/>
                    <a:gd name="T20" fmla="*/ 0 w 67"/>
                    <a:gd name="T21" fmla="*/ 35 h 5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7"/>
                    <a:gd name="T34" fmla="*/ 0 h 55"/>
                    <a:gd name="T35" fmla="*/ 67 w 67"/>
                    <a:gd name="T36" fmla="*/ 55 h 5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7" h="55">
                      <a:moveTo>
                        <a:pt x="62" y="54"/>
                      </a:moveTo>
                      <a:lnTo>
                        <a:pt x="66" y="39"/>
                      </a:lnTo>
                      <a:lnTo>
                        <a:pt x="66" y="30"/>
                      </a:lnTo>
                      <a:lnTo>
                        <a:pt x="62" y="20"/>
                      </a:lnTo>
                      <a:lnTo>
                        <a:pt x="59" y="15"/>
                      </a:lnTo>
                      <a:lnTo>
                        <a:pt x="52" y="10"/>
                      </a:lnTo>
                      <a:lnTo>
                        <a:pt x="48" y="5"/>
                      </a:lnTo>
                      <a:lnTo>
                        <a:pt x="45" y="0"/>
                      </a:lnTo>
                      <a:lnTo>
                        <a:pt x="27" y="5"/>
                      </a:lnTo>
                      <a:lnTo>
                        <a:pt x="17" y="10"/>
                      </a:lnTo>
                      <a:lnTo>
                        <a:pt x="0" y="35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356" name="Group 1219"/>
              <p:cNvGrpSpPr>
                <a:grpSpLocks/>
              </p:cNvGrpSpPr>
              <p:nvPr/>
            </p:nvGrpSpPr>
            <p:grpSpPr bwMode="auto">
              <a:xfrm>
                <a:off x="4670" y="2405"/>
                <a:ext cx="291" cy="187"/>
                <a:chOff x="3625" y="1187"/>
                <a:chExt cx="483" cy="419"/>
              </a:xfrm>
            </p:grpSpPr>
            <p:pic>
              <p:nvPicPr>
                <p:cNvPr id="29590" name="Picture 1220"/>
                <p:cNvPicPr>
                  <a:picLocks noChangeArrowheads="1"/>
                </p:cNvPicPr>
                <p:nvPr/>
              </p:nvPicPr>
              <p:blipFill>
                <a:blip r:embed="rId66" cstate="print"/>
                <a:srcRect/>
                <a:stretch>
                  <a:fillRect/>
                </a:stretch>
              </p:blipFill>
              <p:spPr bwMode="auto">
                <a:xfrm>
                  <a:off x="3798" y="1255"/>
                  <a:ext cx="251" cy="2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591" name="Picture 1221"/>
                <p:cNvPicPr>
                  <a:picLocks noChangeArrowheads="1"/>
                </p:cNvPicPr>
                <p:nvPr/>
              </p:nvPicPr>
              <p:blipFill>
                <a:blip r:embed="rId67" cstate="print"/>
                <a:srcRect/>
                <a:stretch>
                  <a:fillRect/>
                </a:stretch>
              </p:blipFill>
              <p:spPr bwMode="auto">
                <a:xfrm>
                  <a:off x="3838" y="1309"/>
                  <a:ext cx="251" cy="2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592" name="Picture 1222"/>
                <p:cNvPicPr>
                  <a:picLocks noChangeArrowheads="1"/>
                </p:cNvPicPr>
                <p:nvPr/>
              </p:nvPicPr>
              <p:blipFill>
                <a:blip r:embed="rId68" cstate="print"/>
                <a:srcRect/>
                <a:stretch>
                  <a:fillRect/>
                </a:stretch>
              </p:blipFill>
              <p:spPr bwMode="auto">
                <a:xfrm>
                  <a:off x="3723" y="1235"/>
                  <a:ext cx="250" cy="219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593" name="Picture 1223"/>
                <p:cNvPicPr>
                  <a:picLocks noChangeArrowheads="1"/>
                </p:cNvPicPr>
                <p:nvPr/>
              </p:nvPicPr>
              <p:blipFill>
                <a:blip r:embed="rId69" cstate="print"/>
                <a:srcRect/>
                <a:stretch>
                  <a:fillRect/>
                </a:stretch>
              </p:blipFill>
              <p:spPr bwMode="auto">
                <a:xfrm>
                  <a:off x="3874" y="1366"/>
                  <a:ext cx="234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594" name="Freeform 1224"/>
                <p:cNvSpPr>
                  <a:spLocks/>
                </p:cNvSpPr>
                <p:nvPr/>
              </p:nvSpPr>
              <p:spPr bwMode="auto">
                <a:xfrm>
                  <a:off x="3998" y="1282"/>
                  <a:ext cx="72" cy="77"/>
                </a:xfrm>
                <a:custGeom>
                  <a:avLst/>
                  <a:gdLst>
                    <a:gd name="T0" fmla="*/ 0 w 72"/>
                    <a:gd name="T1" fmla="*/ 13 h 77"/>
                    <a:gd name="T2" fmla="*/ 6 w 72"/>
                    <a:gd name="T3" fmla="*/ 11 h 77"/>
                    <a:gd name="T4" fmla="*/ 19 w 72"/>
                    <a:gd name="T5" fmla="*/ 6 h 77"/>
                    <a:gd name="T6" fmla="*/ 26 w 72"/>
                    <a:gd name="T7" fmla="*/ 2 h 77"/>
                    <a:gd name="T8" fmla="*/ 32 w 72"/>
                    <a:gd name="T9" fmla="*/ 0 h 77"/>
                    <a:gd name="T10" fmla="*/ 45 w 72"/>
                    <a:gd name="T11" fmla="*/ 2 h 77"/>
                    <a:gd name="T12" fmla="*/ 52 w 72"/>
                    <a:gd name="T13" fmla="*/ 6 h 77"/>
                    <a:gd name="T14" fmla="*/ 65 w 72"/>
                    <a:gd name="T15" fmla="*/ 13 h 77"/>
                    <a:gd name="T16" fmla="*/ 65 w 72"/>
                    <a:gd name="T17" fmla="*/ 15 h 77"/>
                    <a:gd name="T18" fmla="*/ 71 w 72"/>
                    <a:gd name="T19" fmla="*/ 33 h 77"/>
                    <a:gd name="T20" fmla="*/ 65 w 72"/>
                    <a:gd name="T21" fmla="*/ 48 h 77"/>
                    <a:gd name="T22" fmla="*/ 45 w 72"/>
                    <a:gd name="T23" fmla="*/ 76 h 7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2"/>
                    <a:gd name="T37" fmla="*/ 0 h 77"/>
                    <a:gd name="T38" fmla="*/ 72 w 72"/>
                    <a:gd name="T39" fmla="*/ 77 h 7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2" h="77">
                      <a:moveTo>
                        <a:pt x="0" y="13"/>
                      </a:moveTo>
                      <a:lnTo>
                        <a:pt x="6" y="11"/>
                      </a:lnTo>
                      <a:lnTo>
                        <a:pt x="19" y="6"/>
                      </a:lnTo>
                      <a:lnTo>
                        <a:pt x="26" y="2"/>
                      </a:lnTo>
                      <a:lnTo>
                        <a:pt x="32" y="0"/>
                      </a:lnTo>
                      <a:lnTo>
                        <a:pt x="45" y="2"/>
                      </a:lnTo>
                      <a:lnTo>
                        <a:pt x="52" y="6"/>
                      </a:lnTo>
                      <a:lnTo>
                        <a:pt x="65" y="13"/>
                      </a:lnTo>
                      <a:lnTo>
                        <a:pt x="65" y="15"/>
                      </a:lnTo>
                      <a:lnTo>
                        <a:pt x="71" y="33"/>
                      </a:lnTo>
                      <a:lnTo>
                        <a:pt x="65" y="48"/>
                      </a:lnTo>
                      <a:lnTo>
                        <a:pt x="45" y="76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9595" name="Picture 1225"/>
                <p:cNvPicPr>
                  <a:picLocks noChangeArrowheads="1"/>
                </p:cNvPicPr>
                <p:nvPr/>
              </p:nvPicPr>
              <p:blipFill>
                <a:blip r:embed="rId70" cstate="print"/>
                <a:srcRect/>
                <a:stretch>
                  <a:fillRect/>
                </a:stretch>
              </p:blipFill>
              <p:spPr bwMode="auto">
                <a:xfrm>
                  <a:off x="3750" y="1326"/>
                  <a:ext cx="234" cy="24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596" name="Picture 1226"/>
                <p:cNvPicPr>
                  <a:picLocks noChangeArrowheads="1"/>
                </p:cNvPicPr>
                <p:nvPr/>
              </p:nvPicPr>
              <p:blipFill>
                <a:blip r:embed="rId71" cstate="print"/>
                <a:srcRect/>
                <a:stretch>
                  <a:fillRect/>
                </a:stretch>
              </p:blipFill>
              <p:spPr bwMode="auto">
                <a:xfrm>
                  <a:off x="3691" y="1280"/>
                  <a:ext cx="259" cy="20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597" name="Picture 1227"/>
                <p:cNvPicPr>
                  <a:picLocks noChangeArrowheads="1"/>
                </p:cNvPicPr>
                <p:nvPr/>
              </p:nvPicPr>
              <p:blipFill>
                <a:blip r:embed="rId72" cstate="print"/>
                <a:srcRect/>
                <a:stretch>
                  <a:fillRect/>
                </a:stretch>
              </p:blipFill>
              <p:spPr bwMode="auto">
                <a:xfrm>
                  <a:off x="3784" y="1389"/>
                  <a:ext cx="262" cy="20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598" name="Freeform 1228"/>
                <p:cNvSpPr>
                  <a:spLocks/>
                </p:cNvSpPr>
                <p:nvPr/>
              </p:nvSpPr>
              <p:spPr bwMode="auto">
                <a:xfrm>
                  <a:off x="3984" y="1370"/>
                  <a:ext cx="93" cy="65"/>
                </a:xfrm>
                <a:custGeom>
                  <a:avLst/>
                  <a:gdLst>
                    <a:gd name="T0" fmla="*/ 85 w 93"/>
                    <a:gd name="T1" fmla="*/ 46 h 65"/>
                    <a:gd name="T2" fmla="*/ 92 w 93"/>
                    <a:gd name="T3" fmla="*/ 30 h 65"/>
                    <a:gd name="T4" fmla="*/ 92 w 93"/>
                    <a:gd name="T5" fmla="*/ 18 h 65"/>
                    <a:gd name="T6" fmla="*/ 79 w 93"/>
                    <a:gd name="T7" fmla="*/ 9 h 65"/>
                    <a:gd name="T8" fmla="*/ 66 w 93"/>
                    <a:gd name="T9" fmla="*/ 0 h 65"/>
                    <a:gd name="T10" fmla="*/ 46 w 93"/>
                    <a:gd name="T11" fmla="*/ 4 h 65"/>
                    <a:gd name="T12" fmla="*/ 26 w 93"/>
                    <a:gd name="T13" fmla="*/ 11 h 65"/>
                    <a:gd name="T14" fmla="*/ 13 w 93"/>
                    <a:gd name="T15" fmla="*/ 23 h 65"/>
                    <a:gd name="T16" fmla="*/ 0 w 93"/>
                    <a:gd name="T17" fmla="*/ 39 h 65"/>
                    <a:gd name="T18" fmla="*/ 0 w 93"/>
                    <a:gd name="T19" fmla="*/ 46 h 65"/>
                    <a:gd name="T20" fmla="*/ 7 w 93"/>
                    <a:gd name="T21" fmla="*/ 55 h 65"/>
                    <a:gd name="T22" fmla="*/ 7 w 93"/>
                    <a:gd name="T23" fmla="*/ 62 h 65"/>
                    <a:gd name="T24" fmla="*/ 7 w 93"/>
                    <a:gd name="T25" fmla="*/ 64 h 6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93"/>
                    <a:gd name="T40" fmla="*/ 0 h 65"/>
                    <a:gd name="T41" fmla="*/ 93 w 93"/>
                    <a:gd name="T42" fmla="*/ 65 h 6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93" h="65">
                      <a:moveTo>
                        <a:pt x="85" y="46"/>
                      </a:moveTo>
                      <a:lnTo>
                        <a:pt x="92" y="30"/>
                      </a:lnTo>
                      <a:lnTo>
                        <a:pt x="92" y="18"/>
                      </a:lnTo>
                      <a:lnTo>
                        <a:pt x="79" y="9"/>
                      </a:lnTo>
                      <a:lnTo>
                        <a:pt x="66" y="0"/>
                      </a:lnTo>
                      <a:lnTo>
                        <a:pt x="46" y="4"/>
                      </a:lnTo>
                      <a:lnTo>
                        <a:pt x="26" y="11"/>
                      </a:lnTo>
                      <a:lnTo>
                        <a:pt x="13" y="23"/>
                      </a:lnTo>
                      <a:lnTo>
                        <a:pt x="0" y="39"/>
                      </a:lnTo>
                      <a:lnTo>
                        <a:pt x="0" y="46"/>
                      </a:lnTo>
                      <a:lnTo>
                        <a:pt x="7" y="55"/>
                      </a:lnTo>
                      <a:lnTo>
                        <a:pt x="7" y="62"/>
                      </a:lnTo>
                      <a:lnTo>
                        <a:pt x="7" y="64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99" name="Freeform 1229"/>
                <p:cNvSpPr>
                  <a:spLocks/>
                </p:cNvSpPr>
                <p:nvPr/>
              </p:nvSpPr>
              <p:spPr bwMode="auto">
                <a:xfrm>
                  <a:off x="3892" y="1317"/>
                  <a:ext cx="58" cy="65"/>
                </a:xfrm>
                <a:custGeom>
                  <a:avLst/>
                  <a:gdLst>
                    <a:gd name="T0" fmla="*/ 38 w 58"/>
                    <a:gd name="T1" fmla="*/ 64 h 65"/>
                    <a:gd name="T2" fmla="*/ 51 w 58"/>
                    <a:gd name="T3" fmla="*/ 60 h 65"/>
                    <a:gd name="T4" fmla="*/ 57 w 58"/>
                    <a:gd name="T5" fmla="*/ 49 h 65"/>
                    <a:gd name="T6" fmla="*/ 57 w 58"/>
                    <a:gd name="T7" fmla="*/ 37 h 65"/>
                    <a:gd name="T8" fmla="*/ 51 w 58"/>
                    <a:gd name="T9" fmla="*/ 24 h 65"/>
                    <a:gd name="T10" fmla="*/ 51 w 58"/>
                    <a:gd name="T11" fmla="*/ 22 h 65"/>
                    <a:gd name="T12" fmla="*/ 51 w 58"/>
                    <a:gd name="T13" fmla="*/ 18 h 65"/>
                    <a:gd name="T14" fmla="*/ 44 w 58"/>
                    <a:gd name="T15" fmla="*/ 15 h 65"/>
                    <a:gd name="T16" fmla="*/ 44 w 58"/>
                    <a:gd name="T17" fmla="*/ 13 h 65"/>
                    <a:gd name="T18" fmla="*/ 38 w 58"/>
                    <a:gd name="T19" fmla="*/ 7 h 65"/>
                    <a:gd name="T20" fmla="*/ 25 w 58"/>
                    <a:gd name="T21" fmla="*/ 0 h 65"/>
                    <a:gd name="T22" fmla="*/ 19 w 58"/>
                    <a:gd name="T23" fmla="*/ 0 h 65"/>
                    <a:gd name="T24" fmla="*/ 13 w 58"/>
                    <a:gd name="T25" fmla="*/ 2 h 65"/>
                    <a:gd name="T26" fmla="*/ 6 w 58"/>
                    <a:gd name="T27" fmla="*/ 4 h 65"/>
                    <a:gd name="T28" fmla="*/ 0 w 58"/>
                    <a:gd name="T29" fmla="*/ 7 h 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58"/>
                    <a:gd name="T46" fmla="*/ 0 h 65"/>
                    <a:gd name="T47" fmla="*/ 58 w 58"/>
                    <a:gd name="T48" fmla="*/ 65 h 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58" h="65">
                      <a:moveTo>
                        <a:pt x="38" y="64"/>
                      </a:moveTo>
                      <a:lnTo>
                        <a:pt x="51" y="60"/>
                      </a:lnTo>
                      <a:lnTo>
                        <a:pt x="57" y="49"/>
                      </a:lnTo>
                      <a:lnTo>
                        <a:pt x="57" y="37"/>
                      </a:lnTo>
                      <a:lnTo>
                        <a:pt x="51" y="24"/>
                      </a:lnTo>
                      <a:lnTo>
                        <a:pt x="51" y="22"/>
                      </a:lnTo>
                      <a:lnTo>
                        <a:pt x="51" y="18"/>
                      </a:lnTo>
                      <a:lnTo>
                        <a:pt x="44" y="15"/>
                      </a:lnTo>
                      <a:lnTo>
                        <a:pt x="44" y="13"/>
                      </a:lnTo>
                      <a:lnTo>
                        <a:pt x="38" y="7"/>
                      </a:lnTo>
                      <a:lnTo>
                        <a:pt x="25" y="0"/>
                      </a:lnTo>
                      <a:lnTo>
                        <a:pt x="19" y="0"/>
                      </a:lnTo>
                      <a:lnTo>
                        <a:pt x="13" y="2"/>
                      </a:lnTo>
                      <a:lnTo>
                        <a:pt x="6" y="4"/>
                      </a:lnTo>
                      <a:lnTo>
                        <a:pt x="0" y="7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00" name="Freeform 1230"/>
                <p:cNvSpPr>
                  <a:spLocks/>
                </p:cNvSpPr>
                <p:nvPr/>
              </p:nvSpPr>
              <p:spPr bwMode="auto">
                <a:xfrm>
                  <a:off x="3919" y="1187"/>
                  <a:ext cx="111" cy="107"/>
                </a:xfrm>
                <a:custGeom>
                  <a:avLst/>
                  <a:gdLst>
                    <a:gd name="T0" fmla="*/ 0 w 111"/>
                    <a:gd name="T1" fmla="*/ 94 h 107"/>
                    <a:gd name="T2" fmla="*/ 13 w 111"/>
                    <a:gd name="T3" fmla="*/ 98 h 107"/>
                    <a:gd name="T4" fmla="*/ 26 w 111"/>
                    <a:gd name="T5" fmla="*/ 102 h 107"/>
                    <a:gd name="T6" fmla="*/ 33 w 111"/>
                    <a:gd name="T7" fmla="*/ 104 h 107"/>
                    <a:gd name="T8" fmla="*/ 39 w 111"/>
                    <a:gd name="T9" fmla="*/ 106 h 107"/>
                    <a:gd name="T10" fmla="*/ 52 w 111"/>
                    <a:gd name="T11" fmla="*/ 104 h 107"/>
                    <a:gd name="T12" fmla="*/ 65 w 111"/>
                    <a:gd name="T13" fmla="*/ 102 h 107"/>
                    <a:gd name="T14" fmla="*/ 78 w 111"/>
                    <a:gd name="T15" fmla="*/ 100 h 107"/>
                    <a:gd name="T16" fmla="*/ 84 w 111"/>
                    <a:gd name="T17" fmla="*/ 100 h 107"/>
                    <a:gd name="T18" fmla="*/ 97 w 111"/>
                    <a:gd name="T19" fmla="*/ 87 h 107"/>
                    <a:gd name="T20" fmla="*/ 104 w 111"/>
                    <a:gd name="T21" fmla="*/ 75 h 107"/>
                    <a:gd name="T22" fmla="*/ 110 w 111"/>
                    <a:gd name="T23" fmla="*/ 63 h 107"/>
                    <a:gd name="T24" fmla="*/ 104 w 111"/>
                    <a:gd name="T25" fmla="*/ 48 h 107"/>
                    <a:gd name="T26" fmla="*/ 104 w 111"/>
                    <a:gd name="T27" fmla="*/ 42 h 107"/>
                    <a:gd name="T28" fmla="*/ 104 w 111"/>
                    <a:gd name="T29" fmla="*/ 34 h 107"/>
                    <a:gd name="T30" fmla="*/ 97 w 111"/>
                    <a:gd name="T31" fmla="*/ 27 h 107"/>
                    <a:gd name="T32" fmla="*/ 97 w 111"/>
                    <a:gd name="T33" fmla="*/ 25 h 107"/>
                    <a:gd name="T34" fmla="*/ 84 w 111"/>
                    <a:gd name="T35" fmla="*/ 13 h 107"/>
                    <a:gd name="T36" fmla="*/ 78 w 111"/>
                    <a:gd name="T37" fmla="*/ 7 h 107"/>
                    <a:gd name="T38" fmla="*/ 71 w 111"/>
                    <a:gd name="T39" fmla="*/ 5 h 107"/>
                    <a:gd name="T40" fmla="*/ 52 w 111"/>
                    <a:gd name="T41" fmla="*/ 5 h 107"/>
                    <a:gd name="T42" fmla="*/ 46 w 111"/>
                    <a:gd name="T43" fmla="*/ 5 h 107"/>
                    <a:gd name="T44" fmla="*/ 39 w 111"/>
                    <a:gd name="T45" fmla="*/ 7 h 107"/>
                    <a:gd name="T46" fmla="*/ 39 w 111"/>
                    <a:gd name="T47" fmla="*/ 9 h 107"/>
                    <a:gd name="T48" fmla="*/ 39 w 111"/>
                    <a:gd name="T49" fmla="*/ 7 h 107"/>
                    <a:gd name="T50" fmla="*/ 26 w 111"/>
                    <a:gd name="T51" fmla="*/ 5 h 107"/>
                    <a:gd name="T52" fmla="*/ 20 w 111"/>
                    <a:gd name="T53" fmla="*/ 7 h 107"/>
                    <a:gd name="T54" fmla="*/ 13 w 111"/>
                    <a:gd name="T55" fmla="*/ 7 h 107"/>
                    <a:gd name="T56" fmla="*/ 0 w 111"/>
                    <a:gd name="T57" fmla="*/ 0 h 10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1"/>
                    <a:gd name="T88" fmla="*/ 0 h 107"/>
                    <a:gd name="T89" fmla="*/ 111 w 111"/>
                    <a:gd name="T90" fmla="*/ 107 h 10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1" h="107">
                      <a:moveTo>
                        <a:pt x="0" y="94"/>
                      </a:moveTo>
                      <a:lnTo>
                        <a:pt x="13" y="98"/>
                      </a:lnTo>
                      <a:lnTo>
                        <a:pt x="26" y="102"/>
                      </a:lnTo>
                      <a:lnTo>
                        <a:pt x="33" y="104"/>
                      </a:lnTo>
                      <a:lnTo>
                        <a:pt x="39" y="106"/>
                      </a:lnTo>
                      <a:lnTo>
                        <a:pt x="52" y="104"/>
                      </a:lnTo>
                      <a:lnTo>
                        <a:pt x="65" y="102"/>
                      </a:lnTo>
                      <a:lnTo>
                        <a:pt x="78" y="100"/>
                      </a:lnTo>
                      <a:lnTo>
                        <a:pt x="84" y="100"/>
                      </a:lnTo>
                      <a:lnTo>
                        <a:pt x="97" y="87"/>
                      </a:lnTo>
                      <a:lnTo>
                        <a:pt x="104" y="75"/>
                      </a:lnTo>
                      <a:lnTo>
                        <a:pt x="110" y="63"/>
                      </a:lnTo>
                      <a:lnTo>
                        <a:pt x="104" y="48"/>
                      </a:lnTo>
                      <a:lnTo>
                        <a:pt x="104" y="42"/>
                      </a:lnTo>
                      <a:lnTo>
                        <a:pt x="104" y="34"/>
                      </a:lnTo>
                      <a:lnTo>
                        <a:pt x="97" y="27"/>
                      </a:lnTo>
                      <a:lnTo>
                        <a:pt x="97" y="25"/>
                      </a:lnTo>
                      <a:lnTo>
                        <a:pt x="84" y="13"/>
                      </a:lnTo>
                      <a:lnTo>
                        <a:pt x="78" y="7"/>
                      </a:lnTo>
                      <a:lnTo>
                        <a:pt x="71" y="5"/>
                      </a:lnTo>
                      <a:lnTo>
                        <a:pt x="52" y="5"/>
                      </a:lnTo>
                      <a:lnTo>
                        <a:pt x="46" y="5"/>
                      </a:lnTo>
                      <a:lnTo>
                        <a:pt x="39" y="7"/>
                      </a:lnTo>
                      <a:lnTo>
                        <a:pt x="39" y="9"/>
                      </a:lnTo>
                      <a:lnTo>
                        <a:pt x="39" y="7"/>
                      </a:lnTo>
                      <a:lnTo>
                        <a:pt x="26" y="5"/>
                      </a:lnTo>
                      <a:lnTo>
                        <a:pt x="20" y="7"/>
                      </a:lnTo>
                      <a:lnTo>
                        <a:pt x="13" y="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01" name="AutoShape 1231"/>
                <p:cNvSpPr>
                  <a:spLocks noChangeArrowheads="1"/>
                </p:cNvSpPr>
                <p:nvPr/>
              </p:nvSpPr>
              <p:spPr bwMode="auto">
                <a:xfrm rot="-7740000">
                  <a:off x="3619" y="1479"/>
                  <a:ext cx="65" cy="53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602" name="Freeform 1232"/>
                <p:cNvSpPr>
                  <a:spLocks/>
                </p:cNvSpPr>
                <p:nvPr/>
              </p:nvSpPr>
              <p:spPr bwMode="auto">
                <a:xfrm>
                  <a:off x="3670" y="1444"/>
                  <a:ext cx="43" cy="42"/>
                </a:xfrm>
                <a:custGeom>
                  <a:avLst/>
                  <a:gdLst>
                    <a:gd name="T0" fmla="*/ 42 w 43"/>
                    <a:gd name="T1" fmla="*/ 0 h 42"/>
                    <a:gd name="T2" fmla="*/ 42 w 43"/>
                    <a:gd name="T3" fmla="*/ 12 h 42"/>
                    <a:gd name="T4" fmla="*/ 42 w 43"/>
                    <a:gd name="T5" fmla="*/ 17 h 42"/>
                    <a:gd name="T6" fmla="*/ 36 w 43"/>
                    <a:gd name="T7" fmla="*/ 24 h 42"/>
                    <a:gd name="T8" fmla="*/ 36 w 43"/>
                    <a:gd name="T9" fmla="*/ 27 h 42"/>
                    <a:gd name="T10" fmla="*/ 30 w 43"/>
                    <a:gd name="T11" fmla="*/ 29 h 42"/>
                    <a:gd name="T12" fmla="*/ 18 w 43"/>
                    <a:gd name="T13" fmla="*/ 36 h 42"/>
                    <a:gd name="T14" fmla="*/ 12 w 43"/>
                    <a:gd name="T15" fmla="*/ 39 h 42"/>
                    <a:gd name="T16" fmla="*/ 6 w 43"/>
                    <a:gd name="T17" fmla="*/ 41 h 42"/>
                    <a:gd name="T18" fmla="*/ 0 w 43"/>
                    <a:gd name="T19" fmla="*/ 39 h 42"/>
                    <a:gd name="T20" fmla="*/ 0 w 43"/>
                    <a:gd name="T21" fmla="*/ 34 h 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3"/>
                    <a:gd name="T34" fmla="*/ 0 h 42"/>
                    <a:gd name="T35" fmla="*/ 43 w 43"/>
                    <a:gd name="T36" fmla="*/ 42 h 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3" h="42">
                      <a:moveTo>
                        <a:pt x="42" y="0"/>
                      </a:moveTo>
                      <a:lnTo>
                        <a:pt x="42" y="12"/>
                      </a:lnTo>
                      <a:lnTo>
                        <a:pt x="42" y="17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0" y="29"/>
                      </a:lnTo>
                      <a:lnTo>
                        <a:pt x="18" y="36"/>
                      </a:lnTo>
                      <a:lnTo>
                        <a:pt x="12" y="39"/>
                      </a:lnTo>
                      <a:lnTo>
                        <a:pt x="6" y="41"/>
                      </a:lnTo>
                      <a:lnTo>
                        <a:pt x="0" y="39"/>
                      </a:lnTo>
                      <a:lnTo>
                        <a:pt x="0" y="34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03" name="Freeform 1233"/>
                <p:cNvSpPr>
                  <a:spLocks/>
                </p:cNvSpPr>
                <p:nvPr/>
              </p:nvSpPr>
              <p:spPr bwMode="auto">
                <a:xfrm>
                  <a:off x="3760" y="1525"/>
                  <a:ext cx="56" cy="51"/>
                </a:xfrm>
                <a:custGeom>
                  <a:avLst/>
                  <a:gdLst>
                    <a:gd name="T0" fmla="*/ 12 w 56"/>
                    <a:gd name="T1" fmla="*/ 0 h 51"/>
                    <a:gd name="T2" fmla="*/ 6 w 56"/>
                    <a:gd name="T3" fmla="*/ 5 h 51"/>
                    <a:gd name="T4" fmla="*/ 6 w 56"/>
                    <a:gd name="T5" fmla="*/ 13 h 51"/>
                    <a:gd name="T6" fmla="*/ 0 w 56"/>
                    <a:gd name="T7" fmla="*/ 25 h 51"/>
                    <a:gd name="T8" fmla="*/ 0 w 56"/>
                    <a:gd name="T9" fmla="*/ 33 h 51"/>
                    <a:gd name="T10" fmla="*/ 6 w 56"/>
                    <a:gd name="T11" fmla="*/ 40 h 51"/>
                    <a:gd name="T12" fmla="*/ 6 w 56"/>
                    <a:gd name="T13" fmla="*/ 45 h 51"/>
                    <a:gd name="T14" fmla="*/ 6 w 56"/>
                    <a:gd name="T15" fmla="*/ 48 h 51"/>
                    <a:gd name="T16" fmla="*/ 18 w 56"/>
                    <a:gd name="T17" fmla="*/ 50 h 51"/>
                    <a:gd name="T18" fmla="*/ 31 w 56"/>
                    <a:gd name="T19" fmla="*/ 48 h 51"/>
                    <a:gd name="T20" fmla="*/ 43 w 56"/>
                    <a:gd name="T21" fmla="*/ 40 h 51"/>
                    <a:gd name="T22" fmla="*/ 55 w 56"/>
                    <a:gd name="T23" fmla="*/ 33 h 5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6"/>
                    <a:gd name="T37" fmla="*/ 0 h 51"/>
                    <a:gd name="T38" fmla="*/ 56 w 56"/>
                    <a:gd name="T39" fmla="*/ 51 h 5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6" h="51">
                      <a:moveTo>
                        <a:pt x="12" y="0"/>
                      </a:moveTo>
                      <a:lnTo>
                        <a:pt x="6" y="5"/>
                      </a:lnTo>
                      <a:lnTo>
                        <a:pt x="6" y="13"/>
                      </a:lnTo>
                      <a:lnTo>
                        <a:pt x="0" y="25"/>
                      </a:lnTo>
                      <a:lnTo>
                        <a:pt x="0" y="33"/>
                      </a:lnTo>
                      <a:lnTo>
                        <a:pt x="6" y="40"/>
                      </a:lnTo>
                      <a:lnTo>
                        <a:pt x="6" y="45"/>
                      </a:lnTo>
                      <a:lnTo>
                        <a:pt x="6" y="48"/>
                      </a:lnTo>
                      <a:lnTo>
                        <a:pt x="18" y="50"/>
                      </a:lnTo>
                      <a:lnTo>
                        <a:pt x="31" y="48"/>
                      </a:lnTo>
                      <a:lnTo>
                        <a:pt x="43" y="40"/>
                      </a:lnTo>
                      <a:lnTo>
                        <a:pt x="55" y="33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357" name="Group 1234"/>
              <p:cNvGrpSpPr>
                <a:grpSpLocks/>
              </p:cNvGrpSpPr>
              <p:nvPr/>
            </p:nvGrpSpPr>
            <p:grpSpPr bwMode="auto">
              <a:xfrm>
                <a:off x="4749" y="2500"/>
                <a:ext cx="76" cy="80"/>
                <a:chOff x="3610" y="1396"/>
                <a:chExt cx="186" cy="192"/>
              </a:xfrm>
            </p:grpSpPr>
            <p:sp>
              <p:nvSpPr>
                <p:cNvPr id="29587" name="Freeform 1235"/>
                <p:cNvSpPr>
                  <a:spLocks/>
                </p:cNvSpPr>
                <p:nvPr/>
              </p:nvSpPr>
              <p:spPr bwMode="auto">
                <a:xfrm>
                  <a:off x="3722" y="1438"/>
                  <a:ext cx="74" cy="76"/>
                </a:xfrm>
                <a:custGeom>
                  <a:avLst/>
                  <a:gdLst>
                    <a:gd name="T0" fmla="*/ 0 w 74"/>
                    <a:gd name="T1" fmla="*/ 75 h 76"/>
                    <a:gd name="T2" fmla="*/ 18 w 74"/>
                    <a:gd name="T3" fmla="*/ 58 h 76"/>
                    <a:gd name="T4" fmla="*/ 30 w 74"/>
                    <a:gd name="T5" fmla="*/ 41 h 76"/>
                    <a:gd name="T6" fmla="*/ 37 w 74"/>
                    <a:gd name="T7" fmla="*/ 34 h 76"/>
                    <a:gd name="T8" fmla="*/ 37 w 74"/>
                    <a:gd name="T9" fmla="*/ 24 h 76"/>
                    <a:gd name="T10" fmla="*/ 43 w 74"/>
                    <a:gd name="T11" fmla="*/ 17 h 76"/>
                    <a:gd name="T12" fmla="*/ 43 w 74"/>
                    <a:gd name="T13" fmla="*/ 12 h 76"/>
                    <a:gd name="T14" fmla="*/ 55 w 74"/>
                    <a:gd name="T15" fmla="*/ 5 h 76"/>
                    <a:gd name="T16" fmla="*/ 73 w 74"/>
                    <a:gd name="T17" fmla="*/ 0 h 7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4"/>
                    <a:gd name="T28" fmla="*/ 0 h 76"/>
                    <a:gd name="T29" fmla="*/ 74 w 74"/>
                    <a:gd name="T30" fmla="*/ 76 h 7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4" h="76">
                      <a:moveTo>
                        <a:pt x="0" y="75"/>
                      </a:moveTo>
                      <a:lnTo>
                        <a:pt x="18" y="58"/>
                      </a:lnTo>
                      <a:lnTo>
                        <a:pt x="30" y="41"/>
                      </a:lnTo>
                      <a:lnTo>
                        <a:pt x="37" y="34"/>
                      </a:lnTo>
                      <a:lnTo>
                        <a:pt x="37" y="24"/>
                      </a:lnTo>
                      <a:lnTo>
                        <a:pt x="43" y="17"/>
                      </a:lnTo>
                      <a:lnTo>
                        <a:pt x="43" y="12"/>
                      </a:lnTo>
                      <a:lnTo>
                        <a:pt x="55" y="5"/>
                      </a:lnTo>
                      <a:lnTo>
                        <a:pt x="7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88" name="Freeform 1236"/>
                <p:cNvSpPr>
                  <a:spLocks/>
                </p:cNvSpPr>
                <p:nvPr/>
              </p:nvSpPr>
              <p:spPr bwMode="auto">
                <a:xfrm>
                  <a:off x="3675" y="1396"/>
                  <a:ext cx="73" cy="74"/>
                </a:xfrm>
                <a:custGeom>
                  <a:avLst/>
                  <a:gdLst>
                    <a:gd name="T0" fmla="*/ 0 w 73"/>
                    <a:gd name="T1" fmla="*/ 73 h 74"/>
                    <a:gd name="T2" fmla="*/ 18 w 73"/>
                    <a:gd name="T3" fmla="*/ 57 h 74"/>
                    <a:gd name="T4" fmla="*/ 30 w 73"/>
                    <a:gd name="T5" fmla="*/ 40 h 74"/>
                    <a:gd name="T6" fmla="*/ 36 w 73"/>
                    <a:gd name="T7" fmla="*/ 21 h 74"/>
                    <a:gd name="T8" fmla="*/ 36 w 73"/>
                    <a:gd name="T9" fmla="*/ 14 h 74"/>
                    <a:gd name="T10" fmla="*/ 42 w 73"/>
                    <a:gd name="T11" fmla="*/ 10 h 74"/>
                    <a:gd name="T12" fmla="*/ 54 w 73"/>
                    <a:gd name="T13" fmla="*/ 2 h 74"/>
                    <a:gd name="T14" fmla="*/ 72 w 73"/>
                    <a:gd name="T15" fmla="*/ 0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"/>
                    <a:gd name="T25" fmla="*/ 0 h 74"/>
                    <a:gd name="T26" fmla="*/ 73 w 73"/>
                    <a:gd name="T27" fmla="*/ 74 h 7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" h="74">
                      <a:moveTo>
                        <a:pt x="0" y="73"/>
                      </a:moveTo>
                      <a:lnTo>
                        <a:pt x="18" y="57"/>
                      </a:lnTo>
                      <a:lnTo>
                        <a:pt x="30" y="40"/>
                      </a:lnTo>
                      <a:lnTo>
                        <a:pt x="36" y="21"/>
                      </a:lnTo>
                      <a:lnTo>
                        <a:pt x="36" y="14"/>
                      </a:lnTo>
                      <a:lnTo>
                        <a:pt x="42" y="10"/>
                      </a:lnTo>
                      <a:lnTo>
                        <a:pt x="54" y="2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89" name="Oval 1237"/>
                <p:cNvSpPr>
                  <a:spLocks noChangeArrowheads="1"/>
                </p:cNvSpPr>
                <p:nvPr/>
              </p:nvSpPr>
              <p:spPr bwMode="auto">
                <a:xfrm rot="-2640000">
                  <a:off x="3610" y="147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58" name="Group 1238"/>
              <p:cNvGrpSpPr>
                <a:grpSpLocks/>
              </p:cNvGrpSpPr>
              <p:nvPr/>
            </p:nvGrpSpPr>
            <p:grpSpPr bwMode="auto">
              <a:xfrm>
                <a:off x="4721" y="2462"/>
                <a:ext cx="78" cy="80"/>
                <a:chOff x="3544" y="1304"/>
                <a:chExt cx="186" cy="194"/>
              </a:xfrm>
            </p:grpSpPr>
            <p:sp>
              <p:nvSpPr>
                <p:cNvPr id="29584" name="Freeform 1239"/>
                <p:cNvSpPr>
                  <a:spLocks/>
                </p:cNvSpPr>
                <p:nvPr/>
              </p:nvSpPr>
              <p:spPr bwMode="auto">
                <a:xfrm>
                  <a:off x="3657" y="1348"/>
                  <a:ext cx="73" cy="76"/>
                </a:xfrm>
                <a:custGeom>
                  <a:avLst/>
                  <a:gdLst>
                    <a:gd name="T0" fmla="*/ 0 w 73"/>
                    <a:gd name="T1" fmla="*/ 75 h 76"/>
                    <a:gd name="T2" fmla="*/ 18 w 73"/>
                    <a:gd name="T3" fmla="*/ 59 h 76"/>
                    <a:gd name="T4" fmla="*/ 30 w 73"/>
                    <a:gd name="T5" fmla="*/ 41 h 76"/>
                    <a:gd name="T6" fmla="*/ 36 w 73"/>
                    <a:gd name="T7" fmla="*/ 25 h 76"/>
                    <a:gd name="T8" fmla="*/ 36 w 73"/>
                    <a:gd name="T9" fmla="*/ 18 h 76"/>
                    <a:gd name="T10" fmla="*/ 42 w 73"/>
                    <a:gd name="T11" fmla="*/ 11 h 76"/>
                    <a:gd name="T12" fmla="*/ 54 w 73"/>
                    <a:gd name="T13" fmla="*/ 4 h 76"/>
                    <a:gd name="T14" fmla="*/ 72 w 73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3"/>
                    <a:gd name="T25" fmla="*/ 0 h 76"/>
                    <a:gd name="T26" fmla="*/ 73 w 73"/>
                    <a:gd name="T27" fmla="*/ 76 h 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3" h="76">
                      <a:moveTo>
                        <a:pt x="0" y="75"/>
                      </a:moveTo>
                      <a:lnTo>
                        <a:pt x="18" y="59"/>
                      </a:lnTo>
                      <a:lnTo>
                        <a:pt x="30" y="41"/>
                      </a:lnTo>
                      <a:lnTo>
                        <a:pt x="36" y="25"/>
                      </a:lnTo>
                      <a:lnTo>
                        <a:pt x="36" y="18"/>
                      </a:lnTo>
                      <a:lnTo>
                        <a:pt x="42" y="11"/>
                      </a:lnTo>
                      <a:lnTo>
                        <a:pt x="54" y="4"/>
                      </a:lnTo>
                      <a:lnTo>
                        <a:pt x="72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85" name="Freeform 1240"/>
                <p:cNvSpPr>
                  <a:spLocks/>
                </p:cNvSpPr>
                <p:nvPr/>
              </p:nvSpPr>
              <p:spPr bwMode="auto">
                <a:xfrm>
                  <a:off x="3610" y="1304"/>
                  <a:ext cx="72" cy="76"/>
                </a:xfrm>
                <a:custGeom>
                  <a:avLst/>
                  <a:gdLst>
                    <a:gd name="T0" fmla="*/ 0 w 72"/>
                    <a:gd name="T1" fmla="*/ 75 h 76"/>
                    <a:gd name="T2" fmla="*/ 18 w 72"/>
                    <a:gd name="T3" fmla="*/ 60 h 76"/>
                    <a:gd name="T4" fmla="*/ 30 w 72"/>
                    <a:gd name="T5" fmla="*/ 42 h 76"/>
                    <a:gd name="T6" fmla="*/ 36 w 72"/>
                    <a:gd name="T7" fmla="*/ 24 h 76"/>
                    <a:gd name="T8" fmla="*/ 36 w 72"/>
                    <a:gd name="T9" fmla="*/ 18 h 76"/>
                    <a:gd name="T10" fmla="*/ 42 w 72"/>
                    <a:gd name="T11" fmla="*/ 11 h 76"/>
                    <a:gd name="T12" fmla="*/ 53 w 72"/>
                    <a:gd name="T13" fmla="*/ 4 h 76"/>
                    <a:gd name="T14" fmla="*/ 71 w 72"/>
                    <a:gd name="T15" fmla="*/ 0 h 7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2"/>
                    <a:gd name="T25" fmla="*/ 0 h 76"/>
                    <a:gd name="T26" fmla="*/ 72 w 72"/>
                    <a:gd name="T27" fmla="*/ 76 h 7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2" h="76">
                      <a:moveTo>
                        <a:pt x="0" y="75"/>
                      </a:moveTo>
                      <a:lnTo>
                        <a:pt x="18" y="60"/>
                      </a:lnTo>
                      <a:lnTo>
                        <a:pt x="30" y="42"/>
                      </a:lnTo>
                      <a:lnTo>
                        <a:pt x="36" y="24"/>
                      </a:lnTo>
                      <a:lnTo>
                        <a:pt x="36" y="18"/>
                      </a:lnTo>
                      <a:lnTo>
                        <a:pt x="42" y="11"/>
                      </a:lnTo>
                      <a:lnTo>
                        <a:pt x="53" y="4"/>
                      </a:lnTo>
                      <a:lnTo>
                        <a:pt x="71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86" name="Oval 1241"/>
                <p:cNvSpPr>
                  <a:spLocks noChangeArrowheads="1"/>
                </p:cNvSpPr>
                <p:nvPr/>
              </p:nvSpPr>
              <p:spPr bwMode="auto">
                <a:xfrm rot="-2640000">
                  <a:off x="3544" y="138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59" name="Group 1242"/>
              <p:cNvGrpSpPr>
                <a:grpSpLocks/>
              </p:cNvGrpSpPr>
              <p:nvPr/>
            </p:nvGrpSpPr>
            <p:grpSpPr bwMode="auto">
              <a:xfrm>
                <a:off x="4779" y="2542"/>
                <a:ext cx="87" cy="69"/>
                <a:chOff x="3687" y="1498"/>
                <a:chExt cx="205" cy="170"/>
              </a:xfrm>
            </p:grpSpPr>
            <p:sp>
              <p:nvSpPr>
                <p:cNvPr id="29581" name="Freeform 1243"/>
                <p:cNvSpPr>
                  <a:spLocks/>
                </p:cNvSpPr>
                <p:nvPr/>
              </p:nvSpPr>
              <p:spPr bwMode="auto">
                <a:xfrm>
                  <a:off x="3804" y="1553"/>
                  <a:ext cx="88" cy="55"/>
                </a:xfrm>
                <a:custGeom>
                  <a:avLst/>
                  <a:gdLst>
                    <a:gd name="T0" fmla="*/ 0 w 88"/>
                    <a:gd name="T1" fmla="*/ 54 h 55"/>
                    <a:gd name="T2" fmla="*/ 19 w 88"/>
                    <a:gd name="T3" fmla="*/ 41 h 55"/>
                    <a:gd name="T4" fmla="*/ 37 w 88"/>
                    <a:gd name="T5" fmla="*/ 28 h 55"/>
                    <a:gd name="T6" fmla="*/ 43 w 88"/>
                    <a:gd name="T7" fmla="*/ 21 h 55"/>
                    <a:gd name="T8" fmla="*/ 50 w 88"/>
                    <a:gd name="T9" fmla="*/ 15 h 55"/>
                    <a:gd name="T10" fmla="*/ 50 w 88"/>
                    <a:gd name="T11" fmla="*/ 8 h 55"/>
                    <a:gd name="T12" fmla="*/ 56 w 88"/>
                    <a:gd name="T13" fmla="*/ 3 h 55"/>
                    <a:gd name="T14" fmla="*/ 62 w 88"/>
                    <a:gd name="T15" fmla="*/ 0 h 55"/>
                    <a:gd name="T16" fmla="*/ 68 w 88"/>
                    <a:gd name="T17" fmla="*/ 0 h 55"/>
                    <a:gd name="T18" fmla="*/ 87 w 88"/>
                    <a:gd name="T19" fmla="*/ 0 h 5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55"/>
                    <a:gd name="T32" fmla="*/ 88 w 88"/>
                    <a:gd name="T33" fmla="*/ 55 h 5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55">
                      <a:moveTo>
                        <a:pt x="0" y="54"/>
                      </a:moveTo>
                      <a:lnTo>
                        <a:pt x="19" y="41"/>
                      </a:lnTo>
                      <a:lnTo>
                        <a:pt x="37" y="28"/>
                      </a:lnTo>
                      <a:lnTo>
                        <a:pt x="43" y="21"/>
                      </a:lnTo>
                      <a:lnTo>
                        <a:pt x="50" y="15"/>
                      </a:lnTo>
                      <a:lnTo>
                        <a:pt x="50" y="8"/>
                      </a:lnTo>
                      <a:lnTo>
                        <a:pt x="56" y="3"/>
                      </a:lnTo>
                      <a:lnTo>
                        <a:pt x="62" y="0"/>
                      </a:lnTo>
                      <a:lnTo>
                        <a:pt x="68" y="0"/>
                      </a:lnTo>
                      <a:lnTo>
                        <a:pt x="87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82" name="Freeform 1244"/>
                <p:cNvSpPr>
                  <a:spLocks/>
                </p:cNvSpPr>
                <p:nvPr/>
              </p:nvSpPr>
              <p:spPr bwMode="auto">
                <a:xfrm>
                  <a:off x="3770" y="1498"/>
                  <a:ext cx="87" cy="56"/>
                </a:xfrm>
                <a:custGeom>
                  <a:avLst/>
                  <a:gdLst>
                    <a:gd name="T0" fmla="*/ 0 w 87"/>
                    <a:gd name="T1" fmla="*/ 55 h 56"/>
                    <a:gd name="T2" fmla="*/ 18 w 87"/>
                    <a:gd name="T3" fmla="*/ 43 h 56"/>
                    <a:gd name="T4" fmla="*/ 37 w 87"/>
                    <a:gd name="T5" fmla="*/ 30 h 56"/>
                    <a:gd name="T6" fmla="*/ 43 w 87"/>
                    <a:gd name="T7" fmla="*/ 23 h 56"/>
                    <a:gd name="T8" fmla="*/ 43 w 87"/>
                    <a:gd name="T9" fmla="*/ 15 h 56"/>
                    <a:gd name="T10" fmla="*/ 49 w 87"/>
                    <a:gd name="T11" fmla="*/ 8 h 56"/>
                    <a:gd name="T12" fmla="*/ 49 w 87"/>
                    <a:gd name="T13" fmla="*/ 3 h 56"/>
                    <a:gd name="T14" fmla="*/ 61 w 87"/>
                    <a:gd name="T15" fmla="*/ 0 h 56"/>
                    <a:gd name="T16" fmla="*/ 67 w 87"/>
                    <a:gd name="T17" fmla="*/ 0 h 56"/>
                    <a:gd name="T18" fmla="*/ 86 w 87"/>
                    <a:gd name="T19" fmla="*/ 0 h 5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56"/>
                    <a:gd name="T32" fmla="*/ 87 w 87"/>
                    <a:gd name="T33" fmla="*/ 56 h 5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56">
                      <a:moveTo>
                        <a:pt x="0" y="55"/>
                      </a:moveTo>
                      <a:lnTo>
                        <a:pt x="18" y="43"/>
                      </a:lnTo>
                      <a:lnTo>
                        <a:pt x="37" y="30"/>
                      </a:lnTo>
                      <a:lnTo>
                        <a:pt x="43" y="23"/>
                      </a:lnTo>
                      <a:lnTo>
                        <a:pt x="43" y="15"/>
                      </a:lnTo>
                      <a:lnTo>
                        <a:pt x="49" y="8"/>
                      </a:lnTo>
                      <a:lnTo>
                        <a:pt x="49" y="3"/>
                      </a:lnTo>
                      <a:lnTo>
                        <a:pt x="61" y="0"/>
                      </a:lnTo>
                      <a:lnTo>
                        <a:pt x="67" y="0"/>
                      </a:lnTo>
                      <a:lnTo>
                        <a:pt x="86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83" name="Oval 1245"/>
                <p:cNvSpPr>
                  <a:spLocks noChangeArrowheads="1"/>
                </p:cNvSpPr>
                <p:nvPr/>
              </p:nvSpPr>
              <p:spPr bwMode="auto">
                <a:xfrm rot="-1740000">
                  <a:off x="3687" y="155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60" name="Group 1246"/>
              <p:cNvGrpSpPr>
                <a:grpSpLocks/>
              </p:cNvGrpSpPr>
              <p:nvPr/>
            </p:nvGrpSpPr>
            <p:grpSpPr bwMode="auto">
              <a:xfrm>
                <a:off x="4807" y="2590"/>
                <a:ext cx="88" cy="64"/>
                <a:chOff x="3750" y="1616"/>
                <a:chExt cx="211" cy="153"/>
              </a:xfrm>
            </p:grpSpPr>
            <p:sp>
              <p:nvSpPr>
                <p:cNvPr id="29578" name="Freeform 1247"/>
                <p:cNvSpPr>
                  <a:spLocks/>
                </p:cNvSpPr>
                <p:nvPr/>
              </p:nvSpPr>
              <p:spPr bwMode="auto">
                <a:xfrm>
                  <a:off x="3865" y="1674"/>
                  <a:ext cx="96" cy="45"/>
                </a:xfrm>
                <a:custGeom>
                  <a:avLst/>
                  <a:gdLst>
                    <a:gd name="T0" fmla="*/ 0 w 96"/>
                    <a:gd name="T1" fmla="*/ 44 h 45"/>
                    <a:gd name="T2" fmla="*/ 25 w 96"/>
                    <a:gd name="T3" fmla="*/ 36 h 45"/>
                    <a:gd name="T4" fmla="*/ 44 w 96"/>
                    <a:gd name="T5" fmla="*/ 25 h 45"/>
                    <a:gd name="T6" fmla="*/ 51 w 96"/>
                    <a:gd name="T7" fmla="*/ 19 h 45"/>
                    <a:gd name="T8" fmla="*/ 57 w 96"/>
                    <a:gd name="T9" fmla="*/ 14 h 45"/>
                    <a:gd name="T10" fmla="*/ 57 w 96"/>
                    <a:gd name="T11" fmla="*/ 6 h 45"/>
                    <a:gd name="T12" fmla="*/ 63 w 96"/>
                    <a:gd name="T13" fmla="*/ 3 h 45"/>
                    <a:gd name="T14" fmla="*/ 70 w 96"/>
                    <a:gd name="T15" fmla="*/ 0 h 45"/>
                    <a:gd name="T16" fmla="*/ 76 w 96"/>
                    <a:gd name="T17" fmla="*/ 0 h 45"/>
                    <a:gd name="T18" fmla="*/ 95 w 96"/>
                    <a:gd name="T19" fmla="*/ 6 h 4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6"/>
                    <a:gd name="T31" fmla="*/ 0 h 45"/>
                    <a:gd name="T32" fmla="*/ 96 w 96"/>
                    <a:gd name="T33" fmla="*/ 45 h 4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6" h="45">
                      <a:moveTo>
                        <a:pt x="0" y="44"/>
                      </a:moveTo>
                      <a:lnTo>
                        <a:pt x="25" y="36"/>
                      </a:lnTo>
                      <a:lnTo>
                        <a:pt x="44" y="25"/>
                      </a:lnTo>
                      <a:lnTo>
                        <a:pt x="51" y="19"/>
                      </a:lnTo>
                      <a:lnTo>
                        <a:pt x="57" y="14"/>
                      </a:lnTo>
                      <a:lnTo>
                        <a:pt x="57" y="6"/>
                      </a:lnTo>
                      <a:lnTo>
                        <a:pt x="63" y="3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95" y="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79" name="Freeform 1248"/>
                <p:cNvSpPr>
                  <a:spLocks/>
                </p:cNvSpPr>
                <p:nvPr/>
              </p:nvSpPr>
              <p:spPr bwMode="auto">
                <a:xfrm>
                  <a:off x="3840" y="1616"/>
                  <a:ext cx="95" cy="43"/>
                </a:xfrm>
                <a:custGeom>
                  <a:avLst/>
                  <a:gdLst>
                    <a:gd name="T0" fmla="*/ 0 w 95"/>
                    <a:gd name="T1" fmla="*/ 42 h 43"/>
                    <a:gd name="T2" fmla="*/ 25 w 95"/>
                    <a:gd name="T3" fmla="*/ 34 h 43"/>
                    <a:gd name="T4" fmla="*/ 44 w 95"/>
                    <a:gd name="T5" fmla="*/ 23 h 43"/>
                    <a:gd name="T6" fmla="*/ 50 w 95"/>
                    <a:gd name="T7" fmla="*/ 18 h 43"/>
                    <a:gd name="T8" fmla="*/ 50 w 95"/>
                    <a:gd name="T9" fmla="*/ 10 h 43"/>
                    <a:gd name="T10" fmla="*/ 56 w 95"/>
                    <a:gd name="T11" fmla="*/ 5 h 43"/>
                    <a:gd name="T12" fmla="*/ 63 w 95"/>
                    <a:gd name="T13" fmla="*/ 0 h 43"/>
                    <a:gd name="T14" fmla="*/ 75 w 95"/>
                    <a:gd name="T15" fmla="*/ 0 h 43"/>
                    <a:gd name="T16" fmla="*/ 94 w 95"/>
                    <a:gd name="T17" fmla="*/ 2 h 4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5"/>
                    <a:gd name="T28" fmla="*/ 0 h 43"/>
                    <a:gd name="T29" fmla="*/ 95 w 95"/>
                    <a:gd name="T30" fmla="*/ 43 h 4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5" h="43">
                      <a:moveTo>
                        <a:pt x="0" y="42"/>
                      </a:moveTo>
                      <a:lnTo>
                        <a:pt x="25" y="34"/>
                      </a:lnTo>
                      <a:lnTo>
                        <a:pt x="44" y="23"/>
                      </a:lnTo>
                      <a:lnTo>
                        <a:pt x="50" y="18"/>
                      </a:lnTo>
                      <a:lnTo>
                        <a:pt x="50" y="10"/>
                      </a:lnTo>
                      <a:lnTo>
                        <a:pt x="56" y="5"/>
                      </a:lnTo>
                      <a:lnTo>
                        <a:pt x="63" y="0"/>
                      </a:lnTo>
                      <a:lnTo>
                        <a:pt x="75" y="0"/>
                      </a:lnTo>
                      <a:lnTo>
                        <a:pt x="94" y="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80" name="Oval 1249"/>
                <p:cNvSpPr>
                  <a:spLocks noChangeArrowheads="1"/>
                </p:cNvSpPr>
                <p:nvPr/>
              </p:nvSpPr>
              <p:spPr bwMode="auto">
                <a:xfrm rot="-1200000">
                  <a:off x="3750" y="16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61" name="Group 1250"/>
              <p:cNvGrpSpPr>
                <a:grpSpLocks/>
              </p:cNvGrpSpPr>
              <p:nvPr/>
            </p:nvGrpSpPr>
            <p:grpSpPr bwMode="auto">
              <a:xfrm>
                <a:off x="4824" y="2642"/>
                <a:ext cx="89" cy="60"/>
                <a:chOff x="3791" y="1740"/>
                <a:chExt cx="213" cy="145"/>
              </a:xfrm>
            </p:grpSpPr>
            <p:sp>
              <p:nvSpPr>
                <p:cNvPr id="29575" name="Freeform 1251"/>
                <p:cNvSpPr>
                  <a:spLocks/>
                </p:cNvSpPr>
                <p:nvPr/>
              </p:nvSpPr>
              <p:spPr bwMode="auto">
                <a:xfrm>
                  <a:off x="3907" y="1804"/>
                  <a:ext cx="97" cy="36"/>
                </a:xfrm>
                <a:custGeom>
                  <a:avLst/>
                  <a:gdLst>
                    <a:gd name="T0" fmla="*/ 0 w 97"/>
                    <a:gd name="T1" fmla="*/ 35 h 36"/>
                    <a:gd name="T2" fmla="*/ 19 w 97"/>
                    <a:gd name="T3" fmla="*/ 29 h 36"/>
                    <a:gd name="T4" fmla="*/ 38 w 97"/>
                    <a:gd name="T5" fmla="*/ 23 h 36"/>
                    <a:gd name="T6" fmla="*/ 45 w 97"/>
                    <a:gd name="T7" fmla="*/ 17 h 36"/>
                    <a:gd name="T8" fmla="*/ 51 w 97"/>
                    <a:gd name="T9" fmla="*/ 11 h 36"/>
                    <a:gd name="T10" fmla="*/ 58 w 97"/>
                    <a:gd name="T11" fmla="*/ 3 h 36"/>
                    <a:gd name="T12" fmla="*/ 64 w 97"/>
                    <a:gd name="T13" fmla="*/ 0 h 36"/>
                    <a:gd name="T14" fmla="*/ 70 w 97"/>
                    <a:gd name="T15" fmla="*/ 0 h 36"/>
                    <a:gd name="T16" fmla="*/ 77 w 97"/>
                    <a:gd name="T17" fmla="*/ 0 h 36"/>
                    <a:gd name="T18" fmla="*/ 96 w 97"/>
                    <a:gd name="T19" fmla="*/ 6 h 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7"/>
                    <a:gd name="T31" fmla="*/ 0 h 36"/>
                    <a:gd name="T32" fmla="*/ 97 w 97"/>
                    <a:gd name="T33" fmla="*/ 36 h 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7" h="36">
                      <a:moveTo>
                        <a:pt x="0" y="35"/>
                      </a:moveTo>
                      <a:lnTo>
                        <a:pt x="19" y="29"/>
                      </a:lnTo>
                      <a:lnTo>
                        <a:pt x="38" y="23"/>
                      </a:lnTo>
                      <a:lnTo>
                        <a:pt x="45" y="17"/>
                      </a:lnTo>
                      <a:lnTo>
                        <a:pt x="51" y="11"/>
                      </a:lnTo>
                      <a:lnTo>
                        <a:pt x="58" y="3"/>
                      </a:lnTo>
                      <a:lnTo>
                        <a:pt x="64" y="0"/>
                      </a:lnTo>
                      <a:lnTo>
                        <a:pt x="70" y="0"/>
                      </a:lnTo>
                      <a:lnTo>
                        <a:pt x="77" y="0"/>
                      </a:lnTo>
                      <a:lnTo>
                        <a:pt x="96" y="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76" name="Freeform 1252"/>
                <p:cNvSpPr>
                  <a:spLocks/>
                </p:cNvSpPr>
                <p:nvPr/>
              </p:nvSpPr>
              <p:spPr bwMode="auto">
                <a:xfrm>
                  <a:off x="3882" y="1740"/>
                  <a:ext cx="103" cy="38"/>
                </a:xfrm>
                <a:custGeom>
                  <a:avLst/>
                  <a:gdLst>
                    <a:gd name="T0" fmla="*/ 0 w 103"/>
                    <a:gd name="T1" fmla="*/ 37 h 38"/>
                    <a:gd name="T2" fmla="*/ 26 w 103"/>
                    <a:gd name="T3" fmla="*/ 31 h 38"/>
                    <a:gd name="T4" fmla="*/ 45 w 103"/>
                    <a:gd name="T5" fmla="*/ 23 h 38"/>
                    <a:gd name="T6" fmla="*/ 51 w 103"/>
                    <a:gd name="T7" fmla="*/ 17 h 38"/>
                    <a:gd name="T8" fmla="*/ 57 w 103"/>
                    <a:gd name="T9" fmla="*/ 11 h 38"/>
                    <a:gd name="T10" fmla="*/ 64 w 103"/>
                    <a:gd name="T11" fmla="*/ 3 h 38"/>
                    <a:gd name="T12" fmla="*/ 70 w 103"/>
                    <a:gd name="T13" fmla="*/ 0 h 38"/>
                    <a:gd name="T14" fmla="*/ 83 w 103"/>
                    <a:gd name="T15" fmla="*/ 3 h 38"/>
                    <a:gd name="T16" fmla="*/ 102 w 103"/>
                    <a:gd name="T17" fmla="*/ 9 h 3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3"/>
                    <a:gd name="T28" fmla="*/ 0 h 38"/>
                    <a:gd name="T29" fmla="*/ 103 w 103"/>
                    <a:gd name="T30" fmla="*/ 38 h 3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3" h="38">
                      <a:moveTo>
                        <a:pt x="0" y="37"/>
                      </a:moveTo>
                      <a:lnTo>
                        <a:pt x="26" y="31"/>
                      </a:lnTo>
                      <a:lnTo>
                        <a:pt x="45" y="23"/>
                      </a:lnTo>
                      <a:lnTo>
                        <a:pt x="51" y="17"/>
                      </a:lnTo>
                      <a:lnTo>
                        <a:pt x="57" y="11"/>
                      </a:lnTo>
                      <a:lnTo>
                        <a:pt x="64" y="3"/>
                      </a:lnTo>
                      <a:lnTo>
                        <a:pt x="70" y="0"/>
                      </a:lnTo>
                      <a:lnTo>
                        <a:pt x="83" y="3"/>
                      </a:lnTo>
                      <a:lnTo>
                        <a:pt x="102" y="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77" name="Oval 1253"/>
                <p:cNvSpPr>
                  <a:spLocks noChangeArrowheads="1"/>
                </p:cNvSpPr>
                <p:nvPr/>
              </p:nvSpPr>
              <p:spPr bwMode="auto">
                <a:xfrm rot="-840000">
                  <a:off x="3791" y="176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62" name="Group 1254"/>
              <p:cNvGrpSpPr>
                <a:grpSpLocks/>
              </p:cNvGrpSpPr>
              <p:nvPr/>
            </p:nvGrpSpPr>
            <p:grpSpPr bwMode="auto">
              <a:xfrm>
                <a:off x="4852" y="2752"/>
                <a:ext cx="89" cy="48"/>
                <a:chOff x="3857" y="2009"/>
                <a:chExt cx="213" cy="118"/>
              </a:xfrm>
            </p:grpSpPr>
            <p:sp>
              <p:nvSpPr>
                <p:cNvPr id="29572" name="Freeform 1255"/>
                <p:cNvSpPr>
                  <a:spLocks/>
                </p:cNvSpPr>
                <p:nvPr/>
              </p:nvSpPr>
              <p:spPr bwMode="auto">
                <a:xfrm>
                  <a:off x="3965" y="2076"/>
                  <a:ext cx="105" cy="18"/>
                </a:xfrm>
                <a:custGeom>
                  <a:avLst/>
                  <a:gdLst>
                    <a:gd name="T0" fmla="*/ 0 w 105"/>
                    <a:gd name="T1" fmla="*/ 17 h 18"/>
                    <a:gd name="T2" fmla="*/ 26 w 105"/>
                    <a:gd name="T3" fmla="*/ 17 h 18"/>
                    <a:gd name="T4" fmla="*/ 45 w 105"/>
                    <a:gd name="T5" fmla="*/ 17 h 18"/>
                    <a:gd name="T6" fmla="*/ 52 w 105"/>
                    <a:gd name="T7" fmla="*/ 13 h 18"/>
                    <a:gd name="T8" fmla="*/ 58 w 105"/>
                    <a:gd name="T9" fmla="*/ 7 h 18"/>
                    <a:gd name="T10" fmla="*/ 65 w 105"/>
                    <a:gd name="T11" fmla="*/ 3 h 18"/>
                    <a:gd name="T12" fmla="*/ 71 w 105"/>
                    <a:gd name="T13" fmla="*/ 0 h 18"/>
                    <a:gd name="T14" fmla="*/ 91 w 105"/>
                    <a:gd name="T15" fmla="*/ 3 h 18"/>
                    <a:gd name="T16" fmla="*/ 104 w 105"/>
                    <a:gd name="T17" fmla="*/ 17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8"/>
                    <a:gd name="T29" fmla="*/ 105 w 10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8">
                      <a:moveTo>
                        <a:pt x="0" y="17"/>
                      </a:moveTo>
                      <a:lnTo>
                        <a:pt x="26" y="17"/>
                      </a:lnTo>
                      <a:lnTo>
                        <a:pt x="45" y="17"/>
                      </a:lnTo>
                      <a:lnTo>
                        <a:pt x="52" y="13"/>
                      </a:lnTo>
                      <a:lnTo>
                        <a:pt x="58" y="7"/>
                      </a:lnTo>
                      <a:lnTo>
                        <a:pt x="65" y="3"/>
                      </a:lnTo>
                      <a:lnTo>
                        <a:pt x="71" y="0"/>
                      </a:lnTo>
                      <a:lnTo>
                        <a:pt x="91" y="3"/>
                      </a:lnTo>
                      <a:lnTo>
                        <a:pt x="104" y="1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73" name="Freeform 1256"/>
                <p:cNvSpPr>
                  <a:spLocks/>
                </p:cNvSpPr>
                <p:nvPr/>
              </p:nvSpPr>
              <p:spPr bwMode="auto">
                <a:xfrm>
                  <a:off x="3963" y="2012"/>
                  <a:ext cx="105" cy="18"/>
                </a:xfrm>
                <a:custGeom>
                  <a:avLst/>
                  <a:gdLst>
                    <a:gd name="T0" fmla="*/ 0 w 105"/>
                    <a:gd name="T1" fmla="*/ 17 h 18"/>
                    <a:gd name="T2" fmla="*/ 26 w 105"/>
                    <a:gd name="T3" fmla="*/ 17 h 18"/>
                    <a:gd name="T4" fmla="*/ 45 w 105"/>
                    <a:gd name="T5" fmla="*/ 17 h 18"/>
                    <a:gd name="T6" fmla="*/ 52 w 105"/>
                    <a:gd name="T7" fmla="*/ 13 h 18"/>
                    <a:gd name="T8" fmla="*/ 58 w 105"/>
                    <a:gd name="T9" fmla="*/ 7 h 18"/>
                    <a:gd name="T10" fmla="*/ 65 w 105"/>
                    <a:gd name="T11" fmla="*/ 4 h 18"/>
                    <a:gd name="T12" fmla="*/ 71 w 105"/>
                    <a:gd name="T13" fmla="*/ 0 h 18"/>
                    <a:gd name="T14" fmla="*/ 91 w 105"/>
                    <a:gd name="T15" fmla="*/ 4 h 18"/>
                    <a:gd name="T16" fmla="*/ 104 w 105"/>
                    <a:gd name="T17" fmla="*/ 13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8"/>
                    <a:gd name="T29" fmla="*/ 105 w 105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8">
                      <a:moveTo>
                        <a:pt x="0" y="17"/>
                      </a:moveTo>
                      <a:lnTo>
                        <a:pt x="26" y="17"/>
                      </a:lnTo>
                      <a:lnTo>
                        <a:pt x="45" y="17"/>
                      </a:lnTo>
                      <a:lnTo>
                        <a:pt x="52" y="13"/>
                      </a:lnTo>
                      <a:lnTo>
                        <a:pt x="58" y="7"/>
                      </a:lnTo>
                      <a:lnTo>
                        <a:pt x="65" y="4"/>
                      </a:lnTo>
                      <a:lnTo>
                        <a:pt x="71" y="0"/>
                      </a:lnTo>
                      <a:lnTo>
                        <a:pt x="91" y="4"/>
                      </a:lnTo>
                      <a:lnTo>
                        <a:pt x="104" y="1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74" name="Oval 1257"/>
                <p:cNvSpPr>
                  <a:spLocks noChangeArrowheads="1"/>
                </p:cNvSpPr>
                <p:nvPr/>
              </p:nvSpPr>
              <p:spPr bwMode="auto">
                <a:xfrm rot="60000">
                  <a:off x="3857" y="20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63" name="Group 1258"/>
              <p:cNvGrpSpPr>
                <a:grpSpLocks/>
              </p:cNvGrpSpPr>
              <p:nvPr/>
            </p:nvGrpSpPr>
            <p:grpSpPr bwMode="auto">
              <a:xfrm>
                <a:off x="4847" y="2950"/>
                <a:ext cx="88" cy="57"/>
                <a:chOff x="3844" y="2488"/>
                <a:chExt cx="213" cy="143"/>
              </a:xfrm>
            </p:grpSpPr>
            <p:sp>
              <p:nvSpPr>
                <p:cNvPr id="29569" name="Freeform 1259"/>
                <p:cNvSpPr>
                  <a:spLocks/>
                </p:cNvSpPr>
                <p:nvPr/>
              </p:nvSpPr>
              <p:spPr bwMode="auto">
                <a:xfrm>
                  <a:off x="3936" y="2588"/>
                  <a:ext cx="98" cy="43"/>
                </a:xfrm>
                <a:custGeom>
                  <a:avLst/>
                  <a:gdLst>
                    <a:gd name="T0" fmla="*/ 0 w 98"/>
                    <a:gd name="T1" fmla="*/ 0 h 43"/>
                    <a:gd name="T2" fmla="*/ 26 w 98"/>
                    <a:gd name="T3" fmla="*/ 13 h 43"/>
                    <a:gd name="T4" fmla="*/ 45 w 98"/>
                    <a:gd name="T5" fmla="*/ 21 h 43"/>
                    <a:gd name="T6" fmla="*/ 65 w 98"/>
                    <a:gd name="T7" fmla="*/ 17 h 43"/>
                    <a:gd name="T8" fmla="*/ 71 w 98"/>
                    <a:gd name="T9" fmla="*/ 17 h 43"/>
                    <a:gd name="T10" fmla="*/ 78 w 98"/>
                    <a:gd name="T11" fmla="*/ 17 h 43"/>
                    <a:gd name="T12" fmla="*/ 91 w 98"/>
                    <a:gd name="T13" fmla="*/ 25 h 43"/>
                    <a:gd name="T14" fmla="*/ 97 w 98"/>
                    <a:gd name="T15" fmla="*/ 42 h 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43"/>
                    <a:gd name="T26" fmla="*/ 98 w 98"/>
                    <a:gd name="T27" fmla="*/ 43 h 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43">
                      <a:moveTo>
                        <a:pt x="0" y="0"/>
                      </a:moveTo>
                      <a:lnTo>
                        <a:pt x="26" y="13"/>
                      </a:lnTo>
                      <a:lnTo>
                        <a:pt x="45" y="21"/>
                      </a:lnTo>
                      <a:lnTo>
                        <a:pt x="65" y="17"/>
                      </a:lnTo>
                      <a:lnTo>
                        <a:pt x="71" y="17"/>
                      </a:lnTo>
                      <a:lnTo>
                        <a:pt x="78" y="17"/>
                      </a:lnTo>
                      <a:lnTo>
                        <a:pt x="91" y="25"/>
                      </a:lnTo>
                      <a:lnTo>
                        <a:pt x="97" y="42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70" name="Freeform 1260"/>
                <p:cNvSpPr>
                  <a:spLocks/>
                </p:cNvSpPr>
                <p:nvPr/>
              </p:nvSpPr>
              <p:spPr bwMode="auto">
                <a:xfrm>
                  <a:off x="3959" y="2529"/>
                  <a:ext cx="98" cy="42"/>
                </a:xfrm>
                <a:custGeom>
                  <a:avLst/>
                  <a:gdLst>
                    <a:gd name="T0" fmla="*/ 0 w 98"/>
                    <a:gd name="T1" fmla="*/ 0 h 42"/>
                    <a:gd name="T2" fmla="*/ 26 w 98"/>
                    <a:gd name="T3" fmla="*/ 12 h 42"/>
                    <a:gd name="T4" fmla="*/ 45 w 98"/>
                    <a:gd name="T5" fmla="*/ 20 h 42"/>
                    <a:gd name="T6" fmla="*/ 65 w 98"/>
                    <a:gd name="T7" fmla="*/ 16 h 42"/>
                    <a:gd name="T8" fmla="*/ 71 w 98"/>
                    <a:gd name="T9" fmla="*/ 16 h 42"/>
                    <a:gd name="T10" fmla="*/ 78 w 98"/>
                    <a:gd name="T11" fmla="*/ 16 h 42"/>
                    <a:gd name="T12" fmla="*/ 91 w 98"/>
                    <a:gd name="T13" fmla="*/ 25 h 42"/>
                    <a:gd name="T14" fmla="*/ 97 w 98"/>
                    <a:gd name="T15" fmla="*/ 41 h 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8"/>
                    <a:gd name="T25" fmla="*/ 0 h 42"/>
                    <a:gd name="T26" fmla="*/ 98 w 98"/>
                    <a:gd name="T27" fmla="*/ 42 h 4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8" h="42">
                      <a:moveTo>
                        <a:pt x="0" y="0"/>
                      </a:moveTo>
                      <a:lnTo>
                        <a:pt x="26" y="12"/>
                      </a:lnTo>
                      <a:lnTo>
                        <a:pt x="45" y="20"/>
                      </a:lnTo>
                      <a:lnTo>
                        <a:pt x="65" y="16"/>
                      </a:lnTo>
                      <a:lnTo>
                        <a:pt x="71" y="16"/>
                      </a:lnTo>
                      <a:lnTo>
                        <a:pt x="78" y="16"/>
                      </a:lnTo>
                      <a:lnTo>
                        <a:pt x="91" y="25"/>
                      </a:lnTo>
                      <a:lnTo>
                        <a:pt x="97" y="4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71" name="Oval 1261"/>
                <p:cNvSpPr>
                  <a:spLocks noChangeArrowheads="1"/>
                </p:cNvSpPr>
                <p:nvPr/>
              </p:nvSpPr>
              <p:spPr bwMode="auto">
                <a:xfrm rot="1500000">
                  <a:off x="3844" y="248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64" name="Group 1262"/>
              <p:cNvGrpSpPr>
                <a:grpSpLocks/>
              </p:cNvGrpSpPr>
              <p:nvPr/>
            </p:nvGrpSpPr>
            <p:grpSpPr bwMode="auto">
              <a:xfrm>
                <a:off x="4856" y="2800"/>
                <a:ext cx="89" cy="49"/>
                <a:chOff x="3869" y="2127"/>
                <a:chExt cx="212" cy="118"/>
              </a:xfrm>
            </p:grpSpPr>
            <p:sp>
              <p:nvSpPr>
                <p:cNvPr id="29566" name="Freeform 1263"/>
                <p:cNvSpPr>
                  <a:spLocks/>
                </p:cNvSpPr>
                <p:nvPr/>
              </p:nvSpPr>
              <p:spPr bwMode="auto">
                <a:xfrm>
                  <a:off x="3976" y="2200"/>
                  <a:ext cx="105" cy="15"/>
                </a:xfrm>
                <a:custGeom>
                  <a:avLst/>
                  <a:gdLst>
                    <a:gd name="T0" fmla="*/ 0 w 105"/>
                    <a:gd name="T1" fmla="*/ 14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4 h 15"/>
                    <a:gd name="T10" fmla="*/ 78 w 105"/>
                    <a:gd name="T11" fmla="*/ 0 h 15"/>
                    <a:gd name="T12" fmla="*/ 91 w 105"/>
                    <a:gd name="T13" fmla="*/ 4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4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67" name="Freeform 1264"/>
                <p:cNvSpPr>
                  <a:spLocks/>
                </p:cNvSpPr>
                <p:nvPr/>
              </p:nvSpPr>
              <p:spPr bwMode="auto">
                <a:xfrm>
                  <a:off x="3975" y="2136"/>
                  <a:ext cx="105" cy="15"/>
                </a:xfrm>
                <a:custGeom>
                  <a:avLst/>
                  <a:gdLst>
                    <a:gd name="T0" fmla="*/ 0 w 105"/>
                    <a:gd name="T1" fmla="*/ 14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52 w 105"/>
                    <a:gd name="T7" fmla="*/ 10 h 15"/>
                    <a:gd name="T8" fmla="*/ 65 w 105"/>
                    <a:gd name="T9" fmla="*/ 3 h 15"/>
                    <a:gd name="T10" fmla="*/ 71 w 105"/>
                    <a:gd name="T11" fmla="*/ 0 h 15"/>
                    <a:gd name="T12" fmla="*/ 78 w 105"/>
                    <a:gd name="T13" fmla="*/ 0 h 15"/>
                    <a:gd name="T14" fmla="*/ 91 w 105"/>
                    <a:gd name="T15" fmla="*/ 3 h 15"/>
                    <a:gd name="T16" fmla="*/ 104 w 105"/>
                    <a:gd name="T17" fmla="*/ 14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5"/>
                    <a:gd name="T28" fmla="*/ 0 h 15"/>
                    <a:gd name="T29" fmla="*/ 105 w 105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5" h="15">
                      <a:moveTo>
                        <a:pt x="0" y="14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52" y="10"/>
                      </a:lnTo>
                      <a:lnTo>
                        <a:pt x="65" y="3"/>
                      </a:lnTo>
                      <a:lnTo>
                        <a:pt x="71" y="0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68" name="Oval 1265"/>
                <p:cNvSpPr>
                  <a:spLocks noChangeArrowheads="1"/>
                </p:cNvSpPr>
                <p:nvPr/>
              </p:nvSpPr>
              <p:spPr bwMode="auto">
                <a:xfrm rot="180000">
                  <a:off x="3869" y="212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65" name="Group 1266"/>
              <p:cNvGrpSpPr>
                <a:grpSpLocks/>
              </p:cNvGrpSpPr>
              <p:nvPr/>
            </p:nvGrpSpPr>
            <p:grpSpPr bwMode="auto">
              <a:xfrm>
                <a:off x="4132" y="2341"/>
                <a:ext cx="70" cy="83"/>
                <a:chOff x="2136" y="1008"/>
                <a:chExt cx="169" cy="203"/>
              </a:xfrm>
            </p:grpSpPr>
            <p:sp>
              <p:nvSpPr>
                <p:cNvPr id="29563" name="Freeform 1267"/>
                <p:cNvSpPr>
                  <a:spLocks/>
                </p:cNvSpPr>
                <p:nvPr/>
              </p:nvSpPr>
              <p:spPr bwMode="auto">
                <a:xfrm>
                  <a:off x="2195" y="1123"/>
                  <a:ext cx="55" cy="88"/>
                </a:xfrm>
                <a:custGeom>
                  <a:avLst/>
                  <a:gdLst>
                    <a:gd name="T0" fmla="*/ 0 w 55"/>
                    <a:gd name="T1" fmla="*/ 0 h 88"/>
                    <a:gd name="T2" fmla="*/ 11 w 55"/>
                    <a:gd name="T3" fmla="*/ 23 h 88"/>
                    <a:gd name="T4" fmla="*/ 18 w 55"/>
                    <a:gd name="T5" fmla="*/ 33 h 88"/>
                    <a:gd name="T6" fmla="*/ 26 w 55"/>
                    <a:gd name="T7" fmla="*/ 41 h 88"/>
                    <a:gd name="T8" fmla="*/ 33 w 55"/>
                    <a:gd name="T9" fmla="*/ 44 h 88"/>
                    <a:gd name="T10" fmla="*/ 40 w 55"/>
                    <a:gd name="T11" fmla="*/ 48 h 88"/>
                    <a:gd name="T12" fmla="*/ 47 w 55"/>
                    <a:gd name="T13" fmla="*/ 50 h 88"/>
                    <a:gd name="T14" fmla="*/ 51 w 55"/>
                    <a:gd name="T15" fmla="*/ 54 h 88"/>
                    <a:gd name="T16" fmla="*/ 54 w 55"/>
                    <a:gd name="T17" fmla="*/ 62 h 88"/>
                    <a:gd name="T18" fmla="*/ 54 w 55"/>
                    <a:gd name="T19" fmla="*/ 70 h 88"/>
                    <a:gd name="T20" fmla="*/ 54 w 55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88"/>
                    <a:gd name="T35" fmla="*/ 55 w 55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88">
                      <a:moveTo>
                        <a:pt x="0" y="0"/>
                      </a:moveTo>
                      <a:lnTo>
                        <a:pt x="11" y="23"/>
                      </a:lnTo>
                      <a:lnTo>
                        <a:pt x="18" y="33"/>
                      </a:lnTo>
                      <a:lnTo>
                        <a:pt x="26" y="41"/>
                      </a:lnTo>
                      <a:lnTo>
                        <a:pt x="33" y="44"/>
                      </a:lnTo>
                      <a:lnTo>
                        <a:pt x="40" y="48"/>
                      </a:lnTo>
                      <a:lnTo>
                        <a:pt x="47" y="50"/>
                      </a:lnTo>
                      <a:lnTo>
                        <a:pt x="51" y="54"/>
                      </a:lnTo>
                      <a:lnTo>
                        <a:pt x="54" y="62"/>
                      </a:lnTo>
                      <a:lnTo>
                        <a:pt x="54" y="70"/>
                      </a:lnTo>
                      <a:lnTo>
                        <a:pt x="54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64" name="Freeform 1268"/>
                <p:cNvSpPr>
                  <a:spLocks/>
                </p:cNvSpPr>
                <p:nvPr/>
              </p:nvSpPr>
              <p:spPr bwMode="auto">
                <a:xfrm>
                  <a:off x="2253" y="1088"/>
                  <a:ext cx="52" cy="88"/>
                </a:xfrm>
                <a:custGeom>
                  <a:avLst/>
                  <a:gdLst>
                    <a:gd name="T0" fmla="*/ 0 w 52"/>
                    <a:gd name="T1" fmla="*/ 0 h 88"/>
                    <a:gd name="T2" fmla="*/ 11 w 52"/>
                    <a:gd name="T3" fmla="*/ 23 h 88"/>
                    <a:gd name="T4" fmla="*/ 18 w 52"/>
                    <a:gd name="T5" fmla="*/ 33 h 88"/>
                    <a:gd name="T6" fmla="*/ 22 w 52"/>
                    <a:gd name="T7" fmla="*/ 40 h 88"/>
                    <a:gd name="T8" fmla="*/ 29 w 52"/>
                    <a:gd name="T9" fmla="*/ 46 h 88"/>
                    <a:gd name="T10" fmla="*/ 37 w 52"/>
                    <a:gd name="T11" fmla="*/ 48 h 88"/>
                    <a:gd name="T12" fmla="*/ 44 w 52"/>
                    <a:gd name="T13" fmla="*/ 51 h 88"/>
                    <a:gd name="T14" fmla="*/ 48 w 52"/>
                    <a:gd name="T15" fmla="*/ 55 h 88"/>
                    <a:gd name="T16" fmla="*/ 51 w 52"/>
                    <a:gd name="T17" fmla="*/ 63 h 88"/>
                    <a:gd name="T18" fmla="*/ 51 w 52"/>
                    <a:gd name="T19" fmla="*/ 70 h 88"/>
                    <a:gd name="T20" fmla="*/ 51 w 52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"/>
                    <a:gd name="T34" fmla="*/ 0 h 88"/>
                    <a:gd name="T35" fmla="*/ 52 w 52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" h="88">
                      <a:moveTo>
                        <a:pt x="0" y="0"/>
                      </a:moveTo>
                      <a:lnTo>
                        <a:pt x="11" y="23"/>
                      </a:lnTo>
                      <a:lnTo>
                        <a:pt x="18" y="33"/>
                      </a:lnTo>
                      <a:lnTo>
                        <a:pt x="22" y="40"/>
                      </a:lnTo>
                      <a:lnTo>
                        <a:pt x="29" y="46"/>
                      </a:lnTo>
                      <a:lnTo>
                        <a:pt x="37" y="48"/>
                      </a:lnTo>
                      <a:lnTo>
                        <a:pt x="44" y="51"/>
                      </a:lnTo>
                      <a:lnTo>
                        <a:pt x="48" y="55"/>
                      </a:lnTo>
                      <a:lnTo>
                        <a:pt x="51" y="63"/>
                      </a:lnTo>
                      <a:lnTo>
                        <a:pt x="51" y="70"/>
                      </a:lnTo>
                      <a:lnTo>
                        <a:pt x="51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65" name="Oval 1269"/>
                <p:cNvSpPr>
                  <a:spLocks noChangeArrowheads="1"/>
                </p:cNvSpPr>
                <p:nvPr/>
              </p:nvSpPr>
              <p:spPr bwMode="auto">
                <a:xfrm rot="3660000">
                  <a:off x="2135" y="100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66" name="Group 1270"/>
              <p:cNvGrpSpPr>
                <a:grpSpLocks/>
              </p:cNvGrpSpPr>
              <p:nvPr/>
            </p:nvGrpSpPr>
            <p:grpSpPr bwMode="auto">
              <a:xfrm>
                <a:off x="4786" y="3089"/>
                <a:ext cx="74" cy="83"/>
                <a:chOff x="3700" y="2827"/>
                <a:chExt cx="177" cy="202"/>
              </a:xfrm>
            </p:grpSpPr>
            <p:sp>
              <p:nvSpPr>
                <p:cNvPr id="29560" name="Freeform 1271"/>
                <p:cNvSpPr>
                  <a:spLocks/>
                </p:cNvSpPr>
                <p:nvPr/>
              </p:nvSpPr>
              <p:spPr bwMode="auto">
                <a:xfrm>
                  <a:off x="3762" y="2941"/>
                  <a:ext cx="62" cy="88"/>
                </a:xfrm>
                <a:custGeom>
                  <a:avLst/>
                  <a:gdLst>
                    <a:gd name="T0" fmla="*/ 0 w 62"/>
                    <a:gd name="T1" fmla="*/ 0 h 88"/>
                    <a:gd name="T2" fmla="*/ 12 w 62"/>
                    <a:gd name="T3" fmla="*/ 19 h 88"/>
                    <a:gd name="T4" fmla="*/ 24 w 62"/>
                    <a:gd name="T5" fmla="*/ 39 h 88"/>
                    <a:gd name="T6" fmla="*/ 43 w 62"/>
                    <a:gd name="T7" fmla="*/ 48 h 88"/>
                    <a:gd name="T8" fmla="*/ 55 w 62"/>
                    <a:gd name="T9" fmla="*/ 53 h 88"/>
                    <a:gd name="T10" fmla="*/ 61 w 62"/>
                    <a:gd name="T11" fmla="*/ 68 h 88"/>
                    <a:gd name="T12" fmla="*/ 61 w 62"/>
                    <a:gd name="T13" fmla="*/ 87 h 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2"/>
                    <a:gd name="T22" fmla="*/ 0 h 88"/>
                    <a:gd name="T23" fmla="*/ 62 w 62"/>
                    <a:gd name="T24" fmla="*/ 88 h 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2" h="88">
                      <a:moveTo>
                        <a:pt x="0" y="0"/>
                      </a:moveTo>
                      <a:lnTo>
                        <a:pt x="12" y="19"/>
                      </a:lnTo>
                      <a:lnTo>
                        <a:pt x="24" y="39"/>
                      </a:lnTo>
                      <a:lnTo>
                        <a:pt x="43" y="48"/>
                      </a:lnTo>
                      <a:lnTo>
                        <a:pt x="55" y="53"/>
                      </a:lnTo>
                      <a:lnTo>
                        <a:pt x="61" y="68"/>
                      </a:lnTo>
                      <a:lnTo>
                        <a:pt x="61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61" name="Freeform 1272"/>
                <p:cNvSpPr>
                  <a:spLocks/>
                </p:cNvSpPr>
                <p:nvPr/>
              </p:nvSpPr>
              <p:spPr bwMode="auto">
                <a:xfrm>
                  <a:off x="3814" y="2905"/>
                  <a:ext cx="63" cy="87"/>
                </a:xfrm>
                <a:custGeom>
                  <a:avLst/>
                  <a:gdLst>
                    <a:gd name="T0" fmla="*/ 0 w 63"/>
                    <a:gd name="T1" fmla="*/ 0 h 87"/>
                    <a:gd name="T2" fmla="*/ 19 w 63"/>
                    <a:gd name="T3" fmla="*/ 19 h 87"/>
                    <a:gd name="T4" fmla="*/ 31 w 63"/>
                    <a:gd name="T5" fmla="*/ 38 h 87"/>
                    <a:gd name="T6" fmla="*/ 37 w 63"/>
                    <a:gd name="T7" fmla="*/ 43 h 87"/>
                    <a:gd name="T8" fmla="*/ 43 w 63"/>
                    <a:gd name="T9" fmla="*/ 48 h 87"/>
                    <a:gd name="T10" fmla="*/ 50 w 63"/>
                    <a:gd name="T11" fmla="*/ 48 h 87"/>
                    <a:gd name="T12" fmla="*/ 56 w 63"/>
                    <a:gd name="T13" fmla="*/ 53 h 87"/>
                    <a:gd name="T14" fmla="*/ 62 w 63"/>
                    <a:gd name="T15" fmla="*/ 67 h 87"/>
                    <a:gd name="T16" fmla="*/ 62 w 63"/>
                    <a:gd name="T17" fmla="*/ 86 h 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3"/>
                    <a:gd name="T28" fmla="*/ 0 h 87"/>
                    <a:gd name="T29" fmla="*/ 63 w 63"/>
                    <a:gd name="T30" fmla="*/ 87 h 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3" h="87">
                      <a:moveTo>
                        <a:pt x="0" y="0"/>
                      </a:moveTo>
                      <a:lnTo>
                        <a:pt x="19" y="19"/>
                      </a:lnTo>
                      <a:lnTo>
                        <a:pt x="31" y="38"/>
                      </a:lnTo>
                      <a:lnTo>
                        <a:pt x="37" y="43"/>
                      </a:lnTo>
                      <a:lnTo>
                        <a:pt x="43" y="48"/>
                      </a:lnTo>
                      <a:lnTo>
                        <a:pt x="50" y="48"/>
                      </a:lnTo>
                      <a:lnTo>
                        <a:pt x="56" y="53"/>
                      </a:lnTo>
                      <a:lnTo>
                        <a:pt x="62" y="67"/>
                      </a:lnTo>
                      <a:lnTo>
                        <a:pt x="62" y="86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62" name="Oval 1273"/>
                <p:cNvSpPr>
                  <a:spLocks noChangeArrowheads="1"/>
                </p:cNvSpPr>
                <p:nvPr/>
              </p:nvSpPr>
              <p:spPr bwMode="auto">
                <a:xfrm rot="3480000">
                  <a:off x="3699" y="28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67" name="Group 1274"/>
              <p:cNvGrpSpPr>
                <a:grpSpLocks/>
              </p:cNvGrpSpPr>
              <p:nvPr/>
            </p:nvGrpSpPr>
            <p:grpSpPr bwMode="auto">
              <a:xfrm>
                <a:off x="4834" y="3003"/>
                <a:ext cx="88" cy="61"/>
                <a:chOff x="3815" y="2618"/>
                <a:chExt cx="212" cy="149"/>
              </a:xfrm>
            </p:grpSpPr>
            <p:sp>
              <p:nvSpPr>
                <p:cNvPr id="29557" name="Freeform 1275"/>
                <p:cNvSpPr>
                  <a:spLocks/>
                </p:cNvSpPr>
                <p:nvPr/>
              </p:nvSpPr>
              <p:spPr bwMode="auto">
                <a:xfrm>
                  <a:off x="3904" y="2722"/>
                  <a:ext cx="97" cy="45"/>
                </a:xfrm>
                <a:custGeom>
                  <a:avLst/>
                  <a:gdLst>
                    <a:gd name="T0" fmla="*/ 0 w 97"/>
                    <a:gd name="T1" fmla="*/ 0 h 45"/>
                    <a:gd name="T2" fmla="*/ 26 w 97"/>
                    <a:gd name="T3" fmla="*/ 13 h 45"/>
                    <a:gd name="T4" fmla="*/ 45 w 97"/>
                    <a:gd name="T5" fmla="*/ 17 h 45"/>
                    <a:gd name="T6" fmla="*/ 51 w 97"/>
                    <a:gd name="T7" fmla="*/ 17 h 45"/>
                    <a:gd name="T8" fmla="*/ 64 w 97"/>
                    <a:gd name="T9" fmla="*/ 17 h 45"/>
                    <a:gd name="T10" fmla="*/ 70 w 97"/>
                    <a:gd name="T11" fmla="*/ 17 h 45"/>
                    <a:gd name="T12" fmla="*/ 77 w 97"/>
                    <a:gd name="T13" fmla="*/ 17 h 45"/>
                    <a:gd name="T14" fmla="*/ 90 w 97"/>
                    <a:gd name="T15" fmla="*/ 26 h 45"/>
                    <a:gd name="T16" fmla="*/ 96 w 97"/>
                    <a:gd name="T17" fmla="*/ 44 h 4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7"/>
                    <a:gd name="T28" fmla="*/ 0 h 45"/>
                    <a:gd name="T29" fmla="*/ 97 w 97"/>
                    <a:gd name="T30" fmla="*/ 45 h 4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7" h="45">
                      <a:moveTo>
                        <a:pt x="0" y="0"/>
                      </a:moveTo>
                      <a:lnTo>
                        <a:pt x="26" y="13"/>
                      </a:lnTo>
                      <a:lnTo>
                        <a:pt x="45" y="17"/>
                      </a:lnTo>
                      <a:lnTo>
                        <a:pt x="51" y="17"/>
                      </a:lnTo>
                      <a:lnTo>
                        <a:pt x="64" y="17"/>
                      </a:lnTo>
                      <a:lnTo>
                        <a:pt x="70" y="17"/>
                      </a:lnTo>
                      <a:lnTo>
                        <a:pt x="77" y="17"/>
                      </a:lnTo>
                      <a:lnTo>
                        <a:pt x="90" y="26"/>
                      </a:lnTo>
                      <a:lnTo>
                        <a:pt x="96" y="4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58" name="Freeform 1276"/>
                <p:cNvSpPr>
                  <a:spLocks/>
                </p:cNvSpPr>
                <p:nvPr/>
              </p:nvSpPr>
              <p:spPr bwMode="auto">
                <a:xfrm>
                  <a:off x="3929" y="2664"/>
                  <a:ext cx="98" cy="44"/>
                </a:xfrm>
                <a:custGeom>
                  <a:avLst/>
                  <a:gdLst>
                    <a:gd name="T0" fmla="*/ 0 w 98"/>
                    <a:gd name="T1" fmla="*/ 0 h 44"/>
                    <a:gd name="T2" fmla="*/ 26 w 98"/>
                    <a:gd name="T3" fmla="*/ 13 h 44"/>
                    <a:gd name="T4" fmla="*/ 45 w 98"/>
                    <a:gd name="T5" fmla="*/ 17 h 44"/>
                    <a:gd name="T6" fmla="*/ 52 w 98"/>
                    <a:gd name="T7" fmla="*/ 17 h 44"/>
                    <a:gd name="T8" fmla="*/ 65 w 98"/>
                    <a:gd name="T9" fmla="*/ 17 h 44"/>
                    <a:gd name="T10" fmla="*/ 71 w 98"/>
                    <a:gd name="T11" fmla="*/ 17 h 44"/>
                    <a:gd name="T12" fmla="*/ 78 w 98"/>
                    <a:gd name="T13" fmla="*/ 17 h 44"/>
                    <a:gd name="T14" fmla="*/ 91 w 98"/>
                    <a:gd name="T15" fmla="*/ 26 h 44"/>
                    <a:gd name="T16" fmla="*/ 97 w 98"/>
                    <a:gd name="T17" fmla="*/ 43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44"/>
                    <a:gd name="T29" fmla="*/ 98 w 98"/>
                    <a:gd name="T30" fmla="*/ 44 h 4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44">
                      <a:moveTo>
                        <a:pt x="0" y="0"/>
                      </a:moveTo>
                      <a:lnTo>
                        <a:pt x="26" y="13"/>
                      </a:lnTo>
                      <a:lnTo>
                        <a:pt x="45" y="17"/>
                      </a:lnTo>
                      <a:lnTo>
                        <a:pt x="52" y="17"/>
                      </a:lnTo>
                      <a:lnTo>
                        <a:pt x="65" y="17"/>
                      </a:lnTo>
                      <a:lnTo>
                        <a:pt x="71" y="17"/>
                      </a:lnTo>
                      <a:lnTo>
                        <a:pt x="78" y="17"/>
                      </a:lnTo>
                      <a:lnTo>
                        <a:pt x="91" y="26"/>
                      </a:lnTo>
                      <a:lnTo>
                        <a:pt x="97" y="4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59" name="Oval 1277"/>
                <p:cNvSpPr>
                  <a:spLocks noChangeArrowheads="1"/>
                </p:cNvSpPr>
                <p:nvPr/>
              </p:nvSpPr>
              <p:spPr bwMode="auto">
                <a:xfrm rot="1620000">
                  <a:off x="3815" y="261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68" name="Group 1278"/>
              <p:cNvGrpSpPr>
                <a:grpSpLocks/>
              </p:cNvGrpSpPr>
              <p:nvPr/>
            </p:nvGrpSpPr>
            <p:grpSpPr bwMode="auto">
              <a:xfrm>
                <a:off x="4169" y="2331"/>
                <a:ext cx="72" cy="83"/>
                <a:chOff x="2226" y="984"/>
                <a:chExt cx="169" cy="203"/>
              </a:xfrm>
            </p:grpSpPr>
            <p:sp>
              <p:nvSpPr>
                <p:cNvPr id="29554" name="Freeform 1279"/>
                <p:cNvSpPr>
                  <a:spLocks/>
                </p:cNvSpPr>
                <p:nvPr/>
              </p:nvSpPr>
              <p:spPr bwMode="auto">
                <a:xfrm>
                  <a:off x="2287" y="1099"/>
                  <a:ext cx="53" cy="88"/>
                </a:xfrm>
                <a:custGeom>
                  <a:avLst/>
                  <a:gdLst>
                    <a:gd name="T0" fmla="*/ 0 w 53"/>
                    <a:gd name="T1" fmla="*/ 0 h 88"/>
                    <a:gd name="T2" fmla="*/ 11 w 53"/>
                    <a:gd name="T3" fmla="*/ 22 h 88"/>
                    <a:gd name="T4" fmla="*/ 19 w 53"/>
                    <a:gd name="T5" fmla="*/ 32 h 88"/>
                    <a:gd name="T6" fmla="*/ 22 w 53"/>
                    <a:gd name="T7" fmla="*/ 40 h 88"/>
                    <a:gd name="T8" fmla="*/ 30 w 53"/>
                    <a:gd name="T9" fmla="*/ 45 h 88"/>
                    <a:gd name="T10" fmla="*/ 37 w 53"/>
                    <a:gd name="T11" fmla="*/ 47 h 88"/>
                    <a:gd name="T12" fmla="*/ 45 w 53"/>
                    <a:gd name="T13" fmla="*/ 51 h 88"/>
                    <a:gd name="T14" fmla="*/ 49 w 53"/>
                    <a:gd name="T15" fmla="*/ 55 h 88"/>
                    <a:gd name="T16" fmla="*/ 52 w 53"/>
                    <a:gd name="T17" fmla="*/ 62 h 88"/>
                    <a:gd name="T18" fmla="*/ 52 w 53"/>
                    <a:gd name="T19" fmla="*/ 70 h 88"/>
                    <a:gd name="T20" fmla="*/ 52 w 53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3"/>
                    <a:gd name="T34" fmla="*/ 0 h 88"/>
                    <a:gd name="T35" fmla="*/ 53 w 53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3" h="88">
                      <a:moveTo>
                        <a:pt x="0" y="0"/>
                      </a:moveTo>
                      <a:lnTo>
                        <a:pt x="11" y="22"/>
                      </a:lnTo>
                      <a:lnTo>
                        <a:pt x="19" y="32"/>
                      </a:lnTo>
                      <a:lnTo>
                        <a:pt x="22" y="40"/>
                      </a:lnTo>
                      <a:lnTo>
                        <a:pt x="30" y="45"/>
                      </a:lnTo>
                      <a:lnTo>
                        <a:pt x="37" y="47"/>
                      </a:lnTo>
                      <a:lnTo>
                        <a:pt x="45" y="51"/>
                      </a:lnTo>
                      <a:lnTo>
                        <a:pt x="49" y="55"/>
                      </a:lnTo>
                      <a:lnTo>
                        <a:pt x="52" y="62"/>
                      </a:lnTo>
                      <a:lnTo>
                        <a:pt x="52" y="70"/>
                      </a:lnTo>
                      <a:lnTo>
                        <a:pt x="52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55" name="Freeform 1280"/>
                <p:cNvSpPr>
                  <a:spLocks/>
                </p:cNvSpPr>
                <p:nvPr/>
              </p:nvSpPr>
              <p:spPr bwMode="auto">
                <a:xfrm>
                  <a:off x="2340" y="1064"/>
                  <a:ext cx="55" cy="88"/>
                </a:xfrm>
                <a:custGeom>
                  <a:avLst/>
                  <a:gdLst>
                    <a:gd name="T0" fmla="*/ 0 w 55"/>
                    <a:gd name="T1" fmla="*/ 0 h 88"/>
                    <a:gd name="T2" fmla="*/ 12 w 55"/>
                    <a:gd name="T3" fmla="*/ 23 h 88"/>
                    <a:gd name="T4" fmla="*/ 20 w 55"/>
                    <a:gd name="T5" fmla="*/ 32 h 88"/>
                    <a:gd name="T6" fmla="*/ 23 w 55"/>
                    <a:gd name="T7" fmla="*/ 39 h 88"/>
                    <a:gd name="T8" fmla="*/ 31 w 55"/>
                    <a:gd name="T9" fmla="*/ 45 h 88"/>
                    <a:gd name="T10" fmla="*/ 39 w 55"/>
                    <a:gd name="T11" fmla="*/ 48 h 88"/>
                    <a:gd name="T12" fmla="*/ 46 w 55"/>
                    <a:gd name="T13" fmla="*/ 52 h 88"/>
                    <a:gd name="T14" fmla="*/ 50 w 55"/>
                    <a:gd name="T15" fmla="*/ 56 h 88"/>
                    <a:gd name="T16" fmla="*/ 54 w 55"/>
                    <a:gd name="T17" fmla="*/ 61 h 88"/>
                    <a:gd name="T18" fmla="*/ 54 w 55"/>
                    <a:gd name="T19" fmla="*/ 69 h 88"/>
                    <a:gd name="T20" fmla="*/ 54 w 55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88"/>
                    <a:gd name="T35" fmla="*/ 55 w 55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88">
                      <a:moveTo>
                        <a:pt x="0" y="0"/>
                      </a:moveTo>
                      <a:lnTo>
                        <a:pt x="12" y="23"/>
                      </a:lnTo>
                      <a:lnTo>
                        <a:pt x="20" y="32"/>
                      </a:lnTo>
                      <a:lnTo>
                        <a:pt x="23" y="39"/>
                      </a:lnTo>
                      <a:lnTo>
                        <a:pt x="31" y="45"/>
                      </a:lnTo>
                      <a:lnTo>
                        <a:pt x="39" y="48"/>
                      </a:lnTo>
                      <a:lnTo>
                        <a:pt x="46" y="52"/>
                      </a:lnTo>
                      <a:lnTo>
                        <a:pt x="50" y="56"/>
                      </a:lnTo>
                      <a:lnTo>
                        <a:pt x="54" y="61"/>
                      </a:lnTo>
                      <a:lnTo>
                        <a:pt x="54" y="69"/>
                      </a:lnTo>
                      <a:lnTo>
                        <a:pt x="54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56" name="Oval 1281"/>
                <p:cNvSpPr>
                  <a:spLocks noChangeArrowheads="1"/>
                </p:cNvSpPr>
                <p:nvPr/>
              </p:nvSpPr>
              <p:spPr bwMode="auto">
                <a:xfrm rot="3660000">
                  <a:off x="2225" y="98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69" name="Group 1282"/>
              <p:cNvGrpSpPr>
                <a:grpSpLocks/>
              </p:cNvGrpSpPr>
              <p:nvPr/>
            </p:nvGrpSpPr>
            <p:grpSpPr bwMode="auto">
              <a:xfrm>
                <a:off x="4094" y="2393"/>
                <a:ext cx="72" cy="84"/>
                <a:chOff x="2046" y="1134"/>
                <a:chExt cx="169" cy="205"/>
              </a:xfrm>
            </p:grpSpPr>
            <p:sp>
              <p:nvSpPr>
                <p:cNvPr id="29551" name="Freeform 1283"/>
                <p:cNvSpPr>
                  <a:spLocks/>
                </p:cNvSpPr>
                <p:nvPr/>
              </p:nvSpPr>
              <p:spPr bwMode="auto">
                <a:xfrm>
                  <a:off x="2108" y="1248"/>
                  <a:ext cx="53" cy="91"/>
                </a:xfrm>
                <a:custGeom>
                  <a:avLst/>
                  <a:gdLst>
                    <a:gd name="T0" fmla="*/ 0 w 53"/>
                    <a:gd name="T1" fmla="*/ 0 h 91"/>
                    <a:gd name="T2" fmla="*/ 10 w 53"/>
                    <a:gd name="T3" fmla="*/ 24 h 91"/>
                    <a:gd name="T4" fmla="*/ 17 w 53"/>
                    <a:gd name="T5" fmla="*/ 32 h 91"/>
                    <a:gd name="T6" fmla="*/ 20 w 53"/>
                    <a:gd name="T7" fmla="*/ 41 h 91"/>
                    <a:gd name="T8" fmla="*/ 27 w 53"/>
                    <a:gd name="T9" fmla="*/ 45 h 91"/>
                    <a:gd name="T10" fmla="*/ 38 w 53"/>
                    <a:gd name="T11" fmla="*/ 49 h 91"/>
                    <a:gd name="T12" fmla="*/ 45 w 53"/>
                    <a:gd name="T13" fmla="*/ 51 h 91"/>
                    <a:gd name="T14" fmla="*/ 48 w 53"/>
                    <a:gd name="T15" fmla="*/ 56 h 91"/>
                    <a:gd name="T16" fmla="*/ 52 w 53"/>
                    <a:gd name="T17" fmla="*/ 62 h 91"/>
                    <a:gd name="T18" fmla="*/ 52 w 53"/>
                    <a:gd name="T19" fmla="*/ 71 h 91"/>
                    <a:gd name="T20" fmla="*/ 52 w 53"/>
                    <a:gd name="T21" fmla="*/ 90 h 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3"/>
                    <a:gd name="T34" fmla="*/ 0 h 91"/>
                    <a:gd name="T35" fmla="*/ 53 w 53"/>
                    <a:gd name="T36" fmla="*/ 91 h 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3" h="91">
                      <a:moveTo>
                        <a:pt x="0" y="0"/>
                      </a:moveTo>
                      <a:lnTo>
                        <a:pt x="10" y="24"/>
                      </a:lnTo>
                      <a:lnTo>
                        <a:pt x="17" y="32"/>
                      </a:lnTo>
                      <a:lnTo>
                        <a:pt x="20" y="41"/>
                      </a:lnTo>
                      <a:lnTo>
                        <a:pt x="27" y="45"/>
                      </a:lnTo>
                      <a:lnTo>
                        <a:pt x="38" y="49"/>
                      </a:lnTo>
                      <a:lnTo>
                        <a:pt x="45" y="51"/>
                      </a:lnTo>
                      <a:lnTo>
                        <a:pt x="48" y="56"/>
                      </a:lnTo>
                      <a:lnTo>
                        <a:pt x="52" y="62"/>
                      </a:lnTo>
                      <a:lnTo>
                        <a:pt x="52" y="71"/>
                      </a:lnTo>
                      <a:lnTo>
                        <a:pt x="52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52" name="Freeform 1284"/>
                <p:cNvSpPr>
                  <a:spLocks/>
                </p:cNvSpPr>
                <p:nvPr/>
              </p:nvSpPr>
              <p:spPr bwMode="auto">
                <a:xfrm>
                  <a:off x="2161" y="1213"/>
                  <a:ext cx="54" cy="91"/>
                </a:xfrm>
                <a:custGeom>
                  <a:avLst/>
                  <a:gdLst>
                    <a:gd name="T0" fmla="*/ 0 w 54"/>
                    <a:gd name="T1" fmla="*/ 0 h 91"/>
                    <a:gd name="T2" fmla="*/ 11 w 54"/>
                    <a:gd name="T3" fmla="*/ 23 h 91"/>
                    <a:gd name="T4" fmla="*/ 18 w 54"/>
                    <a:gd name="T5" fmla="*/ 34 h 91"/>
                    <a:gd name="T6" fmla="*/ 25 w 54"/>
                    <a:gd name="T7" fmla="*/ 40 h 91"/>
                    <a:gd name="T8" fmla="*/ 32 w 54"/>
                    <a:gd name="T9" fmla="*/ 46 h 91"/>
                    <a:gd name="T10" fmla="*/ 39 w 54"/>
                    <a:gd name="T11" fmla="*/ 48 h 91"/>
                    <a:gd name="T12" fmla="*/ 46 w 54"/>
                    <a:gd name="T13" fmla="*/ 52 h 91"/>
                    <a:gd name="T14" fmla="*/ 50 w 54"/>
                    <a:gd name="T15" fmla="*/ 57 h 91"/>
                    <a:gd name="T16" fmla="*/ 53 w 54"/>
                    <a:gd name="T17" fmla="*/ 63 h 91"/>
                    <a:gd name="T18" fmla="*/ 53 w 54"/>
                    <a:gd name="T19" fmla="*/ 71 h 91"/>
                    <a:gd name="T20" fmla="*/ 53 w 54"/>
                    <a:gd name="T21" fmla="*/ 90 h 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91"/>
                    <a:gd name="T35" fmla="*/ 54 w 54"/>
                    <a:gd name="T36" fmla="*/ 91 h 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91">
                      <a:moveTo>
                        <a:pt x="0" y="0"/>
                      </a:moveTo>
                      <a:lnTo>
                        <a:pt x="11" y="23"/>
                      </a:lnTo>
                      <a:lnTo>
                        <a:pt x="18" y="34"/>
                      </a:lnTo>
                      <a:lnTo>
                        <a:pt x="25" y="40"/>
                      </a:lnTo>
                      <a:lnTo>
                        <a:pt x="32" y="46"/>
                      </a:lnTo>
                      <a:lnTo>
                        <a:pt x="39" y="48"/>
                      </a:lnTo>
                      <a:lnTo>
                        <a:pt x="46" y="52"/>
                      </a:lnTo>
                      <a:lnTo>
                        <a:pt x="50" y="57"/>
                      </a:lnTo>
                      <a:lnTo>
                        <a:pt x="53" y="63"/>
                      </a:lnTo>
                      <a:lnTo>
                        <a:pt x="53" y="71"/>
                      </a:lnTo>
                      <a:lnTo>
                        <a:pt x="53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53" name="Oval 1285"/>
                <p:cNvSpPr>
                  <a:spLocks noChangeArrowheads="1"/>
                </p:cNvSpPr>
                <p:nvPr/>
              </p:nvSpPr>
              <p:spPr bwMode="auto">
                <a:xfrm rot="3660000">
                  <a:off x="2045" y="113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70" name="Group 1286"/>
              <p:cNvGrpSpPr>
                <a:grpSpLocks/>
              </p:cNvGrpSpPr>
              <p:nvPr/>
            </p:nvGrpSpPr>
            <p:grpSpPr bwMode="auto">
              <a:xfrm>
                <a:off x="4132" y="2367"/>
                <a:ext cx="70" cy="85"/>
                <a:chOff x="2136" y="1074"/>
                <a:chExt cx="169" cy="205"/>
              </a:xfrm>
            </p:grpSpPr>
            <p:sp>
              <p:nvSpPr>
                <p:cNvPr id="29548" name="Freeform 1287"/>
                <p:cNvSpPr>
                  <a:spLocks/>
                </p:cNvSpPr>
                <p:nvPr/>
              </p:nvSpPr>
              <p:spPr bwMode="auto">
                <a:xfrm>
                  <a:off x="2195" y="1188"/>
                  <a:ext cx="55" cy="91"/>
                </a:xfrm>
                <a:custGeom>
                  <a:avLst/>
                  <a:gdLst>
                    <a:gd name="T0" fmla="*/ 0 w 55"/>
                    <a:gd name="T1" fmla="*/ 0 h 91"/>
                    <a:gd name="T2" fmla="*/ 11 w 55"/>
                    <a:gd name="T3" fmla="*/ 25 h 91"/>
                    <a:gd name="T4" fmla="*/ 18 w 55"/>
                    <a:gd name="T5" fmla="*/ 33 h 91"/>
                    <a:gd name="T6" fmla="*/ 26 w 55"/>
                    <a:gd name="T7" fmla="*/ 41 h 91"/>
                    <a:gd name="T8" fmla="*/ 33 w 55"/>
                    <a:gd name="T9" fmla="*/ 45 h 91"/>
                    <a:gd name="T10" fmla="*/ 40 w 55"/>
                    <a:gd name="T11" fmla="*/ 49 h 91"/>
                    <a:gd name="T12" fmla="*/ 47 w 55"/>
                    <a:gd name="T13" fmla="*/ 51 h 91"/>
                    <a:gd name="T14" fmla="*/ 51 w 55"/>
                    <a:gd name="T15" fmla="*/ 55 h 91"/>
                    <a:gd name="T16" fmla="*/ 54 w 55"/>
                    <a:gd name="T17" fmla="*/ 61 h 91"/>
                    <a:gd name="T18" fmla="*/ 54 w 55"/>
                    <a:gd name="T19" fmla="*/ 70 h 91"/>
                    <a:gd name="T20" fmla="*/ 54 w 55"/>
                    <a:gd name="T21" fmla="*/ 90 h 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91"/>
                    <a:gd name="T35" fmla="*/ 55 w 55"/>
                    <a:gd name="T36" fmla="*/ 91 h 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91">
                      <a:moveTo>
                        <a:pt x="0" y="0"/>
                      </a:moveTo>
                      <a:lnTo>
                        <a:pt x="11" y="25"/>
                      </a:lnTo>
                      <a:lnTo>
                        <a:pt x="18" y="33"/>
                      </a:lnTo>
                      <a:lnTo>
                        <a:pt x="26" y="41"/>
                      </a:lnTo>
                      <a:lnTo>
                        <a:pt x="33" y="45"/>
                      </a:lnTo>
                      <a:lnTo>
                        <a:pt x="40" y="49"/>
                      </a:lnTo>
                      <a:lnTo>
                        <a:pt x="47" y="51"/>
                      </a:lnTo>
                      <a:lnTo>
                        <a:pt x="51" y="55"/>
                      </a:lnTo>
                      <a:lnTo>
                        <a:pt x="54" y="61"/>
                      </a:lnTo>
                      <a:lnTo>
                        <a:pt x="54" y="70"/>
                      </a:lnTo>
                      <a:lnTo>
                        <a:pt x="54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49" name="Freeform 1288"/>
                <p:cNvSpPr>
                  <a:spLocks/>
                </p:cNvSpPr>
                <p:nvPr/>
              </p:nvSpPr>
              <p:spPr bwMode="auto">
                <a:xfrm>
                  <a:off x="2253" y="1154"/>
                  <a:ext cx="52" cy="88"/>
                </a:xfrm>
                <a:custGeom>
                  <a:avLst/>
                  <a:gdLst>
                    <a:gd name="T0" fmla="*/ 0 w 52"/>
                    <a:gd name="T1" fmla="*/ 0 h 88"/>
                    <a:gd name="T2" fmla="*/ 11 w 52"/>
                    <a:gd name="T3" fmla="*/ 23 h 88"/>
                    <a:gd name="T4" fmla="*/ 18 w 52"/>
                    <a:gd name="T5" fmla="*/ 31 h 88"/>
                    <a:gd name="T6" fmla="*/ 22 w 52"/>
                    <a:gd name="T7" fmla="*/ 39 h 88"/>
                    <a:gd name="T8" fmla="*/ 29 w 52"/>
                    <a:gd name="T9" fmla="*/ 45 h 88"/>
                    <a:gd name="T10" fmla="*/ 37 w 52"/>
                    <a:gd name="T11" fmla="*/ 47 h 88"/>
                    <a:gd name="T12" fmla="*/ 44 w 52"/>
                    <a:gd name="T13" fmla="*/ 51 h 88"/>
                    <a:gd name="T14" fmla="*/ 48 w 52"/>
                    <a:gd name="T15" fmla="*/ 55 h 88"/>
                    <a:gd name="T16" fmla="*/ 51 w 52"/>
                    <a:gd name="T17" fmla="*/ 61 h 88"/>
                    <a:gd name="T18" fmla="*/ 51 w 52"/>
                    <a:gd name="T19" fmla="*/ 69 h 88"/>
                    <a:gd name="T20" fmla="*/ 51 w 52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2"/>
                    <a:gd name="T34" fmla="*/ 0 h 88"/>
                    <a:gd name="T35" fmla="*/ 52 w 52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2" h="88">
                      <a:moveTo>
                        <a:pt x="0" y="0"/>
                      </a:moveTo>
                      <a:lnTo>
                        <a:pt x="11" y="23"/>
                      </a:lnTo>
                      <a:lnTo>
                        <a:pt x="18" y="31"/>
                      </a:lnTo>
                      <a:lnTo>
                        <a:pt x="22" y="39"/>
                      </a:lnTo>
                      <a:lnTo>
                        <a:pt x="29" y="45"/>
                      </a:lnTo>
                      <a:lnTo>
                        <a:pt x="37" y="47"/>
                      </a:lnTo>
                      <a:lnTo>
                        <a:pt x="44" y="51"/>
                      </a:lnTo>
                      <a:lnTo>
                        <a:pt x="48" y="55"/>
                      </a:lnTo>
                      <a:lnTo>
                        <a:pt x="51" y="61"/>
                      </a:lnTo>
                      <a:lnTo>
                        <a:pt x="51" y="69"/>
                      </a:lnTo>
                      <a:lnTo>
                        <a:pt x="51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50" name="Oval 1289"/>
                <p:cNvSpPr>
                  <a:spLocks noChangeArrowheads="1"/>
                </p:cNvSpPr>
                <p:nvPr/>
              </p:nvSpPr>
              <p:spPr bwMode="auto">
                <a:xfrm rot="3660000">
                  <a:off x="2135" y="107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71" name="Group 1290"/>
              <p:cNvGrpSpPr>
                <a:grpSpLocks/>
              </p:cNvGrpSpPr>
              <p:nvPr/>
            </p:nvGrpSpPr>
            <p:grpSpPr bwMode="auto">
              <a:xfrm>
                <a:off x="3921" y="2594"/>
                <a:ext cx="72" cy="84"/>
                <a:chOff x="1632" y="1626"/>
                <a:chExt cx="170" cy="205"/>
              </a:xfrm>
            </p:grpSpPr>
            <p:sp>
              <p:nvSpPr>
                <p:cNvPr id="29545" name="Freeform 1291"/>
                <p:cNvSpPr>
                  <a:spLocks/>
                </p:cNvSpPr>
                <p:nvPr/>
              </p:nvSpPr>
              <p:spPr bwMode="auto">
                <a:xfrm>
                  <a:off x="1693" y="1742"/>
                  <a:ext cx="54" cy="89"/>
                </a:xfrm>
                <a:custGeom>
                  <a:avLst/>
                  <a:gdLst>
                    <a:gd name="T0" fmla="*/ 0 w 54"/>
                    <a:gd name="T1" fmla="*/ 0 h 89"/>
                    <a:gd name="T2" fmla="*/ 11 w 54"/>
                    <a:gd name="T3" fmla="*/ 21 h 89"/>
                    <a:gd name="T4" fmla="*/ 22 w 54"/>
                    <a:gd name="T5" fmla="*/ 38 h 89"/>
                    <a:gd name="T6" fmla="*/ 31 w 54"/>
                    <a:gd name="T7" fmla="*/ 44 h 89"/>
                    <a:gd name="T8" fmla="*/ 36 w 54"/>
                    <a:gd name="T9" fmla="*/ 47 h 89"/>
                    <a:gd name="T10" fmla="*/ 45 w 54"/>
                    <a:gd name="T11" fmla="*/ 50 h 89"/>
                    <a:gd name="T12" fmla="*/ 50 w 54"/>
                    <a:gd name="T13" fmla="*/ 53 h 89"/>
                    <a:gd name="T14" fmla="*/ 53 w 54"/>
                    <a:gd name="T15" fmla="*/ 59 h 89"/>
                    <a:gd name="T16" fmla="*/ 53 w 54"/>
                    <a:gd name="T17" fmla="*/ 68 h 89"/>
                    <a:gd name="T18" fmla="*/ 53 w 54"/>
                    <a:gd name="T19" fmla="*/ 88 h 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89"/>
                    <a:gd name="T32" fmla="*/ 54 w 54"/>
                    <a:gd name="T33" fmla="*/ 89 h 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89">
                      <a:moveTo>
                        <a:pt x="0" y="0"/>
                      </a:moveTo>
                      <a:lnTo>
                        <a:pt x="11" y="21"/>
                      </a:lnTo>
                      <a:lnTo>
                        <a:pt x="22" y="38"/>
                      </a:lnTo>
                      <a:lnTo>
                        <a:pt x="31" y="44"/>
                      </a:lnTo>
                      <a:lnTo>
                        <a:pt x="36" y="47"/>
                      </a:lnTo>
                      <a:lnTo>
                        <a:pt x="45" y="50"/>
                      </a:lnTo>
                      <a:lnTo>
                        <a:pt x="50" y="53"/>
                      </a:lnTo>
                      <a:lnTo>
                        <a:pt x="53" y="59"/>
                      </a:lnTo>
                      <a:lnTo>
                        <a:pt x="53" y="68"/>
                      </a:lnTo>
                      <a:lnTo>
                        <a:pt x="53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46" name="Freeform 1292"/>
                <p:cNvSpPr>
                  <a:spLocks/>
                </p:cNvSpPr>
                <p:nvPr/>
              </p:nvSpPr>
              <p:spPr bwMode="auto">
                <a:xfrm>
                  <a:off x="1746" y="1706"/>
                  <a:ext cx="56" cy="90"/>
                </a:xfrm>
                <a:custGeom>
                  <a:avLst/>
                  <a:gdLst>
                    <a:gd name="T0" fmla="*/ 0 w 56"/>
                    <a:gd name="T1" fmla="*/ 0 h 90"/>
                    <a:gd name="T2" fmla="*/ 12 w 56"/>
                    <a:gd name="T3" fmla="*/ 23 h 90"/>
                    <a:gd name="T4" fmla="*/ 18 w 56"/>
                    <a:gd name="T5" fmla="*/ 32 h 90"/>
                    <a:gd name="T6" fmla="*/ 26 w 56"/>
                    <a:gd name="T7" fmla="*/ 40 h 90"/>
                    <a:gd name="T8" fmla="*/ 32 w 56"/>
                    <a:gd name="T9" fmla="*/ 46 h 90"/>
                    <a:gd name="T10" fmla="*/ 41 w 56"/>
                    <a:gd name="T11" fmla="*/ 49 h 90"/>
                    <a:gd name="T12" fmla="*/ 46 w 56"/>
                    <a:gd name="T13" fmla="*/ 52 h 90"/>
                    <a:gd name="T14" fmla="*/ 52 w 56"/>
                    <a:gd name="T15" fmla="*/ 55 h 90"/>
                    <a:gd name="T16" fmla="*/ 55 w 56"/>
                    <a:gd name="T17" fmla="*/ 60 h 90"/>
                    <a:gd name="T18" fmla="*/ 55 w 56"/>
                    <a:gd name="T19" fmla="*/ 69 h 90"/>
                    <a:gd name="T20" fmla="*/ 55 w 56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0"/>
                    <a:gd name="T35" fmla="*/ 56 w 5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0">
                      <a:moveTo>
                        <a:pt x="0" y="0"/>
                      </a:moveTo>
                      <a:lnTo>
                        <a:pt x="12" y="23"/>
                      </a:lnTo>
                      <a:lnTo>
                        <a:pt x="18" y="32"/>
                      </a:lnTo>
                      <a:lnTo>
                        <a:pt x="26" y="40"/>
                      </a:lnTo>
                      <a:lnTo>
                        <a:pt x="32" y="46"/>
                      </a:lnTo>
                      <a:lnTo>
                        <a:pt x="41" y="49"/>
                      </a:lnTo>
                      <a:lnTo>
                        <a:pt x="46" y="52"/>
                      </a:lnTo>
                      <a:lnTo>
                        <a:pt x="52" y="55"/>
                      </a:lnTo>
                      <a:lnTo>
                        <a:pt x="55" y="60"/>
                      </a:lnTo>
                      <a:lnTo>
                        <a:pt x="55" y="69"/>
                      </a:lnTo>
                      <a:lnTo>
                        <a:pt x="55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47" name="Oval 1293"/>
                <p:cNvSpPr>
                  <a:spLocks noChangeArrowheads="1"/>
                </p:cNvSpPr>
                <p:nvPr/>
              </p:nvSpPr>
              <p:spPr bwMode="auto">
                <a:xfrm rot="3660000">
                  <a:off x="1631" y="162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72" name="Group 1294"/>
              <p:cNvGrpSpPr>
                <a:grpSpLocks/>
              </p:cNvGrpSpPr>
              <p:nvPr/>
            </p:nvGrpSpPr>
            <p:grpSpPr bwMode="auto">
              <a:xfrm>
                <a:off x="3949" y="2558"/>
                <a:ext cx="72" cy="84"/>
                <a:chOff x="1698" y="1536"/>
                <a:chExt cx="170" cy="205"/>
              </a:xfrm>
            </p:grpSpPr>
            <p:sp>
              <p:nvSpPr>
                <p:cNvPr id="29542" name="Freeform 1295"/>
                <p:cNvSpPr>
                  <a:spLocks/>
                </p:cNvSpPr>
                <p:nvPr/>
              </p:nvSpPr>
              <p:spPr bwMode="auto">
                <a:xfrm>
                  <a:off x="1757" y="1651"/>
                  <a:ext cx="56" cy="90"/>
                </a:xfrm>
                <a:custGeom>
                  <a:avLst/>
                  <a:gdLst>
                    <a:gd name="T0" fmla="*/ 0 w 56"/>
                    <a:gd name="T1" fmla="*/ 0 h 90"/>
                    <a:gd name="T2" fmla="*/ 14 w 56"/>
                    <a:gd name="T3" fmla="*/ 22 h 90"/>
                    <a:gd name="T4" fmla="*/ 20 w 56"/>
                    <a:gd name="T5" fmla="*/ 31 h 90"/>
                    <a:gd name="T6" fmla="*/ 26 w 56"/>
                    <a:gd name="T7" fmla="*/ 39 h 90"/>
                    <a:gd name="T8" fmla="*/ 32 w 56"/>
                    <a:gd name="T9" fmla="*/ 44 h 90"/>
                    <a:gd name="T10" fmla="*/ 41 w 56"/>
                    <a:gd name="T11" fmla="*/ 47 h 90"/>
                    <a:gd name="T12" fmla="*/ 46 w 56"/>
                    <a:gd name="T13" fmla="*/ 50 h 90"/>
                    <a:gd name="T14" fmla="*/ 52 w 56"/>
                    <a:gd name="T15" fmla="*/ 56 h 90"/>
                    <a:gd name="T16" fmla="*/ 55 w 56"/>
                    <a:gd name="T17" fmla="*/ 61 h 90"/>
                    <a:gd name="T18" fmla="*/ 55 w 56"/>
                    <a:gd name="T19" fmla="*/ 70 h 90"/>
                    <a:gd name="T20" fmla="*/ 55 w 56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0"/>
                    <a:gd name="T35" fmla="*/ 56 w 5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0">
                      <a:moveTo>
                        <a:pt x="0" y="0"/>
                      </a:moveTo>
                      <a:lnTo>
                        <a:pt x="14" y="22"/>
                      </a:lnTo>
                      <a:lnTo>
                        <a:pt x="20" y="31"/>
                      </a:lnTo>
                      <a:lnTo>
                        <a:pt x="26" y="39"/>
                      </a:lnTo>
                      <a:lnTo>
                        <a:pt x="32" y="44"/>
                      </a:lnTo>
                      <a:lnTo>
                        <a:pt x="41" y="47"/>
                      </a:lnTo>
                      <a:lnTo>
                        <a:pt x="46" y="50"/>
                      </a:lnTo>
                      <a:lnTo>
                        <a:pt x="52" y="56"/>
                      </a:lnTo>
                      <a:lnTo>
                        <a:pt x="55" y="61"/>
                      </a:lnTo>
                      <a:lnTo>
                        <a:pt x="55" y="70"/>
                      </a:lnTo>
                      <a:lnTo>
                        <a:pt x="55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43" name="Freeform 1296"/>
                <p:cNvSpPr>
                  <a:spLocks/>
                </p:cNvSpPr>
                <p:nvPr/>
              </p:nvSpPr>
              <p:spPr bwMode="auto">
                <a:xfrm>
                  <a:off x="1813" y="1615"/>
                  <a:ext cx="55" cy="91"/>
                </a:xfrm>
                <a:custGeom>
                  <a:avLst/>
                  <a:gdLst>
                    <a:gd name="T0" fmla="*/ 0 w 55"/>
                    <a:gd name="T1" fmla="*/ 0 h 91"/>
                    <a:gd name="T2" fmla="*/ 12 w 55"/>
                    <a:gd name="T3" fmla="*/ 25 h 91"/>
                    <a:gd name="T4" fmla="*/ 18 w 55"/>
                    <a:gd name="T5" fmla="*/ 33 h 91"/>
                    <a:gd name="T6" fmla="*/ 24 w 55"/>
                    <a:gd name="T7" fmla="*/ 41 h 91"/>
                    <a:gd name="T8" fmla="*/ 30 w 55"/>
                    <a:gd name="T9" fmla="*/ 46 h 91"/>
                    <a:gd name="T10" fmla="*/ 39 w 55"/>
                    <a:gd name="T11" fmla="*/ 49 h 91"/>
                    <a:gd name="T12" fmla="*/ 45 w 55"/>
                    <a:gd name="T13" fmla="*/ 52 h 91"/>
                    <a:gd name="T14" fmla="*/ 51 w 55"/>
                    <a:gd name="T15" fmla="*/ 57 h 91"/>
                    <a:gd name="T16" fmla="*/ 54 w 55"/>
                    <a:gd name="T17" fmla="*/ 63 h 91"/>
                    <a:gd name="T18" fmla="*/ 54 w 55"/>
                    <a:gd name="T19" fmla="*/ 71 h 91"/>
                    <a:gd name="T20" fmla="*/ 54 w 55"/>
                    <a:gd name="T21" fmla="*/ 90 h 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91"/>
                    <a:gd name="T35" fmla="*/ 55 w 55"/>
                    <a:gd name="T36" fmla="*/ 91 h 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91">
                      <a:moveTo>
                        <a:pt x="0" y="0"/>
                      </a:moveTo>
                      <a:lnTo>
                        <a:pt x="12" y="25"/>
                      </a:lnTo>
                      <a:lnTo>
                        <a:pt x="18" y="33"/>
                      </a:lnTo>
                      <a:lnTo>
                        <a:pt x="24" y="41"/>
                      </a:lnTo>
                      <a:lnTo>
                        <a:pt x="30" y="46"/>
                      </a:lnTo>
                      <a:lnTo>
                        <a:pt x="39" y="49"/>
                      </a:lnTo>
                      <a:lnTo>
                        <a:pt x="45" y="52"/>
                      </a:lnTo>
                      <a:lnTo>
                        <a:pt x="51" y="57"/>
                      </a:lnTo>
                      <a:lnTo>
                        <a:pt x="54" y="63"/>
                      </a:lnTo>
                      <a:lnTo>
                        <a:pt x="54" y="71"/>
                      </a:lnTo>
                      <a:lnTo>
                        <a:pt x="54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44" name="Oval 1297"/>
                <p:cNvSpPr>
                  <a:spLocks noChangeArrowheads="1"/>
                </p:cNvSpPr>
                <p:nvPr/>
              </p:nvSpPr>
              <p:spPr bwMode="auto">
                <a:xfrm rot="3660000">
                  <a:off x="1697" y="153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73" name="Group 1298"/>
              <p:cNvGrpSpPr>
                <a:grpSpLocks/>
              </p:cNvGrpSpPr>
              <p:nvPr/>
            </p:nvGrpSpPr>
            <p:grpSpPr bwMode="auto">
              <a:xfrm>
                <a:off x="3972" y="2525"/>
                <a:ext cx="71" cy="85"/>
                <a:chOff x="1752" y="1458"/>
                <a:chExt cx="170" cy="205"/>
              </a:xfrm>
            </p:grpSpPr>
            <p:sp>
              <p:nvSpPr>
                <p:cNvPr id="29539" name="Freeform 1299"/>
                <p:cNvSpPr>
                  <a:spLocks/>
                </p:cNvSpPr>
                <p:nvPr/>
              </p:nvSpPr>
              <p:spPr bwMode="auto">
                <a:xfrm>
                  <a:off x="1812" y="1574"/>
                  <a:ext cx="55" cy="89"/>
                </a:xfrm>
                <a:custGeom>
                  <a:avLst/>
                  <a:gdLst>
                    <a:gd name="T0" fmla="*/ 0 w 55"/>
                    <a:gd name="T1" fmla="*/ 0 h 89"/>
                    <a:gd name="T2" fmla="*/ 12 w 55"/>
                    <a:gd name="T3" fmla="*/ 22 h 89"/>
                    <a:gd name="T4" fmla="*/ 24 w 55"/>
                    <a:gd name="T5" fmla="*/ 40 h 89"/>
                    <a:gd name="T6" fmla="*/ 30 w 55"/>
                    <a:gd name="T7" fmla="*/ 45 h 89"/>
                    <a:gd name="T8" fmla="*/ 39 w 55"/>
                    <a:gd name="T9" fmla="*/ 48 h 89"/>
                    <a:gd name="T10" fmla="*/ 51 w 55"/>
                    <a:gd name="T11" fmla="*/ 53 h 89"/>
                    <a:gd name="T12" fmla="*/ 54 w 55"/>
                    <a:gd name="T13" fmla="*/ 61 h 89"/>
                    <a:gd name="T14" fmla="*/ 54 w 55"/>
                    <a:gd name="T15" fmla="*/ 69 h 89"/>
                    <a:gd name="T16" fmla="*/ 54 w 55"/>
                    <a:gd name="T17" fmla="*/ 88 h 8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55"/>
                    <a:gd name="T28" fmla="*/ 0 h 89"/>
                    <a:gd name="T29" fmla="*/ 55 w 55"/>
                    <a:gd name="T30" fmla="*/ 89 h 8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55" h="89">
                      <a:moveTo>
                        <a:pt x="0" y="0"/>
                      </a:moveTo>
                      <a:lnTo>
                        <a:pt x="12" y="22"/>
                      </a:lnTo>
                      <a:lnTo>
                        <a:pt x="24" y="40"/>
                      </a:lnTo>
                      <a:lnTo>
                        <a:pt x="30" y="45"/>
                      </a:lnTo>
                      <a:lnTo>
                        <a:pt x="39" y="48"/>
                      </a:lnTo>
                      <a:lnTo>
                        <a:pt x="51" y="53"/>
                      </a:lnTo>
                      <a:lnTo>
                        <a:pt x="54" y="61"/>
                      </a:lnTo>
                      <a:lnTo>
                        <a:pt x="54" y="69"/>
                      </a:lnTo>
                      <a:lnTo>
                        <a:pt x="54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40" name="Freeform 1300"/>
                <p:cNvSpPr>
                  <a:spLocks/>
                </p:cNvSpPr>
                <p:nvPr/>
              </p:nvSpPr>
              <p:spPr bwMode="auto">
                <a:xfrm>
                  <a:off x="1866" y="1538"/>
                  <a:ext cx="56" cy="90"/>
                </a:xfrm>
                <a:custGeom>
                  <a:avLst/>
                  <a:gdLst>
                    <a:gd name="T0" fmla="*/ 0 w 56"/>
                    <a:gd name="T1" fmla="*/ 0 h 90"/>
                    <a:gd name="T2" fmla="*/ 12 w 56"/>
                    <a:gd name="T3" fmla="*/ 24 h 90"/>
                    <a:gd name="T4" fmla="*/ 18 w 56"/>
                    <a:gd name="T5" fmla="*/ 32 h 90"/>
                    <a:gd name="T6" fmla="*/ 24 w 56"/>
                    <a:gd name="T7" fmla="*/ 40 h 90"/>
                    <a:gd name="T8" fmla="*/ 30 w 56"/>
                    <a:gd name="T9" fmla="*/ 45 h 90"/>
                    <a:gd name="T10" fmla="*/ 40 w 56"/>
                    <a:gd name="T11" fmla="*/ 47 h 90"/>
                    <a:gd name="T12" fmla="*/ 46 w 56"/>
                    <a:gd name="T13" fmla="*/ 50 h 90"/>
                    <a:gd name="T14" fmla="*/ 52 w 56"/>
                    <a:gd name="T15" fmla="*/ 55 h 90"/>
                    <a:gd name="T16" fmla="*/ 55 w 56"/>
                    <a:gd name="T17" fmla="*/ 63 h 90"/>
                    <a:gd name="T18" fmla="*/ 55 w 56"/>
                    <a:gd name="T19" fmla="*/ 71 h 90"/>
                    <a:gd name="T20" fmla="*/ 55 w 56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0"/>
                    <a:gd name="T35" fmla="*/ 56 w 5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0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18" y="32"/>
                      </a:lnTo>
                      <a:lnTo>
                        <a:pt x="24" y="40"/>
                      </a:lnTo>
                      <a:lnTo>
                        <a:pt x="30" y="45"/>
                      </a:lnTo>
                      <a:lnTo>
                        <a:pt x="40" y="47"/>
                      </a:lnTo>
                      <a:lnTo>
                        <a:pt x="46" y="50"/>
                      </a:lnTo>
                      <a:lnTo>
                        <a:pt x="52" y="55"/>
                      </a:lnTo>
                      <a:lnTo>
                        <a:pt x="55" y="63"/>
                      </a:lnTo>
                      <a:lnTo>
                        <a:pt x="55" y="71"/>
                      </a:lnTo>
                      <a:lnTo>
                        <a:pt x="55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41" name="Oval 1301"/>
                <p:cNvSpPr>
                  <a:spLocks noChangeArrowheads="1"/>
                </p:cNvSpPr>
                <p:nvPr/>
              </p:nvSpPr>
              <p:spPr bwMode="auto">
                <a:xfrm rot="3660000">
                  <a:off x="1751" y="145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74" name="Group 1302"/>
              <p:cNvGrpSpPr>
                <a:grpSpLocks/>
              </p:cNvGrpSpPr>
              <p:nvPr/>
            </p:nvGrpSpPr>
            <p:grpSpPr bwMode="auto">
              <a:xfrm>
                <a:off x="4005" y="2494"/>
                <a:ext cx="70" cy="84"/>
                <a:chOff x="1830" y="1380"/>
                <a:chExt cx="170" cy="205"/>
              </a:xfrm>
            </p:grpSpPr>
            <p:sp>
              <p:nvSpPr>
                <p:cNvPr id="29536" name="Freeform 1303"/>
                <p:cNvSpPr>
                  <a:spLocks/>
                </p:cNvSpPr>
                <p:nvPr/>
              </p:nvSpPr>
              <p:spPr bwMode="auto">
                <a:xfrm>
                  <a:off x="1891" y="1495"/>
                  <a:ext cx="54" cy="90"/>
                </a:xfrm>
                <a:custGeom>
                  <a:avLst/>
                  <a:gdLst>
                    <a:gd name="T0" fmla="*/ 0 w 54"/>
                    <a:gd name="T1" fmla="*/ 0 h 90"/>
                    <a:gd name="T2" fmla="*/ 12 w 54"/>
                    <a:gd name="T3" fmla="*/ 23 h 90"/>
                    <a:gd name="T4" fmla="*/ 22 w 54"/>
                    <a:gd name="T5" fmla="*/ 41 h 90"/>
                    <a:gd name="T6" fmla="*/ 28 w 54"/>
                    <a:gd name="T7" fmla="*/ 46 h 90"/>
                    <a:gd name="T8" fmla="*/ 37 w 54"/>
                    <a:gd name="T9" fmla="*/ 48 h 90"/>
                    <a:gd name="T10" fmla="*/ 44 w 54"/>
                    <a:gd name="T11" fmla="*/ 51 h 90"/>
                    <a:gd name="T12" fmla="*/ 50 w 54"/>
                    <a:gd name="T13" fmla="*/ 56 h 90"/>
                    <a:gd name="T14" fmla="*/ 53 w 54"/>
                    <a:gd name="T15" fmla="*/ 61 h 90"/>
                    <a:gd name="T16" fmla="*/ 53 w 54"/>
                    <a:gd name="T17" fmla="*/ 69 h 90"/>
                    <a:gd name="T18" fmla="*/ 53 w 54"/>
                    <a:gd name="T19" fmla="*/ 89 h 9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90"/>
                    <a:gd name="T32" fmla="*/ 54 w 54"/>
                    <a:gd name="T33" fmla="*/ 90 h 9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90">
                      <a:moveTo>
                        <a:pt x="0" y="0"/>
                      </a:moveTo>
                      <a:lnTo>
                        <a:pt x="12" y="23"/>
                      </a:lnTo>
                      <a:lnTo>
                        <a:pt x="22" y="41"/>
                      </a:lnTo>
                      <a:lnTo>
                        <a:pt x="28" y="46"/>
                      </a:lnTo>
                      <a:lnTo>
                        <a:pt x="37" y="48"/>
                      </a:lnTo>
                      <a:lnTo>
                        <a:pt x="44" y="51"/>
                      </a:lnTo>
                      <a:lnTo>
                        <a:pt x="50" y="56"/>
                      </a:lnTo>
                      <a:lnTo>
                        <a:pt x="53" y="61"/>
                      </a:lnTo>
                      <a:lnTo>
                        <a:pt x="53" y="69"/>
                      </a:lnTo>
                      <a:lnTo>
                        <a:pt x="53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37" name="Freeform 1304"/>
                <p:cNvSpPr>
                  <a:spLocks/>
                </p:cNvSpPr>
                <p:nvPr/>
              </p:nvSpPr>
              <p:spPr bwMode="auto">
                <a:xfrm>
                  <a:off x="1944" y="1460"/>
                  <a:ext cx="56" cy="90"/>
                </a:xfrm>
                <a:custGeom>
                  <a:avLst/>
                  <a:gdLst>
                    <a:gd name="T0" fmla="*/ 0 w 56"/>
                    <a:gd name="T1" fmla="*/ 0 h 90"/>
                    <a:gd name="T2" fmla="*/ 13 w 56"/>
                    <a:gd name="T3" fmla="*/ 22 h 90"/>
                    <a:gd name="T4" fmla="*/ 20 w 56"/>
                    <a:gd name="T5" fmla="*/ 32 h 90"/>
                    <a:gd name="T6" fmla="*/ 26 w 56"/>
                    <a:gd name="T7" fmla="*/ 39 h 90"/>
                    <a:gd name="T8" fmla="*/ 32 w 56"/>
                    <a:gd name="T9" fmla="*/ 44 h 90"/>
                    <a:gd name="T10" fmla="*/ 39 w 56"/>
                    <a:gd name="T11" fmla="*/ 47 h 90"/>
                    <a:gd name="T12" fmla="*/ 48 w 56"/>
                    <a:gd name="T13" fmla="*/ 49 h 90"/>
                    <a:gd name="T14" fmla="*/ 52 w 56"/>
                    <a:gd name="T15" fmla="*/ 54 h 90"/>
                    <a:gd name="T16" fmla="*/ 55 w 56"/>
                    <a:gd name="T17" fmla="*/ 62 h 90"/>
                    <a:gd name="T18" fmla="*/ 55 w 56"/>
                    <a:gd name="T19" fmla="*/ 69 h 90"/>
                    <a:gd name="T20" fmla="*/ 55 w 56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0"/>
                    <a:gd name="T35" fmla="*/ 56 w 5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0">
                      <a:moveTo>
                        <a:pt x="0" y="0"/>
                      </a:moveTo>
                      <a:lnTo>
                        <a:pt x="13" y="22"/>
                      </a:lnTo>
                      <a:lnTo>
                        <a:pt x="20" y="32"/>
                      </a:lnTo>
                      <a:lnTo>
                        <a:pt x="26" y="39"/>
                      </a:lnTo>
                      <a:lnTo>
                        <a:pt x="32" y="44"/>
                      </a:lnTo>
                      <a:lnTo>
                        <a:pt x="39" y="47"/>
                      </a:lnTo>
                      <a:lnTo>
                        <a:pt x="48" y="49"/>
                      </a:lnTo>
                      <a:lnTo>
                        <a:pt x="52" y="54"/>
                      </a:lnTo>
                      <a:lnTo>
                        <a:pt x="55" y="62"/>
                      </a:lnTo>
                      <a:lnTo>
                        <a:pt x="55" y="69"/>
                      </a:lnTo>
                      <a:lnTo>
                        <a:pt x="55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38" name="Oval 1305"/>
                <p:cNvSpPr>
                  <a:spLocks noChangeArrowheads="1"/>
                </p:cNvSpPr>
                <p:nvPr/>
              </p:nvSpPr>
              <p:spPr bwMode="auto">
                <a:xfrm rot="3660000">
                  <a:off x="1829" y="138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75" name="Group 1306"/>
              <p:cNvGrpSpPr>
                <a:grpSpLocks/>
              </p:cNvGrpSpPr>
              <p:nvPr/>
            </p:nvGrpSpPr>
            <p:grpSpPr bwMode="auto">
              <a:xfrm>
                <a:off x="4030" y="2459"/>
                <a:ext cx="72" cy="85"/>
                <a:chOff x="1890" y="1296"/>
                <a:chExt cx="170" cy="205"/>
              </a:xfrm>
            </p:grpSpPr>
            <p:sp>
              <p:nvSpPr>
                <p:cNvPr id="29533" name="Freeform 1307"/>
                <p:cNvSpPr>
                  <a:spLocks/>
                </p:cNvSpPr>
                <p:nvPr/>
              </p:nvSpPr>
              <p:spPr bwMode="auto">
                <a:xfrm>
                  <a:off x="1949" y="1411"/>
                  <a:ext cx="56" cy="90"/>
                </a:xfrm>
                <a:custGeom>
                  <a:avLst/>
                  <a:gdLst>
                    <a:gd name="T0" fmla="*/ 0 w 56"/>
                    <a:gd name="T1" fmla="*/ 0 h 90"/>
                    <a:gd name="T2" fmla="*/ 13 w 56"/>
                    <a:gd name="T3" fmla="*/ 22 h 90"/>
                    <a:gd name="T4" fmla="*/ 19 w 56"/>
                    <a:gd name="T5" fmla="*/ 34 h 90"/>
                    <a:gd name="T6" fmla="*/ 26 w 56"/>
                    <a:gd name="T7" fmla="*/ 41 h 90"/>
                    <a:gd name="T8" fmla="*/ 32 w 56"/>
                    <a:gd name="T9" fmla="*/ 46 h 90"/>
                    <a:gd name="T10" fmla="*/ 39 w 56"/>
                    <a:gd name="T11" fmla="*/ 48 h 90"/>
                    <a:gd name="T12" fmla="*/ 48 w 56"/>
                    <a:gd name="T13" fmla="*/ 51 h 90"/>
                    <a:gd name="T14" fmla="*/ 52 w 56"/>
                    <a:gd name="T15" fmla="*/ 55 h 90"/>
                    <a:gd name="T16" fmla="*/ 55 w 56"/>
                    <a:gd name="T17" fmla="*/ 63 h 90"/>
                    <a:gd name="T18" fmla="*/ 55 w 56"/>
                    <a:gd name="T19" fmla="*/ 70 h 90"/>
                    <a:gd name="T20" fmla="*/ 55 w 56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0"/>
                    <a:gd name="T35" fmla="*/ 56 w 56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0">
                      <a:moveTo>
                        <a:pt x="0" y="0"/>
                      </a:moveTo>
                      <a:lnTo>
                        <a:pt x="13" y="22"/>
                      </a:lnTo>
                      <a:lnTo>
                        <a:pt x="19" y="34"/>
                      </a:lnTo>
                      <a:lnTo>
                        <a:pt x="26" y="41"/>
                      </a:lnTo>
                      <a:lnTo>
                        <a:pt x="32" y="46"/>
                      </a:lnTo>
                      <a:lnTo>
                        <a:pt x="39" y="48"/>
                      </a:lnTo>
                      <a:lnTo>
                        <a:pt x="48" y="51"/>
                      </a:lnTo>
                      <a:lnTo>
                        <a:pt x="52" y="55"/>
                      </a:lnTo>
                      <a:lnTo>
                        <a:pt x="55" y="63"/>
                      </a:lnTo>
                      <a:lnTo>
                        <a:pt x="55" y="70"/>
                      </a:lnTo>
                      <a:lnTo>
                        <a:pt x="55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34" name="Freeform 1308"/>
                <p:cNvSpPr>
                  <a:spLocks/>
                </p:cNvSpPr>
                <p:nvPr/>
              </p:nvSpPr>
              <p:spPr bwMode="auto">
                <a:xfrm>
                  <a:off x="2006" y="1376"/>
                  <a:ext cx="54" cy="90"/>
                </a:xfrm>
                <a:custGeom>
                  <a:avLst/>
                  <a:gdLst>
                    <a:gd name="T0" fmla="*/ 0 w 54"/>
                    <a:gd name="T1" fmla="*/ 0 h 90"/>
                    <a:gd name="T2" fmla="*/ 10 w 54"/>
                    <a:gd name="T3" fmla="*/ 21 h 90"/>
                    <a:gd name="T4" fmla="*/ 16 w 54"/>
                    <a:gd name="T5" fmla="*/ 33 h 90"/>
                    <a:gd name="T6" fmla="*/ 23 w 54"/>
                    <a:gd name="T7" fmla="*/ 40 h 90"/>
                    <a:gd name="T8" fmla="*/ 30 w 54"/>
                    <a:gd name="T9" fmla="*/ 44 h 90"/>
                    <a:gd name="T10" fmla="*/ 36 w 54"/>
                    <a:gd name="T11" fmla="*/ 49 h 90"/>
                    <a:gd name="T12" fmla="*/ 46 w 54"/>
                    <a:gd name="T13" fmla="*/ 51 h 90"/>
                    <a:gd name="T14" fmla="*/ 49 w 54"/>
                    <a:gd name="T15" fmla="*/ 54 h 90"/>
                    <a:gd name="T16" fmla="*/ 53 w 54"/>
                    <a:gd name="T17" fmla="*/ 61 h 90"/>
                    <a:gd name="T18" fmla="*/ 53 w 54"/>
                    <a:gd name="T19" fmla="*/ 70 h 90"/>
                    <a:gd name="T20" fmla="*/ 53 w 54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4"/>
                    <a:gd name="T34" fmla="*/ 0 h 90"/>
                    <a:gd name="T35" fmla="*/ 54 w 54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4" h="90">
                      <a:moveTo>
                        <a:pt x="0" y="0"/>
                      </a:moveTo>
                      <a:lnTo>
                        <a:pt x="10" y="21"/>
                      </a:lnTo>
                      <a:lnTo>
                        <a:pt x="16" y="33"/>
                      </a:lnTo>
                      <a:lnTo>
                        <a:pt x="23" y="40"/>
                      </a:lnTo>
                      <a:lnTo>
                        <a:pt x="30" y="44"/>
                      </a:lnTo>
                      <a:lnTo>
                        <a:pt x="36" y="49"/>
                      </a:lnTo>
                      <a:lnTo>
                        <a:pt x="46" y="51"/>
                      </a:lnTo>
                      <a:lnTo>
                        <a:pt x="49" y="54"/>
                      </a:lnTo>
                      <a:lnTo>
                        <a:pt x="53" y="61"/>
                      </a:lnTo>
                      <a:lnTo>
                        <a:pt x="53" y="70"/>
                      </a:lnTo>
                      <a:lnTo>
                        <a:pt x="53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35" name="Oval 1309"/>
                <p:cNvSpPr>
                  <a:spLocks noChangeArrowheads="1"/>
                </p:cNvSpPr>
                <p:nvPr/>
              </p:nvSpPr>
              <p:spPr bwMode="auto">
                <a:xfrm rot="3660000">
                  <a:off x="1889" y="129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76" name="Group 1310"/>
              <p:cNvGrpSpPr>
                <a:grpSpLocks/>
              </p:cNvGrpSpPr>
              <p:nvPr/>
            </p:nvGrpSpPr>
            <p:grpSpPr bwMode="auto">
              <a:xfrm>
                <a:off x="4062" y="2431"/>
                <a:ext cx="72" cy="86"/>
                <a:chOff x="1968" y="1230"/>
                <a:chExt cx="170" cy="205"/>
              </a:xfrm>
            </p:grpSpPr>
            <p:sp>
              <p:nvSpPr>
                <p:cNvPr id="29530" name="Freeform 1311"/>
                <p:cNvSpPr>
                  <a:spLocks/>
                </p:cNvSpPr>
                <p:nvPr/>
              </p:nvSpPr>
              <p:spPr bwMode="auto">
                <a:xfrm>
                  <a:off x="2028" y="1345"/>
                  <a:ext cx="55" cy="90"/>
                </a:xfrm>
                <a:custGeom>
                  <a:avLst/>
                  <a:gdLst>
                    <a:gd name="T0" fmla="*/ 0 w 55"/>
                    <a:gd name="T1" fmla="*/ 0 h 90"/>
                    <a:gd name="T2" fmla="*/ 10 w 55"/>
                    <a:gd name="T3" fmla="*/ 22 h 90"/>
                    <a:gd name="T4" fmla="*/ 17 w 55"/>
                    <a:gd name="T5" fmla="*/ 34 h 90"/>
                    <a:gd name="T6" fmla="*/ 24 w 55"/>
                    <a:gd name="T7" fmla="*/ 41 h 90"/>
                    <a:gd name="T8" fmla="*/ 30 w 55"/>
                    <a:gd name="T9" fmla="*/ 45 h 90"/>
                    <a:gd name="T10" fmla="*/ 40 w 55"/>
                    <a:gd name="T11" fmla="*/ 48 h 90"/>
                    <a:gd name="T12" fmla="*/ 47 w 55"/>
                    <a:gd name="T13" fmla="*/ 50 h 90"/>
                    <a:gd name="T14" fmla="*/ 50 w 55"/>
                    <a:gd name="T15" fmla="*/ 55 h 90"/>
                    <a:gd name="T16" fmla="*/ 54 w 55"/>
                    <a:gd name="T17" fmla="*/ 61 h 90"/>
                    <a:gd name="T18" fmla="*/ 54 w 55"/>
                    <a:gd name="T19" fmla="*/ 71 h 90"/>
                    <a:gd name="T20" fmla="*/ 54 w 55"/>
                    <a:gd name="T21" fmla="*/ 89 h 9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5"/>
                    <a:gd name="T34" fmla="*/ 0 h 90"/>
                    <a:gd name="T35" fmla="*/ 55 w 55"/>
                    <a:gd name="T36" fmla="*/ 90 h 9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5" h="90">
                      <a:moveTo>
                        <a:pt x="0" y="0"/>
                      </a:moveTo>
                      <a:lnTo>
                        <a:pt x="10" y="22"/>
                      </a:lnTo>
                      <a:lnTo>
                        <a:pt x="17" y="34"/>
                      </a:lnTo>
                      <a:lnTo>
                        <a:pt x="24" y="41"/>
                      </a:lnTo>
                      <a:lnTo>
                        <a:pt x="30" y="45"/>
                      </a:lnTo>
                      <a:lnTo>
                        <a:pt x="40" y="48"/>
                      </a:lnTo>
                      <a:lnTo>
                        <a:pt x="47" y="50"/>
                      </a:lnTo>
                      <a:lnTo>
                        <a:pt x="50" y="55"/>
                      </a:lnTo>
                      <a:lnTo>
                        <a:pt x="54" y="61"/>
                      </a:lnTo>
                      <a:lnTo>
                        <a:pt x="54" y="71"/>
                      </a:lnTo>
                      <a:lnTo>
                        <a:pt x="54" y="8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31" name="Freeform 1312"/>
                <p:cNvSpPr>
                  <a:spLocks/>
                </p:cNvSpPr>
                <p:nvPr/>
              </p:nvSpPr>
              <p:spPr bwMode="auto">
                <a:xfrm>
                  <a:off x="2082" y="1309"/>
                  <a:ext cx="56" cy="91"/>
                </a:xfrm>
                <a:custGeom>
                  <a:avLst/>
                  <a:gdLst>
                    <a:gd name="T0" fmla="*/ 0 w 56"/>
                    <a:gd name="T1" fmla="*/ 0 h 91"/>
                    <a:gd name="T2" fmla="*/ 13 w 56"/>
                    <a:gd name="T3" fmla="*/ 23 h 91"/>
                    <a:gd name="T4" fmla="*/ 20 w 56"/>
                    <a:gd name="T5" fmla="*/ 34 h 91"/>
                    <a:gd name="T6" fmla="*/ 24 w 56"/>
                    <a:gd name="T7" fmla="*/ 41 h 91"/>
                    <a:gd name="T8" fmla="*/ 31 w 56"/>
                    <a:gd name="T9" fmla="*/ 45 h 91"/>
                    <a:gd name="T10" fmla="*/ 41 w 56"/>
                    <a:gd name="T11" fmla="*/ 50 h 91"/>
                    <a:gd name="T12" fmla="*/ 48 w 56"/>
                    <a:gd name="T13" fmla="*/ 52 h 91"/>
                    <a:gd name="T14" fmla="*/ 51 w 56"/>
                    <a:gd name="T15" fmla="*/ 56 h 91"/>
                    <a:gd name="T16" fmla="*/ 55 w 56"/>
                    <a:gd name="T17" fmla="*/ 63 h 91"/>
                    <a:gd name="T18" fmla="*/ 55 w 56"/>
                    <a:gd name="T19" fmla="*/ 70 h 91"/>
                    <a:gd name="T20" fmla="*/ 55 w 56"/>
                    <a:gd name="T21" fmla="*/ 90 h 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91"/>
                    <a:gd name="T35" fmla="*/ 56 w 56"/>
                    <a:gd name="T36" fmla="*/ 91 h 9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91">
                      <a:moveTo>
                        <a:pt x="0" y="0"/>
                      </a:moveTo>
                      <a:lnTo>
                        <a:pt x="13" y="23"/>
                      </a:lnTo>
                      <a:lnTo>
                        <a:pt x="20" y="34"/>
                      </a:lnTo>
                      <a:lnTo>
                        <a:pt x="24" y="41"/>
                      </a:lnTo>
                      <a:lnTo>
                        <a:pt x="31" y="45"/>
                      </a:lnTo>
                      <a:lnTo>
                        <a:pt x="41" y="50"/>
                      </a:lnTo>
                      <a:lnTo>
                        <a:pt x="48" y="52"/>
                      </a:lnTo>
                      <a:lnTo>
                        <a:pt x="51" y="56"/>
                      </a:lnTo>
                      <a:lnTo>
                        <a:pt x="55" y="63"/>
                      </a:lnTo>
                      <a:lnTo>
                        <a:pt x="55" y="70"/>
                      </a:lnTo>
                      <a:lnTo>
                        <a:pt x="55" y="9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32" name="Oval 1313"/>
                <p:cNvSpPr>
                  <a:spLocks noChangeArrowheads="1"/>
                </p:cNvSpPr>
                <p:nvPr/>
              </p:nvSpPr>
              <p:spPr bwMode="auto">
                <a:xfrm rot="3660000">
                  <a:off x="1967" y="123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77" name="Group 1314"/>
              <p:cNvGrpSpPr>
                <a:grpSpLocks/>
              </p:cNvGrpSpPr>
              <p:nvPr/>
            </p:nvGrpSpPr>
            <p:grpSpPr bwMode="auto">
              <a:xfrm>
                <a:off x="4215" y="2319"/>
                <a:ext cx="71" cy="83"/>
                <a:chOff x="2334" y="954"/>
                <a:chExt cx="169" cy="203"/>
              </a:xfrm>
            </p:grpSpPr>
            <p:sp>
              <p:nvSpPr>
                <p:cNvPr id="29527" name="Freeform 1315"/>
                <p:cNvSpPr>
                  <a:spLocks/>
                </p:cNvSpPr>
                <p:nvPr/>
              </p:nvSpPr>
              <p:spPr bwMode="auto">
                <a:xfrm>
                  <a:off x="2392" y="1069"/>
                  <a:ext cx="56" cy="88"/>
                </a:xfrm>
                <a:custGeom>
                  <a:avLst/>
                  <a:gdLst>
                    <a:gd name="T0" fmla="*/ 0 w 56"/>
                    <a:gd name="T1" fmla="*/ 0 h 88"/>
                    <a:gd name="T2" fmla="*/ 16 w 56"/>
                    <a:gd name="T3" fmla="*/ 22 h 88"/>
                    <a:gd name="T4" fmla="*/ 20 w 56"/>
                    <a:gd name="T5" fmla="*/ 33 h 88"/>
                    <a:gd name="T6" fmla="*/ 28 w 56"/>
                    <a:gd name="T7" fmla="*/ 41 h 88"/>
                    <a:gd name="T8" fmla="*/ 35 w 56"/>
                    <a:gd name="T9" fmla="*/ 45 h 88"/>
                    <a:gd name="T10" fmla="*/ 39 w 56"/>
                    <a:gd name="T11" fmla="*/ 48 h 88"/>
                    <a:gd name="T12" fmla="*/ 47 w 56"/>
                    <a:gd name="T13" fmla="*/ 52 h 88"/>
                    <a:gd name="T14" fmla="*/ 51 w 56"/>
                    <a:gd name="T15" fmla="*/ 56 h 88"/>
                    <a:gd name="T16" fmla="*/ 55 w 56"/>
                    <a:gd name="T17" fmla="*/ 61 h 88"/>
                    <a:gd name="T18" fmla="*/ 55 w 56"/>
                    <a:gd name="T19" fmla="*/ 69 h 88"/>
                    <a:gd name="T20" fmla="*/ 55 w 56"/>
                    <a:gd name="T21" fmla="*/ 87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56"/>
                    <a:gd name="T34" fmla="*/ 0 h 88"/>
                    <a:gd name="T35" fmla="*/ 56 w 56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56" h="88">
                      <a:moveTo>
                        <a:pt x="0" y="0"/>
                      </a:moveTo>
                      <a:lnTo>
                        <a:pt x="16" y="22"/>
                      </a:lnTo>
                      <a:lnTo>
                        <a:pt x="20" y="33"/>
                      </a:lnTo>
                      <a:lnTo>
                        <a:pt x="28" y="41"/>
                      </a:lnTo>
                      <a:lnTo>
                        <a:pt x="35" y="45"/>
                      </a:lnTo>
                      <a:lnTo>
                        <a:pt x="39" y="48"/>
                      </a:lnTo>
                      <a:lnTo>
                        <a:pt x="47" y="52"/>
                      </a:lnTo>
                      <a:lnTo>
                        <a:pt x="51" y="56"/>
                      </a:lnTo>
                      <a:lnTo>
                        <a:pt x="55" y="61"/>
                      </a:lnTo>
                      <a:lnTo>
                        <a:pt x="55" y="69"/>
                      </a:lnTo>
                      <a:lnTo>
                        <a:pt x="55" y="87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28" name="Freeform 1316"/>
                <p:cNvSpPr>
                  <a:spLocks/>
                </p:cNvSpPr>
                <p:nvPr/>
              </p:nvSpPr>
              <p:spPr bwMode="auto">
                <a:xfrm>
                  <a:off x="2450" y="1033"/>
                  <a:ext cx="53" cy="89"/>
                </a:xfrm>
                <a:custGeom>
                  <a:avLst/>
                  <a:gdLst>
                    <a:gd name="T0" fmla="*/ 0 w 53"/>
                    <a:gd name="T1" fmla="*/ 0 h 89"/>
                    <a:gd name="T2" fmla="*/ 12 w 53"/>
                    <a:gd name="T3" fmla="*/ 24 h 89"/>
                    <a:gd name="T4" fmla="*/ 20 w 53"/>
                    <a:gd name="T5" fmla="*/ 34 h 89"/>
                    <a:gd name="T6" fmla="*/ 24 w 53"/>
                    <a:gd name="T7" fmla="*/ 41 h 89"/>
                    <a:gd name="T8" fmla="*/ 32 w 53"/>
                    <a:gd name="T9" fmla="*/ 47 h 89"/>
                    <a:gd name="T10" fmla="*/ 40 w 53"/>
                    <a:gd name="T11" fmla="*/ 49 h 89"/>
                    <a:gd name="T12" fmla="*/ 44 w 53"/>
                    <a:gd name="T13" fmla="*/ 52 h 89"/>
                    <a:gd name="T14" fmla="*/ 52 w 53"/>
                    <a:gd name="T15" fmla="*/ 56 h 89"/>
                    <a:gd name="T16" fmla="*/ 52 w 53"/>
                    <a:gd name="T17" fmla="*/ 70 h 89"/>
                    <a:gd name="T18" fmla="*/ 52 w 53"/>
                    <a:gd name="T19" fmla="*/ 88 h 8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"/>
                    <a:gd name="T31" fmla="*/ 0 h 89"/>
                    <a:gd name="T32" fmla="*/ 53 w 53"/>
                    <a:gd name="T33" fmla="*/ 89 h 8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" h="89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20" y="34"/>
                      </a:lnTo>
                      <a:lnTo>
                        <a:pt x="24" y="41"/>
                      </a:lnTo>
                      <a:lnTo>
                        <a:pt x="32" y="47"/>
                      </a:lnTo>
                      <a:lnTo>
                        <a:pt x="40" y="49"/>
                      </a:lnTo>
                      <a:lnTo>
                        <a:pt x="44" y="52"/>
                      </a:lnTo>
                      <a:lnTo>
                        <a:pt x="52" y="56"/>
                      </a:lnTo>
                      <a:lnTo>
                        <a:pt x="52" y="70"/>
                      </a:lnTo>
                      <a:lnTo>
                        <a:pt x="52" y="8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29" name="Oval 1317"/>
                <p:cNvSpPr>
                  <a:spLocks noChangeArrowheads="1"/>
                </p:cNvSpPr>
                <p:nvPr/>
              </p:nvSpPr>
              <p:spPr bwMode="auto">
                <a:xfrm rot="3660000">
                  <a:off x="2333" y="955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78" name="Group 1318"/>
              <p:cNvGrpSpPr>
                <a:grpSpLocks/>
              </p:cNvGrpSpPr>
              <p:nvPr/>
            </p:nvGrpSpPr>
            <p:grpSpPr bwMode="auto">
              <a:xfrm>
                <a:off x="4260" y="2316"/>
                <a:ext cx="54" cy="87"/>
                <a:chOff x="2441" y="949"/>
                <a:chExt cx="129" cy="212"/>
              </a:xfrm>
            </p:grpSpPr>
            <p:sp>
              <p:nvSpPr>
                <p:cNvPr id="29524" name="Freeform 1319"/>
                <p:cNvSpPr>
                  <a:spLocks/>
                </p:cNvSpPr>
                <p:nvPr/>
              </p:nvSpPr>
              <p:spPr bwMode="auto">
                <a:xfrm>
                  <a:off x="2482" y="1060"/>
                  <a:ext cx="25" cy="101"/>
                </a:xfrm>
                <a:custGeom>
                  <a:avLst/>
                  <a:gdLst>
                    <a:gd name="T0" fmla="*/ 0 w 25"/>
                    <a:gd name="T1" fmla="*/ 0 h 101"/>
                    <a:gd name="T2" fmla="*/ 0 w 25"/>
                    <a:gd name="T3" fmla="*/ 24 h 101"/>
                    <a:gd name="T4" fmla="*/ 4 w 25"/>
                    <a:gd name="T5" fmla="*/ 35 h 101"/>
                    <a:gd name="T6" fmla="*/ 8 w 25"/>
                    <a:gd name="T7" fmla="*/ 44 h 101"/>
                    <a:gd name="T8" fmla="*/ 12 w 25"/>
                    <a:gd name="T9" fmla="*/ 52 h 101"/>
                    <a:gd name="T10" fmla="*/ 16 w 25"/>
                    <a:gd name="T11" fmla="*/ 59 h 101"/>
                    <a:gd name="T12" fmla="*/ 24 w 25"/>
                    <a:gd name="T13" fmla="*/ 65 h 101"/>
                    <a:gd name="T14" fmla="*/ 24 w 25"/>
                    <a:gd name="T15" fmla="*/ 70 h 101"/>
                    <a:gd name="T16" fmla="*/ 24 w 25"/>
                    <a:gd name="T17" fmla="*/ 78 h 101"/>
                    <a:gd name="T18" fmla="*/ 24 w 25"/>
                    <a:gd name="T19" fmla="*/ 85 h 101"/>
                    <a:gd name="T20" fmla="*/ 16 w 25"/>
                    <a:gd name="T21" fmla="*/ 100 h 1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5"/>
                    <a:gd name="T34" fmla="*/ 0 h 101"/>
                    <a:gd name="T35" fmla="*/ 25 w 25"/>
                    <a:gd name="T36" fmla="*/ 101 h 10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5" h="101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4" y="35"/>
                      </a:lnTo>
                      <a:lnTo>
                        <a:pt x="8" y="44"/>
                      </a:lnTo>
                      <a:lnTo>
                        <a:pt x="12" y="52"/>
                      </a:lnTo>
                      <a:lnTo>
                        <a:pt x="16" y="59"/>
                      </a:lnTo>
                      <a:lnTo>
                        <a:pt x="24" y="65"/>
                      </a:lnTo>
                      <a:lnTo>
                        <a:pt x="24" y="70"/>
                      </a:lnTo>
                      <a:lnTo>
                        <a:pt x="24" y="78"/>
                      </a:lnTo>
                      <a:lnTo>
                        <a:pt x="24" y="85"/>
                      </a:lnTo>
                      <a:lnTo>
                        <a:pt x="16" y="10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25" name="Freeform 1320"/>
                <p:cNvSpPr>
                  <a:spLocks/>
                </p:cNvSpPr>
                <p:nvPr/>
              </p:nvSpPr>
              <p:spPr bwMode="auto">
                <a:xfrm>
                  <a:off x="2544" y="1049"/>
                  <a:ext cx="26" cy="100"/>
                </a:xfrm>
                <a:custGeom>
                  <a:avLst/>
                  <a:gdLst>
                    <a:gd name="T0" fmla="*/ 0 w 26"/>
                    <a:gd name="T1" fmla="*/ 0 h 100"/>
                    <a:gd name="T2" fmla="*/ 0 w 26"/>
                    <a:gd name="T3" fmla="*/ 24 h 100"/>
                    <a:gd name="T4" fmla="*/ 4 w 26"/>
                    <a:gd name="T5" fmla="*/ 35 h 100"/>
                    <a:gd name="T6" fmla="*/ 8 w 26"/>
                    <a:gd name="T7" fmla="*/ 44 h 100"/>
                    <a:gd name="T8" fmla="*/ 13 w 26"/>
                    <a:gd name="T9" fmla="*/ 51 h 100"/>
                    <a:gd name="T10" fmla="*/ 17 w 26"/>
                    <a:gd name="T11" fmla="*/ 59 h 100"/>
                    <a:gd name="T12" fmla="*/ 25 w 26"/>
                    <a:gd name="T13" fmla="*/ 64 h 100"/>
                    <a:gd name="T14" fmla="*/ 25 w 26"/>
                    <a:gd name="T15" fmla="*/ 70 h 100"/>
                    <a:gd name="T16" fmla="*/ 25 w 26"/>
                    <a:gd name="T17" fmla="*/ 77 h 100"/>
                    <a:gd name="T18" fmla="*/ 25 w 26"/>
                    <a:gd name="T19" fmla="*/ 84 h 100"/>
                    <a:gd name="T20" fmla="*/ 17 w 26"/>
                    <a:gd name="T21" fmla="*/ 99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"/>
                    <a:gd name="T34" fmla="*/ 0 h 100"/>
                    <a:gd name="T35" fmla="*/ 26 w 26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" h="100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4" y="35"/>
                      </a:lnTo>
                      <a:lnTo>
                        <a:pt x="8" y="44"/>
                      </a:lnTo>
                      <a:lnTo>
                        <a:pt x="13" y="51"/>
                      </a:lnTo>
                      <a:lnTo>
                        <a:pt x="17" y="59"/>
                      </a:lnTo>
                      <a:lnTo>
                        <a:pt x="25" y="64"/>
                      </a:lnTo>
                      <a:lnTo>
                        <a:pt x="25" y="70"/>
                      </a:lnTo>
                      <a:lnTo>
                        <a:pt x="25" y="77"/>
                      </a:lnTo>
                      <a:lnTo>
                        <a:pt x="25" y="84"/>
                      </a:lnTo>
                      <a:lnTo>
                        <a:pt x="17" y="9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26" name="Oval 1321"/>
                <p:cNvSpPr>
                  <a:spLocks noChangeArrowheads="1"/>
                </p:cNvSpPr>
                <p:nvPr/>
              </p:nvSpPr>
              <p:spPr bwMode="auto">
                <a:xfrm rot="4980000">
                  <a:off x="2440" y="95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79" name="Group 1322"/>
              <p:cNvGrpSpPr>
                <a:grpSpLocks/>
              </p:cNvGrpSpPr>
              <p:nvPr/>
            </p:nvGrpSpPr>
            <p:grpSpPr bwMode="auto">
              <a:xfrm>
                <a:off x="4125" y="2419"/>
                <a:ext cx="70" cy="81"/>
                <a:chOff x="2120" y="1197"/>
                <a:chExt cx="166" cy="204"/>
              </a:xfrm>
            </p:grpSpPr>
            <p:sp>
              <p:nvSpPr>
                <p:cNvPr id="29521" name="Freeform 1323"/>
                <p:cNvSpPr>
                  <a:spLocks/>
                </p:cNvSpPr>
                <p:nvPr/>
              </p:nvSpPr>
              <p:spPr bwMode="auto">
                <a:xfrm>
                  <a:off x="2174" y="1197"/>
                  <a:ext cx="54" cy="92"/>
                </a:xfrm>
                <a:custGeom>
                  <a:avLst/>
                  <a:gdLst>
                    <a:gd name="T0" fmla="*/ 53 w 54"/>
                    <a:gd name="T1" fmla="*/ 91 h 92"/>
                    <a:gd name="T2" fmla="*/ 42 w 54"/>
                    <a:gd name="T3" fmla="*/ 68 h 92"/>
                    <a:gd name="T4" fmla="*/ 35 w 54"/>
                    <a:gd name="T5" fmla="*/ 58 h 92"/>
                    <a:gd name="T6" fmla="*/ 28 w 54"/>
                    <a:gd name="T7" fmla="*/ 50 h 92"/>
                    <a:gd name="T8" fmla="*/ 21 w 54"/>
                    <a:gd name="T9" fmla="*/ 44 h 92"/>
                    <a:gd name="T10" fmla="*/ 14 w 54"/>
                    <a:gd name="T11" fmla="*/ 42 h 92"/>
                    <a:gd name="T12" fmla="*/ 7 w 54"/>
                    <a:gd name="T13" fmla="*/ 37 h 92"/>
                    <a:gd name="T14" fmla="*/ 3 w 54"/>
                    <a:gd name="T15" fmla="*/ 33 h 92"/>
                    <a:gd name="T16" fmla="*/ 0 w 54"/>
                    <a:gd name="T17" fmla="*/ 19 h 92"/>
                    <a:gd name="T18" fmla="*/ 0 w 54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4"/>
                    <a:gd name="T31" fmla="*/ 0 h 92"/>
                    <a:gd name="T32" fmla="*/ 54 w 54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4" h="92">
                      <a:moveTo>
                        <a:pt x="53" y="91"/>
                      </a:moveTo>
                      <a:lnTo>
                        <a:pt x="42" y="68"/>
                      </a:lnTo>
                      <a:lnTo>
                        <a:pt x="35" y="58"/>
                      </a:lnTo>
                      <a:lnTo>
                        <a:pt x="28" y="50"/>
                      </a:lnTo>
                      <a:lnTo>
                        <a:pt x="21" y="44"/>
                      </a:lnTo>
                      <a:lnTo>
                        <a:pt x="14" y="42"/>
                      </a:lnTo>
                      <a:lnTo>
                        <a:pt x="7" y="37"/>
                      </a:lnTo>
                      <a:lnTo>
                        <a:pt x="3" y="33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22" name="Freeform 1324"/>
                <p:cNvSpPr>
                  <a:spLocks/>
                </p:cNvSpPr>
                <p:nvPr/>
              </p:nvSpPr>
              <p:spPr bwMode="auto">
                <a:xfrm>
                  <a:off x="2120" y="1230"/>
                  <a:ext cx="53" cy="92"/>
                </a:xfrm>
                <a:custGeom>
                  <a:avLst/>
                  <a:gdLst>
                    <a:gd name="T0" fmla="*/ 52 w 53"/>
                    <a:gd name="T1" fmla="*/ 91 h 92"/>
                    <a:gd name="T2" fmla="*/ 42 w 53"/>
                    <a:gd name="T3" fmla="*/ 68 h 92"/>
                    <a:gd name="T4" fmla="*/ 35 w 53"/>
                    <a:gd name="T5" fmla="*/ 59 h 92"/>
                    <a:gd name="T6" fmla="*/ 28 w 53"/>
                    <a:gd name="T7" fmla="*/ 51 h 92"/>
                    <a:gd name="T8" fmla="*/ 21 w 53"/>
                    <a:gd name="T9" fmla="*/ 45 h 92"/>
                    <a:gd name="T10" fmla="*/ 14 w 53"/>
                    <a:gd name="T11" fmla="*/ 40 h 92"/>
                    <a:gd name="T12" fmla="*/ 7 w 53"/>
                    <a:gd name="T13" fmla="*/ 38 h 92"/>
                    <a:gd name="T14" fmla="*/ 0 w 53"/>
                    <a:gd name="T15" fmla="*/ 34 h 92"/>
                    <a:gd name="T16" fmla="*/ 0 w 53"/>
                    <a:gd name="T17" fmla="*/ 19 h 92"/>
                    <a:gd name="T18" fmla="*/ 0 w 53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3"/>
                    <a:gd name="T31" fmla="*/ 0 h 92"/>
                    <a:gd name="T32" fmla="*/ 53 w 53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3" h="92">
                      <a:moveTo>
                        <a:pt x="52" y="91"/>
                      </a:moveTo>
                      <a:lnTo>
                        <a:pt x="42" y="68"/>
                      </a:lnTo>
                      <a:lnTo>
                        <a:pt x="35" y="59"/>
                      </a:lnTo>
                      <a:lnTo>
                        <a:pt x="28" y="51"/>
                      </a:lnTo>
                      <a:lnTo>
                        <a:pt x="21" y="45"/>
                      </a:lnTo>
                      <a:lnTo>
                        <a:pt x="14" y="40"/>
                      </a:lnTo>
                      <a:lnTo>
                        <a:pt x="7" y="38"/>
                      </a:lnTo>
                      <a:lnTo>
                        <a:pt x="0" y="34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23" name="Oval 1325"/>
                <p:cNvSpPr>
                  <a:spLocks noChangeArrowheads="1"/>
                </p:cNvSpPr>
                <p:nvPr/>
              </p:nvSpPr>
              <p:spPr bwMode="auto">
                <a:xfrm rot="-7080000">
                  <a:off x="2167" y="128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80" name="Group 1326"/>
              <p:cNvGrpSpPr>
                <a:grpSpLocks/>
              </p:cNvGrpSpPr>
              <p:nvPr/>
            </p:nvGrpSpPr>
            <p:grpSpPr bwMode="auto">
              <a:xfrm>
                <a:off x="3947" y="2638"/>
                <a:ext cx="90" cy="57"/>
                <a:chOff x="1693" y="1732"/>
                <a:chExt cx="213" cy="138"/>
              </a:xfrm>
            </p:grpSpPr>
            <p:sp>
              <p:nvSpPr>
                <p:cNvPr id="29518" name="Freeform 1327"/>
                <p:cNvSpPr>
                  <a:spLocks/>
                </p:cNvSpPr>
                <p:nvPr/>
              </p:nvSpPr>
              <p:spPr bwMode="auto">
                <a:xfrm>
                  <a:off x="1716" y="1732"/>
                  <a:ext cx="97" cy="38"/>
                </a:xfrm>
                <a:custGeom>
                  <a:avLst/>
                  <a:gdLst>
                    <a:gd name="T0" fmla="*/ 96 w 97"/>
                    <a:gd name="T1" fmla="*/ 37 h 38"/>
                    <a:gd name="T2" fmla="*/ 73 w 97"/>
                    <a:gd name="T3" fmla="*/ 26 h 38"/>
                    <a:gd name="T4" fmla="*/ 61 w 97"/>
                    <a:gd name="T5" fmla="*/ 23 h 38"/>
                    <a:gd name="T6" fmla="*/ 53 w 97"/>
                    <a:gd name="T7" fmla="*/ 20 h 38"/>
                    <a:gd name="T8" fmla="*/ 44 w 97"/>
                    <a:gd name="T9" fmla="*/ 20 h 38"/>
                    <a:gd name="T10" fmla="*/ 35 w 97"/>
                    <a:gd name="T11" fmla="*/ 23 h 38"/>
                    <a:gd name="T12" fmla="*/ 26 w 97"/>
                    <a:gd name="T13" fmla="*/ 23 h 38"/>
                    <a:gd name="T14" fmla="*/ 21 w 97"/>
                    <a:gd name="T15" fmla="*/ 23 h 38"/>
                    <a:gd name="T16" fmla="*/ 15 w 97"/>
                    <a:gd name="T17" fmla="*/ 20 h 38"/>
                    <a:gd name="T18" fmla="*/ 9 w 97"/>
                    <a:gd name="T19" fmla="*/ 14 h 38"/>
                    <a:gd name="T20" fmla="*/ 0 w 97"/>
                    <a:gd name="T21" fmla="*/ 0 h 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7"/>
                    <a:gd name="T34" fmla="*/ 0 h 38"/>
                    <a:gd name="T35" fmla="*/ 97 w 97"/>
                    <a:gd name="T36" fmla="*/ 38 h 3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7" h="38">
                      <a:moveTo>
                        <a:pt x="96" y="37"/>
                      </a:moveTo>
                      <a:lnTo>
                        <a:pt x="73" y="26"/>
                      </a:lnTo>
                      <a:lnTo>
                        <a:pt x="61" y="23"/>
                      </a:lnTo>
                      <a:lnTo>
                        <a:pt x="53" y="20"/>
                      </a:lnTo>
                      <a:lnTo>
                        <a:pt x="44" y="20"/>
                      </a:lnTo>
                      <a:lnTo>
                        <a:pt x="35" y="23"/>
                      </a:lnTo>
                      <a:lnTo>
                        <a:pt x="26" y="23"/>
                      </a:lnTo>
                      <a:lnTo>
                        <a:pt x="21" y="23"/>
                      </a:lnTo>
                      <a:lnTo>
                        <a:pt x="15" y="20"/>
                      </a:lnTo>
                      <a:lnTo>
                        <a:pt x="9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19" name="Freeform 1328"/>
                <p:cNvSpPr>
                  <a:spLocks/>
                </p:cNvSpPr>
                <p:nvPr/>
              </p:nvSpPr>
              <p:spPr bwMode="auto">
                <a:xfrm>
                  <a:off x="1693" y="1792"/>
                  <a:ext cx="98" cy="39"/>
                </a:xfrm>
                <a:custGeom>
                  <a:avLst/>
                  <a:gdLst>
                    <a:gd name="T0" fmla="*/ 97 w 98"/>
                    <a:gd name="T1" fmla="*/ 38 h 39"/>
                    <a:gd name="T2" fmla="*/ 74 w 98"/>
                    <a:gd name="T3" fmla="*/ 26 h 39"/>
                    <a:gd name="T4" fmla="*/ 54 w 98"/>
                    <a:gd name="T5" fmla="*/ 20 h 39"/>
                    <a:gd name="T6" fmla="*/ 45 w 98"/>
                    <a:gd name="T7" fmla="*/ 20 h 39"/>
                    <a:gd name="T8" fmla="*/ 37 w 98"/>
                    <a:gd name="T9" fmla="*/ 23 h 39"/>
                    <a:gd name="T10" fmla="*/ 28 w 98"/>
                    <a:gd name="T11" fmla="*/ 26 h 39"/>
                    <a:gd name="T12" fmla="*/ 23 w 98"/>
                    <a:gd name="T13" fmla="*/ 23 h 39"/>
                    <a:gd name="T14" fmla="*/ 17 w 98"/>
                    <a:gd name="T15" fmla="*/ 20 h 39"/>
                    <a:gd name="T16" fmla="*/ 11 w 98"/>
                    <a:gd name="T17" fmla="*/ 15 h 39"/>
                    <a:gd name="T18" fmla="*/ 0 w 98"/>
                    <a:gd name="T19" fmla="*/ 0 h 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8"/>
                    <a:gd name="T31" fmla="*/ 0 h 39"/>
                    <a:gd name="T32" fmla="*/ 98 w 98"/>
                    <a:gd name="T33" fmla="*/ 39 h 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8" h="39">
                      <a:moveTo>
                        <a:pt x="97" y="38"/>
                      </a:moveTo>
                      <a:lnTo>
                        <a:pt x="74" y="26"/>
                      </a:lnTo>
                      <a:lnTo>
                        <a:pt x="54" y="20"/>
                      </a:lnTo>
                      <a:lnTo>
                        <a:pt x="45" y="20"/>
                      </a:lnTo>
                      <a:lnTo>
                        <a:pt x="37" y="23"/>
                      </a:lnTo>
                      <a:lnTo>
                        <a:pt x="28" y="26"/>
                      </a:lnTo>
                      <a:lnTo>
                        <a:pt x="23" y="23"/>
                      </a:lnTo>
                      <a:lnTo>
                        <a:pt x="17" y="20"/>
                      </a:lnTo>
                      <a:lnTo>
                        <a:pt x="11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20" name="Oval 1329"/>
                <p:cNvSpPr>
                  <a:spLocks noChangeArrowheads="1"/>
                </p:cNvSpPr>
                <p:nvPr/>
              </p:nvSpPr>
              <p:spPr bwMode="auto">
                <a:xfrm rot="-9420000">
                  <a:off x="1786" y="175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81" name="Group 1330"/>
              <p:cNvGrpSpPr>
                <a:grpSpLocks/>
              </p:cNvGrpSpPr>
              <p:nvPr/>
            </p:nvGrpSpPr>
            <p:grpSpPr bwMode="auto">
              <a:xfrm>
                <a:off x="3972" y="2581"/>
                <a:ext cx="84" cy="73"/>
                <a:chOff x="1753" y="1591"/>
                <a:chExt cx="198" cy="178"/>
              </a:xfrm>
            </p:grpSpPr>
            <p:sp>
              <p:nvSpPr>
                <p:cNvPr id="29515" name="Freeform 1331"/>
                <p:cNvSpPr>
                  <a:spLocks/>
                </p:cNvSpPr>
                <p:nvPr/>
              </p:nvSpPr>
              <p:spPr bwMode="auto">
                <a:xfrm>
                  <a:off x="1796" y="1591"/>
                  <a:ext cx="79" cy="70"/>
                </a:xfrm>
                <a:custGeom>
                  <a:avLst/>
                  <a:gdLst>
                    <a:gd name="T0" fmla="*/ 78 w 79"/>
                    <a:gd name="T1" fmla="*/ 69 h 70"/>
                    <a:gd name="T2" fmla="*/ 60 w 79"/>
                    <a:gd name="T3" fmla="*/ 50 h 70"/>
                    <a:gd name="T4" fmla="*/ 51 w 79"/>
                    <a:gd name="T5" fmla="*/ 42 h 70"/>
                    <a:gd name="T6" fmla="*/ 42 w 79"/>
                    <a:gd name="T7" fmla="*/ 37 h 70"/>
                    <a:gd name="T8" fmla="*/ 33 w 79"/>
                    <a:gd name="T9" fmla="*/ 34 h 70"/>
                    <a:gd name="T10" fmla="*/ 24 w 79"/>
                    <a:gd name="T11" fmla="*/ 34 h 70"/>
                    <a:gd name="T12" fmla="*/ 18 w 79"/>
                    <a:gd name="T13" fmla="*/ 32 h 70"/>
                    <a:gd name="T14" fmla="*/ 12 w 79"/>
                    <a:gd name="T15" fmla="*/ 29 h 70"/>
                    <a:gd name="T16" fmla="*/ 6 w 79"/>
                    <a:gd name="T17" fmla="*/ 19 h 70"/>
                    <a:gd name="T18" fmla="*/ 0 w 79"/>
                    <a:gd name="T19" fmla="*/ 0 h 7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9"/>
                    <a:gd name="T31" fmla="*/ 0 h 70"/>
                    <a:gd name="T32" fmla="*/ 79 w 79"/>
                    <a:gd name="T33" fmla="*/ 70 h 7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9" h="70">
                      <a:moveTo>
                        <a:pt x="78" y="69"/>
                      </a:moveTo>
                      <a:lnTo>
                        <a:pt x="60" y="50"/>
                      </a:lnTo>
                      <a:lnTo>
                        <a:pt x="51" y="42"/>
                      </a:lnTo>
                      <a:lnTo>
                        <a:pt x="42" y="37"/>
                      </a:lnTo>
                      <a:lnTo>
                        <a:pt x="33" y="34"/>
                      </a:lnTo>
                      <a:lnTo>
                        <a:pt x="24" y="34"/>
                      </a:lnTo>
                      <a:lnTo>
                        <a:pt x="18" y="32"/>
                      </a:lnTo>
                      <a:lnTo>
                        <a:pt x="12" y="29"/>
                      </a:lnTo>
                      <a:lnTo>
                        <a:pt x="6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16" name="Freeform 1332"/>
                <p:cNvSpPr>
                  <a:spLocks/>
                </p:cNvSpPr>
                <p:nvPr/>
              </p:nvSpPr>
              <p:spPr bwMode="auto">
                <a:xfrm>
                  <a:off x="1753" y="1639"/>
                  <a:ext cx="80" cy="72"/>
                </a:xfrm>
                <a:custGeom>
                  <a:avLst/>
                  <a:gdLst>
                    <a:gd name="T0" fmla="*/ 79 w 80"/>
                    <a:gd name="T1" fmla="*/ 71 h 72"/>
                    <a:gd name="T2" fmla="*/ 61 w 80"/>
                    <a:gd name="T3" fmla="*/ 52 h 72"/>
                    <a:gd name="T4" fmla="*/ 53 w 80"/>
                    <a:gd name="T5" fmla="*/ 44 h 72"/>
                    <a:gd name="T6" fmla="*/ 44 w 80"/>
                    <a:gd name="T7" fmla="*/ 38 h 72"/>
                    <a:gd name="T8" fmla="*/ 35 w 80"/>
                    <a:gd name="T9" fmla="*/ 35 h 72"/>
                    <a:gd name="T10" fmla="*/ 26 w 80"/>
                    <a:gd name="T11" fmla="*/ 35 h 72"/>
                    <a:gd name="T12" fmla="*/ 17 w 80"/>
                    <a:gd name="T13" fmla="*/ 35 h 72"/>
                    <a:gd name="T14" fmla="*/ 12 w 80"/>
                    <a:gd name="T15" fmla="*/ 33 h 72"/>
                    <a:gd name="T16" fmla="*/ 9 w 80"/>
                    <a:gd name="T17" fmla="*/ 27 h 72"/>
                    <a:gd name="T18" fmla="*/ 6 w 80"/>
                    <a:gd name="T19" fmla="*/ 19 h 72"/>
                    <a:gd name="T20" fmla="*/ 0 w 80"/>
                    <a:gd name="T21" fmla="*/ 0 h 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"/>
                    <a:gd name="T34" fmla="*/ 0 h 72"/>
                    <a:gd name="T35" fmla="*/ 80 w 80"/>
                    <a:gd name="T36" fmla="*/ 72 h 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" h="72">
                      <a:moveTo>
                        <a:pt x="79" y="71"/>
                      </a:moveTo>
                      <a:lnTo>
                        <a:pt x="61" y="52"/>
                      </a:lnTo>
                      <a:lnTo>
                        <a:pt x="53" y="44"/>
                      </a:lnTo>
                      <a:lnTo>
                        <a:pt x="44" y="38"/>
                      </a:lnTo>
                      <a:lnTo>
                        <a:pt x="35" y="35"/>
                      </a:lnTo>
                      <a:lnTo>
                        <a:pt x="26" y="35"/>
                      </a:lnTo>
                      <a:lnTo>
                        <a:pt x="17" y="35"/>
                      </a:lnTo>
                      <a:lnTo>
                        <a:pt x="12" y="33"/>
                      </a:lnTo>
                      <a:lnTo>
                        <a:pt x="9" y="27"/>
                      </a:lnTo>
                      <a:lnTo>
                        <a:pt x="6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17" name="Oval 1333"/>
                <p:cNvSpPr>
                  <a:spLocks noChangeArrowheads="1"/>
                </p:cNvSpPr>
                <p:nvPr/>
              </p:nvSpPr>
              <p:spPr bwMode="auto">
                <a:xfrm rot="-8160000">
                  <a:off x="1831" y="16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82" name="Group 1334"/>
              <p:cNvGrpSpPr>
                <a:grpSpLocks/>
              </p:cNvGrpSpPr>
              <p:nvPr/>
            </p:nvGrpSpPr>
            <p:grpSpPr bwMode="auto">
              <a:xfrm>
                <a:off x="4005" y="2544"/>
                <a:ext cx="83" cy="73"/>
                <a:chOff x="1831" y="1504"/>
                <a:chExt cx="199" cy="174"/>
              </a:xfrm>
            </p:grpSpPr>
            <p:sp>
              <p:nvSpPr>
                <p:cNvPr id="29512" name="Freeform 1335"/>
                <p:cNvSpPr>
                  <a:spLocks/>
                </p:cNvSpPr>
                <p:nvPr/>
              </p:nvSpPr>
              <p:spPr bwMode="auto">
                <a:xfrm>
                  <a:off x="1872" y="1504"/>
                  <a:ext cx="79" cy="66"/>
                </a:xfrm>
                <a:custGeom>
                  <a:avLst/>
                  <a:gdLst>
                    <a:gd name="T0" fmla="*/ 78 w 79"/>
                    <a:gd name="T1" fmla="*/ 65 h 66"/>
                    <a:gd name="T2" fmla="*/ 59 w 79"/>
                    <a:gd name="T3" fmla="*/ 47 h 66"/>
                    <a:gd name="T4" fmla="*/ 50 w 79"/>
                    <a:gd name="T5" fmla="*/ 40 h 66"/>
                    <a:gd name="T6" fmla="*/ 41 w 79"/>
                    <a:gd name="T7" fmla="*/ 35 h 66"/>
                    <a:gd name="T8" fmla="*/ 34 w 79"/>
                    <a:gd name="T9" fmla="*/ 32 h 66"/>
                    <a:gd name="T10" fmla="*/ 25 w 79"/>
                    <a:gd name="T11" fmla="*/ 32 h 66"/>
                    <a:gd name="T12" fmla="*/ 19 w 79"/>
                    <a:gd name="T13" fmla="*/ 30 h 66"/>
                    <a:gd name="T14" fmla="*/ 12 w 79"/>
                    <a:gd name="T15" fmla="*/ 27 h 66"/>
                    <a:gd name="T16" fmla="*/ 6 w 79"/>
                    <a:gd name="T17" fmla="*/ 22 h 66"/>
                    <a:gd name="T18" fmla="*/ 3 w 79"/>
                    <a:gd name="T19" fmla="*/ 15 h 66"/>
                    <a:gd name="T20" fmla="*/ 0 w 79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9"/>
                    <a:gd name="T34" fmla="*/ 0 h 66"/>
                    <a:gd name="T35" fmla="*/ 79 w 79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9" h="66">
                      <a:moveTo>
                        <a:pt x="78" y="65"/>
                      </a:moveTo>
                      <a:lnTo>
                        <a:pt x="59" y="47"/>
                      </a:lnTo>
                      <a:lnTo>
                        <a:pt x="50" y="40"/>
                      </a:lnTo>
                      <a:lnTo>
                        <a:pt x="41" y="35"/>
                      </a:lnTo>
                      <a:lnTo>
                        <a:pt x="34" y="32"/>
                      </a:lnTo>
                      <a:lnTo>
                        <a:pt x="25" y="32"/>
                      </a:lnTo>
                      <a:lnTo>
                        <a:pt x="19" y="30"/>
                      </a:lnTo>
                      <a:lnTo>
                        <a:pt x="12" y="27"/>
                      </a:lnTo>
                      <a:lnTo>
                        <a:pt x="6" y="22"/>
                      </a:lnTo>
                      <a:lnTo>
                        <a:pt x="3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13" name="Freeform 1336"/>
                <p:cNvSpPr>
                  <a:spLocks/>
                </p:cNvSpPr>
                <p:nvPr/>
              </p:nvSpPr>
              <p:spPr bwMode="auto">
                <a:xfrm>
                  <a:off x="1831" y="1555"/>
                  <a:ext cx="80" cy="66"/>
                </a:xfrm>
                <a:custGeom>
                  <a:avLst/>
                  <a:gdLst>
                    <a:gd name="T0" fmla="*/ 79 w 80"/>
                    <a:gd name="T1" fmla="*/ 65 h 66"/>
                    <a:gd name="T2" fmla="*/ 61 w 80"/>
                    <a:gd name="T3" fmla="*/ 47 h 66"/>
                    <a:gd name="T4" fmla="*/ 51 w 80"/>
                    <a:gd name="T5" fmla="*/ 39 h 66"/>
                    <a:gd name="T6" fmla="*/ 42 w 80"/>
                    <a:gd name="T7" fmla="*/ 34 h 66"/>
                    <a:gd name="T8" fmla="*/ 33 w 80"/>
                    <a:gd name="T9" fmla="*/ 31 h 66"/>
                    <a:gd name="T10" fmla="*/ 27 w 80"/>
                    <a:gd name="T11" fmla="*/ 31 h 66"/>
                    <a:gd name="T12" fmla="*/ 18 w 80"/>
                    <a:gd name="T13" fmla="*/ 31 h 66"/>
                    <a:gd name="T14" fmla="*/ 12 w 80"/>
                    <a:gd name="T15" fmla="*/ 29 h 66"/>
                    <a:gd name="T16" fmla="*/ 9 w 80"/>
                    <a:gd name="T17" fmla="*/ 24 h 66"/>
                    <a:gd name="T18" fmla="*/ 6 w 80"/>
                    <a:gd name="T19" fmla="*/ 16 h 66"/>
                    <a:gd name="T20" fmla="*/ 0 w 80"/>
                    <a:gd name="T21" fmla="*/ 0 h 6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0"/>
                    <a:gd name="T34" fmla="*/ 0 h 66"/>
                    <a:gd name="T35" fmla="*/ 80 w 80"/>
                    <a:gd name="T36" fmla="*/ 66 h 6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0" h="66">
                      <a:moveTo>
                        <a:pt x="79" y="65"/>
                      </a:moveTo>
                      <a:lnTo>
                        <a:pt x="61" y="47"/>
                      </a:lnTo>
                      <a:lnTo>
                        <a:pt x="51" y="39"/>
                      </a:lnTo>
                      <a:lnTo>
                        <a:pt x="42" y="34"/>
                      </a:lnTo>
                      <a:lnTo>
                        <a:pt x="33" y="31"/>
                      </a:lnTo>
                      <a:lnTo>
                        <a:pt x="27" y="31"/>
                      </a:lnTo>
                      <a:lnTo>
                        <a:pt x="18" y="31"/>
                      </a:lnTo>
                      <a:lnTo>
                        <a:pt x="12" y="29"/>
                      </a:lnTo>
                      <a:lnTo>
                        <a:pt x="9" y="24"/>
                      </a:lnTo>
                      <a:lnTo>
                        <a:pt x="6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14" name="Oval 1337"/>
                <p:cNvSpPr>
                  <a:spLocks noChangeArrowheads="1"/>
                </p:cNvSpPr>
                <p:nvPr/>
              </p:nvSpPr>
              <p:spPr bwMode="auto">
                <a:xfrm rot="-8280000">
                  <a:off x="1910" y="156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83" name="Group 1338"/>
              <p:cNvGrpSpPr>
                <a:grpSpLocks/>
              </p:cNvGrpSpPr>
              <p:nvPr/>
            </p:nvGrpSpPr>
            <p:grpSpPr bwMode="auto">
              <a:xfrm>
                <a:off x="4041" y="2483"/>
                <a:ext cx="80" cy="76"/>
                <a:chOff x="1918" y="1352"/>
                <a:chExt cx="191" cy="187"/>
              </a:xfrm>
            </p:grpSpPr>
            <p:sp>
              <p:nvSpPr>
                <p:cNvPr id="29509" name="Freeform 1339"/>
                <p:cNvSpPr>
                  <a:spLocks/>
                </p:cNvSpPr>
                <p:nvPr/>
              </p:nvSpPr>
              <p:spPr bwMode="auto">
                <a:xfrm>
                  <a:off x="1965" y="1352"/>
                  <a:ext cx="73" cy="76"/>
                </a:xfrm>
                <a:custGeom>
                  <a:avLst/>
                  <a:gdLst>
                    <a:gd name="T0" fmla="*/ 72 w 73"/>
                    <a:gd name="T1" fmla="*/ 75 h 76"/>
                    <a:gd name="T2" fmla="*/ 56 w 73"/>
                    <a:gd name="T3" fmla="*/ 54 h 76"/>
                    <a:gd name="T4" fmla="*/ 46 w 73"/>
                    <a:gd name="T5" fmla="*/ 48 h 76"/>
                    <a:gd name="T6" fmla="*/ 39 w 73"/>
                    <a:gd name="T7" fmla="*/ 41 h 76"/>
                    <a:gd name="T8" fmla="*/ 33 w 73"/>
                    <a:gd name="T9" fmla="*/ 36 h 76"/>
                    <a:gd name="T10" fmla="*/ 23 w 73"/>
                    <a:gd name="T11" fmla="*/ 36 h 76"/>
                    <a:gd name="T12" fmla="*/ 17 w 73"/>
                    <a:gd name="T13" fmla="*/ 34 h 76"/>
                    <a:gd name="T14" fmla="*/ 10 w 73"/>
                    <a:gd name="T15" fmla="*/ 32 h 76"/>
                    <a:gd name="T16" fmla="*/ 7 w 73"/>
                    <a:gd name="T17" fmla="*/ 25 h 76"/>
                    <a:gd name="T18" fmla="*/ 4 w 73"/>
                    <a:gd name="T19" fmla="*/ 18 h 76"/>
                    <a:gd name="T20" fmla="*/ 0 w 73"/>
                    <a:gd name="T21" fmla="*/ 0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3"/>
                    <a:gd name="T34" fmla="*/ 0 h 76"/>
                    <a:gd name="T35" fmla="*/ 73 w 73"/>
                    <a:gd name="T36" fmla="*/ 76 h 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3" h="76">
                      <a:moveTo>
                        <a:pt x="72" y="75"/>
                      </a:moveTo>
                      <a:lnTo>
                        <a:pt x="56" y="54"/>
                      </a:lnTo>
                      <a:lnTo>
                        <a:pt x="46" y="48"/>
                      </a:lnTo>
                      <a:lnTo>
                        <a:pt x="39" y="41"/>
                      </a:lnTo>
                      <a:lnTo>
                        <a:pt x="33" y="36"/>
                      </a:lnTo>
                      <a:lnTo>
                        <a:pt x="23" y="36"/>
                      </a:lnTo>
                      <a:lnTo>
                        <a:pt x="17" y="34"/>
                      </a:lnTo>
                      <a:lnTo>
                        <a:pt x="10" y="32"/>
                      </a:lnTo>
                      <a:lnTo>
                        <a:pt x="7" y="25"/>
                      </a:lnTo>
                      <a:lnTo>
                        <a:pt x="4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10" name="Freeform 1340"/>
                <p:cNvSpPr>
                  <a:spLocks/>
                </p:cNvSpPr>
                <p:nvPr/>
              </p:nvSpPr>
              <p:spPr bwMode="auto">
                <a:xfrm>
                  <a:off x="1918" y="1398"/>
                  <a:ext cx="74" cy="76"/>
                </a:xfrm>
                <a:custGeom>
                  <a:avLst/>
                  <a:gdLst>
                    <a:gd name="T0" fmla="*/ 73 w 74"/>
                    <a:gd name="T1" fmla="*/ 75 h 76"/>
                    <a:gd name="T2" fmla="*/ 57 w 74"/>
                    <a:gd name="T3" fmla="*/ 54 h 76"/>
                    <a:gd name="T4" fmla="*/ 48 w 74"/>
                    <a:gd name="T5" fmla="*/ 47 h 76"/>
                    <a:gd name="T6" fmla="*/ 41 w 74"/>
                    <a:gd name="T7" fmla="*/ 40 h 76"/>
                    <a:gd name="T8" fmla="*/ 32 w 74"/>
                    <a:gd name="T9" fmla="*/ 37 h 76"/>
                    <a:gd name="T10" fmla="*/ 25 w 74"/>
                    <a:gd name="T11" fmla="*/ 35 h 76"/>
                    <a:gd name="T12" fmla="*/ 16 w 74"/>
                    <a:gd name="T13" fmla="*/ 35 h 76"/>
                    <a:gd name="T14" fmla="*/ 9 w 74"/>
                    <a:gd name="T15" fmla="*/ 30 h 76"/>
                    <a:gd name="T16" fmla="*/ 6 w 74"/>
                    <a:gd name="T17" fmla="*/ 26 h 76"/>
                    <a:gd name="T18" fmla="*/ 3 w 74"/>
                    <a:gd name="T19" fmla="*/ 18 h 76"/>
                    <a:gd name="T20" fmla="*/ 0 w 74"/>
                    <a:gd name="T21" fmla="*/ 0 h 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4"/>
                    <a:gd name="T34" fmla="*/ 0 h 76"/>
                    <a:gd name="T35" fmla="*/ 74 w 74"/>
                    <a:gd name="T36" fmla="*/ 76 h 7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4" h="76">
                      <a:moveTo>
                        <a:pt x="73" y="75"/>
                      </a:moveTo>
                      <a:lnTo>
                        <a:pt x="57" y="54"/>
                      </a:lnTo>
                      <a:lnTo>
                        <a:pt x="48" y="47"/>
                      </a:lnTo>
                      <a:lnTo>
                        <a:pt x="41" y="40"/>
                      </a:lnTo>
                      <a:lnTo>
                        <a:pt x="32" y="37"/>
                      </a:lnTo>
                      <a:lnTo>
                        <a:pt x="25" y="35"/>
                      </a:lnTo>
                      <a:lnTo>
                        <a:pt x="16" y="35"/>
                      </a:lnTo>
                      <a:lnTo>
                        <a:pt x="9" y="30"/>
                      </a:lnTo>
                      <a:lnTo>
                        <a:pt x="6" y="26"/>
                      </a:lnTo>
                      <a:lnTo>
                        <a:pt x="3" y="1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11" name="Oval 1341"/>
                <p:cNvSpPr>
                  <a:spLocks noChangeArrowheads="1"/>
                </p:cNvSpPr>
                <p:nvPr/>
              </p:nvSpPr>
              <p:spPr bwMode="auto">
                <a:xfrm rot="-7920000">
                  <a:off x="1990" y="1420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84" name="Group 1342"/>
              <p:cNvGrpSpPr>
                <a:grpSpLocks/>
              </p:cNvGrpSpPr>
              <p:nvPr/>
            </p:nvGrpSpPr>
            <p:grpSpPr bwMode="auto">
              <a:xfrm>
                <a:off x="4166" y="2388"/>
                <a:ext cx="64" cy="85"/>
                <a:chOff x="2217" y="1123"/>
                <a:chExt cx="154" cy="208"/>
              </a:xfrm>
            </p:grpSpPr>
            <p:sp>
              <p:nvSpPr>
                <p:cNvPr id="29506" name="Freeform 1343"/>
                <p:cNvSpPr>
                  <a:spLocks/>
                </p:cNvSpPr>
                <p:nvPr/>
              </p:nvSpPr>
              <p:spPr bwMode="auto">
                <a:xfrm>
                  <a:off x="2273" y="1123"/>
                  <a:ext cx="46" cy="94"/>
                </a:xfrm>
                <a:custGeom>
                  <a:avLst/>
                  <a:gdLst>
                    <a:gd name="T0" fmla="*/ 45 w 46"/>
                    <a:gd name="T1" fmla="*/ 93 h 94"/>
                    <a:gd name="T2" fmla="*/ 38 w 46"/>
                    <a:gd name="T3" fmla="*/ 70 h 94"/>
                    <a:gd name="T4" fmla="*/ 30 w 46"/>
                    <a:gd name="T5" fmla="*/ 60 h 94"/>
                    <a:gd name="T6" fmla="*/ 26 w 46"/>
                    <a:gd name="T7" fmla="*/ 52 h 94"/>
                    <a:gd name="T8" fmla="*/ 19 w 46"/>
                    <a:gd name="T9" fmla="*/ 46 h 94"/>
                    <a:gd name="T10" fmla="*/ 12 w 46"/>
                    <a:gd name="T11" fmla="*/ 40 h 94"/>
                    <a:gd name="T12" fmla="*/ 4 w 46"/>
                    <a:gd name="T13" fmla="*/ 37 h 94"/>
                    <a:gd name="T14" fmla="*/ 0 w 46"/>
                    <a:gd name="T15" fmla="*/ 33 h 94"/>
                    <a:gd name="T16" fmla="*/ 0 w 46"/>
                    <a:gd name="T17" fmla="*/ 27 h 94"/>
                    <a:gd name="T18" fmla="*/ 0 w 46"/>
                    <a:gd name="T19" fmla="*/ 17 h 94"/>
                    <a:gd name="T20" fmla="*/ 4 w 46"/>
                    <a:gd name="T21" fmla="*/ 0 h 9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6"/>
                    <a:gd name="T34" fmla="*/ 0 h 94"/>
                    <a:gd name="T35" fmla="*/ 46 w 46"/>
                    <a:gd name="T36" fmla="*/ 94 h 9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6" h="94">
                      <a:moveTo>
                        <a:pt x="45" y="93"/>
                      </a:moveTo>
                      <a:lnTo>
                        <a:pt x="38" y="70"/>
                      </a:lnTo>
                      <a:lnTo>
                        <a:pt x="30" y="60"/>
                      </a:lnTo>
                      <a:lnTo>
                        <a:pt x="26" y="52"/>
                      </a:lnTo>
                      <a:lnTo>
                        <a:pt x="19" y="46"/>
                      </a:lnTo>
                      <a:lnTo>
                        <a:pt x="12" y="40"/>
                      </a:lnTo>
                      <a:lnTo>
                        <a:pt x="4" y="37"/>
                      </a:lnTo>
                      <a:lnTo>
                        <a:pt x="0" y="33"/>
                      </a:lnTo>
                      <a:lnTo>
                        <a:pt x="0" y="27"/>
                      </a:lnTo>
                      <a:lnTo>
                        <a:pt x="0" y="17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07" name="Freeform 1344"/>
                <p:cNvSpPr>
                  <a:spLocks/>
                </p:cNvSpPr>
                <p:nvPr/>
              </p:nvSpPr>
              <p:spPr bwMode="auto">
                <a:xfrm>
                  <a:off x="2217" y="1149"/>
                  <a:ext cx="44" cy="95"/>
                </a:xfrm>
                <a:custGeom>
                  <a:avLst/>
                  <a:gdLst>
                    <a:gd name="T0" fmla="*/ 43 w 44"/>
                    <a:gd name="T1" fmla="*/ 94 h 95"/>
                    <a:gd name="T2" fmla="*/ 36 w 44"/>
                    <a:gd name="T3" fmla="*/ 70 h 95"/>
                    <a:gd name="T4" fmla="*/ 29 w 44"/>
                    <a:gd name="T5" fmla="*/ 60 h 95"/>
                    <a:gd name="T6" fmla="*/ 25 w 44"/>
                    <a:gd name="T7" fmla="*/ 52 h 95"/>
                    <a:gd name="T8" fmla="*/ 18 w 44"/>
                    <a:gd name="T9" fmla="*/ 46 h 95"/>
                    <a:gd name="T10" fmla="*/ 10 w 44"/>
                    <a:gd name="T11" fmla="*/ 42 h 95"/>
                    <a:gd name="T12" fmla="*/ 3 w 44"/>
                    <a:gd name="T13" fmla="*/ 38 h 95"/>
                    <a:gd name="T14" fmla="*/ 0 w 44"/>
                    <a:gd name="T15" fmla="*/ 32 h 95"/>
                    <a:gd name="T16" fmla="*/ 0 w 44"/>
                    <a:gd name="T17" fmla="*/ 18 h 95"/>
                    <a:gd name="T18" fmla="*/ 3 w 44"/>
                    <a:gd name="T19" fmla="*/ 0 h 9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4"/>
                    <a:gd name="T31" fmla="*/ 0 h 95"/>
                    <a:gd name="T32" fmla="*/ 44 w 44"/>
                    <a:gd name="T33" fmla="*/ 95 h 9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4" h="95">
                      <a:moveTo>
                        <a:pt x="43" y="94"/>
                      </a:moveTo>
                      <a:lnTo>
                        <a:pt x="36" y="70"/>
                      </a:lnTo>
                      <a:lnTo>
                        <a:pt x="29" y="60"/>
                      </a:lnTo>
                      <a:lnTo>
                        <a:pt x="25" y="52"/>
                      </a:lnTo>
                      <a:lnTo>
                        <a:pt x="18" y="46"/>
                      </a:lnTo>
                      <a:lnTo>
                        <a:pt x="10" y="42"/>
                      </a:lnTo>
                      <a:lnTo>
                        <a:pt x="3" y="38"/>
                      </a:lnTo>
                      <a:lnTo>
                        <a:pt x="0" y="32"/>
                      </a:lnTo>
                      <a:lnTo>
                        <a:pt x="0" y="18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08" name="Oval 1345"/>
                <p:cNvSpPr>
                  <a:spLocks noChangeArrowheads="1"/>
                </p:cNvSpPr>
                <p:nvPr/>
              </p:nvSpPr>
              <p:spPr bwMode="auto">
                <a:xfrm rot="-6660000">
                  <a:off x="2252" y="121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85" name="Group 1346"/>
              <p:cNvGrpSpPr>
                <a:grpSpLocks/>
              </p:cNvGrpSpPr>
              <p:nvPr/>
            </p:nvGrpSpPr>
            <p:grpSpPr bwMode="auto">
              <a:xfrm>
                <a:off x="3934" y="2693"/>
                <a:ext cx="88" cy="48"/>
                <a:chOff x="1660" y="1864"/>
                <a:chExt cx="212" cy="118"/>
              </a:xfrm>
            </p:grpSpPr>
            <p:sp>
              <p:nvSpPr>
                <p:cNvPr id="29503" name="Freeform 1347"/>
                <p:cNvSpPr>
                  <a:spLocks/>
                </p:cNvSpPr>
                <p:nvPr/>
              </p:nvSpPr>
              <p:spPr bwMode="auto">
                <a:xfrm>
                  <a:off x="1670" y="1866"/>
                  <a:ext cx="103" cy="22"/>
                </a:xfrm>
                <a:custGeom>
                  <a:avLst/>
                  <a:gdLst>
                    <a:gd name="T0" fmla="*/ 102 w 103"/>
                    <a:gd name="T1" fmla="*/ 21 h 22"/>
                    <a:gd name="T2" fmla="*/ 76 w 103"/>
                    <a:gd name="T3" fmla="*/ 15 h 22"/>
                    <a:gd name="T4" fmla="*/ 57 w 103"/>
                    <a:gd name="T5" fmla="*/ 12 h 22"/>
                    <a:gd name="T6" fmla="*/ 48 w 103"/>
                    <a:gd name="T7" fmla="*/ 15 h 22"/>
                    <a:gd name="T8" fmla="*/ 40 w 103"/>
                    <a:gd name="T9" fmla="*/ 18 h 22"/>
                    <a:gd name="T10" fmla="*/ 31 w 103"/>
                    <a:gd name="T11" fmla="*/ 21 h 22"/>
                    <a:gd name="T12" fmla="*/ 25 w 103"/>
                    <a:gd name="T13" fmla="*/ 21 h 22"/>
                    <a:gd name="T14" fmla="*/ 20 w 103"/>
                    <a:gd name="T15" fmla="*/ 18 h 22"/>
                    <a:gd name="T16" fmla="*/ 14 w 103"/>
                    <a:gd name="T17" fmla="*/ 15 h 22"/>
                    <a:gd name="T18" fmla="*/ 0 w 103"/>
                    <a:gd name="T19" fmla="*/ 0 h 2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22"/>
                    <a:gd name="T32" fmla="*/ 103 w 103"/>
                    <a:gd name="T33" fmla="*/ 22 h 2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22">
                      <a:moveTo>
                        <a:pt x="102" y="21"/>
                      </a:moveTo>
                      <a:lnTo>
                        <a:pt x="76" y="15"/>
                      </a:lnTo>
                      <a:lnTo>
                        <a:pt x="57" y="12"/>
                      </a:lnTo>
                      <a:lnTo>
                        <a:pt x="48" y="15"/>
                      </a:lnTo>
                      <a:lnTo>
                        <a:pt x="40" y="18"/>
                      </a:lnTo>
                      <a:lnTo>
                        <a:pt x="31" y="21"/>
                      </a:lnTo>
                      <a:lnTo>
                        <a:pt x="25" y="21"/>
                      </a:lnTo>
                      <a:lnTo>
                        <a:pt x="20" y="18"/>
                      </a:lnTo>
                      <a:lnTo>
                        <a:pt x="14" y="1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04" name="Freeform 1348"/>
                <p:cNvSpPr>
                  <a:spLocks/>
                </p:cNvSpPr>
                <p:nvPr/>
              </p:nvSpPr>
              <p:spPr bwMode="auto">
                <a:xfrm>
                  <a:off x="1660" y="1932"/>
                  <a:ext cx="102" cy="20"/>
                </a:xfrm>
                <a:custGeom>
                  <a:avLst/>
                  <a:gdLst>
                    <a:gd name="T0" fmla="*/ 101 w 102"/>
                    <a:gd name="T1" fmla="*/ 19 h 20"/>
                    <a:gd name="T2" fmla="*/ 76 w 102"/>
                    <a:gd name="T3" fmla="*/ 13 h 20"/>
                    <a:gd name="T4" fmla="*/ 56 w 102"/>
                    <a:gd name="T5" fmla="*/ 9 h 20"/>
                    <a:gd name="T6" fmla="*/ 47 w 102"/>
                    <a:gd name="T7" fmla="*/ 13 h 20"/>
                    <a:gd name="T8" fmla="*/ 39 w 102"/>
                    <a:gd name="T9" fmla="*/ 16 h 20"/>
                    <a:gd name="T10" fmla="*/ 31 w 102"/>
                    <a:gd name="T11" fmla="*/ 19 h 20"/>
                    <a:gd name="T12" fmla="*/ 25 w 102"/>
                    <a:gd name="T13" fmla="*/ 19 h 20"/>
                    <a:gd name="T14" fmla="*/ 19 w 102"/>
                    <a:gd name="T15" fmla="*/ 19 h 20"/>
                    <a:gd name="T16" fmla="*/ 14 w 102"/>
                    <a:gd name="T17" fmla="*/ 13 h 20"/>
                    <a:gd name="T18" fmla="*/ 0 w 102"/>
                    <a:gd name="T19" fmla="*/ 0 h 2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2"/>
                    <a:gd name="T31" fmla="*/ 0 h 20"/>
                    <a:gd name="T32" fmla="*/ 102 w 102"/>
                    <a:gd name="T33" fmla="*/ 20 h 2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2" h="20">
                      <a:moveTo>
                        <a:pt x="101" y="19"/>
                      </a:moveTo>
                      <a:lnTo>
                        <a:pt x="76" y="13"/>
                      </a:lnTo>
                      <a:lnTo>
                        <a:pt x="56" y="9"/>
                      </a:lnTo>
                      <a:lnTo>
                        <a:pt x="47" y="13"/>
                      </a:lnTo>
                      <a:lnTo>
                        <a:pt x="39" y="16"/>
                      </a:lnTo>
                      <a:lnTo>
                        <a:pt x="31" y="19"/>
                      </a:lnTo>
                      <a:lnTo>
                        <a:pt x="25" y="19"/>
                      </a:lnTo>
                      <a:lnTo>
                        <a:pt x="19" y="19"/>
                      </a:lnTo>
                      <a:lnTo>
                        <a:pt x="14" y="1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05" name="Oval 1349"/>
                <p:cNvSpPr>
                  <a:spLocks noChangeArrowheads="1"/>
                </p:cNvSpPr>
                <p:nvPr/>
              </p:nvSpPr>
              <p:spPr bwMode="auto">
                <a:xfrm rot="-10020000">
                  <a:off x="1752" y="1864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86" name="Group 1350"/>
              <p:cNvGrpSpPr>
                <a:grpSpLocks/>
              </p:cNvGrpSpPr>
              <p:nvPr/>
            </p:nvGrpSpPr>
            <p:grpSpPr bwMode="auto">
              <a:xfrm>
                <a:off x="3900" y="2635"/>
                <a:ext cx="90" cy="48"/>
                <a:chOff x="1579" y="1722"/>
                <a:chExt cx="215" cy="118"/>
              </a:xfrm>
            </p:grpSpPr>
            <p:sp>
              <p:nvSpPr>
                <p:cNvPr id="29500" name="Freeform 1351"/>
                <p:cNvSpPr>
                  <a:spLocks/>
                </p:cNvSpPr>
                <p:nvPr/>
              </p:nvSpPr>
              <p:spPr bwMode="auto">
                <a:xfrm>
                  <a:off x="1681" y="1818"/>
                  <a:ext cx="101" cy="22"/>
                </a:xfrm>
                <a:custGeom>
                  <a:avLst/>
                  <a:gdLst>
                    <a:gd name="T0" fmla="*/ 0 w 101"/>
                    <a:gd name="T1" fmla="*/ 0 h 22"/>
                    <a:gd name="T2" fmla="*/ 23 w 101"/>
                    <a:gd name="T3" fmla="*/ 6 h 22"/>
                    <a:gd name="T4" fmla="*/ 43 w 101"/>
                    <a:gd name="T5" fmla="*/ 9 h 22"/>
                    <a:gd name="T6" fmla="*/ 52 w 101"/>
                    <a:gd name="T7" fmla="*/ 6 h 22"/>
                    <a:gd name="T8" fmla="*/ 60 w 101"/>
                    <a:gd name="T9" fmla="*/ 3 h 22"/>
                    <a:gd name="T10" fmla="*/ 69 w 101"/>
                    <a:gd name="T11" fmla="*/ 0 h 22"/>
                    <a:gd name="T12" fmla="*/ 74 w 101"/>
                    <a:gd name="T13" fmla="*/ 0 h 22"/>
                    <a:gd name="T14" fmla="*/ 86 w 101"/>
                    <a:gd name="T15" fmla="*/ 9 h 22"/>
                    <a:gd name="T16" fmla="*/ 100 w 101"/>
                    <a:gd name="T17" fmla="*/ 21 h 2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1"/>
                    <a:gd name="T28" fmla="*/ 0 h 22"/>
                    <a:gd name="T29" fmla="*/ 101 w 101"/>
                    <a:gd name="T30" fmla="*/ 22 h 2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1" h="22">
                      <a:moveTo>
                        <a:pt x="0" y="0"/>
                      </a:moveTo>
                      <a:lnTo>
                        <a:pt x="23" y="6"/>
                      </a:lnTo>
                      <a:lnTo>
                        <a:pt x="43" y="9"/>
                      </a:lnTo>
                      <a:lnTo>
                        <a:pt x="52" y="6"/>
                      </a:lnTo>
                      <a:lnTo>
                        <a:pt x="60" y="3"/>
                      </a:lnTo>
                      <a:lnTo>
                        <a:pt x="69" y="0"/>
                      </a:lnTo>
                      <a:lnTo>
                        <a:pt x="74" y="0"/>
                      </a:lnTo>
                      <a:lnTo>
                        <a:pt x="86" y="9"/>
                      </a:lnTo>
                      <a:lnTo>
                        <a:pt x="100" y="2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01" name="Freeform 1352"/>
                <p:cNvSpPr>
                  <a:spLocks/>
                </p:cNvSpPr>
                <p:nvPr/>
              </p:nvSpPr>
              <p:spPr bwMode="auto">
                <a:xfrm>
                  <a:off x="1693" y="1752"/>
                  <a:ext cx="101" cy="24"/>
                </a:xfrm>
                <a:custGeom>
                  <a:avLst/>
                  <a:gdLst>
                    <a:gd name="T0" fmla="*/ 0 w 101"/>
                    <a:gd name="T1" fmla="*/ 0 h 24"/>
                    <a:gd name="T2" fmla="*/ 23 w 101"/>
                    <a:gd name="T3" fmla="*/ 9 h 24"/>
                    <a:gd name="T4" fmla="*/ 43 w 101"/>
                    <a:gd name="T5" fmla="*/ 12 h 24"/>
                    <a:gd name="T6" fmla="*/ 51 w 101"/>
                    <a:gd name="T7" fmla="*/ 9 h 24"/>
                    <a:gd name="T8" fmla="*/ 60 w 101"/>
                    <a:gd name="T9" fmla="*/ 6 h 24"/>
                    <a:gd name="T10" fmla="*/ 68 w 101"/>
                    <a:gd name="T11" fmla="*/ 3 h 24"/>
                    <a:gd name="T12" fmla="*/ 74 w 101"/>
                    <a:gd name="T13" fmla="*/ 3 h 24"/>
                    <a:gd name="T14" fmla="*/ 80 w 101"/>
                    <a:gd name="T15" fmla="*/ 6 h 24"/>
                    <a:gd name="T16" fmla="*/ 89 w 101"/>
                    <a:gd name="T17" fmla="*/ 9 h 24"/>
                    <a:gd name="T18" fmla="*/ 100 w 101"/>
                    <a:gd name="T19" fmla="*/ 23 h 2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1"/>
                    <a:gd name="T31" fmla="*/ 0 h 24"/>
                    <a:gd name="T32" fmla="*/ 101 w 101"/>
                    <a:gd name="T33" fmla="*/ 24 h 2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1" h="24">
                      <a:moveTo>
                        <a:pt x="0" y="0"/>
                      </a:moveTo>
                      <a:lnTo>
                        <a:pt x="23" y="9"/>
                      </a:lnTo>
                      <a:lnTo>
                        <a:pt x="43" y="12"/>
                      </a:lnTo>
                      <a:lnTo>
                        <a:pt x="51" y="9"/>
                      </a:lnTo>
                      <a:lnTo>
                        <a:pt x="60" y="6"/>
                      </a:lnTo>
                      <a:lnTo>
                        <a:pt x="68" y="3"/>
                      </a:lnTo>
                      <a:lnTo>
                        <a:pt x="74" y="3"/>
                      </a:lnTo>
                      <a:lnTo>
                        <a:pt x="80" y="6"/>
                      </a:lnTo>
                      <a:lnTo>
                        <a:pt x="89" y="9"/>
                      </a:lnTo>
                      <a:lnTo>
                        <a:pt x="100" y="23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02" name="Oval 1353"/>
                <p:cNvSpPr>
                  <a:spLocks noChangeArrowheads="1"/>
                </p:cNvSpPr>
                <p:nvPr/>
              </p:nvSpPr>
              <p:spPr bwMode="auto">
                <a:xfrm rot="840000">
                  <a:off x="1579" y="1722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87" name="Group 1354"/>
              <p:cNvGrpSpPr>
                <a:grpSpLocks/>
              </p:cNvGrpSpPr>
              <p:nvPr/>
            </p:nvGrpSpPr>
            <p:grpSpPr bwMode="auto">
              <a:xfrm>
                <a:off x="4050" y="2509"/>
                <a:ext cx="74" cy="81"/>
                <a:chOff x="1939" y="1417"/>
                <a:chExt cx="177" cy="198"/>
              </a:xfrm>
            </p:grpSpPr>
            <p:sp>
              <p:nvSpPr>
                <p:cNvPr id="29497" name="Freeform 1355"/>
                <p:cNvSpPr>
                  <a:spLocks/>
                </p:cNvSpPr>
                <p:nvPr/>
              </p:nvSpPr>
              <p:spPr bwMode="auto">
                <a:xfrm>
                  <a:off x="1989" y="1417"/>
                  <a:ext cx="63" cy="85"/>
                </a:xfrm>
                <a:custGeom>
                  <a:avLst/>
                  <a:gdLst>
                    <a:gd name="T0" fmla="*/ 62 w 63"/>
                    <a:gd name="T1" fmla="*/ 84 h 85"/>
                    <a:gd name="T2" fmla="*/ 49 w 63"/>
                    <a:gd name="T3" fmla="*/ 62 h 85"/>
                    <a:gd name="T4" fmla="*/ 32 w 63"/>
                    <a:gd name="T5" fmla="*/ 46 h 85"/>
                    <a:gd name="T6" fmla="*/ 26 w 63"/>
                    <a:gd name="T7" fmla="*/ 41 h 85"/>
                    <a:gd name="T8" fmla="*/ 19 w 63"/>
                    <a:gd name="T9" fmla="*/ 38 h 85"/>
                    <a:gd name="T10" fmla="*/ 9 w 63"/>
                    <a:gd name="T11" fmla="*/ 36 h 85"/>
                    <a:gd name="T12" fmla="*/ 6 w 63"/>
                    <a:gd name="T13" fmla="*/ 31 h 85"/>
                    <a:gd name="T14" fmla="*/ 3 w 63"/>
                    <a:gd name="T15" fmla="*/ 24 h 85"/>
                    <a:gd name="T16" fmla="*/ 3 w 63"/>
                    <a:gd name="T17" fmla="*/ 17 h 85"/>
                    <a:gd name="T18" fmla="*/ 0 w 63"/>
                    <a:gd name="T19" fmla="*/ 0 h 8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3"/>
                    <a:gd name="T31" fmla="*/ 0 h 85"/>
                    <a:gd name="T32" fmla="*/ 63 w 63"/>
                    <a:gd name="T33" fmla="*/ 85 h 8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3" h="85">
                      <a:moveTo>
                        <a:pt x="62" y="84"/>
                      </a:moveTo>
                      <a:lnTo>
                        <a:pt x="49" y="62"/>
                      </a:lnTo>
                      <a:lnTo>
                        <a:pt x="32" y="46"/>
                      </a:lnTo>
                      <a:lnTo>
                        <a:pt x="26" y="41"/>
                      </a:lnTo>
                      <a:lnTo>
                        <a:pt x="19" y="38"/>
                      </a:lnTo>
                      <a:lnTo>
                        <a:pt x="9" y="36"/>
                      </a:lnTo>
                      <a:lnTo>
                        <a:pt x="6" y="31"/>
                      </a:lnTo>
                      <a:lnTo>
                        <a:pt x="3" y="24"/>
                      </a:lnTo>
                      <a:lnTo>
                        <a:pt x="3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98" name="Freeform 1356"/>
                <p:cNvSpPr>
                  <a:spLocks/>
                </p:cNvSpPr>
                <p:nvPr/>
              </p:nvSpPr>
              <p:spPr bwMode="auto">
                <a:xfrm>
                  <a:off x="1939" y="1456"/>
                  <a:ext cx="62" cy="85"/>
                </a:xfrm>
                <a:custGeom>
                  <a:avLst/>
                  <a:gdLst>
                    <a:gd name="T0" fmla="*/ 61 w 62"/>
                    <a:gd name="T1" fmla="*/ 84 h 85"/>
                    <a:gd name="T2" fmla="*/ 48 w 62"/>
                    <a:gd name="T3" fmla="*/ 62 h 85"/>
                    <a:gd name="T4" fmla="*/ 39 w 62"/>
                    <a:gd name="T5" fmla="*/ 54 h 85"/>
                    <a:gd name="T6" fmla="*/ 32 w 62"/>
                    <a:gd name="T7" fmla="*/ 47 h 85"/>
                    <a:gd name="T8" fmla="*/ 26 w 62"/>
                    <a:gd name="T9" fmla="*/ 42 h 85"/>
                    <a:gd name="T10" fmla="*/ 16 w 62"/>
                    <a:gd name="T11" fmla="*/ 40 h 85"/>
                    <a:gd name="T12" fmla="*/ 10 w 62"/>
                    <a:gd name="T13" fmla="*/ 37 h 85"/>
                    <a:gd name="T14" fmla="*/ 7 w 62"/>
                    <a:gd name="T15" fmla="*/ 32 h 85"/>
                    <a:gd name="T16" fmla="*/ 0 w 62"/>
                    <a:gd name="T17" fmla="*/ 17 h 85"/>
                    <a:gd name="T18" fmla="*/ 0 w 62"/>
                    <a:gd name="T19" fmla="*/ 0 h 8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2"/>
                    <a:gd name="T31" fmla="*/ 0 h 85"/>
                    <a:gd name="T32" fmla="*/ 62 w 62"/>
                    <a:gd name="T33" fmla="*/ 85 h 8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2" h="85">
                      <a:moveTo>
                        <a:pt x="61" y="84"/>
                      </a:moveTo>
                      <a:lnTo>
                        <a:pt x="48" y="62"/>
                      </a:lnTo>
                      <a:lnTo>
                        <a:pt x="39" y="54"/>
                      </a:lnTo>
                      <a:lnTo>
                        <a:pt x="32" y="47"/>
                      </a:lnTo>
                      <a:lnTo>
                        <a:pt x="26" y="42"/>
                      </a:lnTo>
                      <a:lnTo>
                        <a:pt x="16" y="40"/>
                      </a:lnTo>
                      <a:lnTo>
                        <a:pt x="10" y="37"/>
                      </a:lnTo>
                      <a:lnTo>
                        <a:pt x="7" y="32"/>
                      </a:lnTo>
                      <a:lnTo>
                        <a:pt x="0" y="1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99" name="Oval 1357"/>
                <p:cNvSpPr>
                  <a:spLocks noChangeArrowheads="1"/>
                </p:cNvSpPr>
                <p:nvPr/>
              </p:nvSpPr>
              <p:spPr bwMode="auto">
                <a:xfrm rot="-7440000">
                  <a:off x="1997" y="149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88" name="Group 1358"/>
              <p:cNvGrpSpPr>
                <a:grpSpLocks/>
              </p:cNvGrpSpPr>
              <p:nvPr/>
            </p:nvGrpSpPr>
            <p:grpSpPr bwMode="auto">
              <a:xfrm>
                <a:off x="4084" y="2477"/>
                <a:ext cx="75" cy="81"/>
                <a:chOff x="2021" y="1342"/>
                <a:chExt cx="180" cy="194"/>
              </a:xfrm>
            </p:grpSpPr>
            <p:sp>
              <p:nvSpPr>
                <p:cNvPr id="29494" name="Freeform 1359"/>
                <p:cNvSpPr>
                  <a:spLocks/>
                </p:cNvSpPr>
                <p:nvPr/>
              </p:nvSpPr>
              <p:spPr bwMode="auto">
                <a:xfrm>
                  <a:off x="2074" y="1342"/>
                  <a:ext cx="62" cy="83"/>
                </a:xfrm>
                <a:custGeom>
                  <a:avLst/>
                  <a:gdLst>
                    <a:gd name="T0" fmla="*/ 61 w 62"/>
                    <a:gd name="T1" fmla="*/ 82 h 83"/>
                    <a:gd name="T2" fmla="*/ 47 w 62"/>
                    <a:gd name="T3" fmla="*/ 59 h 83"/>
                    <a:gd name="T4" fmla="*/ 34 w 62"/>
                    <a:gd name="T5" fmla="*/ 43 h 83"/>
                    <a:gd name="T6" fmla="*/ 27 w 62"/>
                    <a:gd name="T7" fmla="*/ 39 h 83"/>
                    <a:gd name="T8" fmla="*/ 17 w 62"/>
                    <a:gd name="T9" fmla="*/ 36 h 83"/>
                    <a:gd name="T10" fmla="*/ 10 w 62"/>
                    <a:gd name="T11" fmla="*/ 36 h 83"/>
                    <a:gd name="T12" fmla="*/ 3 w 62"/>
                    <a:gd name="T13" fmla="*/ 32 h 83"/>
                    <a:gd name="T14" fmla="*/ 0 w 62"/>
                    <a:gd name="T15" fmla="*/ 16 h 83"/>
                    <a:gd name="T16" fmla="*/ 0 w 62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2"/>
                    <a:gd name="T28" fmla="*/ 0 h 83"/>
                    <a:gd name="T29" fmla="*/ 62 w 62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2" h="83">
                      <a:moveTo>
                        <a:pt x="61" y="82"/>
                      </a:moveTo>
                      <a:lnTo>
                        <a:pt x="47" y="59"/>
                      </a:lnTo>
                      <a:lnTo>
                        <a:pt x="34" y="43"/>
                      </a:lnTo>
                      <a:lnTo>
                        <a:pt x="27" y="39"/>
                      </a:lnTo>
                      <a:lnTo>
                        <a:pt x="17" y="36"/>
                      </a:lnTo>
                      <a:lnTo>
                        <a:pt x="10" y="36"/>
                      </a:lnTo>
                      <a:lnTo>
                        <a:pt x="3" y="32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95" name="Freeform 1360"/>
                <p:cNvSpPr>
                  <a:spLocks/>
                </p:cNvSpPr>
                <p:nvPr/>
              </p:nvSpPr>
              <p:spPr bwMode="auto">
                <a:xfrm>
                  <a:off x="2021" y="1382"/>
                  <a:ext cx="64" cy="83"/>
                </a:xfrm>
                <a:custGeom>
                  <a:avLst/>
                  <a:gdLst>
                    <a:gd name="T0" fmla="*/ 63 w 64"/>
                    <a:gd name="T1" fmla="*/ 82 h 83"/>
                    <a:gd name="T2" fmla="*/ 50 w 64"/>
                    <a:gd name="T3" fmla="*/ 59 h 83"/>
                    <a:gd name="T4" fmla="*/ 36 w 64"/>
                    <a:gd name="T5" fmla="*/ 42 h 83"/>
                    <a:gd name="T6" fmla="*/ 30 w 64"/>
                    <a:gd name="T7" fmla="*/ 37 h 83"/>
                    <a:gd name="T8" fmla="*/ 20 w 64"/>
                    <a:gd name="T9" fmla="*/ 37 h 83"/>
                    <a:gd name="T10" fmla="*/ 10 w 64"/>
                    <a:gd name="T11" fmla="*/ 35 h 83"/>
                    <a:gd name="T12" fmla="*/ 6 w 64"/>
                    <a:gd name="T13" fmla="*/ 30 h 83"/>
                    <a:gd name="T14" fmla="*/ 0 w 64"/>
                    <a:gd name="T15" fmla="*/ 16 h 83"/>
                    <a:gd name="T16" fmla="*/ 0 w 64"/>
                    <a:gd name="T17" fmla="*/ 0 h 8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83"/>
                    <a:gd name="T29" fmla="*/ 64 w 64"/>
                    <a:gd name="T30" fmla="*/ 83 h 8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83">
                      <a:moveTo>
                        <a:pt x="63" y="82"/>
                      </a:moveTo>
                      <a:lnTo>
                        <a:pt x="50" y="59"/>
                      </a:lnTo>
                      <a:lnTo>
                        <a:pt x="36" y="42"/>
                      </a:lnTo>
                      <a:lnTo>
                        <a:pt x="30" y="37"/>
                      </a:lnTo>
                      <a:lnTo>
                        <a:pt x="20" y="37"/>
                      </a:lnTo>
                      <a:lnTo>
                        <a:pt x="10" y="35"/>
                      </a:lnTo>
                      <a:lnTo>
                        <a:pt x="6" y="30"/>
                      </a:lnTo>
                      <a:lnTo>
                        <a:pt x="0" y="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96" name="Oval 1361"/>
                <p:cNvSpPr>
                  <a:spLocks noChangeArrowheads="1"/>
                </p:cNvSpPr>
                <p:nvPr/>
              </p:nvSpPr>
              <p:spPr bwMode="auto">
                <a:xfrm rot="-7500000">
                  <a:off x="2082" y="1417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89" name="Group 1362"/>
              <p:cNvGrpSpPr>
                <a:grpSpLocks/>
              </p:cNvGrpSpPr>
              <p:nvPr/>
            </p:nvGrpSpPr>
            <p:grpSpPr bwMode="auto">
              <a:xfrm>
                <a:off x="3856" y="2790"/>
                <a:ext cx="91" cy="55"/>
                <a:chOff x="1476" y="2101"/>
                <a:chExt cx="215" cy="136"/>
              </a:xfrm>
            </p:grpSpPr>
            <p:sp>
              <p:nvSpPr>
                <p:cNvPr id="29491" name="Freeform 1363"/>
                <p:cNvSpPr>
                  <a:spLocks/>
                </p:cNvSpPr>
                <p:nvPr/>
              </p:nvSpPr>
              <p:spPr bwMode="auto">
                <a:xfrm>
                  <a:off x="1587" y="2163"/>
                  <a:ext cx="104" cy="33"/>
                </a:xfrm>
                <a:custGeom>
                  <a:avLst/>
                  <a:gdLst>
                    <a:gd name="T0" fmla="*/ 0 w 104"/>
                    <a:gd name="T1" fmla="*/ 32 h 33"/>
                    <a:gd name="T2" fmla="*/ 27 w 104"/>
                    <a:gd name="T3" fmla="*/ 28 h 33"/>
                    <a:gd name="T4" fmla="*/ 46 w 104"/>
                    <a:gd name="T5" fmla="*/ 21 h 33"/>
                    <a:gd name="T6" fmla="*/ 54 w 104"/>
                    <a:gd name="T7" fmla="*/ 18 h 33"/>
                    <a:gd name="T8" fmla="*/ 60 w 104"/>
                    <a:gd name="T9" fmla="*/ 11 h 33"/>
                    <a:gd name="T10" fmla="*/ 65 w 104"/>
                    <a:gd name="T11" fmla="*/ 4 h 33"/>
                    <a:gd name="T12" fmla="*/ 71 w 104"/>
                    <a:gd name="T13" fmla="*/ 0 h 33"/>
                    <a:gd name="T14" fmla="*/ 84 w 104"/>
                    <a:gd name="T15" fmla="*/ 4 h 33"/>
                    <a:gd name="T16" fmla="*/ 103 w 104"/>
                    <a:gd name="T17" fmla="*/ 11 h 3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4"/>
                    <a:gd name="T28" fmla="*/ 0 h 33"/>
                    <a:gd name="T29" fmla="*/ 104 w 104"/>
                    <a:gd name="T30" fmla="*/ 33 h 3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4" h="33">
                      <a:moveTo>
                        <a:pt x="0" y="32"/>
                      </a:moveTo>
                      <a:lnTo>
                        <a:pt x="27" y="28"/>
                      </a:lnTo>
                      <a:lnTo>
                        <a:pt x="46" y="21"/>
                      </a:lnTo>
                      <a:lnTo>
                        <a:pt x="54" y="18"/>
                      </a:lnTo>
                      <a:lnTo>
                        <a:pt x="60" y="11"/>
                      </a:lnTo>
                      <a:lnTo>
                        <a:pt x="65" y="4"/>
                      </a:lnTo>
                      <a:lnTo>
                        <a:pt x="71" y="0"/>
                      </a:lnTo>
                      <a:lnTo>
                        <a:pt x="84" y="4"/>
                      </a:lnTo>
                      <a:lnTo>
                        <a:pt x="103" y="1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92" name="Freeform 1364"/>
                <p:cNvSpPr>
                  <a:spLocks/>
                </p:cNvSpPr>
                <p:nvPr/>
              </p:nvSpPr>
              <p:spPr bwMode="auto">
                <a:xfrm>
                  <a:off x="1573" y="2101"/>
                  <a:ext cx="103" cy="32"/>
                </a:xfrm>
                <a:custGeom>
                  <a:avLst/>
                  <a:gdLst>
                    <a:gd name="T0" fmla="*/ 0 w 103"/>
                    <a:gd name="T1" fmla="*/ 31 h 32"/>
                    <a:gd name="T2" fmla="*/ 24 w 103"/>
                    <a:gd name="T3" fmla="*/ 28 h 32"/>
                    <a:gd name="T4" fmla="*/ 38 w 103"/>
                    <a:gd name="T5" fmla="*/ 24 h 32"/>
                    <a:gd name="T6" fmla="*/ 46 w 103"/>
                    <a:gd name="T7" fmla="*/ 21 h 32"/>
                    <a:gd name="T8" fmla="*/ 54 w 103"/>
                    <a:gd name="T9" fmla="*/ 17 h 32"/>
                    <a:gd name="T10" fmla="*/ 59 w 103"/>
                    <a:gd name="T11" fmla="*/ 11 h 32"/>
                    <a:gd name="T12" fmla="*/ 64 w 103"/>
                    <a:gd name="T13" fmla="*/ 4 h 32"/>
                    <a:gd name="T14" fmla="*/ 70 w 103"/>
                    <a:gd name="T15" fmla="*/ 0 h 32"/>
                    <a:gd name="T16" fmla="*/ 83 w 103"/>
                    <a:gd name="T17" fmla="*/ 4 h 32"/>
                    <a:gd name="T18" fmla="*/ 102 w 103"/>
                    <a:gd name="T19" fmla="*/ 11 h 3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3"/>
                    <a:gd name="T31" fmla="*/ 0 h 32"/>
                    <a:gd name="T32" fmla="*/ 103 w 103"/>
                    <a:gd name="T33" fmla="*/ 32 h 3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3" h="32">
                      <a:moveTo>
                        <a:pt x="0" y="31"/>
                      </a:moveTo>
                      <a:lnTo>
                        <a:pt x="24" y="28"/>
                      </a:lnTo>
                      <a:lnTo>
                        <a:pt x="38" y="24"/>
                      </a:lnTo>
                      <a:lnTo>
                        <a:pt x="46" y="21"/>
                      </a:lnTo>
                      <a:lnTo>
                        <a:pt x="54" y="17"/>
                      </a:lnTo>
                      <a:lnTo>
                        <a:pt x="59" y="11"/>
                      </a:lnTo>
                      <a:lnTo>
                        <a:pt x="64" y="4"/>
                      </a:lnTo>
                      <a:lnTo>
                        <a:pt x="70" y="0"/>
                      </a:lnTo>
                      <a:lnTo>
                        <a:pt x="83" y="4"/>
                      </a:lnTo>
                      <a:lnTo>
                        <a:pt x="102" y="11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93" name="Oval 1365"/>
                <p:cNvSpPr>
                  <a:spLocks noChangeArrowheads="1"/>
                </p:cNvSpPr>
                <p:nvPr/>
              </p:nvSpPr>
              <p:spPr bwMode="auto">
                <a:xfrm rot="-600000">
                  <a:off x="1476" y="2119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90" name="Group 1366"/>
              <p:cNvGrpSpPr>
                <a:grpSpLocks/>
              </p:cNvGrpSpPr>
              <p:nvPr/>
            </p:nvGrpSpPr>
            <p:grpSpPr bwMode="auto">
              <a:xfrm>
                <a:off x="3864" y="2843"/>
                <a:ext cx="90" cy="49"/>
                <a:chOff x="1494" y="2228"/>
                <a:chExt cx="215" cy="118"/>
              </a:xfrm>
            </p:grpSpPr>
            <p:sp>
              <p:nvSpPr>
                <p:cNvPr id="29488" name="Freeform 1367"/>
                <p:cNvSpPr>
                  <a:spLocks/>
                </p:cNvSpPr>
                <p:nvPr/>
              </p:nvSpPr>
              <p:spPr bwMode="auto">
                <a:xfrm>
                  <a:off x="1596" y="2320"/>
                  <a:ext cx="104" cy="20"/>
                </a:xfrm>
                <a:custGeom>
                  <a:avLst/>
                  <a:gdLst>
                    <a:gd name="T0" fmla="*/ 0 w 104"/>
                    <a:gd name="T1" fmla="*/ 0 h 20"/>
                    <a:gd name="T2" fmla="*/ 24 w 104"/>
                    <a:gd name="T3" fmla="*/ 8 h 20"/>
                    <a:gd name="T4" fmla="*/ 38 w 104"/>
                    <a:gd name="T5" fmla="*/ 8 h 20"/>
                    <a:gd name="T6" fmla="*/ 46 w 104"/>
                    <a:gd name="T7" fmla="*/ 8 h 20"/>
                    <a:gd name="T8" fmla="*/ 54 w 104"/>
                    <a:gd name="T9" fmla="*/ 8 h 20"/>
                    <a:gd name="T10" fmla="*/ 62 w 104"/>
                    <a:gd name="T11" fmla="*/ 4 h 20"/>
                    <a:gd name="T12" fmla="*/ 70 w 104"/>
                    <a:gd name="T13" fmla="*/ 0 h 20"/>
                    <a:gd name="T14" fmla="*/ 76 w 104"/>
                    <a:gd name="T15" fmla="*/ 0 h 20"/>
                    <a:gd name="T16" fmla="*/ 81 w 104"/>
                    <a:gd name="T17" fmla="*/ 4 h 20"/>
                    <a:gd name="T18" fmla="*/ 89 w 104"/>
                    <a:gd name="T19" fmla="*/ 8 h 20"/>
                    <a:gd name="T20" fmla="*/ 103 w 104"/>
                    <a:gd name="T21" fmla="*/ 19 h 2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4"/>
                    <a:gd name="T34" fmla="*/ 0 h 20"/>
                    <a:gd name="T35" fmla="*/ 104 w 104"/>
                    <a:gd name="T36" fmla="*/ 20 h 2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4" h="20">
                      <a:moveTo>
                        <a:pt x="0" y="0"/>
                      </a:moveTo>
                      <a:lnTo>
                        <a:pt x="24" y="8"/>
                      </a:lnTo>
                      <a:lnTo>
                        <a:pt x="38" y="8"/>
                      </a:lnTo>
                      <a:lnTo>
                        <a:pt x="46" y="8"/>
                      </a:lnTo>
                      <a:lnTo>
                        <a:pt x="54" y="8"/>
                      </a:lnTo>
                      <a:lnTo>
                        <a:pt x="62" y="4"/>
                      </a:lnTo>
                      <a:lnTo>
                        <a:pt x="70" y="0"/>
                      </a:lnTo>
                      <a:lnTo>
                        <a:pt x="76" y="0"/>
                      </a:lnTo>
                      <a:lnTo>
                        <a:pt x="81" y="4"/>
                      </a:lnTo>
                      <a:lnTo>
                        <a:pt x="89" y="8"/>
                      </a:lnTo>
                      <a:lnTo>
                        <a:pt x="103" y="19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89" name="Freeform 1368"/>
                <p:cNvSpPr>
                  <a:spLocks/>
                </p:cNvSpPr>
                <p:nvPr/>
              </p:nvSpPr>
              <p:spPr bwMode="auto">
                <a:xfrm>
                  <a:off x="1607" y="2257"/>
                  <a:ext cx="102" cy="19"/>
                </a:xfrm>
                <a:custGeom>
                  <a:avLst/>
                  <a:gdLst>
                    <a:gd name="T0" fmla="*/ 0 w 102"/>
                    <a:gd name="T1" fmla="*/ 0 h 19"/>
                    <a:gd name="T2" fmla="*/ 24 w 102"/>
                    <a:gd name="T3" fmla="*/ 7 h 19"/>
                    <a:gd name="T4" fmla="*/ 35 w 102"/>
                    <a:gd name="T5" fmla="*/ 7 h 19"/>
                    <a:gd name="T6" fmla="*/ 44 w 102"/>
                    <a:gd name="T7" fmla="*/ 7 h 19"/>
                    <a:gd name="T8" fmla="*/ 52 w 102"/>
                    <a:gd name="T9" fmla="*/ 7 h 19"/>
                    <a:gd name="T10" fmla="*/ 60 w 102"/>
                    <a:gd name="T11" fmla="*/ 3 h 19"/>
                    <a:gd name="T12" fmla="*/ 68 w 102"/>
                    <a:gd name="T13" fmla="*/ 0 h 19"/>
                    <a:gd name="T14" fmla="*/ 74 w 102"/>
                    <a:gd name="T15" fmla="*/ 0 h 19"/>
                    <a:gd name="T16" fmla="*/ 79 w 102"/>
                    <a:gd name="T17" fmla="*/ 3 h 19"/>
                    <a:gd name="T18" fmla="*/ 87 w 102"/>
                    <a:gd name="T19" fmla="*/ 7 h 19"/>
                    <a:gd name="T20" fmla="*/ 101 w 102"/>
                    <a:gd name="T21" fmla="*/ 18 h 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2"/>
                    <a:gd name="T34" fmla="*/ 0 h 19"/>
                    <a:gd name="T35" fmla="*/ 102 w 102"/>
                    <a:gd name="T36" fmla="*/ 19 h 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2" h="19">
                      <a:moveTo>
                        <a:pt x="0" y="0"/>
                      </a:moveTo>
                      <a:lnTo>
                        <a:pt x="24" y="7"/>
                      </a:lnTo>
                      <a:lnTo>
                        <a:pt x="35" y="7"/>
                      </a:lnTo>
                      <a:lnTo>
                        <a:pt x="44" y="7"/>
                      </a:lnTo>
                      <a:lnTo>
                        <a:pt x="52" y="7"/>
                      </a:lnTo>
                      <a:lnTo>
                        <a:pt x="60" y="3"/>
                      </a:lnTo>
                      <a:lnTo>
                        <a:pt x="68" y="0"/>
                      </a:lnTo>
                      <a:lnTo>
                        <a:pt x="74" y="0"/>
                      </a:lnTo>
                      <a:lnTo>
                        <a:pt x="79" y="3"/>
                      </a:lnTo>
                      <a:lnTo>
                        <a:pt x="87" y="7"/>
                      </a:lnTo>
                      <a:lnTo>
                        <a:pt x="101" y="18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90" name="Oval 1369"/>
                <p:cNvSpPr>
                  <a:spLocks noChangeArrowheads="1"/>
                </p:cNvSpPr>
                <p:nvPr/>
              </p:nvSpPr>
              <p:spPr bwMode="auto">
                <a:xfrm rot="720000">
                  <a:off x="1494" y="222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91" name="Group 1370"/>
              <p:cNvGrpSpPr>
                <a:grpSpLocks/>
              </p:cNvGrpSpPr>
              <p:nvPr/>
            </p:nvGrpSpPr>
            <p:grpSpPr bwMode="auto">
              <a:xfrm>
                <a:off x="4149" y="2293"/>
                <a:ext cx="196" cy="234"/>
                <a:chOff x="2178" y="894"/>
                <a:chExt cx="466" cy="566"/>
              </a:xfrm>
            </p:grpSpPr>
            <p:pic>
              <p:nvPicPr>
                <p:cNvPr id="29474" name="Picture 1371"/>
                <p:cNvPicPr>
                  <a:picLocks noChangeArrowheads="1"/>
                </p:cNvPicPr>
                <p:nvPr/>
              </p:nvPicPr>
              <p:blipFill>
                <a:blip r:embed="rId73" cstate="print"/>
                <a:srcRect/>
                <a:stretch>
                  <a:fillRect/>
                </a:stretch>
              </p:blipFill>
              <p:spPr bwMode="auto">
                <a:xfrm>
                  <a:off x="2335" y="958"/>
                  <a:ext cx="184" cy="32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475" name="Picture 1372"/>
                <p:cNvPicPr>
                  <a:picLocks noChangeArrowheads="1"/>
                </p:cNvPicPr>
                <p:nvPr/>
              </p:nvPicPr>
              <p:blipFill>
                <a:blip r:embed="rId74" cstate="print"/>
                <a:srcRect/>
                <a:stretch>
                  <a:fillRect/>
                </a:stretch>
              </p:blipFill>
              <p:spPr bwMode="auto">
                <a:xfrm>
                  <a:off x="2247" y="985"/>
                  <a:ext cx="185" cy="32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476" name="Picture 1373"/>
                <p:cNvPicPr>
                  <a:picLocks noChangeArrowheads="1"/>
                </p:cNvPicPr>
                <p:nvPr/>
              </p:nvPicPr>
              <p:blipFill>
                <a:blip r:embed="rId75" cstate="print"/>
                <a:srcRect/>
                <a:stretch>
                  <a:fillRect/>
                </a:stretch>
              </p:blipFill>
              <p:spPr bwMode="auto">
                <a:xfrm>
                  <a:off x="2436" y="982"/>
                  <a:ext cx="185" cy="32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477" name="Picture 1374"/>
                <p:cNvPicPr>
                  <a:picLocks noChangeArrowheads="1"/>
                </p:cNvPicPr>
                <p:nvPr/>
              </p:nvPicPr>
              <p:blipFill>
                <a:blip r:embed="rId76" cstate="print"/>
                <a:srcRect/>
                <a:stretch>
                  <a:fillRect/>
                </a:stretch>
              </p:blipFill>
              <p:spPr bwMode="auto">
                <a:xfrm>
                  <a:off x="2178" y="1037"/>
                  <a:ext cx="145" cy="31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478" name="Freeform 1375"/>
                <p:cNvSpPr>
                  <a:spLocks/>
                </p:cNvSpPr>
                <p:nvPr/>
              </p:nvSpPr>
              <p:spPr bwMode="auto">
                <a:xfrm>
                  <a:off x="2292" y="955"/>
                  <a:ext cx="105" cy="77"/>
                </a:xfrm>
                <a:custGeom>
                  <a:avLst/>
                  <a:gdLst>
                    <a:gd name="T0" fmla="*/ 104 w 105"/>
                    <a:gd name="T1" fmla="*/ 42 h 77"/>
                    <a:gd name="T2" fmla="*/ 100 w 105"/>
                    <a:gd name="T3" fmla="*/ 33 h 77"/>
                    <a:gd name="T4" fmla="*/ 92 w 105"/>
                    <a:gd name="T5" fmla="*/ 23 h 77"/>
                    <a:gd name="T6" fmla="*/ 89 w 105"/>
                    <a:gd name="T7" fmla="*/ 15 h 77"/>
                    <a:gd name="T8" fmla="*/ 81 w 105"/>
                    <a:gd name="T9" fmla="*/ 7 h 77"/>
                    <a:gd name="T10" fmla="*/ 77 w 105"/>
                    <a:gd name="T11" fmla="*/ 4 h 77"/>
                    <a:gd name="T12" fmla="*/ 69 w 105"/>
                    <a:gd name="T13" fmla="*/ 2 h 77"/>
                    <a:gd name="T14" fmla="*/ 50 w 105"/>
                    <a:gd name="T15" fmla="*/ 0 h 77"/>
                    <a:gd name="T16" fmla="*/ 39 w 105"/>
                    <a:gd name="T17" fmla="*/ 2 h 77"/>
                    <a:gd name="T18" fmla="*/ 31 w 105"/>
                    <a:gd name="T19" fmla="*/ 2 h 77"/>
                    <a:gd name="T20" fmla="*/ 12 w 105"/>
                    <a:gd name="T21" fmla="*/ 17 h 77"/>
                    <a:gd name="T22" fmla="*/ 0 w 105"/>
                    <a:gd name="T23" fmla="*/ 35 h 77"/>
                    <a:gd name="T24" fmla="*/ 0 w 105"/>
                    <a:gd name="T25" fmla="*/ 53 h 77"/>
                    <a:gd name="T26" fmla="*/ 4 w 105"/>
                    <a:gd name="T27" fmla="*/ 76 h 77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5"/>
                    <a:gd name="T43" fmla="*/ 0 h 77"/>
                    <a:gd name="T44" fmla="*/ 105 w 105"/>
                    <a:gd name="T45" fmla="*/ 77 h 77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5" h="77">
                      <a:moveTo>
                        <a:pt x="104" y="42"/>
                      </a:moveTo>
                      <a:lnTo>
                        <a:pt x="100" y="33"/>
                      </a:lnTo>
                      <a:lnTo>
                        <a:pt x="92" y="23"/>
                      </a:lnTo>
                      <a:lnTo>
                        <a:pt x="89" y="15"/>
                      </a:lnTo>
                      <a:lnTo>
                        <a:pt x="81" y="7"/>
                      </a:lnTo>
                      <a:lnTo>
                        <a:pt x="77" y="4"/>
                      </a:lnTo>
                      <a:lnTo>
                        <a:pt x="69" y="2"/>
                      </a:lnTo>
                      <a:lnTo>
                        <a:pt x="50" y="0"/>
                      </a:lnTo>
                      <a:lnTo>
                        <a:pt x="39" y="2"/>
                      </a:lnTo>
                      <a:lnTo>
                        <a:pt x="31" y="2"/>
                      </a:lnTo>
                      <a:lnTo>
                        <a:pt x="12" y="17"/>
                      </a:lnTo>
                      <a:lnTo>
                        <a:pt x="0" y="35"/>
                      </a:lnTo>
                      <a:lnTo>
                        <a:pt x="0" y="53"/>
                      </a:lnTo>
                      <a:lnTo>
                        <a:pt x="4" y="76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9479" name="Picture 1376"/>
                <p:cNvPicPr>
                  <a:picLocks noChangeArrowheads="1"/>
                </p:cNvPicPr>
                <p:nvPr/>
              </p:nvPicPr>
              <p:blipFill>
                <a:blip r:embed="rId77" cstate="print"/>
                <a:srcRect/>
                <a:stretch>
                  <a:fillRect/>
                </a:stretch>
              </p:blipFill>
              <p:spPr bwMode="auto">
                <a:xfrm>
                  <a:off x="2347" y="1075"/>
                  <a:ext cx="146" cy="318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480" name="Picture 1377"/>
                <p:cNvPicPr>
                  <a:picLocks noChangeArrowheads="1"/>
                </p:cNvPicPr>
                <p:nvPr/>
              </p:nvPicPr>
              <p:blipFill>
                <a:blip r:embed="rId78" cstate="print"/>
                <a:srcRect/>
                <a:stretch>
                  <a:fillRect/>
                </a:stretch>
              </p:blipFill>
              <p:spPr bwMode="auto">
                <a:xfrm>
                  <a:off x="2423" y="1039"/>
                  <a:ext cx="211" cy="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481" name="Picture 1378"/>
                <p:cNvPicPr>
                  <a:picLocks noChangeArrowheads="1"/>
                </p:cNvPicPr>
                <p:nvPr/>
              </p:nvPicPr>
              <p:blipFill>
                <a:blip r:embed="rId79" cstate="print"/>
                <a:srcRect/>
                <a:stretch>
                  <a:fillRect/>
                </a:stretch>
              </p:blipFill>
              <p:spPr bwMode="auto">
                <a:xfrm>
                  <a:off x="2225" y="1088"/>
                  <a:ext cx="214" cy="32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482" name="Freeform 1379"/>
                <p:cNvSpPr>
                  <a:spLocks/>
                </p:cNvSpPr>
                <p:nvPr/>
              </p:nvSpPr>
              <p:spPr bwMode="auto">
                <a:xfrm>
                  <a:off x="2216" y="1042"/>
                  <a:ext cx="97" cy="99"/>
                </a:xfrm>
                <a:custGeom>
                  <a:avLst/>
                  <a:gdLst>
                    <a:gd name="T0" fmla="*/ 0 w 97"/>
                    <a:gd name="T1" fmla="*/ 32 h 99"/>
                    <a:gd name="T2" fmla="*/ 0 w 97"/>
                    <a:gd name="T3" fmla="*/ 20 h 99"/>
                    <a:gd name="T4" fmla="*/ 4 w 97"/>
                    <a:gd name="T5" fmla="*/ 10 h 99"/>
                    <a:gd name="T6" fmla="*/ 11 w 97"/>
                    <a:gd name="T7" fmla="*/ 5 h 99"/>
                    <a:gd name="T8" fmla="*/ 18 w 97"/>
                    <a:gd name="T9" fmla="*/ 1 h 99"/>
                    <a:gd name="T10" fmla="*/ 37 w 97"/>
                    <a:gd name="T11" fmla="*/ 0 h 99"/>
                    <a:gd name="T12" fmla="*/ 63 w 97"/>
                    <a:gd name="T13" fmla="*/ 0 h 99"/>
                    <a:gd name="T14" fmla="*/ 78 w 97"/>
                    <a:gd name="T15" fmla="*/ 14 h 99"/>
                    <a:gd name="T16" fmla="*/ 89 w 97"/>
                    <a:gd name="T17" fmla="*/ 31 h 99"/>
                    <a:gd name="T18" fmla="*/ 96 w 97"/>
                    <a:gd name="T19" fmla="*/ 51 h 99"/>
                    <a:gd name="T20" fmla="*/ 96 w 97"/>
                    <a:gd name="T21" fmla="*/ 62 h 99"/>
                    <a:gd name="T22" fmla="*/ 96 w 97"/>
                    <a:gd name="T23" fmla="*/ 76 h 99"/>
                    <a:gd name="T24" fmla="*/ 92 w 97"/>
                    <a:gd name="T25" fmla="*/ 84 h 99"/>
                    <a:gd name="T26" fmla="*/ 81 w 97"/>
                    <a:gd name="T27" fmla="*/ 91 h 99"/>
                    <a:gd name="T28" fmla="*/ 74 w 97"/>
                    <a:gd name="T29" fmla="*/ 96 h 99"/>
                    <a:gd name="T30" fmla="*/ 70 w 97"/>
                    <a:gd name="T31" fmla="*/ 98 h 9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97"/>
                    <a:gd name="T49" fmla="*/ 0 h 99"/>
                    <a:gd name="T50" fmla="*/ 97 w 97"/>
                    <a:gd name="T51" fmla="*/ 99 h 9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97" h="99">
                      <a:moveTo>
                        <a:pt x="0" y="32"/>
                      </a:moveTo>
                      <a:lnTo>
                        <a:pt x="0" y="20"/>
                      </a:lnTo>
                      <a:lnTo>
                        <a:pt x="4" y="10"/>
                      </a:lnTo>
                      <a:lnTo>
                        <a:pt x="11" y="5"/>
                      </a:lnTo>
                      <a:lnTo>
                        <a:pt x="18" y="1"/>
                      </a:lnTo>
                      <a:lnTo>
                        <a:pt x="37" y="0"/>
                      </a:lnTo>
                      <a:lnTo>
                        <a:pt x="63" y="0"/>
                      </a:lnTo>
                      <a:lnTo>
                        <a:pt x="78" y="14"/>
                      </a:lnTo>
                      <a:lnTo>
                        <a:pt x="89" y="31"/>
                      </a:lnTo>
                      <a:lnTo>
                        <a:pt x="96" y="51"/>
                      </a:lnTo>
                      <a:lnTo>
                        <a:pt x="96" y="62"/>
                      </a:lnTo>
                      <a:lnTo>
                        <a:pt x="96" y="76"/>
                      </a:lnTo>
                      <a:lnTo>
                        <a:pt x="92" y="84"/>
                      </a:lnTo>
                      <a:lnTo>
                        <a:pt x="81" y="91"/>
                      </a:lnTo>
                      <a:lnTo>
                        <a:pt x="74" y="96"/>
                      </a:lnTo>
                      <a:lnTo>
                        <a:pt x="70" y="98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83" name="Freeform 1380"/>
                <p:cNvSpPr>
                  <a:spLocks/>
                </p:cNvSpPr>
                <p:nvPr/>
              </p:nvSpPr>
              <p:spPr bwMode="auto">
                <a:xfrm>
                  <a:off x="2388" y="1068"/>
                  <a:ext cx="100" cy="60"/>
                </a:xfrm>
                <a:custGeom>
                  <a:avLst/>
                  <a:gdLst>
                    <a:gd name="T0" fmla="*/ 11 w 100"/>
                    <a:gd name="T1" fmla="*/ 59 h 60"/>
                    <a:gd name="T2" fmla="*/ 7 w 100"/>
                    <a:gd name="T3" fmla="*/ 54 h 60"/>
                    <a:gd name="T4" fmla="*/ 3 w 100"/>
                    <a:gd name="T5" fmla="*/ 47 h 60"/>
                    <a:gd name="T6" fmla="*/ 0 w 100"/>
                    <a:gd name="T7" fmla="*/ 39 h 60"/>
                    <a:gd name="T8" fmla="*/ 3 w 100"/>
                    <a:gd name="T9" fmla="*/ 32 h 60"/>
                    <a:gd name="T10" fmla="*/ 15 w 100"/>
                    <a:gd name="T11" fmla="*/ 23 h 60"/>
                    <a:gd name="T12" fmla="*/ 31 w 100"/>
                    <a:gd name="T13" fmla="*/ 12 h 60"/>
                    <a:gd name="T14" fmla="*/ 35 w 100"/>
                    <a:gd name="T15" fmla="*/ 10 h 60"/>
                    <a:gd name="T16" fmla="*/ 39 w 100"/>
                    <a:gd name="T17" fmla="*/ 7 h 60"/>
                    <a:gd name="T18" fmla="*/ 43 w 100"/>
                    <a:gd name="T19" fmla="*/ 5 h 60"/>
                    <a:gd name="T20" fmla="*/ 43 w 100"/>
                    <a:gd name="T21" fmla="*/ 3 h 60"/>
                    <a:gd name="T22" fmla="*/ 59 w 100"/>
                    <a:gd name="T23" fmla="*/ 1 h 60"/>
                    <a:gd name="T24" fmla="*/ 75 w 100"/>
                    <a:gd name="T25" fmla="*/ 0 h 60"/>
                    <a:gd name="T26" fmla="*/ 79 w 100"/>
                    <a:gd name="T27" fmla="*/ 1 h 60"/>
                    <a:gd name="T28" fmla="*/ 83 w 100"/>
                    <a:gd name="T29" fmla="*/ 5 h 60"/>
                    <a:gd name="T30" fmla="*/ 91 w 100"/>
                    <a:gd name="T31" fmla="*/ 12 h 60"/>
                    <a:gd name="T32" fmla="*/ 99 w 100"/>
                    <a:gd name="T33" fmla="*/ 21 h 60"/>
                    <a:gd name="T34" fmla="*/ 99 w 100"/>
                    <a:gd name="T35" fmla="*/ 23 h 60"/>
                    <a:gd name="T36" fmla="*/ 99 w 100"/>
                    <a:gd name="T37" fmla="*/ 25 h 6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00"/>
                    <a:gd name="T58" fmla="*/ 0 h 60"/>
                    <a:gd name="T59" fmla="*/ 100 w 100"/>
                    <a:gd name="T60" fmla="*/ 60 h 60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00" h="60">
                      <a:moveTo>
                        <a:pt x="11" y="59"/>
                      </a:moveTo>
                      <a:lnTo>
                        <a:pt x="7" y="54"/>
                      </a:lnTo>
                      <a:lnTo>
                        <a:pt x="3" y="47"/>
                      </a:lnTo>
                      <a:lnTo>
                        <a:pt x="0" y="39"/>
                      </a:lnTo>
                      <a:lnTo>
                        <a:pt x="3" y="32"/>
                      </a:lnTo>
                      <a:lnTo>
                        <a:pt x="15" y="23"/>
                      </a:lnTo>
                      <a:lnTo>
                        <a:pt x="31" y="12"/>
                      </a:lnTo>
                      <a:lnTo>
                        <a:pt x="35" y="10"/>
                      </a:lnTo>
                      <a:lnTo>
                        <a:pt x="39" y="7"/>
                      </a:lnTo>
                      <a:lnTo>
                        <a:pt x="43" y="5"/>
                      </a:lnTo>
                      <a:lnTo>
                        <a:pt x="43" y="3"/>
                      </a:lnTo>
                      <a:lnTo>
                        <a:pt x="59" y="1"/>
                      </a:lnTo>
                      <a:lnTo>
                        <a:pt x="75" y="0"/>
                      </a:lnTo>
                      <a:lnTo>
                        <a:pt x="79" y="1"/>
                      </a:lnTo>
                      <a:lnTo>
                        <a:pt x="83" y="5"/>
                      </a:lnTo>
                      <a:lnTo>
                        <a:pt x="91" y="12"/>
                      </a:lnTo>
                      <a:lnTo>
                        <a:pt x="99" y="21"/>
                      </a:lnTo>
                      <a:lnTo>
                        <a:pt x="99" y="23"/>
                      </a:lnTo>
                      <a:lnTo>
                        <a:pt x="99" y="25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84" name="Freeform 1381"/>
                <p:cNvSpPr>
                  <a:spLocks/>
                </p:cNvSpPr>
                <p:nvPr/>
              </p:nvSpPr>
              <p:spPr bwMode="auto">
                <a:xfrm>
                  <a:off x="2397" y="894"/>
                  <a:ext cx="182" cy="138"/>
                </a:xfrm>
                <a:custGeom>
                  <a:avLst/>
                  <a:gdLst>
                    <a:gd name="T0" fmla="*/ 99 w 182"/>
                    <a:gd name="T1" fmla="*/ 137 h 138"/>
                    <a:gd name="T2" fmla="*/ 82 w 182"/>
                    <a:gd name="T3" fmla="*/ 134 h 138"/>
                    <a:gd name="T4" fmla="*/ 66 w 182"/>
                    <a:gd name="T5" fmla="*/ 129 h 138"/>
                    <a:gd name="T6" fmla="*/ 53 w 182"/>
                    <a:gd name="T7" fmla="*/ 126 h 138"/>
                    <a:gd name="T8" fmla="*/ 49 w 182"/>
                    <a:gd name="T9" fmla="*/ 124 h 138"/>
                    <a:gd name="T10" fmla="*/ 45 w 182"/>
                    <a:gd name="T11" fmla="*/ 124 h 138"/>
                    <a:gd name="T12" fmla="*/ 33 w 182"/>
                    <a:gd name="T13" fmla="*/ 114 h 138"/>
                    <a:gd name="T14" fmla="*/ 16 w 182"/>
                    <a:gd name="T15" fmla="*/ 103 h 138"/>
                    <a:gd name="T16" fmla="*/ 8 w 182"/>
                    <a:gd name="T17" fmla="*/ 94 h 138"/>
                    <a:gd name="T18" fmla="*/ 4 w 182"/>
                    <a:gd name="T19" fmla="*/ 93 h 138"/>
                    <a:gd name="T20" fmla="*/ 4 w 182"/>
                    <a:gd name="T21" fmla="*/ 91 h 138"/>
                    <a:gd name="T22" fmla="*/ 0 w 182"/>
                    <a:gd name="T23" fmla="*/ 71 h 138"/>
                    <a:gd name="T24" fmla="*/ 0 w 182"/>
                    <a:gd name="T25" fmla="*/ 61 h 138"/>
                    <a:gd name="T26" fmla="*/ 0 w 182"/>
                    <a:gd name="T27" fmla="*/ 51 h 138"/>
                    <a:gd name="T28" fmla="*/ 4 w 182"/>
                    <a:gd name="T29" fmla="*/ 45 h 138"/>
                    <a:gd name="T30" fmla="*/ 8 w 182"/>
                    <a:gd name="T31" fmla="*/ 37 h 138"/>
                    <a:gd name="T32" fmla="*/ 20 w 182"/>
                    <a:gd name="T33" fmla="*/ 25 h 138"/>
                    <a:gd name="T34" fmla="*/ 28 w 182"/>
                    <a:gd name="T35" fmla="*/ 20 h 138"/>
                    <a:gd name="T36" fmla="*/ 41 w 182"/>
                    <a:gd name="T37" fmla="*/ 13 h 138"/>
                    <a:gd name="T38" fmla="*/ 45 w 182"/>
                    <a:gd name="T39" fmla="*/ 8 h 138"/>
                    <a:gd name="T40" fmla="*/ 49 w 182"/>
                    <a:gd name="T41" fmla="*/ 7 h 138"/>
                    <a:gd name="T42" fmla="*/ 61 w 182"/>
                    <a:gd name="T43" fmla="*/ 3 h 138"/>
                    <a:gd name="T44" fmla="*/ 74 w 182"/>
                    <a:gd name="T45" fmla="*/ 0 h 138"/>
                    <a:gd name="T46" fmla="*/ 86 w 182"/>
                    <a:gd name="T47" fmla="*/ 0 h 138"/>
                    <a:gd name="T48" fmla="*/ 99 w 182"/>
                    <a:gd name="T49" fmla="*/ 2 h 138"/>
                    <a:gd name="T50" fmla="*/ 119 w 182"/>
                    <a:gd name="T51" fmla="*/ 13 h 138"/>
                    <a:gd name="T52" fmla="*/ 132 w 182"/>
                    <a:gd name="T53" fmla="*/ 20 h 138"/>
                    <a:gd name="T54" fmla="*/ 132 w 182"/>
                    <a:gd name="T55" fmla="*/ 23 h 138"/>
                    <a:gd name="T56" fmla="*/ 127 w 182"/>
                    <a:gd name="T57" fmla="*/ 23 h 138"/>
                    <a:gd name="T58" fmla="*/ 132 w 182"/>
                    <a:gd name="T59" fmla="*/ 25 h 138"/>
                    <a:gd name="T60" fmla="*/ 144 w 182"/>
                    <a:gd name="T61" fmla="*/ 28 h 138"/>
                    <a:gd name="T62" fmla="*/ 148 w 182"/>
                    <a:gd name="T63" fmla="*/ 35 h 138"/>
                    <a:gd name="T64" fmla="*/ 152 w 182"/>
                    <a:gd name="T65" fmla="*/ 38 h 138"/>
                    <a:gd name="T66" fmla="*/ 160 w 182"/>
                    <a:gd name="T67" fmla="*/ 41 h 138"/>
                    <a:gd name="T68" fmla="*/ 169 w 182"/>
                    <a:gd name="T69" fmla="*/ 43 h 138"/>
                    <a:gd name="T70" fmla="*/ 181 w 182"/>
                    <a:gd name="T71" fmla="*/ 43 h 138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82"/>
                    <a:gd name="T109" fmla="*/ 0 h 138"/>
                    <a:gd name="T110" fmla="*/ 182 w 182"/>
                    <a:gd name="T111" fmla="*/ 138 h 138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82" h="138">
                      <a:moveTo>
                        <a:pt x="99" y="137"/>
                      </a:moveTo>
                      <a:lnTo>
                        <a:pt x="82" y="134"/>
                      </a:lnTo>
                      <a:lnTo>
                        <a:pt x="66" y="129"/>
                      </a:lnTo>
                      <a:lnTo>
                        <a:pt x="53" y="126"/>
                      </a:lnTo>
                      <a:lnTo>
                        <a:pt x="49" y="124"/>
                      </a:lnTo>
                      <a:lnTo>
                        <a:pt x="45" y="124"/>
                      </a:lnTo>
                      <a:lnTo>
                        <a:pt x="33" y="114"/>
                      </a:lnTo>
                      <a:lnTo>
                        <a:pt x="16" y="103"/>
                      </a:lnTo>
                      <a:lnTo>
                        <a:pt x="8" y="94"/>
                      </a:lnTo>
                      <a:lnTo>
                        <a:pt x="4" y="93"/>
                      </a:lnTo>
                      <a:lnTo>
                        <a:pt x="4" y="91"/>
                      </a:lnTo>
                      <a:lnTo>
                        <a:pt x="0" y="71"/>
                      </a:lnTo>
                      <a:lnTo>
                        <a:pt x="0" y="61"/>
                      </a:lnTo>
                      <a:lnTo>
                        <a:pt x="0" y="51"/>
                      </a:lnTo>
                      <a:lnTo>
                        <a:pt x="4" y="45"/>
                      </a:lnTo>
                      <a:lnTo>
                        <a:pt x="8" y="37"/>
                      </a:lnTo>
                      <a:lnTo>
                        <a:pt x="20" y="25"/>
                      </a:lnTo>
                      <a:lnTo>
                        <a:pt x="28" y="20"/>
                      </a:lnTo>
                      <a:lnTo>
                        <a:pt x="41" y="13"/>
                      </a:lnTo>
                      <a:lnTo>
                        <a:pt x="45" y="8"/>
                      </a:lnTo>
                      <a:lnTo>
                        <a:pt x="49" y="7"/>
                      </a:lnTo>
                      <a:lnTo>
                        <a:pt x="61" y="3"/>
                      </a:lnTo>
                      <a:lnTo>
                        <a:pt x="74" y="0"/>
                      </a:lnTo>
                      <a:lnTo>
                        <a:pt x="86" y="0"/>
                      </a:lnTo>
                      <a:lnTo>
                        <a:pt x="99" y="2"/>
                      </a:lnTo>
                      <a:lnTo>
                        <a:pt x="119" y="13"/>
                      </a:lnTo>
                      <a:lnTo>
                        <a:pt x="132" y="20"/>
                      </a:lnTo>
                      <a:lnTo>
                        <a:pt x="132" y="23"/>
                      </a:lnTo>
                      <a:lnTo>
                        <a:pt x="127" y="23"/>
                      </a:lnTo>
                      <a:lnTo>
                        <a:pt x="132" y="25"/>
                      </a:lnTo>
                      <a:lnTo>
                        <a:pt x="144" y="28"/>
                      </a:lnTo>
                      <a:lnTo>
                        <a:pt x="148" y="35"/>
                      </a:lnTo>
                      <a:lnTo>
                        <a:pt x="152" y="38"/>
                      </a:lnTo>
                      <a:lnTo>
                        <a:pt x="160" y="41"/>
                      </a:lnTo>
                      <a:lnTo>
                        <a:pt x="169" y="43"/>
                      </a:lnTo>
                      <a:lnTo>
                        <a:pt x="181" y="43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85" name="AutoShape 1382"/>
                <p:cNvSpPr>
                  <a:spLocks noChangeArrowheads="1"/>
                </p:cNvSpPr>
                <p:nvPr/>
              </p:nvSpPr>
              <p:spPr bwMode="auto">
                <a:xfrm rot="9840000" flipH="1">
                  <a:off x="2552" y="1397"/>
                  <a:ext cx="92" cy="63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86" name="Freeform 1383"/>
                <p:cNvSpPr>
                  <a:spLocks/>
                </p:cNvSpPr>
                <p:nvPr/>
              </p:nvSpPr>
              <p:spPr bwMode="auto">
                <a:xfrm>
                  <a:off x="2567" y="1331"/>
                  <a:ext cx="34" cy="64"/>
                </a:xfrm>
                <a:custGeom>
                  <a:avLst/>
                  <a:gdLst>
                    <a:gd name="T0" fmla="*/ 21 w 34"/>
                    <a:gd name="T1" fmla="*/ 0 h 64"/>
                    <a:gd name="T2" fmla="*/ 4 w 34"/>
                    <a:gd name="T3" fmla="*/ 11 h 64"/>
                    <a:gd name="T4" fmla="*/ 0 w 34"/>
                    <a:gd name="T5" fmla="*/ 18 h 64"/>
                    <a:gd name="T6" fmla="*/ 0 w 34"/>
                    <a:gd name="T7" fmla="*/ 27 h 64"/>
                    <a:gd name="T8" fmla="*/ 0 w 34"/>
                    <a:gd name="T9" fmla="*/ 29 h 64"/>
                    <a:gd name="T10" fmla="*/ 4 w 34"/>
                    <a:gd name="T11" fmla="*/ 34 h 64"/>
                    <a:gd name="T12" fmla="*/ 12 w 34"/>
                    <a:gd name="T13" fmla="*/ 50 h 64"/>
                    <a:gd name="T14" fmla="*/ 16 w 34"/>
                    <a:gd name="T15" fmla="*/ 59 h 64"/>
                    <a:gd name="T16" fmla="*/ 25 w 34"/>
                    <a:gd name="T17" fmla="*/ 63 h 64"/>
                    <a:gd name="T18" fmla="*/ 29 w 34"/>
                    <a:gd name="T19" fmla="*/ 63 h 64"/>
                    <a:gd name="T20" fmla="*/ 33 w 34"/>
                    <a:gd name="T21" fmla="*/ 59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4"/>
                    <a:gd name="T34" fmla="*/ 0 h 64"/>
                    <a:gd name="T35" fmla="*/ 34 w 34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4" h="64">
                      <a:moveTo>
                        <a:pt x="21" y="0"/>
                      </a:moveTo>
                      <a:lnTo>
                        <a:pt x="4" y="11"/>
                      </a:lnTo>
                      <a:lnTo>
                        <a:pt x="0" y="18"/>
                      </a:lnTo>
                      <a:lnTo>
                        <a:pt x="0" y="27"/>
                      </a:lnTo>
                      <a:lnTo>
                        <a:pt x="0" y="29"/>
                      </a:lnTo>
                      <a:lnTo>
                        <a:pt x="4" y="34"/>
                      </a:lnTo>
                      <a:lnTo>
                        <a:pt x="12" y="50"/>
                      </a:lnTo>
                      <a:lnTo>
                        <a:pt x="16" y="59"/>
                      </a:lnTo>
                      <a:lnTo>
                        <a:pt x="25" y="63"/>
                      </a:lnTo>
                      <a:lnTo>
                        <a:pt x="29" y="63"/>
                      </a:lnTo>
                      <a:lnTo>
                        <a:pt x="33" y="59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87" name="Freeform 1384"/>
                <p:cNvSpPr>
                  <a:spLocks/>
                </p:cNvSpPr>
                <p:nvPr/>
              </p:nvSpPr>
              <p:spPr bwMode="auto">
                <a:xfrm>
                  <a:off x="2374" y="1374"/>
                  <a:ext cx="75" cy="53"/>
                </a:xfrm>
                <a:custGeom>
                  <a:avLst/>
                  <a:gdLst>
                    <a:gd name="T0" fmla="*/ 74 w 75"/>
                    <a:gd name="T1" fmla="*/ 0 h 53"/>
                    <a:gd name="T2" fmla="*/ 74 w 75"/>
                    <a:gd name="T3" fmla="*/ 6 h 53"/>
                    <a:gd name="T4" fmla="*/ 74 w 75"/>
                    <a:gd name="T5" fmla="*/ 15 h 53"/>
                    <a:gd name="T6" fmla="*/ 70 w 75"/>
                    <a:gd name="T7" fmla="*/ 25 h 53"/>
                    <a:gd name="T8" fmla="*/ 66 w 75"/>
                    <a:gd name="T9" fmla="*/ 31 h 53"/>
                    <a:gd name="T10" fmla="*/ 58 w 75"/>
                    <a:gd name="T11" fmla="*/ 38 h 53"/>
                    <a:gd name="T12" fmla="*/ 50 w 75"/>
                    <a:gd name="T13" fmla="*/ 45 h 53"/>
                    <a:gd name="T14" fmla="*/ 43 w 75"/>
                    <a:gd name="T15" fmla="*/ 50 h 53"/>
                    <a:gd name="T16" fmla="*/ 39 w 75"/>
                    <a:gd name="T17" fmla="*/ 52 h 53"/>
                    <a:gd name="T18" fmla="*/ 23 w 75"/>
                    <a:gd name="T19" fmla="*/ 45 h 53"/>
                    <a:gd name="T20" fmla="*/ 15 w 75"/>
                    <a:gd name="T21" fmla="*/ 34 h 53"/>
                    <a:gd name="T22" fmla="*/ 7 w 75"/>
                    <a:gd name="T23" fmla="*/ 22 h 53"/>
                    <a:gd name="T24" fmla="*/ 0 w 75"/>
                    <a:gd name="T25" fmla="*/ 6 h 5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5"/>
                    <a:gd name="T40" fmla="*/ 0 h 53"/>
                    <a:gd name="T41" fmla="*/ 75 w 75"/>
                    <a:gd name="T42" fmla="*/ 53 h 5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5" h="53">
                      <a:moveTo>
                        <a:pt x="74" y="0"/>
                      </a:moveTo>
                      <a:lnTo>
                        <a:pt x="74" y="6"/>
                      </a:lnTo>
                      <a:lnTo>
                        <a:pt x="74" y="15"/>
                      </a:lnTo>
                      <a:lnTo>
                        <a:pt x="70" y="25"/>
                      </a:lnTo>
                      <a:lnTo>
                        <a:pt x="66" y="31"/>
                      </a:lnTo>
                      <a:lnTo>
                        <a:pt x="58" y="38"/>
                      </a:lnTo>
                      <a:lnTo>
                        <a:pt x="50" y="45"/>
                      </a:lnTo>
                      <a:lnTo>
                        <a:pt x="43" y="50"/>
                      </a:lnTo>
                      <a:lnTo>
                        <a:pt x="39" y="52"/>
                      </a:lnTo>
                      <a:lnTo>
                        <a:pt x="23" y="45"/>
                      </a:lnTo>
                      <a:lnTo>
                        <a:pt x="15" y="34"/>
                      </a:lnTo>
                      <a:lnTo>
                        <a:pt x="7" y="22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9392" name="Group 1385"/>
              <p:cNvGrpSpPr>
                <a:grpSpLocks/>
              </p:cNvGrpSpPr>
              <p:nvPr/>
            </p:nvGrpSpPr>
            <p:grpSpPr bwMode="auto">
              <a:xfrm>
                <a:off x="4903" y="2739"/>
                <a:ext cx="89" cy="48"/>
                <a:chOff x="3982" y="1976"/>
                <a:chExt cx="212" cy="118"/>
              </a:xfrm>
            </p:grpSpPr>
            <p:sp>
              <p:nvSpPr>
                <p:cNvPr id="29471" name="Freeform 1386"/>
                <p:cNvSpPr>
                  <a:spLocks/>
                </p:cNvSpPr>
                <p:nvPr/>
              </p:nvSpPr>
              <p:spPr bwMode="auto">
                <a:xfrm>
                  <a:off x="3982" y="2006"/>
                  <a:ext cx="106" cy="17"/>
                </a:xfrm>
                <a:custGeom>
                  <a:avLst/>
                  <a:gdLst>
                    <a:gd name="T0" fmla="*/ 105 w 106"/>
                    <a:gd name="T1" fmla="*/ 0 h 17"/>
                    <a:gd name="T2" fmla="*/ 79 w 106"/>
                    <a:gd name="T3" fmla="*/ 0 h 17"/>
                    <a:gd name="T4" fmla="*/ 59 w 106"/>
                    <a:gd name="T5" fmla="*/ 0 h 17"/>
                    <a:gd name="T6" fmla="*/ 53 w 106"/>
                    <a:gd name="T7" fmla="*/ 3 h 17"/>
                    <a:gd name="T8" fmla="*/ 46 w 106"/>
                    <a:gd name="T9" fmla="*/ 10 h 17"/>
                    <a:gd name="T10" fmla="*/ 40 w 106"/>
                    <a:gd name="T11" fmla="*/ 13 h 17"/>
                    <a:gd name="T12" fmla="*/ 33 w 106"/>
                    <a:gd name="T13" fmla="*/ 16 h 17"/>
                    <a:gd name="T14" fmla="*/ 20 w 106"/>
                    <a:gd name="T15" fmla="*/ 10 h 17"/>
                    <a:gd name="T16" fmla="*/ 0 w 106"/>
                    <a:gd name="T17" fmla="*/ 0 h 1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17"/>
                    <a:gd name="T29" fmla="*/ 106 w 106"/>
                    <a:gd name="T30" fmla="*/ 17 h 1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17">
                      <a:moveTo>
                        <a:pt x="105" y="0"/>
                      </a:moveTo>
                      <a:lnTo>
                        <a:pt x="79" y="0"/>
                      </a:lnTo>
                      <a:lnTo>
                        <a:pt x="59" y="0"/>
                      </a:lnTo>
                      <a:lnTo>
                        <a:pt x="53" y="3"/>
                      </a:lnTo>
                      <a:lnTo>
                        <a:pt x="46" y="10"/>
                      </a:lnTo>
                      <a:lnTo>
                        <a:pt x="40" y="13"/>
                      </a:lnTo>
                      <a:lnTo>
                        <a:pt x="33" y="16"/>
                      </a:lnTo>
                      <a:lnTo>
                        <a:pt x="2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72" name="Freeform 1387"/>
                <p:cNvSpPr>
                  <a:spLocks/>
                </p:cNvSpPr>
                <p:nvPr/>
              </p:nvSpPr>
              <p:spPr bwMode="auto">
                <a:xfrm>
                  <a:off x="3983" y="2070"/>
                  <a:ext cx="106" cy="18"/>
                </a:xfrm>
                <a:custGeom>
                  <a:avLst/>
                  <a:gdLst>
                    <a:gd name="T0" fmla="*/ 105 w 106"/>
                    <a:gd name="T1" fmla="*/ 4 h 18"/>
                    <a:gd name="T2" fmla="*/ 79 w 106"/>
                    <a:gd name="T3" fmla="*/ 0 h 18"/>
                    <a:gd name="T4" fmla="*/ 59 w 106"/>
                    <a:gd name="T5" fmla="*/ 0 h 18"/>
                    <a:gd name="T6" fmla="*/ 53 w 106"/>
                    <a:gd name="T7" fmla="*/ 4 h 18"/>
                    <a:gd name="T8" fmla="*/ 46 w 106"/>
                    <a:gd name="T9" fmla="*/ 10 h 18"/>
                    <a:gd name="T10" fmla="*/ 40 w 106"/>
                    <a:gd name="T11" fmla="*/ 14 h 18"/>
                    <a:gd name="T12" fmla="*/ 33 w 106"/>
                    <a:gd name="T13" fmla="*/ 17 h 18"/>
                    <a:gd name="T14" fmla="*/ 20 w 106"/>
                    <a:gd name="T15" fmla="*/ 10 h 18"/>
                    <a:gd name="T16" fmla="*/ 0 w 106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18"/>
                    <a:gd name="T29" fmla="*/ 106 w 106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18">
                      <a:moveTo>
                        <a:pt x="105" y="4"/>
                      </a:moveTo>
                      <a:lnTo>
                        <a:pt x="79" y="0"/>
                      </a:lnTo>
                      <a:lnTo>
                        <a:pt x="59" y="0"/>
                      </a:lnTo>
                      <a:lnTo>
                        <a:pt x="53" y="4"/>
                      </a:lnTo>
                      <a:lnTo>
                        <a:pt x="46" y="10"/>
                      </a:lnTo>
                      <a:lnTo>
                        <a:pt x="40" y="14"/>
                      </a:lnTo>
                      <a:lnTo>
                        <a:pt x="33" y="17"/>
                      </a:lnTo>
                      <a:lnTo>
                        <a:pt x="2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73" name="Oval 1388"/>
                <p:cNvSpPr>
                  <a:spLocks noChangeArrowheads="1"/>
                </p:cNvSpPr>
                <p:nvPr/>
              </p:nvSpPr>
              <p:spPr bwMode="auto">
                <a:xfrm rot="-10620000">
                  <a:off x="4074" y="1976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393" name="Group 1389"/>
              <p:cNvGrpSpPr>
                <a:grpSpLocks/>
              </p:cNvGrpSpPr>
              <p:nvPr/>
            </p:nvGrpSpPr>
            <p:grpSpPr bwMode="auto">
              <a:xfrm>
                <a:off x="4908" y="2794"/>
                <a:ext cx="89" cy="48"/>
                <a:chOff x="3994" y="2108"/>
                <a:chExt cx="212" cy="118"/>
              </a:xfrm>
            </p:grpSpPr>
            <p:sp>
              <p:nvSpPr>
                <p:cNvPr id="29468" name="Freeform 1390"/>
                <p:cNvSpPr>
                  <a:spLocks/>
                </p:cNvSpPr>
                <p:nvPr/>
              </p:nvSpPr>
              <p:spPr bwMode="auto">
                <a:xfrm>
                  <a:off x="3994" y="2137"/>
                  <a:ext cx="106" cy="18"/>
                </a:xfrm>
                <a:custGeom>
                  <a:avLst/>
                  <a:gdLst>
                    <a:gd name="T0" fmla="*/ 105 w 106"/>
                    <a:gd name="T1" fmla="*/ 3 h 18"/>
                    <a:gd name="T2" fmla="*/ 79 w 106"/>
                    <a:gd name="T3" fmla="*/ 0 h 18"/>
                    <a:gd name="T4" fmla="*/ 59 w 106"/>
                    <a:gd name="T5" fmla="*/ 0 h 18"/>
                    <a:gd name="T6" fmla="*/ 53 w 106"/>
                    <a:gd name="T7" fmla="*/ 3 h 18"/>
                    <a:gd name="T8" fmla="*/ 46 w 106"/>
                    <a:gd name="T9" fmla="*/ 10 h 18"/>
                    <a:gd name="T10" fmla="*/ 39 w 106"/>
                    <a:gd name="T11" fmla="*/ 14 h 18"/>
                    <a:gd name="T12" fmla="*/ 33 w 106"/>
                    <a:gd name="T13" fmla="*/ 17 h 18"/>
                    <a:gd name="T14" fmla="*/ 20 w 106"/>
                    <a:gd name="T15" fmla="*/ 10 h 18"/>
                    <a:gd name="T16" fmla="*/ 0 w 106"/>
                    <a:gd name="T17" fmla="*/ 0 h 1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18"/>
                    <a:gd name="T29" fmla="*/ 106 w 106"/>
                    <a:gd name="T30" fmla="*/ 18 h 1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18">
                      <a:moveTo>
                        <a:pt x="105" y="3"/>
                      </a:moveTo>
                      <a:lnTo>
                        <a:pt x="79" y="0"/>
                      </a:lnTo>
                      <a:lnTo>
                        <a:pt x="59" y="0"/>
                      </a:lnTo>
                      <a:lnTo>
                        <a:pt x="53" y="3"/>
                      </a:lnTo>
                      <a:lnTo>
                        <a:pt x="46" y="10"/>
                      </a:lnTo>
                      <a:lnTo>
                        <a:pt x="39" y="14"/>
                      </a:lnTo>
                      <a:lnTo>
                        <a:pt x="33" y="17"/>
                      </a:lnTo>
                      <a:lnTo>
                        <a:pt x="20" y="1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69" name="Freeform 1391"/>
                <p:cNvSpPr>
                  <a:spLocks/>
                </p:cNvSpPr>
                <p:nvPr/>
              </p:nvSpPr>
              <p:spPr bwMode="auto">
                <a:xfrm>
                  <a:off x="3995" y="2201"/>
                  <a:ext cx="106" cy="19"/>
                </a:xfrm>
                <a:custGeom>
                  <a:avLst/>
                  <a:gdLst>
                    <a:gd name="T0" fmla="*/ 105 w 106"/>
                    <a:gd name="T1" fmla="*/ 4 h 19"/>
                    <a:gd name="T2" fmla="*/ 79 w 106"/>
                    <a:gd name="T3" fmla="*/ 0 h 19"/>
                    <a:gd name="T4" fmla="*/ 59 w 106"/>
                    <a:gd name="T5" fmla="*/ 0 h 19"/>
                    <a:gd name="T6" fmla="*/ 53 w 106"/>
                    <a:gd name="T7" fmla="*/ 4 h 19"/>
                    <a:gd name="T8" fmla="*/ 46 w 106"/>
                    <a:gd name="T9" fmla="*/ 11 h 19"/>
                    <a:gd name="T10" fmla="*/ 39 w 106"/>
                    <a:gd name="T11" fmla="*/ 14 h 19"/>
                    <a:gd name="T12" fmla="*/ 33 w 106"/>
                    <a:gd name="T13" fmla="*/ 18 h 19"/>
                    <a:gd name="T14" fmla="*/ 20 w 106"/>
                    <a:gd name="T15" fmla="*/ 11 h 19"/>
                    <a:gd name="T16" fmla="*/ 0 w 106"/>
                    <a:gd name="T17" fmla="*/ 0 h 1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6"/>
                    <a:gd name="T28" fmla="*/ 0 h 19"/>
                    <a:gd name="T29" fmla="*/ 106 w 106"/>
                    <a:gd name="T30" fmla="*/ 19 h 19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6" h="19">
                      <a:moveTo>
                        <a:pt x="105" y="4"/>
                      </a:moveTo>
                      <a:lnTo>
                        <a:pt x="79" y="0"/>
                      </a:lnTo>
                      <a:lnTo>
                        <a:pt x="59" y="0"/>
                      </a:lnTo>
                      <a:lnTo>
                        <a:pt x="53" y="4"/>
                      </a:lnTo>
                      <a:lnTo>
                        <a:pt x="46" y="11"/>
                      </a:lnTo>
                      <a:lnTo>
                        <a:pt x="39" y="14"/>
                      </a:lnTo>
                      <a:lnTo>
                        <a:pt x="33" y="18"/>
                      </a:lnTo>
                      <a:lnTo>
                        <a:pt x="20" y="1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70" name="Oval 1392"/>
                <p:cNvSpPr>
                  <a:spLocks noChangeArrowheads="1"/>
                </p:cNvSpPr>
                <p:nvPr/>
              </p:nvSpPr>
              <p:spPr bwMode="auto">
                <a:xfrm rot="-10620000">
                  <a:off x="4086" y="2108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29394" name="Oval 1393"/>
              <p:cNvSpPr>
                <a:spLocks noChangeArrowheads="1"/>
              </p:cNvSpPr>
              <p:nvPr/>
            </p:nvSpPr>
            <p:spPr bwMode="auto">
              <a:xfrm>
                <a:off x="3814" y="2947"/>
                <a:ext cx="40" cy="31"/>
              </a:xfrm>
              <a:prstGeom prst="ellipse">
                <a:avLst/>
              </a:prstGeom>
              <a:gradFill rotWithShape="0">
                <a:gsLst>
                  <a:gs pos="0">
                    <a:srgbClr val="00FF00"/>
                  </a:gs>
                  <a:gs pos="100000">
                    <a:srgbClr val="00B200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grpSp>
            <p:nvGrpSpPr>
              <p:cNvPr id="29395" name="Group 1394"/>
              <p:cNvGrpSpPr>
                <a:grpSpLocks/>
              </p:cNvGrpSpPr>
              <p:nvPr/>
            </p:nvGrpSpPr>
            <p:grpSpPr bwMode="auto">
              <a:xfrm>
                <a:off x="3834" y="2833"/>
                <a:ext cx="284" cy="199"/>
                <a:chOff x="4070" y="1945"/>
                <a:chExt cx="357" cy="314"/>
              </a:xfrm>
            </p:grpSpPr>
            <p:pic>
              <p:nvPicPr>
                <p:cNvPr id="29454" name="Picture 1395"/>
                <p:cNvPicPr>
                  <a:picLocks noChangeArrowheads="1"/>
                </p:cNvPicPr>
                <p:nvPr/>
              </p:nvPicPr>
              <p:blipFill>
                <a:blip r:embed="rId38" cstate="print"/>
                <a:srcRect/>
                <a:stretch>
                  <a:fillRect/>
                </a:stretch>
              </p:blipFill>
              <p:spPr bwMode="auto">
                <a:xfrm>
                  <a:off x="4089" y="2072"/>
                  <a:ext cx="204" cy="1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455" name="Picture 1396"/>
                <p:cNvPicPr>
                  <a:picLocks noChangeArrowheads="1"/>
                </p:cNvPicPr>
                <p:nvPr/>
              </p:nvPicPr>
              <p:blipFill>
                <a:blip r:embed="rId39" cstate="print"/>
                <a:srcRect/>
                <a:stretch>
                  <a:fillRect/>
                </a:stretch>
              </p:blipFill>
              <p:spPr bwMode="auto">
                <a:xfrm>
                  <a:off x="4076" y="2017"/>
                  <a:ext cx="203" cy="11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456" name="Picture 1397"/>
                <p:cNvPicPr>
                  <a:picLocks noChangeArrowheads="1"/>
                </p:cNvPicPr>
                <p:nvPr/>
              </p:nvPicPr>
              <p:blipFill>
                <a:blip r:embed="rId40" cstate="print"/>
                <a:srcRect/>
                <a:stretch>
                  <a:fillRect/>
                </a:stretch>
              </p:blipFill>
              <p:spPr bwMode="auto">
                <a:xfrm>
                  <a:off x="4134" y="2112"/>
                  <a:ext cx="204" cy="114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457" name="Picture 1398"/>
                <p:cNvPicPr>
                  <a:picLocks noChangeArrowheads="1"/>
                </p:cNvPicPr>
                <p:nvPr/>
              </p:nvPicPr>
              <p:blipFill>
                <a:blip r:embed="rId41" cstate="print"/>
                <a:srcRect/>
                <a:stretch>
                  <a:fillRect/>
                </a:stretch>
              </p:blipFill>
              <p:spPr bwMode="auto">
                <a:xfrm>
                  <a:off x="4073" y="1945"/>
                  <a:ext cx="204" cy="13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458" name="Freeform 1399"/>
                <p:cNvSpPr>
                  <a:spLocks/>
                </p:cNvSpPr>
                <p:nvPr/>
              </p:nvSpPr>
              <p:spPr bwMode="auto">
                <a:xfrm>
                  <a:off x="4070" y="2086"/>
                  <a:ext cx="47" cy="60"/>
                </a:xfrm>
                <a:custGeom>
                  <a:avLst/>
                  <a:gdLst>
                    <a:gd name="T0" fmla="*/ 46 w 47"/>
                    <a:gd name="T1" fmla="*/ 59 h 60"/>
                    <a:gd name="T2" fmla="*/ 33 w 47"/>
                    <a:gd name="T3" fmla="*/ 59 h 60"/>
                    <a:gd name="T4" fmla="*/ 20 w 47"/>
                    <a:gd name="T5" fmla="*/ 59 h 60"/>
                    <a:gd name="T6" fmla="*/ 13 w 47"/>
                    <a:gd name="T7" fmla="*/ 55 h 60"/>
                    <a:gd name="T8" fmla="*/ 6 w 47"/>
                    <a:gd name="T9" fmla="*/ 45 h 60"/>
                    <a:gd name="T10" fmla="*/ 0 w 47"/>
                    <a:gd name="T11" fmla="*/ 38 h 60"/>
                    <a:gd name="T12" fmla="*/ 0 w 47"/>
                    <a:gd name="T13" fmla="*/ 35 h 60"/>
                    <a:gd name="T14" fmla="*/ 0 w 47"/>
                    <a:gd name="T15" fmla="*/ 21 h 60"/>
                    <a:gd name="T16" fmla="*/ 6 w 47"/>
                    <a:gd name="T17" fmla="*/ 10 h 60"/>
                    <a:gd name="T18" fmla="*/ 20 w 47"/>
                    <a:gd name="T19" fmla="*/ 4 h 60"/>
                    <a:gd name="T20" fmla="*/ 33 w 47"/>
                    <a:gd name="T21" fmla="*/ 0 h 6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7"/>
                    <a:gd name="T34" fmla="*/ 0 h 60"/>
                    <a:gd name="T35" fmla="*/ 47 w 47"/>
                    <a:gd name="T36" fmla="*/ 60 h 6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7" h="60">
                      <a:moveTo>
                        <a:pt x="46" y="59"/>
                      </a:moveTo>
                      <a:lnTo>
                        <a:pt x="33" y="59"/>
                      </a:lnTo>
                      <a:lnTo>
                        <a:pt x="20" y="59"/>
                      </a:lnTo>
                      <a:lnTo>
                        <a:pt x="13" y="55"/>
                      </a:lnTo>
                      <a:lnTo>
                        <a:pt x="6" y="45"/>
                      </a:lnTo>
                      <a:lnTo>
                        <a:pt x="0" y="38"/>
                      </a:lnTo>
                      <a:lnTo>
                        <a:pt x="0" y="35"/>
                      </a:lnTo>
                      <a:lnTo>
                        <a:pt x="0" y="21"/>
                      </a:lnTo>
                      <a:lnTo>
                        <a:pt x="6" y="10"/>
                      </a:lnTo>
                      <a:lnTo>
                        <a:pt x="20" y="4"/>
                      </a:lnTo>
                      <a:lnTo>
                        <a:pt x="33" y="0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29459" name="Picture 1400"/>
                <p:cNvPicPr>
                  <a:picLocks noChangeArrowheads="1"/>
                </p:cNvPicPr>
                <p:nvPr/>
              </p:nvPicPr>
              <p:blipFill>
                <a:blip r:embed="rId42" cstate="print"/>
                <a:srcRect/>
                <a:stretch>
                  <a:fillRect/>
                </a:stretch>
              </p:blipFill>
              <p:spPr bwMode="auto">
                <a:xfrm>
                  <a:off x="4149" y="2020"/>
                  <a:ext cx="201" cy="13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460" name="Picture 1401"/>
                <p:cNvPicPr>
                  <a:picLocks noChangeArrowheads="1"/>
                </p:cNvPicPr>
                <p:nvPr/>
              </p:nvPicPr>
              <p:blipFill>
                <a:blip r:embed="rId43" cstate="print"/>
                <a:srcRect/>
                <a:stretch>
                  <a:fillRect/>
                </a:stretch>
              </p:blipFill>
              <p:spPr bwMode="auto">
                <a:xfrm>
                  <a:off x="4164" y="2104"/>
                  <a:ext cx="202" cy="96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461" name="Picture 1402"/>
                <p:cNvPicPr>
                  <a:picLocks noChangeArrowheads="1"/>
                </p:cNvPicPr>
                <p:nvPr/>
              </p:nvPicPr>
              <p:blipFill>
                <a:blip r:embed="rId44" cstate="print"/>
                <a:srcRect/>
                <a:stretch>
                  <a:fillRect/>
                </a:stretch>
              </p:blipFill>
              <p:spPr bwMode="auto">
                <a:xfrm>
                  <a:off x="4127" y="1992"/>
                  <a:ext cx="202" cy="93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462" name="Freeform 1403"/>
                <p:cNvSpPr>
                  <a:spLocks/>
                </p:cNvSpPr>
                <p:nvPr/>
              </p:nvSpPr>
              <p:spPr bwMode="auto">
                <a:xfrm>
                  <a:off x="4087" y="2032"/>
                  <a:ext cx="74" cy="48"/>
                </a:xfrm>
                <a:custGeom>
                  <a:avLst/>
                  <a:gdLst>
                    <a:gd name="T0" fmla="*/ 13 w 74"/>
                    <a:gd name="T1" fmla="*/ 0 h 48"/>
                    <a:gd name="T2" fmla="*/ 0 w 74"/>
                    <a:gd name="T3" fmla="*/ 10 h 48"/>
                    <a:gd name="T4" fmla="*/ 0 w 74"/>
                    <a:gd name="T5" fmla="*/ 20 h 48"/>
                    <a:gd name="T6" fmla="*/ 6 w 74"/>
                    <a:gd name="T7" fmla="*/ 30 h 48"/>
                    <a:gd name="T8" fmla="*/ 13 w 74"/>
                    <a:gd name="T9" fmla="*/ 43 h 48"/>
                    <a:gd name="T10" fmla="*/ 26 w 74"/>
                    <a:gd name="T11" fmla="*/ 47 h 48"/>
                    <a:gd name="T12" fmla="*/ 40 w 74"/>
                    <a:gd name="T13" fmla="*/ 47 h 48"/>
                    <a:gd name="T14" fmla="*/ 53 w 74"/>
                    <a:gd name="T15" fmla="*/ 40 h 48"/>
                    <a:gd name="T16" fmla="*/ 66 w 74"/>
                    <a:gd name="T17" fmla="*/ 33 h 48"/>
                    <a:gd name="T18" fmla="*/ 73 w 74"/>
                    <a:gd name="T19" fmla="*/ 30 h 48"/>
                    <a:gd name="T20" fmla="*/ 73 w 74"/>
                    <a:gd name="T21" fmla="*/ 23 h 48"/>
                    <a:gd name="T22" fmla="*/ 73 w 74"/>
                    <a:gd name="T23" fmla="*/ 17 h 48"/>
                    <a:gd name="T24" fmla="*/ 73 w 74"/>
                    <a:gd name="T25" fmla="*/ 13 h 4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4"/>
                    <a:gd name="T40" fmla="*/ 0 h 48"/>
                    <a:gd name="T41" fmla="*/ 74 w 74"/>
                    <a:gd name="T42" fmla="*/ 48 h 4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4" h="48">
                      <a:moveTo>
                        <a:pt x="13" y="0"/>
                      </a:moveTo>
                      <a:lnTo>
                        <a:pt x="0" y="10"/>
                      </a:lnTo>
                      <a:lnTo>
                        <a:pt x="0" y="20"/>
                      </a:lnTo>
                      <a:lnTo>
                        <a:pt x="6" y="30"/>
                      </a:lnTo>
                      <a:lnTo>
                        <a:pt x="13" y="43"/>
                      </a:lnTo>
                      <a:lnTo>
                        <a:pt x="26" y="47"/>
                      </a:lnTo>
                      <a:lnTo>
                        <a:pt x="40" y="47"/>
                      </a:lnTo>
                      <a:lnTo>
                        <a:pt x="53" y="40"/>
                      </a:lnTo>
                      <a:lnTo>
                        <a:pt x="66" y="33"/>
                      </a:lnTo>
                      <a:lnTo>
                        <a:pt x="73" y="30"/>
                      </a:lnTo>
                      <a:lnTo>
                        <a:pt x="73" y="23"/>
                      </a:lnTo>
                      <a:lnTo>
                        <a:pt x="73" y="17"/>
                      </a:lnTo>
                      <a:lnTo>
                        <a:pt x="73" y="13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63" name="Freeform 1404"/>
                <p:cNvSpPr>
                  <a:spLocks/>
                </p:cNvSpPr>
                <p:nvPr/>
              </p:nvSpPr>
              <p:spPr bwMode="auto">
                <a:xfrm>
                  <a:off x="4169" y="2106"/>
                  <a:ext cx="28" cy="57"/>
                </a:xfrm>
                <a:custGeom>
                  <a:avLst/>
                  <a:gdLst>
                    <a:gd name="T0" fmla="*/ 20 w 28"/>
                    <a:gd name="T1" fmla="*/ 0 h 57"/>
                    <a:gd name="T2" fmla="*/ 7 w 28"/>
                    <a:gd name="T3" fmla="*/ 0 h 57"/>
                    <a:gd name="T4" fmla="*/ 0 w 28"/>
                    <a:gd name="T5" fmla="*/ 0 h 57"/>
                    <a:gd name="T6" fmla="*/ 0 w 28"/>
                    <a:gd name="T7" fmla="*/ 7 h 57"/>
                    <a:gd name="T8" fmla="*/ 0 w 28"/>
                    <a:gd name="T9" fmla="*/ 14 h 57"/>
                    <a:gd name="T10" fmla="*/ 0 w 28"/>
                    <a:gd name="T11" fmla="*/ 24 h 57"/>
                    <a:gd name="T12" fmla="*/ 0 w 28"/>
                    <a:gd name="T13" fmla="*/ 31 h 57"/>
                    <a:gd name="T14" fmla="*/ 0 w 28"/>
                    <a:gd name="T15" fmla="*/ 35 h 57"/>
                    <a:gd name="T16" fmla="*/ 0 w 28"/>
                    <a:gd name="T17" fmla="*/ 45 h 57"/>
                    <a:gd name="T18" fmla="*/ 7 w 28"/>
                    <a:gd name="T19" fmla="*/ 52 h 57"/>
                    <a:gd name="T20" fmla="*/ 14 w 28"/>
                    <a:gd name="T21" fmla="*/ 56 h 57"/>
                    <a:gd name="T22" fmla="*/ 20 w 28"/>
                    <a:gd name="T23" fmla="*/ 56 h 57"/>
                    <a:gd name="T24" fmla="*/ 27 w 28"/>
                    <a:gd name="T25" fmla="*/ 56 h 5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28"/>
                    <a:gd name="T40" fmla="*/ 0 h 57"/>
                    <a:gd name="T41" fmla="*/ 28 w 28"/>
                    <a:gd name="T42" fmla="*/ 57 h 5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28" h="57">
                      <a:moveTo>
                        <a:pt x="20" y="0"/>
                      </a:moveTo>
                      <a:lnTo>
                        <a:pt x="7" y="0"/>
                      </a:lnTo>
                      <a:lnTo>
                        <a:pt x="0" y="0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1"/>
                      </a:lnTo>
                      <a:lnTo>
                        <a:pt x="0" y="35"/>
                      </a:lnTo>
                      <a:lnTo>
                        <a:pt x="0" y="45"/>
                      </a:lnTo>
                      <a:lnTo>
                        <a:pt x="7" y="52"/>
                      </a:lnTo>
                      <a:lnTo>
                        <a:pt x="14" y="56"/>
                      </a:lnTo>
                      <a:lnTo>
                        <a:pt x="20" y="56"/>
                      </a:lnTo>
                      <a:lnTo>
                        <a:pt x="27" y="56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64" name="Freeform 1405"/>
                <p:cNvSpPr>
                  <a:spLocks/>
                </p:cNvSpPr>
                <p:nvPr/>
              </p:nvSpPr>
              <p:spPr bwMode="auto">
                <a:xfrm>
                  <a:off x="4081" y="2153"/>
                  <a:ext cx="88" cy="106"/>
                </a:xfrm>
                <a:custGeom>
                  <a:avLst/>
                  <a:gdLst>
                    <a:gd name="T0" fmla="*/ 87 w 88"/>
                    <a:gd name="T1" fmla="*/ 33 h 106"/>
                    <a:gd name="T2" fmla="*/ 80 w 88"/>
                    <a:gd name="T3" fmla="*/ 26 h 106"/>
                    <a:gd name="T4" fmla="*/ 67 w 88"/>
                    <a:gd name="T5" fmla="*/ 18 h 106"/>
                    <a:gd name="T6" fmla="*/ 67 w 88"/>
                    <a:gd name="T7" fmla="*/ 15 h 106"/>
                    <a:gd name="T8" fmla="*/ 60 w 88"/>
                    <a:gd name="T9" fmla="*/ 11 h 106"/>
                    <a:gd name="T10" fmla="*/ 54 w 88"/>
                    <a:gd name="T11" fmla="*/ 7 h 106"/>
                    <a:gd name="T12" fmla="*/ 40 w 88"/>
                    <a:gd name="T13" fmla="*/ 4 h 106"/>
                    <a:gd name="T14" fmla="*/ 34 w 88"/>
                    <a:gd name="T15" fmla="*/ 4 h 106"/>
                    <a:gd name="T16" fmla="*/ 27 w 88"/>
                    <a:gd name="T17" fmla="*/ 0 h 106"/>
                    <a:gd name="T18" fmla="*/ 20 w 88"/>
                    <a:gd name="T19" fmla="*/ 4 h 106"/>
                    <a:gd name="T20" fmla="*/ 7 w 88"/>
                    <a:gd name="T21" fmla="*/ 7 h 106"/>
                    <a:gd name="T22" fmla="*/ 0 w 88"/>
                    <a:gd name="T23" fmla="*/ 18 h 106"/>
                    <a:gd name="T24" fmla="*/ 0 w 88"/>
                    <a:gd name="T25" fmla="*/ 29 h 106"/>
                    <a:gd name="T26" fmla="*/ 0 w 88"/>
                    <a:gd name="T27" fmla="*/ 44 h 106"/>
                    <a:gd name="T28" fmla="*/ 0 w 88"/>
                    <a:gd name="T29" fmla="*/ 47 h 106"/>
                    <a:gd name="T30" fmla="*/ 0 w 88"/>
                    <a:gd name="T31" fmla="*/ 51 h 106"/>
                    <a:gd name="T32" fmla="*/ 7 w 88"/>
                    <a:gd name="T33" fmla="*/ 65 h 106"/>
                    <a:gd name="T34" fmla="*/ 14 w 88"/>
                    <a:gd name="T35" fmla="*/ 76 h 106"/>
                    <a:gd name="T36" fmla="*/ 27 w 88"/>
                    <a:gd name="T37" fmla="*/ 83 h 106"/>
                    <a:gd name="T38" fmla="*/ 34 w 88"/>
                    <a:gd name="T39" fmla="*/ 87 h 106"/>
                    <a:gd name="T40" fmla="*/ 34 w 88"/>
                    <a:gd name="T41" fmla="*/ 83 h 106"/>
                    <a:gd name="T42" fmla="*/ 40 w 88"/>
                    <a:gd name="T43" fmla="*/ 91 h 106"/>
                    <a:gd name="T44" fmla="*/ 54 w 88"/>
                    <a:gd name="T45" fmla="*/ 94 h 106"/>
                    <a:gd name="T46" fmla="*/ 60 w 88"/>
                    <a:gd name="T47" fmla="*/ 105 h 10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88"/>
                    <a:gd name="T73" fmla="*/ 0 h 106"/>
                    <a:gd name="T74" fmla="*/ 88 w 88"/>
                    <a:gd name="T75" fmla="*/ 106 h 10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88" h="106">
                      <a:moveTo>
                        <a:pt x="87" y="33"/>
                      </a:moveTo>
                      <a:lnTo>
                        <a:pt x="80" y="26"/>
                      </a:lnTo>
                      <a:lnTo>
                        <a:pt x="67" y="18"/>
                      </a:lnTo>
                      <a:lnTo>
                        <a:pt x="67" y="15"/>
                      </a:lnTo>
                      <a:lnTo>
                        <a:pt x="60" y="11"/>
                      </a:lnTo>
                      <a:lnTo>
                        <a:pt x="54" y="7"/>
                      </a:lnTo>
                      <a:lnTo>
                        <a:pt x="40" y="4"/>
                      </a:lnTo>
                      <a:lnTo>
                        <a:pt x="34" y="4"/>
                      </a:lnTo>
                      <a:lnTo>
                        <a:pt x="27" y="0"/>
                      </a:lnTo>
                      <a:lnTo>
                        <a:pt x="20" y="4"/>
                      </a:lnTo>
                      <a:lnTo>
                        <a:pt x="7" y="7"/>
                      </a:lnTo>
                      <a:lnTo>
                        <a:pt x="0" y="18"/>
                      </a:lnTo>
                      <a:lnTo>
                        <a:pt x="0" y="29"/>
                      </a:lnTo>
                      <a:lnTo>
                        <a:pt x="0" y="44"/>
                      </a:lnTo>
                      <a:lnTo>
                        <a:pt x="0" y="47"/>
                      </a:lnTo>
                      <a:lnTo>
                        <a:pt x="0" y="51"/>
                      </a:lnTo>
                      <a:lnTo>
                        <a:pt x="7" y="65"/>
                      </a:lnTo>
                      <a:lnTo>
                        <a:pt x="14" y="76"/>
                      </a:lnTo>
                      <a:lnTo>
                        <a:pt x="27" y="83"/>
                      </a:lnTo>
                      <a:lnTo>
                        <a:pt x="34" y="87"/>
                      </a:lnTo>
                      <a:lnTo>
                        <a:pt x="34" y="83"/>
                      </a:lnTo>
                      <a:lnTo>
                        <a:pt x="40" y="91"/>
                      </a:lnTo>
                      <a:lnTo>
                        <a:pt x="54" y="94"/>
                      </a:lnTo>
                      <a:lnTo>
                        <a:pt x="60" y="105"/>
                      </a:lnTo>
                    </a:path>
                  </a:pathLst>
                </a:custGeom>
                <a:noFill/>
                <a:ln w="25400" cap="rnd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65" name="AutoShape 1406"/>
                <p:cNvSpPr>
                  <a:spLocks noChangeArrowheads="1"/>
                </p:cNvSpPr>
                <p:nvPr/>
              </p:nvSpPr>
              <p:spPr bwMode="auto">
                <a:xfrm rot="4440000">
                  <a:off x="4381" y="2093"/>
                  <a:ext cx="54" cy="38"/>
                </a:xfrm>
                <a:prstGeom prst="triangle">
                  <a:avLst>
                    <a:gd name="adj" fmla="val 49991"/>
                  </a:avLst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66" name="Freeform 1407"/>
                <p:cNvSpPr>
                  <a:spLocks/>
                </p:cNvSpPr>
                <p:nvPr/>
              </p:nvSpPr>
              <p:spPr bwMode="auto">
                <a:xfrm>
                  <a:off x="4353" y="2117"/>
                  <a:ext cx="36" cy="22"/>
                </a:xfrm>
                <a:custGeom>
                  <a:avLst/>
                  <a:gdLst>
                    <a:gd name="T0" fmla="*/ 0 w 36"/>
                    <a:gd name="T1" fmla="*/ 21 h 22"/>
                    <a:gd name="T2" fmla="*/ 0 w 36"/>
                    <a:gd name="T3" fmla="*/ 11 h 22"/>
                    <a:gd name="T4" fmla="*/ 7 w 36"/>
                    <a:gd name="T5" fmla="*/ 0 h 22"/>
                    <a:gd name="T6" fmla="*/ 14 w 36"/>
                    <a:gd name="T7" fmla="*/ 0 h 22"/>
                    <a:gd name="T8" fmla="*/ 21 w 36"/>
                    <a:gd name="T9" fmla="*/ 0 h 22"/>
                    <a:gd name="T10" fmla="*/ 35 w 36"/>
                    <a:gd name="T11" fmla="*/ 0 h 22"/>
                    <a:gd name="T12" fmla="*/ 35 w 36"/>
                    <a:gd name="T13" fmla="*/ 7 h 2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6"/>
                    <a:gd name="T22" fmla="*/ 0 h 22"/>
                    <a:gd name="T23" fmla="*/ 36 w 36"/>
                    <a:gd name="T24" fmla="*/ 22 h 2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6" h="22">
                      <a:moveTo>
                        <a:pt x="0" y="21"/>
                      </a:moveTo>
                      <a:lnTo>
                        <a:pt x="0" y="11"/>
                      </a:lnTo>
                      <a:lnTo>
                        <a:pt x="7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35" y="7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67" name="Freeform 1408"/>
                <p:cNvSpPr>
                  <a:spLocks/>
                </p:cNvSpPr>
                <p:nvPr/>
              </p:nvSpPr>
              <p:spPr bwMode="auto">
                <a:xfrm>
                  <a:off x="4313" y="2014"/>
                  <a:ext cx="36" cy="40"/>
                </a:xfrm>
                <a:custGeom>
                  <a:avLst/>
                  <a:gdLst>
                    <a:gd name="T0" fmla="*/ 14 w 36"/>
                    <a:gd name="T1" fmla="*/ 39 h 40"/>
                    <a:gd name="T2" fmla="*/ 28 w 36"/>
                    <a:gd name="T3" fmla="*/ 32 h 40"/>
                    <a:gd name="T4" fmla="*/ 35 w 36"/>
                    <a:gd name="T5" fmla="*/ 26 h 40"/>
                    <a:gd name="T6" fmla="*/ 35 w 36"/>
                    <a:gd name="T7" fmla="*/ 13 h 40"/>
                    <a:gd name="T8" fmla="*/ 35 w 36"/>
                    <a:gd name="T9" fmla="*/ 9 h 40"/>
                    <a:gd name="T10" fmla="*/ 35 w 36"/>
                    <a:gd name="T11" fmla="*/ 6 h 40"/>
                    <a:gd name="T12" fmla="*/ 28 w 36"/>
                    <a:gd name="T13" fmla="*/ 0 h 40"/>
                    <a:gd name="T14" fmla="*/ 21 w 36"/>
                    <a:gd name="T15" fmla="*/ 0 h 40"/>
                    <a:gd name="T16" fmla="*/ 0 w 36"/>
                    <a:gd name="T17" fmla="*/ 0 h 4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40"/>
                    <a:gd name="T29" fmla="*/ 36 w 36"/>
                    <a:gd name="T30" fmla="*/ 40 h 4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40">
                      <a:moveTo>
                        <a:pt x="14" y="39"/>
                      </a:moveTo>
                      <a:lnTo>
                        <a:pt x="28" y="32"/>
                      </a:lnTo>
                      <a:lnTo>
                        <a:pt x="35" y="26"/>
                      </a:lnTo>
                      <a:lnTo>
                        <a:pt x="35" y="13"/>
                      </a:lnTo>
                      <a:lnTo>
                        <a:pt x="35" y="9"/>
                      </a:lnTo>
                      <a:lnTo>
                        <a:pt x="35" y="6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5400" cap="rnd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pic>
            <p:nvPicPr>
              <p:cNvPr id="29396" name="Picture 1409"/>
              <p:cNvPicPr>
                <a:picLocks noChangeArrowheads="1"/>
              </p:cNvPicPr>
              <p:nvPr/>
            </p:nvPicPr>
            <p:blipFill>
              <a:blip r:embed="rId31" cstate="print"/>
              <a:srcRect/>
              <a:stretch>
                <a:fillRect/>
              </a:stretch>
            </p:blipFill>
            <p:spPr bwMode="auto">
              <a:xfrm>
                <a:off x="4819" y="3006"/>
                <a:ext cx="137" cy="1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397" name="Picture 1410"/>
              <p:cNvPicPr>
                <a:picLocks noChangeArrowheads="1"/>
              </p:cNvPicPr>
              <p:nvPr/>
            </p:nvPicPr>
            <p:blipFill>
              <a:blip r:embed="rId32" cstate="print"/>
              <a:srcRect/>
              <a:stretch>
                <a:fillRect/>
              </a:stretch>
            </p:blipFill>
            <p:spPr bwMode="auto">
              <a:xfrm>
                <a:off x="4846" y="2985"/>
                <a:ext cx="137" cy="1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398" name="Picture 1411"/>
              <p:cNvPicPr>
                <a:picLocks noChangeArrowheads="1"/>
              </p:cNvPicPr>
              <p:nvPr/>
            </p:nvPicPr>
            <p:blipFill>
              <a:blip r:embed="rId33" cstate="print"/>
              <a:srcRect/>
              <a:stretch>
                <a:fillRect/>
              </a:stretch>
            </p:blipFill>
            <p:spPr bwMode="auto">
              <a:xfrm>
                <a:off x="4816" y="3042"/>
                <a:ext cx="135" cy="10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399" name="Picture 1412"/>
              <p:cNvPicPr>
                <a:picLocks noChangeArrowheads="1"/>
              </p:cNvPicPr>
              <p:nvPr/>
            </p:nvPicPr>
            <p:blipFill>
              <a:blip r:embed="rId34" cstate="print"/>
              <a:srcRect/>
              <a:stretch>
                <a:fillRect/>
              </a:stretch>
            </p:blipFill>
            <p:spPr bwMode="auto">
              <a:xfrm>
                <a:off x="4876" y="2971"/>
                <a:ext cx="145" cy="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9400" name="Freeform 1413"/>
              <p:cNvSpPr>
                <a:spLocks/>
              </p:cNvSpPr>
              <p:nvPr/>
            </p:nvSpPr>
            <p:spPr bwMode="auto">
              <a:xfrm>
                <a:off x="4832" y="2995"/>
                <a:ext cx="40" cy="32"/>
              </a:xfrm>
              <a:custGeom>
                <a:avLst/>
                <a:gdLst>
                  <a:gd name="T0" fmla="*/ 1 w 74"/>
                  <a:gd name="T1" fmla="*/ 0 h 72"/>
                  <a:gd name="T2" fmla="*/ 1 w 74"/>
                  <a:gd name="T3" fmla="*/ 0 h 72"/>
                  <a:gd name="T4" fmla="*/ 1 w 74"/>
                  <a:gd name="T5" fmla="*/ 0 h 72"/>
                  <a:gd name="T6" fmla="*/ 0 w 74"/>
                  <a:gd name="T7" fmla="*/ 0 h 72"/>
                  <a:gd name="T8" fmla="*/ 0 w 74"/>
                  <a:gd name="T9" fmla="*/ 0 h 72"/>
                  <a:gd name="T10" fmla="*/ 1 w 74"/>
                  <a:gd name="T11" fmla="*/ 0 h 72"/>
                  <a:gd name="T12" fmla="*/ 1 w 74"/>
                  <a:gd name="T13" fmla="*/ 0 h 72"/>
                  <a:gd name="T14" fmla="*/ 1 w 74"/>
                  <a:gd name="T15" fmla="*/ 0 h 72"/>
                  <a:gd name="T16" fmla="*/ 1 w 74"/>
                  <a:gd name="T17" fmla="*/ 0 h 72"/>
                  <a:gd name="T18" fmla="*/ 1 w 74"/>
                  <a:gd name="T19" fmla="*/ 0 h 72"/>
                  <a:gd name="T20" fmla="*/ 1 w 74"/>
                  <a:gd name="T21" fmla="*/ 0 h 72"/>
                  <a:gd name="T22" fmla="*/ 1 w 74"/>
                  <a:gd name="T23" fmla="*/ 0 h 72"/>
                  <a:gd name="T24" fmla="*/ 1 w 74"/>
                  <a:gd name="T25" fmla="*/ 0 h 72"/>
                  <a:gd name="T26" fmla="*/ 1 w 74"/>
                  <a:gd name="T27" fmla="*/ 0 h 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4"/>
                  <a:gd name="T43" fmla="*/ 0 h 72"/>
                  <a:gd name="T44" fmla="*/ 74 w 74"/>
                  <a:gd name="T45" fmla="*/ 72 h 7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4" h="72">
                    <a:moveTo>
                      <a:pt x="19" y="71"/>
                    </a:moveTo>
                    <a:lnTo>
                      <a:pt x="8" y="58"/>
                    </a:lnTo>
                    <a:lnTo>
                      <a:pt x="3" y="52"/>
                    </a:lnTo>
                    <a:lnTo>
                      <a:pt x="0" y="44"/>
                    </a:lnTo>
                    <a:lnTo>
                      <a:pt x="0" y="35"/>
                    </a:lnTo>
                    <a:lnTo>
                      <a:pt x="3" y="21"/>
                    </a:lnTo>
                    <a:lnTo>
                      <a:pt x="5" y="12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19" y="4"/>
                    </a:lnTo>
                    <a:lnTo>
                      <a:pt x="27" y="0"/>
                    </a:lnTo>
                    <a:lnTo>
                      <a:pt x="41" y="0"/>
                    </a:lnTo>
                    <a:lnTo>
                      <a:pt x="57" y="8"/>
                    </a:lnTo>
                    <a:lnTo>
                      <a:pt x="73" y="19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29401" name="Picture 1414"/>
              <p:cNvPicPr>
                <a:picLocks noChangeArrowheads="1"/>
              </p:cNvPicPr>
              <p:nvPr/>
            </p:nvPicPr>
            <p:blipFill>
              <a:blip r:embed="rId35" cstate="print"/>
              <a:srcRect/>
              <a:stretch>
                <a:fillRect/>
              </a:stretch>
            </p:blipFill>
            <p:spPr bwMode="auto">
              <a:xfrm>
                <a:off x="4864" y="3030"/>
                <a:ext cx="146" cy="9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402" name="Picture 1415"/>
              <p:cNvPicPr>
                <a:picLocks noChangeArrowheads="1"/>
              </p:cNvPicPr>
              <p:nvPr/>
            </p:nvPicPr>
            <p:blipFill>
              <a:blip r:embed="rId36" cstate="print"/>
              <a:srcRect/>
              <a:stretch>
                <a:fillRect/>
              </a:stretch>
            </p:blipFill>
            <p:spPr bwMode="auto">
              <a:xfrm>
                <a:off x="4842" y="3047"/>
                <a:ext cx="129" cy="11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29403" name="Picture 1416"/>
              <p:cNvPicPr>
                <a:picLocks noChangeArrowheads="1"/>
              </p:cNvPicPr>
              <p:nvPr/>
            </p:nvPicPr>
            <p:blipFill>
              <a:blip r:embed="rId37" cstate="print"/>
              <a:srcRect/>
              <a:stretch>
                <a:fillRect/>
              </a:stretch>
            </p:blipFill>
            <p:spPr bwMode="auto">
              <a:xfrm>
                <a:off x="4893" y="2998"/>
                <a:ext cx="129" cy="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9404" name="Freeform 1417"/>
              <p:cNvSpPr>
                <a:spLocks/>
              </p:cNvSpPr>
              <p:nvPr/>
            </p:nvSpPr>
            <p:spPr bwMode="auto">
              <a:xfrm>
                <a:off x="4877" y="2985"/>
                <a:ext cx="43" cy="39"/>
              </a:xfrm>
              <a:custGeom>
                <a:avLst/>
                <a:gdLst>
                  <a:gd name="T0" fmla="*/ 1 w 75"/>
                  <a:gd name="T1" fmla="*/ 0 h 87"/>
                  <a:gd name="T2" fmla="*/ 1 w 75"/>
                  <a:gd name="T3" fmla="*/ 0 h 87"/>
                  <a:gd name="T4" fmla="*/ 1 w 75"/>
                  <a:gd name="T5" fmla="*/ 0 h 87"/>
                  <a:gd name="T6" fmla="*/ 1 w 75"/>
                  <a:gd name="T7" fmla="*/ 0 h 87"/>
                  <a:gd name="T8" fmla="*/ 1 w 75"/>
                  <a:gd name="T9" fmla="*/ 0 h 87"/>
                  <a:gd name="T10" fmla="*/ 1 w 75"/>
                  <a:gd name="T11" fmla="*/ 0 h 87"/>
                  <a:gd name="T12" fmla="*/ 0 w 75"/>
                  <a:gd name="T13" fmla="*/ 0 h 87"/>
                  <a:gd name="T14" fmla="*/ 1 w 75"/>
                  <a:gd name="T15" fmla="*/ 0 h 87"/>
                  <a:gd name="T16" fmla="*/ 1 w 75"/>
                  <a:gd name="T17" fmla="*/ 0 h 87"/>
                  <a:gd name="T18" fmla="*/ 1 w 75"/>
                  <a:gd name="T19" fmla="*/ 0 h 87"/>
                  <a:gd name="T20" fmla="*/ 1 w 75"/>
                  <a:gd name="T21" fmla="*/ 0 h 87"/>
                  <a:gd name="T22" fmla="*/ 1 w 75"/>
                  <a:gd name="T23" fmla="*/ 0 h 87"/>
                  <a:gd name="T24" fmla="*/ 1 w 75"/>
                  <a:gd name="T25" fmla="*/ 0 h 87"/>
                  <a:gd name="T26" fmla="*/ 1 w 75"/>
                  <a:gd name="T27" fmla="*/ 0 h 87"/>
                  <a:gd name="T28" fmla="*/ 1 w 75"/>
                  <a:gd name="T29" fmla="*/ 0 h 8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5"/>
                  <a:gd name="T46" fmla="*/ 0 h 87"/>
                  <a:gd name="T47" fmla="*/ 75 w 75"/>
                  <a:gd name="T48" fmla="*/ 87 h 8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5" h="87">
                    <a:moveTo>
                      <a:pt x="43" y="6"/>
                    </a:moveTo>
                    <a:lnTo>
                      <a:pt x="34" y="2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9" y="18"/>
                    </a:lnTo>
                    <a:lnTo>
                      <a:pt x="0" y="35"/>
                    </a:lnTo>
                    <a:lnTo>
                      <a:pt x="9" y="52"/>
                    </a:lnTo>
                    <a:lnTo>
                      <a:pt x="17" y="65"/>
                    </a:lnTo>
                    <a:lnTo>
                      <a:pt x="31" y="77"/>
                    </a:lnTo>
                    <a:lnTo>
                      <a:pt x="48" y="86"/>
                    </a:lnTo>
                    <a:lnTo>
                      <a:pt x="57" y="86"/>
                    </a:lnTo>
                    <a:lnTo>
                      <a:pt x="65" y="84"/>
                    </a:lnTo>
                    <a:lnTo>
                      <a:pt x="71" y="81"/>
                    </a:lnTo>
                    <a:lnTo>
                      <a:pt x="74" y="79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05" name="Freeform 1418"/>
              <p:cNvSpPr>
                <a:spLocks/>
              </p:cNvSpPr>
              <p:nvPr/>
            </p:nvSpPr>
            <p:spPr bwMode="auto">
              <a:xfrm>
                <a:off x="4860" y="3044"/>
                <a:ext cx="37" cy="29"/>
              </a:xfrm>
              <a:custGeom>
                <a:avLst/>
                <a:gdLst>
                  <a:gd name="T0" fmla="*/ 1 w 65"/>
                  <a:gd name="T1" fmla="*/ 0 h 63"/>
                  <a:gd name="T2" fmla="*/ 1 w 65"/>
                  <a:gd name="T3" fmla="*/ 0 h 63"/>
                  <a:gd name="T4" fmla="*/ 1 w 65"/>
                  <a:gd name="T5" fmla="*/ 0 h 63"/>
                  <a:gd name="T6" fmla="*/ 1 w 65"/>
                  <a:gd name="T7" fmla="*/ 0 h 63"/>
                  <a:gd name="T8" fmla="*/ 1 w 65"/>
                  <a:gd name="T9" fmla="*/ 0 h 63"/>
                  <a:gd name="T10" fmla="*/ 1 w 65"/>
                  <a:gd name="T11" fmla="*/ 0 h 63"/>
                  <a:gd name="T12" fmla="*/ 1 w 65"/>
                  <a:gd name="T13" fmla="*/ 0 h 63"/>
                  <a:gd name="T14" fmla="*/ 1 w 65"/>
                  <a:gd name="T15" fmla="*/ 0 h 63"/>
                  <a:gd name="T16" fmla="*/ 1 w 65"/>
                  <a:gd name="T17" fmla="*/ 0 h 63"/>
                  <a:gd name="T18" fmla="*/ 1 w 65"/>
                  <a:gd name="T19" fmla="*/ 0 h 63"/>
                  <a:gd name="T20" fmla="*/ 1 w 65"/>
                  <a:gd name="T21" fmla="*/ 0 h 63"/>
                  <a:gd name="T22" fmla="*/ 0 w 65"/>
                  <a:gd name="T23" fmla="*/ 0 h 63"/>
                  <a:gd name="T24" fmla="*/ 1 w 65"/>
                  <a:gd name="T25" fmla="*/ 0 h 63"/>
                  <a:gd name="T26" fmla="*/ 1 w 65"/>
                  <a:gd name="T27" fmla="*/ 0 h 63"/>
                  <a:gd name="T28" fmla="*/ 1 w 65"/>
                  <a:gd name="T29" fmla="*/ 0 h 63"/>
                  <a:gd name="T30" fmla="*/ 1 w 65"/>
                  <a:gd name="T31" fmla="*/ 0 h 6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5"/>
                  <a:gd name="T49" fmla="*/ 0 h 63"/>
                  <a:gd name="T50" fmla="*/ 65 w 65"/>
                  <a:gd name="T51" fmla="*/ 63 h 6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5" h="63">
                    <a:moveTo>
                      <a:pt x="64" y="16"/>
                    </a:moveTo>
                    <a:lnTo>
                      <a:pt x="61" y="12"/>
                    </a:lnTo>
                    <a:lnTo>
                      <a:pt x="56" y="6"/>
                    </a:lnTo>
                    <a:lnTo>
                      <a:pt x="50" y="2"/>
                    </a:lnTo>
                    <a:lnTo>
                      <a:pt x="45" y="0"/>
                    </a:lnTo>
                    <a:lnTo>
                      <a:pt x="33" y="6"/>
                    </a:lnTo>
                    <a:lnTo>
                      <a:pt x="22" y="10"/>
                    </a:lnTo>
                    <a:lnTo>
                      <a:pt x="17" y="14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6" y="27"/>
                    </a:lnTo>
                    <a:lnTo>
                      <a:pt x="0" y="35"/>
                    </a:lnTo>
                    <a:lnTo>
                      <a:pt x="3" y="43"/>
                    </a:lnTo>
                    <a:lnTo>
                      <a:pt x="6" y="52"/>
                    </a:lnTo>
                    <a:lnTo>
                      <a:pt x="9" y="60"/>
                    </a:lnTo>
                    <a:lnTo>
                      <a:pt x="11" y="62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06" name="Freeform 1419"/>
              <p:cNvSpPr>
                <a:spLocks/>
              </p:cNvSpPr>
              <p:nvPr/>
            </p:nvSpPr>
            <p:spPr bwMode="auto">
              <a:xfrm>
                <a:off x="4785" y="3018"/>
                <a:ext cx="60" cy="54"/>
              </a:xfrm>
              <a:custGeom>
                <a:avLst/>
                <a:gdLst>
                  <a:gd name="T0" fmla="*/ 1 w 106"/>
                  <a:gd name="T1" fmla="*/ 0 h 121"/>
                  <a:gd name="T2" fmla="*/ 1 w 106"/>
                  <a:gd name="T3" fmla="*/ 0 h 121"/>
                  <a:gd name="T4" fmla="*/ 1 w 106"/>
                  <a:gd name="T5" fmla="*/ 0 h 121"/>
                  <a:gd name="T6" fmla="*/ 1 w 106"/>
                  <a:gd name="T7" fmla="*/ 0 h 121"/>
                  <a:gd name="T8" fmla="*/ 1 w 106"/>
                  <a:gd name="T9" fmla="*/ 0 h 121"/>
                  <a:gd name="T10" fmla="*/ 1 w 106"/>
                  <a:gd name="T11" fmla="*/ 0 h 121"/>
                  <a:gd name="T12" fmla="*/ 1 w 106"/>
                  <a:gd name="T13" fmla="*/ 0 h 121"/>
                  <a:gd name="T14" fmla="*/ 1 w 106"/>
                  <a:gd name="T15" fmla="*/ 0 h 121"/>
                  <a:gd name="T16" fmla="*/ 1 w 106"/>
                  <a:gd name="T17" fmla="*/ 0 h 121"/>
                  <a:gd name="T18" fmla="*/ 1 w 106"/>
                  <a:gd name="T19" fmla="*/ 0 h 121"/>
                  <a:gd name="T20" fmla="*/ 1 w 106"/>
                  <a:gd name="T21" fmla="*/ 0 h 121"/>
                  <a:gd name="T22" fmla="*/ 1 w 106"/>
                  <a:gd name="T23" fmla="*/ 0 h 121"/>
                  <a:gd name="T24" fmla="*/ 1 w 106"/>
                  <a:gd name="T25" fmla="*/ 0 h 121"/>
                  <a:gd name="T26" fmla="*/ 1 w 106"/>
                  <a:gd name="T27" fmla="*/ 0 h 121"/>
                  <a:gd name="T28" fmla="*/ 1 w 106"/>
                  <a:gd name="T29" fmla="*/ 0 h 121"/>
                  <a:gd name="T30" fmla="*/ 1 w 106"/>
                  <a:gd name="T31" fmla="*/ 0 h 121"/>
                  <a:gd name="T32" fmla="*/ 1 w 106"/>
                  <a:gd name="T33" fmla="*/ 0 h 121"/>
                  <a:gd name="T34" fmla="*/ 1 w 106"/>
                  <a:gd name="T35" fmla="*/ 0 h 121"/>
                  <a:gd name="T36" fmla="*/ 1 w 106"/>
                  <a:gd name="T37" fmla="*/ 0 h 121"/>
                  <a:gd name="T38" fmla="*/ 1 w 106"/>
                  <a:gd name="T39" fmla="*/ 0 h 121"/>
                  <a:gd name="T40" fmla="*/ 1 w 106"/>
                  <a:gd name="T41" fmla="*/ 0 h 121"/>
                  <a:gd name="T42" fmla="*/ 1 w 106"/>
                  <a:gd name="T43" fmla="*/ 0 h 121"/>
                  <a:gd name="T44" fmla="*/ 1 w 106"/>
                  <a:gd name="T45" fmla="*/ 0 h 121"/>
                  <a:gd name="T46" fmla="*/ 0 w 106"/>
                  <a:gd name="T47" fmla="*/ 0 h 121"/>
                  <a:gd name="T48" fmla="*/ 0 w 106"/>
                  <a:gd name="T49" fmla="*/ 0 h 121"/>
                  <a:gd name="T50" fmla="*/ 1 w 106"/>
                  <a:gd name="T51" fmla="*/ 0 h 121"/>
                  <a:gd name="T52" fmla="*/ 1 w 106"/>
                  <a:gd name="T53" fmla="*/ 0 h 121"/>
                  <a:gd name="T54" fmla="*/ 1 w 106"/>
                  <a:gd name="T55" fmla="*/ 0 h 121"/>
                  <a:gd name="T56" fmla="*/ 1 w 106"/>
                  <a:gd name="T57" fmla="*/ 0 h 121"/>
                  <a:gd name="T58" fmla="*/ 1 w 106"/>
                  <a:gd name="T59" fmla="*/ 0 h 121"/>
                  <a:gd name="T60" fmla="*/ 1 w 106"/>
                  <a:gd name="T61" fmla="*/ 0 h 121"/>
                  <a:gd name="T62" fmla="*/ 1 w 106"/>
                  <a:gd name="T63" fmla="*/ 0 h 121"/>
                  <a:gd name="T64" fmla="*/ 1 w 106"/>
                  <a:gd name="T65" fmla="*/ 0 h 121"/>
                  <a:gd name="T66" fmla="*/ 1 w 106"/>
                  <a:gd name="T67" fmla="*/ 0 h 121"/>
                  <a:gd name="T68" fmla="*/ 1 w 106"/>
                  <a:gd name="T69" fmla="*/ 0 h 121"/>
                  <a:gd name="T70" fmla="*/ 1 w 106"/>
                  <a:gd name="T71" fmla="*/ 0 h 121"/>
                  <a:gd name="T72" fmla="*/ 1 w 106"/>
                  <a:gd name="T73" fmla="*/ 0 h 121"/>
                  <a:gd name="T74" fmla="*/ 1 w 106"/>
                  <a:gd name="T75" fmla="*/ 0 h 121"/>
                  <a:gd name="T76" fmla="*/ 1 w 106"/>
                  <a:gd name="T77" fmla="*/ 0 h 12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06"/>
                  <a:gd name="T118" fmla="*/ 0 h 121"/>
                  <a:gd name="T119" fmla="*/ 106 w 106"/>
                  <a:gd name="T120" fmla="*/ 121 h 12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06" h="121">
                    <a:moveTo>
                      <a:pt x="100" y="103"/>
                    </a:moveTo>
                    <a:lnTo>
                      <a:pt x="102" y="89"/>
                    </a:lnTo>
                    <a:lnTo>
                      <a:pt x="102" y="74"/>
                    </a:lnTo>
                    <a:lnTo>
                      <a:pt x="105" y="66"/>
                    </a:lnTo>
                    <a:lnTo>
                      <a:pt x="105" y="64"/>
                    </a:lnTo>
                    <a:lnTo>
                      <a:pt x="105" y="62"/>
                    </a:lnTo>
                    <a:lnTo>
                      <a:pt x="100" y="47"/>
                    </a:lnTo>
                    <a:lnTo>
                      <a:pt x="97" y="33"/>
                    </a:lnTo>
                    <a:lnTo>
                      <a:pt x="95" y="25"/>
                    </a:lnTo>
                    <a:lnTo>
                      <a:pt x="92" y="23"/>
                    </a:lnTo>
                    <a:lnTo>
                      <a:pt x="92" y="21"/>
                    </a:lnTo>
                    <a:lnTo>
                      <a:pt x="79" y="8"/>
                    </a:lnTo>
                    <a:lnTo>
                      <a:pt x="71" y="4"/>
                    </a:lnTo>
                    <a:lnTo>
                      <a:pt x="63" y="0"/>
                    </a:lnTo>
                    <a:lnTo>
                      <a:pt x="58" y="0"/>
                    </a:lnTo>
                    <a:lnTo>
                      <a:pt x="50" y="0"/>
                    </a:lnTo>
                    <a:lnTo>
                      <a:pt x="37" y="6"/>
                    </a:lnTo>
                    <a:lnTo>
                      <a:pt x="32" y="8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1" y="25"/>
                    </a:lnTo>
                    <a:lnTo>
                      <a:pt x="5" y="31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3" y="58"/>
                    </a:lnTo>
                    <a:lnTo>
                      <a:pt x="3" y="66"/>
                    </a:lnTo>
                    <a:lnTo>
                      <a:pt x="5" y="72"/>
                    </a:lnTo>
                    <a:lnTo>
                      <a:pt x="5" y="76"/>
                    </a:lnTo>
                    <a:lnTo>
                      <a:pt x="8" y="79"/>
                    </a:lnTo>
                    <a:lnTo>
                      <a:pt x="8" y="76"/>
                    </a:lnTo>
                    <a:lnTo>
                      <a:pt x="8" y="74"/>
                    </a:lnTo>
                    <a:lnTo>
                      <a:pt x="8" y="79"/>
                    </a:lnTo>
                    <a:lnTo>
                      <a:pt x="8" y="83"/>
                    </a:lnTo>
                    <a:lnTo>
                      <a:pt x="8" y="89"/>
                    </a:lnTo>
                    <a:lnTo>
                      <a:pt x="11" y="97"/>
                    </a:lnTo>
                    <a:lnTo>
                      <a:pt x="13" y="103"/>
                    </a:lnTo>
                    <a:lnTo>
                      <a:pt x="11" y="110"/>
                    </a:lnTo>
                    <a:lnTo>
                      <a:pt x="8" y="120"/>
                    </a:lnTo>
                  </a:path>
                </a:pathLst>
              </a:custGeom>
              <a:noFill/>
              <a:ln w="25400" cap="rnd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07" name="Freeform 1420"/>
              <p:cNvSpPr>
                <a:spLocks/>
              </p:cNvSpPr>
              <p:nvPr/>
            </p:nvSpPr>
            <p:spPr bwMode="auto">
              <a:xfrm>
                <a:off x="4951" y="3143"/>
                <a:ext cx="27" cy="15"/>
              </a:xfrm>
              <a:custGeom>
                <a:avLst/>
                <a:gdLst>
                  <a:gd name="T0" fmla="*/ 0 w 49"/>
                  <a:gd name="T1" fmla="*/ 0 h 37"/>
                  <a:gd name="T2" fmla="*/ 1 w 49"/>
                  <a:gd name="T3" fmla="*/ 0 h 37"/>
                  <a:gd name="T4" fmla="*/ 1 w 49"/>
                  <a:gd name="T5" fmla="*/ 0 h 37"/>
                  <a:gd name="T6" fmla="*/ 1 w 49"/>
                  <a:gd name="T7" fmla="*/ 0 h 37"/>
                  <a:gd name="T8" fmla="*/ 1 w 49"/>
                  <a:gd name="T9" fmla="*/ 0 h 37"/>
                  <a:gd name="T10" fmla="*/ 1 w 49"/>
                  <a:gd name="T11" fmla="*/ 0 h 37"/>
                  <a:gd name="T12" fmla="*/ 1 w 49"/>
                  <a:gd name="T13" fmla="*/ 0 h 37"/>
                  <a:gd name="T14" fmla="*/ 1 w 49"/>
                  <a:gd name="T15" fmla="*/ 0 h 37"/>
                  <a:gd name="T16" fmla="*/ 1 w 49"/>
                  <a:gd name="T17" fmla="*/ 0 h 37"/>
                  <a:gd name="T18" fmla="*/ 1 w 49"/>
                  <a:gd name="T19" fmla="*/ 0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37"/>
                  <a:gd name="T32" fmla="*/ 49 w 49"/>
                  <a:gd name="T33" fmla="*/ 37 h 3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37">
                    <a:moveTo>
                      <a:pt x="0" y="5"/>
                    </a:moveTo>
                    <a:lnTo>
                      <a:pt x="12" y="0"/>
                    </a:lnTo>
                    <a:lnTo>
                      <a:pt x="18" y="0"/>
                    </a:lnTo>
                    <a:lnTo>
                      <a:pt x="27" y="2"/>
                    </a:lnTo>
                    <a:lnTo>
                      <a:pt x="27" y="5"/>
                    </a:lnTo>
                    <a:lnTo>
                      <a:pt x="33" y="9"/>
                    </a:lnTo>
                    <a:lnTo>
                      <a:pt x="42" y="21"/>
                    </a:lnTo>
                    <a:lnTo>
                      <a:pt x="48" y="31"/>
                    </a:lnTo>
                    <a:lnTo>
                      <a:pt x="48" y="36"/>
                    </a:lnTo>
                    <a:lnTo>
                      <a:pt x="42" y="36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08" name="Freeform 1421"/>
              <p:cNvSpPr>
                <a:spLocks/>
              </p:cNvSpPr>
              <p:nvPr/>
            </p:nvSpPr>
            <p:spPr bwMode="auto">
              <a:xfrm>
                <a:off x="4990" y="3089"/>
                <a:ext cx="28" cy="25"/>
              </a:xfrm>
              <a:custGeom>
                <a:avLst/>
                <a:gdLst>
                  <a:gd name="T0" fmla="*/ 0 w 48"/>
                  <a:gd name="T1" fmla="*/ 0 h 57"/>
                  <a:gd name="T2" fmla="*/ 1 w 48"/>
                  <a:gd name="T3" fmla="*/ 0 h 57"/>
                  <a:gd name="T4" fmla="*/ 1 w 48"/>
                  <a:gd name="T5" fmla="*/ 0 h 57"/>
                  <a:gd name="T6" fmla="*/ 1 w 48"/>
                  <a:gd name="T7" fmla="*/ 0 h 57"/>
                  <a:gd name="T8" fmla="*/ 1 w 48"/>
                  <a:gd name="T9" fmla="*/ 0 h 57"/>
                  <a:gd name="T10" fmla="*/ 1 w 48"/>
                  <a:gd name="T11" fmla="*/ 0 h 57"/>
                  <a:gd name="T12" fmla="*/ 1 w 48"/>
                  <a:gd name="T13" fmla="*/ 0 h 57"/>
                  <a:gd name="T14" fmla="*/ 1 w 48"/>
                  <a:gd name="T15" fmla="*/ 0 h 57"/>
                  <a:gd name="T16" fmla="*/ 1 w 48"/>
                  <a:gd name="T17" fmla="*/ 0 h 57"/>
                  <a:gd name="T18" fmla="*/ 1 w 48"/>
                  <a:gd name="T19" fmla="*/ 0 h 57"/>
                  <a:gd name="T20" fmla="*/ 1 w 48"/>
                  <a:gd name="T21" fmla="*/ 0 h 57"/>
                  <a:gd name="T22" fmla="*/ 1 w 48"/>
                  <a:gd name="T23" fmla="*/ 0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57"/>
                  <a:gd name="T38" fmla="*/ 48 w 48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57">
                    <a:moveTo>
                      <a:pt x="0" y="47"/>
                    </a:moveTo>
                    <a:lnTo>
                      <a:pt x="13" y="54"/>
                    </a:lnTo>
                    <a:lnTo>
                      <a:pt x="19" y="56"/>
                    </a:lnTo>
                    <a:lnTo>
                      <a:pt x="25" y="56"/>
                    </a:lnTo>
                    <a:lnTo>
                      <a:pt x="31" y="54"/>
                    </a:lnTo>
                    <a:lnTo>
                      <a:pt x="41" y="49"/>
                    </a:lnTo>
                    <a:lnTo>
                      <a:pt x="44" y="47"/>
                    </a:lnTo>
                    <a:lnTo>
                      <a:pt x="47" y="45"/>
                    </a:lnTo>
                    <a:lnTo>
                      <a:pt x="47" y="31"/>
                    </a:lnTo>
                    <a:lnTo>
                      <a:pt x="44" y="20"/>
                    </a:lnTo>
                    <a:lnTo>
                      <a:pt x="34" y="9"/>
                    </a:lnTo>
                    <a:lnTo>
                      <a:pt x="25" y="0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9409" name="Group 1422"/>
              <p:cNvGrpSpPr>
                <a:grpSpLocks/>
              </p:cNvGrpSpPr>
              <p:nvPr/>
            </p:nvGrpSpPr>
            <p:grpSpPr bwMode="auto">
              <a:xfrm>
                <a:off x="4832" y="3041"/>
                <a:ext cx="88" cy="49"/>
                <a:chOff x="3865" y="2251"/>
                <a:chExt cx="212" cy="118"/>
              </a:xfrm>
            </p:grpSpPr>
            <p:sp>
              <p:nvSpPr>
                <p:cNvPr id="29451" name="Freeform 1423"/>
                <p:cNvSpPr>
                  <a:spLocks/>
                </p:cNvSpPr>
                <p:nvPr/>
              </p:nvSpPr>
              <p:spPr bwMode="auto">
                <a:xfrm>
                  <a:off x="3971" y="2323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2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52" name="Freeform 1424"/>
                <p:cNvSpPr>
                  <a:spLocks/>
                </p:cNvSpPr>
                <p:nvPr/>
              </p:nvSpPr>
              <p:spPr bwMode="auto">
                <a:xfrm>
                  <a:off x="3972" y="2260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3 h 15"/>
                    <a:gd name="T10" fmla="*/ 78 w 105"/>
                    <a:gd name="T11" fmla="*/ 0 h 15"/>
                    <a:gd name="T12" fmla="*/ 91 w 105"/>
                    <a:gd name="T13" fmla="*/ 3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3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53" name="Oval 1425"/>
                <p:cNvSpPr>
                  <a:spLocks noChangeArrowheads="1"/>
                </p:cNvSpPr>
                <p:nvPr/>
              </p:nvSpPr>
              <p:spPr bwMode="auto">
                <a:xfrm rot="240000">
                  <a:off x="3865" y="22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410" name="Group 1426"/>
              <p:cNvGrpSpPr>
                <a:grpSpLocks/>
              </p:cNvGrpSpPr>
              <p:nvPr/>
            </p:nvGrpSpPr>
            <p:grpSpPr bwMode="auto">
              <a:xfrm rot="2168105">
                <a:off x="4832" y="2995"/>
                <a:ext cx="88" cy="48"/>
                <a:chOff x="3865" y="2251"/>
                <a:chExt cx="212" cy="118"/>
              </a:xfrm>
            </p:grpSpPr>
            <p:sp>
              <p:nvSpPr>
                <p:cNvPr id="29448" name="Freeform 1427"/>
                <p:cNvSpPr>
                  <a:spLocks/>
                </p:cNvSpPr>
                <p:nvPr/>
              </p:nvSpPr>
              <p:spPr bwMode="auto">
                <a:xfrm>
                  <a:off x="3971" y="2323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2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49" name="Freeform 1428"/>
                <p:cNvSpPr>
                  <a:spLocks/>
                </p:cNvSpPr>
                <p:nvPr/>
              </p:nvSpPr>
              <p:spPr bwMode="auto">
                <a:xfrm>
                  <a:off x="3972" y="2260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3 h 15"/>
                    <a:gd name="T10" fmla="*/ 78 w 105"/>
                    <a:gd name="T11" fmla="*/ 0 h 15"/>
                    <a:gd name="T12" fmla="*/ 91 w 105"/>
                    <a:gd name="T13" fmla="*/ 3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3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50" name="Oval 1429"/>
                <p:cNvSpPr>
                  <a:spLocks noChangeArrowheads="1"/>
                </p:cNvSpPr>
                <p:nvPr/>
              </p:nvSpPr>
              <p:spPr bwMode="auto">
                <a:xfrm rot="240000">
                  <a:off x="3865" y="22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411" name="Group 1430"/>
              <p:cNvGrpSpPr>
                <a:grpSpLocks/>
              </p:cNvGrpSpPr>
              <p:nvPr/>
            </p:nvGrpSpPr>
            <p:grpSpPr bwMode="auto">
              <a:xfrm>
                <a:off x="4855" y="2927"/>
                <a:ext cx="89" cy="46"/>
                <a:chOff x="3865" y="2251"/>
                <a:chExt cx="212" cy="118"/>
              </a:xfrm>
            </p:grpSpPr>
            <p:sp>
              <p:nvSpPr>
                <p:cNvPr id="29445" name="Freeform 1431"/>
                <p:cNvSpPr>
                  <a:spLocks/>
                </p:cNvSpPr>
                <p:nvPr/>
              </p:nvSpPr>
              <p:spPr bwMode="auto">
                <a:xfrm>
                  <a:off x="3971" y="2323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2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46" name="Freeform 1432"/>
                <p:cNvSpPr>
                  <a:spLocks/>
                </p:cNvSpPr>
                <p:nvPr/>
              </p:nvSpPr>
              <p:spPr bwMode="auto">
                <a:xfrm>
                  <a:off x="3972" y="2260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3 h 15"/>
                    <a:gd name="T10" fmla="*/ 78 w 105"/>
                    <a:gd name="T11" fmla="*/ 0 h 15"/>
                    <a:gd name="T12" fmla="*/ 91 w 105"/>
                    <a:gd name="T13" fmla="*/ 3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3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47" name="Oval 1433"/>
                <p:cNvSpPr>
                  <a:spLocks noChangeArrowheads="1"/>
                </p:cNvSpPr>
                <p:nvPr/>
              </p:nvSpPr>
              <p:spPr bwMode="auto">
                <a:xfrm rot="240000">
                  <a:off x="3865" y="22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412" name="Group 1434"/>
              <p:cNvGrpSpPr>
                <a:grpSpLocks/>
              </p:cNvGrpSpPr>
              <p:nvPr/>
            </p:nvGrpSpPr>
            <p:grpSpPr bwMode="auto">
              <a:xfrm rot="1864102">
                <a:off x="4855" y="2995"/>
                <a:ext cx="89" cy="48"/>
                <a:chOff x="3865" y="2251"/>
                <a:chExt cx="212" cy="118"/>
              </a:xfrm>
            </p:grpSpPr>
            <p:sp>
              <p:nvSpPr>
                <p:cNvPr id="29442" name="Freeform 1435"/>
                <p:cNvSpPr>
                  <a:spLocks/>
                </p:cNvSpPr>
                <p:nvPr/>
              </p:nvSpPr>
              <p:spPr bwMode="auto">
                <a:xfrm>
                  <a:off x="3971" y="2323"/>
                  <a:ext cx="105" cy="16"/>
                </a:xfrm>
                <a:custGeom>
                  <a:avLst/>
                  <a:gdLst>
                    <a:gd name="T0" fmla="*/ 0 w 105"/>
                    <a:gd name="T1" fmla="*/ 12 h 16"/>
                    <a:gd name="T2" fmla="*/ 26 w 105"/>
                    <a:gd name="T3" fmla="*/ 15 h 16"/>
                    <a:gd name="T4" fmla="*/ 45 w 105"/>
                    <a:gd name="T5" fmla="*/ 15 h 16"/>
                    <a:gd name="T6" fmla="*/ 65 w 105"/>
                    <a:gd name="T7" fmla="*/ 8 h 16"/>
                    <a:gd name="T8" fmla="*/ 71 w 105"/>
                    <a:gd name="T9" fmla="*/ 4 h 16"/>
                    <a:gd name="T10" fmla="*/ 78 w 105"/>
                    <a:gd name="T11" fmla="*/ 0 h 16"/>
                    <a:gd name="T12" fmla="*/ 91 w 105"/>
                    <a:gd name="T13" fmla="*/ 4 h 16"/>
                    <a:gd name="T14" fmla="*/ 104 w 105"/>
                    <a:gd name="T15" fmla="*/ 15 h 1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6"/>
                    <a:gd name="T26" fmla="*/ 105 w 105"/>
                    <a:gd name="T27" fmla="*/ 16 h 1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6">
                      <a:moveTo>
                        <a:pt x="0" y="12"/>
                      </a:moveTo>
                      <a:lnTo>
                        <a:pt x="26" y="15"/>
                      </a:lnTo>
                      <a:lnTo>
                        <a:pt x="45" y="15"/>
                      </a:lnTo>
                      <a:lnTo>
                        <a:pt x="65" y="8"/>
                      </a:lnTo>
                      <a:lnTo>
                        <a:pt x="71" y="4"/>
                      </a:lnTo>
                      <a:lnTo>
                        <a:pt x="78" y="0"/>
                      </a:lnTo>
                      <a:lnTo>
                        <a:pt x="91" y="4"/>
                      </a:lnTo>
                      <a:lnTo>
                        <a:pt x="104" y="15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43" name="Freeform 1436"/>
                <p:cNvSpPr>
                  <a:spLocks/>
                </p:cNvSpPr>
                <p:nvPr/>
              </p:nvSpPr>
              <p:spPr bwMode="auto">
                <a:xfrm>
                  <a:off x="3972" y="2260"/>
                  <a:ext cx="105" cy="15"/>
                </a:xfrm>
                <a:custGeom>
                  <a:avLst/>
                  <a:gdLst>
                    <a:gd name="T0" fmla="*/ 0 w 105"/>
                    <a:gd name="T1" fmla="*/ 11 h 15"/>
                    <a:gd name="T2" fmla="*/ 26 w 105"/>
                    <a:gd name="T3" fmla="*/ 14 h 15"/>
                    <a:gd name="T4" fmla="*/ 45 w 105"/>
                    <a:gd name="T5" fmla="*/ 14 h 15"/>
                    <a:gd name="T6" fmla="*/ 65 w 105"/>
                    <a:gd name="T7" fmla="*/ 7 h 15"/>
                    <a:gd name="T8" fmla="*/ 71 w 105"/>
                    <a:gd name="T9" fmla="*/ 3 h 15"/>
                    <a:gd name="T10" fmla="*/ 78 w 105"/>
                    <a:gd name="T11" fmla="*/ 0 h 15"/>
                    <a:gd name="T12" fmla="*/ 91 w 105"/>
                    <a:gd name="T13" fmla="*/ 3 h 15"/>
                    <a:gd name="T14" fmla="*/ 104 w 105"/>
                    <a:gd name="T15" fmla="*/ 14 h 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5"/>
                    <a:gd name="T25" fmla="*/ 0 h 15"/>
                    <a:gd name="T26" fmla="*/ 105 w 105"/>
                    <a:gd name="T27" fmla="*/ 15 h 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5" h="15">
                      <a:moveTo>
                        <a:pt x="0" y="11"/>
                      </a:moveTo>
                      <a:lnTo>
                        <a:pt x="26" y="14"/>
                      </a:lnTo>
                      <a:lnTo>
                        <a:pt x="45" y="14"/>
                      </a:lnTo>
                      <a:lnTo>
                        <a:pt x="65" y="7"/>
                      </a:lnTo>
                      <a:lnTo>
                        <a:pt x="71" y="3"/>
                      </a:lnTo>
                      <a:lnTo>
                        <a:pt x="78" y="0"/>
                      </a:lnTo>
                      <a:lnTo>
                        <a:pt x="91" y="3"/>
                      </a:lnTo>
                      <a:lnTo>
                        <a:pt x="104" y="14"/>
                      </a:lnTo>
                    </a:path>
                  </a:pathLst>
                </a:custGeom>
                <a:noFill/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44" name="Oval 1437"/>
                <p:cNvSpPr>
                  <a:spLocks noChangeArrowheads="1"/>
                </p:cNvSpPr>
                <p:nvPr/>
              </p:nvSpPr>
              <p:spPr bwMode="auto">
                <a:xfrm rot="240000">
                  <a:off x="3865" y="2251"/>
                  <a:ext cx="120" cy="11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B2B2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413" name="Group 1438"/>
              <p:cNvGrpSpPr>
                <a:grpSpLocks/>
              </p:cNvGrpSpPr>
              <p:nvPr/>
            </p:nvGrpSpPr>
            <p:grpSpPr bwMode="auto">
              <a:xfrm rot="-1987687">
                <a:off x="4266" y="2518"/>
                <a:ext cx="100" cy="117"/>
                <a:chOff x="1246" y="2127"/>
                <a:chExt cx="368" cy="486"/>
              </a:xfrm>
            </p:grpSpPr>
            <p:sp>
              <p:nvSpPr>
                <p:cNvPr id="29436" name="Rectangle 1439"/>
                <p:cNvSpPr>
                  <a:spLocks noChangeArrowheads="1"/>
                </p:cNvSpPr>
                <p:nvPr/>
              </p:nvSpPr>
              <p:spPr bwMode="auto">
                <a:xfrm>
                  <a:off x="1369" y="2352"/>
                  <a:ext cx="50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37" name="Rectangle 1440"/>
                <p:cNvSpPr>
                  <a:spLocks noChangeArrowheads="1"/>
                </p:cNvSpPr>
                <p:nvPr/>
              </p:nvSpPr>
              <p:spPr bwMode="auto">
                <a:xfrm rot="1779047">
                  <a:off x="1504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38" name="Rectangle 1441"/>
                <p:cNvSpPr>
                  <a:spLocks noChangeArrowheads="1"/>
                </p:cNvSpPr>
                <p:nvPr/>
              </p:nvSpPr>
              <p:spPr bwMode="auto">
                <a:xfrm>
                  <a:off x="1447" y="2352"/>
                  <a:ext cx="47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39" name="Rectangle 1442"/>
                <p:cNvSpPr>
                  <a:spLocks noChangeArrowheads="1"/>
                </p:cNvSpPr>
                <p:nvPr/>
              </p:nvSpPr>
              <p:spPr bwMode="auto">
                <a:xfrm rot="-1631360">
                  <a:off x="1315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40" name="Rectangle 1443"/>
                <p:cNvSpPr>
                  <a:spLocks noChangeArrowheads="1"/>
                </p:cNvSpPr>
                <p:nvPr/>
              </p:nvSpPr>
              <p:spPr bwMode="auto">
                <a:xfrm rot="-1631360">
                  <a:off x="1246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41" name="Rectangle 1444"/>
                <p:cNvSpPr>
                  <a:spLocks noChangeArrowheads="1"/>
                </p:cNvSpPr>
                <p:nvPr/>
              </p:nvSpPr>
              <p:spPr bwMode="auto">
                <a:xfrm rot="1779047">
                  <a:off x="1567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29414" name="Freeform 1445"/>
              <p:cNvSpPr>
                <a:spLocks/>
              </p:cNvSpPr>
              <p:nvPr/>
            </p:nvSpPr>
            <p:spPr bwMode="auto">
              <a:xfrm>
                <a:off x="3689" y="2862"/>
                <a:ext cx="16" cy="23"/>
              </a:xfrm>
              <a:custGeom>
                <a:avLst/>
                <a:gdLst>
                  <a:gd name="T0" fmla="*/ 0 w 40"/>
                  <a:gd name="T1" fmla="*/ 0 h 55"/>
                  <a:gd name="T2" fmla="*/ 0 w 40"/>
                  <a:gd name="T3" fmla="*/ 0 h 55"/>
                  <a:gd name="T4" fmla="*/ 0 w 40"/>
                  <a:gd name="T5" fmla="*/ 0 h 55"/>
                  <a:gd name="T6" fmla="*/ 0 w 40"/>
                  <a:gd name="T7" fmla="*/ 0 h 55"/>
                  <a:gd name="T8" fmla="*/ 0 w 40"/>
                  <a:gd name="T9" fmla="*/ 0 h 55"/>
                  <a:gd name="T10" fmla="*/ 0 w 40"/>
                  <a:gd name="T11" fmla="*/ 0 h 55"/>
                  <a:gd name="T12" fmla="*/ 0 w 40"/>
                  <a:gd name="T13" fmla="*/ 0 h 55"/>
                  <a:gd name="T14" fmla="*/ 0 w 40"/>
                  <a:gd name="T15" fmla="*/ 0 h 55"/>
                  <a:gd name="T16" fmla="*/ 0 w 40"/>
                  <a:gd name="T17" fmla="*/ 0 h 55"/>
                  <a:gd name="T18" fmla="*/ 0 w 40"/>
                  <a:gd name="T19" fmla="*/ 0 h 55"/>
                  <a:gd name="T20" fmla="*/ 0 w 40"/>
                  <a:gd name="T21" fmla="*/ 0 h 55"/>
                  <a:gd name="T22" fmla="*/ 0 w 40"/>
                  <a:gd name="T23" fmla="*/ 0 h 55"/>
                  <a:gd name="T24" fmla="*/ 0 w 40"/>
                  <a:gd name="T25" fmla="*/ 0 h 5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0"/>
                  <a:gd name="T40" fmla="*/ 0 h 55"/>
                  <a:gd name="T41" fmla="*/ 40 w 40"/>
                  <a:gd name="T42" fmla="*/ 55 h 5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0" h="55">
                    <a:moveTo>
                      <a:pt x="39" y="0"/>
                    </a:moveTo>
                    <a:lnTo>
                      <a:pt x="32" y="0"/>
                    </a:lnTo>
                    <a:lnTo>
                      <a:pt x="25" y="0"/>
                    </a:lnTo>
                    <a:lnTo>
                      <a:pt x="18" y="4"/>
                    </a:lnTo>
                    <a:lnTo>
                      <a:pt x="12" y="8"/>
                    </a:lnTo>
                    <a:lnTo>
                      <a:pt x="7" y="11"/>
                    </a:lnTo>
                    <a:lnTo>
                      <a:pt x="4" y="18"/>
                    </a:lnTo>
                    <a:lnTo>
                      <a:pt x="2" y="22"/>
                    </a:lnTo>
                    <a:lnTo>
                      <a:pt x="0" y="25"/>
                    </a:lnTo>
                    <a:lnTo>
                      <a:pt x="7" y="36"/>
                    </a:lnTo>
                    <a:lnTo>
                      <a:pt x="16" y="47"/>
                    </a:lnTo>
                    <a:lnTo>
                      <a:pt x="27" y="50"/>
                    </a:lnTo>
                    <a:lnTo>
                      <a:pt x="39" y="54"/>
                    </a:lnTo>
                  </a:path>
                </a:pathLst>
              </a:custGeom>
              <a:noFill/>
              <a:ln w="25400" cap="rnd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29415" name="Group 1446"/>
              <p:cNvGrpSpPr>
                <a:grpSpLocks/>
              </p:cNvGrpSpPr>
              <p:nvPr/>
            </p:nvGrpSpPr>
            <p:grpSpPr bwMode="auto">
              <a:xfrm rot="3839575">
                <a:off x="4620" y="2545"/>
                <a:ext cx="87" cy="82"/>
                <a:chOff x="1246" y="2127"/>
                <a:chExt cx="368" cy="486"/>
              </a:xfrm>
            </p:grpSpPr>
            <p:sp>
              <p:nvSpPr>
                <p:cNvPr id="29430" name="Rectangle 1447"/>
                <p:cNvSpPr>
                  <a:spLocks noChangeArrowheads="1"/>
                </p:cNvSpPr>
                <p:nvPr/>
              </p:nvSpPr>
              <p:spPr bwMode="auto">
                <a:xfrm>
                  <a:off x="1369" y="2352"/>
                  <a:ext cx="50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31" name="Rectangle 1448"/>
                <p:cNvSpPr>
                  <a:spLocks noChangeArrowheads="1"/>
                </p:cNvSpPr>
                <p:nvPr/>
              </p:nvSpPr>
              <p:spPr bwMode="auto">
                <a:xfrm rot="1779047">
                  <a:off x="1504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32" name="Rectangle 1449"/>
                <p:cNvSpPr>
                  <a:spLocks noChangeArrowheads="1"/>
                </p:cNvSpPr>
                <p:nvPr/>
              </p:nvSpPr>
              <p:spPr bwMode="auto">
                <a:xfrm>
                  <a:off x="1447" y="2352"/>
                  <a:ext cx="47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33" name="Rectangle 1450"/>
                <p:cNvSpPr>
                  <a:spLocks noChangeArrowheads="1"/>
                </p:cNvSpPr>
                <p:nvPr/>
              </p:nvSpPr>
              <p:spPr bwMode="auto">
                <a:xfrm rot="-1631360">
                  <a:off x="1315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34" name="Rectangle 1451"/>
                <p:cNvSpPr>
                  <a:spLocks noChangeArrowheads="1"/>
                </p:cNvSpPr>
                <p:nvPr/>
              </p:nvSpPr>
              <p:spPr bwMode="auto">
                <a:xfrm rot="-1631360">
                  <a:off x="1246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35" name="Rectangle 1452"/>
                <p:cNvSpPr>
                  <a:spLocks noChangeArrowheads="1"/>
                </p:cNvSpPr>
                <p:nvPr/>
              </p:nvSpPr>
              <p:spPr bwMode="auto">
                <a:xfrm rot="1779047">
                  <a:off x="1567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416" name="Group 1453"/>
              <p:cNvGrpSpPr>
                <a:grpSpLocks/>
              </p:cNvGrpSpPr>
              <p:nvPr/>
            </p:nvGrpSpPr>
            <p:grpSpPr bwMode="auto">
              <a:xfrm rot="-9742413">
                <a:off x="4116" y="2820"/>
                <a:ext cx="114" cy="148"/>
                <a:chOff x="1246" y="2127"/>
                <a:chExt cx="368" cy="486"/>
              </a:xfrm>
            </p:grpSpPr>
            <p:sp>
              <p:nvSpPr>
                <p:cNvPr id="29424" name="Rectangle 1454"/>
                <p:cNvSpPr>
                  <a:spLocks noChangeArrowheads="1"/>
                </p:cNvSpPr>
                <p:nvPr/>
              </p:nvSpPr>
              <p:spPr bwMode="auto">
                <a:xfrm>
                  <a:off x="1369" y="2352"/>
                  <a:ext cx="50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25" name="Rectangle 1455"/>
                <p:cNvSpPr>
                  <a:spLocks noChangeArrowheads="1"/>
                </p:cNvSpPr>
                <p:nvPr/>
              </p:nvSpPr>
              <p:spPr bwMode="auto">
                <a:xfrm rot="1779047">
                  <a:off x="1504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26" name="Rectangle 1456"/>
                <p:cNvSpPr>
                  <a:spLocks noChangeArrowheads="1"/>
                </p:cNvSpPr>
                <p:nvPr/>
              </p:nvSpPr>
              <p:spPr bwMode="auto">
                <a:xfrm>
                  <a:off x="1447" y="2352"/>
                  <a:ext cx="47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27" name="Rectangle 1457"/>
                <p:cNvSpPr>
                  <a:spLocks noChangeArrowheads="1"/>
                </p:cNvSpPr>
                <p:nvPr/>
              </p:nvSpPr>
              <p:spPr bwMode="auto">
                <a:xfrm rot="-1631360">
                  <a:off x="1315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28" name="Rectangle 1458"/>
                <p:cNvSpPr>
                  <a:spLocks noChangeArrowheads="1"/>
                </p:cNvSpPr>
                <p:nvPr/>
              </p:nvSpPr>
              <p:spPr bwMode="auto">
                <a:xfrm rot="-1631360">
                  <a:off x="1246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29" name="Rectangle 1459"/>
                <p:cNvSpPr>
                  <a:spLocks noChangeArrowheads="1"/>
                </p:cNvSpPr>
                <p:nvPr/>
              </p:nvSpPr>
              <p:spPr bwMode="auto">
                <a:xfrm rot="1779047">
                  <a:off x="1567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grpSp>
            <p:nvGrpSpPr>
              <p:cNvPr id="29417" name="Group 1460"/>
              <p:cNvGrpSpPr>
                <a:grpSpLocks/>
              </p:cNvGrpSpPr>
              <p:nvPr/>
            </p:nvGrpSpPr>
            <p:grpSpPr bwMode="auto">
              <a:xfrm rot="-5897907">
                <a:off x="4215" y="3159"/>
                <a:ext cx="84" cy="81"/>
                <a:chOff x="1246" y="2127"/>
                <a:chExt cx="368" cy="486"/>
              </a:xfrm>
            </p:grpSpPr>
            <p:sp>
              <p:nvSpPr>
                <p:cNvPr id="29418" name="Rectangle 1461"/>
                <p:cNvSpPr>
                  <a:spLocks noChangeArrowheads="1"/>
                </p:cNvSpPr>
                <p:nvPr/>
              </p:nvSpPr>
              <p:spPr bwMode="auto">
                <a:xfrm>
                  <a:off x="1369" y="2352"/>
                  <a:ext cx="50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19" name="Rectangle 1462"/>
                <p:cNvSpPr>
                  <a:spLocks noChangeArrowheads="1"/>
                </p:cNvSpPr>
                <p:nvPr/>
              </p:nvSpPr>
              <p:spPr bwMode="auto">
                <a:xfrm rot="1779047">
                  <a:off x="1504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20" name="Rectangle 1463"/>
                <p:cNvSpPr>
                  <a:spLocks noChangeArrowheads="1"/>
                </p:cNvSpPr>
                <p:nvPr/>
              </p:nvSpPr>
              <p:spPr bwMode="auto">
                <a:xfrm>
                  <a:off x="1447" y="2352"/>
                  <a:ext cx="47" cy="261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21" name="Rectangle 1464"/>
                <p:cNvSpPr>
                  <a:spLocks noChangeArrowheads="1"/>
                </p:cNvSpPr>
                <p:nvPr/>
              </p:nvSpPr>
              <p:spPr bwMode="auto">
                <a:xfrm rot="-1631360">
                  <a:off x="1315" y="2127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22" name="Rectangle 1465"/>
                <p:cNvSpPr>
                  <a:spLocks noChangeArrowheads="1"/>
                </p:cNvSpPr>
                <p:nvPr/>
              </p:nvSpPr>
              <p:spPr bwMode="auto">
                <a:xfrm rot="-1631360">
                  <a:off x="1246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9423" name="Rectangle 1466"/>
                <p:cNvSpPr>
                  <a:spLocks noChangeArrowheads="1"/>
                </p:cNvSpPr>
                <p:nvPr/>
              </p:nvSpPr>
              <p:spPr bwMode="auto">
                <a:xfrm rot="1779047">
                  <a:off x="1567" y="2160"/>
                  <a:ext cx="47" cy="222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</p:grpSp>
        <p:sp>
          <p:nvSpPr>
            <p:cNvPr id="28688" name="Rectangle 1467"/>
            <p:cNvSpPr>
              <a:spLocks noChangeArrowheads="1"/>
            </p:cNvSpPr>
            <p:nvPr/>
          </p:nvSpPr>
          <p:spPr bwMode="auto">
            <a:xfrm rot="4101205">
              <a:off x="4056886" y="2112104"/>
              <a:ext cx="1669126" cy="15537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28689" name="Group 1468"/>
            <p:cNvGrpSpPr>
              <a:grpSpLocks/>
            </p:cNvGrpSpPr>
            <p:nvPr/>
          </p:nvGrpSpPr>
          <p:grpSpPr bwMode="auto">
            <a:xfrm rot="402601" flipH="1">
              <a:off x="5206082" y="1978256"/>
              <a:ext cx="66811" cy="81835"/>
              <a:chOff x="1678" y="3508"/>
              <a:chExt cx="246" cy="285"/>
            </a:xfrm>
          </p:grpSpPr>
          <p:sp>
            <p:nvSpPr>
              <p:cNvPr id="28868" name="AutoShape 1469"/>
              <p:cNvSpPr>
                <a:spLocks noChangeArrowheads="1"/>
              </p:cNvSpPr>
              <p:nvPr/>
            </p:nvSpPr>
            <p:spPr bwMode="auto">
              <a:xfrm rot="5400000">
                <a:off x="1678" y="3571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69" name="AutoShape 1470"/>
              <p:cNvSpPr>
                <a:spLocks noChangeArrowheads="1"/>
              </p:cNvSpPr>
              <p:nvPr/>
            </p:nvSpPr>
            <p:spPr bwMode="auto">
              <a:xfrm>
                <a:off x="1780" y="3508"/>
                <a:ext cx="144" cy="67"/>
              </a:xfrm>
              <a:prstGeom prst="hexagon">
                <a:avLst>
                  <a:gd name="adj" fmla="val 53731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70" name="AutoShape 1471"/>
              <p:cNvSpPr>
                <a:spLocks noChangeArrowheads="1"/>
              </p:cNvSpPr>
              <p:nvPr/>
            </p:nvSpPr>
            <p:spPr bwMode="auto">
              <a:xfrm rot="5400000">
                <a:off x="1678" y="369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71" name="Line 1472"/>
              <p:cNvSpPr>
                <a:spLocks noChangeShapeType="1"/>
              </p:cNvSpPr>
              <p:nvPr/>
            </p:nvSpPr>
            <p:spPr bwMode="auto">
              <a:xfrm rot="5400000">
                <a:off x="1710" y="3682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72" name="Line 1473"/>
              <p:cNvSpPr>
                <a:spLocks noChangeShapeType="1"/>
              </p:cNvSpPr>
              <p:nvPr/>
            </p:nvSpPr>
            <p:spPr bwMode="auto">
              <a:xfrm rot="5400000">
                <a:off x="1785" y="3562"/>
                <a:ext cx="2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690" name="AutoShape 1474"/>
            <p:cNvSpPr>
              <a:spLocks noChangeArrowheads="1"/>
            </p:cNvSpPr>
            <p:nvPr/>
          </p:nvSpPr>
          <p:spPr bwMode="auto">
            <a:xfrm rot="5802601">
              <a:off x="5291620" y="1933396"/>
              <a:ext cx="26249" cy="2641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691" name="AutoShape 1475"/>
            <p:cNvSpPr>
              <a:spLocks noChangeArrowheads="1"/>
            </p:cNvSpPr>
            <p:nvPr/>
          </p:nvSpPr>
          <p:spPr bwMode="auto">
            <a:xfrm rot="402601">
              <a:off x="5324166" y="1916493"/>
              <a:ext cx="41951" cy="20073"/>
            </a:xfrm>
            <a:prstGeom prst="hexagon">
              <a:avLst>
                <a:gd name="adj" fmla="val 51919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692" name="AutoShape 1476"/>
            <p:cNvSpPr>
              <a:spLocks noChangeArrowheads="1"/>
            </p:cNvSpPr>
            <p:nvPr/>
          </p:nvSpPr>
          <p:spPr bwMode="auto">
            <a:xfrm rot="5802601">
              <a:off x="5285405" y="1970453"/>
              <a:ext cx="26249" cy="26414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693" name="Line 1477"/>
            <p:cNvSpPr>
              <a:spLocks noChangeShapeType="1"/>
            </p:cNvSpPr>
            <p:nvPr/>
          </p:nvSpPr>
          <p:spPr bwMode="auto">
            <a:xfrm rot="5802601">
              <a:off x="5297782" y="1964359"/>
              <a:ext cx="9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4" name="Line 1478"/>
            <p:cNvSpPr>
              <a:spLocks noChangeShapeType="1"/>
            </p:cNvSpPr>
            <p:nvPr/>
          </p:nvSpPr>
          <p:spPr bwMode="auto">
            <a:xfrm rot="5802601">
              <a:off x="5322632" y="1930351"/>
              <a:ext cx="6176" cy="12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5" name="Line 1479"/>
            <p:cNvSpPr>
              <a:spLocks noChangeShapeType="1"/>
            </p:cNvSpPr>
            <p:nvPr/>
          </p:nvSpPr>
          <p:spPr bwMode="auto">
            <a:xfrm rot="402601" flipH="1">
              <a:off x="5279108" y="1989064"/>
              <a:ext cx="9322" cy="138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96" name="AutoShape 1480"/>
            <p:cNvSpPr>
              <a:spLocks noChangeArrowheads="1"/>
            </p:cNvSpPr>
            <p:nvPr/>
          </p:nvSpPr>
          <p:spPr bwMode="auto">
            <a:xfrm rot="16602601" flipH="1">
              <a:off x="5272975" y="1865462"/>
              <a:ext cx="26249" cy="24860"/>
            </a:xfrm>
            <a:prstGeom prst="hexagon">
              <a:avLst>
                <a:gd name="adj" fmla="val 26563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697" name="AutoShape 1481"/>
            <p:cNvSpPr>
              <a:spLocks noChangeArrowheads="1"/>
            </p:cNvSpPr>
            <p:nvPr/>
          </p:nvSpPr>
          <p:spPr bwMode="auto">
            <a:xfrm rot="402601" flipH="1">
              <a:off x="5237157" y="1840835"/>
              <a:ext cx="38844" cy="18529"/>
            </a:xfrm>
            <a:prstGeom prst="hexagon">
              <a:avLst>
                <a:gd name="adj" fmla="val 5208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698" name="AutoShape 1482"/>
            <p:cNvSpPr>
              <a:spLocks noChangeArrowheads="1"/>
            </p:cNvSpPr>
            <p:nvPr/>
          </p:nvSpPr>
          <p:spPr bwMode="auto">
            <a:xfrm rot="16602601" flipH="1">
              <a:off x="5266765" y="1899426"/>
              <a:ext cx="27793" cy="26414"/>
            </a:xfrm>
            <a:prstGeom prst="hexagon">
              <a:avLst>
                <a:gd name="adj" fmla="val 26471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699" name="Line 1483"/>
            <p:cNvSpPr>
              <a:spLocks noChangeShapeType="1"/>
            </p:cNvSpPr>
            <p:nvPr/>
          </p:nvSpPr>
          <p:spPr bwMode="auto">
            <a:xfrm rot="16602601" flipH="1">
              <a:off x="5279137" y="1894877"/>
              <a:ext cx="9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0" name="Line 1484"/>
            <p:cNvSpPr>
              <a:spLocks noChangeShapeType="1"/>
            </p:cNvSpPr>
            <p:nvPr/>
          </p:nvSpPr>
          <p:spPr bwMode="auto">
            <a:xfrm rot="16602601" flipH="1">
              <a:off x="5265148" y="1859329"/>
              <a:ext cx="7720" cy="108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1" name="Line 1485"/>
            <p:cNvSpPr>
              <a:spLocks noChangeShapeType="1"/>
            </p:cNvSpPr>
            <p:nvPr/>
          </p:nvSpPr>
          <p:spPr bwMode="auto">
            <a:xfrm rot="402601">
              <a:off x="5291538" y="1919582"/>
              <a:ext cx="6215" cy="15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2" name="Freeform 1486"/>
            <p:cNvSpPr>
              <a:spLocks/>
            </p:cNvSpPr>
            <p:nvPr/>
          </p:nvSpPr>
          <p:spPr bwMode="auto">
            <a:xfrm rot="4101205">
              <a:off x="4855909" y="1517152"/>
              <a:ext cx="310356" cy="807947"/>
            </a:xfrm>
            <a:custGeom>
              <a:avLst/>
              <a:gdLst>
                <a:gd name="T0" fmla="*/ 0 w 838"/>
                <a:gd name="T1" fmla="*/ 0 h 2381"/>
                <a:gd name="T2" fmla="*/ 0 w 838"/>
                <a:gd name="T3" fmla="*/ 0 h 2381"/>
                <a:gd name="T4" fmla="*/ 0 w 838"/>
                <a:gd name="T5" fmla="*/ 0 h 2381"/>
                <a:gd name="T6" fmla="*/ 0 w 838"/>
                <a:gd name="T7" fmla="*/ 0 h 2381"/>
                <a:gd name="T8" fmla="*/ 0 w 838"/>
                <a:gd name="T9" fmla="*/ 0 h 2381"/>
                <a:gd name="T10" fmla="*/ 0 w 838"/>
                <a:gd name="T11" fmla="*/ 0 h 2381"/>
                <a:gd name="T12" fmla="*/ 0 w 838"/>
                <a:gd name="T13" fmla="*/ 0 h 2381"/>
                <a:gd name="T14" fmla="*/ 0 w 838"/>
                <a:gd name="T15" fmla="*/ 0 h 2381"/>
                <a:gd name="T16" fmla="*/ 0 w 838"/>
                <a:gd name="T17" fmla="*/ 0 h 2381"/>
                <a:gd name="T18" fmla="*/ 0 w 838"/>
                <a:gd name="T19" fmla="*/ 0 h 2381"/>
                <a:gd name="T20" fmla="*/ 0 w 838"/>
                <a:gd name="T21" fmla="*/ 0 h 2381"/>
                <a:gd name="T22" fmla="*/ 0 w 838"/>
                <a:gd name="T23" fmla="*/ 0 h 2381"/>
                <a:gd name="T24" fmla="*/ 0 w 838"/>
                <a:gd name="T25" fmla="*/ 0 h 2381"/>
                <a:gd name="T26" fmla="*/ 0 w 838"/>
                <a:gd name="T27" fmla="*/ 0 h 2381"/>
                <a:gd name="T28" fmla="*/ 0 w 838"/>
                <a:gd name="T29" fmla="*/ 0 h 2381"/>
                <a:gd name="T30" fmla="*/ 0 w 838"/>
                <a:gd name="T31" fmla="*/ 0 h 2381"/>
                <a:gd name="T32" fmla="*/ 0 w 838"/>
                <a:gd name="T33" fmla="*/ 0 h 2381"/>
                <a:gd name="T34" fmla="*/ 0 w 838"/>
                <a:gd name="T35" fmla="*/ 0 h 2381"/>
                <a:gd name="T36" fmla="*/ 0 w 838"/>
                <a:gd name="T37" fmla="*/ 0 h 2381"/>
                <a:gd name="T38" fmla="*/ 0 w 838"/>
                <a:gd name="T39" fmla="*/ 0 h 2381"/>
                <a:gd name="T40" fmla="*/ 0 w 838"/>
                <a:gd name="T41" fmla="*/ 0 h 2381"/>
                <a:gd name="T42" fmla="*/ 0 w 838"/>
                <a:gd name="T43" fmla="*/ 0 h 2381"/>
                <a:gd name="T44" fmla="*/ 0 w 838"/>
                <a:gd name="T45" fmla="*/ 0 h 2381"/>
                <a:gd name="T46" fmla="*/ 0 w 838"/>
                <a:gd name="T47" fmla="*/ 0 h 2381"/>
                <a:gd name="T48" fmla="*/ 0 w 838"/>
                <a:gd name="T49" fmla="*/ 0 h 2381"/>
                <a:gd name="T50" fmla="*/ 0 w 838"/>
                <a:gd name="T51" fmla="*/ 0 h 2381"/>
                <a:gd name="T52" fmla="*/ 0 w 838"/>
                <a:gd name="T53" fmla="*/ 0 h 2381"/>
                <a:gd name="T54" fmla="*/ 0 w 838"/>
                <a:gd name="T55" fmla="*/ 0 h 2381"/>
                <a:gd name="T56" fmla="*/ 0 w 838"/>
                <a:gd name="T57" fmla="*/ 0 h 2381"/>
                <a:gd name="T58" fmla="*/ 0 w 838"/>
                <a:gd name="T59" fmla="*/ 0 h 2381"/>
                <a:gd name="T60" fmla="*/ 0 w 838"/>
                <a:gd name="T61" fmla="*/ 0 h 2381"/>
                <a:gd name="T62" fmla="*/ 0 w 838"/>
                <a:gd name="T63" fmla="*/ 0 h 23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38"/>
                <a:gd name="T97" fmla="*/ 0 h 2381"/>
                <a:gd name="T98" fmla="*/ 838 w 838"/>
                <a:gd name="T99" fmla="*/ 2381 h 238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38" h="2381">
                  <a:moveTo>
                    <a:pt x="838" y="2357"/>
                  </a:moveTo>
                  <a:cubicBezTo>
                    <a:pt x="820" y="2363"/>
                    <a:pt x="802" y="2369"/>
                    <a:pt x="784" y="2375"/>
                  </a:cubicBezTo>
                  <a:cubicBezTo>
                    <a:pt x="778" y="2377"/>
                    <a:pt x="766" y="2381"/>
                    <a:pt x="766" y="2381"/>
                  </a:cubicBezTo>
                  <a:cubicBezTo>
                    <a:pt x="679" y="2374"/>
                    <a:pt x="589" y="2364"/>
                    <a:pt x="502" y="2351"/>
                  </a:cubicBezTo>
                  <a:cubicBezTo>
                    <a:pt x="467" y="2346"/>
                    <a:pt x="434" y="2338"/>
                    <a:pt x="400" y="2327"/>
                  </a:cubicBezTo>
                  <a:cubicBezTo>
                    <a:pt x="386" y="2322"/>
                    <a:pt x="364" y="2303"/>
                    <a:pt x="364" y="2303"/>
                  </a:cubicBezTo>
                  <a:cubicBezTo>
                    <a:pt x="358" y="2294"/>
                    <a:pt x="337" y="2263"/>
                    <a:pt x="328" y="2249"/>
                  </a:cubicBezTo>
                  <a:cubicBezTo>
                    <a:pt x="324" y="2243"/>
                    <a:pt x="316" y="2231"/>
                    <a:pt x="316" y="2231"/>
                  </a:cubicBezTo>
                  <a:cubicBezTo>
                    <a:pt x="302" y="2159"/>
                    <a:pt x="290" y="2087"/>
                    <a:pt x="280" y="2015"/>
                  </a:cubicBezTo>
                  <a:cubicBezTo>
                    <a:pt x="284" y="1837"/>
                    <a:pt x="286" y="1773"/>
                    <a:pt x="304" y="1631"/>
                  </a:cubicBezTo>
                  <a:cubicBezTo>
                    <a:pt x="297" y="1425"/>
                    <a:pt x="304" y="1519"/>
                    <a:pt x="286" y="1349"/>
                  </a:cubicBezTo>
                  <a:cubicBezTo>
                    <a:pt x="284" y="1331"/>
                    <a:pt x="279" y="1313"/>
                    <a:pt x="274" y="1295"/>
                  </a:cubicBezTo>
                  <a:cubicBezTo>
                    <a:pt x="269" y="1277"/>
                    <a:pt x="256" y="1241"/>
                    <a:pt x="256" y="1241"/>
                  </a:cubicBezTo>
                  <a:cubicBezTo>
                    <a:pt x="258" y="1224"/>
                    <a:pt x="259" y="1193"/>
                    <a:pt x="268" y="1175"/>
                  </a:cubicBezTo>
                  <a:cubicBezTo>
                    <a:pt x="281" y="1149"/>
                    <a:pt x="279" y="1163"/>
                    <a:pt x="298" y="1139"/>
                  </a:cubicBezTo>
                  <a:cubicBezTo>
                    <a:pt x="321" y="1110"/>
                    <a:pt x="325" y="1095"/>
                    <a:pt x="334" y="1061"/>
                  </a:cubicBezTo>
                  <a:cubicBezTo>
                    <a:pt x="331" y="1045"/>
                    <a:pt x="325" y="1008"/>
                    <a:pt x="316" y="995"/>
                  </a:cubicBezTo>
                  <a:cubicBezTo>
                    <a:pt x="299" y="970"/>
                    <a:pt x="283" y="951"/>
                    <a:pt x="274" y="923"/>
                  </a:cubicBezTo>
                  <a:cubicBezTo>
                    <a:pt x="276" y="902"/>
                    <a:pt x="275" y="840"/>
                    <a:pt x="292" y="815"/>
                  </a:cubicBezTo>
                  <a:cubicBezTo>
                    <a:pt x="300" y="803"/>
                    <a:pt x="316" y="779"/>
                    <a:pt x="316" y="779"/>
                  </a:cubicBezTo>
                  <a:cubicBezTo>
                    <a:pt x="314" y="739"/>
                    <a:pt x="313" y="699"/>
                    <a:pt x="310" y="659"/>
                  </a:cubicBezTo>
                  <a:cubicBezTo>
                    <a:pt x="307" y="622"/>
                    <a:pt x="220" y="545"/>
                    <a:pt x="196" y="521"/>
                  </a:cubicBezTo>
                  <a:cubicBezTo>
                    <a:pt x="190" y="515"/>
                    <a:pt x="189" y="504"/>
                    <a:pt x="184" y="497"/>
                  </a:cubicBezTo>
                  <a:cubicBezTo>
                    <a:pt x="163" y="467"/>
                    <a:pt x="155" y="463"/>
                    <a:pt x="142" y="425"/>
                  </a:cubicBezTo>
                  <a:cubicBezTo>
                    <a:pt x="138" y="413"/>
                    <a:pt x="130" y="389"/>
                    <a:pt x="130" y="389"/>
                  </a:cubicBezTo>
                  <a:cubicBezTo>
                    <a:pt x="128" y="357"/>
                    <a:pt x="136" y="320"/>
                    <a:pt x="118" y="293"/>
                  </a:cubicBezTo>
                  <a:cubicBezTo>
                    <a:pt x="84" y="243"/>
                    <a:pt x="44" y="194"/>
                    <a:pt x="10" y="143"/>
                  </a:cubicBezTo>
                  <a:cubicBezTo>
                    <a:pt x="0" y="104"/>
                    <a:pt x="11" y="81"/>
                    <a:pt x="28" y="47"/>
                  </a:cubicBezTo>
                  <a:cubicBezTo>
                    <a:pt x="31" y="41"/>
                    <a:pt x="30" y="33"/>
                    <a:pt x="34" y="29"/>
                  </a:cubicBezTo>
                  <a:cubicBezTo>
                    <a:pt x="44" y="19"/>
                    <a:pt x="70" y="5"/>
                    <a:pt x="70" y="5"/>
                  </a:cubicBezTo>
                  <a:cubicBezTo>
                    <a:pt x="106" y="9"/>
                    <a:pt x="136" y="0"/>
                    <a:pt x="148" y="35"/>
                  </a:cubicBezTo>
                  <a:cubicBezTo>
                    <a:pt x="152" y="77"/>
                    <a:pt x="150" y="159"/>
                    <a:pt x="196" y="185"/>
                  </a:cubicBezTo>
                  <a:cubicBezTo>
                    <a:pt x="219" y="198"/>
                    <a:pt x="254" y="204"/>
                    <a:pt x="280" y="209"/>
                  </a:cubicBezTo>
                  <a:cubicBezTo>
                    <a:pt x="291" y="241"/>
                    <a:pt x="274" y="273"/>
                    <a:pt x="256" y="299"/>
                  </a:cubicBezTo>
                  <a:cubicBezTo>
                    <a:pt x="240" y="362"/>
                    <a:pt x="263" y="400"/>
                    <a:pt x="310" y="437"/>
                  </a:cubicBezTo>
                  <a:cubicBezTo>
                    <a:pt x="310" y="437"/>
                    <a:pt x="355" y="467"/>
                    <a:pt x="364" y="473"/>
                  </a:cubicBezTo>
                  <a:cubicBezTo>
                    <a:pt x="370" y="477"/>
                    <a:pt x="382" y="485"/>
                    <a:pt x="382" y="485"/>
                  </a:cubicBezTo>
                  <a:cubicBezTo>
                    <a:pt x="403" y="517"/>
                    <a:pt x="412" y="538"/>
                    <a:pt x="424" y="575"/>
                  </a:cubicBezTo>
                  <a:cubicBezTo>
                    <a:pt x="428" y="587"/>
                    <a:pt x="436" y="611"/>
                    <a:pt x="436" y="611"/>
                  </a:cubicBezTo>
                  <a:cubicBezTo>
                    <a:pt x="433" y="681"/>
                    <a:pt x="440" y="713"/>
                    <a:pt x="424" y="767"/>
                  </a:cubicBezTo>
                  <a:cubicBezTo>
                    <a:pt x="420" y="779"/>
                    <a:pt x="419" y="792"/>
                    <a:pt x="412" y="803"/>
                  </a:cubicBezTo>
                  <a:cubicBezTo>
                    <a:pt x="404" y="815"/>
                    <a:pt x="388" y="839"/>
                    <a:pt x="388" y="839"/>
                  </a:cubicBezTo>
                  <a:cubicBezTo>
                    <a:pt x="395" y="918"/>
                    <a:pt x="387" y="884"/>
                    <a:pt x="406" y="941"/>
                  </a:cubicBezTo>
                  <a:cubicBezTo>
                    <a:pt x="413" y="961"/>
                    <a:pt x="436" y="995"/>
                    <a:pt x="436" y="995"/>
                  </a:cubicBezTo>
                  <a:cubicBezTo>
                    <a:pt x="449" y="1046"/>
                    <a:pt x="438" y="1085"/>
                    <a:pt x="412" y="1127"/>
                  </a:cubicBezTo>
                  <a:cubicBezTo>
                    <a:pt x="401" y="1145"/>
                    <a:pt x="388" y="1187"/>
                    <a:pt x="388" y="1187"/>
                  </a:cubicBezTo>
                  <a:cubicBezTo>
                    <a:pt x="399" y="1221"/>
                    <a:pt x="407" y="1255"/>
                    <a:pt x="418" y="1289"/>
                  </a:cubicBezTo>
                  <a:cubicBezTo>
                    <a:pt x="422" y="1301"/>
                    <a:pt x="426" y="1313"/>
                    <a:pt x="430" y="1325"/>
                  </a:cubicBezTo>
                  <a:cubicBezTo>
                    <a:pt x="432" y="1331"/>
                    <a:pt x="436" y="1343"/>
                    <a:pt x="436" y="1343"/>
                  </a:cubicBezTo>
                  <a:cubicBezTo>
                    <a:pt x="431" y="1381"/>
                    <a:pt x="424" y="1415"/>
                    <a:pt x="412" y="1451"/>
                  </a:cubicBezTo>
                  <a:cubicBezTo>
                    <a:pt x="414" y="1469"/>
                    <a:pt x="414" y="1487"/>
                    <a:pt x="418" y="1505"/>
                  </a:cubicBezTo>
                  <a:cubicBezTo>
                    <a:pt x="420" y="1517"/>
                    <a:pt x="426" y="1529"/>
                    <a:pt x="430" y="1541"/>
                  </a:cubicBezTo>
                  <a:cubicBezTo>
                    <a:pt x="432" y="1547"/>
                    <a:pt x="436" y="1559"/>
                    <a:pt x="436" y="1559"/>
                  </a:cubicBezTo>
                  <a:cubicBezTo>
                    <a:pt x="434" y="1579"/>
                    <a:pt x="435" y="1599"/>
                    <a:pt x="430" y="1619"/>
                  </a:cubicBezTo>
                  <a:cubicBezTo>
                    <a:pt x="428" y="1626"/>
                    <a:pt x="421" y="1630"/>
                    <a:pt x="418" y="1637"/>
                  </a:cubicBezTo>
                  <a:cubicBezTo>
                    <a:pt x="404" y="1668"/>
                    <a:pt x="399" y="1701"/>
                    <a:pt x="388" y="1733"/>
                  </a:cubicBezTo>
                  <a:cubicBezTo>
                    <a:pt x="374" y="1834"/>
                    <a:pt x="374" y="1869"/>
                    <a:pt x="370" y="2003"/>
                  </a:cubicBezTo>
                  <a:cubicBezTo>
                    <a:pt x="373" y="2054"/>
                    <a:pt x="357" y="2182"/>
                    <a:pt x="412" y="2219"/>
                  </a:cubicBezTo>
                  <a:cubicBezTo>
                    <a:pt x="450" y="2276"/>
                    <a:pt x="524" y="2288"/>
                    <a:pt x="586" y="2303"/>
                  </a:cubicBezTo>
                  <a:cubicBezTo>
                    <a:pt x="620" y="2299"/>
                    <a:pt x="630" y="2299"/>
                    <a:pt x="658" y="2291"/>
                  </a:cubicBezTo>
                  <a:cubicBezTo>
                    <a:pt x="670" y="2287"/>
                    <a:pt x="682" y="2283"/>
                    <a:pt x="694" y="2279"/>
                  </a:cubicBezTo>
                  <a:cubicBezTo>
                    <a:pt x="700" y="2277"/>
                    <a:pt x="712" y="2273"/>
                    <a:pt x="712" y="2273"/>
                  </a:cubicBezTo>
                  <a:cubicBezTo>
                    <a:pt x="773" y="2281"/>
                    <a:pt x="745" y="2274"/>
                    <a:pt x="796" y="2291"/>
                  </a:cubicBezTo>
                  <a:cubicBezTo>
                    <a:pt x="802" y="2293"/>
                    <a:pt x="814" y="2297"/>
                    <a:pt x="814" y="2297"/>
                  </a:cubicBezTo>
                  <a:cubicBezTo>
                    <a:pt x="834" y="2327"/>
                    <a:pt x="824" y="2308"/>
                    <a:pt x="838" y="2357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3" name="Freeform 1487"/>
            <p:cNvSpPr>
              <a:spLocks/>
            </p:cNvSpPr>
            <p:nvPr/>
          </p:nvSpPr>
          <p:spPr bwMode="auto">
            <a:xfrm rot="4489285" flipH="1">
              <a:off x="5136502" y="1520690"/>
              <a:ext cx="108084" cy="1159093"/>
            </a:xfrm>
            <a:custGeom>
              <a:avLst/>
              <a:gdLst>
                <a:gd name="T0" fmla="*/ 0 w 297"/>
                <a:gd name="T1" fmla="*/ 2147483647 h 2034"/>
                <a:gd name="T2" fmla="*/ 0 w 297"/>
                <a:gd name="T3" fmla="*/ 0 h 2034"/>
                <a:gd name="T4" fmla="*/ 0 w 297"/>
                <a:gd name="T5" fmla="*/ 0 h 2034"/>
                <a:gd name="T6" fmla="*/ 0 w 297"/>
                <a:gd name="T7" fmla="*/ 0 h 2034"/>
                <a:gd name="T8" fmla="*/ 0 w 297"/>
                <a:gd name="T9" fmla="*/ 0 h 2034"/>
                <a:gd name="T10" fmla="*/ 0 w 297"/>
                <a:gd name="T11" fmla="*/ 0 h 2034"/>
                <a:gd name="T12" fmla="*/ 0 w 297"/>
                <a:gd name="T13" fmla="*/ 0 h 2034"/>
                <a:gd name="T14" fmla="*/ 0 w 297"/>
                <a:gd name="T15" fmla="*/ 0 h 2034"/>
                <a:gd name="T16" fmla="*/ 0 w 297"/>
                <a:gd name="T17" fmla="*/ 0 h 2034"/>
                <a:gd name="T18" fmla="*/ 0 w 297"/>
                <a:gd name="T19" fmla="*/ 0 h 2034"/>
                <a:gd name="T20" fmla="*/ 0 w 297"/>
                <a:gd name="T21" fmla="*/ 0 h 2034"/>
                <a:gd name="T22" fmla="*/ 0 w 297"/>
                <a:gd name="T23" fmla="*/ 0 h 2034"/>
                <a:gd name="T24" fmla="*/ 0 w 297"/>
                <a:gd name="T25" fmla="*/ 0 h 2034"/>
                <a:gd name="T26" fmla="*/ 0 w 297"/>
                <a:gd name="T27" fmla="*/ 0 h 2034"/>
                <a:gd name="T28" fmla="*/ 0 w 297"/>
                <a:gd name="T29" fmla="*/ 0 h 2034"/>
                <a:gd name="T30" fmla="*/ 0 w 297"/>
                <a:gd name="T31" fmla="*/ 0 h 2034"/>
                <a:gd name="T32" fmla="*/ 0 w 297"/>
                <a:gd name="T33" fmla="*/ 0 h 2034"/>
                <a:gd name="T34" fmla="*/ 0 w 297"/>
                <a:gd name="T35" fmla="*/ 0 h 2034"/>
                <a:gd name="T36" fmla="*/ 0 w 297"/>
                <a:gd name="T37" fmla="*/ 0 h 2034"/>
                <a:gd name="T38" fmla="*/ 0 w 297"/>
                <a:gd name="T39" fmla="*/ 0 h 2034"/>
                <a:gd name="T40" fmla="*/ 0 w 297"/>
                <a:gd name="T41" fmla="*/ 0 h 2034"/>
                <a:gd name="T42" fmla="*/ 0 w 297"/>
                <a:gd name="T43" fmla="*/ 0 h 2034"/>
                <a:gd name="T44" fmla="*/ 0 w 297"/>
                <a:gd name="T45" fmla="*/ 0 h 2034"/>
                <a:gd name="T46" fmla="*/ 0 w 297"/>
                <a:gd name="T47" fmla="*/ 0 h 2034"/>
                <a:gd name="T48" fmla="*/ 0 w 297"/>
                <a:gd name="T49" fmla="*/ 0 h 2034"/>
                <a:gd name="T50" fmla="*/ 0 w 297"/>
                <a:gd name="T51" fmla="*/ 0 h 2034"/>
                <a:gd name="T52" fmla="*/ 0 w 297"/>
                <a:gd name="T53" fmla="*/ 0 h 2034"/>
                <a:gd name="T54" fmla="*/ 0 w 297"/>
                <a:gd name="T55" fmla="*/ 0 h 2034"/>
                <a:gd name="T56" fmla="*/ 0 w 297"/>
                <a:gd name="T57" fmla="*/ 0 h 2034"/>
                <a:gd name="T58" fmla="*/ 0 w 297"/>
                <a:gd name="T59" fmla="*/ 0 h 2034"/>
                <a:gd name="T60" fmla="*/ 0 w 297"/>
                <a:gd name="T61" fmla="*/ 0 h 2034"/>
                <a:gd name="T62" fmla="*/ 0 w 297"/>
                <a:gd name="T63" fmla="*/ 0 h 2034"/>
                <a:gd name="T64" fmla="*/ 0 w 297"/>
                <a:gd name="T65" fmla="*/ 0 h 2034"/>
                <a:gd name="T66" fmla="*/ 0 w 297"/>
                <a:gd name="T67" fmla="*/ 0 h 2034"/>
                <a:gd name="T68" fmla="*/ 0 w 297"/>
                <a:gd name="T69" fmla="*/ 0 h 2034"/>
                <a:gd name="T70" fmla="*/ 0 w 297"/>
                <a:gd name="T71" fmla="*/ 0 h 2034"/>
                <a:gd name="T72" fmla="*/ 0 w 297"/>
                <a:gd name="T73" fmla="*/ 0 h 2034"/>
                <a:gd name="T74" fmla="*/ 0 w 297"/>
                <a:gd name="T75" fmla="*/ 0 h 2034"/>
                <a:gd name="T76" fmla="*/ 0 w 297"/>
                <a:gd name="T77" fmla="*/ 0 h 2034"/>
                <a:gd name="T78" fmla="*/ 0 w 297"/>
                <a:gd name="T79" fmla="*/ 0 h 2034"/>
                <a:gd name="T80" fmla="*/ 0 w 297"/>
                <a:gd name="T81" fmla="*/ 0 h 2034"/>
                <a:gd name="T82" fmla="*/ 0 w 297"/>
                <a:gd name="T83" fmla="*/ 0 h 2034"/>
                <a:gd name="T84" fmla="*/ 0 w 297"/>
                <a:gd name="T85" fmla="*/ 0 h 2034"/>
                <a:gd name="T86" fmla="*/ 0 w 297"/>
                <a:gd name="T87" fmla="*/ 0 h 2034"/>
                <a:gd name="T88" fmla="*/ 0 w 297"/>
                <a:gd name="T89" fmla="*/ 0 h 2034"/>
                <a:gd name="T90" fmla="*/ 0 w 297"/>
                <a:gd name="T91" fmla="*/ 0 h 2034"/>
                <a:gd name="T92" fmla="*/ 0 w 297"/>
                <a:gd name="T93" fmla="*/ 2147483647 h 2034"/>
                <a:gd name="T94" fmla="*/ 0 w 297"/>
                <a:gd name="T95" fmla="*/ 2147483647 h 2034"/>
                <a:gd name="T96" fmla="*/ 0 w 297"/>
                <a:gd name="T97" fmla="*/ 2147483647 h 2034"/>
                <a:gd name="T98" fmla="*/ 0 w 297"/>
                <a:gd name="T99" fmla="*/ 2147483647 h 2034"/>
                <a:gd name="T100" fmla="*/ 0 w 297"/>
                <a:gd name="T101" fmla="*/ 2147483647 h 203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7"/>
                <a:gd name="T154" fmla="*/ 0 h 2034"/>
                <a:gd name="T155" fmla="*/ 297 w 297"/>
                <a:gd name="T156" fmla="*/ 2034 h 203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7" h="2034">
                  <a:moveTo>
                    <a:pt x="12" y="2016"/>
                  </a:moveTo>
                  <a:cubicBezTo>
                    <a:pt x="14" y="1970"/>
                    <a:pt x="14" y="1924"/>
                    <a:pt x="18" y="1878"/>
                  </a:cubicBezTo>
                  <a:cubicBezTo>
                    <a:pt x="22" y="1821"/>
                    <a:pt x="53" y="1754"/>
                    <a:pt x="72" y="1698"/>
                  </a:cubicBezTo>
                  <a:cubicBezTo>
                    <a:pt x="84" y="1606"/>
                    <a:pt x="77" y="1516"/>
                    <a:pt x="48" y="1428"/>
                  </a:cubicBezTo>
                  <a:cubicBezTo>
                    <a:pt x="41" y="1380"/>
                    <a:pt x="48" y="1337"/>
                    <a:pt x="60" y="1290"/>
                  </a:cubicBezTo>
                  <a:cubicBezTo>
                    <a:pt x="58" y="1258"/>
                    <a:pt x="58" y="1226"/>
                    <a:pt x="54" y="1194"/>
                  </a:cubicBezTo>
                  <a:cubicBezTo>
                    <a:pt x="49" y="1160"/>
                    <a:pt x="26" y="1131"/>
                    <a:pt x="18" y="1098"/>
                  </a:cubicBezTo>
                  <a:cubicBezTo>
                    <a:pt x="25" y="1071"/>
                    <a:pt x="23" y="1039"/>
                    <a:pt x="36" y="1014"/>
                  </a:cubicBezTo>
                  <a:cubicBezTo>
                    <a:pt x="45" y="996"/>
                    <a:pt x="60" y="960"/>
                    <a:pt x="60" y="960"/>
                  </a:cubicBezTo>
                  <a:cubicBezTo>
                    <a:pt x="55" y="903"/>
                    <a:pt x="57" y="893"/>
                    <a:pt x="36" y="852"/>
                  </a:cubicBezTo>
                  <a:cubicBezTo>
                    <a:pt x="27" y="834"/>
                    <a:pt x="12" y="798"/>
                    <a:pt x="12" y="798"/>
                  </a:cubicBezTo>
                  <a:cubicBezTo>
                    <a:pt x="18" y="769"/>
                    <a:pt x="27" y="742"/>
                    <a:pt x="36" y="714"/>
                  </a:cubicBezTo>
                  <a:cubicBezTo>
                    <a:pt x="44" y="691"/>
                    <a:pt x="59" y="682"/>
                    <a:pt x="66" y="660"/>
                  </a:cubicBezTo>
                  <a:cubicBezTo>
                    <a:pt x="61" y="614"/>
                    <a:pt x="60" y="547"/>
                    <a:pt x="36" y="504"/>
                  </a:cubicBezTo>
                  <a:cubicBezTo>
                    <a:pt x="29" y="491"/>
                    <a:pt x="17" y="482"/>
                    <a:pt x="12" y="468"/>
                  </a:cubicBezTo>
                  <a:cubicBezTo>
                    <a:pt x="8" y="456"/>
                    <a:pt x="0" y="432"/>
                    <a:pt x="0" y="432"/>
                  </a:cubicBezTo>
                  <a:cubicBezTo>
                    <a:pt x="2" y="415"/>
                    <a:pt x="0" y="371"/>
                    <a:pt x="12" y="348"/>
                  </a:cubicBezTo>
                  <a:cubicBezTo>
                    <a:pt x="26" y="319"/>
                    <a:pt x="18" y="337"/>
                    <a:pt x="42" y="324"/>
                  </a:cubicBezTo>
                  <a:cubicBezTo>
                    <a:pt x="62" y="313"/>
                    <a:pt x="76" y="293"/>
                    <a:pt x="96" y="282"/>
                  </a:cubicBezTo>
                  <a:cubicBezTo>
                    <a:pt x="108" y="275"/>
                    <a:pt x="141" y="268"/>
                    <a:pt x="156" y="264"/>
                  </a:cubicBezTo>
                  <a:cubicBezTo>
                    <a:pt x="160" y="258"/>
                    <a:pt x="163" y="251"/>
                    <a:pt x="168" y="246"/>
                  </a:cubicBezTo>
                  <a:cubicBezTo>
                    <a:pt x="173" y="241"/>
                    <a:pt x="181" y="240"/>
                    <a:pt x="186" y="234"/>
                  </a:cubicBezTo>
                  <a:cubicBezTo>
                    <a:pt x="189" y="230"/>
                    <a:pt x="198" y="194"/>
                    <a:pt x="198" y="192"/>
                  </a:cubicBezTo>
                  <a:cubicBezTo>
                    <a:pt x="195" y="170"/>
                    <a:pt x="199" y="144"/>
                    <a:pt x="186" y="126"/>
                  </a:cubicBezTo>
                  <a:cubicBezTo>
                    <a:pt x="176" y="112"/>
                    <a:pt x="150" y="90"/>
                    <a:pt x="150" y="90"/>
                  </a:cubicBezTo>
                  <a:cubicBezTo>
                    <a:pt x="145" y="75"/>
                    <a:pt x="143" y="28"/>
                    <a:pt x="156" y="18"/>
                  </a:cubicBezTo>
                  <a:cubicBezTo>
                    <a:pt x="166" y="11"/>
                    <a:pt x="180" y="10"/>
                    <a:pt x="192" y="6"/>
                  </a:cubicBezTo>
                  <a:cubicBezTo>
                    <a:pt x="198" y="4"/>
                    <a:pt x="210" y="0"/>
                    <a:pt x="210" y="0"/>
                  </a:cubicBezTo>
                  <a:cubicBezTo>
                    <a:pt x="245" y="12"/>
                    <a:pt x="256" y="16"/>
                    <a:pt x="282" y="42"/>
                  </a:cubicBezTo>
                  <a:cubicBezTo>
                    <a:pt x="297" y="86"/>
                    <a:pt x="283" y="130"/>
                    <a:pt x="276" y="174"/>
                  </a:cubicBezTo>
                  <a:cubicBezTo>
                    <a:pt x="266" y="239"/>
                    <a:pt x="260" y="269"/>
                    <a:pt x="204" y="306"/>
                  </a:cubicBezTo>
                  <a:cubicBezTo>
                    <a:pt x="187" y="332"/>
                    <a:pt x="168" y="344"/>
                    <a:pt x="150" y="372"/>
                  </a:cubicBezTo>
                  <a:cubicBezTo>
                    <a:pt x="146" y="378"/>
                    <a:pt x="138" y="390"/>
                    <a:pt x="138" y="390"/>
                  </a:cubicBezTo>
                  <a:cubicBezTo>
                    <a:pt x="143" y="437"/>
                    <a:pt x="154" y="476"/>
                    <a:pt x="162" y="522"/>
                  </a:cubicBezTo>
                  <a:cubicBezTo>
                    <a:pt x="174" y="588"/>
                    <a:pt x="185" y="674"/>
                    <a:pt x="246" y="714"/>
                  </a:cubicBezTo>
                  <a:cubicBezTo>
                    <a:pt x="250" y="726"/>
                    <a:pt x="254" y="738"/>
                    <a:pt x="258" y="750"/>
                  </a:cubicBezTo>
                  <a:cubicBezTo>
                    <a:pt x="260" y="756"/>
                    <a:pt x="264" y="768"/>
                    <a:pt x="264" y="768"/>
                  </a:cubicBezTo>
                  <a:cubicBezTo>
                    <a:pt x="256" y="801"/>
                    <a:pt x="245" y="832"/>
                    <a:pt x="234" y="864"/>
                  </a:cubicBezTo>
                  <a:cubicBezTo>
                    <a:pt x="227" y="885"/>
                    <a:pt x="205" y="897"/>
                    <a:pt x="198" y="918"/>
                  </a:cubicBezTo>
                  <a:cubicBezTo>
                    <a:pt x="188" y="947"/>
                    <a:pt x="175" y="967"/>
                    <a:pt x="150" y="984"/>
                  </a:cubicBezTo>
                  <a:cubicBezTo>
                    <a:pt x="157" y="1028"/>
                    <a:pt x="161" y="1036"/>
                    <a:pt x="186" y="1074"/>
                  </a:cubicBezTo>
                  <a:cubicBezTo>
                    <a:pt x="193" y="1085"/>
                    <a:pt x="198" y="1110"/>
                    <a:pt x="198" y="1110"/>
                  </a:cubicBezTo>
                  <a:cubicBezTo>
                    <a:pt x="190" y="1134"/>
                    <a:pt x="182" y="1158"/>
                    <a:pt x="174" y="1182"/>
                  </a:cubicBezTo>
                  <a:cubicBezTo>
                    <a:pt x="170" y="1194"/>
                    <a:pt x="162" y="1218"/>
                    <a:pt x="162" y="1218"/>
                  </a:cubicBezTo>
                  <a:cubicBezTo>
                    <a:pt x="156" y="1329"/>
                    <a:pt x="151" y="1376"/>
                    <a:pt x="156" y="1488"/>
                  </a:cubicBezTo>
                  <a:cubicBezTo>
                    <a:pt x="153" y="1591"/>
                    <a:pt x="158" y="1688"/>
                    <a:pt x="138" y="1788"/>
                  </a:cubicBezTo>
                  <a:cubicBezTo>
                    <a:pt x="134" y="1857"/>
                    <a:pt x="131" y="1895"/>
                    <a:pt x="114" y="1956"/>
                  </a:cubicBezTo>
                  <a:cubicBezTo>
                    <a:pt x="112" y="1962"/>
                    <a:pt x="106" y="1990"/>
                    <a:pt x="102" y="1998"/>
                  </a:cubicBezTo>
                  <a:cubicBezTo>
                    <a:pt x="95" y="2011"/>
                    <a:pt x="78" y="2034"/>
                    <a:pt x="78" y="2034"/>
                  </a:cubicBezTo>
                  <a:cubicBezTo>
                    <a:pt x="62" y="2032"/>
                    <a:pt x="46" y="2032"/>
                    <a:pt x="30" y="2028"/>
                  </a:cubicBezTo>
                  <a:cubicBezTo>
                    <a:pt x="23" y="2026"/>
                    <a:pt x="12" y="2016"/>
                    <a:pt x="12" y="2016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4" name="Freeform 1488"/>
            <p:cNvSpPr>
              <a:spLocks/>
            </p:cNvSpPr>
            <p:nvPr/>
          </p:nvSpPr>
          <p:spPr bwMode="auto">
            <a:xfrm rot="4101205">
              <a:off x="4821441" y="1734438"/>
              <a:ext cx="219256" cy="944676"/>
            </a:xfrm>
            <a:custGeom>
              <a:avLst/>
              <a:gdLst>
                <a:gd name="T0" fmla="*/ 0 w 542"/>
                <a:gd name="T1" fmla="*/ 0 h 1605"/>
                <a:gd name="T2" fmla="*/ 0 w 542"/>
                <a:gd name="T3" fmla="*/ 0 h 1605"/>
                <a:gd name="T4" fmla="*/ 0 w 542"/>
                <a:gd name="T5" fmla="*/ 0 h 1605"/>
                <a:gd name="T6" fmla="*/ 0 w 542"/>
                <a:gd name="T7" fmla="*/ 0 h 1605"/>
                <a:gd name="T8" fmla="*/ 0 w 542"/>
                <a:gd name="T9" fmla="*/ 0 h 1605"/>
                <a:gd name="T10" fmla="*/ 0 w 542"/>
                <a:gd name="T11" fmla="*/ 0 h 1605"/>
                <a:gd name="T12" fmla="*/ 0 w 542"/>
                <a:gd name="T13" fmla="*/ 0 h 1605"/>
                <a:gd name="T14" fmla="*/ 0 w 542"/>
                <a:gd name="T15" fmla="*/ 0 h 1605"/>
                <a:gd name="T16" fmla="*/ 0 w 542"/>
                <a:gd name="T17" fmla="*/ 0 h 1605"/>
                <a:gd name="T18" fmla="*/ 0 w 542"/>
                <a:gd name="T19" fmla="*/ 0 h 1605"/>
                <a:gd name="T20" fmla="*/ 0 w 542"/>
                <a:gd name="T21" fmla="*/ 0 h 1605"/>
                <a:gd name="T22" fmla="*/ 0 w 542"/>
                <a:gd name="T23" fmla="*/ 0 h 1605"/>
                <a:gd name="T24" fmla="*/ 0 w 542"/>
                <a:gd name="T25" fmla="*/ 0 h 1605"/>
                <a:gd name="T26" fmla="*/ 0 w 542"/>
                <a:gd name="T27" fmla="*/ 0 h 1605"/>
                <a:gd name="T28" fmla="*/ 0 w 542"/>
                <a:gd name="T29" fmla="*/ 2147483647 h 1605"/>
                <a:gd name="T30" fmla="*/ 0 w 542"/>
                <a:gd name="T31" fmla="*/ 2147483647 h 1605"/>
                <a:gd name="T32" fmla="*/ 0 w 542"/>
                <a:gd name="T33" fmla="*/ 2147483647 h 1605"/>
                <a:gd name="T34" fmla="*/ 0 w 542"/>
                <a:gd name="T35" fmla="*/ 2147483647 h 1605"/>
                <a:gd name="T36" fmla="*/ 0 w 542"/>
                <a:gd name="T37" fmla="*/ 0 h 1605"/>
                <a:gd name="T38" fmla="*/ 0 w 542"/>
                <a:gd name="T39" fmla="*/ 0 h 1605"/>
                <a:gd name="T40" fmla="*/ 0 w 542"/>
                <a:gd name="T41" fmla="*/ 0 h 1605"/>
                <a:gd name="T42" fmla="*/ 0 w 542"/>
                <a:gd name="T43" fmla="*/ 0 h 1605"/>
                <a:gd name="T44" fmla="*/ 0 w 542"/>
                <a:gd name="T45" fmla="*/ 0 h 1605"/>
                <a:gd name="T46" fmla="*/ 0 w 542"/>
                <a:gd name="T47" fmla="*/ 0 h 1605"/>
                <a:gd name="T48" fmla="*/ 0 w 542"/>
                <a:gd name="T49" fmla="*/ 0 h 1605"/>
                <a:gd name="T50" fmla="*/ 0 w 542"/>
                <a:gd name="T51" fmla="*/ 0 h 1605"/>
                <a:gd name="T52" fmla="*/ 0 w 542"/>
                <a:gd name="T53" fmla="*/ 0 h 1605"/>
                <a:gd name="T54" fmla="*/ 0 w 542"/>
                <a:gd name="T55" fmla="*/ 0 h 1605"/>
                <a:gd name="T56" fmla="*/ 0 w 542"/>
                <a:gd name="T57" fmla="*/ 0 h 1605"/>
                <a:gd name="T58" fmla="*/ 0 w 542"/>
                <a:gd name="T59" fmla="*/ 0 h 160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2"/>
                <a:gd name="T91" fmla="*/ 0 h 1605"/>
                <a:gd name="T92" fmla="*/ 542 w 542"/>
                <a:gd name="T93" fmla="*/ 1605 h 160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2" h="1605">
                  <a:moveTo>
                    <a:pt x="470" y="0"/>
                  </a:moveTo>
                  <a:cubicBezTo>
                    <a:pt x="393" y="13"/>
                    <a:pt x="319" y="29"/>
                    <a:pt x="254" y="72"/>
                  </a:cubicBezTo>
                  <a:cubicBezTo>
                    <a:pt x="237" y="123"/>
                    <a:pt x="212" y="163"/>
                    <a:pt x="194" y="216"/>
                  </a:cubicBezTo>
                  <a:cubicBezTo>
                    <a:pt x="190" y="228"/>
                    <a:pt x="186" y="240"/>
                    <a:pt x="182" y="252"/>
                  </a:cubicBezTo>
                  <a:cubicBezTo>
                    <a:pt x="178" y="264"/>
                    <a:pt x="170" y="288"/>
                    <a:pt x="170" y="288"/>
                  </a:cubicBezTo>
                  <a:cubicBezTo>
                    <a:pt x="185" y="395"/>
                    <a:pt x="208" y="465"/>
                    <a:pt x="266" y="552"/>
                  </a:cubicBezTo>
                  <a:cubicBezTo>
                    <a:pt x="274" y="564"/>
                    <a:pt x="282" y="576"/>
                    <a:pt x="290" y="588"/>
                  </a:cubicBezTo>
                  <a:cubicBezTo>
                    <a:pt x="304" y="609"/>
                    <a:pt x="314" y="660"/>
                    <a:pt x="314" y="660"/>
                  </a:cubicBezTo>
                  <a:cubicBezTo>
                    <a:pt x="301" y="738"/>
                    <a:pt x="308" y="784"/>
                    <a:pt x="242" y="828"/>
                  </a:cubicBezTo>
                  <a:cubicBezTo>
                    <a:pt x="226" y="852"/>
                    <a:pt x="210" y="876"/>
                    <a:pt x="194" y="900"/>
                  </a:cubicBezTo>
                  <a:cubicBezTo>
                    <a:pt x="186" y="912"/>
                    <a:pt x="169" y="915"/>
                    <a:pt x="158" y="924"/>
                  </a:cubicBezTo>
                  <a:cubicBezTo>
                    <a:pt x="145" y="935"/>
                    <a:pt x="133" y="947"/>
                    <a:pt x="122" y="960"/>
                  </a:cubicBezTo>
                  <a:cubicBezTo>
                    <a:pt x="113" y="971"/>
                    <a:pt x="104" y="983"/>
                    <a:pt x="98" y="996"/>
                  </a:cubicBezTo>
                  <a:cubicBezTo>
                    <a:pt x="88" y="1019"/>
                    <a:pt x="74" y="1068"/>
                    <a:pt x="74" y="1068"/>
                  </a:cubicBezTo>
                  <a:cubicBezTo>
                    <a:pt x="76" y="1150"/>
                    <a:pt x="0" y="1548"/>
                    <a:pt x="194" y="1596"/>
                  </a:cubicBezTo>
                  <a:cubicBezTo>
                    <a:pt x="218" y="1592"/>
                    <a:pt x="254" y="1605"/>
                    <a:pt x="266" y="1584"/>
                  </a:cubicBezTo>
                  <a:cubicBezTo>
                    <a:pt x="294" y="1536"/>
                    <a:pt x="231" y="1505"/>
                    <a:pt x="206" y="1488"/>
                  </a:cubicBezTo>
                  <a:cubicBezTo>
                    <a:pt x="198" y="1463"/>
                    <a:pt x="171" y="1443"/>
                    <a:pt x="170" y="1416"/>
                  </a:cubicBezTo>
                  <a:cubicBezTo>
                    <a:pt x="163" y="1258"/>
                    <a:pt x="132" y="1177"/>
                    <a:pt x="242" y="1104"/>
                  </a:cubicBezTo>
                  <a:cubicBezTo>
                    <a:pt x="282" y="1044"/>
                    <a:pt x="254" y="1076"/>
                    <a:pt x="338" y="1020"/>
                  </a:cubicBezTo>
                  <a:cubicBezTo>
                    <a:pt x="350" y="1012"/>
                    <a:pt x="374" y="996"/>
                    <a:pt x="374" y="996"/>
                  </a:cubicBezTo>
                  <a:cubicBezTo>
                    <a:pt x="396" y="930"/>
                    <a:pt x="411" y="883"/>
                    <a:pt x="422" y="816"/>
                  </a:cubicBezTo>
                  <a:cubicBezTo>
                    <a:pt x="413" y="717"/>
                    <a:pt x="397" y="626"/>
                    <a:pt x="386" y="528"/>
                  </a:cubicBezTo>
                  <a:cubicBezTo>
                    <a:pt x="394" y="459"/>
                    <a:pt x="389" y="402"/>
                    <a:pt x="434" y="348"/>
                  </a:cubicBezTo>
                  <a:cubicBezTo>
                    <a:pt x="445" y="335"/>
                    <a:pt x="460" y="325"/>
                    <a:pt x="470" y="312"/>
                  </a:cubicBezTo>
                  <a:cubicBezTo>
                    <a:pt x="488" y="289"/>
                    <a:pt x="502" y="264"/>
                    <a:pt x="518" y="240"/>
                  </a:cubicBezTo>
                  <a:cubicBezTo>
                    <a:pt x="526" y="228"/>
                    <a:pt x="542" y="204"/>
                    <a:pt x="542" y="204"/>
                  </a:cubicBezTo>
                  <a:cubicBezTo>
                    <a:pt x="538" y="168"/>
                    <a:pt x="536" y="132"/>
                    <a:pt x="530" y="96"/>
                  </a:cubicBezTo>
                  <a:cubicBezTo>
                    <a:pt x="528" y="84"/>
                    <a:pt x="528" y="67"/>
                    <a:pt x="518" y="60"/>
                  </a:cubicBezTo>
                  <a:cubicBezTo>
                    <a:pt x="447" y="9"/>
                    <a:pt x="424" y="70"/>
                    <a:pt x="470" y="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705" name="Group 1489"/>
            <p:cNvGrpSpPr>
              <a:grpSpLocks/>
            </p:cNvGrpSpPr>
            <p:nvPr/>
          </p:nvGrpSpPr>
          <p:grpSpPr bwMode="auto">
            <a:xfrm rot="4101205">
              <a:off x="5074081" y="2492199"/>
              <a:ext cx="21617" cy="73026"/>
              <a:chOff x="2616" y="3708"/>
              <a:chExt cx="84" cy="264"/>
            </a:xfrm>
          </p:grpSpPr>
          <p:sp>
            <p:nvSpPr>
              <p:cNvPr id="28866" name="Line 1490"/>
              <p:cNvSpPr>
                <a:spLocks noChangeShapeType="1"/>
              </p:cNvSpPr>
              <p:nvPr/>
            </p:nvSpPr>
            <p:spPr bwMode="auto">
              <a:xfrm flipH="1">
                <a:off x="2616" y="3708"/>
                <a:ext cx="3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67" name="Line 1491"/>
              <p:cNvSpPr>
                <a:spLocks noChangeShapeType="1"/>
              </p:cNvSpPr>
              <p:nvPr/>
            </p:nvSpPr>
            <p:spPr bwMode="auto">
              <a:xfrm>
                <a:off x="2694" y="3714"/>
                <a:ext cx="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706" name="Group 1492"/>
            <p:cNvGrpSpPr>
              <a:grpSpLocks/>
            </p:cNvGrpSpPr>
            <p:nvPr/>
          </p:nvGrpSpPr>
          <p:grpSpPr bwMode="auto">
            <a:xfrm rot="9083880">
              <a:off x="4837845" y="1474893"/>
              <a:ext cx="68365" cy="69483"/>
              <a:chOff x="1678" y="3508"/>
              <a:chExt cx="246" cy="285"/>
            </a:xfrm>
          </p:grpSpPr>
          <p:sp>
            <p:nvSpPr>
              <p:cNvPr id="28861" name="AutoShape 1493"/>
              <p:cNvSpPr>
                <a:spLocks noChangeArrowheads="1"/>
              </p:cNvSpPr>
              <p:nvPr/>
            </p:nvSpPr>
            <p:spPr bwMode="auto">
              <a:xfrm rot="5400000">
                <a:off x="1678" y="3571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62" name="AutoShape 1494"/>
              <p:cNvSpPr>
                <a:spLocks noChangeArrowheads="1"/>
              </p:cNvSpPr>
              <p:nvPr/>
            </p:nvSpPr>
            <p:spPr bwMode="auto">
              <a:xfrm>
                <a:off x="1780" y="3508"/>
                <a:ext cx="144" cy="67"/>
              </a:xfrm>
              <a:prstGeom prst="hexagon">
                <a:avLst>
                  <a:gd name="adj" fmla="val 53731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63" name="AutoShape 1495"/>
              <p:cNvSpPr>
                <a:spLocks noChangeArrowheads="1"/>
              </p:cNvSpPr>
              <p:nvPr/>
            </p:nvSpPr>
            <p:spPr bwMode="auto">
              <a:xfrm rot="5400000">
                <a:off x="1678" y="369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64" name="Line 1496"/>
              <p:cNvSpPr>
                <a:spLocks noChangeShapeType="1"/>
              </p:cNvSpPr>
              <p:nvPr/>
            </p:nvSpPr>
            <p:spPr bwMode="auto">
              <a:xfrm rot="5400000">
                <a:off x="1710" y="3682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65" name="Line 1497"/>
              <p:cNvSpPr>
                <a:spLocks noChangeShapeType="1"/>
              </p:cNvSpPr>
              <p:nvPr/>
            </p:nvSpPr>
            <p:spPr bwMode="auto">
              <a:xfrm rot="5400000">
                <a:off x="1785" y="3562"/>
                <a:ext cx="2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07" name="Line 1498"/>
            <p:cNvSpPr>
              <a:spLocks noChangeShapeType="1"/>
            </p:cNvSpPr>
            <p:nvPr/>
          </p:nvSpPr>
          <p:spPr bwMode="auto">
            <a:xfrm rot="4101205">
              <a:off x="4847196" y="1547415"/>
              <a:ext cx="9264" cy="15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08" name="AutoShape 1499"/>
            <p:cNvSpPr>
              <a:spLocks noChangeArrowheads="1"/>
            </p:cNvSpPr>
            <p:nvPr/>
          </p:nvSpPr>
          <p:spPr bwMode="auto">
            <a:xfrm rot="9501205">
              <a:off x="4982343" y="1331296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09" name="AutoShape 1500"/>
            <p:cNvSpPr>
              <a:spLocks noChangeArrowheads="1"/>
            </p:cNvSpPr>
            <p:nvPr/>
          </p:nvSpPr>
          <p:spPr bwMode="auto">
            <a:xfrm rot="20301205" flipH="1">
              <a:off x="5018079" y="1318943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10" name="AutoShape 1501"/>
            <p:cNvSpPr>
              <a:spLocks noChangeArrowheads="1"/>
            </p:cNvSpPr>
            <p:nvPr/>
          </p:nvSpPr>
          <p:spPr bwMode="auto">
            <a:xfrm rot="4101205" flipH="1">
              <a:off x="5018190" y="1286465"/>
              <a:ext cx="35513" cy="17091"/>
            </a:xfrm>
            <a:prstGeom prst="hexagon">
              <a:avLst>
                <a:gd name="adj" fmla="val 52274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11" name="Line 1502"/>
            <p:cNvSpPr>
              <a:spLocks noChangeShapeType="1"/>
            </p:cNvSpPr>
            <p:nvPr/>
          </p:nvSpPr>
          <p:spPr bwMode="auto">
            <a:xfrm rot="20301205" flipH="1">
              <a:off x="5010310" y="1337472"/>
              <a:ext cx="9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2" name="Line 1503"/>
            <p:cNvSpPr>
              <a:spLocks noChangeShapeType="1"/>
            </p:cNvSpPr>
            <p:nvPr/>
          </p:nvSpPr>
          <p:spPr bwMode="auto">
            <a:xfrm rot="20301205" flipH="1">
              <a:off x="5028955" y="1308135"/>
              <a:ext cx="6215" cy="9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3" name="AutoShape 1504"/>
            <p:cNvSpPr>
              <a:spLocks noChangeArrowheads="1"/>
            </p:cNvSpPr>
            <p:nvPr/>
          </p:nvSpPr>
          <p:spPr bwMode="auto">
            <a:xfrm rot="9501205">
              <a:off x="5055369" y="1335928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14" name="Line 1505"/>
            <p:cNvSpPr>
              <a:spLocks noChangeShapeType="1"/>
            </p:cNvSpPr>
            <p:nvPr/>
          </p:nvSpPr>
          <p:spPr bwMode="auto">
            <a:xfrm rot="4101205" flipH="1">
              <a:off x="5046061" y="1332796"/>
              <a:ext cx="4632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715" name="Group 1506"/>
            <p:cNvGrpSpPr>
              <a:grpSpLocks/>
            </p:cNvGrpSpPr>
            <p:nvPr/>
          </p:nvGrpSpPr>
          <p:grpSpPr bwMode="auto">
            <a:xfrm rot="4101205">
              <a:off x="5091177" y="1216740"/>
              <a:ext cx="23161" cy="94778"/>
              <a:chOff x="2622" y="3368"/>
              <a:chExt cx="96" cy="351"/>
            </a:xfrm>
          </p:grpSpPr>
          <p:sp>
            <p:nvSpPr>
              <p:cNvPr id="28856" name="AutoShape 1507"/>
              <p:cNvSpPr>
                <a:spLocks noChangeArrowheads="1"/>
              </p:cNvSpPr>
              <p:nvPr/>
            </p:nvSpPr>
            <p:spPr bwMode="auto">
              <a:xfrm rot="5400000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57" name="AutoShape 1508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58" name="Line 1509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59" name="AutoShape 1510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60" name="Line 1511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16" name="Line 1512"/>
            <p:cNvSpPr>
              <a:spLocks noChangeShapeType="1"/>
            </p:cNvSpPr>
            <p:nvPr/>
          </p:nvSpPr>
          <p:spPr bwMode="auto">
            <a:xfrm rot="4101205" flipH="1">
              <a:off x="5050712" y="1275661"/>
              <a:ext cx="1544" cy="15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7" name="Freeform 1513"/>
            <p:cNvSpPr>
              <a:spLocks/>
            </p:cNvSpPr>
            <p:nvPr/>
          </p:nvSpPr>
          <p:spPr bwMode="auto">
            <a:xfrm rot="4101205" flipH="1">
              <a:off x="4871195" y="2276534"/>
              <a:ext cx="230065" cy="407081"/>
            </a:xfrm>
            <a:custGeom>
              <a:avLst/>
              <a:gdLst>
                <a:gd name="T0" fmla="*/ 0 w 693"/>
                <a:gd name="T1" fmla="*/ 0 h 863"/>
                <a:gd name="T2" fmla="*/ 0 w 693"/>
                <a:gd name="T3" fmla="*/ 0 h 863"/>
                <a:gd name="T4" fmla="*/ 0 w 693"/>
                <a:gd name="T5" fmla="*/ 0 h 863"/>
                <a:gd name="T6" fmla="*/ 0 w 693"/>
                <a:gd name="T7" fmla="*/ 0 h 863"/>
                <a:gd name="T8" fmla="*/ 0 w 693"/>
                <a:gd name="T9" fmla="*/ 0 h 863"/>
                <a:gd name="T10" fmla="*/ 0 w 693"/>
                <a:gd name="T11" fmla="*/ 0 h 863"/>
                <a:gd name="T12" fmla="*/ 0 w 693"/>
                <a:gd name="T13" fmla="*/ 0 h 863"/>
                <a:gd name="T14" fmla="*/ 0 w 693"/>
                <a:gd name="T15" fmla="*/ 0 h 863"/>
                <a:gd name="T16" fmla="*/ 0 w 693"/>
                <a:gd name="T17" fmla="*/ 0 h 863"/>
                <a:gd name="T18" fmla="*/ 0 w 693"/>
                <a:gd name="T19" fmla="*/ 0 h 863"/>
                <a:gd name="T20" fmla="*/ 0 w 693"/>
                <a:gd name="T21" fmla="*/ 0 h 863"/>
                <a:gd name="T22" fmla="*/ 0 w 693"/>
                <a:gd name="T23" fmla="*/ 0 h 863"/>
                <a:gd name="T24" fmla="*/ 0 w 693"/>
                <a:gd name="T25" fmla="*/ 0 h 863"/>
                <a:gd name="T26" fmla="*/ 0 w 693"/>
                <a:gd name="T27" fmla="*/ 0 h 863"/>
                <a:gd name="T28" fmla="*/ 0 w 693"/>
                <a:gd name="T29" fmla="*/ 0 h 863"/>
                <a:gd name="T30" fmla="*/ 0 w 693"/>
                <a:gd name="T31" fmla="*/ 0 h 863"/>
                <a:gd name="T32" fmla="*/ 0 w 693"/>
                <a:gd name="T33" fmla="*/ 0 h 863"/>
                <a:gd name="T34" fmla="*/ 0 w 693"/>
                <a:gd name="T35" fmla="*/ 0 h 863"/>
                <a:gd name="T36" fmla="*/ 0 w 693"/>
                <a:gd name="T37" fmla="*/ 0 h 863"/>
                <a:gd name="T38" fmla="*/ 0 w 693"/>
                <a:gd name="T39" fmla="*/ 0 h 863"/>
                <a:gd name="T40" fmla="*/ 0 w 693"/>
                <a:gd name="T41" fmla="*/ 0 h 863"/>
                <a:gd name="T42" fmla="*/ 0 w 693"/>
                <a:gd name="T43" fmla="*/ 0 h 863"/>
                <a:gd name="T44" fmla="*/ 0 w 693"/>
                <a:gd name="T45" fmla="*/ 0 h 863"/>
                <a:gd name="T46" fmla="*/ 0 w 693"/>
                <a:gd name="T47" fmla="*/ 0 h 863"/>
                <a:gd name="T48" fmla="*/ 0 w 693"/>
                <a:gd name="T49" fmla="*/ 0 h 863"/>
                <a:gd name="T50" fmla="*/ 0 w 693"/>
                <a:gd name="T51" fmla="*/ 0 h 863"/>
                <a:gd name="T52" fmla="*/ 0 w 693"/>
                <a:gd name="T53" fmla="*/ 0 h 863"/>
                <a:gd name="T54" fmla="*/ 0 w 693"/>
                <a:gd name="T55" fmla="*/ 0 h 863"/>
                <a:gd name="T56" fmla="*/ 0 w 693"/>
                <a:gd name="T57" fmla="*/ 0 h 863"/>
                <a:gd name="T58" fmla="*/ 0 w 693"/>
                <a:gd name="T59" fmla="*/ 0 h 863"/>
                <a:gd name="T60" fmla="*/ 0 w 693"/>
                <a:gd name="T61" fmla="*/ 0 h 86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93"/>
                <a:gd name="T94" fmla="*/ 0 h 863"/>
                <a:gd name="T95" fmla="*/ 693 w 693"/>
                <a:gd name="T96" fmla="*/ 863 h 86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93" h="863">
                  <a:moveTo>
                    <a:pt x="643" y="0"/>
                  </a:moveTo>
                  <a:cubicBezTo>
                    <a:pt x="515" y="87"/>
                    <a:pt x="640" y="10"/>
                    <a:pt x="259" y="10"/>
                  </a:cubicBezTo>
                  <a:cubicBezTo>
                    <a:pt x="253" y="10"/>
                    <a:pt x="150" y="26"/>
                    <a:pt x="140" y="28"/>
                  </a:cubicBezTo>
                  <a:cubicBezTo>
                    <a:pt x="121" y="33"/>
                    <a:pt x="85" y="46"/>
                    <a:pt x="85" y="46"/>
                  </a:cubicBezTo>
                  <a:cubicBezTo>
                    <a:pt x="63" y="80"/>
                    <a:pt x="57" y="118"/>
                    <a:pt x="30" y="147"/>
                  </a:cubicBezTo>
                  <a:cubicBezTo>
                    <a:pt x="19" y="217"/>
                    <a:pt x="9" y="264"/>
                    <a:pt x="3" y="339"/>
                  </a:cubicBezTo>
                  <a:cubicBezTo>
                    <a:pt x="10" y="422"/>
                    <a:pt x="0" y="527"/>
                    <a:pt x="94" y="558"/>
                  </a:cubicBezTo>
                  <a:cubicBezTo>
                    <a:pt x="109" y="543"/>
                    <a:pt x="125" y="527"/>
                    <a:pt x="140" y="512"/>
                  </a:cubicBezTo>
                  <a:cubicBezTo>
                    <a:pt x="153" y="499"/>
                    <a:pt x="158" y="458"/>
                    <a:pt x="158" y="458"/>
                  </a:cubicBezTo>
                  <a:cubicBezTo>
                    <a:pt x="149" y="366"/>
                    <a:pt x="134" y="275"/>
                    <a:pt x="121" y="183"/>
                  </a:cubicBezTo>
                  <a:cubicBezTo>
                    <a:pt x="130" y="133"/>
                    <a:pt x="127" y="108"/>
                    <a:pt x="176" y="92"/>
                  </a:cubicBezTo>
                  <a:cubicBezTo>
                    <a:pt x="188" y="95"/>
                    <a:pt x="205" y="91"/>
                    <a:pt x="213" y="101"/>
                  </a:cubicBezTo>
                  <a:cubicBezTo>
                    <a:pt x="226" y="116"/>
                    <a:pt x="231" y="156"/>
                    <a:pt x="231" y="156"/>
                  </a:cubicBezTo>
                  <a:cubicBezTo>
                    <a:pt x="220" y="285"/>
                    <a:pt x="180" y="446"/>
                    <a:pt x="259" y="558"/>
                  </a:cubicBezTo>
                  <a:cubicBezTo>
                    <a:pt x="268" y="555"/>
                    <a:pt x="279" y="556"/>
                    <a:pt x="286" y="549"/>
                  </a:cubicBezTo>
                  <a:cubicBezTo>
                    <a:pt x="302" y="533"/>
                    <a:pt x="323" y="494"/>
                    <a:pt x="323" y="494"/>
                  </a:cubicBezTo>
                  <a:cubicBezTo>
                    <a:pt x="339" y="415"/>
                    <a:pt x="323" y="334"/>
                    <a:pt x="304" y="256"/>
                  </a:cubicBezTo>
                  <a:cubicBezTo>
                    <a:pt x="309" y="162"/>
                    <a:pt x="269" y="59"/>
                    <a:pt x="368" y="92"/>
                  </a:cubicBezTo>
                  <a:cubicBezTo>
                    <a:pt x="464" y="229"/>
                    <a:pt x="313" y="473"/>
                    <a:pt x="441" y="558"/>
                  </a:cubicBezTo>
                  <a:cubicBezTo>
                    <a:pt x="465" y="554"/>
                    <a:pt x="501" y="559"/>
                    <a:pt x="515" y="531"/>
                  </a:cubicBezTo>
                  <a:cubicBezTo>
                    <a:pt x="524" y="514"/>
                    <a:pt x="527" y="494"/>
                    <a:pt x="533" y="476"/>
                  </a:cubicBezTo>
                  <a:cubicBezTo>
                    <a:pt x="536" y="467"/>
                    <a:pt x="542" y="448"/>
                    <a:pt x="542" y="448"/>
                  </a:cubicBezTo>
                  <a:cubicBezTo>
                    <a:pt x="535" y="365"/>
                    <a:pt x="520" y="300"/>
                    <a:pt x="505" y="220"/>
                  </a:cubicBezTo>
                  <a:cubicBezTo>
                    <a:pt x="515" y="132"/>
                    <a:pt x="499" y="124"/>
                    <a:pt x="569" y="101"/>
                  </a:cubicBezTo>
                  <a:cubicBezTo>
                    <a:pt x="626" y="110"/>
                    <a:pt x="626" y="110"/>
                    <a:pt x="661" y="147"/>
                  </a:cubicBezTo>
                  <a:cubicBezTo>
                    <a:pt x="693" y="246"/>
                    <a:pt x="675" y="351"/>
                    <a:pt x="643" y="448"/>
                  </a:cubicBezTo>
                  <a:cubicBezTo>
                    <a:pt x="633" y="559"/>
                    <a:pt x="635" y="622"/>
                    <a:pt x="569" y="704"/>
                  </a:cubicBezTo>
                  <a:cubicBezTo>
                    <a:pt x="562" y="713"/>
                    <a:pt x="560" y="725"/>
                    <a:pt x="551" y="732"/>
                  </a:cubicBezTo>
                  <a:cubicBezTo>
                    <a:pt x="542" y="740"/>
                    <a:pt x="480" y="750"/>
                    <a:pt x="478" y="750"/>
                  </a:cubicBezTo>
                  <a:cubicBezTo>
                    <a:pt x="437" y="814"/>
                    <a:pt x="389" y="810"/>
                    <a:pt x="323" y="832"/>
                  </a:cubicBezTo>
                  <a:cubicBezTo>
                    <a:pt x="312" y="863"/>
                    <a:pt x="323" y="860"/>
                    <a:pt x="304" y="860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18" name="AutoShape 1514"/>
            <p:cNvSpPr>
              <a:spLocks noChangeArrowheads="1"/>
            </p:cNvSpPr>
            <p:nvPr/>
          </p:nvSpPr>
          <p:spPr bwMode="auto">
            <a:xfrm rot="20301205" flipH="1">
              <a:off x="4876688" y="2313316"/>
              <a:ext cx="27967" cy="24705"/>
            </a:xfrm>
            <a:prstGeom prst="hexagon">
              <a:avLst>
                <a:gd name="adj" fmla="val 28123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19" name="AutoShape 1515"/>
            <p:cNvSpPr>
              <a:spLocks noChangeArrowheads="1"/>
            </p:cNvSpPr>
            <p:nvPr/>
          </p:nvSpPr>
          <p:spPr bwMode="auto">
            <a:xfrm rot="20301205" flipH="1">
              <a:off x="4842506" y="2324125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28720" name="Group 1516"/>
            <p:cNvGrpSpPr>
              <a:grpSpLocks/>
            </p:cNvGrpSpPr>
            <p:nvPr/>
          </p:nvGrpSpPr>
          <p:grpSpPr bwMode="auto">
            <a:xfrm rot="4101205" flipH="1">
              <a:off x="4828595" y="2249710"/>
              <a:ext cx="23161" cy="96332"/>
              <a:chOff x="2622" y="3368"/>
              <a:chExt cx="96" cy="351"/>
            </a:xfrm>
          </p:grpSpPr>
          <p:sp>
            <p:nvSpPr>
              <p:cNvPr id="28851" name="AutoShape 1517"/>
              <p:cNvSpPr>
                <a:spLocks noChangeArrowheads="1"/>
              </p:cNvSpPr>
              <p:nvPr/>
            </p:nvSpPr>
            <p:spPr bwMode="auto">
              <a:xfrm rot="16200000" flipH="1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52" name="AutoShape 1518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53" name="Line 1519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54" name="AutoShape 1520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55" name="Line 1521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21" name="Line 1522"/>
            <p:cNvSpPr>
              <a:spLocks noChangeShapeType="1"/>
            </p:cNvSpPr>
            <p:nvPr/>
          </p:nvSpPr>
          <p:spPr bwMode="auto">
            <a:xfrm rot="4101205" flipH="1">
              <a:off x="4865875" y="2308684"/>
              <a:ext cx="20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2" name="Line 1523"/>
            <p:cNvSpPr>
              <a:spLocks noChangeShapeType="1"/>
            </p:cNvSpPr>
            <p:nvPr/>
          </p:nvSpPr>
          <p:spPr bwMode="auto">
            <a:xfrm rot="4101205" flipH="1">
              <a:off x="4831697" y="2319492"/>
              <a:ext cx="216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723" name="Group 1524"/>
            <p:cNvGrpSpPr>
              <a:grpSpLocks/>
            </p:cNvGrpSpPr>
            <p:nvPr/>
          </p:nvGrpSpPr>
          <p:grpSpPr bwMode="auto">
            <a:xfrm rot="4101205" flipH="1">
              <a:off x="4755564" y="2293021"/>
              <a:ext cx="21617" cy="71472"/>
              <a:chOff x="2616" y="3708"/>
              <a:chExt cx="84" cy="264"/>
            </a:xfrm>
          </p:grpSpPr>
          <p:sp>
            <p:nvSpPr>
              <p:cNvPr id="28849" name="Line 1525"/>
              <p:cNvSpPr>
                <a:spLocks noChangeShapeType="1"/>
              </p:cNvSpPr>
              <p:nvPr/>
            </p:nvSpPr>
            <p:spPr bwMode="auto">
              <a:xfrm flipH="1">
                <a:off x="2616" y="3708"/>
                <a:ext cx="3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50" name="Line 1526"/>
              <p:cNvSpPr>
                <a:spLocks noChangeShapeType="1"/>
              </p:cNvSpPr>
              <p:nvPr/>
            </p:nvSpPr>
            <p:spPr bwMode="auto">
              <a:xfrm>
                <a:off x="2694" y="3714"/>
                <a:ext cx="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24" name="AutoShape 1527"/>
            <p:cNvSpPr>
              <a:spLocks noChangeArrowheads="1"/>
            </p:cNvSpPr>
            <p:nvPr/>
          </p:nvSpPr>
          <p:spPr bwMode="auto">
            <a:xfrm rot="9501205">
              <a:off x="4727529" y="1396146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25" name="AutoShape 1528"/>
            <p:cNvSpPr>
              <a:spLocks noChangeArrowheads="1"/>
            </p:cNvSpPr>
            <p:nvPr/>
          </p:nvSpPr>
          <p:spPr bwMode="auto">
            <a:xfrm rot="9501205">
              <a:off x="4696454" y="1408498"/>
              <a:ext cx="24860" cy="24705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28726" name="Group 1529"/>
            <p:cNvGrpSpPr>
              <a:grpSpLocks/>
            </p:cNvGrpSpPr>
            <p:nvPr/>
          </p:nvGrpSpPr>
          <p:grpSpPr bwMode="auto">
            <a:xfrm rot="4101205">
              <a:off x="4710515" y="1412835"/>
              <a:ext cx="24705" cy="94778"/>
              <a:chOff x="2622" y="3368"/>
              <a:chExt cx="96" cy="351"/>
            </a:xfrm>
          </p:grpSpPr>
          <p:sp>
            <p:nvSpPr>
              <p:cNvPr id="28844" name="AutoShape 1530"/>
              <p:cNvSpPr>
                <a:spLocks noChangeArrowheads="1"/>
              </p:cNvSpPr>
              <p:nvPr/>
            </p:nvSpPr>
            <p:spPr bwMode="auto">
              <a:xfrm rot="16200000" flipH="1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45" name="AutoShape 1531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46" name="Line 1532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47" name="AutoShape 1533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48" name="Line 1534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27" name="Line 1535"/>
            <p:cNvSpPr>
              <a:spLocks noChangeShapeType="1"/>
            </p:cNvSpPr>
            <p:nvPr/>
          </p:nvSpPr>
          <p:spPr bwMode="auto">
            <a:xfrm rot="4101205">
              <a:off x="4733807" y="1430115"/>
              <a:ext cx="200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28" name="Line 1536"/>
            <p:cNvSpPr>
              <a:spLocks noChangeShapeType="1"/>
            </p:cNvSpPr>
            <p:nvPr/>
          </p:nvSpPr>
          <p:spPr bwMode="auto">
            <a:xfrm rot="4101205">
              <a:off x="4702727" y="1444012"/>
              <a:ext cx="185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729" name="Group 1537"/>
            <p:cNvGrpSpPr>
              <a:grpSpLocks/>
            </p:cNvGrpSpPr>
            <p:nvPr/>
          </p:nvGrpSpPr>
          <p:grpSpPr bwMode="auto">
            <a:xfrm rot="4101205">
              <a:off x="4637475" y="1451509"/>
              <a:ext cx="20073" cy="71472"/>
              <a:chOff x="2616" y="3708"/>
              <a:chExt cx="84" cy="264"/>
            </a:xfrm>
          </p:grpSpPr>
          <p:sp>
            <p:nvSpPr>
              <p:cNvPr id="28842" name="Line 1538"/>
              <p:cNvSpPr>
                <a:spLocks noChangeShapeType="1"/>
              </p:cNvSpPr>
              <p:nvPr/>
            </p:nvSpPr>
            <p:spPr bwMode="auto">
              <a:xfrm flipH="1">
                <a:off x="2616" y="3708"/>
                <a:ext cx="3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43" name="Line 1539"/>
              <p:cNvSpPr>
                <a:spLocks noChangeShapeType="1"/>
              </p:cNvSpPr>
              <p:nvPr/>
            </p:nvSpPr>
            <p:spPr bwMode="auto">
              <a:xfrm>
                <a:off x="2694" y="3714"/>
                <a:ext cx="6" cy="258"/>
              </a:xfrm>
              <a:prstGeom prst="line">
                <a:avLst/>
              </a:prstGeom>
              <a:noFill/>
              <a:ln w="2540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30" name="AutoShape 1540"/>
            <p:cNvSpPr>
              <a:spLocks noChangeArrowheads="1"/>
            </p:cNvSpPr>
            <p:nvPr/>
          </p:nvSpPr>
          <p:spPr bwMode="auto">
            <a:xfrm rot="9501205">
              <a:off x="5307075" y="1723486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31" name="AutoShape 1541"/>
            <p:cNvSpPr>
              <a:spLocks noChangeArrowheads="1"/>
            </p:cNvSpPr>
            <p:nvPr/>
          </p:nvSpPr>
          <p:spPr bwMode="auto">
            <a:xfrm rot="20301205" flipH="1">
              <a:off x="5342811" y="1712678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32" name="AutoShape 1542"/>
            <p:cNvSpPr>
              <a:spLocks noChangeArrowheads="1"/>
            </p:cNvSpPr>
            <p:nvPr/>
          </p:nvSpPr>
          <p:spPr bwMode="auto">
            <a:xfrm rot="4101205" flipH="1">
              <a:off x="5346030" y="1680194"/>
              <a:ext cx="35513" cy="18645"/>
            </a:xfrm>
            <a:prstGeom prst="hexagon">
              <a:avLst>
                <a:gd name="adj" fmla="val 47917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33" name="Line 1543"/>
            <p:cNvSpPr>
              <a:spLocks noChangeShapeType="1"/>
            </p:cNvSpPr>
            <p:nvPr/>
          </p:nvSpPr>
          <p:spPr bwMode="auto">
            <a:xfrm rot="20301205" flipH="1">
              <a:off x="5333489" y="1729662"/>
              <a:ext cx="108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4" name="Line 1544"/>
            <p:cNvSpPr>
              <a:spLocks noChangeShapeType="1"/>
            </p:cNvSpPr>
            <p:nvPr/>
          </p:nvSpPr>
          <p:spPr bwMode="auto">
            <a:xfrm rot="20301205" flipH="1">
              <a:off x="5355241" y="1700325"/>
              <a:ext cx="4661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5" name="AutoShape 1545"/>
            <p:cNvSpPr>
              <a:spLocks noChangeArrowheads="1"/>
            </p:cNvSpPr>
            <p:nvPr/>
          </p:nvSpPr>
          <p:spPr bwMode="auto">
            <a:xfrm rot="9501205">
              <a:off x="5412730" y="1715766"/>
              <a:ext cx="24860" cy="24705"/>
            </a:xfrm>
            <a:prstGeom prst="hexagon">
              <a:avLst>
                <a:gd name="adj" fmla="val 24998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36" name="AutoShape 1546"/>
            <p:cNvSpPr>
              <a:spLocks noChangeArrowheads="1"/>
            </p:cNvSpPr>
            <p:nvPr/>
          </p:nvSpPr>
          <p:spPr bwMode="auto">
            <a:xfrm rot="4101205">
              <a:off x="5439255" y="1741957"/>
              <a:ext cx="35513" cy="18645"/>
            </a:xfrm>
            <a:prstGeom prst="hexagon">
              <a:avLst>
                <a:gd name="adj" fmla="val 47917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37" name="AutoShape 1547"/>
            <p:cNvSpPr>
              <a:spLocks noChangeArrowheads="1"/>
            </p:cNvSpPr>
            <p:nvPr/>
          </p:nvSpPr>
          <p:spPr bwMode="auto">
            <a:xfrm rot="9501205">
              <a:off x="5380101" y="1728118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38" name="Line 1548"/>
            <p:cNvSpPr>
              <a:spLocks noChangeShapeType="1"/>
            </p:cNvSpPr>
            <p:nvPr/>
          </p:nvSpPr>
          <p:spPr bwMode="auto">
            <a:xfrm rot="9501205">
              <a:off x="5404961" y="1735839"/>
              <a:ext cx="9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39" name="Line 1549"/>
            <p:cNvSpPr>
              <a:spLocks noChangeShapeType="1"/>
            </p:cNvSpPr>
            <p:nvPr/>
          </p:nvSpPr>
          <p:spPr bwMode="auto">
            <a:xfrm rot="9501205">
              <a:off x="5437590" y="1735839"/>
              <a:ext cx="4661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0" name="Line 1550"/>
            <p:cNvSpPr>
              <a:spLocks noChangeShapeType="1"/>
            </p:cNvSpPr>
            <p:nvPr/>
          </p:nvSpPr>
          <p:spPr bwMode="auto">
            <a:xfrm rot="4101205" flipH="1">
              <a:off x="5373901" y="1724982"/>
              <a:ext cx="4632" cy="15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741" name="Group 1551"/>
            <p:cNvGrpSpPr>
              <a:grpSpLocks/>
            </p:cNvGrpSpPr>
            <p:nvPr/>
          </p:nvGrpSpPr>
          <p:grpSpPr bwMode="auto">
            <a:xfrm rot="4101205">
              <a:off x="5415910" y="1610475"/>
              <a:ext cx="23161" cy="94778"/>
              <a:chOff x="2622" y="3368"/>
              <a:chExt cx="96" cy="351"/>
            </a:xfrm>
          </p:grpSpPr>
          <p:sp>
            <p:nvSpPr>
              <p:cNvPr id="28837" name="AutoShape 1552"/>
              <p:cNvSpPr>
                <a:spLocks noChangeArrowheads="1"/>
              </p:cNvSpPr>
              <p:nvPr/>
            </p:nvSpPr>
            <p:spPr bwMode="auto">
              <a:xfrm rot="5400000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38" name="AutoShape 1553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39" name="Line 1554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40" name="AutoShape 1555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41" name="Line 1556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42" name="Line 1557"/>
            <p:cNvSpPr>
              <a:spLocks noChangeShapeType="1"/>
            </p:cNvSpPr>
            <p:nvPr/>
          </p:nvSpPr>
          <p:spPr bwMode="auto">
            <a:xfrm rot="4101205" flipH="1">
              <a:off x="5378552" y="1667852"/>
              <a:ext cx="1544" cy="155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3" name="AutoShape 1558"/>
            <p:cNvSpPr>
              <a:spLocks noChangeArrowheads="1"/>
            </p:cNvSpPr>
            <p:nvPr/>
          </p:nvSpPr>
          <p:spPr bwMode="auto">
            <a:xfrm rot="9501205">
              <a:off x="4997880" y="1678709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44" name="AutoShape 1559"/>
            <p:cNvSpPr>
              <a:spLocks noChangeArrowheads="1"/>
            </p:cNvSpPr>
            <p:nvPr/>
          </p:nvSpPr>
          <p:spPr bwMode="auto">
            <a:xfrm rot="20301205" flipH="1">
              <a:off x="5033616" y="1667900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45" name="AutoShape 1560"/>
            <p:cNvSpPr>
              <a:spLocks noChangeArrowheads="1"/>
            </p:cNvSpPr>
            <p:nvPr/>
          </p:nvSpPr>
          <p:spPr bwMode="auto">
            <a:xfrm rot="4101205" flipH="1">
              <a:off x="5035286" y="1633873"/>
              <a:ext cx="37057" cy="18645"/>
            </a:xfrm>
            <a:prstGeom prst="hexagon">
              <a:avLst>
                <a:gd name="adj" fmla="val 50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46" name="Line 1561"/>
            <p:cNvSpPr>
              <a:spLocks noChangeShapeType="1"/>
            </p:cNvSpPr>
            <p:nvPr/>
          </p:nvSpPr>
          <p:spPr bwMode="auto">
            <a:xfrm rot="20301205" flipH="1">
              <a:off x="5024294" y="1683341"/>
              <a:ext cx="9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7" name="Line 1562"/>
            <p:cNvSpPr>
              <a:spLocks noChangeShapeType="1"/>
            </p:cNvSpPr>
            <p:nvPr/>
          </p:nvSpPr>
          <p:spPr bwMode="auto">
            <a:xfrm rot="20301205" flipH="1">
              <a:off x="5044493" y="1654004"/>
              <a:ext cx="6215" cy="1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48" name="AutoShape 1563"/>
            <p:cNvSpPr>
              <a:spLocks noChangeArrowheads="1"/>
            </p:cNvSpPr>
            <p:nvPr/>
          </p:nvSpPr>
          <p:spPr bwMode="auto">
            <a:xfrm rot="9501205">
              <a:off x="5103535" y="1672532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49" name="AutoShape 1564"/>
            <p:cNvSpPr>
              <a:spLocks noChangeArrowheads="1"/>
            </p:cNvSpPr>
            <p:nvPr/>
          </p:nvSpPr>
          <p:spPr bwMode="auto">
            <a:xfrm rot="4101205">
              <a:off x="5128506" y="1697179"/>
              <a:ext cx="35513" cy="18645"/>
            </a:xfrm>
            <a:prstGeom prst="hexagon">
              <a:avLst>
                <a:gd name="adj" fmla="val 47917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50" name="AutoShape 1565"/>
            <p:cNvSpPr>
              <a:spLocks noChangeArrowheads="1"/>
            </p:cNvSpPr>
            <p:nvPr/>
          </p:nvSpPr>
          <p:spPr bwMode="auto">
            <a:xfrm rot="9501205">
              <a:off x="5066245" y="1684885"/>
              <a:ext cx="26414" cy="24705"/>
            </a:xfrm>
            <a:prstGeom prst="hexagon">
              <a:avLst>
                <a:gd name="adj" fmla="val 26561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51" name="Line 1566"/>
            <p:cNvSpPr>
              <a:spLocks noChangeShapeType="1"/>
            </p:cNvSpPr>
            <p:nvPr/>
          </p:nvSpPr>
          <p:spPr bwMode="auto">
            <a:xfrm rot="9501205">
              <a:off x="5095766" y="1689517"/>
              <a:ext cx="9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52" name="Line 1567"/>
            <p:cNvSpPr>
              <a:spLocks noChangeShapeType="1"/>
            </p:cNvSpPr>
            <p:nvPr/>
          </p:nvSpPr>
          <p:spPr bwMode="auto">
            <a:xfrm rot="9501205">
              <a:off x="5128395" y="1691061"/>
              <a:ext cx="6215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53" name="Line 1568"/>
            <p:cNvSpPr>
              <a:spLocks noChangeShapeType="1"/>
            </p:cNvSpPr>
            <p:nvPr/>
          </p:nvSpPr>
          <p:spPr bwMode="auto">
            <a:xfrm rot="4101205" flipH="1">
              <a:off x="5061598" y="1680209"/>
              <a:ext cx="4632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754" name="Group 1569"/>
            <p:cNvGrpSpPr>
              <a:grpSpLocks/>
            </p:cNvGrpSpPr>
            <p:nvPr/>
          </p:nvGrpSpPr>
          <p:grpSpPr bwMode="auto">
            <a:xfrm rot="4101205">
              <a:off x="5106715" y="1562599"/>
              <a:ext cx="23161" cy="97886"/>
              <a:chOff x="2622" y="3368"/>
              <a:chExt cx="96" cy="351"/>
            </a:xfrm>
          </p:grpSpPr>
          <p:sp>
            <p:nvSpPr>
              <p:cNvPr id="28832" name="AutoShape 1570"/>
              <p:cNvSpPr>
                <a:spLocks noChangeArrowheads="1"/>
              </p:cNvSpPr>
              <p:nvPr/>
            </p:nvSpPr>
            <p:spPr bwMode="auto">
              <a:xfrm rot="5400000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33" name="AutoShape 1571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34" name="Line 1572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35" name="AutoShape 1573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36" name="Line 1574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55" name="Line 1575"/>
            <p:cNvSpPr>
              <a:spLocks noChangeShapeType="1"/>
            </p:cNvSpPr>
            <p:nvPr/>
          </p:nvSpPr>
          <p:spPr bwMode="auto">
            <a:xfrm rot="4101205" flipH="1">
              <a:off x="5066250" y="1626172"/>
              <a:ext cx="1544" cy="12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56" name="Line 1576"/>
            <p:cNvSpPr>
              <a:spLocks noChangeShapeType="1"/>
            </p:cNvSpPr>
            <p:nvPr/>
          </p:nvSpPr>
          <p:spPr bwMode="auto">
            <a:xfrm rot="4101205">
              <a:off x="5198337" y="2067772"/>
              <a:ext cx="7720" cy="12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757" name="Group 1577"/>
            <p:cNvGrpSpPr>
              <a:grpSpLocks/>
            </p:cNvGrpSpPr>
            <p:nvPr/>
          </p:nvGrpSpPr>
          <p:grpSpPr bwMode="auto">
            <a:xfrm rot="6056310">
              <a:off x="5086628" y="1738670"/>
              <a:ext cx="58674" cy="82348"/>
              <a:chOff x="1678" y="3508"/>
              <a:chExt cx="246" cy="285"/>
            </a:xfrm>
          </p:grpSpPr>
          <p:sp>
            <p:nvSpPr>
              <p:cNvPr id="28827" name="AutoShape 1578"/>
              <p:cNvSpPr>
                <a:spLocks noChangeArrowheads="1"/>
              </p:cNvSpPr>
              <p:nvPr/>
            </p:nvSpPr>
            <p:spPr bwMode="auto">
              <a:xfrm rot="5400000">
                <a:off x="1678" y="3571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28" name="AutoShape 1579"/>
              <p:cNvSpPr>
                <a:spLocks noChangeArrowheads="1"/>
              </p:cNvSpPr>
              <p:nvPr/>
            </p:nvSpPr>
            <p:spPr bwMode="auto">
              <a:xfrm>
                <a:off x="1780" y="3508"/>
                <a:ext cx="144" cy="67"/>
              </a:xfrm>
              <a:prstGeom prst="hexagon">
                <a:avLst>
                  <a:gd name="adj" fmla="val 53731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29" name="AutoShape 1580"/>
              <p:cNvSpPr>
                <a:spLocks noChangeArrowheads="1"/>
              </p:cNvSpPr>
              <p:nvPr/>
            </p:nvSpPr>
            <p:spPr bwMode="auto">
              <a:xfrm rot="5400000">
                <a:off x="1678" y="369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30" name="Line 1581"/>
              <p:cNvSpPr>
                <a:spLocks noChangeShapeType="1"/>
              </p:cNvSpPr>
              <p:nvPr/>
            </p:nvSpPr>
            <p:spPr bwMode="auto">
              <a:xfrm rot="5400000">
                <a:off x="1710" y="3682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31" name="Line 1582"/>
              <p:cNvSpPr>
                <a:spLocks noChangeShapeType="1"/>
              </p:cNvSpPr>
              <p:nvPr/>
            </p:nvSpPr>
            <p:spPr bwMode="auto">
              <a:xfrm rot="5400000">
                <a:off x="1785" y="3562"/>
                <a:ext cx="2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58" name="Line 1583"/>
            <p:cNvSpPr>
              <a:spLocks noChangeShapeType="1"/>
            </p:cNvSpPr>
            <p:nvPr/>
          </p:nvSpPr>
          <p:spPr bwMode="auto">
            <a:xfrm rot="1073635">
              <a:off x="5143932" y="1820762"/>
              <a:ext cx="9322" cy="123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59" name="AutoShape 1584"/>
            <p:cNvSpPr>
              <a:spLocks noChangeArrowheads="1"/>
            </p:cNvSpPr>
            <p:nvPr/>
          </p:nvSpPr>
          <p:spPr bwMode="auto">
            <a:xfrm rot="9501205">
              <a:off x="5389424" y="2086340"/>
              <a:ext cx="24860" cy="23161"/>
            </a:xfrm>
            <a:prstGeom prst="hexagon">
              <a:avLst>
                <a:gd name="adj" fmla="val 2666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60" name="AutoShape 1585"/>
            <p:cNvSpPr>
              <a:spLocks noChangeArrowheads="1"/>
            </p:cNvSpPr>
            <p:nvPr/>
          </p:nvSpPr>
          <p:spPr bwMode="auto">
            <a:xfrm rot="20301205" flipH="1">
              <a:off x="5420498" y="2073987"/>
              <a:ext cx="26414" cy="24705"/>
            </a:xfrm>
            <a:prstGeom prst="hexagon">
              <a:avLst>
                <a:gd name="adj" fmla="val 26561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61" name="Line 1586"/>
            <p:cNvSpPr>
              <a:spLocks noChangeShapeType="1"/>
            </p:cNvSpPr>
            <p:nvPr/>
          </p:nvSpPr>
          <p:spPr bwMode="auto">
            <a:xfrm rot="20301205" flipH="1">
              <a:off x="5412730" y="2094060"/>
              <a:ext cx="7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62" name="Line 1587"/>
            <p:cNvSpPr>
              <a:spLocks noChangeShapeType="1"/>
            </p:cNvSpPr>
            <p:nvPr/>
          </p:nvSpPr>
          <p:spPr bwMode="auto">
            <a:xfrm rot="20301205" flipH="1">
              <a:off x="5434482" y="2063179"/>
              <a:ext cx="6215" cy="92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63" name="AutoShape 1588"/>
            <p:cNvSpPr>
              <a:spLocks noChangeArrowheads="1"/>
            </p:cNvSpPr>
            <p:nvPr/>
          </p:nvSpPr>
          <p:spPr bwMode="auto">
            <a:xfrm rot="9501205">
              <a:off x="5456235" y="2092516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64" name="Line 1589"/>
            <p:cNvSpPr>
              <a:spLocks noChangeShapeType="1"/>
            </p:cNvSpPr>
            <p:nvPr/>
          </p:nvSpPr>
          <p:spPr bwMode="auto">
            <a:xfrm rot="4101205" flipH="1">
              <a:off x="5451588" y="2087840"/>
              <a:ext cx="4632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65" name="Line 1590"/>
            <p:cNvSpPr>
              <a:spLocks noChangeShapeType="1"/>
            </p:cNvSpPr>
            <p:nvPr/>
          </p:nvSpPr>
          <p:spPr bwMode="auto">
            <a:xfrm rot="4101205" flipH="1">
              <a:off x="5456235" y="2030710"/>
              <a:ext cx="0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66" name="Freeform 1591"/>
            <p:cNvSpPr>
              <a:spLocks/>
            </p:cNvSpPr>
            <p:nvPr/>
          </p:nvSpPr>
          <p:spPr bwMode="auto">
            <a:xfrm rot="9501205">
              <a:off x="4382598" y="1371441"/>
              <a:ext cx="1084513" cy="108084"/>
            </a:xfrm>
            <a:custGeom>
              <a:avLst/>
              <a:gdLst>
                <a:gd name="T0" fmla="*/ 2147483647 w 1044"/>
                <a:gd name="T1" fmla="*/ 0 h 272"/>
                <a:gd name="T2" fmla="*/ 2147483647 w 1044"/>
                <a:gd name="T3" fmla="*/ 0 h 272"/>
                <a:gd name="T4" fmla="*/ 0 w 1044"/>
                <a:gd name="T5" fmla="*/ 0 h 272"/>
                <a:gd name="T6" fmla="*/ 2147483647 w 1044"/>
                <a:gd name="T7" fmla="*/ 0 h 272"/>
                <a:gd name="T8" fmla="*/ 2147483647 w 1044"/>
                <a:gd name="T9" fmla="*/ 0 h 272"/>
                <a:gd name="T10" fmla="*/ 2147483647 w 1044"/>
                <a:gd name="T11" fmla="*/ 0 h 272"/>
                <a:gd name="T12" fmla="*/ 2147483647 w 1044"/>
                <a:gd name="T13" fmla="*/ 0 h 272"/>
                <a:gd name="T14" fmla="*/ 2147483647 w 1044"/>
                <a:gd name="T15" fmla="*/ 0 h 272"/>
                <a:gd name="T16" fmla="*/ 2147483647 w 1044"/>
                <a:gd name="T17" fmla="*/ 0 h 272"/>
                <a:gd name="T18" fmla="*/ 2147483647 w 1044"/>
                <a:gd name="T19" fmla="*/ 0 h 272"/>
                <a:gd name="T20" fmla="*/ 2147483647 w 1044"/>
                <a:gd name="T21" fmla="*/ 0 h 272"/>
                <a:gd name="T22" fmla="*/ 2147483647 w 1044"/>
                <a:gd name="T23" fmla="*/ 0 h 272"/>
                <a:gd name="T24" fmla="*/ 2147483647 w 1044"/>
                <a:gd name="T25" fmla="*/ 0 h 272"/>
                <a:gd name="T26" fmla="*/ 2147483647 w 1044"/>
                <a:gd name="T27" fmla="*/ 0 h 272"/>
                <a:gd name="T28" fmla="*/ 2147483647 w 1044"/>
                <a:gd name="T29" fmla="*/ 0 h 272"/>
                <a:gd name="T30" fmla="*/ 2147483647 w 1044"/>
                <a:gd name="T31" fmla="*/ 0 h 272"/>
                <a:gd name="T32" fmla="*/ 2147483647 w 1044"/>
                <a:gd name="T33" fmla="*/ 0 h 272"/>
                <a:gd name="T34" fmla="*/ 2147483647 w 1044"/>
                <a:gd name="T35" fmla="*/ 0 h 272"/>
                <a:gd name="T36" fmla="*/ 2147483647 w 1044"/>
                <a:gd name="T37" fmla="*/ 0 h 272"/>
                <a:gd name="T38" fmla="*/ 2147483647 w 1044"/>
                <a:gd name="T39" fmla="*/ 0 h 2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44"/>
                <a:gd name="T61" fmla="*/ 0 h 272"/>
                <a:gd name="T62" fmla="*/ 1044 w 1044"/>
                <a:gd name="T63" fmla="*/ 272 h 27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44" h="272">
                  <a:moveTo>
                    <a:pt x="336" y="216"/>
                  </a:moveTo>
                  <a:cubicBezTo>
                    <a:pt x="271" y="173"/>
                    <a:pt x="203" y="192"/>
                    <a:pt x="132" y="216"/>
                  </a:cubicBezTo>
                  <a:cubicBezTo>
                    <a:pt x="60" y="206"/>
                    <a:pt x="23" y="213"/>
                    <a:pt x="0" y="144"/>
                  </a:cubicBezTo>
                  <a:cubicBezTo>
                    <a:pt x="2" y="132"/>
                    <a:pt x="16" y="53"/>
                    <a:pt x="24" y="48"/>
                  </a:cubicBezTo>
                  <a:cubicBezTo>
                    <a:pt x="41" y="37"/>
                    <a:pt x="64" y="41"/>
                    <a:pt x="84" y="36"/>
                  </a:cubicBezTo>
                  <a:cubicBezTo>
                    <a:pt x="143" y="21"/>
                    <a:pt x="204" y="12"/>
                    <a:pt x="264" y="0"/>
                  </a:cubicBezTo>
                  <a:cubicBezTo>
                    <a:pt x="304" y="4"/>
                    <a:pt x="344" y="5"/>
                    <a:pt x="384" y="12"/>
                  </a:cubicBezTo>
                  <a:cubicBezTo>
                    <a:pt x="464" y="27"/>
                    <a:pt x="526" y="71"/>
                    <a:pt x="600" y="96"/>
                  </a:cubicBezTo>
                  <a:cubicBezTo>
                    <a:pt x="642" y="91"/>
                    <a:pt x="737" y="88"/>
                    <a:pt x="780" y="60"/>
                  </a:cubicBezTo>
                  <a:cubicBezTo>
                    <a:pt x="792" y="52"/>
                    <a:pt x="803" y="42"/>
                    <a:pt x="816" y="36"/>
                  </a:cubicBezTo>
                  <a:cubicBezTo>
                    <a:pt x="839" y="26"/>
                    <a:pt x="864" y="20"/>
                    <a:pt x="888" y="12"/>
                  </a:cubicBezTo>
                  <a:cubicBezTo>
                    <a:pt x="900" y="8"/>
                    <a:pt x="924" y="0"/>
                    <a:pt x="924" y="0"/>
                  </a:cubicBezTo>
                  <a:cubicBezTo>
                    <a:pt x="948" y="16"/>
                    <a:pt x="972" y="32"/>
                    <a:pt x="996" y="48"/>
                  </a:cubicBezTo>
                  <a:cubicBezTo>
                    <a:pt x="1008" y="56"/>
                    <a:pt x="1032" y="72"/>
                    <a:pt x="1032" y="72"/>
                  </a:cubicBezTo>
                  <a:cubicBezTo>
                    <a:pt x="1036" y="84"/>
                    <a:pt x="1044" y="95"/>
                    <a:pt x="1044" y="108"/>
                  </a:cubicBezTo>
                  <a:cubicBezTo>
                    <a:pt x="1044" y="174"/>
                    <a:pt x="979" y="188"/>
                    <a:pt x="936" y="216"/>
                  </a:cubicBezTo>
                  <a:cubicBezTo>
                    <a:pt x="827" y="200"/>
                    <a:pt x="879" y="213"/>
                    <a:pt x="780" y="180"/>
                  </a:cubicBezTo>
                  <a:cubicBezTo>
                    <a:pt x="768" y="176"/>
                    <a:pt x="744" y="168"/>
                    <a:pt x="744" y="168"/>
                  </a:cubicBezTo>
                  <a:cubicBezTo>
                    <a:pt x="643" y="177"/>
                    <a:pt x="552" y="184"/>
                    <a:pt x="468" y="240"/>
                  </a:cubicBezTo>
                  <a:cubicBezTo>
                    <a:pt x="332" y="228"/>
                    <a:pt x="336" y="272"/>
                    <a:pt x="336" y="216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67" name="Freeform 1592"/>
            <p:cNvSpPr>
              <a:spLocks/>
            </p:cNvSpPr>
            <p:nvPr/>
          </p:nvSpPr>
          <p:spPr bwMode="auto">
            <a:xfrm rot="4101205">
              <a:off x="4704504" y="1272238"/>
              <a:ext cx="89555" cy="618390"/>
            </a:xfrm>
            <a:custGeom>
              <a:avLst/>
              <a:gdLst>
                <a:gd name="T0" fmla="*/ 0 w 216"/>
                <a:gd name="T1" fmla="*/ 0 h 1320"/>
                <a:gd name="T2" fmla="*/ 0 w 216"/>
                <a:gd name="T3" fmla="*/ 0 h 1320"/>
                <a:gd name="T4" fmla="*/ 0 w 216"/>
                <a:gd name="T5" fmla="*/ 0 h 1320"/>
                <a:gd name="T6" fmla="*/ 0 w 216"/>
                <a:gd name="T7" fmla="*/ 0 h 1320"/>
                <a:gd name="T8" fmla="*/ 0 w 216"/>
                <a:gd name="T9" fmla="*/ 0 h 1320"/>
                <a:gd name="T10" fmla="*/ 0 w 216"/>
                <a:gd name="T11" fmla="*/ 0 h 1320"/>
                <a:gd name="T12" fmla="*/ 0 w 216"/>
                <a:gd name="T13" fmla="*/ 0 h 1320"/>
                <a:gd name="T14" fmla="*/ 0 w 216"/>
                <a:gd name="T15" fmla="*/ 0 h 1320"/>
                <a:gd name="T16" fmla="*/ 0 w 216"/>
                <a:gd name="T17" fmla="*/ 0 h 1320"/>
                <a:gd name="T18" fmla="*/ 0 w 216"/>
                <a:gd name="T19" fmla="*/ 0 h 1320"/>
                <a:gd name="T20" fmla="*/ 0 w 216"/>
                <a:gd name="T21" fmla="*/ 0 h 1320"/>
                <a:gd name="T22" fmla="*/ 0 w 216"/>
                <a:gd name="T23" fmla="*/ 0 h 1320"/>
                <a:gd name="T24" fmla="*/ 0 w 216"/>
                <a:gd name="T25" fmla="*/ 0 h 1320"/>
                <a:gd name="T26" fmla="*/ 0 w 216"/>
                <a:gd name="T27" fmla="*/ 0 h 1320"/>
                <a:gd name="T28" fmla="*/ 0 w 216"/>
                <a:gd name="T29" fmla="*/ 0 h 1320"/>
                <a:gd name="T30" fmla="*/ 0 w 216"/>
                <a:gd name="T31" fmla="*/ 0 h 1320"/>
                <a:gd name="T32" fmla="*/ 0 w 216"/>
                <a:gd name="T33" fmla="*/ 0 h 1320"/>
                <a:gd name="T34" fmla="*/ 0 w 216"/>
                <a:gd name="T35" fmla="*/ 0 h 1320"/>
                <a:gd name="T36" fmla="*/ 0 w 216"/>
                <a:gd name="T37" fmla="*/ 0 h 1320"/>
                <a:gd name="T38" fmla="*/ 0 w 216"/>
                <a:gd name="T39" fmla="*/ 0 h 1320"/>
                <a:gd name="T40" fmla="*/ 0 w 216"/>
                <a:gd name="T41" fmla="*/ 0 h 1320"/>
                <a:gd name="T42" fmla="*/ 0 w 216"/>
                <a:gd name="T43" fmla="*/ 0 h 1320"/>
                <a:gd name="T44" fmla="*/ 0 w 216"/>
                <a:gd name="T45" fmla="*/ 0 h 1320"/>
                <a:gd name="T46" fmla="*/ 0 w 216"/>
                <a:gd name="T47" fmla="*/ 0 h 1320"/>
                <a:gd name="T48" fmla="*/ 0 w 216"/>
                <a:gd name="T49" fmla="*/ 0 h 1320"/>
                <a:gd name="T50" fmla="*/ 0 w 216"/>
                <a:gd name="T51" fmla="*/ 0 h 1320"/>
                <a:gd name="T52" fmla="*/ 0 w 216"/>
                <a:gd name="T53" fmla="*/ 0 h 13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16"/>
                <a:gd name="T82" fmla="*/ 0 h 1320"/>
                <a:gd name="T83" fmla="*/ 216 w 216"/>
                <a:gd name="T84" fmla="*/ 1320 h 132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16" h="1320">
                  <a:moveTo>
                    <a:pt x="66" y="1290"/>
                  </a:moveTo>
                  <a:cubicBezTo>
                    <a:pt x="97" y="1280"/>
                    <a:pt x="110" y="1267"/>
                    <a:pt x="120" y="1236"/>
                  </a:cubicBezTo>
                  <a:cubicBezTo>
                    <a:pt x="103" y="1186"/>
                    <a:pt x="115" y="1211"/>
                    <a:pt x="84" y="1164"/>
                  </a:cubicBezTo>
                  <a:cubicBezTo>
                    <a:pt x="62" y="1131"/>
                    <a:pt x="67" y="1084"/>
                    <a:pt x="48" y="1050"/>
                  </a:cubicBezTo>
                  <a:cubicBezTo>
                    <a:pt x="48" y="1050"/>
                    <a:pt x="18" y="1005"/>
                    <a:pt x="12" y="996"/>
                  </a:cubicBezTo>
                  <a:cubicBezTo>
                    <a:pt x="5" y="985"/>
                    <a:pt x="0" y="960"/>
                    <a:pt x="0" y="960"/>
                  </a:cubicBezTo>
                  <a:cubicBezTo>
                    <a:pt x="2" y="836"/>
                    <a:pt x="2" y="712"/>
                    <a:pt x="6" y="588"/>
                  </a:cubicBezTo>
                  <a:cubicBezTo>
                    <a:pt x="7" y="565"/>
                    <a:pt x="31" y="533"/>
                    <a:pt x="48" y="522"/>
                  </a:cubicBezTo>
                  <a:cubicBezTo>
                    <a:pt x="60" y="504"/>
                    <a:pt x="72" y="486"/>
                    <a:pt x="84" y="468"/>
                  </a:cubicBezTo>
                  <a:cubicBezTo>
                    <a:pt x="105" y="436"/>
                    <a:pt x="108" y="384"/>
                    <a:pt x="120" y="348"/>
                  </a:cubicBezTo>
                  <a:cubicBezTo>
                    <a:pt x="118" y="310"/>
                    <a:pt x="127" y="267"/>
                    <a:pt x="108" y="234"/>
                  </a:cubicBezTo>
                  <a:cubicBezTo>
                    <a:pt x="79" y="182"/>
                    <a:pt x="25" y="153"/>
                    <a:pt x="6" y="96"/>
                  </a:cubicBezTo>
                  <a:cubicBezTo>
                    <a:pt x="14" y="48"/>
                    <a:pt x="17" y="16"/>
                    <a:pt x="66" y="0"/>
                  </a:cubicBezTo>
                  <a:cubicBezTo>
                    <a:pt x="104" y="9"/>
                    <a:pt x="112" y="28"/>
                    <a:pt x="138" y="54"/>
                  </a:cubicBezTo>
                  <a:cubicBezTo>
                    <a:pt x="150" y="90"/>
                    <a:pt x="160" y="134"/>
                    <a:pt x="192" y="156"/>
                  </a:cubicBezTo>
                  <a:cubicBezTo>
                    <a:pt x="206" y="199"/>
                    <a:pt x="197" y="181"/>
                    <a:pt x="216" y="210"/>
                  </a:cubicBezTo>
                  <a:cubicBezTo>
                    <a:pt x="211" y="274"/>
                    <a:pt x="209" y="344"/>
                    <a:pt x="198" y="408"/>
                  </a:cubicBezTo>
                  <a:cubicBezTo>
                    <a:pt x="189" y="460"/>
                    <a:pt x="149" y="515"/>
                    <a:pt x="120" y="558"/>
                  </a:cubicBezTo>
                  <a:cubicBezTo>
                    <a:pt x="122" y="610"/>
                    <a:pt x="121" y="662"/>
                    <a:pt x="126" y="714"/>
                  </a:cubicBezTo>
                  <a:cubicBezTo>
                    <a:pt x="128" y="738"/>
                    <a:pt x="145" y="773"/>
                    <a:pt x="150" y="798"/>
                  </a:cubicBezTo>
                  <a:cubicBezTo>
                    <a:pt x="152" y="852"/>
                    <a:pt x="144" y="937"/>
                    <a:pt x="180" y="990"/>
                  </a:cubicBezTo>
                  <a:cubicBezTo>
                    <a:pt x="188" y="1002"/>
                    <a:pt x="199" y="1012"/>
                    <a:pt x="204" y="1026"/>
                  </a:cubicBezTo>
                  <a:cubicBezTo>
                    <a:pt x="208" y="1038"/>
                    <a:pt x="216" y="1062"/>
                    <a:pt x="216" y="1062"/>
                  </a:cubicBezTo>
                  <a:cubicBezTo>
                    <a:pt x="212" y="1121"/>
                    <a:pt x="207" y="1191"/>
                    <a:pt x="186" y="1248"/>
                  </a:cubicBezTo>
                  <a:cubicBezTo>
                    <a:pt x="176" y="1276"/>
                    <a:pt x="142" y="1293"/>
                    <a:pt x="120" y="1308"/>
                  </a:cubicBezTo>
                  <a:cubicBezTo>
                    <a:pt x="114" y="1312"/>
                    <a:pt x="102" y="1320"/>
                    <a:pt x="102" y="1320"/>
                  </a:cubicBezTo>
                  <a:cubicBezTo>
                    <a:pt x="85" y="1295"/>
                    <a:pt x="96" y="1305"/>
                    <a:pt x="66" y="1290"/>
                  </a:cubicBez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68" name="Oval 1593"/>
            <p:cNvSpPr>
              <a:spLocks noChangeArrowheads="1"/>
            </p:cNvSpPr>
            <p:nvPr/>
          </p:nvSpPr>
          <p:spPr bwMode="auto">
            <a:xfrm rot="4101205">
              <a:off x="5190762" y="2551279"/>
              <a:ext cx="69483" cy="438156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28769" name="Group 1594"/>
            <p:cNvGrpSpPr>
              <a:grpSpLocks/>
            </p:cNvGrpSpPr>
            <p:nvPr/>
          </p:nvGrpSpPr>
          <p:grpSpPr bwMode="auto">
            <a:xfrm rot="-4587636">
              <a:off x="5212481" y="1360376"/>
              <a:ext cx="58674" cy="82348"/>
              <a:chOff x="1678" y="3508"/>
              <a:chExt cx="246" cy="285"/>
            </a:xfrm>
          </p:grpSpPr>
          <p:sp>
            <p:nvSpPr>
              <p:cNvPr id="28822" name="AutoShape 1595"/>
              <p:cNvSpPr>
                <a:spLocks noChangeArrowheads="1"/>
              </p:cNvSpPr>
              <p:nvPr/>
            </p:nvSpPr>
            <p:spPr bwMode="auto">
              <a:xfrm rot="5400000">
                <a:off x="1678" y="3571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23" name="AutoShape 1596"/>
              <p:cNvSpPr>
                <a:spLocks noChangeArrowheads="1"/>
              </p:cNvSpPr>
              <p:nvPr/>
            </p:nvSpPr>
            <p:spPr bwMode="auto">
              <a:xfrm>
                <a:off x="1780" y="3508"/>
                <a:ext cx="144" cy="67"/>
              </a:xfrm>
              <a:prstGeom prst="hexagon">
                <a:avLst>
                  <a:gd name="adj" fmla="val 53731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24" name="AutoShape 1597"/>
              <p:cNvSpPr>
                <a:spLocks noChangeArrowheads="1"/>
              </p:cNvSpPr>
              <p:nvPr/>
            </p:nvSpPr>
            <p:spPr bwMode="auto">
              <a:xfrm rot="5400000">
                <a:off x="1678" y="369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25" name="Line 1598"/>
              <p:cNvSpPr>
                <a:spLocks noChangeShapeType="1"/>
              </p:cNvSpPr>
              <p:nvPr/>
            </p:nvSpPr>
            <p:spPr bwMode="auto">
              <a:xfrm rot="5400000">
                <a:off x="1710" y="3682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26" name="Line 1599"/>
              <p:cNvSpPr>
                <a:spLocks noChangeShapeType="1"/>
              </p:cNvSpPr>
              <p:nvPr/>
            </p:nvSpPr>
            <p:spPr bwMode="auto">
              <a:xfrm rot="5400000">
                <a:off x="1785" y="3562"/>
                <a:ext cx="2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70" name="Line 1600"/>
            <p:cNvSpPr>
              <a:spLocks noChangeShapeType="1"/>
            </p:cNvSpPr>
            <p:nvPr/>
          </p:nvSpPr>
          <p:spPr bwMode="auto">
            <a:xfrm rot="-9570311">
              <a:off x="5204528" y="1346736"/>
              <a:ext cx="9322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71" name="AutoShape 1601"/>
            <p:cNvSpPr>
              <a:spLocks noChangeArrowheads="1"/>
            </p:cNvSpPr>
            <p:nvPr/>
          </p:nvSpPr>
          <p:spPr bwMode="auto">
            <a:xfrm rot="-9760595">
              <a:off x="5176561" y="1522759"/>
              <a:ext cx="26414" cy="21617"/>
            </a:xfrm>
            <a:prstGeom prst="hexagon">
              <a:avLst>
                <a:gd name="adj" fmla="val 30355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72" name="AutoShape 1602"/>
            <p:cNvSpPr>
              <a:spLocks noChangeArrowheads="1"/>
            </p:cNvSpPr>
            <p:nvPr/>
          </p:nvSpPr>
          <p:spPr bwMode="auto">
            <a:xfrm rot="1039405" flipH="1">
              <a:off x="5210743" y="1539743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73" name="AutoShape 1603"/>
            <p:cNvSpPr>
              <a:spLocks noChangeArrowheads="1"/>
            </p:cNvSpPr>
            <p:nvPr/>
          </p:nvSpPr>
          <p:spPr bwMode="auto">
            <a:xfrm rot="6439405" flipH="1">
              <a:off x="5234161" y="1519612"/>
              <a:ext cx="35513" cy="18645"/>
            </a:xfrm>
            <a:prstGeom prst="hexagon">
              <a:avLst>
                <a:gd name="adj" fmla="val 47917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74" name="Line 1604"/>
            <p:cNvSpPr>
              <a:spLocks noChangeShapeType="1"/>
            </p:cNvSpPr>
            <p:nvPr/>
          </p:nvSpPr>
          <p:spPr bwMode="auto">
            <a:xfrm rot="1039405" flipH="1">
              <a:off x="5204528" y="1542831"/>
              <a:ext cx="93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75" name="Line 1605"/>
            <p:cNvSpPr>
              <a:spLocks noChangeShapeType="1"/>
            </p:cNvSpPr>
            <p:nvPr/>
          </p:nvSpPr>
          <p:spPr bwMode="auto">
            <a:xfrm rot="1039405" flipH="1">
              <a:off x="5235603" y="1533567"/>
              <a:ext cx="4661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76" name="AutoShape 1606"/>
            <p:cNvSpPr>
              <a:spLocks noChangeArrowheads="1"/>
            </p:cNvSpPr>
            <p:nvPr/>
          </p:nvSpPr>
          <p:spPr bwMode="auto">
            <a:xfrm rot="-9760595">
              <a:off x="5232495" y="1575257"/>
              <a:ext cx="26414" cy="23161"/>
            </a:xfrm>
            <a:prstGeom prst="hexagon">
              <a:avLst>
                <a:gd name="adj" fmla="val 28332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77" name="Line 1607"/>
            <p:cNvSpPr>
              <a:spLocks noChangeShapeType="1"/>
            </p:cNvSpPr>
            <p:nvPr/>
          </p:nvSpPr>
          <p:spPr bwMode="auto">
            <a:xfrm rot="6439405" flipH="1">
              <a:off x="5235617" y="1562861"/>
              <a:ext cx="4632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778" name="Group 1608"/>
            <p:cNvGrpSpPr>
              <a:grpSpLocks/>
            </p:cNvGrpSpPr>
            <p:nvPr/>
          </p:nvGrpSpPr>
          <p:grpSpPr bwMode="auto">
            <a:xfrm rot="6439405">
              <a:off x="5313363" y="1505474"/>
              <a:ext cx="23161" cy="96332"/>
              <a:chOff x="2622" y="3368"/>
              <a:chExt cx="96" cy="351"/>
            </a:xfrm>
          </p:grpSpPr>
          <p:sp>
            <p:nvSpPr>
              <p:cNvPr id="28817" name="AutoShape 1609"/>
              <p:cNvSpPr>
                <a:spLocks noChangeArrowheads="1"/>
              </p:cNvSpPr>
              <p:nvPr/>
            </p:nvSpPr>
            <p:spPr bwMode="auto">
              <a:xfrm rot="5400000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18" name="AutoShape 1610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19" name="Line 1611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20" name="AutoShape 1612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21" name="Line 1613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79" name="Line 1614"/>
            <p:cNvSpPr>
              <a:spLocks noChangeShapeType="1"/>
            </p:cNvSpPr>
            <p:nvPr/>
          </p:nvSpPr>
          <p:spPr bwMode="auto">
            <a:xfrm rot="6439405" flipH="1">
              <a:off x="5271344" y="1524259"/>
              <a:ext cx="1544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80" name="AutoShape 1615"/>
            <p:cNvSpPr>
              <a:spLocks noChangeArrowheads="1"/>
            </p:cNvSpPr>
            <p:nvPr/>
          </p:nvSpPr>
          <p:spPr bwMode="auto">
            <a:xfrm rot="-8795534">
              <a:off x="5011864" y="1471805"/>
              <a:ext cx="23306" cy="262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81" name="AutoShape 1616"/>
            <p:cNvSpPr>
              <a:spLocks noChangeArrowheads="1"/>
            </p:cNvSpPr>
            <p:nvPr/>
          </p:nvSpPr>
          <p:spPr bwMode="auto">
            <a:xfrm rot="2004466" flipH="1">
              <a:off x="5035170" y="1490334"/>
              <a:ext cx="23306" cy="2470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82" name="AutoShape 1617"/>
            <p:cNvSpPr>
              <a:spLocks noChangeArrowheads="1"/>
            </p:cNvSpPr>
            <p:nvPr/>
          </p:nvSpPr>
          <p:spPr bwMode="auto">
            <a:xfrm rot="7404466" flipH="1">
              <a:off x="5060151" y="1474840"/>
              <a:ext cx="38601" cy="17091"/>
            </a:xfrm>
            <a:prstGeom prst="hexagon">
              <a:avLst>
                <a:gd name="adj" fmla="val 56819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83" name="Line 1618"/>
            <p:cNvSpPr>
              <a:spLocks noChangeShapeType="1"/>
            </p:cNvSpPr>
            <p:nvPr/>
          </p:nvSpPr>
          <p:spPr bwMode="auto">
            <a:xfrm rot="2004466" flipH="1">
              <a:off x="5030509" y="1494966"/>
              <a:ext cx="7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84" name="Line 1619"/>
            <p:cNvSpPr>
              <a:spLocks noChangeShapeType="1"/>
            </p:cNvSpPr>
            <p:nvPr/>
          </p:nvSpPr>
          <p:spPr bwMode="auto">
            <a:xfrm rot="2004466" flipH="1">
              <a:off x="5060030" y="1485701"/>
              <a:ext cx="4661" cy="108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85" name="AutoShape 1620"/>
            <p:cNvSpPr>
              <a:spLocks noChangeArrowheads="1"/>
            </p:cNvSpPr>
            <p:nvPr/>
          </p:nvSpPr>
          <p:spPr bwMode="auto">
            <a:xfrm rot="-8795534">
              <a:off x="5036724" y="1535111"/>
              <a:ext cx="23306" cy="2624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86" name="Line 1621"/>
            <p:cNvSpPr>
              <a:spLocks noChangeShapeType="1"/>
            </p:cNvSpPr>
            <p:nvPr/>
          </p:nvSpPr>
          <p:spPr bwMode="auto">
            <a:xfrm rot="7404466" flipH="1">
              <a:off x="5044507" y="1518088"/>
              <a:ext cx="4632" cy="124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787" name="Group 1622"/>
            <p:cNvGrpSpPr>
              <a:grpSpLocks/>
            </p:cNvGrpSpPr>
            <p:nvPr/>
          </p:nvGrpSpPr>
          <p:grpSpPr bwMode="auto">
            <a:xfrm rot="7404466">
              <a:off x="5120703" y="1468441"/>
              <a:ext cx="24705" cy="88563"/>
              <a:chOff x="2622" y="3368"/>
              <a:chExt cx="96" cy="351"/>
            </a:xfrm>
          </p:grpSpPr>
          <p:sp>
            <p:nvSpPr>
              <p:cNvPr id="28812" name="AutoShape 1623"/>
              <p:cNvSpPr>
                <a:spLocks noChangeArrowheads="1"/>
              </p:cNvSpPr>
              <p:nvPr/>
            </p:nvSpPr>
            <p:spPr bwMode="auto">
              <a:xfrm rot="5400000">
                <a:off x="2622" y="3497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13" name="AutoShape 1624"/>
              <p:cNvSpPr>
                <a:spLocks noChangeArrowheads="1"/>
              </p:cNvSpPr>
              <p:nvPr/>
            </p:nvSpPr>
            <p:spPr bwMode="auto">
              <a:xfrm rot="5400000">
                <a:off x="2622" y="3624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14" name="Line 1625"/>
              <p:cNvSpPr>
                <a:spLocks noChangeShapeType="1"/>
              </p:cNvSpPr>
              <p:nvPr/>
            </p:nvSpPr>
            <p:spPr bwMode="auto">
              <a:xfrm rot="5400000">
                <a:off x="2654" y="360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5" name="AutoShape 1626"/>
              <p:cNvSpPr>
                <a:spLocks noChangeArrowheads="1"/>
              </p:cNvSpPr>
              <p:nvPr/>
            </p:nvSpPr>
            <p:spPr bwMode="auto">
              <a:xfrm rot="5400000">
                <a:off x="2622" y="3368"/>
                <a:ext cx="95" cy="96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16" name="Line 1627"/>
              <p:cNvSpPr>
                <a:spLocks noChangeShapeType="1"/>
              </p:cNvSpPr>
              <p:nvPr/>
            </p:nvSpPr>
            <p:spPr bwMode="auto">
              <a:xfrm rot="5400000">
                <a:off x="2654" y="3479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8788" name="Line 1628"/>
            <p:cNvSpPr>
              <a:spLocks noChangeShapeType="1"/>
            </p:cNvSpPr>
            <p:nvPr/>
          </p:nvSpPr>
          <p:spPr bwMode="auto">
            <a:xfrm rot="7404466" flipH="1">
              <a:off x="5095771" y="1476393"/>
              <a:ext cx="1544" cy="139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89" name="Oval 1629"/>
            <p:cNvSpPr>
              <a:spLocks noChangeArrowheads="1"/>
            </p:cNvSpPr>
            <p:nvPr/>
          </p:nvSpPr>
          <p:spPr bwMode="auto">
            <a:xfrm rot="65818">
              <a:off x="5254248" y="1311223"/>
              <a:ext cx="164697" cy="196095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90" name="Oval 1630"/>
            <p:cNvSpPr>
              <a:spLocks noChangeArrowheads="1"/>
            </p:cNvSpPr>
            <p:nvPr/>
          </p:nvSpPr>
          <p:spPr bwMode="auto">
            <a:xfrm rot="4101205">
              <a:off x="4768120" y="1480797"/>
              <a:ext cx="61762" cy="582654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791" name="Line 1631"/>
            <p:cNvSpPr>
              <a:spLocks noChangeShapeType="1"/>
            </p:cNvSpPr>
            <p:nvPr/>
          </p:nvSpPr>
          <p:spPr bwMode="auto">
            <a:xfrm>
              <a:off x="5156362" y="2512500"/>
              <a:ext cx="522058" cy="8893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8792" name="Picture 1632" descr="cell"/>
            <p:cNvPicPr>
              <a:picLocks noChangeAspect="1" noChangeArrowheads="1"/>
            </p:cNvPicPr>
            <p:nvPr/>
          </p:nvPicPr>
          <p:blipFill>
            <a:blip r:embed="rId80" cstate="print"/>
            <a:srcRect/>
            <a:stretch>
              <a:fillRect/>
            </a:stretch>
          </p:blipFill>
          <p:spPr bwMode="auto">
            <a:xfrm>
              <a:off x="1587413" y="1315855"/>
              <a:ext cx="2408302" cy="2672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793" name="Line 1633"/>
            <p:cNvSpPr>
              <a:spLocks noChangeShapeType="1"/>
            </p:cNvSpPr>
            <p:nvPr/>
          </p:nvSpPr>
          <p:spPr bwMode="auto">
            <a:xfrm flipV="1">
              <a:off x="3714488" y="1457908"/>
              <a:ext cx="775318" cy="646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8794" name="Group 1634"/>
            <p:cNvGrpSpPr>
              <a:grpSpLocks/>
            </p:cNvGrpSpPr>
            <p:nvPr/>
          </p:nvGrpSpPr>
          <p:grpSpPr bwMode="auto">
            <a:xfrm>
              <a:off x="1447800" y="1143000"/>
              <a:ext cx="2610289" cy="2541519"/>
              <a:chOff x="466" y="655"/>
              <a:chExt cx="1669" cy="1721"/>
            </a:xfrm>
          </p:grpSpPr>
          <p:sp>
            <p:nvSpPr>
              <p:cNvPr id="28800" name="Line 1635"/>
              <p:cNvSpPr>
                <a:spLocks noChangeShapeType="1"/>
              </p:cNvSpPr>
              <p:nvPr/>
            </p:nvSpPr>
            <p:spPr bwMode="auto">
              <a:xfrm>
                <a:off x="1579" y="1996"/>
                <a:ext cx="196" cy="2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1" name="Rectangle 1636"/>
              <p:cNvSpPr>
                <a:spLocks noChangeArrowheads="1"/>
              </p:cNvSpPr>
              <p:nvPr/>
            </p:nvSpPr>
            <p:spPr bwMode="auto">
              <a:xfrm>
                <a:off x="639" y="2107"/>
                <a:ext cx="56" cy="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28802" name="Freeform 1637"/>
              <p:cNvSpPr>
                <a:spLocks/>
              </p:cNvSpPr>
              <p:nvPr/>
            </p:nvSpPr>
            <p:spPr bwMode="auto">
              <a:xfrm>
                <a:off x="1888" y="1259"/>
                <a:ext cx="230" cy="603"/>
              </a:xfrm>
              <a:custGeom>
                <a:avLst/>
                <a:gdLst>
                  <a:gd name="T0" fmla="*/ 0 w 312"/>
                  <a:gd name="T1" fmla="*/ 0 h 834"/>
                  <a:gd name="T2" fmla="*/ 1 w 312"/>
                  <a:gd name="T3" fmla="*/ 1 h 834"/>
                  <a:gd name="T4" fmla="*/ 1 w 312"/>
                  <a:gd name="T5" fmla="*/ 1 h 834"/>
                  <a:gd name="T6" fmla="*/ 1 w 312"/>
                  <a:gd name="T7" fmla="*/ 1 h 834"/>
                  <a:gd name="T8" fmla="*/ 1 w 312"/>
                  <a:gd name="T9" fmla="*/ 1 h 834"/>
                  <a:gd name="T10" fmla="*/ 1 w 312"/>
                  <a:gd name="T11" fmla="*/ 1 h 834"/>
                  <a:gd name="T12" fmla="*/ 1 w 312"/>
                  <a:gd name="T13" fmla="*/ 1 h 834"/>
                  <a:gd name="T14" fmla="*/ 1 w 312"/>
                  <a:gd name="T15" fmla="*/ 1 h 834"/>
                  <a:gd name="T16" fmla="*/ 1 w 312"/>
                  <a:gd name="T17" fmla="*/ 1 h 834"/>
                  <a:gd name="T18" fmla="*/ 1 w 312"/>
                  <a:gd name="T19" fmla="*/ 1 h 834"/>
                  <a:gd name="T20" fmla="*/ 1 w 312"/>
                  <a:gd name="T21" fmla="*/ 1 h 834"/>
                  <a:gd name="T22" fmla="*/ 1 w 312"/>
                  <a:gd name="T23" fmla="*/ 1 h 834"/>
                  <a:gd name="T24" fmla="*/ 1 w 312"/>
                  <a:gd name="T25" fmla="*/ 1 h 834"/>
                  <a:gd name="T26" fmla="*/ 1 w 312"/>
                  <a:gd name="T27" fmla="*/ 1 h 834"/>
                  <a:gd name="T28" fmla="*/ 1 w 312"/>
                  <a:gd name="T29" fmla="*/ 1 h 834"/>
                  <a:gd name="T30" fmla="*/ 1 w 312"/>
                  <a:gd name="T31" fmla="*/ 1 h 8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2"/>
                  <a:gd name="T49" fmla="*/ 0 h 834"/>
                  <a:gd name="T50" fmla="*/ 312 w 312"/>
                  <a:gd name="T51" fmla="*/ 834 h 8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2" h="834">
                    <a:moveTo>
                      <a:pt x="0" y="0"/>
                    </a:moveTo>
                    <a:cubicBezTo>
                      <a:pt x="10" y="14"/>
                      <a:pt x="5" y="9"/>
                      <a:pt x="14" y="18"/>
                    </a:cubicBezTo>
                    <a:cubicBezTo>
                      <a:pt x="20" y="35"/>
                      <a:pt x="27" y="50"/>
                      <a:pt x="34" y="66"/>
                    </a:cubicBezTo>
                    <a:cubicBezTo>
                      <a:pt x="39" y="78"/>
                      <a:pt x="36" y="82"/>
                      <a:pt x="46" y="88"/>
                    </a:cubicBezTo>
                    <a:cubicBezTo>
                      <a:pt x="63" y="140"/>
                      <a:pt x="97" y="186"/>
                      <a:pt x="114" y="238"/>
                    </a:cubicBezTo>
                    <a:cubicBezTo>
                      <a:pt x="119" y="254"/>
                      <a:pt x="133" y="270"/>
                      <a:pt x="138" y="286"/>
                    </a:cubicBezTo>
                    <a:cubicBezTo>
                      <a:pt x="148" y="317"/>
                      <a:pt x="161" y="346"/>
                      <a:pt x="174" y="376"/>
                    </a:cubicBezTo>
                    <a:cubicBezTo>
                      <a:pt x="187" y="406"/>
                      <a:pt x="189" y="438"/>
                      <a:pt x="208" y="466"/>
                    </a:cubicBezTo>
                    <a:cubicBezTo>
                      <a:pt x="211" y="479"/>
                      <a:pt x="218" y="491"/>
                      <a:pt x="222" y="504"/>
                    </a:cubicBezTo>
                    <a:cubicBezTo>
                      <a:pt x="236" y="546"/>
                      <a:pt x="249" y="587"/>
                      <a:pt x="274" y="624"/>
                    </a:cubicBezTo>
                    <a:cubicBezTo>
                      <a:pt x="283" y="638"/>
                      <a:pt x="287" y="664"/>
                      <a:pt x="292" y="680"/>
                    </a:cubicBezTo>
                    <a:cubicBezTo>
                      <a:pt x="294" y="686"/>
                      <a:pt x="296" y="692"/>
                      <a:pt x="298" y="698"/>
                    </a:cubicBezTo>
                    <a:cubicBezTo>
                      <a:pt x="299" y="702"/>
                      <a:pt x="302" y="710"/>
                      <a:pt x="302" y="710"/>
                    </a:cubicBezTo>
                    <a:cubicBezTo>
                      <a:pt x="303" y="726"/>
                      <a:pt x="302" y="730"/>
                      <a:pt x="306" y="742"/>
                    </a:cubicBezTo>
                    <a:cubicBezTo>
                      <a:pt x="307" y="746"/>
                      <a:pt x="310" y="754"/>
                      <a:pt x="310" y="754"/>
                    </a:cubicBezTo>
                    <a:cubicBezTo>
                      <a:pt x="310" y="757"/>
                      <a:pt x="312" y="834"/>
                      <a:pt x="312" y="80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3" name="Freeform 1638"/>
              <p:cNvSpPr>
                <a:spLocks/>
              </p:cNvSpPr>
              <p:nvPr/>
            </p:nvSpPr>
            <p:spPr bwMode="auto">
              <a:xfrm>
                <a:off x="1904" y="1254"/>
                <a:ext cx="231" cy="604"/>
              </a:xfrm>
              <a:custGeom>
                <a:avLst/>
                <a:gdLst>
                  <a:gd name="T0" fmla="*/ 0 w 312"/>
                  <a:gd name="T1" fmla="*/ 0 h 834"/>
                  <a:gd name="T2" fmla="*/ 1 w 312"/>
                  <a:gd name="T3" fmla="*/ 1 h 834"/>
                  <a:gd name="T4" fmla="*/ 1 w 312"/>
                  <a:gd name="T5" fmla="*/ 1 h 834"/>
                  <a:gd name="T6" fmla="*/ 1 w 312"/>
                  <a:gd name="T7" fmla="*/ 1 h 834"/>
                  <a:gd name="T8" fmla="*/ 1 w 312"/>
                  <a:gd name="T9" fmla="*/ 1 h 834"/>
                  <a:gd name="T10" fmla="*/ 1 w 312"/>
                  <a:gd name="T11" fmla="*/ 1 h 834"/>
                  <a:gd name="T12" fmla="*/ 1 w 312"/>
                  <a:gd name="T13" fmla="*/ 1 h 834"/>
                  <a:gd name="T14" fmla="*/ 1 w 312"/>
                  <a:gd name="T15" fmla="*/ 1 h 834"/>
                  <a:gd name="T16" fmla="*/ 1 w 312"/>
                  <a:gd name="T17" fmla="*/ 1 h 834"/>
                  <a:gd name="T18" fmla="*/ 1 w 312"/>
                  <a:gd name="T19" fmla="*/ 1 h 834"/>
                  <a:gd name="T20" fmla="*/ 1 w 312"/>
                  <a:gd name="T21" fmla="*/ 1 h 834"/>
                  <a:gd name="T22" fmla="*/ 1 w 312"/>
                  <a:gd name="T23" fmla="*/ 1 h 834"/>
                  <a:gd name="T24" fmla="*/ 1 w 312"/>
                  <a:gd name="T25" fmla="*/ 1 h 834"/>
                  <a:gd name="T26" fmla="*/ 1 w 312"/>
                  <a:gd name="T27" fmla="*/ 1 h 834"/>
                  <a:gd name="T28" fmla="*/ 1 w 312"/>
                  <a:gd name="T29" fmla="*/ 1 h 834"/>
                  <a:gd name="T30" fmla="*/ 1 w 312"/>
                  <a:gd name="T31" fmla="*/ 1 h 83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12"/>
                  <a:gd name="T49" fmla="*/ 0 h 834"/>
                  <a:gd name="T50" fmla="*/ 312 w 312"/>
                  <a:gd name="T51" fmla="*/ 834 h 83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12" h="834">
                    <a:moveTo>
                      <a:pt x="0" y="0"/>
                    </a:moveTo>
                    <a:cubicBezTo>
                      <a:pt x="10" y="14"/>
                      <a:pt x="5" y="9"/>
                      <a:pt x="14" y="18"/>
                    </a:cubicBezTo>
                    <a:cubicBezTo>
                      <a:pt x="20" y="35"/>
                      <a:pt x="27" y="50"/>
                      <a:pt x="34" y="66"/>
                    </a:cubicBezTo>
                    <a:cubicBezTo>
                      <a:pt x="39" y="78"/>
                      <a:pt x="36" y="82"/>
                      <a:pt x="46" y="88"/>
                    </a:cubicBezTo>
                    <a:cubicBezTo>
                      <a:pt x="63" y="140"/>
                      <a:pt x="97" y="186"/>
                      <a:pt x="114" y="238"/>
                    </a:cubicBezTo>
                    <a:cubicBezTo>
                      <a:pt x="119" y="254"/>
                      <a:pt x="133" y="270"/>
                      <a:pt x="138" y="286"/>
                    </a:cubicBezTo>
                    <a:cubicBezTo>
                      <a:pt x="148" y="317"/>
                      <a:pt x="161" y="346"/>
                      <a:pt x="174" y="376"/>
                    </a:cubicBezTo>
                    <a:cubicBezTo>
                      <a:pt x="187" y="406"/>
                      <a:pt x="189" y="438"/>
                      <a:pt x="208" y="466"/>
                    </a:cubicBezTo>
                    <a:cubicBezTo>
                      <a:pt x="211" y="479"/>
                      <a:pt x="218" y="491"/>
                      <a:pt x="222" y="504"/>
                    </a:cubicBezTo>
                    <a:cubicBezTo>
                      <a:pt x="236" y="546"/>
                      <a:pt x="249" y="587"/>
                      <a:pt x="274" y="624"/>
                    </a:cubicBezTo>
                    <a:cubicBezTo>
                      <a:pt x="283" y="638"/>
                      <a:pt x="287" y="664"/>
                      <a:pt x="292" y="680"/>
                    </a:cubicBezTo>
                    <a:cubicBezTo>
                      <a:pt x="294" y="686"/>
                      <a:pt x="296" y="692"/>
                      <a:pt x="298" y="698"/>
                    </a:cubicBezTo>
                    <a:cubicBezTo>
                      <a:pt x="299" y="702"/>
                      <a:pt x="302" y="710"/>
                      <a:pt x="302" y="710"/>
                    </a:cubicBezTo>
                    <a:cubicBezTo>
                      <a:pt x="303" y="726"/>
                      <a:pt x="302" y="730"/>
                      <a:pt x="306" y="742"/>
                    </a:cubicBezTo>
                    <a:cubicBezTo>
                      <a:pt x="307" y="746"/>
                      <a:pt x="310" y="754"/>
                      <a:pt x="310" y="754"/>
                    </a:cubicBezTo>
                    <a:cubicBezTo>
                      <a:pt x="310" y="757"/>
                      <a:pt x="312" y="834"/>
                      <a:pt x="312" y="804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4" name="Freeform 1639"/>
              <p:cNvSpPr>
                <a:spLocks/>
              </p:cNvSpPr>
              <p:nvPr/>
            </p:nvSpPr>
            <p:spPr bwMode="auto">
              <a:xfrm>
                <a:off x="1470" y="1846"/>
                <a:ext cx="646" cy="504"/>
              </a:xfrm>
              <a:custGeom>
                <a:avLst/>
                <a:gdLst>
                  <a:gd name="T0" fmla="*/ 0 w 876"/>
                  <a:gd name="T1" fmla="*/ 1 h 698"/>
                  <a:gd name="T2" fmla="*/ 1 w 876"/>
                  <a:gd name="T3" fmla="*/ 1 h 698"/>
                  <a:gd name="T4" fmla="*/ 1 w 876"/>
                  <a:gd name="T5" fmla="*/ 1 h 698"/>
                  <a:gd name="T6" fmla="*/ 1 w 876"/>
                  <a:gd name="T7" fmla="*/ 1 h 698"/>
                  <a:gd name="T8" fmla="*/ 1 w 876"/>
                  <a:gd name="T9" fmla="*/ 1 h 698"/>
                  <a:gd name="T10" fmla="*/ 1 w 876"/>
                  <a:gd name="T11" fmla="*/ 1 h 698"/>
                  <a:gd name="T12" fmla="*/ 1 w 876"/>
                  <a:gd name="T13" fmla="*/ 1 h 698"/>
                  <a:gd name="T14" fmla="*/ 1 w 876"/>
                  <a:gd name="T15" fmla="*/ 1 h 698"/>
                  <a:gd name="T16" fmla="*/ 1 w 876"/>
                  <a:gd name="T17" fmla="*/ 1 h 698"/>
                  <a:gd name="T18" fmla="*/ 1 w 876"/>
                  <a:gd name="T19" fmla="*/ 1 h 698"/>
                  <a:gd name="T20" fmla="*/ 1 w 876"/>
                  <a:gd name="T21" fmla="*/ 1 h 698"/>
                  <a:gd name="T22" fmla="*/ 1 w 876"/>
                  <a:gd name="T23" fmla="*/ 1 h 698"/>
                  <a:gd name="T24" fmla="*/ 1 w 876"/>
                  <a:gd name="T25" fmla="*/ 1 h 698"/>
                  <a:gd name="T26" fmla="*/ 1 w 876"/>
                  <a:gd name="T27" fmla="*/ 1 h 698"/>
                  <a:gd name="T28" fmla="*/ 1 w 876"/>
                  <a:gd name="T29" fmla="*/ 1 h 698"/>
                  <a:gd name="T30" fmla="*/ 1 w 876"/>
                  <a:gd name="T31" fmla="*/ 1 h 698"/>
                  <a:gd name="T32" fmla="*/ 1 w 876"/>
                  <a:gd name="T33" fmla="*/ 1 h 698"/>
                  <a:gd name="T34" fmla="*/ 1 w 876"/>
                  <a:gd name="T35" fmla="*/ 1 h 698"/>
                  <a:gd name="T36" fmla="*/ 1 w 876"/>
                  <a:gd name="T37" fmla="*/ 1 h 698"/>
                  <a:gd name="T38" fmla="*/ 1 w 876"/>
                  <a:gd name="T39" fmla="*/ 1 h 698"/>
                  <a:gd name="T40" fmla="*/ 1 w 876"/>
                  <a:gd name="T41" fmla="*/ 1 h 698"/>
                  <a:gd name="T42" fmla="*/ 1 w 876"/>
                  <a:gd name="T43" fmla="*/ 1 h 698"/>
                  <a:gd name="T44" fmla="*/ 1 w 876"/>
                  <a:gd name="T45" fmla="*/ 1 h 698"/>
                  <a:gd name="T46" fmla="*/ 1 w 876"/>
                  <a:gd name="T47" fmla="*/ 1 h 698"/>
                  <a:gd name="T48" fmla="*/ 1 w 876"/>
                  <a:gd name="T49" fmla="*/ 1 h 698"/>
                  <a:gd name="T50" fmla="*/ 1 w 876"/>
                  <a:gd name="T51" fmla="*/ 1 h 698"/>
                  <a:gd name="T52" fmla="*/ 1 w 876"/>
                  <a:gd name="T53" fmla="*/ 1 h 698"/>
                  <a:gd name="T54" fmla="*/ 1 w 876"/>
                  <a:gd name="T55" fmla="*/ 1 h 698"/>
                  <a:gd name="T56" fmla="*/ 1 w 876"/>
                  <a:gd name="T57" fmla="*/ 1 h 698"/>
                  <a:gd name="T58" fmla="*/ 1 w 876"/>
                  <a:gd name="T59" fmla="*/ 1 h 698"/>
                  <a:gd name="T60" fmla="*/ 1 w 876"/>
                  <a:gd name="T61" fmla="*/ 1 h 698"/>
                  <a:gd name="T62" fmla="*/ 1 w 876"/>
                  <a:gd name="T63" fmla="*/ 1 h 698"/>
                  <a:gd name="T64" fmla="*/ 1 w 876"/>
                  <a:gd name="T65" fmla="*/ 1 h 698"/>
                  <a:gd name="T66" fmla="*/ 1 w 876"/>
                  <a:gd name="T67" fmla="*/ 1 h 698"/>
                  <a:gd name="T68" fmla="*/ 1 w 876"/>
                  <a:gd name="T69" fmla="*/ 0 h 6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76"/>
                  <a:gd name="T106" fmla="*/ 0 h 698"/>
                  <a:gd name="T107" fmla="*/ 876 w 876"/>
                  <a:gd name="T108" fmla="*/ 698 h 6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76" h="698">
                    <a:moveTo>
                      <a:pt x="0" y="658"/>
                    </a:moveTo>
                    <a:cubicBezTo>
                      <a:pt x="47" y="690"/>
                      <a:pt x="118" y="696"/>
                      <a:pt x="172" y="698"/>
                    </a:cubicBezTo>
                    <a:cubicBezTo>
                      <a:pt x="213" y="696"/>
                      <a:pt x="247" y="688"/>
                      <a:pt x="286" y="682"/>
                    </a:cubicBezTo>
                    <a:cubicBezTo>
                      <a:pt x="313" y="673"/>
                      <a:pt x="356" y="653"/>
                      <a:pt x="378" y="636"/>
                    </a:cubicBezTo>
                    <a:cubicBezTo>
                      <a:pt x="388" y="629"/>
                      <a:pt x="398" y="621"/>
                      <a:pt x="408" y="614"/>
                    </a:cubicBezTo>
                    <a:cubicBezTo>
                      <a:pt x="413" y="610"/>
                      <a:pt x="426" y="606"/>
                      <a:pt x="426" y="606"/>
                    </a:cubicBezTo>
                    <a:cubicBezTo>
                      <a:pt x="438" y="597"/>
                      <a:pt x="447" y="583"/>
                      <a:pt x="460" y="574"/>
                    </a:cubicBezTo>
                    <a:cubicBezTo>
                      <a:pt x="466" y="566"/>
                      <a:pt x="474" y="562"/>
                      <a:pt x="482" y="556"/>
                    </a:cubicBezTo>
                    <a:cubicBezTo>
                      <a:pt x="486" y="553"/>
                      <a:pt x="494" y="548"/>
                      <a:pt x="494" y="548"/>
                    </a:cubicBezTo>
                    <a:cubicBezTo>
                      <a:pt x="495" y="546"/>
                      <a:pt x="496" y="544"/>
                      <a:pt x="498" y="542"/>
                    </a:cubicBezTo>
                    <a:cubicBezTo>
                      <a:pt x="500" y="541"/>
                      <a:pt x="503" y="541"/>
                      <a:pt x="504" y="540"/>
                    </a:cubicBezTo>
                    <a:cubicBezTo>
                      <a:pt x="507" y="537"/>
                      <a:pt x="508" y="531"/>
                      <a:pt x="512" y="528"/>
                    </a:cubicBezTo>
                    <a:cubicBezTo>
                      <a:pt x="516" y="525"/>
                      <a:pt x="524" y="520"/>
                      <a:pt x="524" y="520"/>
                    </a:cubicBezTo>
                    <a:cubicBezTo>
                      <a:pt x="529" y="513"/>
                      <a:pt x="532" y="511"/>
                      <a:pt x="540" y="508"/>
                    </a:cubicBezTo>
                    <a:cubicBezTo>
                      <a:pt x="551" y="497"/>
                      <a:pt x="563" y="487"/>
                      <a:pt x="576" y="478"/>
                    </a:cubicBezTo>
                    <a:cubicBezTo>
                      <a:pt x="580" y="473"/>
                      <a:pt x="585" y="466"/>
                      <a:pt x="590" y="462"/>
                    </a:cubicBezTo>
                    <a:cubicBezTo>
                      <a:pt x="595" y="457"/>
                      <a:pt x="608" y="450"/>
                      <a:pt x="608" y="450"/>
                    </a:cubicBezTo>
                    <a:cubicBezTo>
                      <a:pt x="622" y="430"/>
                      <a:pt x="644" y="410"/>
                      <a:pt x="664" y="396"/>
                    </a:cubicBezTo>
                    <a:cubicBezTo>
                      <a:pt x="666" y="390"/>
                      <a:pt x="678" y="382"/>
                      <a:pt x="678" y="382"/>
                    </a:cubicBezTo>
                    <a:cubicBezTo>
                      <a:pt x="684" y="373"/>
                      <a:pt x="687" y="366"/>
                      <a:pt x="696" y="360"/>
                    </a:cubicBezTo>
                    <a:cubicBezTo>
                      <a:pt x="700" y="353"/>
                      <a:pt x="712" y="342"/>
                      <a:pt x="712" y="342"/>
                    </a:cubicBezTo>
                    <a:cubicBezTo>
                      <a:pt x="715" y="334"/>
                      <a:pt x="719" y="331"/>
                      <a:pt x="726" y="326"/>
                    </a:cubicBezTo>
                    <a:cubicBezTo>
                      <a:pt x="732" y="317"/>
                      <a:pt x="749" y="293"/>
                      <a:pt x="758" y="290"/>
                    </a:cubicBezTo>
                    <a:cubicBezTo>
                      <a:pt x="759" y="289"/>
                      <a:pt x="768" y="278"/>
                      <a:pt x="768" y="278"/>
                    </a:cubicBezTo>
                    <a:cubicBezTo>
                      <a:pt x="776" y="266"/>
                      <a:pt x="775" y="253"/>
                      <a:pt x="788" y="244"/>
                    </a:cubicBezTo>
                    <a:cubicBezTo>
                      <a:pt x="792" y="233"/>
                      <a:pt x="798" y="222"/>
                      <a:pt x="806" y="214"/>
                    </a:cubicBezTo>
                    <a:cubicBezTo>
                      <a:pt x="809" y="206"/>
                      <a:pt x="814" y="205"/>
                      <a:pt x="820" y="198"/>
                    </a:cubicBezTo>
                    <a:cubicBezTo>
                      <a:pt x="828" y="189"/>
                      <a:pt x="827" y="164"/>
                      <a:pt x="838" y="160"/>
                    </a:cubicBezTo>
                    <a:cubicBezTo>
                      <a:pt x="841" y="150"/>
                      <a:pt x="843" y="157"/>
                      <a:pt x="848" y="142"/>
                    </a:cubicBezTo>
                    <a:cubicBezTo>
                      <a:pt x="850" y="136"/>
                      <a:pt x="854" y="124"/>
                      <a:pt x="854" y="124"/>
                    </a:cubicBezTo>
                    <a:cubicBezTo>
                      <a:pt x="856" y="110"/>
                      <a:pt x="855" y="105"/>
                      <a:pt x="864" y="96"/>
                    </a:cubicBezTo>
                    <a:cubicBezTo>
                      <a:pt x="865" y="92"/>
                      <a:pt x="867" y="88"/>
                      <a:pt x="868" y="84"/>
                    </a:cubicBezTo>
                    <a:cubicBezTo>
                      <a:pt x="869" y="81"/>
                      <a:pt x="869" y="77"/>
                      <a:pt x="870" y="74"/>
                    </a:cubicBezTo>
                    <a:cubicBezTo>
                      <a:pt x="871" y="70"/>
                      <a:pt x="874" y="62"/>
                      <a:pt x="874" y="62"/>
                    </a:cubicBezTo>
                    <a:cubicBezTo>
                      <a:pt x="872" y="40"/>
                      <a:pt x="876" y="21"/>
                      <a:pt x="876" y="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5" name="Freeform 1640"/>
              <p:cNvSpPr>
                <a:spLocks/>
              </p:cNvSpPr>
              <p:nvPr/>
            </p:nvSpPr>
            <p:spPr bwMode="auto">
              <a:xfrm>
                <a:off x="1464" y="1840"/>
                <a:ext cx="669" cy="536"/>
              </a:xfrm>
              <a:custGeom>
                <a:avLst/>
                <a:gdLst>
                  <a:gd name="T0" fmla="*/ 1 w 905"/>
                  <a:gd name="T1" fmla="*/ 0 h 740"/>
                  <a:gd name="T2" fmla="*/ 1 w 905"/>
                  <a:gd name="T3" fmla="*/ 1 h 740"/>
                  <a:gd name="T4" fmla="*/ 1 w 905"/>
                  <a:gd name="T5" fmla="*/ 1 h 740"/>
                  <a:gd name="T6" fmla="*/ 1 w 905"/>
                  <a:gd name="T7" fmla="*/ 1 h 740"/>
                  <a:gd name="T8" fmla="*/ 1 w 905"/>
                  <a:gd name="T9" fmla="*/ 1 h 740"/>
                  <a:gd name="T10" fmla="*/ 1 w 905"/>
                  <a:gd name="T11" fmla="*/ 1 h 740"/>
                  <a:gd name="T12" fmla="*/ 1 w 905"/>
                  <a:gd name="T13" fmla="*/ 1 h 740"/>
                  <a:gd name="T14" fmla="*/ 1 w 905"/>
                  <a:gd name="T15" fmla="*/ 1 h 740"/>
                  <a:gd name="T16" fmla="*/ 1 w 905"/>
                  <a:gd name="T17" fmla="*/ 1 h 740"/>
                  <a:gd name="T18" fmla="*/ 1 w 905"/>
                  <a:gd name="T19" fmla="*/ 1 h 740"/>
                  <a:gd name="T20" fmla="*/ 1 w 905"/>
                  <a:gd name="T21" fmla="*/ 1 h 740"/>
                  <a:gd name="T22" fmla="*/ 1 w 905"/>
                  <a:gd name="T23" fmla="*/ 1 h 740"/>
                  <a:gd name="T24" fmla="*/ 1 w 905"/>
                  <a:gd name="T25" fmla="*/ 1 h 740"/>
                  <a:gd name="T26" fmla="*/ 1 w 905"/>
                  <a:gd name="T27" fmla="*/ 1 h 740"/>
                  <a:gd name="T28" fmla="*/ 1 w 905"/>
                  <a:gd name="T29" fmla="*/ 1 h 740"/>
                  <a:gd name="T30" fmla="*/ 1 w 905"/>
                  <a:gd name="T31" fmla="*/ 1 h 740"/>
                  <a:gd name="T32" fmla="*/ 1 w 905"/>
                  <a:gd name="T33" fmla="*/ 1 h 740"/>
                  <a:gd name="T34" fmla="*/ 1 w 905"/>
                  <a:gd name="T35" fmla="*/ 1 h 740"/>
                  <a:gd name="T36" fmla="*/ 1 w 905"/>
                  <a:gd name="T37" fmla="*/ 1 h 740"/>
                  <a:gd name="T38" fmla="*/ 1 w 905"/>
                  <a:gd name="T39" fmla="*/ 1 h 740"/>
                  <a:gd name="T40" fmla="*/ 1 w 905"/>
                  <a:gd name="T41" fmla="*/ 1 h 740"/>
                  <a:gd name="T42" fmla="*/ 1 w 905"/>
                  <a:gd name="T43" fmla="*/ 1 h 740"/>
                  <a:gd name="T44" fmla="*/ 1 w 905"/>
                  <a:gd name="T45" fmla="*/ 1 h 740"/>
                  <a:gd name="T46" fmla="*/ 1 w 905"/>
                  <a:gd name="T47" fmla="*/ 1 h 740"/>
                  <a:gd name="T48" fmla="*/ 1 w 905"/>
                  <a:gd name="T49" fmla="*/ 1 h 740"/>
                  <a:gd name="T50" fmla="*/ 1 w 905"/>
                  <a:gd name="T51" fmla="*/ 1 h 740"/>
                  <a:gd name="T52" fmla="*/ 1 w 905"/>
                  <a:gd name="T53" fmla="*/ 1 h 740"/>
                  <a:gd name="T54" fmla="*/ 1 w 905"/>
                  <a:gd name="T55" fmla="*/ 1 h 740"/>
                  <a:gd name="T56" fmla="*/ 1 w 905"/>
                  <a:gd name="T57" fmla="*/ 1 h 740"/>
                  <a:gd name="T58" fmla="*/ 1 w 905"/>
                  <a:gd name="T59" fmla="*/ 1 h 740"/>
                  <a:gd name="T60" fmla="*/ 1 w 905"/>
                  <a:gd name="T61" fmla="*/ 1 h 740"/>
                  <a:gd name="T62" fmla="*/ 1 w 905"/>
                  <a:gd name="T63" fmla="*/ 1 h 74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05"/>
                  <a:gd name="T97" fmla="*/ 0 h 740"/>
                  <a:gd name="T98" fmla="*/ 905 w 905"/>
                  <a:gd name="T99" fmla="*/ 740 h 74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05" h="740">
                    <a:moveTo>
                      <a:pt x="905" y="0"/>
                    </a:moveTo>
                    <a:cubicBezTo>
                      <a:pt x="903" y="13"/>
                      <a:pt x="903" y="25"/>
                      <a:pt x="901" y="38"/>
                    </a:cubicBezTo>
                    <a:cubicBezTo>
                      <a:pt x="900" y="42"/>
                      <a:pt x="897" y="50"/>
                      <a:pt x="897" y="50"/>
                    </a:cubicBezTo>
                    <a:cubicBezTo>
                      <a:pt x="895" y="72"/>
                      <a:pt x="894" y="88"/>
                      <a:pt x="887" y="108"/>
                    </a:cubicBezTo>
                    <a:lnTo>
                      <a:pt x="871" y="166"/>
                    </a:lnTo>
                    <a:cubicBezTo>
                      <a:pt x="871" y="166"/>
                      <a:pt x="859" y="184"/>
                      <a:pt x="859" y="184"/>
                    </a:cubicBezTo>
                    <a:cubicBezTo>
                      <a:pt x="853" y="202"/>
                      <a:pt x="842" y="230"/>
                      <a:pt x="831" y="244"/>
                    </a:cubicBezTo>
                    <a:cubicBezTo>
                      <a:pt x="823" y="255"/>
                      <a:pt x="815" y="263"/>
                      <a:pt x="807" y="274"/>
                    </a:cubicBezTo>
                    <a:cubicBezTo>
                      <a:pt x="799" y="286"/>
                      <a:pt x="791" y="306"/>
                      <a:pt x="781" y="316"/>
                    </a:cubicBezTo>
                    <a:cubicBezTo>
                      <a:pt x="774" y="323"/>
                      <a:pt x="765" y="330"/>
                      <a:pt x="759" y="338"/>
                    </a:cubicBezTo>
                    <a:cubicBezTo>
                      <a:pt x="747" y="352"/>
                      <a:pt x="737" y="374"/>
                      <a:pt x="721" y="384"/>
                    </a:cubicBezTo>
                    <a:cubicBezTo>
                      <a:pt x="717" y="390"/>
                      <a:pt x="705" y="398"/>
                      <a:pt x="705" y="398"/>
                    </a:cubicBezTo>
                    <a:cubicBezTo>
                      <a:pt x="700" y="405"/>
                      <a:pt x="691" y="411"/>
                      <a:pt x="683" y="416"/>
                    </a:cubicBezTo>
                    <a:cubicBezTo>
                      <a:pt x="678" y="424"/>
                      <a:pt x="672" y="433"/>
                      <a:pt x="665" y="438"/>
                    </a:cubicBezTo>
                    <a:cubicBezTo>
                      <a:pt x="662" y="447"/>
                      <a:pt x="649" y="459"/>
                      <a:pt x="641" y="464"/>
                    </a:cubicBezTo>
                    <a:cubicBezTo>
                      <a:pt x="635" y="474"/>
                      <a:pt x="624" y="482"/>
                      <a:pt x="613" y="486"/>
                    </a:cubicBezTo>
                    <a:cubicBezTo>
                      <a:pt x="600" y="499"/>
                      <a:pt x="586" y="510"/>
                      <a:pt x="571" y="520"/>
                    </a:cubicBezTo>
                    <a:cubicBezTo>
                      <a:pt x="565" y="529"/>
                      <a:pt x="555" y="540"/>
                      <a:pt x="545" y="546"/>
                    </a:cubicBezTo>
                    <a:cubicBezTo>
                      <a:pt x="534" y="563"/>
                      <a:pt x="499" y="586"/>
                      <a:pt x="481" y="598"/>
                    </a:cubicBezTo>
                    <a:cubicBezTo>
                      <a:pt x="476" y="601"/>
                      <a:pt x="472" y="606"/>
                      <a:pt x="467" y="610"/>
                    </a:cubicBezTo>
                    <a:cubicBezTo>
                      <a:pt x="463" y="613"/>
                      <a:pt x="455" y="618"/>
                      <a:pt x="455" y="618"/>
                    </a:cubicBezTo>
                    <a:cubicBezTo>
                      <a:pt x="451" y="623"/>
                      <a:pt x="450" y="626"/>
                      <a:pt x="445" y="630"/>
                    </a:cubicBezTo>
                    <a:cubicBezTo>
                      <a:pt x="441" y="633"/>
                      <a:pt x="433" y="638"/>
                      <a:pt x="433" y="638"/>
                    </a:cubicBezTo>
                    <a:cubicBezTo>
                      <a:pt x="425" y="651"/>
                      <a:pt x="415" y="655"/>
                      <a:pt x="401" y="660"/>
                    </a:cubicBezTo>
                    <a:cubicBezTo>
                      <a:pt x="387" y="665"/>
                      <a:pt x="371" y="678"/>
                      <a:pt x="359" y="686"/>
                    </a:cubicBezTo>
                    <a:cubicBezTo>
                      <a:pt x="351" y="691"/>
                      <a:pt x="340" y="691"/>
                      <a:pt x="331" y="694"/>
                    </a:cubicBezTo>
                    <a:cubicBezTo>
                      <a:pt x="316" y="709"/>
                      <a:pt x="282" y="717"/>
                      <a:pt x="261" y="720"/>
                    </a:cubicBezTo>
                    <a:cubicBezTo>
                      <a:pt x="241" y="727"/>
                      <a:pt x="216" y="730"/>
                      <a:pt x="195" y="732"/>
                    </a:cubicBezTo>
                    <a:cubicBezTo>
                      <a:pt x="164" y="740"/>
                      <a:pt x="132" y="738"/>
                      <a:pt x="101" y="734"/>
                    </a:cubicBezTo>
                    <a:cubicBezTo>
                      <a:pt x="92" y="731"/>
                      <a:pt x="85" y="726"/>
                      <a:pt x="77" y="722"/>
                    </a:cubicBezTo>
                    <a:cubicBezTo>
                      <a:pt x="55" y="712"/>
                      <a:pt x="31" y="709"/>
                      <a:pt x="11" y="696"/>
                    </a:cubicBezTo>
                    <a:cubicBezTo>
                      <a:pt x="2" y="698"/>
                      <a:pt x="0" y="698"/>
                      <a:pt x="5" y="698"/>
                    </a:cubicBezTo>
                  </a:path>
                </a:pathLst>
              </a:custGeom>
              <a:noFill/>
              <a:ln w="12700">
                <a:solidFill>
                  <a:srgbClr val="008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6" name="Freeform 1641"/>
              <p:cNvSpPr>
                <a:spLocks/>
              </p:cNvSpPr>
              <p:nvPr/>
            </p:nvSpPr>
            <p:spPr bwMode="auto">
              <a:xfrm>
                <a:off x="677" y="1569"/>
                <a:ext cx="799" cy="757"/>
              </a:xfrm>
              <a:custGeom>
                <a:avLst/>
                <a:gdLst>
                  <a:gd name="T0" fmla="*/ 0 w 1081"/>
                  <a:gd name="T1" fmla="*/ 0 h 1048"/>
                  <a:gd name="T2" fmla="*/ 1 w 1081"/>
                  <a:gd name="T3" fmla="*/ 1 h 1048"/>
                  <a:gd name="T4" fmla="*/ 1 w 1081"/>
                  <a:gd name="T5" fmla="*/ 1 h 1048"/>
                  <a:gd name="T6" fmla="*/ 1 w 1081"/>
                  <a:gd name="T7" fmla="*/ 1 h 1048"/>
                  <a:gd name="T8" fmla="*/ 1 w 1081"/>
                  <a:gd name="T9" fmla="*/ 1 h 1048"/>
                  <a:gd name="T10" fmla="*/ 1 w 1081"/>
                  <a:gd name="T11" fmla="*/ 1 h 1048"/>
                  <a:gd name="T12" fmla="*/ 1 w 1081"/>
                  <a:gd name="T13" fmla="*/ 1 h 1048"/>
                  <a:gd name="T14" fmla="*/ 1 w 1081"/>
                  <a:gd name="T15" fmla="*/ 1 h 1048"/>
                  <a:gd name="T16" fmla="*/ 1 w 1081"/>
                  <a:gd name="T17" fmla="*/ 1 h 1048"/>
                  <a:gd name="T18" fmla="*/ 1 w 1081"/>
                  <a:gd name="T19" fmla="*/ 1 h 1048"/>
                  <a:gd name="T20" fmla="*/ 1 w 1081"/>
                  <a:gd name="T21" fmla="*/ 1 h 1048"/>
                  <a:gd name="T22" fmla="*/ 1 w 1081"/>
                  <a:gd name="T23" fmla="*/ 1 h 1048"/>
                  <a:gd name="T24" fmla="*/ 1 w 1081"/>
                  <a:gd name="T25" fmla="*/ 1 h 1048"/>
                  <a:gd name="T26" fmla="*/ 1 w 1081"/>
                  <a:gd name="T27" fmla="*/ 1 h 1048"/>
                  <a:gd name="T28" fmla="*/ 1 w 1081"/>
                  <a:gd name="T29" fmla="*/ 1 h 1048"/>
                  <a:gd name="T30" fmla="*/ 1 w 1081"/>
                  <a:gd name="T31" fmla="*/ 1 h 1048"/>
                  <a:gd name="T32" fmla="*/ 1 w 1081"/>
                  <a:gd name="T33" fmla="*/ 1 h 1048"/>
                  <a:gd name="T34" fmla="*/ 1 w 1081"/>
                  <a:gd name="T35" fmla="*/ 1 h 1048"/>
                  <a:gd name="T36" fmla="*/ 1 w 1081"/>
                  <a:gd name="T37" fmla="*/ 1 h 1048"/>
                  <a:gd name="T38" fmla="*/ 2 w 1081"/>
                  <a:gd name="T39" fmla="*/ 1 h 1048"/>
                  <a:gd name="T40" fmla="*/ 2 w 1081"/>
                  <a:gd name="T41" fmla="*/ 1 h 104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081"/>
                  <a:gd name="T64" fmla="*/ 0 h 1048"/>
                  <a:gd name="T65" fmla="*/ 1081 w 1081"/>
                  <a:gd name="T66" fmla="*/ 1048 h 104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081" h="1048">
                    <a:moveTo>
                      <a:pt x="0" y="0"/>
                    </a:moveTo>
                    <a:cubicBezTo>
                      <a:pt x="6" y="17"/>
                      <a:pt x="14" y="30"/>
                      <a:pt x="20" y="48"/>
                    </a:cubicBezTo>
                    <a:cubicBezTo>
                      <a:pt x="32" y="84"/>
                      <a:pt x="38" y="130"/>
                      <a:pt x="72" y="152"/>
                    </a:cubicBezTo>
                    <a:cubicBezTo>
                      <a:pt x="88" y="200"/>
                      <a:pt x="116" y="240"/>
                      <a:pt x="140" y="284"/>
                    </a:cubicBezTo>
                    <a:cubicBezTo>
                      <a:pt x="147" y="297"/>
                      <a:pt x="159" y="306"/>
                      <a:pt x="164" y="320"/>
                    </a:cubicBezTo>
                    <a:cubicBezTo>
                      <a:pt x="178" y="361"/>
                      <a:pt x="195" y="400"/>
                      <a:pt x="208" y="440"/>
                    </a:cubicBezTo>
                    <a:cubicBezTo>
                      <a:pt x="218" y="469"/>
                      <a:pt x="230" y="498"/>
                      <a:pt x="236" y="528"/>
                    </a:cubicBezTo>
                    <a:cubicBezTo>
                      <a:pt x="239" y="544"/>
                      <a:pt x="240" y="560"/>
                      <a:pt x="244" y="576"/>
                    </a:cubicBezTo>
                    <a:cubicBezTo>
                      <a:pt x="247" y="587"/>
                      <a:pt x="252" y="608"/>
                      <a:pt x="252" y="608"/>
                    </a:cubicBezTo>
                    <a:cubicBezTo>
                      <a:pt x="256" y="645"/>
                      <a:pt x="262" y="666"/>
                      <a:pt x="288" y="692"/>
                    </a:cubicBezTo>
                    <a:cubicBezTo>
                      <a:pt x="292" y="704"/>
                      <a:pt x="302" y="716"/>
                      <a:pt x="312" y="724"/>
                    </a:cubicBezTo>
                    <a:cubicBezTo>
                      <a:pt x="319" y="730"/>
                      <a:pt x="336" y="740"/>
                      <a:pt x="336" y="740"/>
                    </a:cubicBezTo>
                    <a:cubicBezTo>
                      <a:pt x="352" y="763"/>
                      <a:pt x="373" y="764"/>
                      <a:pt x="392" y="780"/>
                    </a:cubicBezTo>
                    <a:cubicBezTo>
                      <a:pt x="422" y="805"/>
                      <a:pt x="454" y="823"/>
                      <a:pt x="488" y="840"/>
                    </a:cubicBezTo>
                    <a:cubicBezTo>
                      <a:pt x="525" y="858"/>
                      <a:pt x="559" y="883"/>
                      <a:pt x="596" y="900"/>
                    </a:cubicBezTo>
                    <a:cubicBezTo>
                      <a:pt x="611" y="907"/>
                      <a:pt x="628" y="911"/>
                      <a:pt x="644" y="916"/>
                    </a:cubicBezTo>
                    <a:cubicBezTo>
                      <a:pt x="673" y="926"/>
                      <a:pt x="700" y="944"/>
                      <a:pt x="728" y="956"/>
                    </a:cubicBezTo>
                    <a:cubicBezTo>
                      <a:pt x="749" y="965"/>
                      <a:pt x="781" y="967"/>
                      <a:pt x="800" y="980"/>
                    </a:cubicBezTo>
                    <a:cubicBezTo>
                      <a:pt x="843" y="1008"/>
                      <a:pt x="877" y="1012"/>
                      <a:pt x="928" y="1016"/>
                    </a:cubicBezTo>
                    <a:cubicBezTo>
                      <a:pt x="973" y="1027"/>
                      <a:pt x="1020" y="1033"/>
                      <a:pt x="1064" y="1048"/>
                    </a:cubicBezTo>
                    <a:cubicBezTo>
                      <a:pt x="1081" y="1044"/>
                      <a:pt x="1080" y="1039"/>
                      <a:pt x="1080" y="1048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7" name="Freeform 1642"/>
              <p:cNvSpPr>
                <a:spLocks/>
              </p:cNvSpPr>
              <p:nvPr/>
            </p:nvSpPr>
            <p:spPr bwMode="auto">
              <a:xfrm>
                <a:off x="663" y="1581"/>
                <a:ext cx="807" cy="765"/>
              </a:xfrm>
              <a:custGeom>
                <a:avLst/>
                <a:gdLst>
                  <a:gd name="T0" fmla="*/ 0 w 1092"/>
                  <a:gd name="T1" fmla="*/ 0 h 1059"/>
                  <a:gd name="T2" fmla="*/ 1 w 1092"/>
                  <a:gd name="T3" fmla="*/ 1 h 1059"/>
                  <a:gd name="T4" fmla="*/ 1 w 1092"/>
                  <a:gd name="T5" fmla="*/ 1 h 1059"/>
                  <a:gd name="T6" fmla="*/ 1 w 1092"/>
                  <a:gd name="T7" fmla="*/ 1 h 1059"/>
                  <a:gd name="T8" fmla="*/ 1 w 1092"/>
                  <a:gd name="T9" fmla="*/ 1 h 1059"/>
                  <a:gd name="T10" fmla="*/ 1 w 1092"/>
                  <a:gd name="T11" fmla="*/ 1 h 1059"/>
                  <a:gd name="T12" fmla="*/ 1 w 1092"/>
                  <a:gd name="T13" fmla="*/ 1 h 1059"/>
                  <a:gd name="T14" fmla="*/ 1 w 1092"/>
                  <a:gd name="T15" fmla="*/ 1 h 1059"/>
                  <a:gd name="T16" fmla="*/ 1 w 1092"/>
                  <a:gd name="T17" fmla="*/ 1 h 1059"/>
                  <a:gd name="T18" fmla="*/ 1 w 1092"/>
                  <a:gd name="T19" fmla="*/ 1 h 1059"/>
                  <a:gd name="T20" fmla="*/ 1 w 1092"/>
                  <a:gd name="T21" fmla="*/ 1 h 1059"/>
                  <a:gd name="T22" fmla="*/ 1 w 1092"/>
                  <a:gd name="T23" fmla="*/ 1 h 1059"/>
                  <a:gd name="T24" fmla="*/ 1 w 1092"/>
                  <a:gd name="T25" fmla="*/ 1 h 1059"/>
                  <a:gd name="T26" fmla="*/ 1 w 1092"/>
                  <a:gd name="T27" fmla="*/ 1 h 1059"/>
                  <a:gd name="T28" fmla="*/ 1 w 1092"/>
                  <a:gd name="T29" fmla="*/ 1 h 1059"/>
                  <a:gd name="T30" fmla="*/ 1 w 1092"/>
                  <a:gd name="T31" fmla="*/ 1 h 1059"/>
                  <a:gd name="T32" fmla="*/ 1 w 1092"/>
                  <a:gd name="T33" fmla="*/ 1 h 1059"/>
                  <a:gd name="T34" fmla="*/ 1 w 1092"/>
                  <a:gd name="T35" fmla="*/ 1 h 1059"/>
                  <a:gd name="T36" fmla="*/ 1 w 1092"/>
                  <a:gd name="T37" fmla="*/ 1 h 1059"/>
                  <a:gd name="T38" fmla="*/ 1 w 1092"/>
                  <a:gd name="T39" fmla="*/ 1 h 1059"/>
                  <a:gd name="T40" fmla="*/ 1 w 1092"/>
                  <a:gd name="T41" fmla="*/ 1 h 1059"/>
                  <a:gd name="T42" fmla="*/ 1 w 1092"/>
                  <a:gd name="T43" fmla="*/ 1 h 1059"/>
                  <a:gd name="T44" fmla="*/ 1 w 1092"/>
                  <a:gd name="T45" fmla="*/ 1 h 1059"/>
                  <a:gd name="T46" fmla="*/ 1 w 1092"/>
                  <a:gd name="T47" fmla="*/ 1 h 1059"/>
                  <a:gd name="T48" fmla="*/ 1 w 1092"/>
                  <a:gd name="T49" fmla="*/ 1 h 1059"/>
                  <a:gd name="T50" fmla="*/ 2 w 1092"/>
                  <a:gd name="T51" fmla="*/ 1 h 10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92"/>
                  <a:gd name="T79" fmla="*/ 0 h 1059"/>
                  <a:gd name="T80" fmla="*/ 1092 w 1092"/>
                  <a:gd name="T81" fmla="*/ 1059 h 10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92" h="1059">
                    <a:moveTo>
                      <a:pt x="0" y="0"/>
                    </a:moveTo>
                    <a:cubicBezTo>
                      <a:pt x="11" y="43"/>
                      <a:pt x="29" y="81"/>
                      <a:pt x="48" y="120"/>
                    </a:cubicBezTo>
                    <a:cubicBezTo>
                      <a:pt x="52" y="128"/>
                      <a:pt x="58" y="151"/>
                      <a:pt x="63" y="156"/>
                    </a:cubicBezTo>
                    <a:cubicBezTo>
                      <a:pt x="77" y="170"/>
                      <a:pt x="70" y="161"/>
                      <a:pt x="84" y="183"/>
                    </a:cubicBezTo>
                    <a:cubicBezTo>
                      <a:pt x="96" y="202"/>
                      <a:pt x="105" y="231"/>
                      <a:pt x="123" y="243"/>
                    </a:cubicBezTo>
                    <a:cubicBezTo>
                      <a:pt x="131" y="267"/>
                      <a:pt x="152" y="287"/>
                      <a:pt x="159" y="309"/>
                    </a:cubicBezTo>
                    <a:cubicBezTo>
                      <a:pt x="167" y="334"/>
                      <a:pt x="179" y="357"/>
                      <a:pt x="189" y="381"/>
                    </a:cubicBezTo>
                    <a:cubicBezTo>
                      <a:pt x="203" y="412"/>
                      <a:pt x="200" y="449"/>
                      <a:pt x="219" y="477"/>
                    </a:cubicBezTo>
                    <a:cubicBezTo>
                      <a:pt x="224" y="495"/>
                      <a:pt x="221" y="485"/>
                      <a:pt x="228" y="507"/>
                    </a:cubicBezTo>
                    <a:cubicBezTo>
                      <a:pt x="229" y="510"/>
                      <a:pt x="231" y="516"/>
                      <a:pt x="231" y="516"/>
                    </a:cubicBezTo>
                    <a:cubicBezTo>
                      <a:pt x="234" y="536"/>
                      <a:pt x="238" y="554"/>
                      <a:pt x="243" y="573"/>
                    </a:cubicBezTo>
                    <a:cubicBezTo>
                      <a:pt x="246" y="606"/>
                      <a:pt x="251" y="635"/>
                      <a:pt x="261" y="666"/>
                    </a:cubicBezTo>
                    <a:cubicBezTo>
                      <a:pt x="264" y="676"/>
                      <a:pt x="285" y="687"/>
                      <a:pt x="285" y="687"/>
                    </a:cubicBezTo>
                    <a:cubicBezTo>
                      <a:pt x="299" y="708"/>
                      <a:pt x="291" y="701"/>
                      <a:pt x="306" y="711"/>
                    </a:cubicBezTo>
                    <a:cubicBezTo>
                      <a:pt x="312" y="728"/>
                      <a:pt x="317" y="730"/>
                      <a:pt x="333" y="741"/>
                    </a:cubicBezTo>
                    <a:cubicBezTo>
                      <a:pt x="336" y="743"/>
                      <a:pt x="342" y="747"/>
                      <a:pt x="342" y="747"/>
                    </a:cubicBezTo>
                    <a:cubicBezTo>
                      <a:pt x="367" y="784"/>
                      <a:pt x="414" y="808"/>
                      <a:pt x="456" y="822"/>
                    </a:cubicBezTo>
                    <a:cubicBezTo>
                      <a:pt x="473" y="828"/>
                      <a:pt x="494" y="846"/>
                      <a:pt x="510" y="855"/>
                    </a:cubicBezTo>
                    <a:cubicBezTo>
                      <a:pt x="532" y="867"/>
                      <a:pt x="549" y="877"/>
                      <a:pt x="573" y="885"/>
                    </a:cubicBezTo>
                    <a:cubicBezTo>
                      <a:pt x="584" y="889"/>
                      <a:pt x="606" y="894"/>
                      <a:pt x="606" y="894"/>
                    </a:cubicBezTo>
                    <a:cubicBezTo>
                      <a:pt x="621" y="904"/>
                      <a:pt x="636" y="911"/>
                      <a:pt x="651" y="921"/>
                    </a:cubicBezTo>
                    <a:cubicBezTo>
                      <a:pt x="667" y="931"/>
                      <a:pt x="654" y="934"/>
                      <a:pt x="678" y="942"/>
                    </a:cubicBezTo>
                    <a:cubicBezTo>
                      <a:pt x="695" y="948"/>
                      <a:pt x="727" y="957"/>
                      <a:pt x="741" y="966"/>
                    </a:cubicBezTo>
                    <a:cubicBezTo>
                      <a:pt x="772" y="987"/>
                      <a:pt x="810" y="996"/>
                      <a:pt x="846" y="999"/>
                    </a:cubicBezTo>
                    <a:cubicBezTo>
                      <a:pt x="882" y="1011"/>
                      <a:pt x="908" y="1023"/>
                      <a:pt x="948" y="1026"/>
                    </a:cubicBezTo>
                    <a:cubicBezTo>
                      <a:pt x="995" y="1035"/>
                      <a:pt x="1044" y="1059"/>
                      <a:pt x="1092" y="1059"/>
                    </a:cubicBezTo>
                  </a:path>
                </a:pathLst>
              </a:custGeom>
              <a:noFill/>
              <a:ln w="9525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8" name="Freeform 1643"/>
              <p:cNvSpPr>
                <a:spLocks/>
              </p:cNvSpPr>
              <p:nvPr/>
            </p:nvSpPr>
            <p:spPr bwMode="auto">
              <a:xfrm>
                <a:off x="636" y="1340"/>
                <a:ext cx="23" cy="243"/>
              </a:xfrm>
              <a:custGeom>
                <a:avLst/>
                <a:gdLst>
                  <a:gd name="T0" fmla="*/ 2 w 30"/>
                  <a:gd name="T1" fmla="*/ 0 h 336"/>
                  <a:gd name="T2" fmla="*/ 2 w 30"/>
                  <a:gd name="T3" fmla="*/ 1 h 336"/>
                  <a:gd name="T4" fmla="*/ 2 w 30"/>
                  <a:gd name="T5" fmla="*/ 1 h 336"/>
                  <a:gd name="T6" fmla="*/ 2 w 30"/>
                  <a:gd name="T7" fmla="*/ 1 h 336"/>
                  <a:gd name="T8" fmla="*/ 2 w 30"/>
                  <a:gd name="T9" fmla="*/ 1 h 336"/>
                  <a:gd name="T10" fmla="*/ 2 w 30"/>
                  <a:gd name="T11" fmla="*/ 1 h 336"/>
                  <a:gd name="T12" fmla="*/ 2 w 30"/>
                  <a:gd name="T13" fmla="*/ 1 h 3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336"/>
                  <a:gd name="T23" fmla="*/ 30 w 30"/>
                  <a:gd name="T24" fmla="*/ 336 h 3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336">
                    <a:moveTo>
                      <a:pt x="3" y="0"/>
                    </a:moveTo>
                    <a:cubicBezTo>
                      <a:pt x="14" y="69"/>
                      <a:pt x="0" y="148"/>
                      <a:pt x="9" y="216"/>
                    </a:cubicBezTo>
                    <a:cubicBezTo>
                      <a:pt x="13" y="246"/>
                      <a:pt x="9" y="232"/>
                      <a:pt x="18" y="258"/>
                    </a:cubicBezTo>
                    <a:cubicBezTo>
                      <a:pt x="19" y="261"/>
                      <a:pt x="21" y="267"/>
                      <a:pt x="21" y="267"/>
                    </a:cubicBezTo>
                    <a:cubicBezTo>
                      <a:pt x="22" y="281"/>
                      <a:pt x="22" y="295"/>
                      <a:pt x="24" y="309"/>
                    </a:cubicBezTo>
                    <a:cubicBezTo>
                      <a:pt x="25" y="315"/>
                      <a:pt x="30" y="327"/>
                      <a:pt x="30" y="327"/>
                    </a:cubicBezTo>
                    <a:cubicBezTo>
                      <a:pt x="29" y="330"/>
                      <a:pt x="27" y="336"/>
                      <a:pt x="27" y="336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09" name="Freeform 1644"/>
              <p:cNvSpPr>
                <a:spLocks/>
              </p:cNvSpPr>
              <p:nvPr/>
            </p:nvSpPr>
            <p:spPr bwMode="auto">
              <a:xfrm>
                <a:off x="636" y="795"/>
                <a:ext cx="1275" cy="549"/>
              </a:xfrm>
              <a:custGeom>
                <a:avLst/>
                <a:gdLst>
                  <a:gd name="T0" fmla="*/ 1 w 1725"/>
                  <a:gd name="T1" fmla="*/ 1 h 758"/>
                  <a:gd name="T2" fmla="*/ 1 w 1725"/>
                  <a:gd name="T3" fmla="*/ 1 h 758"/>
                  <a:gd name="T4" fmla="*/ 1 w 1725"/>
                  <a:gd name="T5" fmla="*/ 1 h 758"/>
                  <a:gd name="T6" fmla="*/ 1 w 1725"/>
                  <a:gd name="T7" fmla="*/ 1 h 758"/>
                  <a:gd name="T8" fmla="*/ 1 w 1725"/>
                  <a:gd name="T9" fmla="*/ 1 h 758"/>
                  <a:gd name="T10" fmla="*/ 1 w 1725"/>
                  <a:gd name="T11" fmla="*/ 1 h 758"/>
                  <a:gd name="T12" fmla="*/ 1 w 1725"/>
                  <a:gd name="T13" fmla="*/ 1 h 758"/>
                  <a:gd name="T14" fmla="*/ 1 w 1725"/>
                  <a:gd name="T15" fmla="*/ 1 h 758"/>
                  <a:gd name="T16" fmla="*/ 1 w 1725"/>
                  <a:gd name="T17" fmla="*/ 1 h 758"/>
                  <a:gd name="T18" fmla="*/ 1 w 1725"/>
                  <a:gd name="T19" fmla="*/ 1 h 758"/>
                  <a:gd name="T20" fmla="*/ 1 w 1725"/>
                  <a:gd name="T21" fmla="*/ 1 h 758"/>
                  <a:gd name="T22" fmla="*/ 1 w 1725"/>
                  <a:gd name="T23" fmla="*/ 1 h 758"/>
                  <a:gd name="T24" fmla="*/ 2 w 1725"/>
                  <a:gd name="T25" fmla="*/ 1 h 758"/>
                  <a:gd name="T26" fmla="*/ 2 w 1725"/>
                  <a:gd name="T27" fmla="*/ 1 h 758"/>
                  <a:gd name="T28" fmla="*/ 2 w 1725"/>
                  <a:gd name="T29" fmla="*/ 1 h 758"/>
                  <a:gd name="T30" fmla="*/ 2 w 1725"/>
                  <a:gd name="T31" fmla="*/ 1 h 758"/>
                  <a:gd name="T32" fmla="*/ 2 w 1725"/>
                  <a:gd name="T33" fmla="*/ 1 h 758"/>
                  <a:gd name="T34" fmla="*/ 2 w 1725"/>
                  <a:gd name="T35" fmla="*/ 1 h 758"/>
                  <a:gd name="T36" fmla="*/ 3 w 1725"/>
                  <a:gd name="T37" fmla="*/ 1 h 758"/>
                  <a:gd name="T38" fmla="*/ 3 w 1725"/>
                  <a:gd name="T39" fmla="*/ 1 h 758"/>
                  <a:gd name="T40" fmla="*/ 3 w 1725"/>
                  <a:gd name="T41" fmla="*/ 1 h 758"/>
                  <a:gd name="T42" fmla="*/ 3 w 1725"/>
                  <a:gd name="T43" fmla="*/ 1 h 758"/>
                  <a:gd name="T44" fmla="*/ 3 w 1725"/>
                  <a:gd name="T45" fmla="*/ 1 h 758"/>
                  <a:gd name="T46" fmla="*/ 3 w 1725"/>
                  <a:gd name="T47" fmla="*/ 1 h 758"/>
                  <a:gd name="T48" fmla="*/ 3 w 1725"/>
                  <a:gd name="T49" fmla="*/ 1 h 758"/>
                  <a:gd name="T50" fmla="*/ 3 w 1725"/>
                  <a:gd name="T51" fmla="*/ 1 h 758"/>
                  <a:gd name="T52" fmla="*/ 3 w 1725"/>
                  <a:gd name="T53" fmla="*/ 1 h 758"/>
                  <a:gd name="T54" fmla="*/ 3 w 1725"/>
                  <a:gd name="T55" fmla="*/ 1 h 758"/>
                  <a:gd name="T56" fmla="*/ 3 w 1725"/>
                  <a:gd name="T57" fmla="*/ 1 h 758"/>
                  <a:gd name="T58" fmla="*/ 3 w 1725"/>
                  <a:gd name="T59" fmla="*/ 1 h 758"/>
                  <a:gd name="T60" fmla="*/ 3 w 1725"/>
                  <a:gd name="T61" fmla="*/ 1 h 758"/>
                  <a:gd name="T62" fmla="*/ 3 w 1725"/>
                  <a:gd name="T63" fmla="*/ 1 h 758"/>
                  <a:gd name="T64" fmla="*/ 3 w 1725"/>
                  <a:gd name="T65" fmla="*/ 1 h 75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25"/>
                  <a:gd name="T100" fmla="*/ 0 h 758"/>
                  <a:gd name="T101" fmla="*/ 1725 w 1725"/>
                  <a:gd name="T102" fmla="*/ 758 h 75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25" h="758">
                    <a:moveTo>
                      <a:pt x="3" y="758"/>
                    </a:moveTo>
                    <a:cubicBezTo>
                      <a:pt x="22" y="701"/>
                      <a:pt x="0" y="629"/>
                      <a:pt x="9" y="566"/>
                    </a:cubicBezTo>
                    <a:cubicBezTo>
                      <a:pt x="6" y="529"/>
                      <a:pt x="3" y="492"/>
                      <a:pt x="12" y="455"/>
                    </a:cubicBezTo>
                    <a:cubicBezTo>
                      <a:pt x="17" y="360"/>
                      <a:pt x="32" y="298"/>
                      <a:pt x="69" y="215"/>
                    </a:cubicBezTo>
                    <a:cubicBezTo>
                      <a:pt x="80" y="190"/>
                      <a:pt x="88" y="154"/>
                      <a:pt x="108" y="134"/>
                    </a:cubicBezTo>
                    <a:cubicBezTo>
                      <a:pt x="136" y="106"/>
                      <a:pt x="180" y="87"/>
                      <a:pt x="219" y="83"/>
                    </a:cubicBezTo>
                    <a:cubicBezTo>
                      <a:pt x="229" y="80"/>
                      <a:pt x="249" y="74"/>
                      <a:pt x="249" y="74"/>
                    </a:cubicBezTo>
                    <a:cubicBezTo>
                      <a:pt x="266" y="57"/>
                      <a:pt x="274" y="53"/>
                      <a:pt x="297" y="50"/>
                    </a:cubicBezTo>
                    <a:cubicBezTo>
                      <a:pt x="305" y="25"/>
                      <a:pt x="369" y="33"/>
                      <a:pt x="381" y="32"/>
                    </a:cubicBezTo>
                    <a:cubicBezTo>
                      <a:pt x="429" y="0"/>
                      <a:pt x="550" y="26"/>
                      <a:pt x="612" y="29"/>
                    </a:cubicBezTo>
                    <a:cubicBezTo>
                      <a:pt x="681" y="20"/>
                      <a:pt x="750" y="34"/>
                      <a:pt x="819" y="38"/>
                    </a:cubicBezTo>
                    <a:cubicBezTo>
                      <a:pt x="865" y="50"/>
                      <a:pt x="913" y="53"/>
                      <a:pt x="960" y="62"/>
                    </a:cubicBezTo>
                    <a:cubicBezTo>
                      <a:pt x="1002" y="70"/>
                      <a:pt x="1044" y="83"/>
                      <a:pt x="1086" y="89"/>
                    </a:cubicBezTo>
                    <a:cubicBezTo>
                      <a:pt x="1097" y="93"/>
                      <a:pt x="1105" y="100"/>
                      <a:pt x="1116" y="104"/>
                    </a:cubicBezTo>
                    <a:cubicBezTo>
                      <a:pt x="1139" y="113"/>
                      <a:pt x="1170" y="114"/>
                      <a:pt x="1194" y="116"/>
                    </a:cubicBezTo>
                    <a:cubicBezTo>
                      <a:pt x="1238" y="125"/>
                      <a:pt x="1281" y="132"/>
                      <a:pt x="1323" y="146"/>
                    </a:cubicBezTo>
                    <a:cubicBezTo>
                      <a:pt x="1335" y="150"/>
                      <a:pt x="1351" y="151"/>
                      <a:pt x="1362" y="158"/>
                    </a:cubicBezTo>
                    <a:cubicBezTo>
                      <a:pt x="1377" y="168"/>
                      <a:pt x="1391" y="173"/>
                      <a:pt x="1407" y="182"/>
                    </a:cubicBezTo>
                    <a:cubicBezTo>
                      <a:pt x="1416" y="187"/>
                      <a:pt x="1425" y="194"/>
                      <a:pt x="1434" y="200"/>
                    </a:cubicBezTo>
                    <a:cubicBezTo>
                      <a:pt x="1437" y="202"/>
                      <a:pt x="1443" y="206"/>
                      <a:pt x="1443" y="206"/>
                    </a:cubicBezTo>
                    <a:cubicBezTo>
                      <a:pt x="1445" y="209"/>
                      <a:pt x="1446" y="213"/>
                      <a:pt x="1449" y="215"/>
                    </a:cubicBezTo>
                    <a:cubicBezTo>
                      <a:pt x="1451" y="217"/>
                      <a:pt x="1456" y="216"/>
                      <a:pt x="1458" y="218"/>
                    </a:cubicBezTo>
                    <a:cubicBezTo>
                      <a:pt x="1460" y="220"/>
                      <a:pt x="1459" y="224"/>
                      <a:pt x="1461" y="227"/>
                    </a:cubicBezTo>
                    <a:cubicBezTo>
                      <a:pt x="1466" y="234"/>
                      <a:pt x="1472" y="238"/>
                      <a:pt x="1479" y="242"/>
                    </a:cubicBezTo>
                    <a:cubicBezTo>
                      <a:pt x="1487" y="254"/>
                      <a:pt x="1497" y="267"/>
                      <a:pt x="1509" y="275"/>
                    </a:cubicBezTo>
                    <a:cubicBezTo>
                      <a:pt x="1523" y="296"/>
                      <a:pt x="1546" y="316"/>
                      <a:pt x="1557" y="338"/>
                    </a:cubicBezTo>
                    <a:cubicBezTo>
                      <a:pt x="1566" y="355"/>
                      <a:pt x="1577" y="380"/>
                      <a:pt x="1596" y="386"/>
                    </a:cubicBezTo>
                    <a:cubicBezTo>
                      <a:pt x="1604" y="398"/>
                      <a:pt x="1614" y="411"/>
                      <a:pt x="1626" y="419"/>
                    </a:cubicBezTo>
                    <a:cubicBezTo>
                      <a:pt x="1638" y="438"/>
                      <a:pt x="1652" y="457"/>
                      <a:pt x="1668" y="473"/>
                    </a:cubicBezTo>
                    <a:cubicBezTo>
                      <a:pt x="1672" y="484"/>
                      <a:pt x="1672" y="496"/>
                      <a:pt x="1677" y="506"/>
                    </a:cubicBezTo>
                    <a:cubicBezTo>
                      <a:pt x="1681" y="516"/>
                      <a:pt x="1692" y="523"/>
                      <a:pt x="1695" y="533"/>
                    </a:cubicBezTo>
                    <a:cubicBezTo>
                      <a:pt x="1701" y="551"/>
                      <a:pt x="1705" y="569"/>
                      <a:pt x="1710" y="587"/>
                    </a:cubicBezTo>
                    <a:cubicBezTo>
                      <a:pt x="1713" y="598"/>
                      <a:pt x="1725" y="624"/>
                      <a:pt x="1719" y="63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0" name="Freeform 1645"/>
              <p:cNvSpPr>
                <a:spLocks/>
              </p:cNvSpPr>
              <p:nvPr/>
            </p:nvSpPr>
            <p:spPr bwMode="auto">
              <a:xfrm>
                <a:off x="651" y="819"/>
                <a:ext cx="1240" cy="738"/>
              </a:xfrm>
              <a:custGeom>
                <a:avLst/>
                <a:gdLst>
                  <a:gd name="T0" fmla="*/ 1 w 1680"/>
                  <a:gd name="T1" fmla="*/ 1 h 1020"/>
                  <a:gd name="T2" fmla="*/ 1 w 1680"/>
                  <a:gd name="T3" fmla="*/ 1 h 1020"/>
                  <a:gd name="T4" fmla="*/ 1 w 1680"/>
                  <a:gd name="T5" fmla="*/ 1 h 1020"/>
                  <a:gd name="T6" fmla="*/ 1 w 1680"/>
                  <a:gd name="T7" fmla="*/ 1 h 1020"/>
                  <a:gd name="T8" fmla="*/ 0 w 1680"/>
                  <a:gd name="T9" fmla="*/ 1 h 1020"/>
                  <a:gd name="T10" fmla="*/ 1 w 1680"/>
                  <a:gd name="T11" fmla="*/ 1 h 1020"/>
                  <a:gd name="T12" fmla="*/ 1 w 1680"/>
                  <a:gd name="T13" fmla="*/ 1 h 1020"/>
                  <a:gd name="T14" fmla="*/ 1 w 1680"/>
                  <a:gd name="T15" fmla="*/ 1 h 1020"/>
                  <a:gd name="T16" fmla="*/ 1 w 1680"/>
                  <a:gd name="T17" fmla="*/ 1 h 1020"/>
                  <a:gd name="T18" fmla="*/ 1 w 1680"/>
                  <a:gd name="T19" fmla="*/ 1 h 1020"/>
                  <a:gd name="T20" fmla="*/ 1 w 1680"/>
                  <a:gd name="T21" fmla="*/ 1 h 1020"/>
                  <a:gd name="T22" fmla="*/ 1 w 1680"/>
                  <a:gd name="T23" fmla="*/ 1 h 1020"/>
                  <a:gd name="T24" fmla="*/ 1 w 1680"/>
                  <a:gd name="T25" fmla="*/ 1 h 1020"/>
                  <a:gd name="T26" fmla="*/ 1 w 1680"/>
                  <a:gd name="T27" fmla="*/ 1 h 1020"/>
                  <a:gd name="T28" fmla="*/ 1 w 1680"/>
                  <a:gd name="T29" fmla="*/ 1 h 1020"/>
                  <a:gd name="T30" fmla="*/ 1 w 1680"/>
                  <a:gd name="T31" fmla="*/ 1 h 1020"/>
                  <a:gd name="T32" fmla="*/ 1 w 1680"/>
                  <a:gd name="T33" fmla="*/ 1 h 1020"/>
                  <a:gd name="T34" fmla="*/ 1 w 1680"/>
                  <a:gd name="T35" fmla="*/ 1 h 1020"/>
                  <a:gd name="T36" fmla="*/ 1 w 1680"/>
                  <a:gd name="T37" fmla="*/ 0 h 1020"/>
                  <a:gd name="T38" fmla="*/ 1 w 1680"/>
                  <a:gd name="T39" fmla="*/ 1 h 1020"/>
                  <a:gd name="T40" fmla="*/ 1 w 1680"/>
                  <a:gd name="T41" fmla="*/ 1 h 1020"/>
                  <a:gd name="T42" fmla="*/ 1 w 1680"/>
                  <a:gd name="T43" fmla="*/ 1 h 1020"/>
                  <a:gd name="T44" fmla="*/ 1 w 1680"/>
                  <a:gd name="T45" fmla="*/ 1 h 1020"/>
                  <a:gd name="T46" fmla="*/ 2 w 1680"/>
                  <a:gd name="T47" fmla="*/ 1 h 1020"/>
                  <a:gd name="T48" fmla="*/ 2 w 1680"/>
                  <a:gd name="T49" fmla="*/ 1 h 1020"/>
                  <a:gd name="T50" fmla="*/ 2 w 1680"/>
                  <a:gd name="T51" fmla="*/ 1 h 1020"/>
                  <a:gd name="T52" fmla="*/ 2 w 1680"/>
                  <a:gd name="T53" fmla="*/ 1 h 1020"/>
                  <a:gd name="T54" fmla="*/ 2 w 1680"/>
                  <a:gd name="T55" fmla="*/ 1 h 1020"/>
                  <a:gd name="T56" fmla="*/ 2 w 1680"/>
                  <a:gd name="T57" fmla="*/ 1 h 1020"/>
                  <a:gd name="T58" fmla="*/ 2 w 1680"/>
                  <a:gd name="T59" fmla="*/ 1 h 1020"/>
                  <a:gd name="T60" fmla="*/ 3 w 1680"/>
                  <a:gd name="T61" fmla="*/ 1 h 1020"/>
                  <a:gd name="T62" fmla="*/ 3 w 1680"/>
                  <a:gd name="T63" fmla="*/ 1 h 1020"/>
                  <a:gd name="T64" fmla="*/ 3 w 1680"/>
                  <a:gd name="T65" fmla="*/ 1 h 1020"/>
                  <a:gd name="T66" fmla="*/ 3 w 1680"/>
                  <a:gd name="T67" fmla="*/ 1 h 1020"/>
                  <a:gd name="T68" fmla="*/ 3 w 1680"/>
                  <a:gd name="T69" fmla="*/ 1 h 1020"/>
                  <a:gd name="T70" fmla="*/ 3 w 1680"/>
                  <a:gd name="T71" fmla="*/ 1 h 1020"/>
                  <a:gd name="T72" fmla="*/ 3 w 1680"/>
                  <a:gd name="T73" fmla="*/ 1 h 1020"/>
                  <a:gd name="T74" fmla="*/ 3 w 1680"/>
                  <a:gd name="T75" fmla="*/ 1 h 1020"/>
                  <a:gd name="T76" fmla="*/ 3 w 1680"/>
                  <a:gd name="T77" fmla="*/ 1 h 1020"/>
                  <a:gd name="T78" fmla="*/ 3 w 1680"/>
                  <a:gd name="T79" fmla="*/ 1 h 1020"/>
                  <a:gd name="T80" fmla="*/ 3 w 1680"/>
                  <a:gd name="T81" fmla="*/ 1 h 102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80"/>
                  <a:gd name="T124" fmla="*/ 0 h 1020"/>
                  <a:gd name="T125" fmla="*/ 1680 w 1680"/>
                  <a:gd name="T126" fmla="*/ 1020 h 102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80" h="1020">
                    <a:moveTo>
                      <a:pt x="33" y="1020"/>
                    </a:moveTo>
                    <a:cubicBezTo>
                      <a:pt x="25" y="990"/>
                      <a:pt x="30" y="1004"/>
                      <a:pt x="21" y="978"/>
                    </a:cubicBezTo>
                    <a:cubicBezTo>
                      <a:pt x="20" y="975"/>
                      <a:pt x="18" y="969"/>
                      <a:pt x="18" y="969"/>
                    </a:cubicBezTo>
                    <a:cubicBezTo>
                      <a:pt x="15" y="947"/>
                      <a:pt x="11" y="925"/>
                      <a:pt x="6" y="903"/>
                    </a:cubicBezTo>
                    <a:cubicBezTo>
                      <a:pt x="5" y="878"/>
                      <a:pt x="0" y="853"/>
                      <a:pt x="0" y="828"/>
                    </a:cubicBezTo>
                    <a:cubicBezTo>
                      <a:pt x="0" y="816"/>
                      <a:pt x="9" y="792"/>
                      <a:pt x="9" y="792"/>
                    </a:cubicBezTo>
                    <a:cubicBezTo>
                      <a:pt x="10" y="749"/>
                      <a:pt x="25" y="658"/>
                      <a:pt x="9" y="609"/>
                    </a:cubicBezTo>
                    <a:cubicBezTo>
                      <a:pt x="12" y="568"/>
                      <a:pt x="19" y="529"/>
                      <a:pt x="9" y="489"/>
                    </a:cubicBezTo>
                    <a:cubicBezTo>
                      <a:pt x="11" y="431"/>
                      <a:pt x="14" y="328"/>
                      <a:pt x="33" y="270"/>
                    </a:cubicBezTo>
                    <a:cubicBezTo>
                      <a:pt x="41" y="245"/>
                      <a:pt x="52" y="220"/>
                      <a:pt x="60" y="195"/>
                    </a:cubicBezTo>
                    <a:cubicBezTo>
                      <a:pt x="63" y="186"/>
                      <a:pt x="81" y="174"/>
                      <a:pt x="81" y="174"/>
                    </a:cubicBezTo>
                    <a:cubicBezTo>
                      <a:pt x="93" y="155"/>
                      <a:pt x="84" y="175"/>
                      <a:pt x="84" y="156"/>
                    </a:cubicBezTo>
                    <a:cubicBezTo>
                      <a:pt x="84" y="142"/>
                      <a:pt x="106" y="113"/>
                      <a:pt x="117" y="105"/>
                    </a:cubicBezTo>
                    <a:cubicBezTo>
                      <a:pt x="129" y="87"/>
                      <a:pt x="168" y="82"/>
                      <a:pt x="189" y="75"/>
                    </a:cubicBezTo>
                    <a:cubicBezTo>
                      <a:pt x="207" y="69"/>
                      <a:pt x="225" y="63"/>
                      <a:pt x="243" y="57"/>
                    </a:cubicBezTo>
                    <a:cubicBezTo>
                      <a:pt x="267" y="49"/>
                      <a:pt x="254" y="46"/>
                      <a:pt x="270" y="36"/>
                    </a:cubicBezTo>
                    <a:cubicBezTo>
                      <a:pt x="283" y="27"/>
                      <a:pt x="300" y="23"/>
                      <a:pt x="315" y="18"/>
                    </a:cubicBezTo>
                    <a:cubicBezTo>
                      <a:pt x="329" y="13"/>
                      <a:pt x="345" y="16"/>
                      <a:pt x="360" y="15"/>
                    </a:cubicBezTo>
                    <a:cubicBezTo>
                      <a:pt x="385" y="9"/>
                      <a:pt x="403" y="3"/>
                      <a:pt x="429" y="0"/>
                    </a:cubicBezTo>
                    <a:cubicBezTo>
                      <a:pt x="513" y="8"/>
                      <a:pt x="596" y="13"/>
                      <a:pt x="681" y="15"/>
                    </a:cubicBezTo>
                    <a:cubicBezTo>
                      <a:pt x="697" y="18"/>
                      <a:pt x="713" y="20"/>
                      <a:pt x="729" y="24"/>
                    </a:cubicBezTo>
                    <a:cubicBezTo>
                      <a:pt x="753" y="23"/>
                      <a:pt x="777" y="21"/>
                      <a:pt x="801" y="21"/>
                    </a:cubicBezTo>
                    <a:cubicBezTo>
                      <a:pt x="863" y="21"/>
                      <a:pt x="925" y="47"/>
                      <a:pt x="987" y="51"/>
                    </a:cubicBezTo>
                    <a:cubicBezTo>
                      <a:pt x="1011" y="67"/>
                      <a:pt x="1046" y="72"/>
                      <a:pt x="1074" y="75"/>
                    </a:cubicBezTo>
                    <a:cubicBezTo>
                      <a:pt x="1128" y="93"/>
                      <a:pt x="1181" y="107"/>
                      <a:pt x="1239" y="111"/>
                    </a:cubicBezTo>
                    <a:cubicBezTo>
                      <a:pt x="1260" y="118"/>
                      <a:pt x="1299" y="123"/>
                      <a:pt x="1317" y="132"/>
                    </a:cubicBezTo>
                    <a:cubicBezTo>
                      <a:pt x="1346" y="146"/>
                      <a:pt x="1298" y="129"/>
                      <a:pt x="1344" y="144"/>
                    </a:cubicBezTo>
                    <a:cubicBezTo>
                      <a:pt x="1347" y="145"/>
                      <a:pt x="1353" y="147"/>
                      <a:pt x="1353" y="147"/>
                    </a:cubicBezTo>
                    <a:cubicBezTo>
                      <a:pt x="1361" y="159"/>
                      <a:pt x="1374" y="160"/>
                      <a:pt x="1386" y="168"/>
                    </a:cubicBezTo>
                    <a:cubicBezTo>
                      <a:pt x="1393" y="179"/>
                      <a:pt x="1399" y="179"/>
                      <a:pt x="1410" y="186"/>
                    </a:cubicBezTo>
                    <a:cubicBezTo>
                      <a:pt x="1417" y="197"/>
                      <a:pt x="1423" y="197"/>
                      <a:pt x="1434" y="204"/>
                    </a:cubicBezTo>
                    <a:cubicBezTo>
                      <a:pt x="1448" y="225"/>
                      <a:pt x="1440" y="218"/>
                      <a:pt x="1455" y="228"/>
                    </a:cubicBezTo>
                    <a:cubicBezTo>
                      <a:pt x="1469" y="249"/>
                      <a:pt x="1461" y="242"/>
                      <a:pt x="1476" y="252"/>
                    </a:cubicBezTo>
                    <a:cubicBezTo>
                      <a:pt x="1482" y="261"/>
                      <a:pt x="1500" y="273"/>
                      <a:pt x="1500" y="273"/>
                    </a:cubicBezTo>
                    <a:cubicBezTo>
                      <a:pt x="1508" y="285"/>
                      <a:pt x="1516" y="297"/>
                      <a:pt x="1524" y="309"/>
                    </a:cubicBezTo>
                    <a:cubicBezTo>
                      <a:pt x="1534" y="325"/>
                      <a:pt x="1534" y="339"/>
                      <a:pt x="1551" y="351"/>
                    </a:cubicBezTo>
                    <a:cubicBezTo>
                      <a:pt x="1559" y="363"/>
                      <a:pt x="1572" y="373"/>
                      <a:pt x="1584" y="381"/>
                    </a:cubicBezTo>
                    <a:cubicBezTo>
                      <a:pt x="1591" y="403"/>
                      <a:pt x="1607" y="428"/>
                      <a:pt x="1626" y="441"/>
                    </a:cubicBezTo>
                    <a:cubicBezTo>
                      <a:pt x="1632" y="458"/>
                      <a:pt x="1645" y="470"/>
                      <a:pt x="1650" y="486"/>
                    </a:cubicBezTo>
                    <a:cubicBezTo>
                      <a:pt x="1654" y="499"/>
                      <a:pt x="1658" y="512"/>
                      <a:pt x="1662" y="525"/>
                    </a:cubicBezTo>
                    <a:cubicBezTo>
                      <a:pt x="1666" y="554"/>
                      <a:pt x="1680" y="586"/>
                      <a:pt x="1680" y="61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11" name="Text Box 1646"/>
              <p:cNvSpPr txBox="1">
                <a:spLocks noChangeArrowheads="1"/>
              </p:cNvSpPr>
              <p:nvPr/>
            </p:nvSpPr>
            <p:spPr bwMode="auto">
              <a:xfrm>
                <a:off x="466" y="655"/>
                <a:ext cx="118" cy="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endParaRPr lang="en-US" sz="1800">
                  <a:latin typeface="Tahoma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8795" name="Text Box 1647"/>
            <p:cNvSpPr txBox="1">
              <a:spLocks noChangeArrowheads="1"/>
            </p:cNvSpPr>
            <p:nvPr/>
          </p:nvSpPr>
          <p:spPr bwMode="auto">
            <a:xfrm>
              <a:off x="613216" y="2507867"/>
              <a:ext cx="899617" cy="1187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Tahoma" charset="0"/>
                  <a:ea typeface="Arial" charset="0"/>
                  <a:cs typeface="Arial" charset="0"/>
                </a:rPr>
                <a:t>Cell</a:t>
              </a:r>
            </a:p>
            <a:p>
              <a:r>
                <a:rPr lang="en-US" sz="1200" b="1">
                  <a:latin typeface="Tahoma" charset="0"/>
                  <a:ea typeface="Arial" charset="0"/>
                  <a:cs typeface="Arial" charset="0"/>
                </a:rPr>
                <a:t>Antigen: </a:t>
              </a:r>
            </a:p>
            <a:p>
              <a:r>
                <a:rPr lang="en-US" sz="1200" b="1">
                  <a:latin typeface="Tahoma" charset="0"/>
                  <a:ea typeface="Arial" charset="0"/>
                  <a:cs typeface="Arial" charset="0"/>
                </a:rPr>
                <a:t>1/10,000</a:t>
              </a:r>
            </a:p>
            <a:p>
              <a:r>
                <a:rPr lang="en-US" sz="1200" b="1">
                  <a:latin typeface="Tahoma" charset="0"/>
                  <a:ea typeface="Arial" charset="0"/>
                  <a:cs typeface="Arial" charset="0"/>
                </a:rPr>
                <a:t>of total </a:t>
              </a:r>
            </a:p>
            <a:p>
              <a:r>
                <a:rPr lang="en-US" sz="1200" b="1">
                  <a:latin typeface="Tahoma" charset="0"/>
                  <a:ea typeface="Arial" charset="0"/>
                  <a:cs typeface="Arial" charset="0"/>
                </a:rPr>
                <a:t>protein</a:t>
              </a:r>
            </a:p>
          </p:txBody>
        </p:sp>
        <p:sp>
          <p:nvSpPr>
            <p:cNvPr id="28796" name="Text Box 1648"/>
            <p:cNvSpPr txBox="1">
              <a:spLocks noChangeArrowheads="1"/>
            </p:cNvSpPr>
            <p:nvPr/>
          </p:nvSpPr>
          <p:spPr bwMode="auto">
            <a:xfrm>
              <a:off x="6028012" y="1641651"/>
              <a:ext cx="1853616" cy="579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latin typeface="Tahoma" charset="0"/>
                  <a:ea typeface="Arial" charset="0"/>
                  <a:cs typeface="Arial" charset="0"/>
                </a:rPr>
                <a:t>Membrane</a:t>
              </a:r>
            </a:p>
            <a:p>
              <a:r>
                <a:rPr lang="en-US" sz="1200" b="1">
                  <a:latin typeface="Tahoma" charset="0"/>
                  <a:ea typeface="Arial" charset="0"/>
                  <a:cs typeface="Arial" charset="0"/>
                </a:rPr>
                <a:t>1/500 of total protein</a:t>
              </a:r>
            </a:p>
          </p:txBody>
        </p:sp>
        <p:sp>
          <p:nvSpPr>
            <p:cNvPr id="28797" name="Text Box 1649"/>
            <p:cNvSpPr txBox="1">
              <a:spLocks noChangeArrowheads="1"/>
            </p:cNvSpPr>
            <p:nvPr/>
          </p:nvSpPr>
          <p:spPr bwMode="auto">
            <a:xfrm>
              <a:off x="4137106" y="3364819"/>
              <a:ext cx="1323789" cy="1372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latin typeface="Tahoma" charset="0"/>
                  <a:ea typeface="Arial" charset="0"/>
                  <a:cs typeface="Arial" charset="0"/>
                </a:rPr>
                <a:t>MPL</a:t>
              </a:r>
            </a:p>
            <a:p>
              <a:r>
                <a:rPr lang="en-US" sz="1200" b="1">
                  <a:latin typeface="Tahoma" charset="0"/>
                  <a:ea typeface="Arial" charset="0"/>
                  <a:cs typeface="Arial" charset="0"/>
                </a:rPr>
                <a:t>Essentially </a:t>
              </a:r>
            </a:p>
            <a:p>
              <a:r>
                <a:rPr lang="en-US" sz="1200" b="1">
                  <a:latin typeface="Tahoma" charset="0"/>
                  <a:ea typeface="Arial" charset="0"/>
                  <a:cs typeface="Arial" charset="0"/>
                </a:rPr>
                <a:t>pure antigen</a:t>
              </a:r>
            </a:p>
            <a:p>
              <a:r>
                <a:rPr lang="en-US" sz="3600" b="1">
                  <a:latin typeface="Tahoma" charset="0"/>
                  <a:ea typeface="Arial" charset="0"/>
                  <a:cs typeface="Arial" charset="0"/>
                </a:rPr>
                <a:t>  </a:t>
              </a:r>
              <a:endParaRPr lang="en-US" sz="1000">
                <a:latin typeface="Tahoma" charset="0"/>
                <a:ea typeface="Arial" charset="0"/>
                <a:cs typeface="Arial" charset="0"/>
              </a:endParaRPr>
            </a:p>
          </p:txBody>
        </p:sp>
        <p:sp>
          <p:nvSpPr>
            <p:cNvPr id="28798" name="Line 1650"/>
            <p:cNvSpPr>
              <a:spLocks noChangeShapeType="1"/>
            </p:cNvSpPr>
            <p:nvPr/>
          </p:nvSpPr>
          <p:spPr bwMode="auto">
            <a:xfrm>
              <a:off x="3784407" y="2245378"/>
              <a:ext cx="1339327" cy="7689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99" name="Rectangle 1651"/>
            <p:cNvSpPr>
              <a:spLocks noChangeArrowheads="1"/>
            </p:cNvSpPr>
            <p:nvPr/>
          </p:nvSpPr>
          <p:spPr bwMode="auto">
            <a:xfrm>
              <a:off x="487363" y="4453380"/>
              <a:ext cx="4847680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000">
                  <a:solidFill>
                    <a:srgbClr val="002060"/>
                  </a:solidFill>
                  <a:latin typeface="Helvetica" charset="0"/>
                  <a:ea typeface="Arial" charset="0"/>
                  <a:cs typeface="Arial" charset="0"/>
                </a:rPr>
                <a:t>MSM-protein antigen in MPL:</a:t>
              </a:r>
            </a:p>
            <a:p>
              <a:r>
                <a:rPr lang="en-US" sz="2000">
                  <a:solidFill>
                    <a:srgbClr val="002060"/>
                  </a:solidFill>
                  <a:latin typeface="Helvetica" charset="0"/>
                  <a:ea typeface="Arial" charset="0"/>
                  <a:cs typeface="Arial" charset="0"/>
                </a:rPr>
                <a:t>- Native state</a:t>
              </a:r>
            </a:p>
            <a:p>
              <a:r>
                <a:rPr lang="en-US" sz="2000">
                  <a:solidFill>
                    <a:srgbClr val="002060"/>
                  </a:solidFill>
                  <a:latin typeface="Helvetica" charset="0"/>
                  <a:ea typeface="Arial" charset="0"/>
                  <a:cs typeface="Arial" charset="0"/>
                </a:rPr>
                <a:t>- Proper orientation</a:t>
              </a:r>
            </a:p>
            <a:p>
              <a:r>
                <a:rPr lang="en-US" sz="2000">
                  <a:solidFill>
                    <a:srgbClr val="002060"/>
                  </a:solidFill>
                  <a:latin typeface="Helvetica" charset="0"/>
                  <a:ea typeface="Arial" charset="0"/>
                  <a:cs typeface="Arial" charset="0"/>
                </a:rPr>
                <a:t>- Highly purified (&gt;95%)</a:t>
              </a:r>
            </a:p>
            <a:p>
              <a:r>
                <a:rPr lang="en-US" sz="2000">
                  <a:solidFill>
                    <a:srgbClr val="002060"/>
                  </a:solidFill>
                  <a:latin typeface="Helvetica" charset="0"/>
                  <a:ea typeface="Arial" charset="0"/>
                  <a:cs typeface="Arial" charset="0"/>
                </a:rPr>
                <a:t>- Highly concentrated</a:t>
              </a:r>
            </a:p>
          </p:txBody>
        </p:sp>
      </p:grpSp>
      <p:grpSp>
        <p:nvGrpSpPr>
          <p:cNvPr id="28675" name="Group 1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8915400" cy="6858000"/>
          </a:xfrm>
        </p:grpSpPr>
        <p:sp>
          <p:nvSpPr>
            <p:cNvPr id="28677" name="Line 3"/>
            <p:cNvSpPr>
              <a:spLocks noChangeShapeType="1"/>
            </p:cNvSpPr>
            <p:nvPr/>
          </p:nvSpPr>
          <p:spPr bwMode="auto">
            <a:xfrm>
              <a:off x="2209800" y="6477000"/>
              <a:ext cx="49530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78" name="TextBox 1666"/>
            <p:cNvSpPr txBox="1">
              <a:spLocks noChangeArrowheads="1"/>
            </p:cNvSpPr>
            <p:nvPr/>
          </p:nvSpPr>
          <p:spPr bwMode="auto">
            <a:xfrm>
              <a:off x="6096000" y="5791200"/>
              <a:ext cx="2819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sz="1800"/>
            </a:p>
          </p:txBody>
        </p:sp>
        <p:grpSp>
          <p:nvGrpSpPr>
            <p:cNvPr id="28679" name="Group 14"/>
            <p:cNvGrpSpPr>
              <a:grpSpLocks/>
            </p:cNvGrpSpPr>
            <p:nvPr/>
          </p:nvGrpSpPr>
          <p:grpSpPr bwMode="auto">
            <a:xfrm>
              <a:off x="7239005" y="6172200"/>
              <a:ext cx="962026" cy="519112"/>
              <a:chOff x="3393" y="3810"/>
              <a:chExt cx="606" cy="327"/>
            </a:xfrm>
          </p:grpSpPr>
          <p:sp>
            <p:nvSpPr>
              <p:cNvPr id="28681" name="Text Box 15"/>
              <p:cNvSpPr txBox="1">
                <a:spLocks noChangeArrowheads="1"/>
              </p:cNvSpPr>
              <p:nvPr/>
            </p:nvSpPr>
            <p:spPr bwMode="auto">
              <a:xfrm>
                <a:off x="3684" y="3810"/>
                <a:ext cx="31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>
                    <a:solidFill>
                      <a:srgbClr val="800000"/>
                    </a:solidFill>
                    <a:ea typeface="Arial" charset="0"/>
                    <a:cs typeface="Arial" charset="0"/>
                  </a:rPr>
                  <a:t>m</a:t>
                </a:r>
              </a:p>
            </p:txBody>
          </p:sp>
          <p:sp>
            <p:nvSpPr>
              <p:cNvPr id="28682" name="Line 16"/>
              <p:cNvSpPr>
                <a:spLocks noChangeShapeType="1"/>
              </p:cNvSpPr>
              <p:nvPr/>
            </p:nvSpPr>
            <p:spPr bwMode="auto">
              <a:xfrm>
                <a:off x="3410" y="4080"/>
                <a:ext cx="574" cy="0"/>
              </a:xfrm>
              <a:prstGeom prst="line">
                <a:avLst/>
              </a:prstGeom>
              <a:noFill/>
              <a:ln w="15875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83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03" y="3888"/>
                <a:ext cx="180" cy="1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b="1" kern="10" normalizeH="1" dirty="0">
                    <a:ln w="127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</a:rPr>
                  <a:t>S</a:t>
                </a:r>
              </a:p>
            </p:txBody>
          </p:sp>
          <p:sp>
            <p:nvSpPr>
              <p:cNvPr id="28684" name="Text Box 18"/>
              <p:cNvSpPr txBox="1">
                <a:spLocks noChangeArrowheads="1"/>
              </p:cNvSpPr>
              <p:nvPr/>
            </p:nvSpPr>
            <p:spPr bwMode="auto">
              <a:xfrm>
                <a:off x="3393" y="3810"/>
                <a:ext cx="315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2800" b="1" dirty="0">
                    <a:solidFill>
                      <a:srgbClr val="800000"/>
                    </a:solidFill>
                    <a:ea typeface="Arial" charset="0"/>
                    <a:cs typeface="Arial" charset="0"/>
                  </a:rPr>
                  <a:t>m</a:t>
                </a:r>
              </a:p>
            </p:txBody>
          </p:sp>
        </p:grpSp>
        <p:pic>
          <p:nvPicPr>
            <p:cNvPr id="28680" name="Picture 1668" descr="R23big.jpg"/>
            <p:cNvPicPr>
              <a:picLocks noChangeAspect="1"/>
            </p:cNvPicPr>
            <p:nvPr/>
          </p:nvPicPr>
          <p:blipFill>
            <a:blip r:embed="rId81" cstate="print"/>
            <a:srcRect/>
            <a:stretch>
              <a:fillRect/>
            </a:stretch>
          </p:blipFill>
          <p:spPr bwMode="auto">
            <a:xfrm>
              <a:off x="0" y="0"/>
              <a:ext cx="10668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6" name="Slide Number Placeholder 1661"/>
          <p:cNvSpPr>
            <a:spLocks noGrp="1"/>
          </p:cNvSpPr>
          <p:nvPr>
            <p:ph type="sldNum" sz="quarter" idx="12"/>
          </p:nvPr>
        </p:nvSpPr>
        <p:spPr>
          <a:xfrm>
            <a:off x="8458200" y="6245225"/>
            <a:ext cx="533400" cy="476250"/>
          </a:xfrm>
          <a:noFill/>
        </p:spPr>
        <p:txBody>
          <a:bodyPr/>
          <a:lstStyle/>
          <a:p>
            <a:fld id="{AD35BFA8-932F-D641-88E1-9862C2F2A1DB}" type="slidenum">
              <a:rPr lang="en-US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2286000" y="6477000"/>
            <a:ext cx="487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6096000" y="5638800"/>
            <a:ext cx="281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6172200"/>
            <a:ext cx="962025" cy="519113"/>
            <a:chOff x="3393" y="3810"/>
            <a:chExt cx="606" cy="327"/>
          </a:xfrm>
        </p:grpSpPr>
        <p:sp>
          <p:nvSpPr>
            <p:cNvPr id="18483" name="Text Box 15"/>
            <p:cNvSpPr txBox="1">
              <a:spLocks noChangeArrowheads="1"/>
            </p:cNvSpPr>
            <p:nvPr/>
          </p:nvSpPr>
          <p:spPr bwMode="auto">
            <a:xfrm>
              <a:off x="3684" y="3810"/>
              <a:ext cx="3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800000"/>
                  </a:solidFill>
                  <a:cs typeface="Arial" charset="0"/>
                </a:rPr>
                <a:t>m</a:t>
              </a:r>
            </a:p>
          </p:txBody>
        </p:sp>
        <p:sp>
          <p:nvSpPr>
            <p:cNvPr id="18484" name="Line 16"/>
            <p:cNvSpPr>
              <a:spLocks noChangeShapeType="1"/>
            </p:cNvSpPr>
            <p:nvPr/>
          </p:nvSpPr>
          <p:spPr bwMode="auto">
            <a:xfrm>
              <a:off x="3410" y="4080"/>
              <a:ext cx="574" cy="0"/>
            </a:xfrm>
            <a:prstGeom prst="line">
              <a:avLst/>
            </a:prstGeom>
            <a:noFill/>
            <a:ln w="15875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8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3603" y="3888"/>
              <a:ext cx="180" cy="1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b="1" kern="10" normalizeH="1">
                  <a:ln w="12700">
                    <a:solidFill>
                      <a:srgbClr val="8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S</a:t>
              </a:r>
            </a:p>
          </p:txBody>
        </p:sp>
        <p:sp>
          <p:nvSpPr>
            <p:cNvPr id="18486" name="Text Box 18"/>
            <p:cNvSpPr txBox="1">
              <a:spLocks noChangeArrowheads="1"/>
            </p:cNvSpPr>
            <p:nvPr/>
          </p:nvSpPr>
          <p:spPr bwMode="auto">
            <a:xfrm>
              <a:off x="3393" y="3810"/>
              <a:ext cx="31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>
                  <a:solidFill>
                    <a:srgbClr val="800000"/>
                  </a:solidFill>
                  <a:cs typeface="Arial" charset="0"/>
                </a:rPr>
                <a:t>m</a:t>
              </a:r>
            </a:p>
          </p:txBody>
        </p:sp>
      </p:grpSp>
      <p:pic>
        <p:nvPicPr>
          <p:cNvPr id="18437" name="Picture 11" descr="R23bi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C96E581-A5E8-473E-B86C-D0EF1E3F797B}" type="slidenum">
              <a:rPr lang="en-US"/>
              <a:pPr/>
              <a:t>4</a:t>
            </a:fld>
            <a:endParaRPr lang="en-US"/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1295400" y="152400"/>
            <a:ext cx="749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solidFill>
                  <a:srgbClr val="990000"/>
                </a:solidFill>
              </a:rPr>
              <a:t>Advanced Proprietary Antibody Libraries </a:t>
            </a:r>
            <a:endParaRPr lang="en-US" sz="3600" dirty="0">
              <a:solidFill>
                <a:srgbClr val="99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727293"/>
            <a:ext cx="7391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Helvetica" charset="0"/>
                <a:ea typeface="Arial" charset="0"/>
                <a:cs typeface="Arial" charset="0"/>
              </a:rPr>
              <a:t> </a:t>
            </a:r>
            <a:endParaRPr lang="en-US" sz="2000" b="1" dirty="0" smtClean="0">
              <a:solidFill>
                <a:srgbClr val="000090"/>
              </a:solidFill>
              <a:latin typeface="Helvetica" charset="0"/>
              <a:ea typeface="Arial" charset="0"/>
              <a:cs typeface="Arial" charset="0"/>
            </a:endParaRPr>
          </a:p>
          <a:p>
            <a:endParaRPr lang="en-US" sz="2000" b="1" dirty="0" smtClean="0">
              <a:solidFill>
                <a:srgbClr val="000090"/>
              </a:solidFill>
              <a:latin typeface="Helvetica" charset="0"/>
              <a:ea typeface="Arial" charset="0"/>
              <a:cs typeface="Arial" charset="0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Complexity:    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10</a:t>
            </a:r>
            <a:r>
              <a:rPr lang="en-US" sz="2000" baseline="30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11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(</a:t>
            </a:r>
            <a:r>
              <a:rPr lang="en-US" sz="2000" dirty="0" err="1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scFv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), 4x10</a:t>
            </a:r>
            <a:r>
              <a:rPr lang="en-US" sz="2000" baseline="30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10 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(Fab1), 7x10</a:t>
            </a:r>
            <a:r>
              <a:rPr lang="en-US" sz="2000" baseline="30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10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 (Fab2), 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                         6x10</a:t>
            </a:r>
            <a:r>
              <a:rPr lang="en-US" sz="2000" baseline="30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10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 (Fab3)</a:t>
            </a:r>
          </a:p>
          <a:p>
            <a:endParaRPr lang="en-US" sz="2000" dirty="0" smtClean="0">
              <a:solidFill>
                <a:srgbClr val="000090"/>
              </a:solidFill>
              <a:latin typeface="Helvetica" charset="0"/>
              <a:ea typeface="Arial" charset="0"/>
              <a:cs typeface="Arial" charset="0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Design:           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Specifically designed to target GPCRs, ion    		channels and </a:t>
            </a:r>
            <a:r>
              <a:rPr lang="en-US" sz="2000" dirty="0" err="1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tetraspanners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.  Easy affinity		maturation.</a:t>
            </a:r>
          </a:p>
          <a:p>
            <a:endParaRPr lang="en-US" sz="2000" dirty="0" smtClean="0">
              <a:solidFill>
                <a:srgbClr val="000090"/>
              </a:solidFill>
              <a:latin typeface="Helvetica" charset="0"/>
              <a:ea typeface="Arial" charset="0"/>
              <a:cs typeface="Arial" charset="0"/>
            </a:endParaRPr>
          </a:p>
          <a:p>
            <a:r>
              <a:rPr lang="en-US" sz="2000" b="1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Validation:      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Nine GPCRs, several water-soluble targets. 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	            Sub-</a:t>
            </a:r>
            <a:r>
              <a:rPr lang="en-US" sz="2000" dirty="0" err="1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nanomolar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 affinities with some targets in 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		initial screenings (before affinity maturation). 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	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Newer Naïve Patient Library (</a:t>
            </a:r>
            <a:r>
              <a:rPr lang="en-US" sz="2000" b="1" dirty="0" err="1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FabLegion</a:t>
            </a:r>
            <a:r>
              <a:rPr lang="en-US" sz="2000" b="1" baseline="30000" dirty="0" err="1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TM</a:t>
            </a:r>
            <a:r>
              <a:rPr lang="en-US" sz="2000" b="1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): </a:t>
            </a:r>
          </a:p>
          <a:p>
            <a:r>
              <a:rPr lang="en-US" sz="2000" b="1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	            </a:t>
            </a:r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Naïve, from 10,000 random patients. </a:t>
            </a:r>
          </a:p>
          <a:p>
            <a:r>
              <a:rPr lang="en-US" sz="2000" dirty="0" smtClean="0">
                <a:solidFill>
                  <a:srgbClr val="000090"/>
                </a:solidFill>
                <a:latin typeface="Helvetica" charset="0"/>
                <a:ea typeface="Arial" charset="0"/>
                <a:cs typeface="Arial" charset="0"/>
              </a:rPr>
              <a:t>	            Completion expected Q4 2011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7888"/>
            <a:ext cx="8382000" cy="5599112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736725" y="1023938"/>
            <a:ext cx="5624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Tahoma" charset="0"/>
                <a:cs typeface="Arial" charset="0"/>
              </a:rPr>
              <a:t>  </a:t>
            </a:r>
            <a:r>
              <a:rPr lang="en-US" sz="1400" b="1">
                <a:solidFill>
                  <a:srgbClr val="000066"/>
                </a:solidFill>
                <a:latin typeface="Tahoma" charset="0"/>
                <a:cs typeface="Arial" charset="0"/>
              </a:rPr>
              <a:t>14             5            2                                      31      2            5  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52400" y="7938"/>
            <a:ext cx="85518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800000"/>
                </a:solidFill>
                <a:latin typeface="Calibri" charset="0"/>
                <a:cs typeface="Arial" charset="0"/>
              </a:rPr>
              <a:t>Where is my Epitope?</a:t>
            </a:r>
            <a:r>
              <a:rPr lang="en-US" sz="1800">
                <a:solidFill>
                  <a:srgbClr val="800000"/>
                </a:solidFill>
                <a:latin typeface="Tahoma" charset="0"/>
                <a:cs typeface="Arial" charset="0"/>
              </a:rPr>
              <a:t>   </a:t>
            </a:r>
            <a:r>
              <a:rPr lang="en-US" sz="1400" b="1">
                <a:solidFill>
                  <a:srgbClr val="990000"/>
                </a:solidFill>
                <a:latin typeface="Tahoma" charset="0"/>
                <a:cs typeface="Arial" charset="0"/>
              </a:rPr>
              <a:t>Are there enough amino acids on the surface?</a:t>
            </a:r>
          </a:p>
        </p:txBody>
      </p:sp>
      <p:grpSp>
        <p:nvGrpSpPr>
          <p:cNvPr id="66565" name="Group 5"/>
          <p:cNvGrpSpPr>
            <a:grpSpLocks/>
          </p:cNvGrpSpPr>
          <p:nvPr/>
        </p:nvGrpSpPr>
        <p:grpSpPr bwMode="auto">
          <a:xfrm>
            <a:off x="692150" y="587375"/>
            <a:ext cx="1219200" cy="990600"/>
            <a:chOff x="288" y="672"/>
            <a:chExt cx="454" cy="382"/>
          </a:xfrm>
        </p:grpSpPr>
        <p:sp>
          <p:nvSpPr>
            <p:cNvPr id="66585" name="Freeform 6"/>
            <p:cNvSpPr>
              <a:spLocks/>
            </p:cNvSpPr>
            <p:nvPr/>
          </p:nvSpPr>
          <p:spPr bwMode="auto">
            <a:xfrm>
              <a:off x="288" y="672"/>
              <a:ext cx="454" cy="382"/>
            </a:xfrm>
            <a:custGeom>
              <a:avLst/>
              <a:gdLst>
                <a:gd name="T0" fmla="*/ 463232 w 170"/>
                <a:gd name="T1" fmla="*/ 50196 h 166"/>
                <a:gd name="T2" fmla="*/ 186124 w 170"/>
                <a:gd name="T3" fmla="*/ 253227 h 166"/>
                <a:gd name="T4" fmla="*/ 0 w 170"/>
                <a:gd name="T5" fmla="*/ 450705 h 166"/>
                <a:gd name="T6" fmla="*/ 165726 w 170"/>
                <a:gd name="T7" fmla="*/ 653395 h 166"/>
                <a:gd name="T8" fmla="*/ 497061 w 170"/>
                <a:gd name="T9" fmla="*/ 611692 h 166"/>
                <a:gd name="T10" fmla="*/ 884451 w 170"/>
                <a:gd name="T11" fmla="*/ 653395 h 166"/>
                <a:gd name="T12" fmla="*/ 1071646 w 170"/>
                <a:gd name="T13" fmla="*/ 687271 h 166"/>
                <a:gd name="T14" fmla="*/ 1492771 w 170"/>
                <a:gd name="T15" fmla="*/ 624280 h 166"/>
                <a:gd name="T16" fmla="*/ 1790277 w 170"/>
                <a:gd name="T17" fmla="*/ 649727 h 166"/>
                <a:gd name="T18" fmla="*/ 1956099 w 170"/>
                <a:gd name="T19" fmla="*/ 678692 h 166"/>
                <a:gd name="T20" fmla="*/ 2211917 w 170"/>
                <a:gd name="T21" fmla="*/ 624280 h 166"/>
                <a:gd name="T22" fmla="*/ 2548948 w 170"/>
                <a:gd name="T23" fmla="*/ 611692 h 166"/>
                <a:gd name="T24" fmla="*/ 2716445 w 170"/>
                <a:gd name="T25" fmla="*/ 666047 h 166"/>
                <a:gd name="T26" fmla="*/ 2548948 w 170"/>
                <a:gd name="T27" fmla="*/ 474322 h 166"/>
                <a:gd name="T28" fmla="*/ 2287289 w 170"/>
                <a:gd name="T29" fmla="*/ 403652 h 166"/>
                <a:gd name="T30" fmla="*/ 2067508 w 170"/>
                <a:gd name="T31" fmla="*/ 275040 h 166"/>
                <a:gd name="T32" fmla="*/ 2010173 w 170"/>
                <a:gd name="T33" fmla="*/ 179393 h 166"/>
                <a:gd name="T34" fmla="*/ 1790277 w 170"/>
                <a:gd name="T35" fmla="*/ 86401 h 166"/>
                <a:gd name="T36" fmla="*/ 1216055 w 170"/>
                <a:gd name="T37" fmla="*/ 12652 h 166"/>
                <a:gd name="T38" fmla="*/ 740041 w 170"/>
                <a:gd name="T39" fmla="*/ 16316 h 166"/>
                <a:gd name="T40" fmla="*/ 463232 w 170"/>
                <a:gd name="T41" fmla="*/ 50196 h 16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0"/>
                <a:gd name="T64" fmla="*/ 0 h 166"/>
                <a:gd name="T65" fmla="*/ 170 w 170"/>
                <a:gd name="T66" fmla="*/ 166 h 16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0" h="166">
                  <a:moveTo>
                    <a:pt x="25" y="12"/>
                  </a:moveTo>
                  <a:cubicBezTo>
                    <a:pt x="22" y="28"/>
                    <a:pt x="20" y="48"/>
                    <a:pt x="10" y="61"/>
                  </a:cubicBezTo>
                  <a:cubicBezTo>
                    <a:pt x="7" y="77"/>
                    <a:pt x="3" y="92"/>
                    <a:pt x="0" y="108"/>
                  </a:cubicBezTo>
                  <a:cubicBezTo>
                    <a:pt x="1" y="119"/>
                    <a:pt x="0" y="155"/>
                    <a:pt x="9" y="157"/>
                  </a:cubicBezTo>
                  <a:cubicBezTo>
                    <a:pt x="14" y="151"/>
                    <a:pt x="20" y="148"/>
                    <a:pt x="27" y="147"/>
                  </a:cubicBezTo>
                  <a:cubicBezTo>
                    <a:pt x="51" y="148"/>
                    <a:pt x="42" y="144"/>
                    <a:pt x="48" y="157"/>
                  </a:cubicBezTo>
                  <a:cubicBezTo>
                    <a:pt x="49" y="164"/>
                    <a:pt x="52" y="162"/>
                    <a:pt x="58" y="165"/>
                  </a:cubicBezTo>
                  <a:cubicBezTo>
                    <a:pt x="64" y="153"/>
                    <a:pt x="68" y="152"/>
                    <a:pt x="81" y="150"/>
                  </a:cubicBezTo>
                  <a:cubicBezTo>
                    <a:pt x="89" y="146"/>
                    <a:pt x="90" y="153"/>
                    <a:pt x="97" y="156"/>
                  </a:cubicBezTo>
                  <a:cubicBezTo>
                    <a:pt x="101" y="163"/>
                    <a:pt x="97" y="166"/>
                    <a:pt x="106" y="163"/>
                  </a:cubicBezTo>
                  <a:cubicBezTo>
                    <a:pt x="110" y="155"/>
                    <a:pt x="109" y="152"/>
                    <a:pt x="120" y="150"/>
                  </a:cubicBezTo>
                  <a:cubicBezTo>
                    <a:pt x="127" y="145"/>
                    <a:pt x="129" y="145"/>
                    <a:pt x="138" y="147"/>
                  </a:cubicBezTo>
                  <a:cubicBezTo>
                    <a:pt x="142" y="153"/>
                    <a:pt x="140" y="156"/>
                    <a:pt x="147" y="160"/>
                  </a:cubicBezTo>
                  <a:cubicBezTo>
                    <a:pt x="170" y="157"/>
                    <a:pt x="150" y="123"/>
                    <a:pt x="138" y="114"/>
                  </a:cubicBezTo>
                  <a:cubicBezTo>
                    <a:pt x="135" y="109"/>
                    <a:pt x="128" y="100"/>
                    <a:pt x="124" y="97"/>
                  </a:cubicBezTo>
                  <a:cubicBezTo>
                    <a:pt x="116" y="86"/>
                    <a:pt x="122" y="74"/>
                    <a:pt x="112" y="66"/>
                  </a:cubicBezTo>
                  <a:cubicBezTo>
                    <a:pt x="107" y="58"/>
                    <a:pt x="108" y="53"/>
                    <a:pt x="109" y="43"/>
                  </a:cubicBezTo>
                  <a:cubicBezTo>
                    <a:pt x="108" y="33"/>
                    <a:pt x="105" y="27"/>
                    <a:pt x="97" y="21"/>
                  </a:cubicBezTo>
                  <a:cubicBezTo>
                    <a:pt x="89" y="4"/>
                    <a:pt x="86" y="5"/>
                    <a:pt x="66" y="3"/>
                  </a:cubicBezTo>
                  <a:cubicBezTo>
                    <a:pt x="57" y="0"/>
                    <a:pt x="49" y="2"/>
                    <a:pt x="40" y="4"/>
                  </a:cubicBezTo>
                  <a:cubicBezTo>
                    <a:pt x="36" y="6"/>
                    <a:pt x="27" y="12"/>
                    <a:pt x="25" y="12"/>
                  </a:cubicBezTo>
                  <a:close/>
                </a:path>
              </a:pathLst>
            </a:cu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6586" name="Oval 7"/>
            <p:cNvSpPr>
              <a:spLocks noChangeArrowheads="1"/>
            </p:cNvSpPr>
            <p:nvPr/>
          </p:nvSpPr>
          <p:spPr bwMode="auto">
            <a:xfrm>
              <a:off x="384" y="7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6587" name="Oval 8"/>
            <p:cNvSpPr>
              <a:spLocks noChangeArrowheads="1"/>
            </p:cNvSpPr>
            <p:nvPr/>
          </p:nvSpPr>
          <p:spPr bwMode="auto">
            <a:xfrm>
              <a:off x="480" y="7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66588" name="AutoShape 9"/>
            <p:cNvSpPr>
              <a:spLocks noChangeArrowheads="1"/>
            </p:cNvSpPr>
            <p:nvPr/>
          </p:nvSpPr>
          <p:spPr bwMode="auto">
            <a:xfrm>
              <a:off x="384" y="864"/>
              <a:ext cx="192" cy="4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6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400"/>
                    <a:pt x="16199" y="7817"/>
                    <a:pt x="16199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</p:grpSp>
      <p:sp>
        <p:nvSpPr>
          <p:cNvPr id="66566" name="Oval 10"/>
          <p:cNvSpPr>
            <a:spLocks noChangeArrowheads="1"/>
          </p:cNvSpPr>
          <p:nvPr/>
        </p:nvSpPr>
        <p:spPr bwMode="auto">
          <a:xfrm>
            <a:off x="1835150" y="815975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6567" name="Oval 11"/>
          <p:cNvSpPr>
            <a:spLocks noChangeArrowheads="1"/>
          </p:cNvSpPr>
          <p:nvPr/>
        </p:nvSpPr>
        <p:spPr bwMode="auto">
          <a:xfrm>
            <a:off x="1758950" y="968375"/>
            <a:ext cx="76200" cy="1524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6568" name="Oval 12"/>
          <p:cNvSpPr>
            <a:spLocks noChangeArrowheads="1"/>
          </p:cNvSpPr>
          <p:nvPr/>
        </p:nvSpPr>
        <p:spPr bwMode="auto">
          <a:xfrm>
            <a:off x="228600" y="2438400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6569" name="Oval 13"/>
          <p:cNvSpPr>
            <a:spLocks noChangeArrowheads="1"/>
          </p:cNvSpPr>
          <p:nvPr/>
        </p:nvSpPr>
        <p:spPr bwMode="auto">
          <a:xfrm>
            <a:off x="996950" y="739775"/>
            <a:ext cx="76200" cy="76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6570" name="Oval 14"/>
          <p:cNvSpPr>
            <a:spLocks noChangeArrowheads="1"/>
          </p:cNvSpPr>
          <p:nvPr/>
        </p:nvSpPr>
        <p:spPr bwMode="auto">
          <a:xfrm>
            <a:off x="996950" y="892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6571" name="Oval 15"/>
          <p:cNvSpPr>
            <a:spLocks noChangeArrowheads="1"/>
          </p:cNvSpPr>
          <p:nvPr/>
        </p:nvSpPr>
        <p:spPr bwMode="auto">
          <a:xfrm>
            <a:off x="1225550" y="892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6572" name="Line 16"/>
          <p:cNvSpPr>
            <a:spLocks noChangeShapeType="1"/>
          </p:cNvSpPr>
          <p:nvPr/>
        </p:nvSpPr>
        <p:spPr bwMode="auto">
          <a:xfrm>
            <a:off x="920750" y="434975"/>
            <a:ext cx="762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66573" name="Line 17"/>
          <p:cNvSpPr>
            <a:spLocks noChangeShapeType="1"/>
          </p:cNvSpPr>
          <p:nvPr/>
        </p:nvSpPr>
        <p:spPr bwMode="auto">
          <a:xfrm flipH="1">
            <a:off x="1225550" y="434975"/>
            <a:ext cx="762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66574" name="Line 18"/>
          <p:cNvSpPr>
            <a:spLocks noChangeShapeType="1"/>
          </p:cNvSpPr>
          <p:nvPr/>
        </p:nvSpPr>
        <p:spPr bwMode="auto">
          <a:xfrm>
            <a:off x="996950" y="434975"/>
            <a:ext cx="76200" cy="1524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b"/>
          <a:lstStyle/>
          <a:p>
            <a:endParaRPr lang="en-US"/>
          </a:p>
        </p:txBody>
      </p:sp>
      <p:sp>
        <p:nvSpPr>
          <p:cNvPr id="66575" name="Rectangle 19"/>
          <p:cNvSpPr>
            <a:spLocks noChangeArrowheads="1"/>
          </p:cNvSpPr>
          <p:nvPr/>
        </p:nvSpPr>
        <p:spPr bwMode="auto">
          <a:xfrm>
            <a:off x="3733800" y="6400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6576" name="Rectangle 20"/>
          <p:cNvSpPr>
            <a:spLocks noChangeArrowheads="1"/>
          </p:cNvSpPr>
          <p:nvPr/>
        </p:nvSpPr>
        <p:spPr bwMode="auto">
          <a:xfrm>
            <a:off x="3733800" y="6400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66577" name="Rectangle 21"/>
          <p:cNvSpPr>
            <a:spLocks noChangeArrowheads="1"/>
          </p:cNvSpPr>
          <p:nvPr/>
        </p:nvSpPr>
        <p:spPr bwMode="auto">
          <a:xfrm>
            <a:off x="3810000" y="63246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grpSp>
        <p:nvGrpSpPr>
          <p:cNvPr id="66578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127000">
              <a:solidFill>
                <a:srgbClr val="8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66580" name="Group 14"/>
            <p:cNvGrpSpPr>
              <a:grpSpLocks/>
            </p:cNvGrpSpPr>
            <p:nvPr/>
          </p:nvGrpSpPr>
          <p:grpSpPr bwMode="auto">
            <a:xfrm>
              <a:off x="4191005" y="6262688"/>
              <a:ext cx="962026" cy="519112"/>
              <a:chOff x="3393" y="3810"/>
              <a:chExt cx="606" cy="327"/>
            </a:xfrm>
          </p:grpSpPr>
          <p:sp>
            <p:nvSpPr>
              <p:cNvPr id="66581" name="Text Box 15"/>
              <p:cNvSpPr txBox="1">
                <a:spLocks noChangeArrowheads="1"/>
              </p:cNvSpPr>
              <p:nvPr/>
            </p:nvSpPr>
            <p:spPr bwMode="auto">
              <a:xfrm>
                <a:off x="3684" y="3810"/>
                <a:ext cx="31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800000"/>
                    </a:solidFill>
                    <a:latin typeface="Calibri" charset="0"/>
                    <a:cs typeface="Arial" charset="0"/>
                  </a:rPr>
                  <a:t>m</a:t>
                </a:r>
              </a:p>
            </p:txBody>
          </p:sp>
          <p:sp>
            <p:nvSpPr>
              <p:cNvPr id="66582" name="Line 16"/>
              <p:cNvSpPr>
                <a:spLocks noChangeShapeType="1"/>
              </p:cNvSpPr>
              <p:nvPr/>
            </p:nvSpPr>
            <p:spPr bwMode="auto">
              <a:xfrm>
                <a:off x="3410" y="4080"/>
                <a:ext cx="574" cy="0"/>
              </a:xfrm>
              <a:prstGeom prst="line">
                <a:avLst/>
              </a:prstGeom>
              <a:noFill/>
              <a:ln w="158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83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03" y="3888"/>
                <a:ext cx="180" cy="1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b="1" kern="10" normalizeH="1">
                    <a:ln w="127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</a:rPr>
                  <a:t>S</a:t>
                </a:r>
              </a:p>
            </p:txBody>
          </p:sp>
          <p:sp>
            <p:nvSpPr>
              <p:cNvPr id="66584" name="Text Box 18"/>
              <p:cNvSpPr txBox="1">
                <a:spLocks noChangeArrowheads="1"/>
              </p:cNvSpPr>
              <p:nvPr/>
            </p:nvSpPr>
            <p:spPr bwMode="auto">
              <a:xfrm>
                <a:off x="3393" y="3810"/>
                <a:ext cx="31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800000"/>
                    </a:solidFill>
                    <a:latin typeface="Calibri" charset="0"/>
                    <a:cs typeface="Arial" charset="0"/>
                  </a:rPr>
                  <a:t>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7218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3D03697-B6D4-3141-805D-122DA7FDB6B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96259" name="Rectangle 19"/>
          <p:cNvSpPr>
            <a:spLocks noChangeArrowheads="1"/>
          </p:cNvSpPr>
          <p:nvPr/>
        </p:nvSpPr>
        <p:spPr bwMode="auto">
          <a:xfrm>
            <a:off x="3733800" y="64008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0" name="Rectangle 20"/>
          <p:cNvSpPr>
            <a:spLocks noChangeArrowheads="1"/>
          </p:cNvSpPr>
          <p:nvPr/>
        </p:nvSpPr>
        <p:spPr bwMode="auto">
          <a:xfrm>
            <a:off x="3733800" y="64008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Rectangle 21"/>
          <p:cNvSpPr>
            <a:spLocks noChangeArrowheads="1"/>
          </p:cNvSpPr>
          <p:nvPr/>
        </p:nvSpPr>
        <p:spPr bwMode="auto">
          <a:xfrm>
            <a:off x="3810000" y="6324600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626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127000">
              <a:solidFill>
                <a:srgbClr val="8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96313" name="Group 14"/>
            <p:cNvGrpSpPr>
              <a:grpSpLocks/>
            </p:cNvGrpSpPr>
            <p:nvPr/>
          </p:nvGrpSpPr>
          <p:grpSpPr bwMode="auto">
            <a:xfrm>
              <a:off x="4191005" y="6262688"/>
              <a:ext cx="962026" cy="519112"/>
              <a:chOff x="3393" y="3810"/>
              <a:chExt cx="606" cy="327"/>
            </a:xfrm>
          </p:grpSpPr>
          <p:sp>
            <p:nvSpPr>
              <p:cNvPr id="96314" name="Text Box 15"/>
              <p:cNvSpPr txBox="1">
                <a:spLocks noChangeArrowheads="1"/>
              </p:cNvSpPr>
              <p:nvPr/>
            </p:nvSpPr>
            <p:spPr bwMode="auto">
              <a:xfrm>
                <a:off x="3684" y="3810"/>
                <a:ext cx="31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800000"/>
                    </a:solidFill>
                    <a:cs typeface="Arial" charset="0"/>
                  </a:rPr>
                  <a:t>m</a:t>
                </a:r>
              </a:p>
            </p:txBody>
          </p:sp>
          <p:sp>
            <p:nvSpPr>
              <p:cNvPr id="96315" name="Line 16"/>
              <p:cNvSpPr>
                <a:spLocks noChangeShapeType="1"/>
              </p:cNvSpPr>
              <p:nvPr/>
            </p:nvSpPr>
            <p:spPr bwMode="auto">
              <a:xfrm>
                <a:off x="3410" y="4080"/>
                <a:ext cx="574" cy="0"/>
              </a:xfrm>
              <a:prstGeom prst="line">
                <a:avLst/>
              </a:prstGeom>
              <a:noFill/>
              <a:ln w="158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6" name="WordArt 17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03" y="3888"/>
                <a:ext cx="180" cy="1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r>
                  <a:rPr lang="en-US" sz="3600" b="1" kern="10" normalizeH="1">
                    <a:ln w="12700">
                      <a:solidFill>
                        <a:srgbClr val="800000"/>
                      </a:solidFill>
                      <a:round/>
                      <a:headEnd/>
                      <a:tailEnd/>
                    </a:ln>
                    <a:solidFill>
                      <a:srgbClr val="FFFFFF"/>
                    </a:solidFill>
                    <a:latin typeface="Arial"/>
                    <a:ea typeface="Arial"/>
                    <a:cs typeface="Arial"/>
                  </a:rPr>
                  <a:t>S</a:t>
                </a:r>
              </a:p>
            </p:txBody>
          </p:sp>
          <p:sp>
            <p:nvSpPr>
              <p:cNvPr id="96317" name="Text Box 18"/>
              <p:cNvSpPr txBox="1">
                <a:spLocks noChangeArrowheads="1"/>
              </p:cNvSpPr>
              <p:nvPr/>
            </p:nvSpPr>
            <p:spPr bwMode="auto">
              <a:xfrm>
                <a:off x="3393" y="3810"/>
                <a:ext cx="315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800" b="1">
                    <a:solidFill>
                      <a:srgbClr val="800000"/>
                    </a:solidFill>
                    <a:cs typeface="Arial" charset="0"/>
                  </a:rPr>
                  <a:t>m</a:t>
                </a:r>
              </a:p>
            </p:txBody>
          </p:sp>
        </p:grpSp>
      </p:grpSp>
      <p:sp>
        <p:nvSpPr>
          <p:cNvPr id="96263" name="AutoShape 203"/>
          <p:cNvSpPr>
            <a:spLocks noChangeArrowheads="1"/>
          </p:cNvSpPr>
          <p:nvPr/>
        </p:nvSpPr>
        <p:spPr bwMode="auto">
          <a:xfrm>
            <a:off x="2438400" y="1419225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656714920 h 21600"/>
              <a:gd name="T4" fmla="*/ 2147483647 w 21600"/>
              <a:gd name="T5" fmla="*/ 28009263 h 21600"/>
              <a:gd name="T6" fmla="*/ 2147483647 w 21600"/>
              <a:gd name="T7" fmla="*/ 656714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76225" y="1600200"/>
            <a:ext cx="6276975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6265" name="Rectangle 3"/>
          <p:cNvSpPr txBox="1">
            <a:spLocks noChangeArrowheads="1"/>
          </p:cNvSpPr>
          <p:nvPr/>
        </p:nvSpPr>
        <p:spPr bwMode="auto">
          <a:xfrm>
            <a:off x="4572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6C0000"/>
                </a:solidFill>
              </a:rPr>
              <a:t>ECLs in GPCRs and Ion Channels</a:t>
            </a: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76225" y="4191000"/>
            <a:ext cx="8610600" cy="4572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endParaRPr lang="en-US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6267" name="AutoShape 144"/>
          <p:cNvSpPr>
            <a:spLocks noChangeArrowheads="1"/>
          </p:cNvSpPr>
          <p:nvPr/>
        </p:nvSpPr>
        <p:spPr bwMode="auto">
          <a:xfrm>
            <a:off x="533400" y="4019550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656714920 h 21600"/>
              <a:gd name="T4" fmla="*/ 2147483647 w 21600"/>
              <a:gd name="T5" fmla="*/ 28009263 h 21600"/>
              <a:gd name="T6" fmla="*/ 2147483647 w 21600"/>
              <a:gd name="T7" fmla="*/ 656714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8" name="AutoShape 146"/>
          <p:cNvSpPr>
            <a:spLocks noChangeArrowheads="1"/>
          </p:cNvSpPr>
          <p:nvPr/>
        </p:nvSpPr>
        <p:spPr bwMode="auto">
          <a:xfrm>
            <a:off x="1924050" y="3765550"/>
            <a:ext cx="457200" cy="88265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2147483647 h 21600"/>
              <a:gd name="T4" fmla="*/ 2147483647 w 21600"/>
              <a:gd name="T5" fmla="*/ 1229655144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9" name="AutoShape 147"/>
          <p:cNvSpPr>
            <a:spLocks noChangeArrowheads="1"/>
          </p:cNvSpPr>
          <p:nvPr/>
        </p:nvSpPr>
        <p:spPr bwMode="auto">
          <a:xfrm>
            <a:off x="2619375" y="3962400"/>
            <a:ext cx="457200" cy="4572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2075533483 h 21600"/>
              <a:gd name="T4" fmla="*/ 2147483647 w 21600"/>
              <a:gd name="T5" fmla="*/ 88526260 h 21600"/>
              <a:gd name="T6" fmla="*/ 2147483647 w 21600"/>
              <a:gd name="T7" fmla="*/ 20755334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0" name="AutoShape 148"/>
          <p:cNvSpPr>
            <a:spLocks noChangeArrowheads="1"/>
          </p:cNvSpPr>
          <p:nvPr/>
        </p:nvSpPr>
        <p:spPr bwMode="auto">
          <a:xfrm>
            <a:off x="3324225" y="3962400"/>
            <a:ext cx="457200" cy="4572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2075533483 h 21600"/>
              <a:gd name="T4" fmla="*/ 2147483647 w 21600"/>
              <a:gd name="T5" fmla="*/ 88526260 h 21600"/>
              <a:gd name="T6" fmla="*/ 2147483647 w 21600"/>
              <a:gd name="T7" fmla="*/ 20755334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1" name="AutoShape 150"/>
          <p:cNvSpPr>
            <a:spLocks noChangeArrowheads="1"/>
          </p:cNvSpPr>
          <p:nvPr/>
        </p:nvSpPr>
        <p:spPr bwMode="auto">
          <a:xfrm>
            <a:off x="4695825" y="3962400"/>
            <a:ext cx="457200" cy="4572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2075533483 h 21600"/>
              <a:gd name="T4" fmla="*/ 2147483647 w 21600"/>
              <a:gd name="T5" fmla="*/ 88526260 h 21600"/>
              <a:gd name="T6" fmla="*/ 2147483647 w 21600"/>
              <a:gd name="T7" fmla="*/ 20755334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2" name="AutoShape 153"/>
          <p:cNvSpPr>
            <a:spLocks noChangeArrowheads="1"/>
          </p:cNvSpPr>
          <p:nvPr/>
        </p:nvSpPr>
        <p:spPr bwMode="auto">
          <a:xfrm>
            <a:off x="6762750" y="3962400"/>
            <a:ext cx="457200" cy="4572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2075533483 h 21600"/>
              <a:gd name="T4" fmla="*/ 2147483647 w 21600"/>
              <a:gd name="T5" fmla="*/ 88526260 h 21600"/>
              <a:gd name="T6" fmla="*/ 2147483647 w 21600"/>
              <a:gd name="T7" fmla="*/ 2075533483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3" name="AutoShape 154"/>
          <p:cNvSpPr>
            <a:spLocks noChangeArrowheads="1"/>
          </p:cNvSpPr>
          <p:nvPr/>
        </p:nvSpPr>
        <p:spPr bwMode="auto">
          <a:xfrm>
            <a:off x="7467600" y="3895725"/>
            <a:ext cx="457200" cy="6096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2147483647 h 21600"/>
              <a:gd name="T4" fmla="*/ 2147483647 w 21600"/>
              <a:gd name="T5" fmla="*/ 27977163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4" name="AutoShape 158"/>
          <p:cNvSpPr>
            <a:spLocks noChangeArrowheads="1"/>
          </p:cNvSpPr>
          <p:nvPr/>
        </p:nvSpPr>
        <p:spPr bwMode="auto">
          <a:xfrm>
            <a:off x="1219200" y="4019550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656714920 h 21600"/>
              <a:gd name="T4" fmla="*/ 2147483647 w 21600"/>
              <a:gd name="T5" fmla="*/ 28009263 h 21600"/>
              <a:gd name="T6" fmla="*/ 2147483647 w 21600"/>
              <a:gd name="T7" fmla="*/ 656714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75" name="AutoShape 159"/>
          <p:cNvSpPr>
            <a:spLocks noChangeArrowheads="1"/>
          </p:cNvSpPr>
          <p:nvPr/>
        </p:nvSpPr>
        <p:spPr bwMode="auto">
          <a:xfrm rot="10800000">
            <a:off x="1714500" y="358140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6" name="AutoShape 160"/>
          <p:cNvSpPr>
            <a:spLocks noChangeArrowheads="1"/>
          </p:cNvSpPr>
          <p:nvPr/>
        </p:nvSpPr>
        <p:spPr bwMode="auto">
          <a:xfrm rot="10800000">
            <a:off x="990600" y="358775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7" name="AutoShape 161"/>
          <p:cNvSpPr>
            <a:spLocks noChangeArrowheads="1"/>
          </p:cNvSpPr>
          <p:nvPr/>
        </p:nvSpPr>
        <p:spPr bwMode="auto">
          <a:xfrm rot="10800000">
            <a:off x="2381250" y="358140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8" name="AutoShape 162"/>
          <p:cNvSpPr>
            <a:spLocks noChangeArrowheads="1"/>
          </p:cNvSpPr>
          <p:nvPr/>
        </p:nvSpPr>
        <p:spPr bwMode="auto">
          <a:xfrm rot="10800000">
            <a:off x="3095625" y="358140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79" name="AutoShape 163"/>
          <p:cNvSpPr>
            <a:spLocks noChangeArrowheads="1"/>
          </p:cNvSpPr>
          <p:nvPr/>
        </p:nvSpPr>
        <p:spPr bwMode="auto">
          <a:xfrm rot="10800000">
            <a:off x="3771900" y="358140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0" name="AutoShape 164"/>
          <p:cNvSpPr>
            <a:spLocks noChangeArrowheads="1"/>
          </p:cNvSpPr>
          <p:nvPr/>
        </p:nvSpPr>
        <p:spPr bwMode="auto">
          <a:xfrm rot="10800000">
            <a:off x="4448175" y="358140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1" name="AutoShape 165"/>
          <p:cNvSpPr>
            <a:spLocks noChangeArrowheads="1"/>
          </p:cNvSpPr>
          <p:nvPr/>
        </p:nvSpPr>
        <p:spPr bwMode="auto">
          <a:xfrm rot="10800000">
            <a:off x="5153025" y="358140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2" name="AutoShape 166"/>
          <p:cNvSpPr>
            <a:spLocks noChangeArrowheads="1"/>
          </p:cNvSpPr>
          <p:nvPr/>
        </p:nvSpPr>
        <p:spPr bwMode="auto">
          <a:xfrm rot="10800000">
            <a:off x="5848350" y="358140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3" name="AutoShape 168"/>
          <p:cNvSpPr>
            <a:spLocks noChangeArrowheads="1"/>
          </p:cNvSpPr>
          <p:nvPr/>
        </p:nvSpPr>
        <p:spPr bwMode="auto">
          <a:xfrm rot="10800000">
            <a:off x="7915275" y="358140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4" name="AutoShape 169"/>
          <p:cNvSpPr>
            <a:spLocks noChangeArrowheads="1"/>
          </p:cNvSpPr>
          <p:nvPr/>
        </p:nvSpPr>
        <p:spPr bwMode="auto">
          <a:xfrm rot="10800000">
            <a:off x="7239000" y="358140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5" name="AutoShape 170"/>
          <p:cNvSpPr>
            <a:spLocks noChangeArrowheads="1"/>
          </p:cNvSpPr>
          <p:nvPr/>
        </p:nvSpPr>
        <p:spPr bwMode="auto">
          <a:xfrm rot="10800000">
            <a:off x="6515100" y="3581400"/>
            <a:ext cx="228600" cy="2057400"/>
          </a:xfrm>
          <a:custGeom>
            <a:avLst/>
            <a:gdLst>
              <a:gd name="T0" fmla="*/ 135492003 w 21600"/>
              <a:gd name="T1" fmla="*/ 0 h 21600"/>
              <a:gd name="T2" fmla="*/ 2873428 w 21600"/>
              <a:gd name="T3" fmla="*/ 2147483647 h 21600"/>
              <a:gd name="T4" fmla="*/ 135492003 w 21600"/>
              <a:gd name="T5" fmla="*/ 2147483647 h 21600"/>
              <a:gd name="T6" fmla="*/ 268110578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86" name="AutoShape 171"/>
          <p:cNvSpPr>
            <a:spLocks noChangeArrowheads="1"/>
          </p:cNvSpPr>
          <p:nvPr/>
        </p:nvSpPr>
        <p:spPr bwMode="auto">
          <a:xfrm>
            <a:off x="3990975" y="3762375"/>
            <a:ext cx="457200" cy="88265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2147483647 h 21600"/>
              <a:gd name="T4" fmla="*/ 2147483647 w 21600"/>
              <a:gd name="T5" fmla="*/ 1229655144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7" name="AutoShape 172"/>
          <p:cNvSpPr>
            <a:spLocks noChangeArrowheads="1"/>
          </p:cNvSpPr>
          <p:nvPr/>
        </p:nvSpPr>
        <p:spPr bwMode="auto">
          <a:xfrm>
            <a:off x="6067425" y="3762375"/>
            <a:ext cx="457200" cy="88265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2147483647 h 21600"/>
              <a:gd name="T4" fmla="*/ 2147483647 w 21600"/>
              <a:gd name="T5" fmla="*/ 1229655144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8" name="AutoShape 173"/>
          <p:cNvSpPr>
            <a:spLocks noChangeArrowheads="1"/>
          </p:cNvSpPr>
          <p:nvPr/>
        </p:nvSpPr>
        <p:spPr bwMode="auto">
          <a:xfrm>
            <a:off x="8134350" y="3762375"/>
            <a:ext cx="457200" cy="88265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2147483647 h 21600"/>
              <a:gd name="T4" fmla="*/ 2147483647 w 21600"/>
              <a:gd name="T5" fmla="*/ 1229655144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89" name="Arc 175"/>
          <p:cNvSpPr>
            <a:spLocks/>
          </p:cNvSpPr>
          <p:nvPr/>
        </p:nvSpPr>
        <p:spPr bwMode="auto">
          <a:xfrm rot="10641173">
            <a:off x="571500" y="4638675"/>
            <a:ext cx="381000" cy="1460500"/>
          </a:xfrm>
          <a:custGeom>
            <a:avLst/>
            <a:gdLst>
              <a:gd name="T0" fmla="*/ 821948022 w 21600"/>
              <a:gd name="T1" fmla="*/ 0 h 24350"/>
              <a:gd name="T2" fmla="*/ 2045232800 w 21600"/>
              <a:gd name="T3" fmla="*/ 2147483647 h 24350"/>
              <a:gd name="T4" fmla="*/ 0 w 21600"/>
              <a:gd name="T5" fmla="*/ 2147483647 h 24350"/>
              <a:gd name="T6" fmla="*/ 0 60000 65536"/>
              <a:gd name="T7" fmla="*/ 0 60000 65536"/>
              <a:gd name="T8" fmla="*/ 0 60000 65536"/>
              <a:gd name="T9" fmla="*/ 0 w 21600"/>
              <a:gd name="T10" fmla="*/ 0 h 24350"/>
              <a:gd name="T11" fmla="*/ 21600 w 21600"/>
              <a:gd name="T12" fmla="*/ 24350 h 24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350" fill="none" extrusionOk="0">
                <a:moveTo>
                  <a:pt x="8491" y="-1"/>
                </a:moveTo>
                <a:cubicBezTo>
                  <a:pt x="16442" y="3399"/>
                  <a:pt x="21600" y="11213"/>
                  <a:pt x="21600" y="19861"/>
                </a:cubicBezTo>
                <a:cubicBezTo>
                  <a:pt x="21600" y="21369"/>
                  <a:pt x="21441" y="22874"/>
                  <a:pt x="21128" y="24350"/>
                </a:cubicBezTo>
              </a:path>
              <a:path w="21600" h="24350" stroke="0" extrusionOk="0">
                <a:moveTo>
                  <a:pt x="8491" y="-1"/>
                </a:moveTo>
                <a:cubicBezTo>
                  <a:pt x="16442" y="3399"/>
                  <a:pt x="21600" y="11213"/>
                  <a:pt x="21600" y="19861"/>
                </a:cubicBezTo>
                <a:cubicBezTo>
                  <a:pt x="21600" y="21369"/>
                  <a:pt x="21441" y="22874"/>
                  <a:pt x="21128" y="24350"/>
                </a:cubicBezTo>
                <a:lnTo>
                  <a:pt x="0" y="1986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0" name="Arc 176"/>
          <p:cNvSpPr>
            <a:spLocks/>
          </p:cNvSpPr>
          <p:nvPr/>
        </p:nvSpPr>
        <p:spPr bwMode="auto">
          <a:xfrm rot="10958827" flipH="1">
            <a:off x="8181975" y="4635500"/>
            <a:ext cx="381000" cy="1460500"/>
          </a:xfrm>
          <a:custGeom>
            <a:avLst/>
            <a:gdLst>
              <a:gd name="T0" fmla="*/ 821948022 w 21600"/>
              <a:gd name="T1" fmla="*/ 0 h 24350"/>
              <a:gd name="T2" fmla="*/ 2045232800 w 21600"/>
              <a:gd name="T3" fmla="*/ 2147483647 h 24350"/>
              <a:gd name="T4" fmla="*/ 0 w 21600"/>
              <a:gd name="T5" fmla="*/ 2147483647 h 24350"/>
              <a:gd name="T6" fmla="*/ 0 60000 65536"/>
              <a:gd name="T7" fmla="*/ 0 60000 65536"/>
              <a:gd name="T8" fmla="*/ 0 60000 65536"/>
              <a:gd name="T9" fmla="*/ 0 w 21600"/>
              <a:gd name="T10" fmla="*/ 0 h 24350"/>
              <a:gd name="T11" fmla="*/ 21600 w 21600"/>
              <a:gd name="T12" fmla="*/ 24350 h 243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350" fill="none" extrusionOk="0">
                <a:moveTo>
                  <a:pt x="8491" y="-1"/>
                </a:moveTo>
                <a:cubicBezTo>
                  <a:pt x="16442" y="3399"/>
                  <a:pt x="21600" y="11213"/>
                  <a:pt x="21600" y="19861"/>
                </a:cubicBezTo>
                <a:cubicBezTo>
                  <a:pt x="21600" y="21369"/>
                  <a:pt x="21441" y="22874"/>
                  <a:pt x="21128" y="24350"/>
                </a:cubicBezTo>
              </a:path>
              <a:path w="21600" h="24350" stroke="0" extrusionOk="0">
                <a:moveTo>
                  <a:pt x="8491" y="-1"/>
                </a:moveTo>
                <a:cubicBezTo>
                  <a:pt x="16442" y="3399"/>
                  <a:pt x="21600" y="11213"/>
                  <a:pt x="21600" y="19861"/>
                </a:cubicBezTo>
                <a:cubicBezTo>
                  <a:pt x="21600" y="21369"/>
                  <a:pt x="21441" y="22874"/>
                  <a:pt x="21128" y="24350"/>
                </a:cubicBezTo>
                <a:lnTo>
                  <a:pt x="0" y="19861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1" name="Text Box 177"/>
          <p:cNvSpPr txBox="1">
            <a:spLocks noChangeArrowheads="1"/>
          </p:cNvSpPr>
          <p:nvPr/>
        </p:nvSpPr>
        <p:spPr bwMode="auto">
          <a:xfrm>
            <a:off x="609600" y="3429000"/>
            <a:ext cx="793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1        2         3         4         5         6         7        8         9        10       11       12</a:t>
            </a:r>
          </a:p>
        </p:txBody>
      </p:sp>
      <p:sp>
        <p:nvSpPr>
          <p:cNvPr id="96292" name="AutoShape 178"/>
          <p:cNvSpPr>
            <a:spLocks noChangeArrowheads="1"/>
          </p:cNvSpPr>
          <p:nvPr/>
        </p:nvSpPr>
        <p:spPr bwMode="auto">
          <a:xfrm>
            <a:off x="5391150" y="4038600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656714920 h 21600"/>
              <a:gd name="T4" fmla="*/ 2147483647 w 21600"/>
              <a:gd name="T5" fmla="*/ 28009263 h 21600"/>
              <a:gd name="T6" fmla="*/ 2147483647 w 21600"/>
              <a:gd name="T7" fmla="*/ 656714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93" name="Text Box 179"/>
          <p:cNvSpPr txBox="1">
            <a:spLocks noChangeArrowheads="1"/>
          </p:cNvSpPr>
          <p:nvPr/>
        </p:nvSpPr>
        <p:spPr bwMode="auto">
          <a:xfrm>
            <a:off x="2667000" y="5715000"/>
            <a:ext cx="399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Intracellular loops are much longer</a:t>
            </a:r>
          </a:p>
        </p:txBody>
      </p:sp>
      <p:sp>
        <p:nvSpPr>
          <p:cNvPr id="96294" name="Text Box 181"/>
          <p:cNvSpPr txBox="1">
            <a:spLocks noChangeArrowheads="1"/>
          </p:cNvSpPr>
          <p:nvPr/>
        </p:nvSpPr>
        <p:spPr bwMode="auto">
          <a:xfrm>
            <a:off x="5029200" y="1676400"/>
            <a:ext cx="1327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Membrane</a:t>
            </a:r>
          </a:p>
        </p:txBody>
      </p:sp>
      <p:sp>
        <p:nvSpPr>
          <p:cNvPr id="96295" name="Rectangle 182"/>
          <p:cNvSpPr>
            <a:spLocks noChangeArrowheads="1"/>
          </p:cNvSpPr>
          <p:nvPr/>
        </p:nvSpPr>
        <p:spPr bwMode="auto">
          <a:xfrm>
            <a:off x="2590800" y="1095375"/>
            <a:ext cx="164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1        2         3</a:t>
            </a:r>
          </a:p>
        </p:txBody>
      </p:sp>
      <p:sp>
        <p:nvSpPr>
          <p:cNvPr id="96296" name="AutoShape 186"/>
          <p:cNvSpPr>
            <a:spLocks noChangeArrowheads="1"/>
          </p:cNvSpPr>
          <p:nvPr/>
        </p:nvSpPr>
        <p:spPr bwMode="auto">
          <a:xfrm rot="10800000">
            <a:off x="2895600" y="990600"/>
            <a:ext cx="304800" cy="2057400"/>
          </a:xfrm>
          <a:custGeom>
            <a:avLst/>
            <a:gdLst>
              <a:gd name="T0" fmla="*/ 428221563 w 21600"/>
              <a:gd name="T1" fmla="*/ 0 h 21600"/>
              <a:gd name="T2" fmla="*/ 9078637 w 21600"/>
              <a:gd name="T3" fmla="*/ 2147483647 h 21600"/>
              <a:gd name="T4" fmla="*/ 428221563 w 21600"/>
              <a:gd name="T5" fmla="*/ 2147483647 h 21600"/>
              <a:gd name="T6" fmla="*/ 84736468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7" name="AutoShape 187"/>
          <p:cNvSpPr>
            <a:spLocks noChangeArrowheads="1"/>
          </p:cNvSpPr>
          <p:nvPr/>
        </p:nvSpPr>
        <p:spPr bwMode="auto">
          <a:xfrm rot="10800000">
            <a:off x="3657600" y="990600"/>
            <a:ext cx="304800" cy="2057400"/>
          </a:xfrm>
          <a:custGeom>
            <a:avLst/>
            <a:gdLst>
              <a:gd name="T0" fmla="*/ 428221563 w 21600"/>
              <a:gd name="T1" fmla="*/ 0 h 21600"/>
              <a:gd name="T2" fmla="*/ 9078637 w 21600"/>
              <a:gd name="T3" fmla="*/ 2147483647 h 21600"/>
              <a:gd name="T4" fmla="*/ 428221563 w 21600"/>
              <a:gd name="T5" fmla="*/ 2147483647 h 21600"/>
              <a:gd name="T6" fmla="*/ 84736468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8" name="AutoShape 188"/>
          <p:cNvSpPr>
            <a:spLocks noChangeArrowheads="1"/>
          </p:cNvSpPr>
          <p:nvPr/>
        </p:nvSpPr>
        <p:spPr bwMode="auto">
          <a:xfrm rot="10800000">
            <a:off x="2162175" y="990600"/>
            <a:ext cx="304800" cy="2057400"/>
          </a:xfrm>
          <a:custGeom>
            <a:avLst/>
            <a:gdLst>
              <a:gd name="T0" fmla="*/ 428221563 w 21600"/>
              <a:gd name="T1" fmla="*/ 0 h 21600"/>
              <a:gd name="T2" fmla="*/ 9078637 w 21600"/>
              <a:gd name="T3" fmla="*/ 2147483647 h 21600"/>
              <a:gd name="T4" fmla="*/ 428221563 w 21600"/>
              <a:gd name="T5" fmla="*/ 2147483647 h 21600"/>
              <a:gd name="T6" fmla="*/ 84736468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solidFill>
            <a:srgbClr val="0000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299" name="Arc 189"/>
          <p:cNvSpPr>
            <a:spLocks/>
          </p:cNvSpPr>
          <p:nvPr/>
        </p:nvSpPr>
        <p:spPr bwMode="auto">
          <a:xfrm rot="11387591" flipH="1">
            <a:off x="3573463" y="1984375"/>
            <a:ext cx="762000" cy="1216025"/>
          </a:xfrm>
          <a:custGeom>
            <a:avLst/>
            <a:gdLst>
              <a:gd name="T0" fmla="*/ 2147483647 w 21600"/>
              <a:gd name="T1" fmla="*/ 0 h 23468"/>
              <a:gd name="T2" fmla="*/ 2147483647 w 21600"/>
              <a:gd name="T3" fmla="*/ 2147483647 h 23468"/>
              <a:gd name="T4" fmla="*/ 0 w 21600"/>
              <a:gd name="T5" fmla="*/ 2147483647 h 23468"/>
              <a:gd name="T6" fmla="*/ 0 60000 65536"/>
              <a:gd name="T7" fmla="*/ 0 60000 65536"/>
              <a:gd name="T8" fmla="*/ 0 60000 65536"/>
              <a:gd name="T9" fmla="*/ 0 w 21600"/>
              <a:gd name="T10" fmla="*/ 0 h 23468"/>
              <a:gd name="T11" fmla="*/ 21600 w 21600"/>
              <a:gd name="T12" fmla="*/ 23468 h 234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468" fill="none" extrusionOk="0">
                <a:moveTo>
                  <a:pt x="11660" y="0"/>
                </a:moveTo>
                <a:cubicBezTo>
                  <a:pt x="17854" y="3972"/>
                  <a:pt x="21600" y="10824"/>
                  <a:pt x="21600" y="18182"/>
                </a:cubicBezTo>
                <a:cubicBezTo>
                  <a:pt x="21600" y="19964"/>
                  <a:pt x="21379" y="21739"/>
                  <a:pt x="20943" y="23468"/>
                </a:cubicBezTo>
              </a:path>
              <a:path w="21600" h="23468" stroke="0" extrusionOk="0">
                <a:moveTo>
                  <a:pt x="11660" y="0"/>
                </a:moveTo>
                <a:cubicBezTo>
                  <a:pt x="17854" y="3972"/>
                  <a:pt x="21600" y="10824"/>
                  <a:pt x="21600" y="18182"/>
                </a:cubicBezTo>
                <a:cubicBezTo>
                  <a:pt x="21600" y="19964"/>
                  <a:pt x="21379" y="21739"/>
                  <a:pt x="20943" y="23468"/>
                </a:cubicBezTo>
                <a:lnTo>
                  <a:pt x="0" y="18182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0" name="Arc 191"/>
          <p:cNvSpPr>
            <a:spLocks/>
          </p:cNvSpPr>
          <p:nvPr/>
        </p:nvSpPr>
        <p:spPr bwMode="auto">
          <a:xfrm rot="5400000" flipH="1" flipV="1">
            <a:off x="2963862" y="196851"/>
            <a:ext cx="492125" cy="1981200"/>
          </a:xfrm>
          <a:custGeom>
            <a:avLst/>
            <a:gdLst>
              <a:gd name="T0" fmla="*/ 741004232 w 21600"/>
              <a:gd name="T1" fmla="*/ 0 h 32606"/>
              <a:gd name="T2" fmla="*/ 2147483647 w 21600"/>
              <a:gd name="T3" fmla="*/ 2147483647 h 32606"/>
              <a:gd name="T4" fmla="*/ 0 w 21600"/>
              <a:gd name="T5" fmla="*/ 2147483647 h 32606"/>
              <a:gd name="T6" fmla="*/ 0 60000 65536"/>
              <a:gd name="T7" fmla="*/ 0 60000 65536"/>
              <a:gd name="T8" fmla="*/ 0 60000 65536"/>
              <a:gd name="T9" fmla="*/ 0 w 21600"/>
              <a:gd name="T10" fmla="*/ 0 h 32606"/>
              <a:gd name="T11" fmla="*/ 21600 w 21600"/>
              <a:gd name="T12" fmla="*/ 32606 h 326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2606" fill="none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  <a:cubicBezTo>
                  <a:pt x="21600" y="25366"/>
                  <a:pt x="20521" y="29233"/>
                  <a:pt x="18480" y="32606"/>
                </a:cubicBezTo>
              </a:path>
              <a:path w="21600" h="32606" stroke="0" extrusionOk="0">
                <a:moveTo>
                  <a:pt x="2750" y="-1"/>
                </a:moveTo>
                <a:cubicBezTo>
                  <a:pt x="13527" y="1383"/>
                  <a:pt x="21600" y="10557"/>
                  <a:pt x="21600" y="21424"/>
                </a:cubicBezTo>
                <a:cubicBezTo>
                  <a:pt x="21600" y="25366"/>
                  <a:pt x="20521" y="29233"/>
                  <a:pt x="18480" y="32606"/>
                </a:cubicBezTo>
                <a:lnTo>
                  <a:pt x="0" y="21424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1" name="Line 192"/>
          <p:cNvSpPr>
            <a:spLocks noChangeShapeType="1"/>
          </p:cNvSpPr>
          <p:nvPr/>
        </p:nvSpPr>
        <p:spPr bwMode="auto">
          <a:xfrm flipV="1">
            <a:off x="2176463" y="1371600"/>
            <a:ext cx="42862" cy="2286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2" name="Arc 195"/>
          <p:cNvSpPr>
            <a:spLocks/>
          </p:cNvSpPr>
          <p:nvPr/>
        </p:nvSpPr>
        <p:spPr bwMode="auto">
          <a:xfrm rot="21489115" flipV="1">
            <a:off x="2471738" y="3124200"/>
            <a:ext cx="1409700" cy="206375"/>
          </a:xfrm>
          <a:custGeom>
            <a:avLst/>
            <a:gdLst>
              <a:gd name="T0" fmla="*/ 0 w 26209"/>
              <a:gd name="T1" fmla="*/ 10533370 h 21600"/>
              <a:gd name="T2" fmla="*/ 2147483647 w 26209"/>
              <a:gd name="T3" fmla="*/ 93273465 h 21600"/>
              <a:gd name="T4" fmla="*/ 2147483647 w 26209"/>
              <a:gd name="T5" fmla="*/ 179997762 h 21600"/>
              <a:gd name="T6" fmla="*/ 0 60000 65536"/>
              <a:gd name="T7" fmla="*/ 0 60000 65536"/>
              <a:gd name="T8" fmla="*/ 0 60000 65536"/>
              <a:gd name="T9" fmla="*/ 0 w 26209"/>
              <a:gd name="T10" fmla="*/ 0 h 21600"/>
              <a:gd name="T11" fmla="*/ 26209 w 2620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09" h="21600" fill="none" extrusionOk="0">
                <a:moveTo>
                  <a:pt x="0" y="1264"/>
                </a:moveTo>
                <a:cubicBezTo>
                  <a:pt x="2336" y="427"/>
                  <a:pt x="4799" y="-1"/>
                  <a:pt x="7281" y="-1"/>
                </a:cubicBezTo>
                <a:cubicBezTo>
                  <a:pt x="15159" y="-1"/>
                  <a:pt x="22412" y="4289"/>
                  <a:pt x="26208" y="11193"/>
                </a:cubicBezTo>
              </a:path>
              <a:path w="26209" h="21600" stroke="0" extrusionOk="0">
                <a:moveTo>
                  <a:pt x="0" y="1264"/>
                </a:moveTo>
                <a:cubicBezTo>
                  <a:pt x="2336" y="427"/>
                  <a:pt x="4799" y="-1"/>
                  <a:pt x="7281" y="-1"/>
                </a:cubicBezTo>
                <a:cubicBezTo>
                  <a:pt x="15159" y="-1"/>
                  <a:pt x="22412" y="4289"/>
                  <a:pt x="26208" y="11193"/>
                </a:cubicBezTo>
                <a:lnTo>
                  <a:pt x="7281" y="21600"/>
                </a:lnTo>
                <a:close/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3" name="Text Box 196"/>
          <p:cNvSpPr txBox="1">
            <a:spLocks noChangeArrowheads="1"/>
          </p:cNvSpPr>
          <p:nvPr/>
        </p:nvSpPr>
        <p:spPr bwMode="auto">
          <a:xfrm>
            <a:off x="533400" y="2057400"/>
            <a:ext cx="38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In</a:t>
            </a:r>
          </a:p>
        </p:txBody>
      </p:sp>
      <p:sp>
        <p:nvSpPr>
          <p:cNvPr id="96304" name="Text Box 198"/>
          <p:cNvSpPr txBox="1">
            <a:spLocks noChangeArrowheads="1"/>
          </p:cNvSpPr>
          <p:nvPr/>
        </p:nvSpPr>
        <p:spPr bwMode="auto">
          <a:xfrm>
            <a:off x="457200" y="1238250"/>
            <a:ext cx="577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Out</a:t>
            </a:r>
          </a:p>
        </p:txBody>
      </p:sp>
      <p:sp>
        <p:nvSpPr>
          <p:cNvPr id="96305" name="Rectangle 199"/>
          <p:cNvSpPr>
            <a:spLocks noChangeArrowheads="1"/>
          </p:cNvSpPr>
          <p:nvPr/>
        </p:nvSpPr>
        <p:spPr bwMode="auto">
          <a:xfrm>
            <a:off x="7010400" y="1219200"/>
            <a:ext cx="971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C0000"/>
                </a:solidFill>
              </a:rPr>
              <a:t>GPCRs</a:t>
            </a:r>
          </a:p>
        </p:txBody>
      </p:sp>
      <p:sp>
        <p:nvSpPr>
          <p:cNvPr id="96306" name="Rectangle 200"/>
          <p:cNvSpPr>
            <a:spLocks noChangeArrowheads="1"/>
          </p:cNvSpPr>
          <p:nvPr/>
        </p:nvSpPr>
        <p:spPr bwMode="auto">
          <a:xfrm>
            <a:off x="7010400" y="2895600"/>
            <a:ext cx="161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111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6C0000"/>
                </a:solidFill>
              </a:rPr>
              <a:t>Ion Channels</a:t>
            </a:r>
          </a:p>
        </p:txBody>
      </p:sp>
      <p:sp>
        <p:nvSpPr>
          <p:cNvPr id="96307" name="AutoShape 183"/>
          <p:cNvSpPr>
            <a:spLocks noChangeArrowheads="1"/>
          </p:cNvSpPr>
          <p:nvPr/>
        </p:nvSpPr>
        <p:spPr bwMode="auto">
          <a:xfrm>
            <a:off x="2438400" y="1447800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656714920 h 21600"/>
              <a:gd name="T4" fmla="*/ 2147483647 w 21600"/>
              <a:gd name="T5" fmla="*/ 28009263 h 21600"/>
              <a:gd name="T6" fmla="*/ 2147483647 w 21600"/>
              <a:gd name="T7" fmla="*/ 656714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8" name="AutoShape 204"/>
          <p:cNvSpPr>
            <a:spLocks noChangeArrowheads="1"/>
          </p:cNvSpPr>
          <p:nvPr/>
        </p:nvSpPr>
        <p:spPr bwMode="auto">
          <a:xfrm>
            <a:off x="3181350" y="1419225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656714920 h 21600"/>
              <a:gd name="T4" fmla="*/ 2147483647 w 21600"/>
              <a:gd name="T5" fmla="*/ 28009263 h 21600"/>
              <a:gd name="T6" fmla="*/ 2147483647 w 21600"/>
              <a:gd name="T7" fmla="*/ 656714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09" name="AutoShape 206"/>
          <p:cNvSpPr>
            <a:spLocks noChangeArrowheads="1"/>
          </p:cNvSpPr>
          <p:nvPr/>
        </p:nvSpPr>
        <p:spPr bwMode="auto">
          <a:xfrm>
            <a:off x="3962400" y="1419225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656714920 h 21600"/>
              <a:gd name="T4" fmla="*/ 2147483647 w 21600"/>
              <a:gd name="T5" fmla="*/ 28009263 h 21600"/>
              <a:gd name="T6" fmla="*/ 2147483647 w 21600"/>
              <a:gd name="T7" fmla="*/ 656714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10" name="AutoShape 207"/>
          <p:cNvSpPr>
            <a:spLocks noChangeArrowheads="1"/>
          </p:cNvSpPr>
          <p:nvPr/>
        </p:nvSpPr>
        <p:spPr bwMode="auto">
          <a:xfrm>
            <a:off x="3962400" y="1447800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656714920 h 21600"/>
              <a:gd name="T4" fmla="*/ 2147483647 w 21600"/>
              <a:gd name="T5" fmla="*/ 28009263 h 21600"/>
              <a:gd name="T6" fmla="*/ 2147483647 w 21600"/>
              <a:gd name="T7" fmla="*/ 656714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311" name="AutoShape 205"/>
          <p:cNvSpPr>
            <a:spLocks noChangeArrowheads="1"/>
          </p:cNvSpPr>
          <p:nvPr/>
        </p:nvSpPr>
        <p:spPr bwMode="auto">
          <a:xfrm>
            <a:off x="3181350" y="1447800"/>
            <a:ext cx="457200" cy="342900"/>
          </a:xfrm>
          <a:custGeom>
            <a:avLst/>
            <a:gdLst>
              <a:gd name="T0" fmla="*/ 2147483647 w 21600"/>
              <a:gd name="T1" fmla="*/ 0 h 21600"/>
              <a:gd name="T2" fmla="*/ 45965406 w 21600"/>
              <a:gd name="T3" fmla="*/ 656714920 h 21600"/>
              <a:gd name="T4" fmla="*/ 2147483647 w 21600"/>
              <a:gd name="T5" fmla="*/ 28009263 h 21600"/>
              <a:gd name="T6" fmla="*/ 2147483647 w 21600"/>
              <a:gd name="T7" fmla="*/ 65671492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6 w 21600"/>
              <a:gd name="T13" fmla="*/ 0 h 21600"/>
              <a:gd name="T14" fmla="*/ 21284 w 21600"/>
              <a:gd name="T15" fmla="*/ 1328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450" y="10350"/>
                </a:moveTo>
                <a:cubicBezTo>
                  <a:pt x="691" y="4809"/>
                  <a:pt x="5253" y="440"/>
                  <a:pt x="10800" y="440"/>
                </a:cubicBezTo>
                <a:cubicBezTo>
                  <a:pt x="16346" y="440"/>
                  <a:pt x="20908" y="4809"/>
                  <a:pt x="21149" y="10350"/>
                </a:cubicBezTo>
                <a:lnTo>
                  <a:pt x="21589" y="10330"/>
                </a:lnTo>
                <a:cubicBezTo>
                  <a:pt x="21338" y="4554"/>
                  <a:pt x="16582" y="0"/>
                  <a:pt x="10799" y="0"/>
                </a:cubicBezTo>
                <a:cubicBezTo>
                  <a:pt x="5017" y="0"/>
                  <a:pt x="261" y="4554"/>
                  <a:pt x="10" y="10330"/>
                </a:cubicBezTo>
                <a:close/>
              </a:path>
            </a:pathLst>
          </a:cu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1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2200"/>
            <a:ext cx="50450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4" name="Group 1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8915400" cy="6858000"/>
          </a:xfrm>
        </p:grpSpPr>
        <p:sp>
          <p:nvSpPr>
            <p:cNvPr id="71688" name="Line 3"/>
            <p:cNvSpPr>
              <a:spLocks noChangeShapeType="1"/>
            </p:cNvSpPr>
            <p:nvPr/>
          </p:nvSpPr>
          <p:spPr bwMode="auto">
            <a:xfrm>
              <a:off x="152400" y="6477000"/>
              <a:ext cx="7010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TextBox 1666"/>
            <p:cNvSpPr txBox="1">
              <a:spLocks noChangeArrowheads="1"/>
            </p:cNvSpPr>
            <p:nvPr/>
          </p:nvSpPr>
          <p:spPr bwMode="auto">
            <a:xfrm>
              <a:off x="6096000" y="57912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  <p:pic>
          <p:nvPicPr>
            <p:cNvPr id="71690" name="Picture 1668" descr="R23big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68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685" name="Slide Number Placeholder 166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5737CCB-903B-A246-84A6-1E0FC09217CA}" type="slidenum">
              <a:rPr lang="en-US" sz="1400"/>
              <a:pPr algn="r" eaLnBrk="1" hangingPunct="1"/>
              <a:t>7</a:t>
            </a:fld>
            <a:endParaRPr lang="en-US" sz="1400"/>
          </a:p>
        </p:txBody>
      </p:sp>
      <p:sp>
        <p:nvSpPr>
          <p:cNvPr id="71686" name="Slide Number Placeholder 1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958A484-2E08-5F41-B6A6-18962CB59CF1}" type="slidenum">
              <a:rPr lang="en-US" sz="1400"/>
              <a:pPr algn="r" eaLnBrk="1" hangingPunct="1"/>
              <a:t>7</a:t>
            </a:fld>
            <a:endParaRPr lang="en-US" sz="1400"/>
          </a:p>
        </p:txBody>
      </p:sp>
      <p:sp>
        <p:nvSpPr>
          <p:cNvPr id="71687" name="Rectangle 9"/>
          <p:cNvSpPr>
            <a:spLocks noChangeArrowheads="1"/>
          </p:cNvSpPr>
          <p:nvPr/>
        </p:nvSpPr>
        <p:spPr bwMode="auto">
          <a:xfrm>
            <a:off x="3657600" y="457200"/>
            <a:ext cx="54371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990000"/>
                </a:solidFill>
              </a:rPr>
              <a:t>      </a:t>
            </a:r>
            <a:r>
              <a:rPr lang="en-US" sz="2800" b="1">
                <a:solidFill>
                  <a:srgbClr val="990000"/>
                </a:solidFill>
              </a:rPr>
              <a:t>Magnetic Proteoliposomes </a:t>
            </a:r>
          </a:p>
          <a:p>
            <a:r>
              <a:rPr lang="en-US" sz="2800" b="1">
                <a:solidFill>
                  <a:srgbClr val="990000"/>
                </a:solidFill>
              </a:rPr>
              <a:t>       with pure, oriented GPCR</a:t>
            </a:r>
          </a:p>
          <a:p>
            <a:r>
              <a:rPr lang="en-US" sz="2000">
                <a:solidFill>
                  <a:srgbClr val="990000"/>
                </a:solidFill>
              </a:rPr>
              <a:t>          Stained with Anti-GPCR IgG-PE </a:t>
            </a: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1066800" y="0"/>
          <a:ext cx="2895600" cy="340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1" name="Document" r:id="rId6" imgW="5486400" imgH="6451600" progId="Word.Document.12">
                  <p:link updateAutomatic="1"/>
                </p:oleObj>
              </mc:Choice>
              <mc:Fallback>
                <p:oleObj name="Document" r:id="rId6" imgW="5486400" imgH="64516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0"/>
                        <a:ext cx="2895600" cy="340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6823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8229600" cy="411163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rgbClr val="800000"/>
                </a:solidFill>
                <a:latin typeface="Calibri" charset="0"/>
                <a:ea typeface="ＭＳ Ｐゴシック" charset="0"/>
                <a:cs typeface="Helvetica" charset="0"/>
              </a:rPr>
              <a:t>Typical Project:  10 Steps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43000" y="828675"/>
            <a:ext cx="7848600" cy="57245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50000"/>
            </a:pPr>
            <a:r>
              <a:rPr lang="en-US" sz="1800" b="1">
                <a:solidFill>
                  <a:srgbClr val="000090"/>
                </a:solidFill>
                <a:latin typeface="Calibri" charset="0"/>
                <a:ea typeface="ＭＳ Ｐゴシック" charset="0"/>
                <a:cs typeface="Helvetica" charset="0"/>
              </a:rPr>
              <a:t>Codon-optimized for GPCR synthetic genes, proprietary expression vectors.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50000"/>
            </a:pPr>
            <a:r>
              <a:rPr lang="en-US" sz="1800" b="1">
                <a:solidFill>
                  <a:srgbClr val="000090"/>
                </a:solidFill>
                <a:latin typeface="Calibri" charset="0"/>
                <a:ea typeface="ＭＳ Ｐゴシック" charset="0"/>
                <a:cs typeface="Helvetica" charset="0"/>
              </a:rPr>
              <a:t>7-10 cell lines over-expressing target GPCR (3-5 human + cyno  and rodent orthologs).  Cell lines expressing ligands (if applicable)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50000"/>
            </a:pPr>
            <a:r>
              <a:rPr lang="en-US" sz="1800" b="1">
                <a:solidFill>
                  <a:srgbClr val="000090"/>
                </a:solidFill>
                <a:latin typeface="Calibri" charset="0"/>
                <a:ea typeface="ＭＳ Ｐゴシック" charset="0"/>
                <a:cs typeface="Helvetica" charset="0"/>
              </a:rPr>
              <a:t>Cell lines expressing mutated forms based on target polymorphism.  Cell lines with alanine scanning of GPCR surface for detailed epitope mapping.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50000"/>
            </a:pPr>
            <a:r>
              <a:rPr lang="en-US" sz="1800" b="1">
                <a:solidFill>
                  <a:srgbClr val="000090"/>
                </a:solidFill>
                <a:latin typeface="Calibri" charset="0"/>
                <a:ea typeface="ＭＳ Ｐゴシック" charset="0"/>
                <a:cs typeface="Helvetica" charset="0"/>
              </a:rPr>
              <a:t>Preparation and characterization of MPL and SIMPL target presentation materials.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50000"/>
            </a:pPr>
            <a:r>
              <a:rPr lang="en-US" sz="1800" b="1">
                <a:solidFill>
                  <a:srgbClr val="000090"/>
                </a:solidFill>
                <a:latin typeface="Calibri" charset="0"/>
                <a:ea typeface="ＭＳ Ｐゴシック" charset="0"/>
                <a:cs typeface="Helvetica" charset="0"/>
              </a:rPr>
              <a:t>Selection of leads from ScFv and/or Fab libraries using propriatary platforms/technologies.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50000"/>
            </a:pPr>
            <a:r>
              <a:rPr lang="en-US" sz="1800" b="1">
                <a:solidFill>
                  <a:srgbClr val="000090"/>
                </a:solidFill>
                <a:latin typeface="Calibri" charset="0"/>
                <a:ea typeface="ＭＳ Ｐゴシック" charset="0"/>
                <a:cs typeface="Helvetica" charset="0"/>
              </a:rPr>
              <a:t>Primary characterization in cell-based assays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50000"/>
            </a:pPr>
            <a:r>
              <a:rPr lang="en-US" sz="1800" b="1">
                <a:solidFill>
                  <a:srgbClr val="000090"/>
                </a:solidFill>
                <a:latin typeface="Calibri" charset="0"/>
                <a:ea typeface="ＭＳ Ｐゴシック" charset="0"/>
                <a:cs typeface="Helvetica" charset="0"/>
              </a:rPr>
              <a:t>Lead selection and affinity maturation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50000"/>
            </a:pPr>
            <a:r>
              <a:rPr lang="en-US" sz="1800" b="1">
                <a:solidFill>
                  <a:srgbClr val="000090"/>
                </a:solidFill>
                <a:latin typeface="Calibri" charset="0"/>
                <a:ea typeface="ＭＳ Ｐゴシック" charset="0"/>
                <a:cs typeface="Helvetica" charset="0"/>
              </a:rPr>
              <a:t>Conversion into desired IgG format (20-30 leads)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50000"/>
            </a:pPr>
            <a:r>
              <a:rPr lang="en-US" sz="1800" b="1">
                <a:solidFill>
                  <a:srgbClr val="000090"/>
                </a:solidFill>
                <a:latin typeface="Calibri" charset="0"/>
                <a:ea typeface="ＭＳ Ｐゴシック" charset="0"/>
                <a:cs typeface="Helvetica" charset="0"/>
              </a:rPr>
              <a:t>Production and detailed cell-based characterization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Clr>
                <a:srgbClr val="800000"/>
              </a:buClr>
              <a:buSzPct val="150000"/>
            </a:pPr>
            <a:r>
              <a:rPr lang="en-US" sz="1800" b="1">
                <a:solidFill>
                  <a:srgbClr val="000090"/>
                </a:solidFill>
                <a:latin typeface="Calibri" charset="0"/>
                <a:ea typeface="ＭＳ Ｐゴシック" charset="0"/>
                <a:cs typeface="Helvetica" charset="0"/>
              </a:rPr>
              <a:t>Scaled up production and collaborative animal studies.</a:t>
            </a:r>
          </a:p>
        </p:txBody>
      </p:sp>
      <p:grpSp>
        <p:nvGrpSpPr>
          <p:cNvPr id="77828" name="Group 12"/>
          <p:cNvGrpSpPr>
            <a:grpSpLocks/>
          </p:cNvGrpSpPr>
          <p:nvPr/>
        </p:nvGrpSpPr>
        <p:grpSpPr bwMode="auto">
          <a:xfrm>
            <a:off x="0" y="0"/>
            <a:ext cx="8915400" cy="6858000"/>
            <a:chOff x="0" y="0"/>
            <a:chExt cx="8915400" cy="6858000"/>
          </a:xfrm>
        </p:grpSpPr>
        <p:sp>
          <p:nvSpPr>
            <p:cNvPr id="77830" name="Line 3"/>
            <p:cNvSpPr>
              <a:spLocks noChangeShapeType="1"/>
            </p:cNvSpPr>
            <p:nvPr/>
          </p:nvSpPr>
          <p:spPr bwMode="auto">
            <a:xfrm>
              <a:off x="152400" y="6477000"/>
              <a:ext cx="70104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31" name="TextBox 12"/>
            <p:cNvSpPr txBox="1">
              <a:spLocks noChangeArrowheads="1"/>
            </p:cNvSpPr>
            <p:nvPr/>
          </p:nvSpPr>
          <p:spPr bwMode="auto">
            <a:xfrm>
              <a:off x="6096000" y="5791200"/>
              <a:ext cx="28194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endParaRPr lang="en-US" sz="1800"/>
            </a:p>
          </p:txBody>
        </p:sp>
        <p:pic>
          <p:nvPicPr>
            <p:cNvPr id="77832" name="Picture 14" descr="R23big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0668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69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9DB240C-934C-344B-98FF-C9157770C89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99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5"/>
          <p:cNvSpPr txBox="1">
            <a:spLocks noChangeArrowheads="1"/>
          </p:cNvSpPr>
          <p:nvPr/>
        </p:nvSpPr>
        <p:spPr bwMode="auto">
          <a:xfrm>
            <a:off x="6096000" y="5791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ru-RU" sz="1800"/>
          </a:p>
        </p:txBody>
      </p:sp>
      <p:pic>
        <p:nvPicPr>
          <p:cNvPr id="27650" name="Picture 11" descr="R23bi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4" descr=" Pic 1.jpg                                                      00034DBAMacintosh HD                   BC93CBFC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0" y="5156200"/>
            <a:ext cx="78168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3"/>
          <p:cNvSpPr>
            <a:spLocks noChangeArrowheads="1"/>
          </p:cNvSpPr>
          <p:nvPr/>
        </p:nvSpPr>
        <p:spPr bwMode="auto">
          <a:xfrm>
            <a:off x="914400" y="685800"/>
            <a:ext cx="81534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5125" lvl="1">
              <a:buClr>
                <a:srgbClr val="800000"/>
              </a:buClr>
              <a:buSzPct val="170000"/>
              <a:buFont typeface="Arial" charset="0"/>
              <a:buChar char="•"/>
            </a:pPr>
            <a:r>
              <a:rPr lang="en-US" sz="2000">
                <a:solidFill>
                  <a:srgbClr val="000090"/>
                </a:solidFill>
                <a:latin typeface="Helvetica" charset="0"/>
                <a:cs typeface="Helvetica" charset="0"/>
              </a:rPr>
              <a:t>  World class expertise for the discovery of functional human</a:t>
            </a:r>
          </a:p>
          <a:p>
            <a:pPr marL="365125" lvl="1">
              <a:buClr>
                <a:srgbClr val="800000"/>
              </a:buClr>
              <a:buSzPct val="170000"/>
            </a:pPr>
            <a:r>
              <a:rPr lang="en-US" sz="2000">
                <a:solidFill>
                  <a:srgbClr val="000090"/>
                </a:solidFill>
                <a:latin typeface="Helvetica" charset="0"/>
                <a:cs typeface="Helvetica" charset="0"/>
              </a:rPr>
              <a:t>   antibodies directed to multi-spanning membrane proteins </a:t>
            </a:r>
          </a:p>
          <a:p>
            <a:pPr marL="365125" lvl="1">
              <a:buClr>
                <a:srgbClr val="800000"/>
              </a:buClr>
              <a:buSzPct val="170000"/>
              <a:buFont typeface="Arial" charset="0"/>
              <a:buChar char="•"/>
            </a:pPr>
            <a:endParaRPr lang="en-US" sz="1800">
              <a:solidFill>
                <a:srgbClr val="000090"/>
              </a:solidFill>
              <a:latin typeface="Helvetica" charset="0"/>
              <a:cs typeface="Helvetica" charset="0"/>
            </a:endParaRPr>
          </a:p>
          <a:p>
            <a:pPr marL="365125" lvl="1">
              <a:buClr>
                <a:srgbClr val="800000"/>
              </a:buClr>
              <a:buSzPct val="170000"/>
              <a:buFont typeface="Arial" charset="0"/>
              <a:buChar char="•"/>
            </a:pPr>
            <a:r>
              <a:rPr lang="en-US" sz="2000">
                <a:solidFill>
                  <a:srgbClr val="000090"/>
                </a:solidFill>
                <a:latin typeface="Helvetica" charset="0"/>
                <a:cs typeface="Helvetica" charset="0"/>
              </a:rPr>
              <a:t>  Discovery platform based upon world-class scFv and Fab phage</a:t>
            </a:r>
          </a:p>
          <a:p>
            <a:pPr marL="365125" lvl="1">
              <a:buClr>
                <a:srgbClr val="800000"/>
              </a:buClr>
              <a:buSzPct val="170000"/>
            </a:pPr>
            <a:r>
              <a:rPr lang="en-US" sz="2000">
                <a:solidFill>
                  <a:srgbClr val="000090"/>
                </a:solidFill>
                <a:latin typeface="Helvetica" charset="0"/>
                <a:cs typeface="Helvetica" charset="0"/>
              </a:rPr>
              <a:t>    libraries and the MPL and SIMPL</a:t>
            </a:r>
            <a:r>
              <a:rPr lang="en-US" sz="2800" b="1" baseline="30000">
                <a:solidFill>
                  <a:srgbClr val="000090"/>
                </a:solidFill>
                <a:latin typeface="Helvetica" charset="0"/>
                <a:cs typeface="Helvetica" charset="0"/>
              </a:rPr>
              <a:t>®</a:t>
            </a:r>
            <a:r>
              <a:rPr lang="en-US"/>
              <a:t> </a:t>
            </a:r>
            <a:r>
              <a:rPr lang="en-US" sz="2000">
                <a:solidFill>
                  <a:srgbClr val="000090"/>
                </a:solidFill>
                <a:latin typeface="Helvetica" charset="0"/>
                <a:cs typeface="Helvetica" charset="0"/>
              </a:rPr>
              <a:t> presentation of the target.  </a:t>
            </a:r>
          </a:p>
          <a:p>
            <a:pPr marL="365125" lvl="1">
              <a:buClr>
                <a:srgbClr val="800000"/>
              </a:buClr>
              <a:buSzPct val="170000"/>
            </a:pPr>
            <a:r>
              <a:rPr lang="en-US" sz="1800">
                <a:solidFill>
                  <a:srgbClr val="000090"/>
                </a:solidFill>
                <a:latin typeface="Helvetica" charset="0"/>
                <a:cs typeface="Helvetica" charset="0"/>
              </a:rPr>
              <a:t> 	</a:t>
            </a:r>
          </a:p>
          <a:p>
            <a:pPr marL="365125" lvl="1">
              <a:buClr>
                <a:srgbClr val="800000"/>
              </a:buClr>
              <a:buSzPct val="170000"/>
              <a:buFont typeface="Arial" charset="0"/>
              <a:buChar char="•"/>
            </a:pPr>
            <a:r>
              <a:rPr lang="en-US" sz="2000">
                <a:solidFill>
                  <a:srgbClr val="000090"/>
                </a:solidFill>
                <a:latin typeface="Helvetica" charset="0"/>
                <a:cs typeface="Helvetica" charset="0"/>
              </a:rPr>
              <a:t>  Science team: 20 People (18 hold Dr. Sci., Ph.D. or M.S. degree)  </a:t>
            </a:r>
          </a:p>
          <a:p>
            <a:pPr marL="365125" lvl="1">
              <a:buClr>
                <a:srgbClr val="800000"/>
              </a:buClr>
              <a:buSzPct val="170000"/>
            </a:pPr>
            <a:r>
              <a:rPr lang="en-US" sz="1800">
                <a:solidFill>
                  <a:srgbClr val="000090"/>
                </a:solidFill>
                <a:latin typeface="Helvetica" charset="0"/>
                <a:cs typeface="Helvetica" charset="0"/>
              </a:rPr>
              <a:t>   	</a:t>
            </a:r>
          </a:p>
          <a:p>
            <a:pPr marL="365125" lvl="1">
              <a:buClr>
                <a:srgbClr val="800000"/>
              </a:buClr>
              <a:buSzPct val="170000"/>
              <a:buFont typeface="Arial" charset="0"/>
              <a:buChar char="•"/>
            </a:pPr>
            <a:r>
              <a:rPr lang="en-US" sz="2000">
                <a:solidFill>
                  <a:srgbClr val="000090"/>
                </a:solidFill>
                <a:latin typeface="Helvetica" charset="0"/>
                <a:cs typeface="Helvetica" charset="0"/>
              </a:rPr>
              <a:t>  Laboratories:  Pushchino, Moscow Region, Russia; fully enabled</a:t>
            </a:r>
          </a:p>
          <a:p>
            <a:pPr marL="365125" lvl="1">
              <a:buClr>
                <a:srgbClr val="800000"/>
              </a:buClr>
              <a:buSzPct val="170000"/>
            </a:pPr>
            <a:r>
              <a:rPr lang="en-US" sz="2000">
                <a:solidFill>
                  <a:srgbClr val="000090"/>
                </a:solidFill>
                <a:latin typeface="Helvetica" charset="0"/>
                <a:cs typeface="Helvetica" charset="0"/>
              </a:rPr>
              <a:t>    for molecular biology, cell biology, biochemistry, and phage</a:t>
            </a:r>
          </a:p>
          <a:p>
            <a:pPr marL="365125" lvl="1">
              <a:buClr>
                <a:srgbClr val="800000"/>
              </a:buClr>
              <a:buSzPct val="170000"/>
            </a:pPr>
            <a:r>
              <a:rPr lang="en-US" sz="2000">
                <a:solidFill>
                  <a:srgbClr val="000090"/>
                </a:solidFill>
                <a:latin typeface="Helvetica" charset="0"/>
                <a:cs typeface="Helvetica" charset="0"/>
              </a:rPr>
              <a:t>    display technologies.  </a:t>
            </a:r>
            <a:r>
              <a:rPr lang="en-US" sz="1800">
                <a:solidFill>
                  <a:srgbClr val="000090"/>
                </a:solidFill>
                <a:latin typeface="Helvetica" charset="0"/>
                <a:cs typeface="Helvetica" charset="0"/>
              </a:rPr>
              <a:t>(Pushchino is a Russian Center for Biomedical</a:t>
            </a:r>
          </a:p>
          <a:p>
            <a:pPr marL="365125" lvl="1">
              <a:buClr>
                <a:srgbClr val="800000"/>
              </a:buClr>
              <a:buSzPct val="170000"/>
            </a:pPr>
            <a:r>
              <a:rPr lang="en-US" sz="1800">
                <a:solidFill>
                  <a:srgbClr val="000090"/>
                </a:solidFill>
                <a:latin typeface="Helvetica" charset="0"/>
                <a:cs typeface="Helvetica" charset="0"/>
              </a:rPr>
              <a:t>    Studies, an analog of US Bethesda – NIH) </a:t>
            </a:r>
          </a:p>
          <a:p>
            <a:pPr marL="365125" lvl="1">
              <a:buClr>
                <a:srgbClr val="800000"/>
              </a:buClr>
              <a:buSzPct val="170000"/>
            </a:pPr>
            <a:r>
              <a:rPr lang="en-US" sz="1800">
                <a:solidFill>
                  <a:srgbClr val="000090"/>
                </a:solidFill>
                <a:latin typeface="Helvetica" charset="0"/>
                <a:cs typeface="Helvetica" charset="0"/>
              </a:rPr>
              <a:t>  </a:t>
            </a:r>
          </a:p>
          <a:p>
            <a:pPr marL="365125" lvl="1">
              <a:buClr>
                <a:srgbClr val="800000"/>
              </a:buClr>
              <a:buSzPct val="170000"/>
              <a:buFont typeface="Arial" charset="0"/>
              <a:buChar char="•"/>
            </a:pPr>
            <a:r>
              <a:rPr lang="en-US" sz="2000">
                <a:solidFill>
                  <a:srgbClr val="000090"/>
                </a:solidFill>
                <a:latin typeface="Helvetica" charset="0"/>
                <a:cs typeface="Helvetica" charset="0"/>
              </a:rPr>
              <a:t>  Established 2006</a:t>
            </a:r>
          </a:p>
          <a:p>
            <a:pPr marL="365125" lvl="1">
              <a:buFont typeface="Arial" charset="0"/>
              <a:buChar char="•"/>
            </a:pPr>
            <a:endParaRPr lang="en-US" sz="1800">
              <a:solidFill>
                <a:srgbClr val="000090"/>
              </a:solidFill>
              <a:latin typeface="Helvetica" charset="0"/>
              <a:cs typeface="Helvetica" charset="0"/>
            </a:endParaRPr>
          </a:p>
        </p:txBody>
      </p:sp>
      <p:sp>
        <p:nvSpPr>
          <p:cNvPr id="27653" name="Rectangle 14"/>
          <p:cNvSpPr>
            <a:spLocks noChangeArrowheads="1"/>
          </p:cNvSpPr>
          <p:nvPr/>
        </p:nvSpPr>
        <p:spPr bwMode="auto">
          <a:xfrm>
            <a:off x="2362200" y="60325"/>
            <a:ext cx="5105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rgbClr val="990000"/>
                </a:solidFill>
                <a:cs typeface="Helvetica" charset="0"/>
              </a:rPr>
              <a:t>        Company Overview:</a:t>
            </a:r>
          </a:p>
        </p:txBody>
      </p:sp>
    </p:spTree>
    <p:extLst>
      <p:ext uri="{BB962C8B-B14F-4D97-AF65-F5344CB8AC3E}">
        <p14:creationId xmlns:p14="http://schemas.microsoft.com/office/powerpoint/2010/main" val="38995811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5104">
  <a:themeElements>
    <a:clrScheme name="Lafu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fu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fu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fum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fum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8E13853C-D61F-46F9-AA5C-C1F8805D3AC5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BAD98864-F55F-4CE3-99D7-B185558670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04346D-A7A5-4D7B-8EEC-E91EB895C11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TP030005104</Template>
  <TotalTime>5735</TotalTime>
  <Words>2047</Words>
  <Application>Microsoft Macintosh PowerPoint</Application>
  <PresentationFormat>On-screen Show (4:3)</PresentationFormat>
  <Paragraphs>563</Paragraphs>
  <Slides>28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TP030005104</vt:lpstr>
      <vt:lpstr>???</vt:lpstr>
      <vt:lpstr>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Project:  10 Steps</vt:lpstr>
      <vt:lpstr>PowerPoint Presentation</vt:lpstr>
      <vt:lpstr>PowerPoint Presentation</vt:lpstr>
      <vt:lpstr>PowerPoint Presentation</vt:lpstr>
      <vt:lpstr>PowerPoint Presentation</vt:lpstr>
      <vt:lpstr>Target Presentation: Preparing  Magnetic Proteo-Liposomes (MPL)</vt:lpstr>
      <vt:lpstr>PowerPoint Presentation</vt:lpstr>
      <vt:lpstr>PowerPoint Presentation</vt:lpstr>
      <vt:lpstr>PowerPoint Presentation</vt:lpstr>
      <vt:lpstr>Deliverables:   (Therapeutic Candidate Profile-TCP)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Davis Farmer</dc:creator>
  <cp:lastModifiedBy>Tajib Mirzabekov</cp:lastModifiedBy>
  <cp:revision>139</cp:revision>
  <dcterms:created xsi:type="dcterms:W3CDTF">2011-04-05T13:06:02Z</dcterms:created>
  <dcterms:modified xsi:type="dcterms:W3CDTF">2019-06-25T20:28:58Z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TC300051049990</vt:lpwstr>
  </property>
</Properties>
</file>