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1" r:id="rId2"/>
    <p:sldMasterId id="2147484053" r:id="rId3"/>
  </p:sldMasterIdLst>
  <p:notesMasterIdLst>
    <p:notesMasterId r:id="rId16"/>
  </p:notesMasterIdLst>
  <p:sldIdLst>
    <p:sldId id="2380" r:id="rId4"/>
    <p:sldId id="2369" r:id="rId5"/>
    <p:sldId id="2381" r:id="rId6"/>
    <p:sldId id="2376" r:id="rId7"/>
    <p:sldId id="2377" r:id="rId8"/>
    <p:sldId id="2385" r:id="rId9"/>
    <p:sldId id="2372" r:id="rId10"/>
    <p:sldId id="2386" r:id="rId11"/>
    <p:sldId id="2388" r:id="rId12"/>
    <p:sldId id="2389" r:id="rId13"/>
    <p:sldId id="2390" r:id="rId14"/>
    <p:sldId id="2379" r:id="rId15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3B3B"/>
    <a:srgbClr val="FF534F"/>
    <a:srgbClr val="DE5A00"/>
    <a:srgbClr val="FF6600"/>
    <a:srgbClr val="001334"/>
    <a:srgbClr val="000820"/>
    <a:srgbClr val="000000"/>
    <a:srgbClr val="000C28"/>
    <a:srgbClr val="5D77EB"/>
    <a:srgbClr val="1AE8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6202" autoAdjust="0"/>
  </p:normalViewPr>
  <p:slideViewPr>
    <p:cSldViewPr snapToGrid="0" snapToObjects="1">
      <p:cViewPr varScale="1">
        <p:scale>
          <a:sx n="56" d="100"/>
          <a:sy n="56" d="100"/>
        </p:scale>
        <p:origin x="-402" y="-96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Open Sans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DC0BE5-8237-434B-AB26-F93C2EF449B3}" type="slidenum">
              <a:rPr lang="en-US" altLang="x-none"/>
              <a:pPr/>
              <a:t>3</a:t>
            </a:fld>
            <a:endParaRPr lang="en-US" altLang="x-none"/>
          </a:p>
        </p:txBody>
      </p:sp>
      <p:sp>
        <p:nvSpPr>
          <p:cNvPr id="61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7388" y="1143000"/>
            <a:ext cx="5481637" cy="30845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61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4813" cy="3598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00015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5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01164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7BD35B7-DAF1-5B4D-94FA-36B61FD74AC4}" type="slidenum">
              <a:rPr lang="en-US" altLang="x-none"/>
              <a:pPr/>
              <a:t>7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8514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441A53-FF42-8940-BA50-44D02C5C4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0981114-A15E-7C41-856E-541B5CEE6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19F32-4159-0647-980F-D182D772C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7996FEA-D2E3-8541-904F-5A411D93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AC3F7BF-8738-3D44-839C-15B8020B0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D1DC9C0-EDD6-1644-ACC9-0B41E0E92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80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A82BF7-8C9C-D94B-A907-633BA17F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6EF9564D-2CE7-1E46-BD14-5B0EBBA10E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3C4A90D-EC1A-2F46-B607-797F7E994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3742951-E418-EC45-B943-E4965B088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C28DBFE-EDAA-6848-B8E2-4004661A6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32A6E489-E813-3144-8C82-99E777497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28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5A2BB14-1132-DA4D-BED6-F9417C94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7174B88-AF70-134F-BC55-09D20C2953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B42997-601D-1D43-86BE-38C3F871C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8D3C279-79DF-FE4F-9FBC-7C0F11BEB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093677D-E434-8D45-AAD8-B33E2EE6A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620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6436ADF-944B-D641-A732-7DDBF27C42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61C4EB7-7205-7A47-B563-A709C00E7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A15897-90D1-194F-A959-1540E7702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2E193A4-9640-344E-B108-83F1A042D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1A4DE3D-5418-AA48-9ED7-45179C1DF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42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9910" y="2895603"/>
            <a:ext cx="17651317" cy="6659162"/>
          </a:xfrm>
        </p:spPr>
        <p:txBody>
          <a:bodyPr anchor="b"/>
          <a:lstStyle>
            <a:lvl1pPr>
              <a:defRPr sz="1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9910" y="9554760"/>
            <a:ext cx="17651317" cy="172284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15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487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4" y="5723469"/>
            <a:ext cx="17651314" cy="3831294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54762"/>
            <a:ext cx="17651317" cy="1720800"/>
          </a:xfrm>
        </p:spPr>
        <p:txBody>
          <a:bodyPr anchor="t"/>
          <a:lstStyle>
            <a:lvl1pPr marL="0" indent="0" algn="l">
              <a:buNone/>
              <a:defRPr sz="4000" cap="all">
                <a:solidFill>
                  <a:schemeClr val="accent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27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6" y="4121153"/>
            <a:ext cx="8792678" cy="839152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08989" y="4112187"/>
            <a:ext cx="8792683" cy="84004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047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25" y="3810000"/>
            <a:ext cx="8792675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6626" y="5029200"/>
            <a:ext cx="8792678" cy="7483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308991" y="3810000"/>
            <a:ext cx="8792678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308991" y="5029200"/>
            <a:ext cx="8792678" cy="7483476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462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PICTU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9907290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8"/>
          </p:nvPr>
        </p:nvSpPr>
        <p:spPr>
          <a:xfrm>
            <a:off x="12447855" y="6171188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18184037" y="1760999"/>
            <a:ext cx="5963377" cy="6706612"/>
          </a:xfrm>
          <a:custGeom>
            <a:avLst/>
            <a:gdLst>
              <a:gd name="connsiteX0" fmla="*/ 2419818 w 5963377"/>
              <a:gd name="connsiteY0" fmla="*/ 0 h 6706612"/>
              <a:gd name="connsiteX1" fmla="*/ 5963377 w 5963377"/>
              <a:gd name="connsiteY1" fmla="*/ 0 h 6706612"/>
              <a:gd name="connsiteX2" fmla="*/ 3543559 w 5963377"/>
              <a:gd name="connsiteY2" fmla="*/ 6706612 h 6706612"/>
              <a:gd name="connsiteX3" fmla="*/ 0 w 5963377"/>
              <a:gd name="connsiteY3" fmla="*/ 6706612 h 6706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63377" h="6706612">
                <a:moveTo>
                  <a:pt x="2419818" y="0"/>
                </a:moveTo>
                <a:lnTo>
                  <a:pt x="5963377" y="0"/>
                </a:lnTo>
                <a:lnTo>
                  <a:pt x="3543559" y="6706612"/>
                </a:lnTo>
                <a:lnTo>
                  <a:pt x="0" y="67066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endParaRPr lang="en-US" dirty="0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181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127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8" y="2895600"/>
            <a:ext cx="6802127" cy="2895600"/>
          </a:xfrm>
        </p:spPr>
        <p:txBody>
          <a:bodyPr anchor="b"/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234" y="2895600"/>
            <a:ext cx="10391994" cy="9144000"/>
          </a:xfrm>
        </p:spPr>
        <p:txBody>
          <a:bodyPr anchor="ctr"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8" y="6258563"/>
            <a:ext cx="6802127" cy="5791198"/>
          </a:xfrm>
        </p:spPr>
        <p:txBody>
          <a:bodyPr/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647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7815" y="3708384"/>
            <a:ext cx="10185811" cy="3149616"/>
          </a:xfrm>
        </p:spPr>
        <p:txBody>
          <a:bodyPr anchor="b">
            <a:normAutofit/>
          </a:bodyPr>
          <a:lstStyle>
            <a:lvl1pPr algn="l"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899093" y="2286000"/>
            <a:ext cx="6400799" cy="914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08" y="7315200"/>
            <a:ext cx="10169959" cy="2743200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397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4" y="9601174"/>
            <a:ext cx="17651314" cy="1133476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09910" y="1371600"/>
            <a:ext cx="17651317" cy="728133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13" y="10734650"/>
            <a:ext cx="17651311" cy="98742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222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10" y="2895600"/>
            <a:ext cx="17651317" cy="3962400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10" y="7315200"/>
            <a:ext cx="17651317" cy="47244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4468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9605" y="2895601"/>
            <a:ext cx="15998630" cy="4635298"/>
          </a:xfrm>
        </p:spPr>
        <p:txBody>
          <a:bodyPr/>
          <a:lstStyle>
            <a:lvl1pPr>
              <a:defRPr sz="9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3877738" y="7530898"/>
            <a:ext cx="14529205" cy="684348"/>
          </a:xfrm>
        </p:spPr>
        <p:txBody>
          <a:bodyPr anchor="t">
            <a:normAutofit/>
          </a:bodyPr>
          <a:lstStyle>
            <a:lvl1pPr marL="0" indent="0">
              <a:buNone/>
              <a:defRPr lang="en-US" sz="28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09910" y="8701314"/>
            <a:ext cx="17651317" cy="3352800"/>
          </a:xfrm>
        </p:spPr>
        <p:txBody>
          <a:bodyPr anchor="ctr">
            <a:normAutofit/>
          </a:bodyPr>
          <a:lstStyle>
            <a:lvl1pPr marL="0" indent="0">
              <a:buNone/>
              <a:defRPr sz="36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6592" y="1942507"/>
            <a:ext cx="16038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660980" y="5227575"/>
            <a:ext cx="16038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4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2756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9909" y="6248402"/>
            <a:ext cx="17651319" cy="3306360"/>
          </a:xfrm>
        </p:spPr>
        <p:txBody>
          <a:bodyPr anchor="b"/>
          <a:lstStyle>
            <a:lvl1pPr algn="l">
              <a:defRPr sz="8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09910" y="9554762"/>
            <a:ext cx="17651317" cy="1720800"/>
          </a:xfrm>
        </p:spPr>
        <p:txBody>
          <a:bodyPr anchor="t"/>
          <a:lstStyle>
            <a:lvl1pPr marL="0" indent="0" algn="l">
              <a:buNone/>
              <a:defRPr sz="4000" cap="none">
                <a:solidFill>
                  <a:schemeClr val="accent1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2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5896" y="3962400"/>
            <a:ext cx="5893731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04927" y="5334000"/>
            <a:ext cx="5854699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7321" y="3962400"/>
            <a:ext cx="5872481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7746213" y="5334000"/>
            <a:ext cx="5893587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0" y="3962400"/>
            <a:ext cx="5864227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14249400" y="5334000"/>
            <a:ext cx="5864227" cy="7178676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3" y="4267200"/>
            <a:ext cx="0" cy="7924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3" y="4267200"/>
            <a:ext cx="0" cy="793376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1917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8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4927" y="8501898"/>
            <a:ext cx="5880100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04927" y="4419600"/>
            <a:ext cx="5880100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04927" y="9654425"/>
            <a:ext cx="5880100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78753" y="8501898"/>
            <a:ext cx="5861049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7778750" y="4419600"/>
            <a:ext cx="5861049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7776044" y="9654423"/>
            <a:ext cx="5868813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4249400" y="8501898"/>
            <a:ext cx="5864227" cy="1152524"/>
          </a:xfrm>
        </p:spPr>
        <p:txBody>
          <a:bodyPr anchor="b">
            <a:noAutofit/>
          </a:bodyPr>
          <a:lstStyle>
            <a:lvl1pPr marL="0" indent="0">
              <a:buNone/>
              <a:defRPr sz="4800" b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4249398" y="4419600"/>
            <a:ext cx="5864227" cy="3048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3200"/>
            </a:lvl1pPr>
            <a:lvl2pPr marL="914400" indent="0">
              <a:buNone/>
              <a:defRPr sz="3200"/>
            </a:lvl2pPr>
            <a:lvl3pPr marL="1828800" indent="0">
              <a:buNone/>
              <a:defRPr sz="3200"/>
            </a:lvl3pPr>
            <a:lvl4pPr marL="2743200" indent="0">
              <a:buNone/>
              <a:defRPr sz="3200"/>
            </a:lvl4pPr>
            <a:lvl5pPr marL="3657600" indent="0">
              <a:buNone/>
              <a:defRPr sz="3200"/>
            </a:lvl5pPr>
            <a:lvl6pPr marL="4572000" indent="0">
              <a:buNone/>
              <a:defRPr sz="3200"/>
            </a:lvl6pPr>
            <a:lvl7pPr marL="5486400" indent="0">
              <a:buNone/>
              <a:defRPr sz="3200"/>
            </a:lvl7pPr>
            <a:lvl8pPr marL="6400800" indent="0">
              <a:buNone/>
              <a:defRPr sz="3200"/>
            </a:lvl8pPr>
            <a:lvl9pPr marL="7315200" indent="0">
              <a:buNone/>
              <a:defRPr sz="3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14249154" y="9654419"/>
            <a:ext cx="5871993" cy="1318378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914400" indent="0">
              <a:buNone/>
              <a:defRPr sz="2400"/>
            </a:lvl2pPr>
            <a:lvl3pPr marL="1828800" indent="0">
              <a:buNone/>
              <a:defRPr sz="2000"/>
            </a:lvl3pPr>
            <a:lvl4pPr marL="2743200" indent="0">
              <a:buNone/>
              <a:defRPr sz="1800"/>
            </a:lvl4pPr>
            <a:lvl5pPr marL="3657600" indent="0">
              <a:buNone/>
              <a:defRPr sz="1800"/>
            </a:lvl5pPr>
            <a:lvl6pPr marL="4572000" indent="0">
              <a:buNone/>
              <a:defRPr sz="1800"/>
            </a:lvl6pPr>
            <a:lvl7pPr marL="5486400" indent="0">
              <a:buNone/>
              <a:defRPr sz="1800"/>
            </a:lvl7pPr>
            <a:lvl8pPr marL="6400800" indent="0">
              <a:buNone/>
              <a:defRPr sz="1800"/>
            </a:lvl8pPr>
            <a:lvl9pPr marL="7315200" indent="0">
              <a:buNone/>
              <a:defRPr sz="18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7452283" y="4267200"/>
            <a:ext cx="0" cy="7924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3924453" y="4267200"/>
            <a:ext cx="0" cy="793376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53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0B8A60A-5D14-FB4C-A7E7-A9EA6DAF41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6A0CEDE-538F-B841-BCC8-8E3221A1A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72DDAD8-5CEE-944C-8D66-BEFF1EB2C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8B9A234-C553-C943-A768-FA082180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EB99A37-D9CE-B64E-AB0E-6282790C0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31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5426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08427" y="860429"/>
            <a:ext cx="3505202" cy="1165225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4927" y="1546410"/>
            <a:ext cx="14846298" cy="10966268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39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29643E3-EC9C-744F-BCCB-F2F93BDAA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77682A9-BF8C-AD4C-962F-59CB64208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4DFCEE7-64AF-3044-8E16-1ED2FD9D6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CCDD6C-43D9-794B-AD78-33F2DCAD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B8A2C53-97F6-5943-98A6-50447D499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194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F5ADCD3-0504-5249-B542-96E39A86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089B29A-BA2B-814D-8EB5-0D6D83D93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DFBE746-A2E2-9E43-91C4-66D8FAB1A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9674762-7E1E-764E-BAB5-84C9CE269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6CDB6DB-A000-AC4A-BA95-7FCC65D91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7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AED113-B8CC-624F-8A3B-3AAF6B80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8325164-942F-7946-994E-CD3DBA74B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1861E6F-F5BF-5A49-B0AD-6B57FB62C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3F57347-EED1-E346-BDC5-741F16DD6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BDB2D45-8258-2244-80CF-60459085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F896C02-2D76-AB47-8831-DBAE79904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69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5312FF9-5E7E-A74F-A5D5-7581FFF8A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1E0C7D1-3374-3943-A5D2-31B64CBBC0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E833A75-7BD8-E548-8C14-84538234B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7604BB4-049D-A747-821C-86039652D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7431281-580A-4845-84EB-6346B624DF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76FA9A8-4232-0347-B85D-39370B748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1F4F124D-8813-744E-802F-0A057394B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D4D9052-8C0F-6C45-A6CB-6A4DC44CB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38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B5B07B-A86F-694D-9476-F2AFD638A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73C838-0CD3-0B46-AC40-F053B7754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BDC8194-2068-984B-9D5C-6A31F215B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A9B5001-E56F-E045-8F0B-FEB54EB82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13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C01CEB5F-C8B2-D04A-BBC6-B8486E3BC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1DA269CC-C61E-994D-BC3B-68DF76887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277F3FF-9E49-AA40-BF1A-B3B094669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2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7" r:id="rId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b="0" i="0" kern="1200">
          <a:solidFill>
            <a:schemeClr val="tx1"/>
          </a:solidFill>
          <a:latin typeface="Open Sans Regular" charset="0"/>
          <a:ea typeface="Open Sans Regular" charset="0"/>
          <a:cs typeface="Open Sans Regular" charset="0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 smtClean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dirty="0">
          <a:solidFill>
            <a:schemeClr val="tx1"/>
          </a:solidFill>
          <a:effectLst/>
          <a:latin typeface="Montserrat Light" charset="0"/>
          <a:ea typeface="Montserrat Light" charset="0"/>
          <a:cs typeface="Montserrat Light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0D8D3F-0BD1-3E42-B548-76C77F476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5A7B80F-F986-EB41-A1EC-64A3367C4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8C18480-923D-1B48-9D36-87AE073566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3F5A1B23-71AA-F84B-B34D-DE6C66BE926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13.01.2020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124C1C-508D-1443-8B9D-A2EFA3DA90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C2FD783-E05A-6E45-BCF4-B335DDDB8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343"/>
            <a:fld id="{F852D8E2-33FC-EE40-94A5-92968631B19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82834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71" r:id="rId12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6794111" y="3352800"/>
            <a:ext cx="7516442" cy="56388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15168934" y="-914400"/>
            <a:ext cx="4266089" cy="3200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16794111" y="12192000"/>
            <a:ext cx="2640912" cy="1981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410528" y="5334000"/>
            <a:ext cx="11173090" cy="8382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2238852" y="5791200"/>
            <a:ext cx="6297560" cy="4724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20649672" y="0"/>
            <a:ext cx="1828324" cy="2198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2223" y="905436"/>
            <a:ext cx="18809447" cy="28010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6625" y="4105851"/>
            <a:ext cx="17893083" cy="839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20311290" y="3581402"/>
            <a:ext cx="1981198" cy="609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1828800"/>
            <a:fld id="{B4C71EC6-210F-42DE-9C53-41977AD35B3D}" type="datetimeFigureOut">
              <a:rPr lang="ru-RU" smtClean="0">
                <a:solidFill>
                  <a:prstClr val="white">
                    <a:tint val="75000"/>
                    <a:alpha val="60000"/>
                  </a:prstClr>
                </a:solidFill>
              </a:rPr>
              <a:pPr defTabSz="1828800"/>
              <a:t>13.01.2020</a:t>
            </a:fld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17903157" y="6450602"/>
            <a:ext cx="7719590" cy="609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2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defTabSz="1828800"/>
            <a:endParaRPr lang="ru-RU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705091" y="591473"/>
            <a:ext cx="1676398" cy="15353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5602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/>
            <a:fld id="{B19B0651-EE4F-4900-A07F-96A6BFA9D0F0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 defTabSz="1828800"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59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  <p:sldLayoutId id="2147484065" r:id="rId12"/>
    <p:sldLayoutId id="2147484066" r:id="rId13"/>
    <p:sldLayoutId id="2147484067" r:id="rId14"/>
    <p:sldLayoutId id="2147484068" r:id="rId15"/>
    <p:sldLayoutId id="2147484069" r:id="rId16"/>
    <p:sldLayoutId id="2147484070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84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685800" indent="-6858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485900" indent="-5715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6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2286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3200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41148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50292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59436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68580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7772400" indent="-457200" algn="l" defTabSz="914400" rtl="0" eaLnBrk="1" latinLnBrk="0" hangingPunct="1">
        <a:spcBef>
          <a:spcPts val="2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9144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/>
          <p:nvPr/>
        </p:nvSpPr>
        <p:spPr>
          <a:xfrm>
            <a:off x="0" y="-1"/>
            <a:ext cx="24377650" cy="13716001"/>
          </a:xfrm>
          <a:prstGeom prst="rect">
            <a:avLst/>
          </a:prstGeom>
          <a:solidFill>
            <a:srgbClr val="DE5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880" y="1527704"/>
            <a:ext cx="2327890" cy="2327890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675963" y="5194970"/>
            <a:ext cx="21025723" cy="2651126"/>
          </a:xfrm>
          <a:prstGeom prst="rect">
            <a:avLst/>
          </a:prstGeom>
        </p:spPr>
        <p:txBody>
          <a:bodyPr/>
          <a:lstStyle>
            <a:lvl1pPr algn="l" defTabSz="182843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0" i="0" kern="1200">
                <a:solidFill>
                  <a:schemeClr val="tx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algn="ctr"/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</a:rPr>
              <a:t>Создание новой модели организации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</a:rPr>
              <a:t>сотрудничества государства, общественных институтов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Segoe UI Semibold" panose="020B0702040204020203" pitchFamily="34" charset="0"/>
              </a:rPr>
              <a:t>и граждан в воспитании личности</a:t>
            </a:r>
          </a:p>
        </p:txBody>
      </p:sp>
    </p:spTree>
    <p:extLst>
      <p:ext uri="{BB962C8B-B14F-4D97-AF65-F5344CB8AC3E}">
        <p14:creationId xmlns:p14="http://schemas.microsoft.com/office/powerpoint/2010/main" val="23911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26" y="2767120"/>
            <a:ext cx="13528573" cy="10146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86C547-9E20-7649-BAEE-64D61D46D32A}"/>
              </a:ext>
            </a:extLst>
          </p:cNvPr>
          <p:cNvSpPr txBox="1"/>
          <p:nvPr/>
        </p:nvSpPr>
        <p:spPr>
          <a:xfrm>
            <a:off x="0" y="869508"/>
            <a:ext cx="10471355" cy="830997"/>
          </a:xfrm>
          <a:prstGeom prst="rect">
            <a:avLst/>
          </a:prstGeom>
          <a:solidFill>
            <a:srgbClr val="DE5A00"/>
          </a:solidFill>
        </p:spPr>
        <p:txBody>
          <a:bodyPr wrap="square" rtlCol="0">
            <a:spAutoFit/>
          </a:bodyPr>
          <a:lstStyle/>
          <a:p>
            <a:pPr marL="722313" indent="-47625" defTabSz="914400"/>
            <a:r>
              <a:rPr lang="ru-RU" sz="4800" b="1" dirty="0" smtClean="0">
                <a:solidFill>
                  <a:prstClr val="white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Молодежные администрации</a:t>
            </a:r>
            <a:endParaRPr lang="ru-RU" sz="4800" b="1" dirty="0">
              <a:solidFill>
                <a:prstClr val="white"/>
              </a:solidFill>
              <a:latin typeface="Helvetica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Объект 4"/>
          <p:cNvSpPr txBox="1">
            <a:spLocks/>
          </p:cNvSpPr>
          <p:nvPr/>
        </p:nvSpPr>
        <p:spPr>
          <a:xfrm>
            <a:off x="12188825" y="869508"/>
            <a:ext cx="11750215" cy="3010525"/>
          </a:xfrm>
          <a:prstGeom prst="rect">
            <a:avLst/>
          </a:prstGeom>
          <a:solidFill>
            <a:srgbClr val="C00000">
              <a:alpha val="74000"/>
            </a:srgb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sz="7200" b="1" dirty="0" smtClean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72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СОЗДАНИЕ </a:t>
            </a:r>
            <a:r>
              <a:rPr lang="ru-RU" sz="72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В МУНИЦИПАЛИТЕТЕ </a:t>
            </a:r>
            <a:r>
              <a:rPr lang="ru-RU" sz="72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МОЛОДЕЖНЫХ АДМИНИСТРАЦИЙ </a:t>
            </a:r>
            <a:r>
              <a:rPr lang="ru-RU" sz="7200" b="1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ПРИ ГЛАВЕ РАЙОНА/УЛУСА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94413" y="6627168"/>
            <a:ext cx="12188825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88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681200" y="4792133"/>
            <a:ext cx="9110133" cy="5632311"/>
          </a:xfrm>
          <a:prstGeom prst="rect">
            <a:avLst/>
          </a:prstGeom>
          <a:solidFill>
            <a:schemeClr val="bg1">
              <a:lumMod val="85000"/>
              <a:alpha val="62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Участие в работе Администрации Муниципального образования при решении социально-экономических, общественно-политических задач и оказание содействия в создании условий для проявления и поддержания инициатив молодежи при осуществлении государственной молодежной политики на территории Муниципального образования</a:t>
            </a:r>
            <a:endParaRPr lang="ru-RU" sz="8000" b="1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2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ivanov.ap\Desktop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230" y="5221553"/>
            <a:ext cx="7552702" cy="2991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vanov.ap\Desktop\Без названия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728" y="9022426"/>
            <a:ext cx="6832071" cy="3416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vanov.ap\Desktop\Без названия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799" y="3195110"/>
            <a:ext cx="7044267" cy="704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266150" y="2504214"/>
            <a:ext cx="129371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ПОДДЕРЖКА МОЛОДЕЖНЫХ ИНИЦИАТИВЫ</a:t>
            </a:r>
            <a:endParaRPr lang="ru-RU" sz="6000" b="1" dirty="0">
              <a:solidFill>
                <a:schemeClr val="accent1">
                  <a:lumMod val="75000"/>
                </a:scheme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4775200" y="3877733"/>
            <a:ext cx="1422400" cy="1151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16679333" y="3877733"/>
            <a:ext cx="999067" cy="1151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15934267" y="9177867"/>
            <a:ext cx="1524000" cy="1253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5266150" y="8839200"/>
            <a:ext cx="1862783" cy="18912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7290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E5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9364" y="6527917"/>
            <a:ext cx="16849872" cy="1444336"/>
          </a:xfrm>
          <a:noFill/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БЛАГОДАРЮ </a:t>
            </a:r>
            <a:r>
              <a:rPr lang="ru-RU" dirty="0">
                <a:solidFill>
                  <a:schemeClr val="bg1"/>
                </a:solidFill>
                <a:latin typeface="Century Gothic" pitchFamily="34" charset="0"/>
              </a:rPr>
              <a:t>ЗА </a:t>
            </a:r>
            <a:r>
              <a:rPr lang="ru-RU" dirty="0" smtClean="0">
                <a:solidFill>
                  <a:schemeClr val="bg1"/>
                </a:solidFill>
                <a:latin typeface="Century Gothic" pitchFamily="34" charset="0"/>
              </a:rPr>
              <a:t>ВНИМАНИЕ !</a:t>
            </a:r>
            <a:endParaRPr lang="ru-RU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67067" y="12393367"/>
            <a:ext cx="3888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828800"/>
            <a:r>
              <a:rPr lang="ru-R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8 (4112) 507-120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219685" y="11426076"/>
            <a:ext cx="979146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800"/>
            <a:r>
              <a:rPr lang="ru-RU" dirty="0">
                <a:solidFill>
                  <a:prstClr val="black"/>
                </a:solidFill>
                <a:latin typeface="Century Gothic" panose="020B0502020202020204" pitchFamily="34" charset="0"/>
              </a:rPr>
              <a:t>Электронная почта: </a:t>
            </a:r>
            <a:r>
              <a:rPr lang="en-US" dirty="0">
                <a:solidFill>
                  <a:prstClr val="black"/>
                </a:solidFill>
                <a:latin typeface="Century Gothic" panose="020B0502020202020204" pitchFamily="34" charset="0"/>
              </a:rPr>
              <a:t>minmol@sakha.gov.ru</a:t>
            </a:r>
            <a:endParaRPr lang="ru-RU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512" y="1529304"/>
            <a:ext cx="3607808" cy="3600400"/>
          </a:xfrm>
          <a:prstGeom prst="rect">
            <a:avLst/>
          </a:prstGeom>
        </p:spPr>
      </p:pic>
      <p:pic>
        <p:nvPicPr>
          <p:cNvPr id="7173" name="Picture 5" descr="C:\Users\ivanov.ap\Downloads\kisspng-telephone-call-logo-business-telephone-system-orga-5aff8b9700a413.295032561526696855002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360" y="12249147"/>
            <a:ext cx="896494" cy="89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0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-22447" y="0"/>
            <a:ext cx="24377650" cy="8258753"/>
          </a:xfrm>
          <a:prstGeom prst="rect">
            <a:avLst/>
          </a:prstGeom>
          <a:solidFill>
            <a:srgbClr val="DE5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17838" y="103468"/>
            <a:ext cx="21025723" cy="2651126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МОЛОДЕЖЬ ЯКУТИИ</a:t>
            </a:r>
            <a:endParaRPr lang="ru-RU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1017838" y="2445370"/>
            <a:ext cx="21428093" cy="2780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Aharoni" panose="02010803020104030203" pitchFamily="2" charset="-79"/>
              </a:rPr>
              <a:t>Молодежь Якутии является </a:t>
            </a:r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Aharoni" panose="02010803020104030203" pitchFamily="2" charset="-79"/>
              </a:rPr>
              <a:t>самым активным и непосредственным участником мероприятий, посвященных памятным датам Великой Отечественной </a:t>
            </a:r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egoe UI Semibold" panose="020B0702040204020203" pitchFamily="34" charset="0"/>
                <a:cs typeface="Aharoni" panose="02010803020104030203" pitchFamily="2" charset="-79"/>
              </a:rPr>
              <a:t>войны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Segoe UI Semibold" panose="020B07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18823857" y="2997919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47" y="8092881"/>
            <a:ext cx="24400097" cy="5623119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0" y="8092882"/>
            <a:ext cx="24377650" cy="5578358"/>
          </a:xfrm>
          <a:prstGeom prst="rect">
            <a:avLst/>
          </a:prstGeom>
          <a:solidFill>
            <a:srgbClr val="FF6600">
              <a:alpha val="21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0918287" y="3767804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6" name="Объект 4"/>
          <p:cNvSpPr txBox="1">
            <a:spLocks/>
          </p:cNvSpPr>
          <p:nvPr/>
        </p:nvSpPr>
        <p:spPr>
          <a:xfrm>
            <a:off x="792116" y="4688726"/>
            <a:ext cx="10329913" cy="5647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600" dirty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7" name="Объект 4"/>
          <p:cNvSpPr txBox="1">
            <a:spLocks/>
          </p:cNvSpPr>
          <p:nvPr/>
        </p:nvSpPr>
        <p:spPr>
          <a:xfrm>
            <a:off x="1017838" y="4114572"/>
            <a:ext cx="12958389" cy="26138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Ежегодно </a:t>
            </a:r>
            <a:r>
              <a:rPr lang="ru-RU" sz="48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350</a:t>
            </a: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мероприятий в Республике Саха (Якутия)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ru-RU" sz="36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Охват</a:t>
            </a:r>
            <a:r>
              <a:rPr lang="en-US" sz="36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 </a:t>
            </a:r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молодежи более </a:t>
            </a:r>
            <a:r>
              <a:rPr lang="ru-RU" sz="4800" dirty="0">
                <a:solidFill>
                  <a:schemeClr val="bg1"/>
                </a:solidFill>
                <a:latin typeface="Segoe UI Semibold" panose="020B0702040204020203" pitchFamily="34" charset="0"/>
              </a:rPr>
              <a:t>250</a:t>
            </a:r>
            <a:r>
              <a:rPr lang="ru-RU" sz="3600" dirty="0">
                <a:solidFill>
                  <a:schemeClr val="bg1"/>
                </a:solidFill>
                <a:latin typeface="Segoe UI Semibold" panose="020B0702040204020203" pitchFamily="34" charset="0"/>
              </a:rPr>
              <a:t> тысяч человек 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endParaRPr lang="ru-RU" sz="3600" dirty="0" smtClean="0">
              <a:solidFill>
                <a:schemeClr val="bg1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69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vanov.ap\Desktop\74604740_549322315893385_7611951756808814592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018"/>
            <a:ext cx="9896262" cy="1298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0106929" y="765172"/>
            <a:ext cx="9692204" cy="12457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ru-RU" sz="6600" b="1" dirty="0" smtClean="0">
                <a:solidFill>
                  <a:srgbClr val="F73B3B"/>
                </a:solidFill>
                <a:latin typeface="Segoe UI Semibold" panose="020B0702040204020203" pitchFamily="34" charset="0"/>
                <a:ea typeface="Montserrat Bold" charset="0"/>
                <a:cs typeface="Montserrat Bold" charset="0"/>
              </a:rPr>
              <a:t>ГОД ПАМЯТИ И СЛАВЫ</a:t>
            </a:r>
            <a:endParaRPr lang="en-US" sz="6600" b="1" dirty="0">
              <a:solidFill>
                <a:srgbClr val="F73B3B"/>
              </a:solidFill>
              <a:latin typeface="Segoe UI Semibold" panose="020B0702040204020203" pitchFamily="34" charset="0"/>
              <a:ea typeface="Montserrat Bold" charset="0"/>
              <a:cs typeface="Montserrat Bold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742854" y="2104096"/>
            <a:ext cx="10420353" cy="95410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ru-RU" sz="2800" dirty="0" smtClean="0">
                <a:solidFill>
                  <a:srgbClr val="001334"/>
                </a:solidFill>
                <a:latin typeface="Segoe UI Semibold" panose="020B0702040204020203" pitchFamily="34" charset="0"/>
                <a:ea typeface="Montserrat Light" charset="0"/>
                <a:cs typeface="Montserrat Light" charset="0"/>
              </a:rPr>
              <a:t>Победа в Великой Отечественной войне была, есть и будет </a:t>
            </a:r>
          </a:p>
          <a:p>
            <a:pPr algn="ctr"/>
            <a:r>
              <a:rPr lang="ru-RU" sz="2800" dirty="0" smtClean="0">
                <a:solidFill>
                  <a:srgbClr val="001334"/>
                </a:solidFill>
                <a:latin typeface="Segoe UI Semibold" panose="020B0702040204020203" pitchFamily="34" charset="0"/>
                <a:ea typeface="Montserrat Light" charset="0"/>
                <a:cs typeface="Montserrat Light" charset="0"/>
              </a:rPr>
              <a:t>точкой опоры народов России, ее устойчивого развития</a:t>
            </a:r>
            <a:endParaRPr lang="en-US" sz="2800" dirty="0">
              <a:solidFill>
                <a:srgbClr val="001334"/>
              </a:solidFill>
              <a:latin typeface="Segoe UI Semibold" panose="020B0702040204020203" pitchFamily="34" charset="0"/>
              <a:ea typeface="Montserrat Light" charset="0"/>
              <a:cs typeface="Montserrat Light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409848" y="5806358"/>
            <a:ext cx="19271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0000" b="1" dirty="0" smtClean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1M</a:t>
            </a:r>
            <a:endParaRPr lang="en-US" sz="10000" b="1" dirty="0">
              <a:solidFill>
                <a:schemeClr val="bg1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886083" y="5806358"/>
            <a:ext cx="265649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10000" b="1" dirty="0" smtClean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50k</a:t>
            </a:r>
            <a:endParaRPr lang="en-US" sz="10000" b="1" dirty="0">
              <a:solidFill>
                <a:schemeClr val="bg1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369386" y="7233922"/>
            <a:ext cx="1683473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followers</a:t>
            </a:r>
            <a:endParaRPr lang="en-US" sz="2400" b="1" dirty="0">
              <a:solidFill>
                <a:schemeClr val="bg1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8951108" y="7233922"/>
            <a:ext cx="917239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Montserrat Bold" charset="0"/>
                <a:ea typeface="Montserrat Bold" charset="0"/>
                <a:cs typeface="Montserrat Bold" charset="0"/>
              </a:rPr>
              <a:t>likes</a:t>
            </a:r>
            <a:endParaRPr lang="en-US" sz="2400" b="1" dirty="0">
              <a:solidFill>
                <a:schemeClr val="bg1"/>
              </a:solidFill>
              <a:latin typeface="Montserrat Bold" charset="0"/>
              <a:ea typeface="Montserrat Bold" charset="0"/>
              <a:cs typeface="Montserrat Bold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579624" y="3535926"/>
            <a:ext cx="14162345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Segoe UI Semibold" panose="020B0702040204020203" pitchFamily="34" charset="0"/>
              </a:rPr>
              <a:t>В </a:t>
            </a:r>
            <a:r>
              <a:rPr lang="ru-RU" sz="4400" dirty="0" smtClean="0">
                <a:latin typeface="Segoe UI Semibold" panose="020B0702040204020203" pitchFamily="34" charset="0"/>
              </a:rPr>
              <a:t>Год </a:t>
            </a:r>
            <a:r>
              <a:rPr lang="ru-RU" sz="4400" dirty="0">
                <a:latin typeface="Segoe UI Semibold" panose="020B0702040204020203" pitchFamily="34" charset="0"/>
              </a:rPr>
              <a:t>памяти и славы </a:t>
            </a:r>
            <a:r>
              <a:rPr lang="ru-RU" sz="4400" dirty="0" smtClean="0">
                <a:latin typeface="Segoe UI Semibold" panose="020B0702040204020203" pitchFamily="34" charset="0"/>
              </a:rPr>
              <a:t>Министерством </a:t>
            </a:r>
            <a:r>
              <a:rPr lang="ru-RU" sz="4400" dirty="0">
                <a:latin typeface="Segoe UI Semibold" panose="020B0702040204020203" pitchFamily="34" charset="0"/>
              </a:rPr>
              <a:t>будут организованы и проведены различные масштабные мероприятия, будет усилена работа добровольческого движения «</a:t>
            </a:r>
            <a:r>
              <a:rPr lang="ru-RU" sz="4400" b="1" dirty="0">
                <a:latin typeface="Segoe UI Semibold" panose="020B0702040204020203" pitchFamily="34" charset="0"/>
              </a:rPr>
              <a:t>Волонтеры Победы»</a:t>
            </a:r>
            <a:r>
              <a:rPr lang="ru-RU" sz="4400" dirty="0">
                <a:latin typeface="Segoe UI Semibold" panose="020B0702040204020203" pitchFamily="34" charset="0"/>
              </a:rPr>
              <a:t>, масштабированы ежегодные проекты, будет реализован комплекс крупных молодежных проектов с </a:t>
            </a:r>
            <a:r>
              <a:rPr lang="ru-RU" sz="4400" b="1" dirty="0">
                <a:latin typeface="Segoe UI Semibold" panose="020B0702040204020203" pitchFamily="34" charset="0"/>
              </a:rPr>
              <a:t>100%</a:t>
            </a:r>
            <a:r>
              <a:rPr lang="ru-RU" sz="4400" dirty="0">
                <a:latin typeface="Segoe UI Semibold" panose="020B0702040204020203" pitchFamily="34" charset="0"/>
              </a:rPr>
              <a:t>-</a:t>
            </a:r>
            <a:r>
              <a:rPr lang="ru-RU" sz="4400" dirty="0" err="1">
                <a:latin typeface="Segoe UI Semibold" panose="020B0702040204020203" pitchFamily="34" charset="0"/>
              </a:rPr>
              <a:t>ым</a:t>
            </a:r>
            <a:r>
              <a:rPr lang="ru-RU" sz="4400" dirty="0">
                <a:latin typeface="Segoe UI Semibold" panose="020B0702040204020203" pitchFamily="34" charset="0"/>
              </a:rPr>
              <a:t> охватом молодежи со всех муниципальных образований, учебных заведений системы высшего и профессионального образования</a:t>
            </a:r>
            <a:r>
              <a:rPr lang="ru-RU" sz="4400" dirty="0" smtClean="0">
                <a:latin typeface="Segoe UI Semibold" panose="020B0702040204020203" pitchFamily="34" charset="0"/>
              </a:rPr>
              <a:t>.</a:t>
            </a:r>
            <a:endParaRPr lang="ru-RU" sz="4400" dirty="0"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946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4"/>
          <p:cNvSpPr/>
          <p:nvPr/>
        </p:nvSpPr>
        <p:spPr>
          <a:xfrm>
            <a:off x="-22447" y="0"/>
            <a:ext cx="24377650" cy="8258753"/>
          </a:xfrm>
          <a:prstGeom prst="rect">
            <a:avLst/>
          </a:prstGeom>
          <a:solidFill>
            <a:srgbClr val="DE5A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9843498" y="4612060"/>
            <a:ext cx="6763186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16943939" y="3639108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18823857" y="2997919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0918287" y="3767804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71" y="7322204"/>
            <a:ext cx="24377650" cy="6385463"/>
          </a:xfrm>
          <a:prstGeom prst="rect">
            <a:avLst/>
          </a:prstGeom>
        </p:spPr>
      </p:pic>
      <p:sp>
        <p:nvSpPr>
          <p:cNvPr id="7" name="Rectangle 4"/>
          <p:cNvSpPr/>
          <p:nvPr/>
        </p:nvSpPr>
        <p:spPr>
          <a:xfrm>
            <a:off x="37321" y="7322204"/>
            <a:ext cx="24340329" cy="6393796"/>
          </a:xfrm>
          <a:prstGeom prst="rect">
            <a:avLst/>
          </a:prstGeom>
          <a:solidFill>
            <a:srgbClr val="FF6600">
              <a:alpha val="2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4833" y="580533"/>
            <a:ext cx="16231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Segoe UI Semibold" panose="020B0702040204020203" pitchFamily="34" charset="0"/>
                <a:cs typeface="Aharoni" panose="02010803020104030203" pitchFamily="2" charset="-79"/>
              </a:rPr>
              <a:t>РОССИЯ –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Aharoni" panose="02010803020104030203" pitchFamily="2" charset="-79"/>
              </a:rPr>
              <a:t>СТРАНА</a:t>
            </a:r>
            <a:r>
              <a:rPr lang="ru-RU" sz="6000" b="1" dirty="0" smtClean="0">
                <a:latin typeface="Segoe UI Semibold" panose="020B0702040204020203" pitchFamily="34" charset="0"/>
                <a:cs typeface="Aharoni" panose="02010803020104030203" pitchFamily="2" charset="-79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Segoe UI Semibold" panose="020B0702040204020203" pitchFamily="34" charset="0"/>
                <a:cs typeface="Aharoni" panose="02010803020104030203" pitchFamily="2" charset="-79"/>
              </a:rPr>
              <a:t>ВОЗМОЖНОСТЕЙ</a:t>
            </a:r>
            <a:endParaRPr lang="ru-RU" sz="6000" b="1" dirty="0">
              <a:solidFill>
                <a:srgbClr val="FF0000"/>
              </a:solidFill>
              <a:latin typeface="Segoe UI Semibold" panose="020B07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9395" y="1921203"/>
            <a:ext cx="2401458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</a:rPr>
              <a:t>Совместно с Министерством образования и науки РС(Я) и общественными организациями </a:t>
            </a:r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  <a:latin typeface="Segoe UI Semibold" panose="020B0702040204020203" pitchFamily="34" charset="0"/>
              </a:rPr>
              <a:t>РС(Я) проведение:</a:t>
            </a:r>
          </a:p>
          <a:p>
            <a:endParaRPr lang="ru-RU" sz="4400" dirty="0" smtClean="0">
              <a:solidFill>
                <a:schemeClr val="bg1">
                  <a:lumMod val="95000"/>
                </a:schemeClr>
              </a:solidFill>
              <a:latin typeface="Segoe UI Semibold" panose="020B0702040204020203" pitchFamily="34" charset="0"/>
            </a:endParaRP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&gt;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классных часов 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&gt;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исторических диктантов в средних общеобразовательных учреждениях</a:t>
            </a:r>
          </a:p>
          <a:p>
            <a:r>
              <a:rPr lang="en-US" sz="4400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&gt;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встречи </a:t>
            </a:r>
            <a:r>
              <a:rPr lang="ru-RU" sz="4400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</a:rPr>
              <a:t>школьников, студентов с ветеранами, известными людьми в формате </a:t>
            </a:r>
            <a:r>
              <a:rPr lang="ru-RU" sz="4400" dirty="0">
                <a:solidFill>
                  <a:schemeClr val="bg1"/>
                </a:solidFill>
                <a:latin typeface="Segoe UI Semibold" panose="020B0702040204020203" pitchFamily="34" charset="0"/>
              </a:rPr>
              <a:t>«Диалог на равных</a:t>
            </a:r>
            <a:r>
              <a:rPr lang="ru-RU" sz="4400" dirty="0" smtClean="0">
                <a:solidFill>
                  <a:schemeClr val="bg1"/>
                </a:solidFill>
                <a:latin typeface="Segoe UI Semibold" panose="020B0702040204020203" pitchFamily="34" charset="0"/>
              </a:rPr>
              <a:t>»</a:t>
            </a:r>
          </a:p>
          <a:p>
            <a:endParaRPr lang="ru-RU" sz="4400" dirty="0">
              <a:latin typeface="Segoe UI Semibold" panose="020B0702040204020203" pitchFamily="34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       </a:t>
            </a:r>
            <a:endParaRPr lang="ru-RU" sz="4400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5436" y="5014358"/>
            <a:ext cx="194761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latin typeface="Segoe UI Semibold" panose="020B0702040204020203" pitchFamily="34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       </a:t>
            </a:r>
            <a:endParaRPr lang="ru-RU" sz="4400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6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07232" y="3668752"/>
            <a:ext cx="6788742" cy="964438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57288" y="604702"/>
            <a:ext cx="17657370" cy="26511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534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Указ Главы Республики Саха (Якутия) </a:t>
            </a:r>
            <a:br>
              <a:rPr lang="ru-RU" sz="7200" dirty="0" smtClean="0">
                <a:solidFill>
                  <a:srgbClr val="FF534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ru-RU" sz="7200" dirty="0" smtClean="0">
                <a:solidFill>
                  <a:srgbClr val="FF534F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«О проведении в Республике Саха (Якутия) Года патриотизма»</a:t>
            </a:r>
            <a:endParaRPr lang="ru-RU" sz="7200" dirty="0">
              <a:solidFill>
                <a:srgbClr val="FF534F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5" name="Picture 2" descr="http://ysia.ru/wp-content/uploads/2019/12/IMG_5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19" y="3959395"/>
            <a:ext cx="12806109" cy="853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6234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Объект 4"/>
          <p:cNvSpPr txBox="1">
            <a:spLocks/>
          </p:cNvSpPr>
          <p:nvPr/>
        </p:nvSpPr>
        <p:spPr>
          <a:xfrm>
            <a:off x="9843498" y="4612060"/>
            <a:ext cx="6763186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Объект 4"/>
          <p:cNvSpPr txBox="1">
            <a:spLocks/>
          </p:cNvSpPr>
          <p:nvPr/>
        </p:nvSpPr>
        <p:spPr>
          <a:xfrm>
            <a:off x="16943939" y="3639108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0" name="Объект 4"/>
          <p:cNvSpPr txBox="1">
            <a:spLocks/>
          </p:cNvSpPr>
          <p:nvPr/>
        </p:nvSpPr>
        <p:spPr>
          <a:xfrm>
            <a:off x="18823857" y="2997919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Объект 4"/>
          <p:cNvSpPr txBox="1">
            <a:spLocks/>
          </p:cNvSpPr>
          <p:nvPr/>
        </p:nvSpPr>
        <p:spPr>
          <a:xfrm>
            <a:off x="10918287" y="3767804"/>
            <a:ext cx="8057970" cy="1841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086" indent="-457086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5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2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5429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9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9600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3771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7943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2114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6286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0457" indent="-457086" algn="l" defTabSz="182834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3200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615436" y="5014358"/>
            <a:ext cx="1947618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>
              <a:latin typeface="Segoe UI Semibold" panose="020B0702040204020203" pitchFamily="34" charset="0"/>
            </a:endParaRPr>
          </a:p>
          <a:p>
            <a:r>
              <a:rPr lang="ru-RU" sz="4400" dirty="0" smtClean="0">
                <a:solidFill>
                  <a:srgbClr val="FF0000"/>
                </a:solidFill>
                <a:latin typeface="Segoe UI Semibold" panose="020B0702040204020203" pitchFamily="34" charset="0"/>
              </a:rPr>
              <a:t>       </a:t>
            </a:r>
            <a:endParaRPr lang="ru-RU" sz="4400" dirty="0">
              <a:solidFill>
                <a:srgbClr val="FF0000"/>
              </a:solidFill>
              <a:latin typeface="Segoe UI Semibold" panose="020B0702040204020203" pitchFamily="34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383547" y="0"/>
            <a:ext cx="14302596" cy="13716000"/>
          </a:xfrm>
          <a:prstGeom prst="triangle">
            <a:avLst/>
          </a:prstGeom>
          <a:solidFill>
            <a:srgbClr val="239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3402454" y="0"/>
            <a:ext cx="10975196" cy="13716000"/>
          </a:xfrm>
          <a:prstGeom prst="rect">
            <a:avLst/>
          </a:prstGeom>
          <a:solidFill>
            <a:srgbClr val="23956F"/>
          </a:solidFill>
          <a:ln>
            <a:solidFill>
              <a:srgbClr val="239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1" descr="C:\Users\ivanov.ap\Desktop\0b9a1c78129809.5c9ba9fda857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1769" y="2167728"/>
            <a:ext cx="13904340" cy="783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ый треугольник 25"/>
          <p:cNvSpPr/>
          <p:nvPr/>
        </p:nvSpPr>
        <p:spPr>
          <a:xfrm rot="5400000">
            <a:off x="-586596" y="586594"/>
            <a:ext cx="5417389" cy="4244196"/>
          </a:xfrm>
          <a:prstGeom prst="rtTriangle">
            <a:avLst/>
          </a:prstGeom>
          <a:solidFill>
            <a:srgbClr val="2395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024085" y="4369569"/>
            <a:ext cx="5928432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defTabSz="1828800"/>
            <a:r>
              <a:rPr lang="ru-R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Сайт: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minmol.sakha.gov.ru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64055" y="5500998"/>
            <a:ext cx="63305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1828800"/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Vkontakte</a:t>
            </a:r>
            <a:r>
              <a:rPr lang="ru-R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vk.com/</a:t>
            </a: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minmol</a:t>
            </a:r>
            <a:r>
              <a:rPr lang="ru-R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_</a:t>
            </a:r>
            <a:r>
              <a:rPr lang="en-US" sz="3200" dirty="0" err="1">
                <a:solidFill>
                  <a:prstClr val="black"/>
                </a:solidFill>
                <a:latin typeface="Century Gothic" panose="020B0502020202020204" pitchFamily="34" charset="0"/>
              </a:rPr>
              <a:t>ykt</a:t>
            </a:r>
            <a:endParaRPr lang="ru-RU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288262" y="6549897"/>
            <a:ext cx="5117106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1828800"/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Instagram</a:t>
            </a:r>
            <a:r>
              <a:rPr lang="ru-R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en-US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@minmol201</a:t>
            </a:r>
            <a:r>
              <a:rPr lang="ru-RU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9</a:t>
            </a:r>
          </a:p>
        </p:txBody>
      </p:sp>
      <p:pic>
        <p:nvPicPr>
          <p:cNvPr id="32" name="Picture 2" descr="C:\Users\ivanov.ap\Desktop\vk-logo--fb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65" y="5158419"/>
            <a:ext cx="2418922" cy="12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" descr="C:\Users\ivanov.ap\Desktop\instagram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91" y="6445150"/>
            <a:ext cx="794270" cy="79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ivanov.ap\Desktop\logo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27" y="4081160"/>
            <a:ext cx="933198" cy="9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ivanov.ap\Desktop\you-tube-vector-logo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027" y="7585991"/>
            <a:ext cx="1925179" cy="77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4119389" y="7679120"/>
            <a:ext cx="500169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defTabSz="1828800"/>
            <a:r>
              <a:rPr lang="ru-RU" sz="3200" dirty="0" err="1" smtClean="0">
                <a:solidFill>
                  <a:prstClr val="black"/>
                </a:solidFill>
                <a:latin typeface="Century Gothic" panose="020B0502020202020204" pitchFamily="34" charset="0"/>
              </a:rPr>
              <a:t>Минмолсоцком</a:t>
            </a:r>
            <a:r>
              <a:rPr lang="ru-RU" sz="3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Якутии</a:t>
            </a:r>
            <a:endParaRPr lang="ru-RU" sz="32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3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5015" y="3635377"/>
            <a:ext cx="4926318" cy="6487331"/>
          </a:xfrm>
          <a:prstGeom prst="rect">
            <a:avLst/>
          </a:prstGeom>
          <a:ln w="41275">
            <a:solidFill>
              <a:srgbClr val="C00000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8078" y="7030503"/>
            <a:ext cx="4740722" cy="571386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2755" y="350702"/>
            <a:ext cx="14310579" cy="2172365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73B3B"/>
                </a:solidFill>
                <a:latin typeface="Montserrat Bold"/>
              </a:rPr>
              <a:t>Указ Главы Республики Саха (Якутия) </a:t>
            </a:r>
            <a:br>
              <a:rPr lang="ru-RU" sz="4800" dirty="0" smtClean="0">
                <a:solidFill>
                  <a:srgbClr val="F73B3B"/>
                </a:solidFill>
                <a:latin typeface="Montserrat Bold"/>
              </a:rPr>
            </a:br>
            <a:r>
              <a:rPr lang="ru-RU" sz="4800" dirty="0" smtClean="0">
                <a:solidFill>
                  <a:srgbClr val="F73B3B"/>
                </a:solidFill>
                <a:latin typeface="Montserrat Bold"/>
              </a:rPr>
              <a:t>«О проекте «Мы-будущее России!»</a:t>
            </a:r>
            <a:endParaRPr lang="ru-RU" sz="4800" dirty="0">
              <a:solidFill>
                <a:srgbClr val="F73B3B"/>
              </a:solidFill>
              <a:latin typeface="Montserrat Bold"/>
            </a:endParaRPr>
          </a:p>
        </p:txBody>
      </p:sp>
      <p:pic>
        <p:nvPicPr>
          <p:cNvPr id="8" name="Picture 2" descr="http://ysia.ru/wp-content/uploads/2019/12/IMG_51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130" y="5266787"/>
            <a:ext cx="12554804" cy="780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1079" y="2731000"/>
            <a:ext cx="118041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ru-RU" dirty="0" smtClean="0">
                <a:solidFill>
                  <a:srgbClr val="F73B3B"/>
                </a:solidFill>
              </a:rPr>
              <a:t>Проведение </a:t>
            </a:r>
            <a:r>
              <a:rPr lang="ru-RU" dirty="0">
                <a:solidFill>
                  <a:srgbClr val="F73B3B"/>
                </a:solidFill>
              </a:rPr>
              <a:t>молодежного гражданско-патриотического форума </a:t>
            </a:r>
            <a:r>
              <a:rPr lang="ru-RU" b="1" dirty="0">
                <a:solidFill>
                  <a:srgbClr val="F73B3B"/>
                </a:solidFill>
              </a:rPr>
              <a:t>«Наше будущее - в России!» </a:t>
            </a:r>
            <a:r>
              <a:rPr lang="ru-RU" dirty="0">
                <a:solidFill>
                  <a:srgbClr val="F73B3B"/>
                </a:solidFill>
              </a:rPr>
              <a:t>с участием субъектов Российской </a:t>
            </a:r>
            <a:r>
              <a:rPr lang="ru-RU" dirty="0" smtClean="0">
                <a:solidFill>
                  <a:srgbClr val="F73B3B"/>
                </a:solidFill>
              </a:rPr>
              <a:t>Федерации </a:t>
            </a:r>
            <a:endParaRPr lang="en-US" dirty="0" smtClean="0">
              <a:solidFill>
                <a:srgbClr val="F73B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77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ivanov.ap\Downloads\WhatsApp Image 2020-01-13 at 14.55.09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97732" cy="137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18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F86C547-9E20-7649-BAEE-64D61D46D32A}"/>
              </a:ext>
            </a:extLst>
          </p:cNvPr>
          <p:cNvSpPr txBox="1"/>
          <p:nvPr/>
        </p:nvSpPr>
        <p:spPr>
          <a:xfrm>
            <a:off x="0" y="869508"/>
            <a:ext cx="7984230" cy="830997"/>
          </a:xfrm>
          <a:prstGeom prst="rect">
            <a:avLst/>
          </a:prstGeom>
          <a:solidFill>
            <a:srgbClr val="DA251F"/>
          </a:solidFill>
        </p:spPr>
        <p:txBody>
          <a:bodyPr wrap="square" rtlCol="0">
            <a:spAutoFit/>
          </a:bodyPr>
          <a:lstStyle/>
          <a:p>
            <a:pPr marL="722313" indent="-47625" defTabSz="914400"/>
            <a:r>
              <a:rPr lang="ru-RU" sz="4800" b="1" dirty="0" smtClean="0">
                <a:solidFill>
                  <a:prstClr val="white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Год </a:t>
            </a:r>
            <a:r>
              <a:rPr lang="ru-RU" sz="4800" b="1" dirty="0">
                <a:solidFill>
                  <a:prstClr val="white"/>
                </a:solidFill>
                <a:latin typeface="Helvetica" pitchFamily="2" charset="0"/>
                <a:ea typeface="Tahoma" panose="020B0604030504040204" pitchFamily="34" charset="0"/>
                <a:cs typeface="Tahoma" panose="020B0604030504040204" pitchFamily="34" charset="0"/>
              </a:rPr>
              <a:t>памяти и славы</a:t>
            </a:r>
          </a:p>
        </p:txBody>
      </p:sp>
      <p:pic>
        <p:nvPicPr>
          <p:cNvPr id="2050" name="Picture 2" descr="https://sun9-1.userapi.com/c847021/v847021538/357d7/7g-OzJbx13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05780"/>
            <a:ext cx="24377650" cy="61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2413" y="8994969"/>
            <a:ext cx="195257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F73B3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Создание и развитие волонтерских корпусов Всероссийского общественного движения </a:t>
            </a:r>
            <a:r>
              <a:rPr lang="ru-RU" sz="6000" b="1" dirty="0">
                <a:solidFill>
                  <a:srgbClr val="F73B3B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«Волонтеры Победы»</a:t>
            </a:r>
            <a:endParaRPr lang="ru-RU" sz="6000" b="1" dirty="0">
              <a:solidFill>
                <a:srgbClr val="F73B3B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0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Pitch Deck Light">
      <a:dk1>
        <a:srgbClr val="737572"/>
      </a:dk1>
      <a:lt1>
        <a:srgbClr val="FFFFFF"/>
      </a:lt1>
      <a:dk2>
        <a:srgbClr val="445469"/>
      </a:dk2>
      <a:lt2>
        <a:srgbClr val="FFFFFF"/>
      </a:lt2>
      <a:accent1>
        <a:srgbClr val="0E80C9"/>
      </a:accent1>
      <a:accent2>
        <a:srgbClr val="119CF4"/>
      </a:accent2>
      <a:accent3>
        <a:srgbClr val="445469"/>
      </a:accent3>
      <a:accent4>
        <a:srgbClr val="8AC153"/>
      </a:accent4>
      <a:accent5>
        <a:srgbClr val="BAEF69"/>
      </a:accent5>
      <a:accent6>
        <a:srgbClr val="A9A8AB"/>
      </a:accent6>
      <a:hlink>
        <a:srgbClr val="0E80C9"/>
      </a:hlink>
      <a:folHlink>
        <a:srgbClr val="0EA3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40573</TotalTime>
  <Words>297</Words>
  <Application>Microsoft Office PowerPoint</Application>
  <PresentationFormat>Произвольный</PresentationFormat>
  <Paragraphs>47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Default Theme</vt:lpstr>
      <vt:lpstr>Тема Office</vt:lpstr>
      <vt:lpstr>Ион</vt:lpstr>
      <vt:lpstr>Презентация PowerPoint</vt:lpstr>
      <vt:lpstr>МОЛОДЕЖЬ ЯКУТИИ</vt:lpstr>
      <vt:lpstr>Презентация PowerPoint</vt:lpstr>
      <vt:lpstr>Презентация PowerPoint</vt:lpstr>
      <vt:lpstr>Указ Главы Республики Саха (Якутия)  «О проведении в Республике Саха (Якутия) Года патриотизма»</vt:lpstr>
      <vt:lpstr>Презентация PowerPoint</vt:lpstr>
      <vt:lpstr>Указ Главы Республики Саха (Якутия)  «О проекте «Мы-будущее России!»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 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Premium Presentations</dc:title>
  <dc:creator>Габышева Анастасия Владимировна</dc:creator>
  <cp:lastModifiedBy>Иванов Артем Павлович</cp:lastModifiedBy>
  <cp:revision>6386</cp:revision>
  <dcterms:created xsi:type="dcterms:W3CDTF">2014-11-12T21:47:38Z</dcterms:created>
  <dcterms:modified xsi:type="dcterms:W3CDTF">2020-01-13T06:47:10Z</dcterms:modified>
</cp:coreProperties>
</file>