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Lst>
  <p:notesMasterIdLst>
    <p:notesMasterId r:id="rId19"/>
  </p:notesMasterIdLst>
  <p:handoutMasterIdLst>
    <p:handoutMasterId r:id="rId20"/>
  </p:handoutMasterIdLst>
  <p:sldIdLst>
    <p:sldId id="262" r:id="rId5"/>
    <p:sldId id="259" r:id="rId6"/>
    <p:sldId id="270" r:id="rId7"/>
    <p:sldId id="271" r:id="rId8"/>
    <p:sldId id="263" r:id="rId9"/>
    <p:sldId id="264" r:id="rId10"/>
    <p:sldId id="265" r:id="rId11"/>
    <p:sldId id="266" r:id="rId12"/>
    <p:sldId id="267" r:id="rId13"/>
    <p:sldId id="268" r:id="rId14"/>
    <p:sldId id="269" r:id="rId15"/>
    <p:sldId id="258" r:id="rId16"/>
    <p:sldId id="260" r:id="rId17"/>
    <p:sldId id="261" r:id="rId18"/>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B1E9857C-DD77-4288-8AA9-0DA98D5CAD3F}" type="slidenum">
              <a:rPr lang="en-GB" altLang="en-US"/>
              <a:pPr/>
              <a:t>‹#›</a:t>
            </a:fld>
            <a:endParaRPr lang="en-GB" altLang="en-US"/>
          </a:p>
        </p:txBody>
      </p:sp>
    </p:spTree>
    <p:extLst>
      <p:ext uri="{BB962C8B-B14F-4D97-AF65-F5344CB8AC3E}">
        <p14:creationId xmlns:p14="http://schemas.microsoft.com/office/powerpoint/2010/main" val="2123699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89035868-4431-4449-B13F-DC2C0B3A2340}" type="slidenum">
              <a:rPr lang="en-GB" altLang="en-US"/>
              <a:pPr/>
              <a:t>‹#›</a:t>
            </a:fld>
            <a:endParaRPr lang="en-GB" altLang="en-US"/>
          </a:p>
        </p:txBody>
      </p:sp>
    </p:spTree>
    <p:extLst>
      <p:ext uri="{BB962C8B-B14F-4D97-AF65-F5344CB8AC3E}">
        <p14:creationId xmlns:p14="http://schemas.microsoft.com/office/powerpoint/2010/main" val="20388641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91774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56158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039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531967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043205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2055207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29261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800"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311774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624139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sz="1800">
              <a:solidFill>
                <a:srgbClr val="FFFFFF"/>
              </a:solidFill>
              <a:latin typeface="Arial" charset="0"/>
              <a:cs typeface="Arial" charset="0"/>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402817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74366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1423828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159250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95532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968958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080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211682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smtClean="0">
              <a:solidFill>
                <a:srgbClr val="FFFFFF"/>
              </a:solidFill>
            </a:endParaRPr>
          </a:p>
        </p:txBody>
      </p:sp>
      <p:pic>
        <p:nvPicPr>
          <p:cNvPr id="4" name="Picture 2"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bwMode="auto">
          <a:xfrm>
            <a:off x="4205288" y="2143125"/>
            <a:ext cx="47513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eaLnBrk="0" hangingPunct="0">
              <a:defRPr>
                <a:solidFill>
                  <a:schemeClr val="tx1"/>
                </a:solidFill>
                <a:latin typeface="Arial" charset="0"/>
                <a:cs typeface="Arial" charset="0"/>
              </a:defRPr>
            </a:lvl1pPr>
            <a:lvl2pPr marL="742950" indent="-285750" defTabSz="449263" eaLnBrk="0" hangingPunct="0">
              <a:defRPr>
                <a:solidFill>
                  <a:schemeClr val="tx1"/>
                </a:solidFill>
                <a:latin typeface="Arial" charset="0"/>
                <a:cs typeface="Arial" charset="0"/>
              </a:defRPr>
            </a:lvl2pPr>
            <a:lvl3pPr marL="1143000" indent="-228600" defTabSz="449263" eaLnBrk="0" hangingPunct="0">
              <a:defRPr>
                <a:solidFill>
                  <a:schemeClr val="tx1"/>
                </a:solidFill>
                <a:latin typeface="Arial" charset="0"/>
                <a:cs typeface="Arial" charset="0"/>
              </a:defRPr>
            </a:lvl3pPr>
            <a:lvl4pPr marL="1600200" indent="-228600" defTabSz="449263" eaLnBrk="0" hangingPunct="0">
              <a:defRPr>
                <a:solidFill>
                  <a:schemeClr val="tx1"/>
                </a:solidFill>
                <a:latin typeface="Arial" charset="0"/>
                <a:cs typeface="Arial" charset="0"/>
              </a:defRPr>
            </a:lvl4pPr>
            <a:lvl5pPr marL="2057400" indent="-228600" defTabSz="449263" eaLnBrk="0" hangingPunct="0">
              <a:defRPr>
                <a:solidFill>
                  <a:schemeClr val="tx1"/>
                </a:solidFill>
                <a:latin typeface="Arial" charset="0"/>
                <a:cs typeface="Arial" charset="0"/>
              </a:defRPr>
            </a:lvl5pPr>
            <a:lvl6pPr marL="2514600" indent="-228600" defTabSz="449263" eaLnBrk="0" fontAlgn="base" hangingPunct="0">
              <a:spcBef>
                <a:spcPct val="0"/>
              </a:spcBef>
              <a:spcAft>
                <a:spcPct val="0"/>
              </a:spcAft>
              <a:defRPr>
                <a:solidFill>
                  <a:schemeClr val="tx1"/>
                </a:solidFill>
                <a:latin typeface="Arial" charset="0"/>
                <a:cs typeface="Arial" charset="0"/>
              </a:defRPr>
            </a:lvl6pPr>
            <a:lvl7pPr marL="2971800" indent="-228600" defTabSz="449263" eaLnBrk="0" fontAlgn="base" hangingPunct="0">
              <a:spcBef>
                <a:spcPct val="0"/>
              </a:spcBef>
              <a:spcAft>
                <a:spcPct val="0"/>
              </a:spcAft>
              <a:defRPr>
                <a:solidFill>
                  <a:schemeClr val="tx1"/>
                </a:solidFill>
                <a:latin typeface="Arial" charset="0"/>
                <a:cs typeface="Arial" charset="0"/>
              </a:defRPr>
            </a:lvl7pPr>
            <a:lvl8pPr marL="3429000" indent="-228600" defTabSz="449263" eaLnBrk="0" fontAlgn="base" hangingPunct="0">
              <a:spcBef>
                <a:spcPct val="0"/>
              </a:spcBef>
              <a:spcAft>
                <a:spcPct val="0"/>
              </a:spcAft>
              <a:defRPr>
                <a:solidFill>
                  <a:schemeClr val="tx1"/>
                </a:solidFill>
                <a:latin typeface="Arial" charset="0"/>
                <a:cs typeface="Arial" charset="0"/>
              </a:defRPr>
            </a:lvl8pPr>
            <a:lvl9pPr marL="3886200" indent="-228600" defTabSz="449263" eaLnBrk="0" fontAlgn="base" hangingPunct="0">
              <a:spcBef>
                <a:spcPct val="0"/>
              </a:spcBef>
              <a:spcAft>
                <a:spcPct val="0"/>
              </a:spcAft>
              <a:defRPr>
                <a:solidFill>
                  <a:schemeClr val="tx1"/>
                </a:solidFill>
                <a:latin typeface="Arial" charset="0"/>
                <a:cs typeface="Arial" charset="0"/>
              </a:defRPr>
            </a:lvl9pPr>
          </a:lstStyle>
          <a:p>
            <a:pPr eaLnBrk="1" hangingPunct="1">
              <a:buClr>
                <a:srgbClr val="000000"/>
              </a:buClr>
              <a:buSzPct val="100000"/>
              <a:buFont typeface="Times New Roman" pitchFamily="18" charset="0"/>
              <a:buNone/>
              <a:defRPr/>
            </a:pPr>
            <a:r>
              <a:rPr lang="en-US" sz="4000" b="1" smtClean="0">
                <a:solidFill>
                  <a:srgbClr val="FFD624"/>
                </a:solidFill>
                <a:latin typeface="Verdana" pitchFamily="34" charset="0"/>
              </a:rPr>
              <a:t>Click to edit Master title style</a:t>
            </a:r>
            <a:endParaRPr lang="en-GB" sz="4000" b="1" smtClean="0">
              <a:solidFill>
                <a:srgbClr val="FFD624"/>
              </a:solidFill>
              <a:latin typeface="Verdana" pitchFamily="34" charset="0"/>
            </a:endParaRPr>
          </a:p>
        </p:txBody>
      </p:sp>
      <p:pic>
        <p:nvPicPr>
          <p:cNvPr id="6"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a:spLocks noGrp="1"/>
          </p:cNvSpPr>
          <p:nvPr>
            <p:ph idx="10"/>
          </p:nvPr>
        </p:nvSpPr>
        <p:spPr>
          <a:xfrm>
            <a:off x="4204769" y="2935086"/>
            <a:ext cx="4752528" cy="1872208"/>
          </a:xfrm>
          <a:prstGeom prst="rect">
            <a:avLst/>
          </a:prstGeom>
        </p:spPr>
        <p:txBody>
          <a:bodyPr/>
          <a:lstStyle>
            <a:lvl1pPr marL="0" indent="0">
              <a:spcBef>
                <a:spcPts val="0"/>
              </a:spcBef>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380682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b="-2"/>
          <a:stretch>
            <a:fillRect/>
          </a:stretch>
        </p:blipFill>
        <p:spPr bwMode="auto">
          <a:xfrm>
            <a:off x="-20638" y="1104900"/>
            <a:ext cx="9197976" cy="580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4139952" y="3212976"/>
            <a:ext cx="4536504" cy="1872208"/>
          </a:xfrm>
          <a:prstGeom prst="rect">
            <a:avLst/>
          </a:prstGeom>
        </p:spPr>
        <p:txBody>
          <a:bodyPr/>
          <a:lstStyle>
            <a:lvl1pPr marL="0" indent="0">
              <a:spcBef>
                <a:spcPts val="0"/>
              </a:spcBef>
              <a:buNone/>
              <a:defRPr sz="20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
        <p:nvSpPr>
          <p:cNvPr id="15" name="Title 1"/>
          <p:cNvSpPr>
            <a:spLocks noGrp="1"/>
          </p:cNvSpPr>
          <p:nvPr>
            <p:ph type="title"/>
          </p:nvPr>
        </p:nvSpPr>
        <p:spPr>
          <a:xfrm>
            <a:off x="251520" y="1951427"/>
            <a:ext cx="8640960" cy="2088232"/>
          </a:xfrm>
          <a:prstGeom prst="rect">
            <a:avLst/>
          </a:prstGeom>
        </p:spPr>
        <p:txBody>
          <a:bodyPr/>
          <a:lstStyle>
            <a:lvl1pPr algn="ctr">
              <a:defRPr sz="5400">
                <a:solidFill>
                  <a:srgbClr val="FFD624"/>
                </a:solidFill>
                <a:latin typeface="Verdana" pitchFamily="34" charset="0"/>
                <a:ea typeface="Verdana" pitchFamily="34" charset="0"/>
                <a:cs typeface="Verdana" pitchFamily="34" charset="0"/>
              </a:defRPr>
            </a:lvl1pPr>
          </a:lstStyle>
          <a:p>
            <a:r>
              <a:rPr lang="en-US" dirty="0" smtClean="0"/>
              <a:t>Click to edit Master title style</a:t>
            </a:r>
            <a:endParaRPr lang="en-GB" dirty="0"/>
          </a:p>
        </p:txBody>
      </p:sp>
      <p:sp>
        <p:nvSpPr>
          <p:cNvPr id="7" name="Content Placeholder 2"/>
          <p:cNvSpPr>
            <a:spLocks noGrp="1"/>
          </p:cNvSpPr>
          <p:nvPr>
            <p:ph idx="11"/>
          </p:nvPr>
        </p:nvSpPr>
        <p:spPr>
          <a:xfrm>
            <a:off x="4219575" y="5301208"/>
            <a:ext cx="4456881" cy="720080"/>
          </a:xfrm>
          <a:prstGeom prst="rect">
            <a:avLst/>
          </a:prstGeom>
        </p:spPr>
        <p:txBody>
          <a:bodyPr/>
          <a:lstStyle>
            <a:lvl1pPr marL="0" indent="0">
              <a:spcBef>
                <a:spcPts val="300"/>
              </a:spcBef>
              <a:spcAft>
                <a:spcPts val="300"/>
              </a:spcAft>
              <a:buNone/>
              <a:defRPr sz="16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dirty="0" smtClean="0"/>
              <a:t>Click to edit Master text styles</a:t>
            </a:r>
          </a:p>
        </p:txBody>
      </p:sp>
    </p:spTree>
    <p:extLst>
      <p:ext uri="{BB962C8B-B14F-4D97-AF65-F5344CB8AC3E}">
        <p14:creationId xmlns:p14="http://schemas.microsoft.com/office/powerpoint/2010/main" val="3937353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1487693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800"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163997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371123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3" name="Picture 3" descr="C:\DOCUME~1\lenain\LOCALS~1\Temp\7zECB.tmp\LOGO-CE for RTD EN Positive Cy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userDrawn="1"/>
        </p:nvSpPr>
        <p:spPr bwMode="auto">
          <a:xfrm>
            <a:off x="4140200" y="1978025"/>
            <a:ext cx="453548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000" b="1" smtClean="0">
                <a:solidFill>
                  <a:srgbClr val="FFD624"/>
                </a:solidFill>
                <a:latin typeface="Verdana" pitchFamily="34" charset="0"/>
                <a:ea typeface="Verdana" pitchFamily="34" charset="0"/>
                <a:cs typeface="Verdana" pitchFamily="34" charset="0"/>
              </a:rPr>
              <a:t>Title</a:t>
            </a:r>
          </a:p>
        </p:txBody>
      </p:sp>
      <p:pic>
        <p:nvPicPr>
          <p:cNvPr id="5" name="Picture 6"/>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2"/>
          <p:cNvSpPr>
            <a:spLocks noGrp="1"/>
          </p:cNvSpPr>
          <p:nvPr>
            <p:ph idx="10"/>
          </p:nvPr>
        </p:nvSpPr>
        <p:spPr>
          <a:xfrm>
            <a:off x="4139952" y="2708920"/>
            <a:ext cx="4536504" cy="2059429"/>
          </a:xfrm>
          <a:prstGeom prst="rect">
            <a:avLst/>
          </a:prstGeom>
        </p:spPr>
        <p:txBody>
          <a:bodyPr/>
          <a:lstStyle>
            <a:lvl1pPr marL="0" indent="0">
              <a:spcBef>
                <a:spcPts val="600"/>
              </a:spcBef>
              <a:spcAft>
                <a:spcPts val="600"/>
              </a:spcAft>
              <a:buNone/>
              <a:defRPr sz="2400" b="1"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41814882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sz="1800">
              <a:solidFill>
                <a:srgbClr val="FFFFFF"/>
              </a:solidFill>
              <a:latin typeface="Arial" charset="0"/>
              <a:cs typeface="Arial" charset="0"/>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4139512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412039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369598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55985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nas">
    <p:spTree>
      <p:nvGrpSpPr>
        <p:cNvPr id="1" name=""/>
        <p:cNvGrpSpPr/>
        <p:nvPr/>
      </p:nvGrpSpPr>
      <p:grpSpPr>
        <a:xfrm>
          <a:off x="0" y="0"/>
          <a:ext cx="0" cy="0"/>
          <a:chOff x="0" y="0"/>
          <a:chExt cx="0" cy="0"/>
        </a:xfrm>
      </p:grpSpPr>
      <p:pic>
        <p:nvPicPr>
          <p:cNvPr id="5"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3" y="1599673"/>
            <a:ext cx="5554687" cy="4340327"/>
          </a:xfrm>
          <a:prstGeom prst="rect">
            <a:avLst/>
          </a:prstGeom>
        </p:spPr>
        <p:txBody>
          <a:bodyPr lIns="80147" tIns="40074" rIns="80147" bIns="40074"/>
          <a:lstStyle>
            <a:lvl1pPr marL="200025" indent="-200025">
              <a:spcBef>
                <a:spcPts val="600"/>
              </a:spcBef>
              <a:spcAft>
                <a:spcPts val="600"/>
              </a:spcAft>
              <a:buClr>
                <a:srgbClr val="00B0F0"/>
              </a:buClr>
              <a:buSzPct val="95000"/>
              <a:buFont typeface="Arial" pitchFamily="34" charset="0"/>
              <a:buChar char="•"/>
              <a:defRPr sz="1800" b="1">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
        <p:nvSpPr>
          <p:cNvPr id="6" name="Espace réservé du contenu 2"/>
          <p:cNvSpPr>
            <a:spLocks noGrp="1"/>
          </p:cNvSpPr>
          <p:nvPr>
            <p:ph idx="10"/>
          </p:nvPr>
        </p:nvSpPr>
        <p:spPr>
          <a:xfrm>
            <a:off x="5292080" y="1599673"/>
            <a:ext cx="3394448" cy="4340327"/>
          </a:xfrm>
          <a:prstGeom prst="rect">
            <a:avLst/>
          </a:prstGeom>
        </p:spPr>
        <p:txBody>
          <a:bodyPr lIns="80147" tIns="40074" rIns="80147" bIns="40074"/>
          <a:lstStyle>
            <a:lvl1pPr marL="0" indent="0" algn="r">
              <a:spcBef>
                <a:spcPts val="600"/>
              </a:spcBef>
              <a:spcAft>
                <a:spcPts val="600"/>
              </a:spcAft>
              <a:buClr>
                <a:srgbClr val="00B0F0"/>
              </a:buClr>
              <a:buSzPct val="95000"/>
              <a:buFontTx/>
              <a:buNone/>
              <a:defRPr sz="1800" b="1" i="1">
                <a:solidFill>
                  <a:srgbClr val="00B0F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769242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66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3249877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9C43B5C-CECC-411C-8F32-965AF0394EC8}" type="datetimeFigureOut">
              <a:rPr lang="en-GB">
                <a:solidFill>
                  <a:prstClr val="black">
                    <a:tint val="75000"/>
                  </a:prstClr>
                </a:solidFill>
              </a:rPr>
              <a:pPr>
                <a:defRPr/>
              </a:pPr>
              <a:t>09/02/2018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4B53ED-51DB-45BC-B3C9-734A01A1E6E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17523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4D58CB0-42F4-41B7-BEB5-2292B6CE4177}" type="datetimeFigureOut">
              <a:rPr lang="en-GB">
                <a:solidFill>
                  <a:prstClr val="black">
                    <a:tint val="75000"/>
                  </a:prstClr>
                </a:solidFill>
              </a:rPr>
              <a:pPr>
                <a:defRPr/>
              </a:pPr>
              <a:t>09/02/2018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52EB2F-B0B4-4646-9D0E-9D6517BCFC3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33299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ACBD4F-97B2-45FD-B34E-351B8097FB58}" type="datetimeFigureOut">
              <a:rPr lang="en-GB">
                <a:solidFill>
                  <a:prstClr val="black">
                    <a:tint val="75000"/>
                  </a:prstClr>
                </a:solidFill>
              </a:rPr>
              <a:pPr>
                <a:defRPr/>
              </a:pPr>
              <a:t>09/02/2018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4F76DC-429D-4063-BDA7-AC5A844E065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3081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altLang="en-US" sz="1800" smtClean="0">
                <a:solidFill>
                  <a:srgbClr val="FFFFFF"/>
                </a:solidFill>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9525" y="109855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575" y="2060575"/>
            <a:ext cx="467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a:buClr>
                <a:srgbClr val="000000"/>
              </a:buClr>
              <a:buSzPct val="100000"/>
              <a:buFont typeface="Times New Roman" pitchFamily="18" charset="0"/>
              <a:buNone/>
              <a:defRPr/>
            </a:pPr>
            <a:r>
              <a:rPr lang="en-GB" sz="4800"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4219575" y="6430963"/>
            <a:ext cx="685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0" y="3933056"/>
            <a:ext cx="8640960" cy="1224136"/>
          </a:xfrm>
          <a:prstGeom prst="rect">
            <a:avLst/>
          </a:prstGeom>
        </p:spPr>
        <p:txBody>
          <a:bodyPr/>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0" y="5389752"/>
            <a:ext cx="8640960" cy="919568"/>
          </a:xfrm>
          <a:prstGeom prst="rect">
            <a:avLst/>
          </a:prstGeom>
        </p:spPr>
        <p:txBody>
          <a:bodyPr/>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8600" indent="-228600"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3950286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2EF3228-83EA-4B5A-9EB2-AB162F63EC72}" type="datetimeFigureOut">
              <a:rPr lang="en-GB">
                <a:solidFill>
                  <a:prstClr val="black">
                    <a:tint val="75000"/>
                  </a:prstClr>
                </a:solidFill>
              </a:rPr>
              <a:pPr>
                <a:defRPr/>
              </a:pPr>
              <a:t>09/02/2018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7CE31AA-0D8F-4762-9922-75D0446C059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41682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6B2DA23-693D-40EF-9F90-3129E031D014}" type="datetimeFigureOut">
              <a:rPr lang="en-GB">
                <a:solidFill>
                  <a:prstClr val="black">
                    <a:tint val="75000"/>
                  </a:prstClr>
                </a:solidFill>
              </a:rPr>
              <a:pPr>
                <a:defRPr/>
              </a:pPr>
              <a:t>09/02/2018</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285596E-0C67-4FFD-99B0-C2727DB9F0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62057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3802A1A-7341-44B3-B5C0-EC5CB57BF31A}" type="datetimeFigureOut">
              <a:rPr lang="en-GB">
                <a:solidFill>
                  <a:prstClr val="black">
                    <a:tint val="75000"/>
                  </a:prstClr>
                </a:solidFill>
              </a:rPr>
              <a:pPr>
                <a:defRPr/>
              </a:pPr>
              <a:t>09/02/2018</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D9EFFE4-D24B-4932-ADFA-31CE59ADD5C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197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9DE95B-998B-4ECF-A369-D66421B17C9A}" type="datetimeFigureOut">
              <a:rPr lang="en-GB">
                <a:solidFill>
                  <a:prstClr val="black">
                    <a:tint val="75000"/>
                  </a:prstClr>
                </a:solidFill>
              </a:rPr>
              <a:pPr>
                <a:defRPr/>
              </a:pPr>
              <a:t>09/02/2018</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6A65F-0775-43FA-9536-D152802DA57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7261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5AE128-37D5-4CED-A2F6-ACF61CD55577}" type="datetimeFigureOut">
              <a:rPr lang="en-GB">
                <a:solidFill>
                  <a:prstClr val="black">
                    <a:tint val="75000"/>
                  </a:prstClr>
                </a:solidFill>
              </a:rPr>
              <a:pPr>
                <a:defRPr/>
              </a:pPr>
              <a:t>09/02/2018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71E3C5A-3BB7-448C-9007-9999A2A6765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36779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F289EE-4759-42E6-84E9-B59A7A6C85BA}" type="datetimeFigureOut">
              <a:rPr lang="en-GB">
                <a:solidFill>
                  <a:prstClr val="black">
                    <a:tint val="75000"/>
                  </a:prstClr>
                </a:solidFill>
              </a:rPr>
              <a:pPr>
                <a:defRPr/>
              </a:pPr>
              <a:t>09/02/2018</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79680D3-C525-479C-8126-BA288509533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49196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386B75B-BEBA-41C9-895C-3B69043F113B}" type="datetimeFigureOut">
              <a:rPr lang="en-GB">
                <a:solidFill>
                  <a:prstClr val="black">
                    <a:tint val="75000"/>
                  </a:prstClr>
                </a:solidFill>
              </a:rPr>
              <a:pPr>
                <a:defRPr/>
              </a:pPr>
              <a:t>09/02/2018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09B84A-B80C-4057-9AB0-A34C986F534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513298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E879757-FF8D-4E4C-915F-951DC306E3EE}" type="datetimeFigureOut">
              <a:rPr lang="en-GB">
                <a:solidFill>
                  <a:prstClr val="black">
                    <a:tint val="75000"/>
                  </a:prstClr>
                </a:solidFill>
              </a:rPr>
              <a:pPr>
                <a:defRPr/>
              </a:pPr>
              <a:t>09/02/2018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20F9ACB-9FCD-4B89-A726-FC60837A343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80045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spcBef>
                <a:spcPts val="0"/>
              </a:spcBef>
              <a:defRPr sz="2000">
                <a:solidFill>
                  <a:srgbClr val="0070C0"/>
                </a:solidFill>
                <a:latin typeface="Verdana" pitchFamily="34" charset="0"/>
                <a:ea typeface="Verdana" pitchFamily="34" charset="0"/>
                <a:cs typeface="Verdana" pitchFamily="34" charset="0"/>
              </a:defRPr>
            </a:lvl1pPr>
            <a:lvl2pPr marL="0" indent="0">
              <a:spcBef>
                <a:spcPts val="0"/>
              </a:spcBef>
              <a:defRPr sz="1800">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02013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_bleu">
    <p:spTree>
      <p:nvGrpSpPr>
        <p:cNvPr id="1" name=""/>
        <p:cNvGrpSpPr/>
        <p:nvPr/>
      </p:nvGrpSpPr>
      <p:grpSpPr>
        <a:xfrm>
          <a:off x="0" y="0"/>
          <a:ext cx="0" cy="0"/>
          <a:chOff x="0" y="0"/>
          <a:chExt cx="0" cy="0"/>
        </a:xfrm>
      </p:grpSpPr>
      <p:sp>
        <p:nvSpPr>
          <p:cNvPr id="6" name="Rectangle 8"/>
          <p:cNvSpPr>
            <a:spLocks noChangeArrowheads="1"/>
          </p:cNvSpPr>
          <p:nvPr userDrawn="1"/>
        </p:nvSpPr>
        <p:spPr bwMode="auto">
          <a:xfrm>
            <a:off x="0" y="0"/>
            <a:ext cx="9144000" cy="5805488"/>
          </a:xfrm>
          <a:prstGeom prst="rect">
            <a:avLst/>
          </a:prstGeom>
          <a:solidFill>
            <a:srgbClr val="0F5494"/>
          </a:solidFill>
          <a:ln w="63500" algn="ctr">
            <a:noFill/>
            <a:miter lim="800000"/>
            <a:headEnd/>
            <a:tailEnd/>
          </a:ln>
          <a:effectLst>
            <a:outerShdw dist="23000" dir="5400000" rotWithShape="0">
              <a:schemeClr val="accent3">
                <a:alpha val="35000"/>
              </a:schemeClr>
            </a:outerShdw>
          </a:effectLst>
        </p:spPr>
        <p:txBody>
          <a:bodyPr anchor="ctr"/>
          <a:lstStyle/>
          <a:p>
            <a:pPr algn="ctr" defTabSz="457200">
              <a:defRPr/>
            </a:pPr>
            <a:endParaRPr lang="en-US" sz="1800">
              <a:solidFill>
                <a:srgbClr val="FFFFFF"/>
              </a:solidFill>
              <a:latin typeface="Arial"/>
              <a:cs typeface="Arial" charset="0"/>
            </a:endParaRPr>
          </a:p>
        </p:txBody>
      </p:sp>
      <p:pic>
        <p:nvPicPr>
          <p:cNvPr id="7" name="Picture 4"/>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387600" y="1484313"/>
            <a:ext cx="4344988"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DOCUME~1\lenain\LOCALS~1\Temp\7zECF.tmp\LOGO-CE for RTD EN Landscape Positive Cyan.p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lgn="ctr">
              <a:defRPr sz="3600">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4" name="Text Placeholder 3"/>
          <p:cNvSpPr>
            <a:spLocks noGrp="1"/>
          </p:cNvSpPr>
          <p:nvPr>
            <p:ph type="body" sz="quarter" idx="15"/>
          </p:nvPr>
        </p:nvSpPr>
        <p:spPr>
          <a:xfrm>
            <a:off x="3563888" y="1844675"/>
            <a:ext cx="2016223"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4" name="Text Placeholder 3"/>
          <p:cNvSpPr>
            <a:spLocks noGrp="1"/>
          </p:cNvSpPr>
          <p:nvPr>
            <p:ph type="body" sz="quarter" idx="16"/>
          </p:nvPr>
        </p:nvSpPr>
        <p:spPr>
          <a:xfrm>
            <a:off x="2555777" y="3645024"/>
            <a:ext cx="2000174" cy="1584325"/>
          </a:xfrm>
          <a:prstGeom prst="rect">
            <a:avLst/>
          </a:prstGeom>
        </p:spPr>
        <p:txBody>
          <a:bodyPr anchor="ctr"/>
          <a:lstStyle>
            <a:lvl1pPr marL="0" indent="0" algn="ctr">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
        <p:nvSpPr>
          <p:cNvPr id="15" name="Text Placeholder 3"/>
          <p:cNvSpPr>
            <a:spLocks noGrp="1"/>
          </p:cNvSpPr>
          <p:nvPr>
            <p:ph type="body" sz="quarter" idx="17"/>
          </p:nvPr>
        </p:nvSpPr>
        <p:spPr>
          <a:xfrm>
            <a:off x="4644009" y="3645024"/>
            <a:ext cx="1933004" cy="1584325"/>
          </a:xfrm>
          <a:prstGeom prst="rect">
            <a:avLst/>
          </a:prstGeom>
        </p:spPr>
        <p:txBody>
          <a:bodyPr anchor="ctr"/>
          <a:lstStyle>
            <a:lvl1pPr marL="0" indent="0" algn="ctr">
              <a:tabLst/>
              <a:defRPr sz="2200" b="1">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pPr lvl="0"/>
            <a:r>
              <a:rPr lang="en-US" dirty="0" smtClean="0"/>
              <a:t>Click to</a:t>
            </a:r>
            <a:endParaRPr lang="en-GB" dirty="0"/>
          </a:p>
        </p:txBody>
      </p:sp>
    </p:spTree>
    <p:extLst>
      <p:ext uri="{BB962C8B-B14F-4D97-AF65-F5344CB8AC3E}">
        <p14:creationId xmlns:p14="http://schemas.microsoft.com/office/powerpoint/2010/main" val="381781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IORITY">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0" indent="0">
              <a:lnSpc>
                <a:spcPct val="100000"/>
              </a:lnSpc>
              <a:spcBef>
                <a:spcPts val="0"/>
              </a:spcBef>
              <a:spcAft>
                <a:spcPts val="0"/>
              </a:spcAft>
              <a:defRPr sz="2200" b="1">
                <a:solidFill>
                  <a:srgbClr val="0070C0"/>
                </a:solidFill>
                <a:latin typeface="Verdana" pitchFamily="34" charset="0"/>
                <a:ea typeface="Verdana" pitchFamily="34" charset="0"/>
                <a:cs typeface="Verdana" pitchFamily="34" charset="0"/>
              </a:defRPr>
            </a:lvl1pPr>
            <a:lvl2pPr marL="0" indent="0">
              <a:lnSpc>
                <a:spcPct val="150000"/>
              </a:lnSpc>
              <a:spcBef>
                <a:spcPts val="600"/>
              </a:spcBef>
              <a:spcAft>
                <a:spcPts val="600"/>
              </a:spcAft>
              <a:defRPr sz="2200" b="1">
                <a:solidFill>
                  <a:srgbClr val="0070C0"/>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23120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66700" indent="-266700">
              <a:spcBef>
                <a:spcPts val="300"/>
              </a:spcBef>
              <a:spcAft>
                <a:spcPts val="300"/>
              </a:spcAft>
              <a:buClr>
                <a:srgbClr val="0070C0"/>
              </a:buClr>
              <a:buSzPct val="95000"/>
              <a:buFont typeface="+mj-lt"/>
              <a:buAutoNum type="arabicPeriod"/>
              <a:defRPr sz="1600" b="1">
                <a:solidFill>
                  <a:srgbClr val="0070C0"/>
                </a:solidFill>
                <a:latin typeface="Verdana" pitchFamily="34" charset="0"/>
                <a:ea typeface="Verdana" pitchFamily="34" charset="0"/>
                <a:cs typeface="Verdana" pitchFamily="34" charset="0"/>
              </a:defRPr>
            </a:lvl1pPr>
            <a:lvl2pPr marL="447675" indent="-180975">
              <a:spcBef>
                <a:spcPts val="300"/>
              </a:spcBef>
              <a:spcAft>
                <a:spcPts val="300"/>
              </a:spcAft>
              <a:buClr>
                <a:srgbClr val="00B0F0"/>
              </a:buClr>
              <a:buSzPct val="100000"/>
              <a:buFont typeface="Wingdings" pitchFamily="2" charset="2"/>
              <a:buChar char="ü"/>
              <a:defRPr sz="14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134821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re et contenu (onlyBullets)">
    <p:spTree>
      <p:nvGrpSpPr>
        <p:cNvPr id="1" name=""/>
        <p:cNvGrpSpPr/>
        <p:nvPr/>
      </p:nvGrpSpPr>
      <p:grpSpPr>
        <a:xfrm>
          <a:off x="0" y="0"/>
          <a:ext cx="0" cy="0"/>
          <a:chOff x="0" y="0"/>
          <a:chExt cx="0" cy="0"/>
        </a:xfrm>
      </p:grpSpPr>
      <p:pic>
        <p:nvPicPr>
          <p:cNvPr id="4" name="Picture 2" descr="C:\DOCUME~1\lenain\LOCALS~1\Temp\7zECF.tmp\LOGO-CE for RTD EN Landscape Positive Cyan.pn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472" y="548680"/>
            <a:ext cx="8229057" cy="869572"/>
          </a:xfrm>
          <a:prstGeom prst="rect">
            <a:avLst/>
          </a:prstGeom>
        </p:spPr>
        <p:txBody>
          <a:bodyPr lIns="80147" tIns="40074" rIns="80147" bIns="40074"/>
          <a:lstStyle>
            <a:lvl1pPr>
              <a:defRPr sz="2300">
                <a:solidFill>
                  <a:srgbClr val="0070C0"/>
                </a:solidFill>
                <a:latin typeface="Verdana" pitchFamily="34" charset="0"/>
                <a:ea typeface="Verdana" pitchFamily="34" charset="0"/>
                <a:cs typeface="Verdana" pitchFamily="34" charset="0"/>
              </a:defRPr>
            </a:lvl1pPr>
          </a:lstStyle>
          <a:p>
            <a:r>
              <a:rPr lang="en-US" dirty="0" smtClean="0"/>
              <a:t>Click to edit Master title style</a:t>
            </a:r>
            <a:endParaRPr lang="fr-BE" dirty="0"/>
          </a:p>
        </p:txBody>
      </p:sp>
      <p:sp>
        <p:nvSpPr>
          <p:cNvPr id="3" name="Espace réservé du contenu 2"/>
          <p:cNvSpPr>
            <a:spLocks noGrp="1"/>
          </p:cNvSpPr>
          <p:nvPr>
            <p:ph idx="1"/>
          </p:nvPr>
        </p:nvSpPr>
        <p:spPr>
          <a:xfrm>
            <a:off x="457472" y="1599673"/>
            <a:ext cx="8229057" cy="4340327"/>
          </a:xfrm>
          <a:prstGeom prst="rect">
            <a:avLst/>
          </a:prstGeom>
        </p:spPr>
        <p:txBody>
          <a:bodyPr lIns="80147" tIns="40074" rIns="80147" bIns="40074"/>
          <a:lstStyle>
            <a:lvl1pPr marL="200025" indent="-200025">
              <a:spcBef>
                <a:spcPts val="600"/>
              </a:spcBef>
              <a:spcAft>
                <a:spcPts val="600"/>
              </a:spcAft>
              <a:buClr>
                <a:srgbClr val="0070C0"/>
              </a:buClr>
              <a:buSzPct val="95000"/>
              <a:buFont typeface="Arial" pitchFamily="34" charset="0"/>
              <a:buChar char="•"/>
              <a:defRPr sz="1800" b="0">
                <a:solidFill>
                  <a:srgbClr val="0070C0"/>
                </a:solidFill>
                <a:latin typeface="Verdana" pitchFamily="34" charset="0"/>
                <a:ea typeface="Verdana" pitchFamily="34" charset="0"/>
                <a:cs typeface="Verdana" pitchFamily="34" charset="0"/>
              </a:defRPr>
            </a:lvl1pPr>
            <a:lvl2pPr marL="447675" indent="-266700">
              <a:spcBef>
                <a:spcPts val="600"/>
              </a:spcBef>
              <a:spcAft>
                <a:spcPts val="600"/>
              </a:spcAft>
              <a:buClr>
                <a:srgbClr val="00B0F0"/>
              </a:buClr>
              <a:buSzPct val="100000"/>
              <a:buFont typeface="Wingdings" pitchFamily="2" charset="2"/>
              <a:buChar char="ü"/>
              <a:defRPr sz="1600">
                <a:solidFill>
                  <a:schemeClr val="bg1">
                    <a:lumMod val="50000"/>
                  </a:schemeClr>
                </a:solidFill>
                <a:latin typeface="Verdana" pitchFamily="34" charset="0"/>
                <a:ea typeface="Verdana" pitchFamily="34" charset="0"/>
                <a:cs typeface="Verdana" pitchFamily="34" charset="0"/>
              </a:defRPr>
            </a:lvl2pPr>
            <a:lvl3pPr>
              <a:defRPr sz="2000">
                <a:solidFill>
                  <a:schemeClr val="bg2">
                    <a:lumMod val="50000"/>
                  </a:schemeClr>
                </a:solidFill>
                <a:latin typeface="Verdana" pitchFamily="34" charset="0"/>
                <a:ea typeface="Verdana" pitchFamily="34" charset="0"/>
                <a:cs typeface="Verdana" pitchFamily="34" charset="0"/>
              </a:defRPr>
            </a:lvl3pPr>
            <a:lvl4pPr>
              <a:defRPr sz="2000">
                <a:solidFill>
                  <a:schemeClr val="bg2">
                    <a:lumMod val="50000"/>
                  </a:schemeClr>
                </a:solidFill>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en-US" dirty="0" smtClean="0"/>
              <a:t>Click to edit Master text styles</a:t>
            </a:r>
          </a:p>
          <a:p>
            <a:pPr lvl="1"/>
            <a:r>
              <a:rPr lang="en-US" dirty="0" smtClean="0"/>
              <a:t>Second level</a:t>
            </a:r>
            <a:endParaRPr lang="fr-BE" dirty="0"/>
          </a:p>
        </p:txBody>
      </p:sp>
    </p:spTree>
    <p:extLst>
      <p:ext uri="{BB962C8B-B14F-4D97-AF65-F5344CB8AC3E}">
        <p14:creationId xmlns:p14="http://schemas.microsoft.com/office/powerpoint/2010/main" val="269248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C:\DOCUME~1\lenain\LOCALS~1\Temp\7zECF.tmp\LOGO-CE for RTD EN Landscape Positive Cyan.png"/>
          <p:cNvPicPr>
            <a:picLocks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571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C:\DOCUME~1\lenain\LOCALS~1\Temp\7zECF.tmp\LOGO-CE for RTD EN Landscape Positive Cyan.png"/>
          <p:cNvPicPr>
            <a:picLocks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8353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C:\DOCUME~1\lenain\LOCALS~1\Temp\7zECF.tmp\LOGO-CE for RTD EN Landscape Positive Cyan.png"/>
          <p:cNvPicPr>
            <a:picLocks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p:cNvPicPr>
            <a:picLocks noChangeAspect="1"/>
          </p:cNvPicPr>
          <p:nvPr userDrawn="1"/>
        </p:nvPicPr>
        <p:blipFill>
          <a:blip r:embed="rId16">
            <a:extLst>
              <a:ext uri="{28A0092B-C50C-407E-A947-70E740481C1C}">
                <a14:useLocalDpi xmlns:a14="http://schemas.microsoft.com/office/drawing/2010/main"/>
              </a:ext>
            </a:extLst>
          </a:blip>
          <a:srcRect/>
          <a:stretch>
            <a:fillRect/>
          </a:stretch>
        </p:blipFill>
        <p:spPr bwMode="auto">
          <a:xfrm>
            <a:off x="250825" y="6300788"/>
            <a:ext cx="15843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8793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600" b="1">
          <a:solidFill>
            <a:srgbClr val="005FA9"/>
          </a:solidFill>
          <a:latin typeface="Arial" charset="0"/>
        </a:defRPr>
      </a:lvl5pPr>
      <a:lvl6pPr marL="2457290"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6pPr>
      <a:lvl7pPr marL="2858025"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7pPr>
      <a:lvl8pPr marL="3258761"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8pPr>
      <a:lvl9pPr marL="3659497" indent="-228197" algn="l" defTabSz="449437" rtl="0" eaLnBrk="1" fontAlgn="base" hangingPunct="1">
        <a:spcBef>
          <a:spcPct val="0"/>
        </a:spcBef>
        <a:spcAft>
          <a:spcPct val="0"/>
        </a:spcAft>
        <a:buClr>
          <a:srgbClr val="000000"/>
        </a:buClr>
        <a:buSzPct val="100000"/>
        <a:buFont typeface="Times New Roman" pitchFamily="18" charset="0"/>
        <a:defRPr sz="3600" b="1">
          <a:solidFill>
            <a:srgbClr val="005FA9"/>
          </a:solidFill>
          <a:latin typeface="Arial" charset="0"/>
        </a:defRPr>
      </a:lvl9pPr>
    </p:titleStyle>
    <p:bodyStyle>
      <a:lvl1pPr marL="341313" indent="-341313"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4163"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fr-FR"/>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C2B7F9-6510-4B9F-A500-9DCF53D4DDE9}" type="datetimeFigureOut">
              <a:rPr lang="en-GB">
                <a:solidFill>
                  <a:prstClr val="black">
                    <a:tint val="75000"/>
                  </a:prstClr>
                </a:solidFill>
              </a:rPr>
              <a:pPr>
                <a:defRPr/>
              </a:pPr>
              <a:t>09/02/2018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086980-1EF6-4499-9872-B784466859A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855675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png"/><Relationship Id="rId1" Type="http://schemas.openxmlformats.org/officeDocument/2006/relationships/slideLayout" Target="../slideLayouts/slideLayout29.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29.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2.jpeg"/><Relationship Id="rId1" Type="http://schemas.openxmlformats.org/officeDocument/2006/relationships/slideLayout" Target="../slideLayouts/slideLayout29.xml"/><Relationship Id="rId5" Type="http://schemas.microsoft.com/office/2007/relationships/hdphoto" Target="../media/hdphoto1.wdp"/><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4.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jpg"/><Relationship Id="rId1" Type="http://schemas.openxmlformats.org/officeDocument/2006/relationships/slideLayout" Target="../slideLayouts/slideLayout29.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4.jpeg"/><Relationship Id="rId1" Type="http://schemas.openxmlformats.org/officeDocument/2006/relationships/slideLayout" Target="../slideLayouts/slideLayout29.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3" y="2420938"/>
            <a:ext cx="7772400" cy="1470025"/>
          </a:xfrm>
        </p:spPr>
        <p:txBody>
          <a:bodyPr rtlCol="0">
            <a:noAutofit/>
          </a:bodyPr>
          <a:lstStyle/>
          <a:p>
            <a:pPr eaLnBrk="1" fontAlgn="auto" hangingPunct="1">
              <a:spcAft>
                <a:spcPts val="0"/>
              </a:spcAft>
              <a:defRPr/>
            </a:pPr>
            <a:r>
              <a:rPr lang="en-GB" altLang="en-US" sz="3600" b="1" dirty="0" smtClean="0">
                <a:solidFill>
                  <a:srgbClr val="0070C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Participation of Russian organisations in H2020:</a:t>
            </a:r>
            <a:br>
              <a:rPr lang="en-GB" altLang="en-US" sz="3600" b="1" dirty="0" smtClean="0">
                <a:solidFill>
                  <a:srgbClr val="0070C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br>
            <a:r>
              <a:rPr lang="en-GB" altLang="en-US" sz="2800" b="1" dirty="0">
                <a:solidFill>
                  <a:srgbClr val="0070C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
            </a:r>
            <a:br>
              <a:rPr lang="en-GB" altLang="en-US" sz="2800" b="1" dirty="0">
                <a:solidFill>
                  <a:srgbClr val="0070C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br>
            <a:r>
              <a:rPr lang="en-GB" altLang="en-US" sz="2800" b="1" dirty="0" smtClean="0">
                <a:solidFill>
                  <a:srgbClr val="0070C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 </a:t>
            </a:r>
            <a:r>
              <a:rPr lang="en-GB" altLang="en-US" sz="2800" b="1" cap="all" dirty="0" smtClean="0">
                <a:solidFill>
                  <a:srgbClr val="C0000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rPr>
              <a:t>project examples</a:t>
            </a:r>
            <a:endParaRPr lang="en-GB" sz="2800" b="1" cap="all" dirty="0">
              <a:solidFill>
                <a:srgbClr val="C00000"/>
              </a:solidFill>
              <a:effectLst>
                <a:outerShdw blurRad="60007" dist="310007" dir="7680000" sy="30000" kx="1300200" algn="ctr" rotWithShape="0">
                  <a:prstClr val="black">
                    <a:alpha val="32000"/>
                  </a:prst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04371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57000"/>
            <a:lum/>
            <a:extLst>
              <a:ext uri="{28A0092B-C50C-407E-A947-70E740481C1C}">
                <a14:useLocalDpi xmlns:a14="http://schemas.microsoft.com/office/drawing/2010/main"/>
              </a:ext>
            </a:extLst>
          </a:blip>
          <a:srcRect/>
          <a:stretch>
            <a:fillRect b="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107951"/>
            <a:ext cx="8228012" cy="5256213"/>
          </a:xfrm>
        </p:spPr>
        <p:txBody>
          <a:bodyPr/>
          <a:lstStyle/>
          <a:p>
            <a:pPr>
              <a:defRPr/>
            </a:pPr>
            <a:r>
              <a:rPr lang="en-GB" b="1" dirty="0" smtClean="0">
                <a:effectLst>
                  <a:outerShdw blurRad="38100" dist="38100" dir="2700000" algn="tl">
                    <a:srgbClr val="000000">
                      <a:alpha val="43137"/>
                    </a:srgbClr>
                  </a:outerShdw>
                </a:effectLst>
              </a:rPr>
              <a:t>AGILE (</a:t>
            </a:r>
            <a:r>
              <a:rPr lang="en-US" b="1" dirty="0" smtClean="0">
                <a:effectLst>
                  <a:outerShdw blurRad="38100" dist="38100" dir="2700000" algn="tl">
                    <a:srgbClr val="000000">
                      <a:alpha val="43137"/>
                    </a:srgbClr>
                  </a:outerShdw>
                </a:effectLst>
              </a:rPr>
              <a:t>June 2015 </a:t>
            </a:r>
            <a:r>
              <a:rPr lang="en-US" b="1" dirty="0">
                <a:effectLst>
                  <a:outerShdw blurRad="38100" dist="38100" dir="2700000" algn="tl">
                    <a:srgbClr val="000000">
                      <a:alpha val="43137"/>
                    </a:srgbClr>
                  </a:outerShdw>
                </a:effectLst>
              </a:rPr>
              <a:t>to </a:t>
            </a:r>
            <a:r>
              <a:rPr lang="en-US" b="1" dirty="0" smtClean="0">
                <a:effectLst>
                  <a:outerShdw blurRad="38100" dist="38100" dir="2700000" algn="tl">
                    <a:srgbClr val="000000">
                      <a:alpha val="43137"/>
                    </a:srgbClr>
                  </a:outerShdw>
                </a:effectLst>
              </a:rPr>
              <a:t>May </a:t>
            </a:r>
            <a:r>
              <a:rPr lang="en-US" b="1" dirty="0">
                <a:effectLst>
                  <a:outerShdw blurRad="38100" dist="38100" dir="2700000" algn="tl">
                    <a:srgbClr val="000000">
                      <a:alpha val="43137"/>
                    </a:srgbClr>
                  </a:outerShdw>
                </a:effectLst>
              </a:rPr>
              <a:t>2018</a:t>
            </a:r>
            <a:r>
              <a:rPr lang="en-GB" b="1" dirty="0" smtClean="0">
                <a:effectLst>
                  <a:outerShdw blurRad="38100" dist="38100" dir="2700000" algn="tl">
                    <a:srgbClr val="000000">
                      <a:alpha val="43137"/>
                    </a:srgbClr>
                  </a:outerShdw>
                </a:effectLst>
              </a:rPr>
              <a:t>)</a:t>
            </a:r>
            <a:r>
              <a:rPr lang="en-GB" b="1" dirty="0">
                <a:effectLst>
                  <a:outerShdw blurRad="38100" dist="38100" dir="2700000" algn="tl">
                    <a:srgbClr val="000000">
                      <a:alpha val="43137"/>
                    </a:srgbClr>
                  </a:outerShdw>
                </a:effectLst>
              </a:rPr>
              <a:t> – </a:t>
            </a:r>
            <a:r>
              <a:rPr lang="en-US" b="1" i="1" dirty="0">
                <a:effectLst>
                  <a:outerShdw blurRad="38100" dist="38100" dir="2700000" algn="tl">
                    <a:srgbClr val="000000">
                      <a:alpha val="43137"/>
                    </a:srgbClr>
                  </a:outerShdw>
                </a:effectLst>
              </a:rPr>
              <a:t>Aircraft 3rd Generation MDO for Innovative Collaboration of Heterogeneous Teams of Experts</a:t>
            </a:r>
            <a:endParaRPr lang="en-US" sz="1000" b="1" i="1" dirty="0" smtClean="0">
              <a:effectLst>
                <a:outerShdw blurRad="38100" dist="38100" dir="2700000" algn="tl">
                  <a:srgbClr val="000000">
                    <a:alpha val="43137"/>
                  </a:srgbClr>
                </a:outerShdw>
              </a:effectLst>
            </a:endParaRPr>
          </a:p>
          <a:p>
            <a:pPr>
              <a:defRPr/>
            </a:pPr>
            <a:endParaRPr lang="en-GB" sz="1000" i="1" dirty="0" smtClean="0"/>
          </a:p>
          <a:p>
            <a:pPr>
              <a:spcAft>
                <a:spcPts val="0"/>
              </a:spcAft>
              <a:defRPr/>
            </a:pPr>
            <a:r>
              <a:rPr lang="en-GB" sz="1800" dirty="0" smtClean="0">
                <a:solidFill>
                  <a:srgbClr val="C00000"/>
                </a:solidFill>
              </a:rPr>
              <a:t>Objectives: </a:t>
            </a:r>
            <a:r>
              <a:rPr lang="en-US" sz="1800" b="1" dirty="0">
                <a:solidFill>
                  <a:schemeClr val="tx1">
                    <a:lumMod val="75000"/>
                    <a:lumOff val="25000"/>
                  </a:schemeClr>
                </a:solidFill>
              </a:rPr>
              <a:t>the development and dissemination of knowledge and skills which are required to exploit the potential that latest IT technologies in the field of collaborative design and MDO offer</a:t>
            </a:r>
          </a:p>
          <a:p>
            <a:pPr>
              <a:spcAft>
                <a:spcPts val="0"/>
              </a:spcAft>
              <a:defRPr/>
            </a:pPr>
            <a:endParaRPr lang="en-GB" sz="800" b="1" dirty="0" smtClean="0">
              <a:solidFill>
                <a:schemeClr val="tx1">
                  <a:lumMod val="75000"/>
                  <a:lumOff val="25000"/>
                </a:schemeClr>
              </a:solidFill>
            </a:endParaRPr>
          </a:p>
          <a:p>
            <a:pPr>
              <a:spcAft>
                <a:spcPts val="0"/>
              </a:spcAft>
              <a:defRPr/>
            </a:pPr>
            <a:r>
              <a:rPr lang="en-GB" sz="1800" dirty="0" smtClean="0">
                <a:solidFill>
                  <a:srgbClr val="C00000"/>
                </a:solidFill>
              </a:rPr>
              <a:t>Project </a:t>
            </a:r>
            <a:r>
              <a:rPr lang="en-GB" sz="1800" dirty="0">
                <a:solidFill>
                  <a:srgbClr val="C00000"/>
                </a:solidFill>
              </a:rPr>
              <a:t>coordinator: </a:t>
            </a:r>
            <a:r>
              <a:rPr lang="de-DE" sz="1800" b="1" dirty="0">
                <a:solidFill>
                  <a:schemeClr val="tx1">
                    <a:lumMod val="75000"/>
                    <a:lumOff val="25000"/>
                  </a:schemeClr>
                </a:solidFill>
              </a:rPr>
              <a:t>DEUTSCHES ZENTRUM FUER LUFT - UND RAUMFAHRT EV</a:t>
            </a:r>
            <a:endParaRPr lang="nl-NL" sz="1800" b="1" dirty="0" smtClean="0">
              <a:solidFill>
                <a:schemeClr val="tx1">
                  <a:lumMod val="75000"/>
                  <a:lumOff val="25000"/>
                </a:schemeClr>
              </a:solidFill>
            </a:endParaRPr>
          </a:p>
          <a:p>
            <a:pPr>
              <a:spcAft>
                <a:spcPts val="0"/>
              </a:spcAft>
              <a:defRPr/>
            </a:pPr>
            <a:endParaRPr lang="de-DE" sz="800" b="1" dirty="0" smtClean="0">
              <a:solidFill>
                <a:schemeClr val="tx1">
                  <a:lumMod val="75000"/>
                  <a:lumOff val="25000"/>
                </a:schemeClr>
              </a:solidFill>
            </a:endParaRPr>
          </a:p>
          <a:p>
            <a:pPr>
              <a:spcAft>
                <a:spcPts val="0"/>
              </a:spcAft>
              <a:defRPr/>
            </a:pPr>
            <a:r>
              <a:rPr lang="en-GB" sz="1800" dirty="0" smtClean="0">
                <a:solidFill>
                  <a:srgbClr val="C00000"/>
                </a:solidFill>
              </a:rPr>
              <a:t>Participants: </a:t>
            </a:r>
            <a:r>
              <a:rPr lang="en-GB" sz="1800" b="1" dirty="0" smtClean="0">
                <a:solidFill>
                  <a:schemeClr val="tx1">
                    <a:lumMod val="75000"/>
                    <a:lumOff val="25000"/>
                  </a:schemeClr>
                </a:solidFill>
              </a:rPr>
              <a:t>20 organisations </a:t>
            </a:r>
            <a:r>
              <a:rPr lang="en-GB" sz="1800" b="1" dirty="0">
                <a:solidFill>
                  <a:schemeClr val="tx1">
                    <a:lumMod val="75000"/>
                    <a:lumOff val="25000"/>
                  </a:schemeClr>
                </a:solidFill>
              </a:rPr>
              <a:t>from </a:t>
            </a:r>
            <a:r>
              <a:rPr lang="en-GB" sz="1800" b="1" dirty="0" smtClean="0">
                <a:solidFill>
                  <a:schemeClr val="tx1">
                    <a:lumMod val="75000"/>
                    <a:lumOff val="25000"/>
                  </a:schemeClr>
                </a:solidFill>
              </a:rPr>
              <a:t>9 countries (Germany, Italy, Canada, Switzerland, Russia, the Netherlands, Belgium, France, Sweden) </a:t>
            </a:r>
          </a:p>
          <a:p>
            <a:pPr>
              <a:spcAft>
                <a:spcPts val="0"/>
              </a:spcAft>
              <a:defRPr/>
            </a:pPr>
            <a:endParaRPr lang="en-GB" sz="800" b="1" dirty="0">
              <a:solidFill>
                <a:schemeClr val="tx1">
                  <a:lumMod val="75000"/>
                  <a:lumOff val="25000"/>
                </a:schemeClr>
              </a:solidFill>
            </a:endParaRPr>
          </a:p>
          <a:p>
            <a:pPr>
              <a:spcAft>
                <a:spcPts val="0"/>
              </a:spcAft>
              <a:buClr>
                <a:schemeClr val="tx1">
                  <a:lumMod val="50000"/>
                  <a:lumOff val="50000"/>
                </a:schemeClr>
              </a:buClr>
              <a:defRPr/>
            </a:pPr>
            <a:r>
              <a:rPr lang="en-GB" sz="1800" dirty="0" smtClean="0">
                <a:solidFill>
                  <a:srgbClr val="C00000"/>
                </a:solidFill>
              </a:rPr>
              <a:t>Participants </a:t>
            </a:r>
            <a:r>
              <a:rPr lang="en-GB" sz="1800" dirty="0">
                <a:solidFill>
                  <a:srgbClr val="C00000"/>
                </a:solidFill>
              </a:rPr>
              <a:t>from </a:t>
            </a:r>
            <a:r>
              <a:rPr lang="en-GB" sz="1800" dirty="0" smtClean="0">
                <a:solidFill>
                  <a:srgbClr val="C00000"/>
                </a:solidFill>
              </a:rPr>
              <a:t>Russia</a:t>
            </a:r>
            <a:r>
              <a:rPr lang="en-GB" sz="1800" dirty="0">
                <a:solidFill>
                  <a:srgbClr val="C00000"/>
                </a:solidFill>
              </a:rPr>
              <a:t>: </a:t>
            </a:r>
            <a:r>
              <a:rPr lang="en-GB" sz="1800" b="1" dirty="0" err="1">
                <a:solidFill>
                  <a:schemeClr val="tx1">
                    <a:lumMod val="75000"/>
                    <a:lumOff val="25000"/>
                  </a:schemeClr>
                </a:solidFill>
              </a:rPr>
              <a:t>Zhukovsky</a:t>
            </a:r>
            <a:r>
              <a:rPr lang="en-GB" sz="1800" b="1" dirty="0">
                <a:solidFill>
                  <a:schemeClr val="tx1">
                    <a:lumMod val="75000"/>
                    <a:lumOff val="25000"/>
                  </a:schemeClr>
                </a:solidFill>
              </a:rPr>
              <a:t> Central </a:t>
            </a:r>
            <a:r>
              <a:rPr lang="en-GB" sz="1800" b="1" dirty="0" err="1">
                <a:solidFill>
                  <a:schemeClr val="tx1">
                    <a:lumMod val="75000"/>
                    <a:lumOff val="25000"/>
                  </a:schemeClr>
                </a:solidFill>
              </a:rPr>
              <a:t>AeroHydrodynamic</a:t>
            </a:r>
            <a:r>
              <a:rPr lang="en-GB" sz="1800" b="1" dirty="0">
                <a:solidFill>
                  <a:schemeClr val="tx1">
                    <a:lumMod val="75000"/>
                    <a:lumOff val="25000"/>
                  </a:schemeClr>
                </a:solidFill>
              </a:rPr>
              <a:t> Institute (</a:t>
            </a:r>
            <a:r>
              <a:rPr lang="en-GB" sz="1800" b="1" dirty="0" err="1">
                <a:solidFill>
                  <a:schemeClr val="tx1">
                    <a:lumMod val="75000"/>
                    <a:lumOff val="25000"/>
                  </a:schemeClr>
                </a:solidFill>
              </a:rPr>
              <a:t>TsAGI</a:t>
            </a:r>
            <a:r>
              <a:rPr lang="en-GB" sz="1800" b="1" dirty="0" smtClean="0">
                <a:solidFill>
                  <a:schemeClr val="tx1">
                    <a:lumMod val="75000"/>
                    <a:lumOff val="25000"/>
                  </a:schemeClr>
                </a:solidFill>
              </a:rPr>
              <a:t>), Baranov </a:t>
            </a:r>
            <a:r>
              <a:rPr lang="en-US" sz="1800" b="1" dirty="0" smtClean="0">
                <a:solidFill>
                  <a:schemeClr val="tx1">
                    <a:lumMod val="75000"/>
                    <a:lumOff val="25000"/>
                  </a:schemeClr>
                </a:solidFill>
              </a:rPr>
              <a:t>Central </a:t>
            </a:r>
            <a:r>
              <a:rPr lang="en-US" sz="1800" b="1" dirty="0">
                <a:solidFill>
                  <a:schemeClr val="tx1">
                    <a:lumMod val="75000"/>
                    <a:lumOff val="25000"/>
                  </a:schemeClr>
                </a:solidFill>
              </a:rPr>
              <a:t>Institute of Aviation Motors </a:t>
            </a:r>
            <a:r>
              <a:rPr lang="en-US" sz="1800" b="1" dirty="0" smtClean="0">
                <a:solidFill>
                  <a:schemeClr val="tx1">
                    <a:lumMod val="75000"/>
                    <a:lumOff val="25000"/>
                  </a:schemeClr>
                </a:solidFill>
              </a:rPr>
              <a:t>(CIAM)</a:t>
            </a:r>
            <a:endParaRPr lang="en-GB" sz="1800" b="1" dirty="0">
              <a:solidFill>
                <a:schemeClr val="tx1">
                  <a:lumMod val="75000"/>
                  <a:lumOff val="25000"/>
                </a:schemeClr>
              </a:solidFill>
            </a:endParaRPr>
          </a:p>
          <a:p>
            <a:pPr marL="342900" indent="-342900">
              <a:spcAft>
                <a:spcPts val="0"/>
              </a:spcAft>
              <a:buClr>
                <a:schemeClr val="tx1">
                  <a:lumMod val="50000"/>
                  <a:lumOff val="50000"/>
                </a:schemeClr>
              </a:buClr>
              <a:buFont typeface="Verdana" panose="020B0604030504040204" pitchFamily="34" charset="0"/>
              <a:buChar char="▪"/>
              <a:defRPr/>
            </a:pPr>
            <a:endParaRPr lang="en-GB" sz="800" b="1" dirty="0">
              <a:solidFill>
                <a:schemeClr val="tx1">
                  <a:lumMod val="75000"/>
                  <a:lumOff val="25000"/>
                </a:schemeClr>
              </a:solidFill>
            </a:endParaRPr>
          </a:p>
          <a:p>
            <a:pPr>
              <a:spcAft>
                <a:spcPts val="0"/>
              </a:spcAft>
              <a:defRPr/>
            </a:pPr>
            <a:r>
              <a:rPr lang="fr-FR" sz="1800" dirty="0" smtClean="0">
                <a:solidFill>
                  <a:srgbClr val="C00000"/>
                </a:solidFill>
              </a:rPr>
              <a:t>Total </a:t>
            </a:r>
            <a:r>
              <a:rPr lang="en-GB" sz="1800" dirty="0" smtClean="0">
                <a:solidFill>
                  <a:srgbClr val="C00000"/>
                </a:solidFill>
              </a:rPr>
              <a:t>cost</a:t>
            </a:r>
            <a:r>
              <a:rPr lang="fr-FR" sz="1800" dirty="0" smtClean="0">
                <a:solidFill>
                  <a:srgbClr val="C00000"/>
                </a:solidFill>
              </a:rPr>
              <a:t>: </a:t>
            </a:r>
            <a:r>
              <a:rPr lang="fr-FR" sz="1800" b="1" dirty="0">
                <a:solidFill>
                  <a:schemeClr val="tx1">
                    <a:lumMod val="75000"/>
                    <a:lumOff val="25000"/>
                  </a:schemeClr>
                </a:solidFill>
              </a:rPr>
              <a:t>€</a:t>
            </a:r>
            <a:r>
              <a:rPr lang="fr-FR" sz="1800" b="1" dirty="0" smtClean="0">
                <a:solidFill>
                  <a:schemeClr val="tx1">
                    <a:lumMod val="75000"/>
                    <a:lumOff val="25000"/>
                  </a:schemeClr>
                </a:solidFill>
              </a:rPr>
              <a:t>8,965,932.29</a:t>
            </a:r>
          </a:p>
          <a:p>
            <a:pPr>
              <a:spcAft>
                <a:spcPts val="0"/>
              </a:spcAft>
              <a:defRPr/>
            </a:pPr>
            <a:endParaRPr lang="fr-FR" sz="800" b="1" dirty="0" smtClean="0">
              <a:solidFill>
                <a:schemeClr val="tx1">
                  <a:lumMod val="75000"/>
                  <a:lumOff val="25000"/>
                </a:schemeClr>
              </a:solidFill>
            </a:endParaRPr>
          </a:p>
          <a:p>
            <a:pPr>
              <a:spcAft>
                <a:spcPts val="0"/>
              </a:spcAft>
              <a:defRPr/>
            </a:pPr>
            <a:r>
              <a:rPr lang="fr-FR" sz="1800" dirty="0" smtClean="0">
                <a:solidFill>
                  <a:srgbClr val="C00000"/>
                </a:solidFill>
              </a:rPr>
              <a:t>EU contribution</a:t>
            </a:r>
            <a:r>
              <a:rPr lang="fr-FR" sz="1800" dirty="0">
                <a:solidFill>
                  <a:srgbClr val="C00000"/>
                </a:solidFill>
              </a:rPr>
              <a:t>: </a:t>
            </a:r>
            <a:r>
              <a:rPr lang="fr-FR" sz="1800" b="1" dirty="0">
                <a:solidFill>
                  <a:schemeClr val="tx1">
                    <a:lumMod val="75000"/>
                    <a:lumOff val="25000"/>
                  </a:schemeClr>
                </a:solidFill>
              </a:rPr>
              <a:t>€</a:t>
            </a:r>
            <a:r>
              <a:rPr lang="fr-FR" sz="1800" b="1" dirty="0" smtClean="0">
                <a:solidFill>
                  <a:schemeClr val="tx1">
                    <a:lumMod val="75000"/>
                    <a:lumOff val="25000"/>
                  </a:schemeClr>
                </a:solidFill>
              </a:rPr>
              <a:t>7,074,806.66</a:t>
            </a:r>
            <a:endParaRPr lang="en-GB" sz="1800" b="1" dirty="0" smtClean="0">
              <a:solidFill>
                <a:schemeClr val="tx1">
                  <a:lumMod val="75000"/>
                  <a:lumOff val="25000"/>
                </a:schemeClr>
              </a:solidFill>
            </a:endParaRPr>
          </a:p>
          <a:p>
            <a:pPr>
              <a:spcAft>
                <a:spcPts val="1200"/>
              </a:spcAft>
              <a:defRPr/>
            </a:pPr>
            <a:endParaRPr lang="en-GB" sz="1600" b="1" dirty="0">
              <a:solidFill>
                <a:schemeClr val="tx1">
                  <a:lumMod val="65000"/>
                  <a:lumOff val="35000"/>
                </a:schemeClr>
              </a:solidFill>
            </a:endParaRPr>
          </a:p>
          <a:p>
            <a:pPr>
              <a:spcAft>
                <a:spcPts val="1200"/>
              </a:spcAft>
              <a:defRPr/>
            </a:pPr>
            <a:endParaRPr lang="en-GB" sz="1400" u="sng" dirty="0"/>
          </a:p>
        </p:txBody>
      </p:sp>
      <p:pic>
        <p:nvPicPr>
          <p:cNvPr id="70660"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976"/>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AutoShape 5" descr="Interact"/>
          <p:cNvSpPr>
            <a:spLocks noChangeAspect="1" noChangeArrowheads="1"/>
          </p:cNvSpPr>
          <p:nvPr/>
        </p:nvSpPr>
        <p:spPr bwMode="auto">
          <a:xfrm>
            <a:off x="251520" y="365126"/>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sp>
        <p:nvSpPr>
          <p:cNvPr id="4" name="AutoShape 7" descr="Interact"/>
          <p:cNvSpPr>
            <a:spLocks noChangeAspect="1" noChangeArrowheads="1"/>
          </p:cNvSpPr>
          <p:nvPr/>
        </p:nvSpPr>
        <p:spPr bwMode="auto">
          <a:xfrm>
            <a:off x="155575" y="-487363"/>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884" y="5957330"/>
            <a:ext cx="9144000" cy="951470"/>
          </a:xfrm>
          <a:prstGeom prst="rect">
            <a:avLst/>
          </a:prstGeom>
        </p:spPr>
      </p:pic>
    </p:spTree>
    <p:extLst>
      <p:ext uri="{BB962C8B-B14F-4D97-AF65-F5344CB8AC3E}">
        <p14:creationId xmlns:p14="http://schemas.microsoft.com/office/powerpoint/2010/main" val="40178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 y="107951"/>
            <a:ext cx="8228012" cy="5256213"/>
          </a:xfrm>
        </p:spPr>
        <p:txBody>
          <a:bodyPr/>
          <a:lstStyle/>
          <a:p>
            <a:pPr>
              <a:defRPr/>
            </a:pPr>
            <a:r>
              <a:rPr lang="en-GB" b="1" dirty="0" smtClean="0">
                <a:effectLst>
                  <a:outerShdw blurRad="38100" dist="38100" dir="2700000" algn="tl">
                    <a:srgbClr val="000000">
                      <a:alpha val="43137"/>
                    </a:srgbClr>
                  </a:outerShdw>
                </a:effectLst>
              </a:rPr>
              <a:t>TILDA (</a:t>
            </a:r>
            <a:r>
              <a:rPr lang="en-US" b="1" dirty="0" smtClean="0">
                <a:effectLst>
                  <a:outerShdw blurRad="38100" dist="38100" dir="2700000" algn="tl">
                    <a:srgbClr val="000000">
                      <a:alpha val="43137"/>
                    </a:srgbClr>
                  </a:outerShdw>
                </a:effectLst>
              </a:rPr>
              <a:t>May2015 </a:t>
            </a:r>
            <a:r>
              <a:rPr lang="en-US" b="1" dirty="0">
                <a:effectLst>
                  <a:outerShdw blurRad="38100" dist="38100" dir="2700000" algn="tl">
                    <a:srgbClr val="000000">
                      <a:alpha val="43137"/>
                    </a:srgbClr>
                  </a:outerShdw>
                </a:effectLst>
              </a:rPr>
              <a:t>to </a:t>
            </a:r>
            <a:r>
              <a:rPr lang="en-US" b="1" dirty="0" smtClean="0">
                <a:effectLst>
                  <a:outerShdw blurRad="38100" dist="38100" dir="2700000" algn="tl">
                    <a:srgbClr val="000000">
                      <a:alpha val="43137"/>
                    </a:srgbClr>
                  </a:outerShdw>
                </a:effectLst>
              </a:rPr>
              <a:t>April 2018</a:t>
            </a:r>
            <a:r>
              <a:rPr lang="en-GB" b="1" dirty="0" smtClean="0">
                <a:effectLst>
                  <a:outerShdw blurRad="38100" dist="38100" dir="2700000" algn="tl">
                    <a:srgbClr val="000000">
                      <a:alpha val="43137"/>
                    </a:srgbClr>
                  </a:outerShdw>
                </a:effectLst>
              </a:rPr>
              <a:t>)</a:t>
            </a:r>
            <a:r>
              <a:rPr lang="en-GB" b="1" dirty="0">
                <a:effectLst>
                  <a:outerShdw blurRad="38100" dist="38100" dir="2700000" algn="tl">
                    <a:srgbClr val="000000">
                      <a:alpha val="43137"/>
                    </a:srgbClr>
                  </a:outerShdw>
                </a:effectLst>
              </a:rPr>
              <a:t> – </a:t>
            </a:r>
            <a:r>
              <a:rPr lang="en-US" b="1" i="1" dirty="0">
                <a:effectLst>
                  <a:outerShdw blurRad="38100" dist="38100" dir="2700000" algn="tl">
                    <a:srgbClr val="000000">
                      <a:alpha val="43137"/>
                    </a:srgbClr>
                  </a:outerShdw>
                </a:effectLst>
              </a:rPr>
              <a:t>Towards </a:t>
            </a:r>
            <a:endParaRPr lang="en-US" b="1" i="1" dirty="0" smtClean="0">
              <a:effectLst>
                <a:outerShdw blurRad="38100" dist="38100" dir="2700000" algn="tl">
                  <a:srgbClr val="000000">
                    <a:alpha val="43137"/>
                  </a:srgbClr>
                </a:outerShdw>
              </a:effectLst>
            </a:endParaRPr>
          </a:p>
          <a:p>
            <a:pPr>
              <a:defRPr/>
            </a:pPr>
            <a:r>
              <a:rPr lang="en-US" b="1" i="1" dirty="0" smtClean="0">
                <a:effectLst>
                  <a:outerShdw blurRad="38100" dist="38100" dir="2700000" algn="tl">
                    <a:srgbClr val="000000">
                      <a:alpha val="43137"/>
                    </a:srgbClr>
                  </a:outerShdw>
                </a:effectLst>
              </a:rPr>
              <a:t>Industrial </a:t>
            </a:r>
            <a:r>
              <a:rPr lang="en-US" b="1" i="1" dirty="0">
                <a:effectLst>
                  <a:outerShdw blurRad="38100" dist="38100" dir="2700000" algn="tl">
                    <a:srgbClr val="000000">
                      <a:alpha val="43137"/>
                    </a:srgbClr>
                  </a:outerShdw>
                </a:effectLst>
              </a:rPr>
              <a:t>LES/DNS in Aeronautics – Paving the </a:t>
            </a:r>
            <a:endParaRPr lang="en-US" b="1" i="1" dirty="0" smtClean="0">
              <a:effectLst>
                <a:outerShdw blurRad="38100" dist="38100" dir="2700000" algn="tl">
                  <a:srgbClr val="000000">
                    <a:alpha val="43137"/>
                  </a:srgbClr>
                </a:outerShdw>
              </a:effectLst>
            </a:endParaRPr>
          </a:p>
          <a:p>
            <a:pPr>
              <a:defRPr/>
            </a:pPr>
            <a:r>
              <a:rPr lang="en-US" b="1" i="1" dirty="0" smtClean="0">
                <a:effectLst>
                  <a:outerShdw blurRad="38100" dist="38100" dir="2700000" algn="tl">
                    <a:srgbClr val="000000">
                      <a:alpha val="43137"/>
                    </a:srgbClr>
                  </a:outerShdw>
                </a:effectLst>
              </a:rPr>
              <a:t>Way </a:t>
            </a:r>
            <a:r>
              <a:rPr lang="en-US" b="1" i="1" dirty="0">
                <a:effectLst>
                  <a:outerShdw blurRad="38100" dist="38100" dir="2700000" algn="tl">
                    <a:srgbClr val="000000">
                      <a:alpha val="43137"/>
                    </a:srgbClr>
                  </a:outerShdw>
                </a:effectLst>
              </a:rPr>
              <a:t>for Future Accurate </a:t>
            </a:r>
            <a:r>
              <a:rPr lang="en-US" b="1" i="1" dirty="0" smtClean="0">
                <a:effectLst>
                  <a:outerShdw blurRad="38100" dist="38100" dir="2700000" algn="tl">
                    <a:srgbClr val="000000">
                      <a:alpha val="43137"/>
                    </a:srgbClr>
                  </a:outerShdw>
                </a:effectLst>
              </a:rPr>
              <a:t>CFD</a:t>
            </a:r>
          </a:p>
          <a:p>
            <a:pPr>
              <a:defRPr/>
            </a:pPr>
            <a:endParaRPr lang="en-GB" sz="1000" i="1" dirty="0" smtClean="0"/>
          </a:p>
          <a:p>
            <a:pPr>
              <a:spcAft>
                <a:spcPts val="0"/>
              </a:spcAft>
              <a:defRPr/>
            </a:pPr>
            <a:r>
              <a:rPr lang="en-GB" sz="1800" dirty="0" smtClean="0">
                <a:solidFill>
                  <a:srgbClr val="C00000"/>
                </a:solidFill>
              </a:rPr>
              <a:t>Objectives: </a:t>
            </a:r>
            <a:r>
              <a:rPr lang="en-GB" sz="1800" b="1" dirty="0">
                <a:solidFill>
                  <a:schemeClr val="tx1">
                    <a:lumMod val="75000"/>
                    <a:lumOff val="25000"/>
                  </a:schemeClr>
                </a:solidFill>
              </a:rPr>
              <a:t>to </a:t>
            </a:r>
            <a:r>
              <a:rPr lang="en-US" sz="1800" b="1" dirty="0">
                <a:solidFill>
                  <a:schemeClr val="tx1">
                    <a:lumMod val="75000"/>
                    <a:lumOff val="25000"/>
                  </a:schemeClr>
                </a:solidFill>
              </a:rPr>
              <a:t>offer methods and approaches combining advanced and efficient high-order numerical schemes </a:t>
            </a:r>
            <a:r>
              <a:rPr lang="en-US" sz="1800" b="1" dirty="0" smtClean="0">
                <a:solidFill>
                  <a:schemeClr val="tx1">
                    <a:lumMod val="75000"/>
                    <a:lumOff val="25000"/>
                  </a:schemeClr>
                </a:solidFill>
              </a:rPr>
              <a:t>with </a:t>
            </a:r>
            <a:r>
              <a:rPr lang="en-US" sz="1800" b="1" dirty="0">
                <a:solidFill>
                  <a:schemeClr val="tx1">
                    <a:lumMod val="75000"/>
                    <a:lumOff val="25000"/>
                  </a:schemeClr>
                </a:solidFill>
              </a:rPr>
              <a:t>innovative approaches for LES and DNS in order to resolve all relevant flow features on tens of thousands of processors in order to get close to a full LES/DNS solution for 1billion degrees-of-freedom (DOF) not exceeding turn-around times of a few days</a:t>
            </a:r>
            <a:r>
              <a:rPr lang="en-US" sz="1800" b="1" dirty="0" smtClean="0">
                <a:solidFill>
                  <a:schemeClr val="tx1">
                    <a:lumMod val="75000"/>
                    <a:lumOff val="25000"/>
                  </a:schemeClr>
                </a:solidFill>
              </a:rPr>
              <a:t>.</a:t>
            </a:r>
          </a:p>
          <a:p>
            <a:pPr>
              <a:spcAft>
                <a:spcPts val="0"/>
              </a:spcAft>
              <a:defRPr/>
            </a:pPr>
            <a:endParaRPr lang="en-GB" sz="800" b="1" dirty="0" smtClean="0">
              <a:solidFill>
                <a:schemeClr val="tx1">
                  <a:lumMod val="75000"/>
                  <a:lumOff val="25000"/>
                </a:schemeClr>
              </a:solidFill>
            </a:endParaRPr>
          </a:p>
          <a:p>
            <a:pPr>
              <a:spcAft>
                <a:spcPts val="0"/>
              </a:spcAft>
              <a:defRPr/>
            </a:pPr>
            <a:r>
              <a:rPr lang="en-GB" sz="1800" dirty="0" smtClean="0">
                <a:solidFill>
                  <a:srgbClr val="C00000"/>
                </a:solidFill>
              </a:rPr>
              <a:t>Project </a:t>
            </a:r>
            <a:r>
              <a:rPr lang="en-GB" sz="1800" dirty="0">
                <a:solidFill>
                  <a:srgbClr val="C00000"/>
                </a:solidFill>
              </a:rPr>
              <a:t>coordinator: </a:t>
            </a:r>
            <a:r>
              <a:rPr lang="de-DE" sz="1800" b="1" dirty="0">
                <a:solidFill>
                  <a:schemeClr val="tx1">
                    <a:lumMod val="75000"/>
                    <a:lumOff val="25000"/>
                  </a:schemeClr>
                </a:solidFill>
              </a:rPr>
              <a:t>NUMERICAL MECHANICS APPLICATIONS INTERNATIONAL SA</a:t>
            </a:r>
            <a:endParaRPr lang="de-DE" sz="800" b="1" dirty="0" smtClean="0">
              <a:solidFill>
                <a:schemeClr val="tx1">
                  <a:lumMod val="75000"/>
                  <a:lumOff val="25000"/>
                </a:schemeClr>
              </a:solidFill>
            </a:endParaRPr>
          </a:p>
          <a:p>
            <a:pPr>
              <a:spcAft>
                <a:spcPts val="0"/>
              </a:spcAft>
              <a:defRPr/>
            </a:pPr>
            <a:r>
              <a:rPr lang="en-GB" sz="1800" dirty="0" smtClean="0">
                <a:solidFill>
                  <a:srgbClr val="C00000"/>
                </a:solidFill>
              </a:rPr>
              <a:t>Participants: </a:t>
            </a:r>
            <a:r>
              <a:rPr lang="en-GB" sz="1800" b="1" dirty="0" smtClean="0">
                <a:solidFill>
                  <a:schemeClr val="tx1">
                    <a:lumMod val="75000"/>
                    <a:lumOff val="25000"/>
                  </a:schemeClr>
                </a:solidFill>
              </a:rPr>
              <a:t>11 organisations </a:t>
            </a:r>
            <a:r>
              <a:rPr lang="en-GB" sz="1800" b="1" dirty="0">
                <a:solidFill>
                  <a:schemeClr val="tx1">
                    <a:lumMod val="75000"/>
                    <a:lumOff val="25000"/>
                  </a:schemeClr>
                </a:solidFill>
              </a:rPr>
              <a:t>from </a:t>
            </a:r>
            <a:r>
              <a:rPr lang="en-GB" sz="1800" b="1" dirty="0" smtClean="0">
                <a:solidFill>
                  <a:schemeClr val="tx1">
                    <a:lumMod val="75000"/>
                    <a:lumOff val="25000"/>
                  </a:schemeClr>
                </a:solidFill>
              </a:rPr>
              <a:t>6 countries (Belgium, Germany, France, Italy, United Kingdom, Russia) </a:t>
            </a:r>
          </a:p>
          <a:p>
            <a:pPr>
              <a:spcAft>
                <a:spcPts val="0"/>
              </a:spcAft>
              <a:defRPr/>
            </a:pPr>
            <a:endParaRPr lang="en-GB" sz="800" b="1" dirty="0">
              <a:solidFill>
                <a:schemeClr val="tx1">
                  <a:lumMod val="75000"/>
                  <a:lumOff val="25000"/>
                </a:schemeClr>
              </a:solidFill>
            </a:endParaRPr>
          </a:p>
          <a:p>
            <a:pPr>
              <a:spcAft>
                <a:spcPts val="0"/>
              </a:spcAft>
              <a:buClr>
                <a:schemeClr val="tx1">
                  <a:lumMod val="50000"/>
                  <a:lumOff val="50000"/>
                </a:schemeClr>
              </a:buClr>
              <a:defRPr/>
            </a:pPr>
            <a:r>
              <a:rPr lang="en-GB" sz="1800" dirty="0" smtClean="0">
                <a:solidFill>
                  <a:srgbClr val="C00000"/>
                </a:solidFill>
              </a:rPr>
              <a:t>Participant </a:t>
            </a:r>
            <a:r>
              <a:rPr lang="en-GB" sz="1800" dirty="0">
                <a:solidFill>
                  <a:srgbClr val="C00000"/>
                </a:solidFill>
              </a:rPr>
              <a:t>from </a:t>
            </a:r>
            <a:r>
              <a:rPr lang="en-GB" sz="1800" dirty="0" smtClean="0">
                <a:solidFill>
                  <a:srgbClr val="C00000"/>
                </a:solidFill>
              </a:rPr>
              <a:t>Russia</a:t>
            </a:r>
            <a:r>
              <a:rPr lang="en-GB" sz="1800" dirty="0">
                <a:solidFill>
                  <a:srgbClr val="C00000"/>
                </a:solidFill>
              </a:rPr>
              <a:t>: </a:t>
            </a:r>
            <a:r>
              <a:rPr lang="en-GB" sz="1800" b="1" dirty="0" err="1">
                <a:solidFill>
                  <a:schemeClr val="tx1">
                    <a:lumMod val="75000"/>
                    <a:lumOff val="25000"/>
                  </a:schemeClr>
                </a:solidFill>
              </a:rPr>
              <a:t>Zhukovsky</a:t>
            </a:r>
            <a:r>
              <a:rPr lang="en-GB" sz="1800" b="1" dirty="0">
                <a:solidFill>
                  <a:schemeClr val="tx1">
                    <a:lumMod val="75000"/>
                    <a:lumOff val="25000"/>
                  </a:schemeClr>
                </a:solidFill>
              </a:rPr>
              <a:t> Central </a:t>
            </a:r>
            <a:r>
              <a:rPr lang="en-GB" sz="1800" b="1" dirty="0" err="1">
                <a:solidFill>
                  <a:schemeClr val="tx1">
                    <a:lumMod val="75000"/>
                    <a:lumOff val="25000"/>
                  </a:schemeClr>
                </a:solidFill>
              </a:rPr>
              <a:t>AeroHydrodynamic</a:t>
            </a:r>
            <a:r>
              <a:rPr lang="en-GB" sz="1800" b="1" dirty="0">
                <a:solidFill>
                  <a:schemeClr val="tx1">
                    <a:lumMod val="75000"/>
                    <a:lumOff val="25000"/>
                  </a:schemeClr>
                </a:solidFill>
              </a:rPr>
              <a:t> Institute (</a:t>
            </a:r>
            <a:r>
              <a:rPr lang="en-GB" sz="1800" b="1" dirty="0" err="1" smtClean="0">
                <a:solidFill>
                  <a:schemeClr val="tx1">
                    <a:lumMod val="75000"/>
                    <a:lumOff val="25000"/>
                  </a:schemeClr>
                </a:solidFill>
              </a:rPr>
              <a:t>TsAGI</a:t>
            </a:r>
            <a:r>
              <a:rPr lang="en-GB" sz="1800" b="1" dirty="0" smtClean="0">
                <a:solidFill>
                  <a:schemeClr val="tx1">
                    <a:lumMod val="75000"/>
                    <a:lumOff val="25000"/>
                  </a:schemeClr>
                </a:solidFill>
              </a:rPr>
              <a:t>)</a:t>
            </a:r>
            <a:endParaRPr lang="en-GB" sz="1800" dirty="0">
              <a:solidFill>
                <a:schemeClr val="tx1">
                  <a:lumMod val="75000"/>
                  <a:lumOff val="25000"/>
                </a:schemeClr>
              </a:solidFill>
            </a:endParaRPr>
          </a:p>
          <a:p>
            <a:pPr marL="342900" indent="-342900">
              <a:spcAft>
                <a:spcPts val="0"/>
              </a:spcAft>
              <a:buClr>
                <a:schemeClr val="tx1">
                  <a:lumMod val="50000"/>
                  <a:lumOff val="50000"/>
                </a:schemeClr>
              </a:buClr>
              <a:buFont typeface="Verdana" panose="020B0604030504040204" pitchFamily="34" charset="0"/>
              <a:buChar char="▪"/>
              <a:defRPr/>
            </a:pPr>
            <a:endParaRPr lang="en-GB" sz="800" b="1" dirty="0">
              <a:solidFill>
                <a:schemeClr val="tx1">
                  <a:lumMod val="75000"/>
                  <a:lumOff val="25000"/>
                </a:schemeClr>
              </a:solidFill>
            </a:endParaRPr>
          </a:p>
          <a:p>
            <a:pPr>
              <a:spcAft>
                <a:spcPts val="0"/>
              </a:spcAft>
              <a:defRPr/>
            </a:pPr>
            <a:r>
              <a:rPr lang="fr-FR" sz="1800" dirty="0" smtClean="0">
                <a:solidFill>
                  <a:srgbClr val="C00000"/>
                </a:solidFill>
              </a:rPr>
              <a:t>Total </a:t>
            </a:r>
            <a:r>
              <a:rPr lang="en-GB" sz="1800" dirty="0" smtClean="0">
                <a:solidFill>
                  <a:srgbClr val="C00000"/>
                </a:solidFill>
              </a:rPr>
              <a:t>cost</a:t>
            </a:r>
            <a:r>
              <a:rPr lang="fr-FR" sz="1800" dirty="0" smtClean="0">
                <a:solidFill>
                  <a:srgbClr val="C00000"/>
                </a:solidFill>
              </a:rPr>
              <a:t>: </a:t>
            </a:r>
            <a:r>
              <a:rPr lang="fr-FR" sz="1800" b="1" dirty="0">
                <a:solidFill>
                  <a:schemeClr val="tx1">
                    <a:lumMod val="75000"/>
                    <a:lumOff val="25000"/>
                  </a:schemeClr>
                </a:solidFill>
              </a:rPr>
              <a:t>€</a:t>
            </a:r>
            <a:r>
              <a:rPr lang="fr-FR" sz="1800" b="1" dirty="0" smtClean="0">
                <a:solidFill>
                  <a:schemeClr val="tx1">
                    <a:lumMod val="75000"/>
                    <a:lumOff val="25000"/>
                  </a:schemeClr>
                </a:solidFill>
              </a:rPr>
              <a:t>3,048,742.50</a:t>
            </a:r>
          </a:p>
          <a:p>
            <a:pPr>
              <a:spcAft>
                <a:spcPts val="0"/>
              </a:spcAft>
              <a:defRPr/>
            </a:pPr>
            <a:endParaRPr lang="fr-FR" sz="800" b="1" dirty="0" smtClean="0">
              <a:solidFill>
                <a:schemeClr val="tx1">
                  <a:lumMod val="75000"/>
                  <a:lumOff val="25000"/>
                </a:schemeClr>
              </a:solidFill>
            </a:endParaRPr>
          </a:p>
          <a:p>
            <a:pPr>
              <a:spcAft>
                <a:spcPts val="0"/>
              </a:spcAft>
              <a:defRPr/>
            </a:pPr>
            <a:r>
              <a:rPr lang="fr-FR" sz="1800" dirty="0" smtClean="0">
                <a:solidFill>
                  <a:srgbClr val="C00000"/>
                </a:solidFill>
              </a:rPr>
              <a:t>EU contribution</a:t>
            </a:r>
            <a:r>
              <a:rPr lang="fr-FR" sz="1800" dirty="0">
                <a:solidFill>
                  <a:srgbClr val="C00000"/>
                </a:solidFill>
              </a:rPr>
              <a:t>: </a:t>
            </a:r>
            <a:r>
              <a:rPr lang="fr-FR" sz="1800" b="1" dirty="0">
                <a:solidFill>
                  <a:schemeClr val="tx1">
                    <a:lumMod val="75000"/>
                    <a:lumOff val="25000"/>
                  </a:schemeClr>
                </a:solidFill>
              </a:rPr>
              <a:t>€</a:t>
            </a:r>
            <a:r>
              <a:rPr lang="fr-FR" sz="1800" b="1" dirty="0" smtClean="0">
                <a:solidFill>
                  <a:schemeClr val="tx1">
                    <a:lumMod val="75000"/>
                    <a:lumOff val="25000"/>
                  </a:schemeClr>
                </a:solidFill>
              </a:rPr>
              <a:t>2,706,241.75</a:t>
            </a:r>
            <a:endParaRPr lang="en-GB" sz="1600" b="1" dirty="0" smtClean="0">
              <a:solidFill>
                <a:schemeClr val="tx1">
                  <a:lumMod val="65000"/>
                  <a:lumOff val="35000"/>
                </a:schemeClr>
              </a:solidFill>
            </a:endParaRPr>
          </a:p>
          <a:p>
            <a:pPr>
              <a:spcAft>
                <a:spcPts val="1200"/>
              </a:spcAft>
              <a:defRPr/>
            </a:pPr>
            <a:endParaRPr lang="en-GB" sz="1400" u="sng" dirty="0"/>
          </a:p>
        </p:txBody>
      </p:sp>
      <p:pic>
        <p:nvPicPr>
          <p:cNvPr id="70660"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976"/>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AutoShape 5" descr="Interact"/>
          <p:cNvSpPr>
            <a:spLocks noChangeAspect="1" noChangeArrowheads="1"/>
          </p:cNvSpPr>
          <p:nvPr/>
        </p:nvSpPr>
        <p:spPr bwMode="auto">
          <a:xfrm>
            <a:off x="251520" y="365126"/>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sp>
        <p:nvSpPr>
          <p:cNvPr id="4" name="AutoShape 7" descr="Interact"/>
          <p:cNvSpPr>
            <a:spLocks noChangeAspect="1" noChangeArrowheads="1"/>
          </p:cNvSpPr>
          <p:nvPr/>
        </p:nvSpPr>
        <p:spPr bwMode="auto">
          <a:xfrm>
            <a:off x="155575" y="-487363"/>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48264" y="5445224"/>
            <a:ext cx="1955800" cy="1155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07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363" y="5949950"/>
            <a:ext cx="4103687" cy="796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12738" y="622300"/>
            <a:ext cx="8229600" cy="869950"/>
          </a:xfrm>
        </p:spPr>
        <p:txBody>
          <a:bodyPr/>
          <a:lstStyle/>
          <a:p>
            <a:pPr>
              <a:defRPr/>
            </a:pPr>
            <a:r>
              <a:rPr lang="en-GB" sz="2000" dirty="0" err="1" smtClean="0">
                <a:effectLst>
                  <a:outerShdw blurRad="38100" dist="38100" dir="2700000" algn="tl">
                    <a:srgbClr val="000000">
                      <a:alpha val="43137"/>
                    </a:srgbClr>
                  </a:outerShdw>
                </a:effectLst>
              </a:rPr>
              <a:t>HoNESt</a:t>
            </a:r>
            <a:r>
              <a:rPr lang="en-GB" sz="2000" dirty="0" smtClean="0">
                <a:effectLst>
                  <a:outerShdw blurRad="38100" dist="38100" dir="2700000" algn="tl">
                    <a:srgbClr val="000000">
                      <a:alpha val="43137"/>
                    </a:srgbClr>
                  </a:outerShdw>
                </a:effectLst>
              </a:rPr>
              <a:t> (2015-09-01 to 2018-08-31) - </a:t>
            </a:r>
            <a:r>
              <a:rPr lang="en-GB" sz="2000" i="1" dirty="0" smtClean="0">
                <a:effectLst>
                  <a:outerShdw blurRad="38100" dist="38100" dir="2700000" algn="tl">
                    <a:srgbClr val="000000">
                      <a:alpha val="43137"/>
                    </a:srgbClr>
                  </a:outerShdw>
                </a:effectLst>
              </a:rPr>
              <a:t>History of Nuclear Energy and Society</a:t>
            </a:r>
            <a:br>
              <a:rPr lang="en-GB" sz="2000" i="1" dirty="0" smtClean="0">
                <a:effectLst>
                  <a:outerShdw blurRad="38100" dist="38100" dir="2700000" algn="tl">
                    <a:srgbClr val="000000">
                      <a:alpha val="43137"/>
                    </a:srgbClr>
                  </a:outerShdw>
                </a:effectLst>
              </a:rPr>
            </a:br>
            <a:r>
              <a:rPr lang="en-GB" sz="2000" dirty="0" smtClean="0">
                <a:effectLst>
                  <a:outerShdw blurRad="38100" dist="38100" dir="2700000" algn="tl">
                    <a:srgbClr val="000000">
                      <a:alpha val="43137"/>
                    </a:srgbClr>
                  </a:outerShdw>
                </a:effectLst>
              </a:rPr>
              <a:t/>
            </a:r>
            <a:br>
              <a:rPr lang="en-GB" sz="2000" dirty="0" smtClean="0">
                <a:effectLst>
                  <a:outerShdw blurRad="38100" dist="38100" dir="2700000" algn="tl">
                    <a:srgbClr val="000000">
                      <a:alpha val="43137"/>
                    </a:srgbClr>
                  </a:outerShdw>
                </a:effectLst>
              </a:rPr>
            </a:br>
            <a:endParaRPr lang="en-GB" sz="200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300038" y="1485900"/>
            <a:ext cx="8229600" cy="4464050"/>
          </a:xfrm>
          <a:prstGeom prst="rect">
            <a:avLst/>
          </a:prstGeom>
        </p:spPr>
        <p:txBody>
          <a:bodyPr lIns="80147" tIns="40074" rIns="80147" bIns="40074"/>
          <a:lstStyle>
            <a:lvl1pPr marL="0" indent="0" algn="l" defTabSz="449263" rtl="0" eaLnBrk="0" fontAlgn="base" hangingPunct="0">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263" rtl="0" eaLnBrk="0" fontAlgn="base" hangingPunct="0">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lvl="1">
              <a:spcBef>
                <a:spcPct val="0"/>
              </a:spcBef>
              <a:spcAft>
                <a:spcPts val="600"/>
              </a:spcAft>
              <a:defRPr/>
            </a:pPr>
            <a:r>
              <a:rPr lang="en-GB" altLang="en-US" sz="1600" kern="0" dirty="0" smtClean="0">
                <a:solidFill>
                  <a:srgbClr val="C00000"/>
                </a:solidFill>
              </a:rPr>
              <a:t>Objective:</a:t>
            </a:r>
            <a:r>
              <a:rPr lang="en-GB" altLang="en-US" sz="1600" i="1" kern="0" dirty="0" smtClean="0">
                <a:solidFill>
                  <a:srgbClr val="404040"/>
                </a:solidFill>
              </a:rPr>
              <a:t> </a:t>
            </a:r>
            <a:r>
              <a:rPr lang="en-GB" altLang="en-US" sz="1600" b="1" kern="0" dirty="0" smtClean="0">
                <a:solidFill>
                  <a:srgbClr val="606060"/>
                </a:solidFill>
              </a:rPr>
              <a:t>to </a:t>
            </a:r>
            <a:r>
              <a:rPr lang="en-GB" altLang="en-US" sz="1600" b="1" kern="0" dirty="0">
                <a:solidFill>
                  <a:srgbClr val="606060"/>
                </a:solidFill>
              </a:rPr>
              <a:t>conduct a three-year interdisciplinary analysis of the experience of nuclear developments and its relationship to contemporary society with the aim of improving the understanding of the dynamics </a:t>
            </a:r>
            <a:r>
              <a:rPr lang="en-GB" altLang="en-US" sz="1600" b="1" kern="0" dirty="0" smtClean="0">
                <a:solidFill>
                  <a:srgbClr val="606060"/>
                </a:solidFill>
              </a:rPr>
              <a:t>of nuclear sector-society relationship over </a:t>
            </a:r>
            <a:r>
              <a:rPr lang="en-GB" altLang="en-US" sz="1600" b="1" kern="0" dirty="0">
                <a:solidFill>
                  <a:srgbClr val="606060"/>
                </a:solidFill>
              </a:rPr>
              <a:t>the last 60 years. </a:t>
            </a:r>
            <a:endParaRPr lang="en-GB" altLang="en-US" sz="1600" b="1" kern="0" dirty="0" smtClean="0">
              <a:solidFill>
                <a:srgbClr val="606060"/>
              </a:solidFill>
            </a:endParaRPr>
          </a:p>
          <a:p>
            <a:pPr lvl="1">
              <a:spcBef>
                <a:spcPct val="0"/>
              </a:spcBef>
              <a:spcAft>
                <a:spcPts val="600"/>
              </a:spcAft>
              <a:defRPr/>
            </a:pPr>
            <a:r>
              <a:rPr lang="en-GB" altLang="en-US" sz="1600" kern="0" dirty="0" smtClean="0">
                <a:solidFill>
                  <a:srgbClr val="C00000"/>
                </a:solidFill>
              </a:rPr>
              <a:t>Project Coordinator: </a:t>
            </a:r>
            <a:r>
              <a:rPr lang="fr-FR" altLang="en-US" sz="1600" b="1" kern="0" dirty="0">
                <a:solidFill>
                  <a:srgbClr val="606060"/>
                </a:solidFill>
              </a:rPr>
              <a:t>UNIVERSIDAD POMPEU </a:t>
            </a:r>
            <a:r>
              <a:rPr lang="fr-FR" altLang="en-US" sz="1600" b="1" kern="0" dirty="0" smtClean="0">
                <a:solidFill>
                  <a:srgbClr val="606060"/>
                </a:solidFill>
              </a:rPr>
              <a:t>FABRA (Spain)</a:t>
            </a:r>
          </a:p>
          <a:p>
            <a:pPr lvl="1">
              <a:spcBef>
                <a:spcPct val="0"/>
              </a:spcBef>
              <a:spcAft>
                <a:spcPts val="600"/>
              </a:spcAft>
              <a:defRPr/>
            </a:pPr>
            <a:r>
              <a:rPr lang="it-IT" altLang="en-US" sz="1600" kern="0" dirty="0" err="1" smtClean="0">
                <a:solidFill>
                  <a:srgbClr val="C00000"/>
                </a:solidFill>
              </a:rPr>
              <a:t>Participants</a:t>
            </a:r>
            <a:r>
              <a:rPr lang="it-IT" altLang="en-US" sz="1600" kern="0" dirty="0" smtClean="0">
                <a:solidFill>
                  <a:srgbClr val="C00000"/>
                </a:solidFill>
              </a:rPr>
              <a:t>:</a:t>
            </a:r>
            <a:r>
              <a:rPr lang="it-IT" altLang="en-US" sz="1600" b="1" kern="0" dirty="0">
                <a:solidFill>
                  <a:srgbClr val="606060"/>
                </a:solidFill>
              </a:rPr>
              <a:t> </a:t>
            </a:r>
            <a:r>
              <a:rPr lang="it-IT" altLang="en-US" sz="1600" b="1" kern="0" dirty="0" smtClean="0">
                <a:solidFill>
                  <a:srgbClr val="606060"/>
                </a:solidFill>
              </a:rPr>
              <a:t>24 </a:t>
            </a:r>
            <a:r>
              <a:rPr lang="it-IT" altLang="en-US" sz="1600" b="1" kern="0" dirty="0" err="1" smtClean="0">
                <a:solidFill>
                  <a:srgbClr val="606060"/>
                </a:solidFill>
              </a:rPr>
              <a:t>organisations</a:t>
            </a:r>
            <a:r>
              <a:rPr lang="it-IT" altLang="en-US" sz="1600" b="1" kern="0" dirty="0" smtClean="0">
                <a:solidFill>
                  <a:srgbClr val="606060"/>
                </a:solidFill>
              </a:rPr>
              <a:t> from 16 </a:t>
            </a:r>
            <a:r>
              <a:rPr lang="it-IT" altLang="en-US" sz="1600" b="1" kern="0" dirty="0" err="1" smtClean="0">
                <a:solidFill>
                  <a:srgbClr val="606060"/>
                </a:solidFill>
              </a:rPr>
              <a:t>countries</a:t>
            </a:r>
            <a:r>
              <a:rPr lang="it-IT" altLang="en-US" sz="1600" b="1" kern="0" dirty="0">
                <a:solidFill>
                  <a:srgbClr val="606060"/>
                </a:solidFill>
              </a:rPr>
              <a:t> (</a:t>
            </a:r>
            <a:r>
              <a:rPr lang="it-IT" altLang="en-US" sz="1600" b="1" kern="0" dirty="0" err="1">
                <a:solidFill>
                  <a:srgbClr val="606060"/>
                </a:solidFill>
              </a:rPr>
              <a:t>Spain</a:t>
            </a:r>
            <a:r>
              <a:rPr lang="it-IT" altLang="en-US" sz="1600" b="1" kern="0" dirty="0">
                <a:solidFill>
                  <a:srgbClr val="606060"/>
                </a:solidFill>
              </a:rPr>
              <a:t>, </a:t>
            </a:r>
            <a:r>
              <a:rPr lang="it-IT" altLang="en-US" sz="1600" b="1" kern="0" dirty="0" err="1">
                <a:solidFill>
                  <a:srgbClr val="606060"/>
                </a:solidFill>
              </a:rPr>
              <a:t>Finland</a:t>
            </a:r>
            <a:r>
              <a:rPr lang="it-IT" altLang="en-US" sz="1600" b="1" kern="0" dirty="0">
                <a:solidFill>
                  <a:srgbClr val="606060"/>
                </a:solidFill>
              </a:rPr>
              <a:t>, </a:t>
            </a:r>
            <a:r>
              <a:rPr lang="it-IT" altLang="en-US" sz="1600" b="1" kern="0" dirty="0" err="1">
                <a:solidFill>
                  <a:srgbClr val="606060"/>
                </a:solidFill>
              </a:rPr>
              <a:t>United</a:t>
            </a:r>
            <a:r>
              <a:rPr lang="it-IT" altLang="en-US" sz="1600" b="1" kern="0" dirty="0">
                <a:solidFill>
                  <a:srgbClr val="606060"/>
                </a:solidFill>
              </a:rPr>
              <a:t> Kingdom, Germany, </a:t>
            </a:r>
            <a:r>
              <a:rPr lang="it-IT" altLang="en-US" sz="1600" b="1" kern="0" dirty="0" err="1">
                <a:solidFill>
                  <a:srgbClr val="606060"/>
                </a:solidFill>
              </a:rPr>
              <a:t>Denmark</a:t>
            </a:r>
            <a:r>
              <a:rPr lang="it-IT" altLang="en-US" sz="1600" b="1" kern="0" dirty="0">
                <a:solidFill>
                  <a:srgbClr val="606060"/>
                </a:solidFill>
              </a:rPr>
              <a:t>, </a:t>
            </a:r>
            <a:r>
              <a:rPr lang="it-IT" altLang="en-US" sz="1600" b="1" kern="0" dirty="0" err="1">
                <a:solidFill>
                  <a:srgbClr val="606060"/>
                </a:solidFill>
              </a:rPr>
              <a:t>Belgium</a:t>
            </a:r>
            <a:r>
              <a:rPr lang="it-IT" altLang="en-US" sz="1600" b="1" kern="0" dirty="0">
                <a:solidFill>
                  <a:srgbClr val="606060"/>
                </a:solidFill>
              </a:rPr>
              <a:t>, </a:t>
            </a:r>
            <a:r>
              <a:rPr lang="it-IT" altLang="en-US" sz="1600" b="1" kern="0" dirty="0" err="1">
                <a:solidFill>
                  <a:srgbClr val="606060"/>
                </a:solidFill>
              </a:rPr>
              <a:t>Sweden</a:t>
            </a:r>
            <a:r>
              <a:rPr lang="it-IT" altLang="en-US" sz="1600" b="1" kern="0" dirty="0">
                <a:solidFill>
                  <a:srgbClr val="606060"/>
                </a:solidFill>
              </a:rPr>
              <a:t>, </a:t>
            </a:r>
            <a:r>
              <a:rPr lang="it-IT" altLang="en-US" sz="1600" b="1" kern="0" dirty="0" err="1">
                <a:solidFill>
                  <a:srgbClr val="606060"/>
                </a:solidFill>
              </a:rPr>
              <a:t>United</a:t>
            </a:r>
            <a:r>
              <a:rPr lang="it-IT" altLang="en-US" sz="1600" b="1" kern="0" dirty="0">
                <a:solidFill>
                  <a:srgbClr val="606060"/>
                </a:solidFill>
              </a:rPr>
              <a:t> Kingdom, France, </a:t>
            </a:r>
            <a:r>
              <a:rPr lang="it-IT" altLang="en-US" sz="1600" b="1" kern="0" dirty="0" err="1">
                <a:solidFill>
                  <a:srgbClr val="606060"/>
                </a:solidFill>
              </a:rPr>
              <a:t>Greece</a:t>
            </a:r>
            <a:r>
              <a:rPr lang="it-IT" altLang="en-US" sz="1600" b="1" kern="0" dirty="0">
                <a:solidFill>
                  <a:srgbClr val="606060"/>
                </a:solidFill>
              </a:rPr>
              <a:t>, Lithuania, Netherlands, Bulgaria, Russia, Portugal, </a:t>
            </a:r>
            <a:r>
              <a:rPr lang="it-IT" altLang="en-US" sz="1600" b="1" kern="0" dirty="0" err="1">
                <a:solidFill>
                  <a:srgbClr val="606060"/>
                </a:solidFill>
              </a:rPr>
              <a:t>United</a:t>
            </a:r>
            <a:r>
              <a:rPr lang="it-IT" altLang="en-US" sz="1600" b="1" kern="0" dirty="0">
                <a:solidFill>
                  <a:srgbClr val="606060"/>
                </a:solidFill>
              </a:rPr>
              <a:t> </a:t>
            </a:r>
            <a:r>
              <a:rPr lang="it-IT" altLang="en-US" sz="1600" b="1" kern="0" dirty="0" err="1">
                <a:solidFill>
                  <a:srgbClr val="606060"/>
                </a:solidFill>
              </a:rPr>
              <a:t>States</a:t>
            </a:r>
            <a:r>
              <a:rPr lang="it-IT" altLang="en-US" sz="1600" b="1" kern="0" dirty="0">
                <a:solidFill>
                  <a:srgbClr val="606060"/>
                </a:solidFill>
              </a:rPr>
              <a:t>)</a:t>
            </a:r>
            <a:endParaRPr lang="it-IT" altLang="en-US" sz="1600" b="1" kern="0" dirty="0" smtClean="0">
              <a:solidFill>
                <a:srgbClr val="606060"/>
              </a:solidFill>
            </a:endParaRPr>
          </a:p>
          <a:p>
            <a:pPr lvl="1">
              <a:spcBef>
                <a:spcPct val="0"/>
              </a:spcBef>
              <a:spcAft>
                <a:spcPts val="600"/>
              </a:spcAft>
              <a:buClr>
                <a:srgbClr val="808080"/>
              </a:buClr>
              <a:defRPr/>
            </a:pPr>
            <a:r>
              <a:rPr lang="en-GB" altLang="en-US" sz="1600" kern="0" dirty="0" smtClean="0">
                <a:solidFill>
                  <a:srgbClr val="C00000"/>
                </a:solidFill>
              </a:rPr>
              <a:t>Participant from Russia: </a:t>
            </a:r>
            <a:r>
              <a:rPr lang="en-GB" altLang="en-US" sz="1600" b="1" kern="0" dirty="0" smtClean="0">
                <a:solidFill>
                  <a:srgbClr val="606060"/>
                </a:solidFill>
              </a:rPr>
              <a:t>Institute of History and Archaeology, the Ural Branch of </a:t>
            </a:r>
            <a:r>
              <a:rPr lang="en-GB" altLang="en-US" sz="1600" b="1" kern="0" dirty="0">
                <a:solidFill>
                  <a:srgbClr val="606060"/>
                </a:solidFill>
              </a:rPr>
              <a:t>t</a:t>
            </a:r>
            <a:r>
              <a:rPr lang="en-GB" altLang="en-US" sz="1600" b="1" kern="0" dirty="0" smtClean="0">
                <a:solidFill>
                  <a:srgbClr val="606060"/>
                </a:solidFill>
              </a:rPr>
              <a:t>he Russian Academy of Sciences</a:t>
            </a:r>
          </a:p>
          <a:p>
            <a:pPr lvl="1">
              <a:lnSpc>
                <a:spcPct val="150000"/>
              </a:lnSpc>
              <a:spcBef>
                <a:spcPct val="0"/>
              </a:spcBef>
              <a:spcAft>
                <a:spcPts val="600"/>
              </a:spcAft>
              <a:buClr>
                <a:srgbClr val="808080"/>
              </a:buClr>
              <a:defRPr/>
            </a:pPr>
            <a:r>
              <a:rPr lang="fr-FR" altLang="en-US" sz="1600" kern="0" dirty="0" smtClean="0">
                <a:solidFill>
                  <a:srgbClr val="C00000"/>
                </a:solidFill>
              </a:rPr>
              <a:t>Total </a:t>
            </a:r>
            <a:r>
              <a:rPr lang="fr-FR" altLang="en-US" sz="1600" kern="0" dirty="0" err="1" smtClean="0">
                <a:solidFill>
                  <a:srgbClr val="C00000"/>
                </a:solidFill>
              </a:rPr>
              <a:t>cost</a:t>
            </a:r>
            <a:r>
              <a:rPr lang="fr-FR" altLang="en-US" sz="1600" kern="0" dirty="0" smtClean="0">
                <a:solidFill>
                  <a:srgbClr val="C00000"/>
                </a:solidFill>
              </a:rPr>
              <a:t>: </a:t>
            </a:r>
            <a:r>
              <a:rPr lang="en-GB" sz="1600" b="1" dirty="0" smtClean="0">
                <a:solidFill>
                  <a:srgbClr val="808080">
                    <a:lumMod val="75000"/>
                  </a:srgbClr>
                </a:solidFill>
              </a:rPr>
              <a:t>€</a:t>
            </a:r>
            <a:r>
              <a:rPr lang="fr-FR" altLang="en-US" sz="1600" b="1" kern="0" dirty="0" smtClean="0">
                <a:solidFill>
                  <a:srgbClr val="606060"/>
                </a:solidFill>
              </a:rPr>
              <a:t>3,052,269</a:t>
            </a:r>
          </a:p>
          <a:p>
            <a:pPr lvl="1">
              <a:lnSpc>
                <a:spcPct val="150000"/>
              </a:lnSpc>
              <a:spcBef>
                <a:spcPct val="0"/>
              </a:spcBef>
              <a:spcAft>
                <a:spcPts val="600"/>
              </a:spcAft>
              <a:buClr>
                <a:srgbClr val="808080"/>
              </a:buClr>
              <a:defRPr/>
            </a:pPr>
            <a:r>
              <a:rPr lang="fr-FR" altLang="en-US" sz="1600" kern="0" dirty="0" smtClean="0">
                <a:solidFill>
                  <a:srgbClr val="C00000"/>
                </a:solidFill>
              </a:rPr>
              <a:t>EU contribution: </a:t>
            </a:r>
            <a:r>
              <a:rPr lang="en-GB" sz="1600" b="1" dirty="0" smtClean="0">
                <a:solidFill>
                  <a:srgbClr val="808080">
                    <a:lumMod val="75000"/>
                  </a:srgbClr>
                </a:solidFill>
              </a:rPr>
              <a:t>€</a:t>
            </a:r>
            <a:r>
              <a:rPr lang="fr-FR" altLang="en-US" sz="1600" b="1" kern="0" dirty="0" smtClean="0">
                <a:solidFill>
                  <a:srgbClr val="606060"/>
                </a:solidFill>
              </a:rPr>
              <a:t>3,052,269</a:t>
            </a:r>
            <a:endParaRPr lang="fr-FR" altLang="en-US" sz="1600" b="1" kern="0" dirty="0">
              <a:solidFill>
                <a:srgbClr val="606060"/>
              </a:solidFill>
            </a:endParaRPr>
          </a:p>
          <a:p>
            <a:pPr lvl="1">
              <a:lnSpc>
                <a:spcPct val="150000"/>
              </a:lnSpc>
              <a:spcBef>
                <a:spcPct val="0"/>
              </a:spcBef>
              <a:spcAft>
                <a:spcPts val="600"/>
              </a:spcAft>
              <a:buClr>
                <a:srgbClr val="808080"/>
              </a:buClr>
              <a:defRPr/>
            </a:pPr>
            <a:r>
              <a:rPr lang="en-GB" altLang="en-US" sz="1600" kern="0" dirty="0" smtClean="0">
                <a:solidFill>
                  <a:srgbClr val="C00000"/>
                </a:solidFill>
              </a:rPr>
              <a:t>Research Field: </a:t>
            </a:r>
            <a:r>
              <a:rPr lang="en-GB" altLang="en-US" sz="1600" b="1" kern="0" dirty="0" smtClean="0">
                <a:solidFill>
                  <a:srgbClr val="606060"/>
                </a:solidFill>
              </a:rPr>
              <a:t>Nuclear - EURATOM</a:t>
            </a:r>
            <a:endParaRPr lang="en-GB" sz="1600" kern="0" dirty="0"/>
          </a:p>
        </p:txBody>
      </p:sp>
      <p:pic>
        <p:nvPicPr>
          <p:cNvPr id="61445" name="Picture 2" descr="Image result for horizon 2020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07300"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277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78" y="334963"/>
            <a:ext cx="8228012" cy="5256213"/>
          </a:xfrm>
        </p:spPr>
        <p:txBody>
          <a:bodyPr/>
          <a:lstStyle/>
          <a:p>
            <a:pPr>
              <a:defRPr/>
            </a:pPr>
            <a:r>
              <a:rPr lang="en-GB" b="1" dirty="0" smtClean="0">
                <a:effectLst>
                  <a:outerShdw blurRad="38100" dist="38100" dir="2700000" algn="tl">
                    <a:srgbClr val="000000">
                      <a:alpha val="43137"/>
                    </a:srgbClr>
                  </a:outerShdw>
                </a:effectLst>
              </a:rPr>
              <a:t>INTERACT (2016-10-01 </a:t>
            </a:r>
            <a:r>
              <a:rPr lang="en-GB" b="1" dirty="0">
                <a:effectLst>
                  <a:outerShdw blurRad="38100" dist="38100" dir="2700000" algn="tl">
                    <a:srgbClr val="000000">
                      <a:alpha val="43137"/>
                    </a:srgbClr>
                  </a:outerShdw>
                </a:effectLst>
              </a:rPr>
              <a:t>to </a:t>
            </a:r>
            <a:r>
              <a:rPr lang="en-GB" b="1" dirty="0" smtClean="0">
                <a:effectLst>
                  <a:outerShdw blurRad="38100" dist="38100" dir="2700000" algn="tl">
                    <a:srgbClr val="000000">
                      <a:alpha val="43137"/>
                    </a:srgbClr>
                  </a:outerShdw>
                </a:effectLst>
              </a:rPr>
              <a:t>2020-09-30) – </a:t>
            </a:r>
          </a:p>
          <a:p>
            <a:pPr>
              <a:defRPr/>
            </a:pPr>
            <a:r>
              <a:rPr lang="en-GB" b="1" dirty="0" smtClean="0">
                <a:effectLst>
                  <a:outerShdw blurRad="38100" dist="38100" dir="2700000" algn="tl">
                    <a:srgbClr val="000000">
                      <a:alpha val="43137"/>
                    </a:srgbClr>
                  </a:outerShdw>
                </a:effectLst>
              </a:rPr>
              <a:t>International </a:t>
            </a:r>
            <a:r>
              <a:rPr lang="en-GB" b="1" dirty="0">
                <a:effectLst>
                  <a:outerShdw blurRad="38100" dist="38100" dir="2700000" algn="tl">
                    <a:srgbClr val="000000">
                      <a:alpha val="43137"/>
                    </a:srgbClr>
                  </a:outerShdw>
                </a:effectLst>
              </a:rPr>
              <a:t>Network for Terrestrial Research </a:t>
            </a:r>
            <a:r>
              <a:rPr lang="en-GB" b="1" dirty="0" smtClean="0">
                <a:effectLst>
                  <a:outerShdw blurRad="38100" dist="38100" dir="2700000" algn="tl">
                    <a:srgbClr val="000000">
                      <a:alpha val="43137"/>
                    </a:srgbClr>
                  </a:outerShdw>
                </a:effectLst>
              </a:rPr>
              <a:t>and </a:t>
            </a:r>
            <a:r>
              <a:rPr lang="en-GB" b="1" dirty="0">
                <a:effectLst>
                  <a:outerShdw blurRad="38100" dist="38100" dir="2700000" algn="tl">
                    <a:srgbClr val="000000">
                      <a:alpha val="43137"/>
                    </a:srgbClr>
                  </a:outerShdw>
                </a:effectLst>
              </a:rPr>
              <a:t>Monitoring in the Arctic</a:t>
            </a:r>
          </a:p>
          <a:p>
            <a:pPr>
              <a:defRPr/>
            </a:pPr>
            <a:endParaRPr lang="en-GB" sz="1000" i="1" dirty="0" smtClean="0"/>
          </a:p>
          <a:p>
            <a:pPr>
              <a:spcAft>
                <a:spcPts val="0"/>
              </a:spcAft>
              <a:defRPr/>
            </a:pPr>
            <a:r>
              <a:rPr lang="en-GB" sz="1600" dirty="0">
                <a:solidFill>
                  <a:srgbClr val="C00000"/>
                </a:solidFill>
              </a:rPr>
              <a:t>Objective: </a:t>
            </a:r>
            <a:r>
              <a:rPr lang="en-GB" sz="1600" b="1" dirty="0" smtClean="0">
                <a:solidFill>
                  <a:schemeClr val="tx1">
                    <a:lumMod val="75000"/>
                    <a:lumOff val="25000"/>
                  </a:schemeClr>
                </a:solidFill>
              </a:rPr>
              <a:t>Aims for a </a:t>
            </a:r>
            <a:r>
              <a:rPr lang="en-GB" sz="1600" b="1" dirty="0">
                <a:solidFill>
                  <a:schemeClr val="tx1">
                    <a:lumMod val="75000"/>
                    <a:lumOff val="25000"/>
                  </a:schemeClr>
                </a:solidFill>
              </a:rPr>
              <a:t>geographically comprehensive </a:t>
            </a:r>
            <a:r>
              <a:rPr lang="en-GB" sz="1600" b="1" dirty="0" smtClean="0">
                <a:solidFill>
                  <a:schemeClr val="tx1">
                    <a:lumMod val="75000"/>
                    <a:lumOff val="25000"/>
                  </a:schemeClr>
                </a:solidFill>
              </a:rPr>
              <a:t>&amp; excellent </a:t>
            </a:r>
            <a:r>
              <a:rPr lang="en-GB" sz="1600" b="1" dirty="0">
                <a:solidFill>
                  <a:schemeClr val="tx1">
                    <a:lumMod val="75000"/>
                    <a:lumOff val="25000"/>
                  </a:schemeClr>
                </a:solidFill>
              </a:rPr>
              <a:t>state-of-the-art terrestrial research infrastructure throughout the Arctic and adjoining forest and alpine regions to identify environmental change, to facilitate understanding and prediction of future change and to inform decision makers about societally-relevant impacts. </a:t>
            </a:r>
            <a:endParaRPr lang="en-GB" sz="1600" b="1" dirty="0" smtClean="0">
              <a:solidFill>
                <a:schemeClr val="tx1">
                  <a:lumMod val="75000"/>
                  <a:lumOff val="25000"/>
                </a:schemeClr>
              </a:solidFill>
            </a:endParaRPr>
          </a:p>
          <a:p>
            <a:pPr>
              <a:spcAft>
                <a:spcPts val="0"/>
              </a:spcAft>
              <a:defRPr/>
            </a:pPr>
            <a:endParaRPr lang="en-GB" sz="800" b="1" dirty="0" smtClean="0">
              <a:solidFill>
                <a:schemeClr val="tx1">
                  <a:lumMod val="75000"/>
                  <a:lumOff val="25000"/>
                </a:schemeClr>
              </a:solidFill>
            </a:endParaRPr>
          </a:p>
          <a:p>
            <a:pPr>
              <a:spcAft>
                <a:spcPts val="0"/>
              </a:spcAft>
              <a:defRPr/>
            </a:pPr>
            <a:r>
              <a:rPr lang="en-GB" sz="1600" dirty="0" smtClean="0">
                <a:solidFill>
                  <a:srgbClr val="C00000"/>
                </a:solidFill>
              </a:rPr>
              <a:t>Project </a:t>
            </a:r>
            <a:r>
              <a:rPr lang="en-GB" sz="1600" dirty="0">
                <a:solidFill>
                  <a:srgbClr val="C00000"/>
                </a:solidFill>
              </a:rPr>
              <a:t>coordinator: </a:t>
            </a:r>
            <a:r>
              <a:rPr lang="de-DE" sz="1600" b="1" dirty="0">
                <a:solidFill>
                  <a:schemeClr val="tx1">
                    <a:lumMod val="75000"/>
                    <a:lumOff val="25000"/>
                  </a:schemeClr>
                </a:solidFill>
              </a:rPr>
              <a:t>LUNDS </a:t>
            </a:r>
            <a:r>
              <a:rPr lang="de-DE" sz="1600" b="1" dirty="0" smtClean="0">
                <a:solidFill>
                  <a:schemeClr val="tx1">
                    <a:lumMod val="75000"/>
                    <a:lumOff val="25000"/>
                  </a:schemeClr>
                </a:solidFill>
              </a:rPr>
              <a:t>UNIVERSITET</a:t>
            </a:r>
          </a:p>
          <a:p>
            <a:pPr>
              <a:spcAft>
                <a:spcPts val="0"/>
              </a:spcAft>
              <a:defRPr/>
            </a:pPr>
            <a:endParaRPr lang="de-DE" sz="800" b="1" dirty="0" smtClean="0">
              <a:solidFill>
                <a:schemeClr val="tx1">
                  <a:lumMod val="75000"/>
                  <a:lumOff val="25000"/>
                </a:schemeClr>
              </a:solidFill>
            </a:endParaRPr>
          </a:p>
          <a:p>
            <a:pPr>
              <a:spcAft>
                <a:spcPts val="0"/>
              </a:spcAft>
              <a:defRPr/>
            </a:pPr>
            <a:r>
              <a:rPr lang="en-GB" sz="1600" dirty="0" smtClean="0">
                <a:solidFill>
                  <a:srgbClr val="C00000"/>
                </a:solidFill>
              </a:rPr>
              <a:t>Participants: </a:t>
            </a:r>
            <a:r>
              <a:rPr lang="en-GB" sz="1600" b="1" dirty="0">
                <a:solidFill>
                  <a:schemeClr val="tx1">
                    <a:lumMod val="75000"/>
                    <a:lumOff val="25000"/>
                  </a:schemeClr>
                </a:solidFill>
              </a:rPr>
              <a:t>46 organisations from </a:t>
            </a:r>
            <a:r>
              <a:rPr lang="en-GB" sz="1600" b="1" dirty="0" smtClean="0">
                <a:solidFill>
                  <a:schemeClr val="tx1">
                    <a:lumMod val="75000"/>
                    <a:lumOff val="25000"/>
                  </a:schemeClr>
                </a:solidFill>
              </a:rPr>
              <a:t>17 </a:t>
            </a:r>
            <a:r>
              <a:rPr lang="en-GB" sz="1600" b="1" dirty="0">
                <a:solidFill>
                  <a:schemeClr val="tx1">
                    <a:lumMod val="75000"/>
                    <a:lumOff val="25000"/>
                  </a:schemeClr>
                </a:solidFill>
              </a:rPr>
              <a:t>countries (Sweden, United Kingdom, </a:t>
            </a:r>
            <a:r>
              <a:rPr lang="en-GB" sz="1600" b="1" dirty="0" smtClean="0">
                <a:solidFill>
                  <a:schemeClr val="tx1">
                    <a:lumMod val="75000"/>
                    <a:lumOff val="25000"/>
                  </a:schemeClr>
                </a:solidFill>
              </a:rPr>
              <a:t>Denmark</a:t>
            </a:r>
            <a:r>
              <a:rPr lang="en-GB" sz="1600" b="1" dirty="0">
                <a:solidFill>
                  <a:schemeClr val="tx1">
                    <a:lumMod val="75000"/>
                    <a:lumOff val="25000"/>
                  </a:schemeClr>
                </a:solidFill>
              </a:rPr>
              <a:t>, Finland, Italy, Germany, Norway, Russia, Czech Republic, Greenland, Poland, Austria, Faeroe Islands, Iceland, Canada, Netherlands, </a:t>
            </a:r>
            <a:r>
              <a:rPr lang="en-GB" sz="1600" b="1" dirty="0" smtClean="0">
                <a:solidFill>
                  <a:schemeClr val="tx1">
                    <a:lumMod val="75000"/>
                    <a:lumOff val="25000"/>
                  </a:schemeClr>
                </a:solidFill>
              </a:rPr>
              <a:t>Belgium) </a:t>
            </a:r>
          </a:p>
          <a:p>
            <a:pPr>
              <a:spcAft>
                <a:spcPts val="0"/>
              </a:spcAft>
              <a:defRPr/>
            </a:pPr>
            <a:endParaRPr lang="en-GB" sz="800" b="1" dirty="0">
              <a:solidFill>
                <a:schemeClr val="tx1">
                  <a:lumMod val="75000"/>
                  <a:lumOff val="25000"/>
                </a:schemeClr>
              </a:solidFill>
            </a:endParaRPr>
          </a:p>
          <a:p>
            <a:pPr>
              <a:spcAft>
                <a:spcPts val="0"/>
              </a:spcAft>
              <a:buClr>
                <a:schemeClr val="tx1">
                  <a:lumMod val="50000"/>
                  <a:lumOff val="50000"/>
                </a:schemeClr>
              </a:buClr>
              <a:defRPr/>
            </a:pPr>
            <a:r>
              <a:rPr lang="en-GB" sz="1600" dirty="0" smtClean="0">
                <a:solidFill>
                  <a:srgbClr val="C00000"/>
                </a:solidFill>
              </a:rPr>
              <a:t>Participants </a:t>
            </a:r>
            <a:r>
              <a:rPr lang="en-GB" sz="1600" dirty="0">
                <a:solidFill>
                  <a:srgbClr val="C00000"/>
                </a:solidFill>
              </a:rPr>
              <a:t>from </a:t>
            </a:r>
            <a:r>
              <a:rPr lang="en-GB" sz="1600" dirty="0" smtClean="0">
                <a:solidFill>
                  <a:srgbClr val="C00000"/>
                </a:solidFill>
              </a:rPr>
              <a:t>Russia:</a:t>
            </a:r>
          </a:p>
          <a:p>
            <a:pPr marL="285750" indent="-285750">
              <a:spcAft>
                <a:spcPts val="0"/>
              </a:spcAft>
              <a:buClr>
                <a:schemeClr val="tx1">
                  <a:lumMod val="50000"/>
                  <a:lumOff val="50000"/>
                </a:schemeClr>
              </a:buClr>
              <a:buFont typeface="Arial" panose="020B0604020202020204" pitchFamily="34" charset="0"/>
              <a:buChar char="•"/>
              <a:defRPr/>
            </a:pPr>
            <a:r>
              <a:rPr lang="en-GB" sz="1600" b="1" dirty="0" smtClean="0">
                <a:solidFill>
                  <a:schemeClr val="tx1">
                    <a:lumMod val="75000"/>
                    <a:lumOff val="25000"/>
                  </a:schemeClr>
                </a:solidFill>
              </a:rPr>
              <a:t>Tomsk </a:t>
            </a:r>
            <a:r>
              <a:rPr lang="en-GB" sz="1600" b="1" dirty="0">
                <a:solidFill>
                  <a:schemeClr val="tx1">
                    <a:lumMod val="75000"/>
                    <a:lumOff val="25000"/>
                  </a:schemeClr>
                </a:solidFill>
              </a:rPr>
              <a:t>State University,</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Institute for Biological Problems of </a:t>
            </a:r>
            <a:r>
              <a:rPr lang="en-GB" sz="1600" b="1" dirty="0" err="1">
                <a:solidFill>
                  <a:schemeClr val="tx1">
                    <a:lumMod val="75000"/>
                    <a:lumOff val="25000"/>
                  </a:schemeClr>
                </a:solidFill>
              </a:rPr>
              <a:t>Cryolithozone</a:t>
            </a:r>
            <a:r>
              <a:rPr lang="en-GB" sz="1600" b="1" dirty="0">
                <a:solidFill>
                  <a:schemeClr val="tx1">
                    <a:lumMod val="75000"/>
                    <a:lumOff val="25000"/>
                  </a:schemeClr>
                </a:solidFill>
              </a:rPr>
              <a:t>,</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M.V. Lomonosov Moscow State University</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err="1">
                <a:solidFill>
                  <a:schemeClr val="tx1">
                    <a:lumMod val="75000"/>
                    <a:lumOff val="25000"/>
                  </a:schemeClr>
                </a:solidFill>
              </a:rPr>
              <a:t>Yugra</a:t>
            </a:r>
            <a:r>
              <a:rPr lang="en-GB" sz="1600" b="1" dirty="0">
                <a:solidFill>
                  <a:schemeClr val="tx1">
                    <a:lumMod val="75000"/>
                    <a:lumOff val="25000"/>
                  </a:schemeClr>
                </a:solidFill>
              </a:rPr>
              <a:t> State </a:t>
            </a:r>
            <a:r>
              <a:rPr lang="en-GB" sz="1600" b="1" dirty="0" smtClean="0">
                <a:solidFill>
                  <a:schemeClr val="tx1">
                    <a:lumMod val="75000"/>
                    <a:lumOff val="25000"/>
                  </a:schemeClr>
                </a:solidFill>
              </a:rPr>
              <a:t>University</a:t>
            </a:r>
          </a:p>
          <a:p>
            <a:pPr marL="342900" indent="-342900">
              <a:spcAft>
                <a:spcPts val="0"/>
              </a:spcAft>
              <a:buClr>
                <a:schemeClr val="tx1">
                  <a:lumMod val="50000"/>
                  <a:lumOff val="50000"/>
                </a:schemeClr>
              </a:buClr>
              <a:buFont typeface="Verdana" panose="020B0604030504040204" pitchFamily="34" charset="0"/>
              <a:buChar char="▪"/>
              <a:defRPr/>
            </a:pPr>
            <a:endParaRPr lang="en-GB" sz="800" b="1" dirty="0">
              <a:solidFill>
                <a:schemeClr val="tx1">
                  <a:lumMod val="75000"/>
                  <a:lumOff val="25000"/>
                </a:schemeClr>
              </a:solidFill>
            </a:endParaRPr>
          </a:p>
          <a:p>
            <a:pPr>
              <a:spcAft>
                <a:spcPts val="0"/>
              </a:spcAft>
              <a:defRPr/>
            </a:pPr>
            <a:r>
              <a:rPr lang="fr-FR" sz="1600" dirty="0" smtClean="0">
                <a:solidFill>
                  <a:srgbClr val="C00000"/>
                </a:solidFill>
              </a:rPr>
              <a:t>Total </a:t>
            </a:r>
            <a:r>
              <a:rPr lang="en-GB" sz="1600" dirty="0" smtClean="0">
                <a:solidFill>
                  <a:srgbClr val="C00000"/>
                </a:solidFill>
              </a:rPr>
              <a:t>cost</a:t>
            </a:r>
            <a:r>
              <a:rPr lang="fr-FR" sz="1600" dirty="0" smtClean="0">
                <a:solidFill>
                  <a:srgbClr val="C00000"/>
                </a:solidFill>
              </a:rPr>
              <a:t>: </a:t>
            </a:r>
            <a:r>
              <a:rPr lang="fr-FR" sz="1600" b="1" dirty="0">
                <a:solidFill>
                  <a:schemeClr val="tx1">
                    <a:lumMod val="75000"/>
                    <a:lumOff val="25000"/>
                  </a:schemeClr>
                </a:solidFill>
              </a:rPr>
              <a:t>€</a:t>
            </a:r>
            <a:r>
              <a:rPr lang="fr-FR" sz="1600" b="1" dirty="0" smtClean="0">
                <a:solidFill>
                  <a:schemeClr val="tx1">
                    <a:lumMod val="75000"/>
                    <a:lumOff val="25000"/>
                  </a:schemeClr>
                </a:solidFill>
              </a:rPr>
              <a:t>10,000,000</a:t>
            </a:r>
          </a:p>
          <a:p>
            <a:pPr>
              <a:spcAft>
                <a:spcPts val="0"/>
              </a:spcAft>
              <a:defRPr/>
            </a:pPr>
            <a:endParaRPr lang="fr-FR" sz="800" b="1" dirty="0">
              <a:solidFill>
                <a:schemeClr val="tx1">
                  <a:lumMod val="75000"/>
                  <a:lumOff val="25000"/>
                </a:schemeClr>
              </a:solidFill>
            </a:endParaRPr>
          </a:p>
          <a:p>
            <a:pPr>
              <a:spcAft>
                <a:spcPts val="0"/>
              </a:spcAft>
              <a:defRPr/>
            </a:pPr>
            <a:r>
              <a:rPr lang="fr-FR" sz="1600" dirty="0" smtClean="0">
                <a:solidFill>
                  <a:srgbClr val="C00000"/>
                </a:solidFill>
              </a:rPr>
              <a:t>EU contribution</a:t>
            </a:r>
            <a:r>
              <a:rPr lang="fr-FR" sz="1600" dirty="0">
                <a:solidFill>
                  <a:srgbClr val="C00000"/>
                </a:solidFill>
              </a:rPr>
              <a:t>: </a:t>
            </a:r>
            <a:r>
              <a:rPr lang="fr-FR" sz="1600" b="1" dirty="0" smtClean="0">
                <a:solidFill>
                  <a:schemeClr val="tx1">
                    <a:lumMod val="75000"/>
                    <a:lumOff val="25000"/>
                  </a:schemeClr>
                </a:solidFill>
              </a:rPr>
              <a:t>€10,000,000</a:t>
            </a:r>
          </a:p>
          <a:p>
            <a:pPr>
              <a:spcAft>
                <a:spcPts val="0"/>
              </a:spcAft>
              <a:defRPr/>
            </a:pPr>
            <a:endParaRPr lang="fr-FR" sz="800" b="1" dirty="0" smtClean="0">
              <a:solidFill>
                <a:schemeClr val="tx1">
                  <a:lumMod val="75000"/>
                  <a:lumOff val="25000"/>
                </a:schemeClr>
              </a:solidFill>
            </a:endParaRPr>
          </a:p>
          <a:p>
            <a:pPr>
              <a:spcAft>
                <a:spcPts val="1200"/>
              </a:spcAft>
              <a:defRPr/>
            </a:pPr>
            <a:endParaRPr lang="en-GB" sz="1600" b="1" dirty="0">
              <a:solidFill>
                <a:schemeClr val="tx1">
                  <a:lumMod val="75000"/>
                  <a:lumOff val="25000"/>
                </a:schemeClr>
              </a:solidFill>
            </a:endParaRPr>
          </a:p>
          <a:p>
            <a:pPr>
              <a:spcAft>
                <a:spcPts val="1200"/>
              </a:spcAft>
              <a:defRPr/>
            </a:pPr>
            <a:endParaRPr lang="en-GB" sz="1600" b="1" dirty="0">
              <a:solidFill>
                <a:schemeClr val="tx1">
                  <a:lumMod val="65000"/>
                  <a:lumOff val="35000"/>
                </a:schemeClr>
              </a:solidFill>
            </a:endParaRPr>
          </a:p>
          <a:p>
            <a:pPr>
              <a:spcAft>
                <a:spcPts val="1200"/>
              </a:spcAft>
              <a:defRPr/>
            </a:pPr>
            <a:endParaRPr lang="en-GB" sz="1400" u="sng" dirty="0"/>
          </a:p>
        </p:txBody>
      </p:sp>
      <p:pic>
        <p:nvPicPr>
          <p:cNvPr id="70660"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976"/>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AutoShape 5" descr="Interact"/>
          <p:cNvSpPr>
            <a:spLocks noChangeAspect="1" noChangeArrowheads="1"/>
          </p:cNvSpPr>
          <p:nvPr/>
        </p:nvSpPr>
        <p:spPr bwMode="auto">
          <a:xfrm>
            <a:off x="251520" y="365126"/>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sp>
        <p:nvSpPr>
          <p:cNvPr id="4" name="AutoShape 7" descr="Interact"/>
          <p:cNvSpPr>
            <a:spLocks noChangeAspect="1" noChangeArrowheads="1"/>
          </p:cNvSpPr>
          <p:nvPr/>
        </p:nvSpPr>
        <p:spPr bwMode="auto">
          <a:xfrm>
            <a:off x="155575" y="-487363"/>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pic>
        <p:nvPicPr>
          <p:cNvPr id="3080" name="Picture 8"/>
          <p:cNvPicPr>
            <a:picLocks noChangeAspect="1" noChangeArrowheads="1"/>
          </p:cNvPicPr>
          <p:nvPr/>
        </p:nvPicPr>
        <p:blipFill>
          <a:blip r:embed="rId4">
            <a:clrChange>
              <a:clrFrom>
                <a:srgbClr val="000000"/>
              </a:clrFrom>
              <a:clrTo>
                <a:srgbClr val="000000">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318448" y="5373216"/>
            <a:ext cx="2555776" cy="123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34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3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3"/>
            <a:ext cx="8228012" cy="5256212"/>
          </a:xfrm>
        </p:spPr>
        <p:txBody>
          <a:bodyPr/>
          <a:lstStyle/>
          <a:p>
            <a:pPr>
              <a:defRPr/>
            </a:pPr>
            <a:r>
              <a:rPr lang="en-GB" b="1" cap="all" dirty="0" err="1" smtClean="0">
                <a:effectLst>
                  <a:outerShdw blurRad="38100" dist="38100" dir="2700000" algn="tl">
                    <a:srgbClr val="000000">
                      <a:alpha val="43137"/>
                    </a:srgbClr>
                  </a:outerShdw>
                </a:effectLst>
              </a:rPr>
              <a:t>Cremlin</a:t>
            </a:r>
            <a:r>
              <a:rPr lang="en-GB" b="1" dirty="0">
                <a:effectLst>
                  <a:outerShdw blurRad="38100" dist="38100" dir="2700000" algn="tl">
                    <a:srgbClr val="000000">
                      <a:alpha val="43137"/>
                    </a:srgbClr>
                  </a:outerShdw>
                </a:effectLst>
              </a:rPr>
              <a:t> (2015-09-01 to 2018-08-31) </a:t>
            </a:r>
            <a:r>
              <a:rPr lang="en-GB" b="1" dirty="0" smtClean="0">
                <a:effectLst>
                  <a:outerShdw blurRad="38100" dist="38100" dir="2700000" algn="tl">
                    <a:srgbClr val="000000">
                      <a:alpha val="43137"/>
                    </a:srgbClr>
                  </a:outerShdw>
                </a:effectLst>
              </a:rPr>
              <a:t>– </a:t>
            </a:r>
          </a:p>
          <a:p>
            <a:pPr>
              <a:defRPr/>
            </a:pPr>
            <a:r>
              <a:rPr lang="en-GB" b="1" i="1" dirty="0" smtClean="0">
                <a:effectLst>
                  <a:outerShdw blurRad="38100" dist="38100" dir="2700000" algn="tl">
                    <a:srgbClr val="000000">
                      <a:alpha val="43137"/>
                    </a:srgbClr>
                  </a:outerShdw>
                </a:effectLst>
              </a:rPr>
              <a:t>Connecting </a:t>
            </a:r>
            <a:r>
              <a:rPr lang="en-GB" b="1" i="1" dirty="0">
                <a:effectLst>
                  <a:outerShdw blurRad="38100" dist="38100" dir="2700000" algn="tl">
                    <a:srgbClr val="000000">
                      <a:alpha val="43137"/>
                    </a:srgbClr>
                  </a:outerShdw>
                </a:effectLst>
              </a:rPr>
              <a:t>Russian and European Measures for </a:t>
            </a:r>
            <a:endParaRPr lang="en-GB" b="1" i="1" dirty="0" smtClean="0">
              <a:effectLst>
                <a:outerShdw blurRad="38100" dist="38100" dir="2700000" algn="tl">
                  <a:srgbClr val="000000">
                    <a:alpha val="43137"/>
                  </a:srgbClr>
                </a:outerShdw>
              </a:effectLst>
            </a:endParaRPr>
          </a:p>
          <a:p>
            <a:pPr>
              <a:defRPr/>
            </a:pPr>
            <a:r>
              <a:rPr lang="en-GB" b="1" i="1" dirty="0" smtClean="0">
                <a:effectLst>
                  <a:outerShdw blurRad="38100" dist="38100" dir="2700000" algn="tl">
                    <a:srgbClr val="000000">
                      <a:alpha val="43137"/>
                    </a:srgbClr>
                  </a:outerShdw>
                </a:effectLst>
              </a:rPr>
              <a:t>Large-scale </a:t>
            </a:r>
            <a:r>
              <a:rPr lang="en-GB" b="1" i="1" dirty="0">
                <a:effectLst>
                  <a:outerShdw blurRad="38100" dist="38100" dir="2700000" algn="tl">
                    <a:srgbClr val="000000">
                      <a:alpha val="43137"/>
                    </a:srgbClr>
                  </a:outerShdw>
                </a:effectLst>
              </a:rPr>
              <a:t>Research Infrastructures</a:t>
            </a:r>
            <a:endParaRPr lang="en-GB" sz="1100" i="1" dirty="0" smtClean="0"/>
          </a:p>
          <a:p>
            <a:endParaRPr lang="en-GB" sz="1600" dirty="0" smtClean="0">
              <a:solidFill>
                <a:srgbClr val="C00000"/>
              </a:solidFill>
            </a:endParaRPr>
          </a:p>
          <a:p>
            <a:pPr>
              <a:spcAft>
                <a:spcPts val="0"/>
              </a:spcAft>
            </a:pPr>
            <a:r>
              <a:rPr lang="en-GB" sz="1600" dirty="0" smtClean="0">
                <a:solidFill>
                  <a:srgbClr val="C00000"/>
                </a:solidFill>
              </a:rPr>
              <a:t>Objective</a:t>
            </a:r>
            <a:r>
              <a:rPr lang="en-GB" sz="1600" dirty="0">
                <a:solidFill>
                  <a:srgbClr val="C00000"/>
                </a:solidFill>
              </a:rPr>
              <a:t>:</a:t>
            </a:r>
            <a:r>
              <a:rPr lang="en-GB" sz="1600" dirty="0"/>
              <a:t> </a:t>
            </a:r>
            <a:r>
              <a:rPr lang="en-GB" sz="1600" b="1" dirty="0">
                <a:solidFill>
                  <a:schemeClr val="tx1">
                    <a:lumMod val="75000"/>
                    <a:lumOff val="25000"/>
                  </a:schemeClr>
                </a:solidFill>
              </a:rPr>
              <a:t>to foster scientific cooperation between the Russian Federation and the European Union in the development and scientific exploitation of large-scale research infrastructures. </a:t>
            </a:r>
            <a:endParaRPr lang="en-GB" sz="1600" b="1" dirty="0" smtClean="0">
              <a:solidFill>
                <a:schemeClr val="tx1">
                  <a:lumMod val="75000"/>
                  <a:lumOff val="25000"/>
                </a:schemeClr>
              </a:solidFill>
            </a:endParaRPr>
          </a:p>
          <a:p>
            <a:pPr>
              <a:spcAft>
                <a:spcPts val="0"/>
              </a:spcAft>
            </a:pPr>
            <a:endParaRPr lang="en-GB" sz="1000" b="1" dirty="0">
              <a:solidFill>
                <a:srgbClr val="808080">
                  <a:lumMod val="75000"/>
                </a:srgbClr>
              </a:solidFill>
            </a:endParaRPr>
          </a:p>
          <a:p>
            <a:pPr>
              <a:spcAft>
                <a:spcPts val="0"/>
              </a:spcAft>
            </a:pPr>
            <a:r>
              <a:rPr lang="en-GB" sz="1600" dirty="0" smtClean="0">
                <a:solidFill>
                  <a:srgbClr val="C00000"/>
                </a:solidFill>
              </a:rPr>
              <a:t>Project </a:t>
            </a:r>
            <a:r>
              <a:rPr lang="en-GB" sz="1600" dirty="0">
                <a:solidFill>
                  <a:srgbClr val="C00000"/>
                </a:solidFill>
              </a:rPr>
              <a:t>coordinator: </a:t>
            </a:r>
            <a:r>
              <a:rPr lang="en-GB" sz="1600" b="1" dirty="0">
                <a:solidFill>
                  <a:srgbClr val="808080">
                    <a:lumMod val="75000"/>
                  </a:srgbClr>
                </a:solidFill>
              </a:rPr>
              <a:t> </a:t>
            </a:r>
            <a:r>
              <a:rPr lang="en-GB" sz="1600" b="1" dirty="0" err="1">
                <a:solidFill>
                  <a:schemeClr val="tx1">
                    <a:lumMod val="75000"/>
                    <a:lumOff val="25000"/>
                  </a:schemeClr>
                </a:solidFill>
              </a:rPr>
              <a:t>Deutsches</a:t>
            </a:r>
            <a:r>
              <a:rPr lang="en-GB" sz="1600" b="1" dirty="0">
                <a:solidFill>
                  <a:schemeClr val="tx1">
                    <a:lumMod val="75000"/>
                    <a:lumOff val="25000"/>
                  </a:schemeClr>
                </a:solidFill>
              </a:rPr>
              <a:t> </a:t>
            </a:r>
            <a:r>
              <a:rPr lang="en-GB" sz="1600" b="1" dirty="0" err="1">
                <a:solidFill>
                  <a:schemeClr val="tx1">
                    <a:lumMod val="75000"/>
                    <a:lumOff val="25000"/>
                  </a:schemeClr>
                </a:solidFill>
              </a:rPr>
              <a:t>Elektronen</a:t>
            </a:r>
            <a:r>
              <a:rPr lang="en-GB" sz="1600" b="1" dirty="0">
                <a:solidFill>
                  <a:schemeClr val="tx1">
                    <a:lumMod val="75000"/>
                    <a:lumOff val="25000"/>
                  </a:schemeClr>
                </a:solidFill>
              </a:rPr>
              <a:t>-Synchrotron – DESY</a:t>
            </a:r>
            <a:r>
              <a:rPr lang="en-GB" sz="1600" b="1" dirty="0">
                <a:solidFill>
                  <a:srgbClr val="808080">
                    <a:lumMod val="75000"/>
                  </a:srgbClr>
                </a:solidFill>
              </a:rPr>
              <a:t> </a:t>
            </a:r>
            <a:endParaRPr lang="en-GB" sz="1600" b="1" dirty="0" smtClean="0">
              <a:solidFill>
                <a:srgbClr val="808080">
                  <a:lumMod val="75000"/>
                </a:srgbClr>
              </a:solidFill>
            </a:endParaRPr>
          </a:p>
          <a:p>
            <a:pPr>
              <a:spcAft>
                <a:spcPts val="0"/>
              </a:spcAft>
            </a:pPr>
            <a:endParaRPr lang="en-GB" sz="1000" b="1" dirty="0">
              <a:solidFill>
                <a:srgbClr val="808080">
                  <a:lumMod val="75000"/>
                </a:srgbClr>
              </a:solidFill>
            </a:endParaRPr>
          </a:p>
          <a:p>
            <a:pPr>
              <a:spcAft>
                <a:spcPts val="0"/>
              </a:spcAft>
              <a:defRPr/>
            </a:pPr>
            <a:r>
              <a:rPr lang="en-GB" sz="1600" dirty="0" smtClean="0">
                <a:solidFill>
                  <a:srgbClr val="C00000"/>
                </a:solidFill>
              </a:rPr>
              <a:t>Participants: </a:t>
            </a:r>
            <a:r>
              <a:rPr lang="en-GB" sz="1600" b="1" dirty="0">
                <a:solidFill>
                  <a:schemeClr val="tx1">
                    <a:lumMod val="75000"/>
                    <a:lumOff val="25000"/>
                  </a:schemeClr>
                </a:solidFill>
              </a:rPr>
              <a:t>19 organisations from 6 countries (Belgium, France, Germany, Russia, Sweden, Switzerland)</a:t>
            </a:r>
            <a:r>
              <a:rPr lang="en-GB" sz="1600" b="1" dirty="0" smtClean="0">
                <a:solidFill>
                  <a:srgbClr val="808080">
                    <a:lumMod val="75000"/>
                  </a:srgbClr>
                </a:solidFill>
              </a:rPr>
              <a:t> </a:t>
            </a:r>
          </a:p>
          <a:p>
            <a:pPr>
              <a:spcAft>
                <a:spcPts val="0"/>
              </a:spcAft>
              <a:defRPr/>
            </a:pPr>
            <a:endParaRPr lang="en-GB" sz="1000" b="1" dirty="0">
              <a:solidFill>
                <a:srgbClr val="808080">
                  <a:lumMod val="75000"/>
                </a:srgbClr>
              </a:solidFill>
            </a:endParaRPr>
          </a:p>
          <a:p>
            <a:pPr>
              <a:spcAft>
                <a:spcPts val="0"/>
              </a:spcAft>
              <a:defRPr/>
            </a:pPr>
            <a:r>
              <a:rPr lang="en-GB" sz="1600" dirty="0" smtClean="0">
                <a:solidFill>
                  <a:srgbClr val="C00000"/>
                </a:solidFill>
              </a:rPr>
              <a:t>Participants </a:t>
            </a:r>
            <a:r>
              <a:rPr lang="en-GB" sz="1600" dirty="0">
                <a:solidFill>
                  <a:srgbClr val="C00000"/>
                </a:solidFill>
              </a:rPr>
              <a:t>from Russia: </a:t>
            </a:r>
            <a:endParaRPr lang="en-GB" sz="1600" dirty="0" smtClean="0">
              <a:solidFill>
                <a:srgbClr val="C00000"/>
              </a:solidFill>
            </a:endParaRP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National Research Centre “Kurchatov Institute”,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Petersburg Nuclear Physics Institute National Research Centre “Kurchatov Institute”,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Joint Institute for Nuclear Research,</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a:solidFill>
                  <a:schemeClr val="tx1">
                    <a:lumMod val="75000"/>
                    <a:lumOff val="25000"/>
                  </a:schemeClr>
                </a:solidFill>
              </a:rPr>
              <a:t>Institute of Applied Physics of the Russian Academy of Sciences,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err="1">
                <a:solidFill>
                  <a:schemeClr val="tx1">
                    <a:lumMod val="75000"/>
                    <a:lumOff val="25000"/>
                  </a:schemeClr>
                </a:solidFill>
              </a:rPr>
              <a:t>Budker</a:t>
            </a:r>
            <a:r>
              <a:rPr lang="en-GB" sz="1600" b="1" dirty="0">
                <a:solidFill>
                  <a:schemeClr val="tx1">
                    <a:lumMod val="75000"/>
                    <a:lumOff val="25000"/>
                  </a:schemeClr>
                </a:solidFill>
              </a:rPr>
              <a:t> Institute of Nuclear Physics,</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err="1">
                <a:solidFill>
                  <a:schemeClr val="tx1">
                    <a:lumMod val="75000"/>
                    <a:lumOff val="25000"/>
                  </a:schemeClr>
                </a:solidFill>
              </a:rPr>
              <a:t>Shubnikov</a:t>
            </a:r>
            <a:r>
              <a:rPr lang="en-GB" sz="1600" b="1" dirty="0">
                <a:solidFill>
                  <a:schemeClr val="tx1">
                    <a:lumMod val="75000"/>
                    <a:lumOff val="25000"/>
                  </a:schemeClr>
                </a:solidFill>
              </a:rPr>
              <a:t> Institute of Crystallography</a:t>
            </a:r>
            <a:r>
              <a:rPr lang="en-GB" sz="1600" b="1" dirty="0" smtClean="0">
                <a:solidFill>
                  <a:srgbClr val="808080">
                    <a:lumMod val="75000"/>
                  </a:srgbClr>
                </a:solidFill>
              </a:rPr>
              <a:t>.</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smtClean="0">
                <a:solidFill>
                  <a:srgbClr val="808080">
                    <a:lumMod val="75000"/>
                  </a:srgbClr>
                </a:solidFill>
              </a:rPr>
              <a:t> </a:t>
            </a:r>
          </a:p>
          <a:p>
            <a:pPr>
              <a:spcAft>
                <a:spcPts val="0"/>
              </a:spcAft>
              <a:defRPr/>
            </a:pPr>
            <a:r>
              <a:rPr lang="en-GB" sz="1600" dirty="0" smtClean="0">
                <a:solidFill>
                  <a:srgbClr val="C00000"/>
                </a:solidFill>
              </a:rPr>
              <a:t>Total </a:t>
            </a:r>
            <a:r>
              <a:rPr lang="en-GB" sz="1600" dirty="0">
                <a:solidFill>
                  <a:srgbClr val="C00000"/>
                </a:solidFill>
              </a:rPr>
              <a:t>cost: </a:t>
            </a:r>
            <a:r>
              <a:rPr lang="en-GB" sz="1600" b="1" dirty="0">
                <a:solidFill>
                  <a:schemeClr val="tx1">
                    <a:lumMod val="75000"/>
                    <a:lumOff val="25000"/>
                  </a:schemeClr>
                </a:solidFill>
              </a:rPr>
              <a:t>€1,696,250</a:t>
            </a:r>
          </a:p>
          <a:p>
            <a:pPr>
              <a:spcAft>
                <a:spcPts val="0"/>
              </a:spcAft>
              <a:defRPr/>
            </a:pPr>
            <a:endParaRPr lang="en-GB" sz="1000" b="1" dirty="0" smtClean="0">
              <a:solidFill>
                <a:srgbClr val="808080">
                  <a:lumMod val="75000"/>
                </a:srgbClr>
              </a:solidFill>
            </a:endParaRPr>
          </a:p>
          <a:p>
            <a:pPr>
              <a:spcAft>
                <a:spcPts val="0"/>
              </a:spcAft>
              <a:defRPr/>
            </a:pPr>
            <a:r>
              <a:rPr lang="en-GB" sz="1600" dirty="0" smtClean="0">
                <a:solidFill>
                  <a:srgbClr val="C00000"/>
                </a:solidFill>
              </a:rPr>
              <a:t>EU </a:t>
            </a:r>
            <a:r>
              <a:rPr lang="en-GB" sz="1600" dirty="0">
                <a:solidFill>
                  <a:srgbClr val="C00000"/>
                </a:solidFill>
              </a:rPr>
              <a:t>contribution</a:t>
            </a:r>
            <a:r>
              <a:rPr lang="en-GB" sz="1600" dirty="0" smtClean="0">
                <a:solidFill>
                  <a:srgbClr val="C00000"/>
                </a:solidFill>
              </a:rPr>
              <a:t>: </a:t>
            </a:r>
            <a:r>
              <a:rPr lang="en-GB" sz="1600" b="1" dirty="0">
                <a:solidFill>
                  <a:schemeClr val="tx1">
                    <a:lumMod val="75000"/>
                    <a:lumOff val="25000"/>
                  </a:schemeClr>
                </a:solidFill>
              </a:rPr>
              <a:t>€1,696,250</a:t>
            </a:r>
          </a:p>
          <a:p>
            <a:pPr>
              <a:spcAft>
                <a:spcPts val="0"/>
              </a:spcAft>
              <a:defRPr/>
            </a:pPr>
            <a:endParaRPr lang="en-GB" sz="1000" b="1" dirty="0" smtClean="0">
              <a:solidFill>
                <a:srgbClr val="808080">
                  <a:lumMod val="75000"/>
                </a:srgbClr>
              </a:solidFill>
            </a:endParaRPr>
          </a:p>
          <a:p>
            <a:pPr>
              <a:spcAft>
                <a:spcPts val="0"/>
              </a:spcAft>
              <a:defRPr/>
            </a:pPr>
            <a:endParaRPr lang="en-GB" sz="1300" b="1" dirty="0">
              <a:solidFill>
                <a:srgbClr val="808080">
                  <a:lumMod val="75000"/>
                </a:srgbClr>
              </a:solidFill>
            </a:endParaRPr>
          </a:p>
          <a:p>
            <a:pPr>
              <a:spcAft>
                <a:spcPts val="0"/>
              </a:spcAft>
              <a:defRPr/>
            </a:pPr>
            <a:endParaRPr lang="en-GB" sz="1300" b="1" dirty="0">
              <a:solidFill>
                <a:srgbClr val="808080">
                  <a:lumMod val="75000"/>
                </a:srgbClr>
              </a:solidFill>
            </a:endParaRPr>
          </a:p>
        </p:txBody>
      </p:sp>
      <p:pic>
        <p:nvPicPr>
          <p:cNvPr id="66564"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7076"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9090" name="Picture 2" descr="C:\Users\putsema\AppData\Local\Local Documents - no backup\Pictures\logo.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a:stretch>
            <a:fillRect/>
          </a:stretch>
        </p:blipFill>
        <p:spPr bwMode="auto">
          <a:xfrm>
            <a:off x="5906244" y="5170183"/>
            <a:ext cx="3150592" cy="1571185"/>
          </a:xfrm>
          <a:prstGeom prst="rect">
            <a:avLst/>
          </a:prstGeom>
          <a:solidFill>
            <a:schemeClr val="tx2"/>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675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3"/>
            <a:ext cx="8228012" cy="5256212"/>
          </a:xfrm>
        </p:spPr>
        <p:txBody>
          <a:bodyPr/>
          <a:lstStyle/>
          <a:p>
            <a:pPr>
              <a:defRPr/>
            </a:pPr>
            <a:r>
              <a:rPr lang="en-GB" b="1" dirty="0" err="1">
                <a:effectLst>
                  <a:outerShdw blurRad="38100" dist="38100" dir="2700000" algn="tl">
                    <a:srgbClr val="000000">
                      <a:alpha val="43137"/>
                    </a:srgbClr>
                  </a:outerShdw>
                </a:effectLst>
              </a:rPr>
              <a:t>EVAg</a:t>
            </a:r>
            <a:r>
              <a:rPr lang="en-GB" b="1" dirty="0">
                <a:effectLst>
                  <a:outerShdw blurRad="38100" dist="38100" dir="2700000" algn="tl">
                    <a:srgbClr val="000000">
                      <a:alpha val="43137"/>
                    </a:srgbClr>
                  </a:outerShdw>
                </a:effectLst>
              </a:rPr>
              <a:t> (2015-04-01 to 2019-03-31</a:t>
            </a:r>
            <a:r>
              <a:rPr lang="en-GB" b="1" dirty="0" smtClean="0">
                <a:effectLst>
                  <a:outerShdw blurRad="38100" dist="38100" dir="2700000" algn="tl">
                    <a:srgbClr val="000000">
                      <a:alpha val="43137"/>
                    </a:srgbClr>
                  </a:outerShdw>
                </a:effectLst>
              </a:rPr>
              <a:t>) - </a:t>
            </a:r>
            <a:r>
              <a:rPr lang="en-GB" b="1" i="1" dirty="0">
                <a:effectLst>
                  <a:outerShdw blurRad="38100" dist="38100" dir="2700000" algn="tl">
                    <a:srgbClr val="000000">
                      <a:alpha val="43137"/>
                    </a:srgbClr>
                  </a:outerShdw>
                </a:effectLst>
              </a:rPr>
              <a:t>European </a:t>
            </a:r>
            <a:endParaRPr lang="en-GB" b="1" i="1" dirty="0" smtClean="0">
              <a:effectLst>
                <a:outerShdw blurRad="38100" dist="38100" dir="2700000" algn="tl">
                  <a:srgbClr val="000000">
                    <a:alpha val="43137"/>
                  </a:srgbClr>
                </a:outerShdw>
              </a:effectLst>
            </a:endParaRPr>
          </a:p>
          <a:p>
            <a:pPr>
              <a:defRPr/>
            </a:pPr>
            <a:r>
              <a:rPr lang="en-GB" b="1" i="1" dirty="0" smtClean="0">
                <a:effectLst>
                  <a:outerShdw blurRad="38100" dist="38100" dir="2700000" algn="tl">
                    <a:srgbClr val="000000">
                      <a:alpha val="43137"/>
                    </a:srgbClr>
                  </a:outerShdw>
                </a:effectLst>
              </a:rPr>
              <a:t>Virus </a:t>
            </a:r>
            <a:r>
              <a:rPr lang="en-GB" b="1" i="1" dirty="0">
                <a:effectLst>
                  <a:outerShdw blurRad="38100" dist="38100" dir="2700000" algn="tl">
                    <a:srgbClr val="000000">
                      <a:alpha val="43137"/>
                    </a:srgbClr>
                  </a:outerShdw>
                </a:effectLst>
              </a:rPr>
              <a:t>Archive goes global</a:t>
            </a:r>
            <a:endParaRPr lang="en-GB" sz="1100" i="1" dirty="0" smtClean="0"/>
          </a:p>
          <a:p>
            <a:pPr>
              <a:defRPr/>
            </a:pPr>
            <a:endParaRPr lang="en-GB" sz="1100" i="1" dirty="0" smtClean="0"/>
          </a:p>
          <a:p>
            <a:pPr>
              <a:spcAft>
                <a:spcPts val="1200"/>
              </a:spcAft>
              <a:defRPr/>
            </a:pPr>
            <a:r>
              <a:rPr lang="en-GB" sz="1600" dirty="0" smtClean="0">
                <a:solidFill>
                  <a:srgbClr val="C00000"/>
                </a:solidFill>
              </a:rPr>
              <a:t>Objective</a:t>
            </a:r>
            <a:r>
              <a:rPr lang="en-GB" sz="1600" dirty="0">
                <a:solidFill>
                  <a:srgbClr val="C00000"/>
                </a:solidFill>
              </a:rPr>
              <a:t>:</a:t>
            </a:r>
            <a:r>
              <a:rPr lang="en-GB" sz="1600" dirty="0"/>
              <a:t> </a:t>
            </a:r>
            <a:r>
              <a:rPr lang="en-GB" sz="1600" b="1" dirty="0">
                <a:solidFill>
                  <a:srgbClr val="808080">
                    <a:lumMod val="75000"/>
                  </a:srgbClr>
                </a:solidFill>
              </a:rPr>
              <a:t>to create and mobilise an International network of high calibre centres around a strong European group of institutes selected for their appropriate </a:t>
            </a:r>
            <a:r>
              <a:rPr lang="en-GB" sz="1600" b="1" dirty="0" err="1">
                <a:solidFill>
                  <a:srgbClr val="808080">
                    <a:lumMod val="75000"/>
                  </a:srgbClr>
                </a:solidFill>
              </a:rPr>
              <a:t>expertises</a:t>
            </a:r>
            <a:r>
              <a:rPr lang="en-GB" sz="1600" b="1" dirty="0">
                <a:solidFill>
                  <a:srgbClr val="808080">
                    <a:lumMod val="75000"/>
                  </a:srgbClr>
                </a:solidFill>
              </a:rPr>
              <a:t>, to collect, amplify, characterise, standardise, authenticate, distribute and track, mammalian and other exotic viruses. </a:t>
            </a:r>
            <a:endParaRPr lang="en-GB" sz="1600" b="1" dirty="0" smtClean="0">
              <a:solidFill>
                <a:srgbClr val="808080">
                  <a:lumMod val="75000"/>
                </a:srgbClr>
              </a:solidFill>
            </a:endParaRPr>
          </a:p>
          <a:p>
            <a:pPr>
              <a:spcAft>
                <a:spcPts val="1200"/>
              </a:spcAft>
              <a:defRPr/>
            </a:pPr>
            <a:r>
              <a:rPr lang="en-GB" sz="1600" dirty="0" smtClean="0">
                <a:solidFill>
                  <a:srgbClr val="C00000"/>
                </a:solidFill>
              </a:rPr>
              <a:t>Project </a:t>
            </a:r>
            <a:r>
              <a:rPr lang="en-GB" sz="1600" dirty="0">
                <a:solidFill>
                  <a:srgbClr val="C00000"/>
                </a:solidFill>
              </a:rPr>
              <a:t>coordinator: </a:t>
            </a:r>
            <a:r>
              <a:rPr lang="en-GB" sz="1600" b="1" dirty="0">
                <a:solidFill>
                  <a:srgbClr val="808080">
                    <a:lumMod val="75000"/>
                  </a:srgbClr>
                </a:solidFill>
              </a:rPr>
              <a:t>UNIVERSITE</a:t>
            </a:r>
            <a:r>
              <a:rPr lang="en-GB" sz="1600" dirty="0">
                <a:solidFill>
                  <a:srgbClr val="C00000"/>
                </a:solidFill>
              </a:rPr>
              <a:t> </a:t>
            </a:r>
            <a:r>
              <a:rPr lang="en-GB" sz="1600" b="1" dirty="0">
                <a:solidFill>
                  <a:srgbClr val="808080">
                    <a:lumMod val="75000"/>
                  </a:srgbClr>
                </a:solidFill>
              </a:rPr>
              <a:t>D'AIX MARSEILLE</a:t>
            </a:r>
          </a:p>
          <a:p>
            <a:pPr>
              <a:spcAft>
                <a:spcPts val="1200"/>
              </a:spcAft>
              <a:defRPr/>
            </a:pPr>
            <a:r>
              <a:rPr lang="en-GB" sz="1600" dirty="0" smtClean="0">
                <a:solidFill>
                  <a:srgbClr val="C00000"/>
                </a:solidFill>
              </a:rPr>
              <a:t>Participants: </a:t>
            </a:r>
            <a:r>
              <a:rPr lang="it-IT" altLang="en-US" sz="1600" b="1" dirty="0" smtClean="0">
                <a:solidFill>
                  <a:srgbClr val="606060"/>
                </a:solidFill>
              </a:rPr>
              <a:t>25 </a:t>
            </a:r>
            <a:r>
              <a:rPr lang="it-IT" altLang="en-US" sz="1600" b="1" dirty="0" err="1">
                <a:solidFill>
                  <a:srgbClr val="606060"/>
                </a:solidFill>
              </a:rPr>
              <a:t>organisations</a:t>
            </a:r>
            <a:r>
              <a:rPr lang="it-IT" altLang="en-US" sz="1600" b="1" dirty="0">
                <a:solidFill>
                  <a:srgbClr val="606060"/>
                </a:solidFill>
              </a:rPr>
              <a:t> from </a:t>
            </a:r>
            <a:r>
              <a:rPr lang="it-IT" altLang="en-US" sz="1600" b="1" dirty="0" smtClean="0">
                <a:solidFill>
                  <a:srgbClr val="606060"/>
                </a:solidFill>
              </a:rPr>
              <a:t>14 </a:t>
            </a:r>
            <a:r>
              <a:rPr lang="it-IT" altLang="en-US" sz="1600" b="1" dirty="0" err="1">
                <a:solidFill>
                  <a:srgbClr val="606060"/>
                </a:solidFill>
              </a:rPr>
              <a:t>countries</a:t>
            </a:r>
            <a:r>
              <a:rPr lang="it-IT" altLang="en-US" sz="1600" b="1" dirty="0">
                <a:solidFill>
                  <a:srgbClr val="606060"/>
                </a:solidFill>
              </a:rPr>
              <a:t> </a:t>
            </a:r>
            <a:r>
              <a:rPr lang="it-IT" altLang="en-US" sz="1600" b="1" dirty="0" smtClean="0">
                <a:solidFill>
                  <a:srgbClr val="606060"/>
                </a:solidFill>
              </a:rPr>
              <a:t>(</a:t>
            </a:r>
            <a:r>
              <a:rPr lang="en-GB" sz="1600" b="1" dirty="0" smtClean="0">
                <a:solidFill>
                  <a:srgbClr val="808080">
                    <a:lumMod val="75000"/>
                  </a:srgbClr>
                </a:solidFill>
              </a:rPr>
              <a:t>France, Germany</a:t>
            </a:r>
            <a:r>
              <a:rPr lang="en-GB" sz="1600" b="1" dirty="0">
                <a:solidFill>
                  <a:srgbClr val="808080">
                    <a:lumMod val="75000"/>
                  </a:srgbClr>
                </a:solidFill>
              </a:rPr>
              <a:t>, United Kingdom, Switzerland, Slovenia, Slovakia, Italy, Netherlands, France, South Africa, Russia, China, Australia, </a:t>
            </a:r>
            <a:r>
              <a:rPr lang="en-GB" sz="1600" b="1" dirty="0" smtClean="0">
                <a:solidFill>
                  <a:srgbClr val="808080">
                    <a:lumMod val="75000"/>
                  </a:srgbClr>
                </a:solidFill>
              </a:rPr>
              <a:t>Sweden)</a:t>
            </a:r>
          </a:p>
          <a:p>
            <a:pPr>
              <a:spcAft>
                <a:spcPts val="0"/>
              </a:spcAft>
              <a:defRPr/>
            </a:pPr>
            <a:r>
              <a:rPr lang="en-GB" sz="1600" dirty="0" smtClean="0">
                <a:solidFill>
                  <a:srgbClr val="C00000"/>
                </a:solidFill>
              </a:rPr>
              <a:t>Participants </a:t>
            </a:r>
            <a:r>
              <a:rPr lang="en-GB" sz="1600" dirty="0">
                <a:solidFill>
                  <a:srgbClr val="C00000"/>
                </a:solidFill>
              </a:rPr>
              <a:t>from Russia: </a:t>
            </a:r>
            <a:endParaRPr lang="en-GB" sz="1600" dirty="0" smtClean="0">
              <a:solidFill>
                <a:srgbClr val="C00000"/>
              </a:solidFill>
            </a:endParaRPr>
          </a:p>
          <a:p>
            <a:pPr marL="342900" indent="-342900">
              <a:spcAft>
                <a:spcPts val="0"/>
              </a:spcAft>
              <a:buClr>
                <a:schemeClr val="tx1">
                  <a:lumMod val="50000"/>
                  <a:lumOff val="50000"/>
                </a:schemeClr>
              </a:buClr>
              <a:buFont typeface="Verdana" panose="020B0604030504040204" pitchFamily="34" charset="0"/>
              <a:buChar char="▪"/>
              <a:defRPr/>
            </a:pPr>
            <a:r>
              <a:rPr lang="en-GB" sz="1600" b="1" dirty="0" err="1" smtClean="0">
                <a:solidFill>
                  <a:srgbClr val="808080">
                    <a:lumMod val="75000"/>
                  </a:srgbClr>
                </a:solidFill>
              </a:rPr>
              <a:t>Chumakov</a:t>
            </a:r>
            <a:r>
              <a:rPr lang="en-GB" sz="1600" b="1" dirty="0" smtClean="0">
                <a:solidFill>
                  <a:srgbClr val="808080">
                    <a:lumMod val="75000"/>
                  </a:srgbClr>
                </a:solidFill>
              </a:rPr>
              <a:t> Institute of Poliomyelitis </a:t>
            </a:r>
            <a:r>
              <a:rPr lang="en-GB" sz="1600" b="1" dirty="0">
                <a:solidFill>
                  <a:srgbClr val="808080">
                    <a:lumMod val="75000"/>
                  </a:srgbClr>
                </a:solidFill>
              </a:rPr>
              <a:t>a</a:t>
            </a:r>
            <a:r>
              <a:rPr lang="en-GB" sz="1600" b="1" dirty="0" smtClean="0">
                <a:solidFill>
                  <a:srgbClr val="808080">
                    <a:lumMod val="75000"/>
                  </a:srgbClr>
                </a:solidFill>
              </a:rPr>
              <a:t>nd Viral </a:t>
            </a:r>
            <a:r>
              <a:rPr lang="en-GB" sz="1600" b="1" dirty="0" err="1" smtClean="0">
                <a:solidFill>
                  <a:srgbClr val="808080">
                    <a:lumMod val="75000"/>
                  </a:srgbClr>
                </a:solidFill>
              </a:rPr>
              <a:t>Encephalitides</a:t>
            </a:r>
            <a:r>
              <a:rPr lang="en-GB" sz="1600" b="1" dirty="0" smtClean="0">
                <a:solidFill>
                  <a:srgbClr val="808080">
                    <a:lumMod val="75000"/>
                  </a:srgbClr>
                </a:solidFill>
              </a:rPr>
              <a:t>,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smtClean="0">
                <a:solidFill>
                  <a:srgbClr val="808080">
                    <a:lumMod val="75000"/>
                  </a:srgbClr>
                </a:solidFill>
              </a:rPr>
              <a:t>Scientific Research Institute of Influenza of The Ministry of Healthcare and Social Development of </a:t>
            </a:r>
            <a:r>
              <a:rPr lang="en-GB" sz="1600" b="1" dirty="0">
                <a:solidFill>
                  <a:srgbClr val="808080">
                    <a:lumMod val="75000"/>
                  </a:srgbClr>
                </a:solidFill>
              </a:rPr>
              <a:t>t</a:t>
            </a:r>
            <a:r>
              <a:rPr lang="en-GB" sz="1600" b="1" dirty="0" smtClean="0">
                <a:solidFill>
                  <a:srgbClr val="808080">
                    <a:lumMod val="75000"/>
                  </a:srgbClr>
                </a:solidFill>
              </a:rPr>
              <a:t>he Russian Federation, </a:t>
            </a:r>
          </a:p>
          <a:p>
            <a:pPr marL="342900" indent="-342900">
              <a:spcAft>
                <a:spcPts val="0"/>
              </a:spcAft>
              <a:buClr>
                <a:schemeClr val="tx1">
                  <a:lumMod val="50000"/>
                  <a:lumOff val="50000"/>
                </a:schemeClr>
              </a:buClr>
              <a:buFont typeface="Verdana" panose="020B0604030504040204" pitchFamily="34" charset="0"/>
              <a:buChar char="▪"/>
              <a:defRPr/>
            </a:pPr>
            <a:r>
              <a:rPr lang="en-GB" sz="1600" b="1" dirty="0" smtClean="0">
                <a:solidFill>
                  <a:srgbClr val="808080">
                    <a:lumMod val="75000"/>
                  </a:srgbClr>
                </a:solidFill>
              </a:rPr>
              <a:t>Research Institute of Vaccines and Sera II </a:t>
            </a:r>
            <a:r>
              <a:rPr lang="en-GB" sz="1600" b="1" dirty="0" err="1" smtClean="0">
                <a:solidFill>
                  <a:srgbClr val="808080">
                    <a:lumMod val="75000"/>
                  </a:srgbClr>
                </a:solidFill>
              </a:rPr>
              <a:t>Mechnikov</a:t>
            </a:r>
            <a:r>
              <a:rPr lang="en-GB" sz="1600" b="1" dirty="0" smtClean="0">
                <a:solidFill>
                  <a:srgbClr val="808080">
                    <a:lumMod val="75000"/>
                  </a:srgbClr>
                </a:solidFill>
              </a:rPr>
              <a:t>.</a:t>
            </a:r>
          </a:p>
          <a:p>
            <a:pPr marL="342900" indent="-342900">
              <a:spcAft>
                <a:spcPts val="0"/>
              </a:spcAft>
              <a:buClr>
                <a:schemeClr val="tx1">
                  <a:lumMod val="50000"/>
                  <a:lumOff val="50000"/>
                </a:schemeClr>
              </a:buClr>
              <a:buFont typeface="Verdana" panose="020B0604030504040204" pitchFamily="34" charset="0"/>
              <a:buChar char="▪"/>
              <a:defRPr/>
            </a:pPr>
            <a:endParaRPr lang="en-GB" sz="1600" b="1" dirty="0" smtClean="0">
              <a:solidFill>
                <a:srgbClr val="808080">
                  <a:lumMod val="75000"/>
                </a:srgbClr>
              </a:solidFill>
            </a:endParaRPr>
          </a:p>
          <a:p>
            <a:pPr>
              <a:spcAft>
                <a:spcPts val="1200"/>
              </a:spcAft>
              <a:defRPr/>
            </a:pPr>
            <a:r>
              <a:rPr lang="en-GB" sz="1600" dirty="0" smtClean="0">
                <a:solidFill>
                  <a:srgbClr val="C00000"/>
                </a:solidFill>
              </a:rPr>
              <a:t>Total </a:t>
            </a:r>
            <a:r>
              <a:rPr lang="en-GB" sz="1600" dirty="0">
                <a:solidFill>
                  <a:srgbClr val="C00000"/>
                </a:solidFill>
              </a:rPr>
              <a:t>cost: </a:t>
            </a:r>
            <a:r>
              <a:rPr lang="en-GB" sz="1600" b="1" dirty="0" smtClean="0">
                <a:solidFill>
                  <a:srgbClr val="808080">
                    <a:lumMod val="75000"/>
                  </a:srgbClr>
                </a:solidFill>
              </a:rPr>
              <a:t>€12,168,054</a:t>
            </a:r>
            <a:endParaRPr lang="en-GB" sz="1600" b="1" dirty="0">
              <a:solidFill>
                <a:srgbClr val="808080">
                  <a:lumMod val="75000"/>
                </a:srgbClr>
              </a:solidFill>
            </a:endParaRPr>
          </a:p>
          <a:p>
            <a:pPr>
              <a:spcAft>
                <a:spcPts val="1200"/>
              </a:spcAft>
              <a:defRPr/>
            </a:pPr>
            <a:r>
              <a:rPr lang="en-GB" sz="1600" dirty="0">
                <a:solidFill>
                  <a:srgbClr val="C00000"/>
                </a:solidFill>
              </a:rPr>
              <a:t>EU contribution</a:t>
            </a:r>
            <a:r>
              <a:rPr lang="en-GB" sz="1600" dirty="0" smtClean="0">
                <a:solidFill>
                  <a:srgbClr val="C00000"/>
                </a:solidFill>
              </a:rPr>
              <a:t>: </a:t>
            </a:r>
            <a:r>
              <a:rPr lang="en-GB" sz="1600" b="1" dirty="0" smtClean="0">
                <a:solidFill>
                  <a:srgbClr val="808080">
                    <a:lumMod val="75000"/>
                  </a:srgbClr>
                </a:solidFill>
              </a:rPr>
              <a:t>€10,792,868</a:t>
            </a:r>
          </a:p>
          <a:p>
            <a:pPr>
              <a:spcAft>
                <a:spcPts val="1200"/>
              </a:spcAft>
              <a:defRPr/>
            </a:pPr>
            <a:r>
              <a:rPr lang="en-GB" sz="1600" dirty="0">
                <a:solidFill>
                  <a:srgbClr val="C00000"/>
                </a:solidFill>
              </a:rPr>
              <a:t>Research field: </a:t>
            </a:r>
            <a:r>
              <a:rPr lang="en-GB" sz="1600" b="1" dirty="0">
                <a:solidFill>
                  <a:srgbClr val="808080">
                    <a:lumMod val="75000"/>
                  </a:srgbClr>
                </a:solidFill>
              </a:rPr>
              <a:t>Health</a:t>
            </a:r>
          </a:p>
          <a:p>
            <a:pPr>
              <a:spcAft>
                <a:spcPts val="1200"/>
              </a:spcAft>
              <a:defRPr/>
            </a:pPr>
            <a:endParaRPr lang="en-GB" sz="1300" b="1" dirty="0">
              <a:solidFill>
                <a:srgbClr val="808080">
                  <a:lumMod val="75000"/>
                </a:srgbClr>
              </a:solidFill>
            </a:endParaRPr>
          </a:p>
          <a:p>
            <a:pPr>
              <a:spcAft>
                <a:spcPts val="1200"/>
              </a:spcAft>
              <a:defRPr/>
            </a:pPr>
            <a:endParaRPr lang="en-GB" sz="1300" b="1" dirty="0">
              <a:solidFill>
                <a:srgbClr val="808080">
                  <a:lumMod val="75000"/>
                </a:srgbClr>
              </a:solidFill>
            </a:endParaRPr>
          </a:p>
        </p:txBody>
      </p:sp>
      <p:pic>
        <p:nvPicPr>
          <p:cNvPr id="4" name="Picture 8"/>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64163" y="5805488"/>
            <a:ext cx="3571875" cy="831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564" name="Picture 2" descr="Image result for horizon 2020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96336"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08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32000"/>
            <a:lum/>
          </a:blip>
          <a:srcRect/>
          <a:stretch>
            <a:fillRect l="-35000" r="-34000"/>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00038" y="738932"/>
            <a:ext cx="8229600" cy="869950"/>
          </a:xfrm>
        </p:spPr>
        <p:txBody>
          <a:bodyPr/>
          <a:lstStyle/>
          <a:p>
            <a:pPr>
              <a:defRPr/>
            </a:pPr>
            <a:r>
              <a:rPr lang="en-GB" sz="2000" dirty="0" smtClean="0">
                <a:effectLst>
                  <a:outerShdw blurRad="38100" dist="38100" dir="2700000" algn="tl">
                    <a:srgbClr val="000000">
                      <a:alpha val="43137"/>
                    </a:srgbClr>
                  </a:outerShdw>
                </a:effectLst>
              </a:rPr>
              <a:t>PROTECT (2017-01-01 to 2020-12-31) - </a:t>
            </a:r>
            <a:r>
              <a:rPr lang="en-US" sz="2000" i="1" dirty="0">
                <a:effectLst>
                  <a:outerShdw blurRad="38100" dist="38100" dir="2700000" algn="tl">
                    <a:srgbClr val="000000">
                      <a:alpha val="43137"/>
                    </a:srgbClr>
                  </a:outerShdw>
                </a:effectLst>
              </a:rPr>
              <a:t>Pre-commercial lines for production of surface nanostructured antimicrobial and anti-biofilm textiles, medical devices and water treatment membranes</a:t>
            </a:r>
            <a:r>
              <a:rPr lang="en-GB" sz="2000" i="1" dirty="0" smtClean="0">
                <a:effectLst>
                  <a:outerShdw blurRad="38100" dist="38100" dir="2700000" algn="tl">
                    <a:srgbClr val="000000">
                      <a:alpha val="43137"/>
                    </a:srgbClr>
                  </a:outerShdw>
                </a:effectLst>
              </a:rPr>
              <a:t/>
            </a:r>
            <a:br>
              <a:rPr lang="en-GB" sz="2000" i="1" dirty="0" smtClean="0">
                <a:effectLst>
                  <a:outerShdw blurRad="38100" dist="38100" dir="2700000" algn="tl">
                    <a:srgbClr val="000000">
                      <a:alpha val="43137"/>
                    </a:srgbClr>
                  </a:outerShdw>
                </a:effectLst>
              </a:rPr>
            </a:br>
            <a:r>
              <a:rPr lang="en-GB" sz="2000" dirty="0" smtClean="0">
                <a:effectLst>
                  <a:outerShdw blurRad="38100" dist="38100" dir="2700000" algn="tl">
                    <a:srgbClr val="000000">
                      <a:alpha val="43137"/>
                    </a:srgbClr>
                  </a:outerShdw>
                </a:effectLst>
              </a:rPr>
              <a:t/>
            </a:r>
            <a:br>
              <a:rPr lang="en-GB" sz="2000" dirty="0" smtClean="0">
                <a:effectLst>
                  <a:outerShdw blurRad="38100" dist="38100" dir="2700000" algn="tl">
                    <a:srgbClr val="000000">
                      <a:alpha val="43137"/>
                    </a:srgbClr>
                  </a:outerShdw>
                </a:effectLst>
              </a:rPr>
            </a:br>
            <a:endParaRPr lang="en-GB" sz="200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300038" y="2217389"/>
            <a:ext cx="8229600" cy="4464050"/>
          </a:xfrm>
          <a:prstGeom prst="rect">
            <a:avLst/>
          </a:prstGeom>
        </p:spPr>
        <p:txBody>
          <a:bodyPr lIns="80147" tIns="40074" rIns="80147" bIns="40074"/>
          <a:lstStyle>
            <a:lvl1pPr marL="0" indent="0" algn="l" defTabSz="449263" rtl="0" eaLnBrk="0" fontAlgn="base" hangingPunct="0">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263" rtl="0" eaLnBrk="0" fontAlgn="base" hangingPunct="0">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lvl="1">
              <a:spcBef>
                <a:spcPct val="0"/>
              </a:spcBef>
              <a:spcAft>
                <a:spcPts val="1200"/>
              </a:spcAft>
              <a:defRPr/>
            </a:pPr>
            <a:r>
              <a:rPr lang="en-GB" altLang="en-US" sz="1600" kern="0" dirty="0" smtClean="0">
                <a:solidFill>
                  <a:srgbClr val="C00000"/>
                </a:solidFill>
              </a:rPr>
              <a:t>Objective:</a:t>
            </a:r>
            <a:r>
              <a:rPr lang="en-GB" altLang="en-US" sz="1600" i="1" kern="0" dirty="0" smtClean="0">
                <a:solidFill>
                  <a:srgbClr val="404040"/>
                </a:solidFill>
              </a:rPr>
              <a:t> </a:t>
            </a:r>
            <a:r>
              <a:rPr lang="en-US" altLang="en-US" sz="1600" b="1" kern="0" dirty="0" smtClean="0">
                <a:solidFill>
                  <a:srgbClr val="000000">
                    <a:lumMod val="85000"/>
                    <a:lumOff val="15000"/>
                  </a:srgbClr>
                </a:solidFill>
              </a:rPr>
              <a:t>to </a:t>
            </a:r>
            <a:r>
              <a:rPr lang="en-US" altLang="en-US" sz="1600" b="1" kern="0" dirty="0">
                <a:solidFill>
                  <a:srgbClr val="000000">
                    <a:lumMod val="85000"/>
                    <a:lumOff val="15000"/>
                  </a:srgbClr>
                </a:solidFill>
              </a:rPr>
              <a:t>introduce to the market One step antimicrobial finish processes for polymeric materials used in </a:t>
            </a:r>
            <a:r>
              <a:rPr lang="en-US" altLang="en-US" sz="1600" b="1" kern="0" dirty="0" err="1">
                <a:solidFill>
                  <a:srgbClr val="000000">
                    <a:lumMod val="85000"/>
                    <a:lumOff val="15000"/>
                  </a:srgbClr>
                </a:solidFill>
              </a:rPr>
              <a:t>i</a:t>
            </a:r>
            <a:r>
              <a:rPr lang="en-US" altLang="en-US" sz="1600" b="1" kern="0" dirty="0">
                <a:solidFill>
                  <a:srgbClr val="000000">
                    <a:lumMod val="85000"/>
                    <a:lumOff val="15000"/>
                  </a:srgbClr>
                </a:solidFill>
              </a:rPr>
              <a:t>) specialty textiles for public areas and hospitals, ii) water treatment membranes, and iii) implantable medical </a:t>
            </a:r>
            <a:r>
              <a:rPr lang="en-US" altLang="en-US" sz="1600" b="1" kern="0" dirty="0" smtClean="0">
                <a:solidFill>
                  <a:srgbClr val="000000">
                    <a:lumMod val="85000"/>
                    <a:lumOff val="15000"/>
                  </a:srgbClr>
                </a:solidFill>
              </a:rPr>
              <a:t>devices</a:t>
            </a:r>
          </a:p>
          <a:p>
            <a:pPr lvl="1">
              <a:spcBef>
                <a:spcPct val="0"/>
              </a:spcBef>
              <a:spcAft>
                <a:spcPts val="1200"/>
              </a:spcAft>
              <a:defRPr/>
            </a:pPr>
            <a:r>
              <a:rPr lang="en-GB" altLang="en-US" sz="1600" kern="0" dirty="0" smtClean="0">
                <a:solidFill>
                  <a:srgbClr val="C00000"/>
                </a:solidFill>
              </a:rPr>
              <a:t>Project Coordinator: </a:t>
            </a:r>
            <a:r>
              <a:rPr lang="fr-FR" altLang="en-US" sz="1600" b="1" kern="0" dirty="0">
                <a:solidFill>
                  <a:srgbClr val="000000">
                    <a:lumMod val="85000"/>
                    <a:lumOff val="15000"/>
                  </a:srgbClr>
                </a:solidFill>
              </a:rPr>
              <a:t>UNIVERSITAT POLITECNICA DE CATALUNYA (</a:t>
            </a:r>
            <a:r>
              <a:rPr lang="fr-FR" altLang="en-US" sz="1600" b="1" kern="0" dirty="0" smtClean="0">
                <a:solidFill>
                  <a:srgbClr val="000000">
                    <a:lumMod val="85000"/>
                    <a:lumOff val="15000"/>
                  </a:srgbClr>
                </a:solidFill>
              </a:rPr>
              <a:t>Spain)</a:t>
            </a:r>
          </a:p>
          <a:p>
            <a:pPr lvl="1">
              <a:spcBef>
                <a:spcPct val="0"/>
              </a:spcBef>
              <a:spcAft>
                <a:spcPts val="1200"/>
              </a:spcAft>
              <a:defRPr/>
            </a:pPr>
            <a:r>
              <a:rPr lang="it-IT" altLang="en-US" sz="1600" kern="0" dirty="0" err="1" smtClean="0">
                <a:solidFill>
                  <a:srgbClr val="C00000"/>
                </a:solidFill>
              </a:rPr>
              <a:t>Participants</a:t>
            </a:r>
            <a:r>
              <a:rPr lang="it-IT" altLang="en-US" sz="1600" kern="0" dirty="0" smtClean="0">
                <a:solidFill>
                  <a:srgbClr val="C00000"/>
                </a:solidFill>
              </a:rPr>
              <a:t>:</a:t>
            </a:r>
            <a:r>
              <a:rPr lang="it-IT" altLang="en-US" sz="1600" b="1" kern="0" dirty="0">
                <a:solidFill>
                  <a:srgbClr val="606060"/>
                </a:solidFill>
              </a:rPr>
              <a:t> </a:t>
            </a:r>
            <a:r>
              <a:rPr lang="it-IT" altLang="en-US" sz="1600" b="1" kern="0" dirty="0">
                <a:solidFill>
                  <a:srgbClr val="000000">
                    <a:lumMod val="85000"/>
                    <a:lumOff val="15000"/>
                  </a:srgbClr>
                </a:solidFill>
              </a:rPr>
              <a:t>22 </a:t>
            </a:r>
            <a:r>
              <a:rPr lang="it-IT" altLang="en-US" sz="1600" b="1" kern="0" dirty="0" err="1">
                <a:solidFill>
                  <a:srgbClr val="000000">
                    <a:lumMod val="85000"/>
                    <a:lumOff val="15000"/>
                  </a:srgbClr>
                </a:solidFill>
              </a:rPr>
              <a:t>organisations</a:t>
            </a:r>
            <a:r>
              <a:rPr lang="it-IT" altLang="en-US" sz="1600" b="1" kern="0" dirty="0">
                <a:solidFill>
                  <a:srgbClr val="000000">
                    <a:lumMod val="85000"/>
                    <a:lumOff val="15000"/>
                  </a:srgbClr>
                </a:solidFill>
              </a:rPr>
              <a:t> from 8 </a:t>
            </a:r>
            <a:r>
              <a:rPr lang="it-IT" altLang="en-US" sz="1600" b="1" kern="0" dirty="0" err="1">
                <a:solidFill>
                  <a:srgbClr val="000000">
                    <a:lumMod val="85000"/>
                    <a:lumOff val="15000"/>
                  </a:srgbClr>
                </a:solidFill>
              </a:rPr>
              <a:t>countries</a:t>
            </a:r>
            <a:r>
              <a:rPr lang="it-IT" altLang="en-US" sz="1600" b="1" kern="0" dirty="0">
                <a:solidFill>
                  <a:srgbClr val="000000">
                    <a:lumMod val="85000"/>
                    <a:lumOff val="15000"/>
                  </a:srgbClr>
                </a:solidFill>
              </a:rPr>
              <a:t> (</a:t>
            </a:r>
            <a:r>
              <a:rPr lang="it-IT" altLang="en-US" sz="1600" b="1" kern="0" dirty="0" err="1">
                <a:solidFill>
                  <a:srgbClr val="000000">
                    <a:lumMod val="85000"/>
                    <a:lumOff val="15000"/>
                  </a:srgbClr>
                </a:solidFill>
              </a:rPr>
              <a:t>Spain</a:t>
            </a:r>
            <a:r>
              <a:rPr lang="it-IT" altLang="en-US" sz="1600" b="1" kern="0" dirty="0">
                <a:solidFill>
                  <a:srgbClr val="000000">
                    <a:lumMod val="85000"/>
                    <a:lumOff val="15000"/>
                  </a:srgbClr>
                </a:solidFill>
              </a:rPr>
              <a:t>, Germany, France, Russia, Portugal, </a:t>
            </a:r>
            <a:r>
              <a:rPr lang="it-IT" altLang="en-US" sz="1600" b="1" kern="0" dirty="0" err="1">
                <a:solidFill>
                  <a:srgbClr val="000000">
                    <a:lumMod val="85000"/>
                    <a:lumOff val="15000"/>
                  </a:srgbClr>
                </a:solidFill>
              </a:rPr>
              <a:t>Israel</a:t>
            </a:r>
            <a:r>
              <a:rPr lang="it-IT" altLang="en-US" sz="1600" b="1" kern="0" dirty="0">
                <a:solidFill>
                  <a:srgbClr val="000000">
                    <a:lumMod val="85000"/>
                    <a:lumOff val="15000"/>
                  </a:srgbClr>
                </a:solidFill>
              </a:rPr>
              <a:t>, </a:t>
            </a:r>
            <a:r>
              <a:rPr lang="it-IT" altLang="en-US" sz="1600" b="1" kern="0" dirty="0" err="1">
                <a:solidFill>
                  <a:srgbClr val="000000">
                    <a:lumMod val="85000"/>
                    <a:lumOff val="15000"/>
                  </a:srgbClr>
                </a:solidFill>
              </a:rPr>
              <a:t>Italy</a:t>
            </a:r>
            <a:r>
              <a:rPr lang="it-IT" altLang="en-US" sz="1600" b="1" kern="0" dirty="0">
                <a:solidFill>
                  <a:srgbClr val="000000">
                    <a:lumMod val="85000"/>
                    <a:lumOff val="15000"/>
                  </a:srgbClr>
                </a:solidFill>
              </a:rPr>
              <a:t>, </a:t>
            </a:r>
            <a:r>
              <a:rPr lang="it-IT" altLang="en-US" sz="1600" b="1" kern="0" dirty="0" err="1">
                <a:solidFill>
                  <a:srgbClr val="000000">
                    <a:lumMod val="85000"/>
                    <a:lumOff val="15000"/>
                  </a:srgbClr>
                </a:solidFill>
              </a:rPr>
              <a:t>Ireland</a:t>
            </a:r>
            <a:r>
              <a:rPr lang="it-IT" altLang="en-US" sz="1600" b="1" kern="0" dirty="0">
                <a:solidFill>
                  <a:srgbClr val="000000">
                    <a:lumMod val="85000"/>
                    <a:lumOff val="15000"/>
                  </a:srgbClr>
                </a:solidFill>
              </a:rPr>
              <a:t>)</a:t>
            </a:r>
          </a:p>
          <a:p>
            <a:pPr lvl="1">
              <a:spcBef>
                <a:spcPct val="0"/>
              </a:spcBef>
              <a:spcAft>
                <a:spcPts val="1200"/>
              </a:spcAft>
              <a:defRPr/>
            </a:pPr>
            <a:r>
              <a:rPr lang="en-GB" altLang="en-US" sz="1600" kern="0" dirty="0" smtClean="0">
                <a:solidFill>
                  <a:srgbClr val="C00000"/>
                </a:solidFill>
              </a:rPr>
              <a:t>Participant from Russia: </a:t>
            </a:r>
            <a:r>
              <a:rPr lang="en-GB" altLang="en-US" sz="1600" b="1" kern="0" dirty="0">
                <a:solidFill>
                  <a:srgbClr val="000000">
                    <a:lumMod val="85000"/>
                    <a:lumOff val="15000"/>
                  </a:srgbClr>
                </a:solidFill>
              </a:rPr>
              <a:t>SYNTHAUR OOO</a:t>
            </a:r>
          </a:p>
          <a:p>
            <a:pPr lvl="1">
              <a:lnSpc>
                <a:spcPct val="150000"/>
              </a:lnSpc>
              <a:spcBef>
                <a:spcPct val="0"/>
              </a:spcBef>
              <a:spcAft>
                <a:spcPts val="1200"/>
              </a:spcAft>
              <a:defRPr/>
            </a:pPr>
            <a:r>
              <a:rPr lang="fr-FR" altLang="en-US" sz="1600" kern="0" dirty="0" smtClean="0">
                <a:solidFill>
                  <a:srgbClr val="C00000"/>
                </a:solidFill>
              </a:rPr>
              <a:t>Total </a:t>
            </a:r>
            <a:r>
              <a:rPr lang="fr-FR" altLang="en-US" sz="1600" kern="0" dirty="0" err="1" smtClean="0">
                <a:solidFill>
                  <a:srgbClr val="C00000"/>
                </a:solidFill>
              </a:rPr>
              <a:t>cost</a:t>
            </a:r>
            <a:r>
              <a:rPr lang="fr-FR" altLang="en-US" sz="1600" kern="0" dirty="0" smtClean="0">
                <a:solidFill>
                  <a:srgbClr val="C00000"/>
                </a:solidFill>
              </a:rPr>
              <a:t>: </a:t>
            </a:r>
            <a:r>
              <a:rPr lang="en-GB" sz="1600" b="1" kern="0" dirty="0">
                <a:solidFill>
                  <a:srgbClr val="000000">
                    <a:lumMod val="85000"/>
                    <a:lumOff val="15000"/>
                  </a:srgbClr>
                </a:solidFill>
              </a:rPr>
              <a:t>€</a:t>
            </a:r>
            <a:r>
              <a:rPr lang="en-GB" sz="1600" b="1" kern="0" dirty="0" smtClean="0">
                <a:solidFill>
                  <a:srgbClr val="000000">
                    <a:lumMod val="85000"/>
                    <a:lumOff val="15000"/>
                  </a:srgbClr>
                </a:solidFill>
              </a:rPr>
              <a:t>9,441,862.50</a:t>
            </a:r>
          </a:p>
          <a:p>
            <a:pPr lvl="1">
              <a:lnSpc>
                <a:spcPct val="150000"/>
              </a:lnSpc>
              <a:spcBef>
                <a:spcPct val="0"/>
              </a:spcBef>
              <a:spcAft>
                <a:spcPts val="1200"/>
              </a:spcAft>
              <a:defRPr/>
            </a:pPr>
            <a:r>
              <a:rPr lang="fr-FR" altLang="en-US" sz="1600" kern="0" dirty="0" smtClean="0">
                <a:solidFill>
                  <a:srgbClr val="C00000"/>
                </a:solidFill>
              </a:rPr>
              <a:t>EU contribution: </a:t>
            </a:r>
            <a:r>
              <a:rPr lang="en-GB" sz="1600" b="1" kern="0" dirty="0">
                <a:solidFill>
                  <a:srgbClr val="000000">
                    <a:lumMod val="85000"/>
                    <a:lumOff val="15000"/>
                  </a:srgbClr>
                </a:solidFill>
              </a:rPr>
              <a:t>€</a:t>
            </a:r>
            <a:r>
              <a:rPr lang="fr-FR" altLang="en-US" sz="1600" b="1" kern="0" dirty="0" smtClean="0">
                <a:solidFill>
                  <a:srgbClr val="000000">
                    <a:lumMod val="85000"/>
                    <a:lumOff val="15000"/>
                  </a:srgbClr>
                </a:solidFill>
              </a:rPr>
              <a:t>7,478,985</a:t>
            </a:r>
            <a:endParaRPr lang="fr-FR" altLang="en-US" sz="1600" b="1" kern="0" dirty="0">
              <a:solidFill>
                <a:srgbClr val="000000">
                  <a:lumMod val="85000"/>
                  <a:lumOff val="15000"/>
                </a:srgbClr>
              </a:solidFill>
            </a:endParaRPr>
          </a:p>
        </p:txBody>
      </p:sp>
      <p:pic>
        <p:nvPicPr>
          <p:cNvPr id="61445"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7300"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5589240"/>
            <a:ext cx="2095500" cy="1095375"/>
          </a:xfrm>
          <a:prstGeom prst="rect">
            <a:avLst/>
          </a:prstGeom>
        </p:spPr>
      </p:pic>
    </p:spTree>
    <p:extLst>
      <p:ext uri="{BB962C8B-B14F-4D97-AF65-F5344CB8AC3E}">
        <p14:creationId xmlns:p14="http://schemas.microsoft.com/office/powerpoint/2010/main" val="320575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alphaModFix amt="40000"/>
            <a:lum/>
          </a:blip>
          <a:srcRect/>
          <a:stretch>
            <a:fillRect l="-16000" r="-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78" y="334963"/>
            <a:ext cx="8228012" cy="5256213"/>
          </a:xfrm>
        </p:spPr>
        <p:txBody>
          <a:bodyPr/>
          <a:lstStyle/>
          <a:p>
            <a:pPr>
              <a:defRPr/>
            </a:pPr>
            <a:r>
              <a:rPr lang="en-GB" b="1" dirty="0" smtClean="0">
                <a:effectLst>
                  <a:outerShdw blurRad="38100" dist="38100" dir="2700000" algn="tl">
                    <a:srgbClr val="000000">
                      <a:alpha val="43137"/>
                    </a:srgbClr>
                  </a:outerShdw>
                </a:effectLst>
              </a:rPr>
              <a:t>INSIST (2017-11-01 </a:t>
            </a:r>
            <a:r>
              <a:rPr lang="en-GB" b="1" dirty="0">
                <a:effectLst>
                  <a:outerShdw blurRad="38100" dist="38100" dir="2700000" algn="tl">
                    <a:srgbClr val="000000">
                      <a:alpha val="43137"/>
                    </a:srgbClr>
                  </a:outerShdw>
                </a:effectLst>
              </a:rPr>
              <a:t>to </a:t>
            </a:r>
            <a:r>
              <a:rPr lang="en-GB" b="1" dirty="0" smtClean="0">
                <a:effectLst>
                  <a:outerShdw blurRad="38100" dist="38100" dir="2700000" algn="tl">
                    <a:srgbClr val="000000">
                      <a:alpha val="43137"/>
                    </a:srgbClr>
                  </a:outerShdw>
                </a:effectLst>
              </a:rPr>
              <a:t>2021-10-31) – </a:t>
            </a:r>
          </a:p>
          <a:p>
            <a:pPr>
              <a:defRPr/>
            </a:pPr>
            <a:r>
              <a:rPr lang="en-US" b="1" dirty="0">
                <a:effectLst>
                  <a:outerShdw blurRad="38100" dist="38100" dir="2700000" algn="tl">
                    <a:srgbClr val="000000">
                      <a:alpha val="43137"/>
                    </a:srgbClr>
                  </a:outerShdw>
                </a:effectLst>
              </a:rPr>
              <a:t>IN-Silico trials for treatment of acute Ischemic </a:t>
            </a:r>
            <a:r>
              <a:rPr lang="en-US" b="1" dirty="0" smtClean="0">
                <a:effectLst>
                  <a:outerShdw blurRad="38100" dist="38100" dir="2700000" algn="tl">
                    <a:srgbClr val="000000">
                      <a:alpha val="43137"/>
                    </a:srgbClr>
                  </a:outerShdw>
                </a:effectLst>
              </a:rPr>
              <a:t>Stroke</a:t>
            </a:r>
          </a:p>
          <a:p>
            <a:pPr>
              <a:defRPr/>
            </a:pPr>
            <a:endParaRPr lang="en-GB" sz="1000" i="1" dirty="0" smtClean="0"/>
          </a:p>
          <a:p>
            <a:pPr>
              <a:spcAft>
                <a:spcPts val="0"/>
              </a:spcAft>
              <a:defRPr/>
            </a:pPr>
            <a:endParaRPr lang="en-GB" sz="1600" dirty="0" smtClean="0">
              <a:solidFill>
                <a:srgbClr val="C00000"/>
              </a:solidFill>
            </a:endParaRPr>
          </a:p>
          <a:p>
            <a:pPr>
              <a:spcAft>
                <a:spcPts val="1200"/>
              </a:spcAft>
              <a:defRPr/>
            </a:pPr>
            <a:r>
              <a:rPr lang="en-GB" sz="1600" dirty="0" smtClean="0">
                <a:solidFill>
                  <a:srgbClr val="C00000"/>
                </a:solidFill>
              </a:rPr>
              <a:t>Objective</a:t>
            </a:r>
            <a:r>
              <a:rPr lang="en-GB" sz="1600" dirty="0">
                <a:solidFill>
                  <a:srgbClr val="C00000"/>
                </a:solidFill>
              </a:rPr>
              <a:t>: </a:t>
            </a:r>
            <a:r>
              <a:rPr lang="en-US" sz="1600" b="1" dirty="0">
                <a:solidFill>
                  <a:schemeClr val="tx1">
                    <a:lumMod val="75000"/>
                    <a:lumOff val="25000"/>
                  </a:schemeClr>
                </a:solidFill>
              </a:rPr>
              <a:t>The main goal of INSIST is to realize in silico clinical stroke trials for biomedical products for treatment of acute ischemic stroke. Such an in silico clinical ischemic stroke trial consists of the generation of populations of virtual stroke patients, in silico models of treatments, and in silico models of the </a:t>
            </a:r>
            <a:r>
              <a:rPr lang="en-US" sz="1600" b="1" dirty="0" err="1">
                <a:solidFill>
                  <a:schemeClr val="tx1">
                    <a:lumMod val="75000"/>
                    <a:lumOff val="25000"/>
                  </a:schemeClr>
                </a:solidFill>
              </a:rPr>
              <a:t>biophysiological</a:t>
            </a:r>
            <a:r>
              <a:rPr lang="en-US" sz="1600" b="1" dirty="0">
                <a:solidFill>
                  <a:schemeClr val="tx1">
                    <a:lumMod val="75000"/>
                    <a:lumOff val="25000"/>
                  </a:schemeClr>
                </a:solidFill>
              </a:rPr>
              <a:t> aspects of the human response to stroke.</a:t>
            </a:r>
            <a:r>
              <a:rPr lang="en-GB" sz="1600" b="1" dirty="0" smtClean="0">
                <a:solidFill>
                  <a:schemeClr val="tx1">
                    <a:lumMod val="75000"/>
                    <a:lumOff val="25000"/>
                  </a:schemeClr>
                </a:solidFill>
              </a:rPr>
              <a:t> </a:t>
            </a:r>
          </a:p>
          <a:p>
            <a:pPr>
              <a:spcAft>
                <a:spcPts val="1200"/>
              </a:spcAft>
              <a:defRPr/>
            </a:pPr>
            <a:r>
              <a:rPr lang="en-GB" sz="1600" dirty="0" smtClean="0">
                <a:solidFill>
                  <a:srgbClr val="C00000"/>
                </a:solidFill>
              </a:rPr>
              <a:t>Project </a:t>
            </a:r>
            <a:r>
              <a:rPr lang="en-GB" sz="1600" dirty="0">
                <a:solidFill>
                  <a:srgbClr val="C00000"/>
                </a:solidFill>
              </a:rPr>
              <a:t>coordinator: </a:t>
            </a:r>
            <a:r>
              <a:rPr lang="nl-NL" sz="1600" b="1" dirty="0">
                <a:solidFill>
                  <a:schemeClr val="tx1">
                    <a:lumMod val="75000"/>
                    <a:lumOff val="25000"/>
                  </a:schemeClr>
                </a:solidFill>
              </a:rPr>
              <a:t>Academisch Medisch Centrum bij de Universiteit van </a:t>
            </a:r>
            <a:r>
              <a:rPr lang="nl-NL" sz="1600" b="1" dirty="0" smtClean="0">
                <a:solidFill>
                  <a:schemeClr val="tx1">
                    <a:lumMod val="75000"/>
                    <a:lumOff val="25000"/>
                  </a:schemeClr>
                </a:solidFill>
              </a:rPr>
              <a:t>Amsterdam (Netherlands)</a:t>
            </a:r>
            <a:endParaRPr lang="de-DE" sz="1600" b="1" dirty="0" smtClean="0">
              <a:solidFill>
                <a:schemeClr val="tx1">
                  <a:lumMod val="75000"/>
                  <a:lumOff val="25000"/>
                </a:schemeClr>
              </a:solidFill>
            </a:endParaRPr>
          </a:p>
          <a:p>
            <a:pPr>
              <a:spcAft>
                <a:spcPts val="1200"/>
              </a:spcAft>
              <a:defRPr/>
            </a:pPr>
            <a:r>
              <a:rPr lang="en-GB" sz="1600" dirty="0" smtClean="0">
                <a:solidFill>
                  <a:srgbClr val="C00000"/>
                </a:solidFill>
              </a:rPr>
              <a:t>Participants: </a:t>
            </a:r>
            <a:r>
              <a:rPr lang="en-GB" sz="1600" b="1" dirty="0" smtClean="0">
                <a:solidFill>
                  <a:schemeClr val="tx1">
                    <a:lumMod val="75000"/>
                    <a:lumOff val="25000"/>
                  </a:schemeClr>
                </a:solidFill>
              </a:rPr>
              <a:t>11 organisations </a:t>
            </a:r>
            <a:r>
              <a:rPr lang="en-GB" sz="1600" b="1" dirty="0">
                <a:solidFill>
                  <a:schemeClr val="tx1">
                    <a:lumMod val="75000"/>
                    <a:lumOff val="25000"/>
                  </a:schemeClr>
                </a:solidFill>
              </a:rPr>
              <a:t>from </a:t>
            </a:r>
            <a:r>
              <a:rPr lang="en-GB" sz="1600" b="1" dirty="0" smtClean="0">
                <a:solidFill>
                  <a:schemeClr val="tx1">
                    <a:lumMod val="75000"/>
                    <a:lumOff val="25000"/>
                  </a:schemeClr>
                </a:solidFill>
              </a:rPr>
              <a:t>8 </a:t>
            </a:r>
            <a:r>
              <a:rPr lang="en-GB" sz="1600" b="1" dirty="0">
                <a:solidFill>
                  <a:schemeClr val="tx1">
                    <a:lumMod val="75000"/>
                    <a:lumOff val="25000"/>
                  </a:schemeClr>
                </a:solidFill>
              </a:rPr>
              <a:t>countries </a:t>
            </a:r>
            <a:r>
              <a:rPr lang="en-GB" sz="1600" b="1" dirty="0" smtClean="0">
                <a:solidFill>
                  <a:schemeClr val="tx1">
                    <a:lumMod val="75000"/>
                    <a:lumOff val="25000"/>
                  </a:schemeClr>
                </a:solidFill>
              </a:rPr>
              <a:t>(United </a:t>
            </a:r>
            <a:r>
              <a:rPr lang="en-GB" sz="1600" b="1" dirty="0">
                <a:solidFill>
                  <a:schemeClr val="tx1">
                    <a:lumMod val="75000"/>
                    <a:lumOff val="25000"/>
                  </a:schemeClr>
                </a:solidFill>
              </a:rPr>
              <a:t>Kingdom, </a:t>
            </a:r>
            <a:r>
              <a:rPr lang="en-GB" sz="1600" b="1" dirty="0" smtClean="0">
                <a:solidFill>
                  <a:schemeClr val="tx1">
                    <a:lumMod val="75000"/>
                    <a:lumOff val="25000"/>
                  </a:schemeClr>
                </a:solidFill>
              </a:rPr>
              <a:t>Italy</a:t>
            </a:r>
            <a:r>
              <a:rPr lang="en-GB" sz="1600" b="1" dirty="0">
                <a:solidFill>
                  <a:schemeClr val="tx1">
                    <a:lumMod val="75000"/>
                    <a:lumOff val="25000"/>
                  </a:schemeClr>
                </a:solidFill>
              </a:rPr>
              <a:t>, </a:t>
            </a:r>
            <a:r>
              <a:rPr lang="en-GB" sz="1600" b="1" dirty="0" smtClean="0">
                <a:solidFill>
                  <a:schemeClr val="tx1">
                    <a:lumMod val="75000"/>
                    <a:lumOff val="25000"/>
                  </a:schemeClr>
                </a:solidFill>
              </a:rPr>
              <a:t>Russia</a:t>
            </a:r>
            <a:r>
              <a:rPr lang="en-GB" sz="1600" b="1" dirty="0">
                <a:solidFill>
                  <a:schemeClr val="tx1">
                    <a:lumMod val="75000"/>
                    <a:lumOff val="25000"/>
                  </a:schemeClr>
                </a:solidFill>
              </a:rPr>
              <a:t>, </a:t>
            </a:r>
            <a:r>
              <a:rPr lang="en-GB" sz="1600" b="1" dirty="0" smtClean="0">
                <a:solidFill>
                  <a:schemeClr val="tx1">
                    <a:lumMod val="75000"/>
                    <a:lumOff val="25000"/>
                  </a:schemeClr>
                </a:solidFill>
              </a:rPr>
              <a:t>Netherlands</a:t>
            </a:r>
            <a:r>
              <a:rPr lang="en-GB" sz="1600" b="1" dirty="0">
                <a:solidFill>
                  <a:schemeClr val="tx1">
                    <a:lumMod val="75000"/>
                    <a:lumOff val="25000"/>
                  </a:schemeClr>
                </a:solidFill>
              </a:rPr>
              <a:t>, </a:t>
            </a:r>
            <a:r>
              <a:rPr lang="en-GB" sz="1600" b="1" dirty="0" smtClean="0">
                <a:solidFill>
                  <a:schemeClr val="tx1">
                    <a:lumMod val="75000"/>
                    <a:lumOff val="25000"/>
                  </a:schemeClr>
                </a:solidFill>
              </a:rPr>
              <a:t>Belgium, Ireland, France, Switzerland) </a:t>
            </a:r>
          </a:p>
          <a:p>
            <a:pPr>
              <a:spcAft>
                <a:spcPts val="1200"/>
              </a:spcAft>
              <a:buClr>
                <a:schemeClr val="tx1">
                  <a:lumMod val="50000"/>
                  <a:lumOff val="50000"/>
                </a:schemeClr>
              </a:buClr>
              <a:defRPr/>
            </a:pPr>
            <a:r>
              <a:rPr lang="en-GB" sz="1600" dirty="0" smtClean="0">
                <a:solidFill>
                  <a:srgbClr val="C00000"/>
                </a:solidFill>
              </a:rPr>
              <a:t>Participant </a:t>
            </a:r>
            <a:r>
              <a:rPr lang="en-GB" sz="1600" dirty="0">
                <a:solidFill>
                  <a:srgbClr val="C00000"/>
                </a:solidFill>
              </a:rPr>
              <a:t>from </a:t>
            </a:r>
            <a:r>
              <a:rPr lang="en-GB" sz="1600" dirty="0" smtClean="0">
                <a:solidFill>
                  <a:srgbClr val="C00000"/>
                </a:solidFill>
              </a:rPr>
              <a:t>Russia:</a:t>
            </a:r>
          </a:p>
          <a:p>
            <a:pPr marL="342900" indent="-342900">
              <a:spcAft>
                <a:spcPts val="1200"/>
              </a:spcAft>
              <a:buClr>
                <a:schemeClr val="tx1">
                  <a:lumMod val="50000"/>
                  <a:lumOff val="50000"/>
                </a:schemeClr>
              </a:buClr>
              <a:buFont typeface="Verdana" panose="020B0604030504040204" pitchFamily="34" charset="0"/>
              <a:buChar char="▪"/>
              <a:defRPr/>
            </a:pPr>
            <a:r>
              <a:rPr lang="en-GB" sz="1600" b="1" dirty="0" smtClean="0">
                <a:solidFill>
                  <a:schemeClr val="tx1">
                    <a:lumMod val="75000"/>
                    <a:lumOff val="25000"/>
                  </a:schemeClr>
                </a:solidFill>
              </a:rPr>
              <a:t>M.V</a:t>
            </a:r>
            <a:r>
              <a:rPr lang="en-GB" sz="1600" b="1" dirty="0">
                <a:solidFill>
                  <a:schemeClr val="tx1">
                    <a:lumMod val="75000"/>
                    <a:lumOff val="25000"/>
                  </a:schemeClr>
                </a:solidFill>
              </a:rPr>
              <a:t>. Lomonosov Moscow State University</a:t>
            </a:r>
          </a:p>
          <a:p>
            <a:pPr marL="342900" indent="-342900">
              <a:spcAft>
                <a:spcPts val="1200"/>
              </a:spcAft>
              <a:buClr>
                <a:schemeClr val="tx1">
                  <a:lumMod val="50000"/>
                  <a:lumOff val="50000"/>
                </a:schemeClr>
              </a:buClr>
              <a:buFont typeface="Verdana" panose="020B0604030504040204" pitchFamily="34" charset="0"/>
              <a:buChar char="▪"/>
              <a:defRPr/>
            </a:pPr>
            <a:endParaRPr lang="en-GB" sz="800" b="1" dirty="0">
              <a:solidFill>
                <a:schemeClr val="tx1">
                  <a:lumMod val="75000"/>
                  <a:lumOff val="25000"/>
                </a:schemeClr>
              </a:solidFill>
            </a:endParaRPr>
          </a:p>
          <a:p>
            <a:pPr>
              <a:spcAft>
                <a:spcPts val="1200"/>
              </a:spcAft>
              <a:defRPr/>
            </a:pPr>
            <a:endParaRPr lang="fr-FR" sz="800" b="1" dirty="0" smtClean="0">
              <a:solidFill>
                <a:schemeClr val="tx1">
                  <a:lumMod val="75000"/>
                  <a:lumOff val="25000"/>
                </a:schemeClr>
              </a:solidFill>
            </a:endParaRPr>
          </a:p>
          <a:p>
            <a:pPr>
              <a:spcAft>
                <a:spcPts val="1200"/>
              </a:spcAft>
              <a:defRPr/>
            </a:pPr>
            <a:endParaRPr lang="en-GB" sz="1600" b="1" dirty="0">
              <a:solidFill>
                <a:schemeClr val="tx1">
                  <a:lumMod val="75000"/>
                  <a:lumOff val="25000"/>
                </a:schemeClr>
              </a:solidFill>
            </a:endParaRPr>
          </a:p>
          <a:p>
            <a:pPr>
              <a:spcAft>
                <a:spcPts val="1200"/>
              </a:spcAft>
              <a:defRPr/>
            </a:pPr>
            <a:endParaRPr lang="en-GB" sz="1600" b="1" dirty="0">
              <a:solidFill>
                <a:schemeClr val="tx1">
                  <a:lumMod val="65000"/>
                  <a:lumOff val="35000"/>
                </a:schemeClr>
              </a:solidFill>
            </a:endParaRPr>
          </a:p>
          <a:p>
            <a:pPr>
              <a:spcAft>
                <a:spcPts val="1200"/>
              </a:spcAft>
              <a:defRPr/>
            </a:pPr>
            <a:endParaRPr lang="en-GB" sz="1400" u="sng" dirty="0"/>
          </a:p>
        </p:txBody>
      </p:sp>
      <p:pic>
        <p:nvPicPr>
          <p:cNvPr id="70660"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976"/>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AutoShape 5" descr="Interact"/>
          <p:cNvSpPr>
            <a:spLocks noChangeAspect="1" noChangeArrowheads="1"/>
          </p:cNvSpPr>
          <p:nvPr/>
        </p:nvSpPr>
        <p:spPr bwMode="auto">
          <a:xfrm>
            <a:off x="251520" y="365126"/>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sp>
        <p:nvSpPr>
          <p:cNvPr id="4" name="AutoShape 7" descr="Interact"/>
          <p:cNvSpPr>
            <a:spLocks noChangeAspect="1" noChangeArrowheads="1"/>
          </p:cNvSpPr>
          <p:nvPr/>
        </p:nvSpPr>
        <p:spPr bwMode="auto">
          <a:xfrm>
            <a:off x="155575" y="-487363"/>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408" y="5301208"/>
            <a:ext cx="2717800" cy="130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656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3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057" cy="869572"/>
          </a:xfrm>
        </p:spPr>
        <p:txBody>
          <a:bodyPr/>
          <a:lstStyle/>
          <a:p>
            <a:pPr lvl="0">
              <a:spcBef>
                <a:spcPts val="0"/>
              </a:spcBef>
              <a:defRPr/>
            </a:pPr>
            <a:r>
              <a:rPr lang="en-GB" sz="2000" dirty="0" smtClean="0">
                <a:effectLst>
                  <a:outerShdw blurRad="38100" dist="38100" dir="2700000" algn="tl">
                    <a:srgbClr val="000000">
                      <a:alpha val="43137"/>
                    </a:srgbClr>
                  </a:outerShdw>
                </a:effectLst>
              </a:rPr>
              <a:t>RUMBLE (Nov. 2017 </a:t>
            </a:r>
            <a:r>
              <a:rPr lang="en-GB" sz="2000" dirty="0">
                <a:effectLst>
                  <a:outerShdw blurRad="38100" dist="38100" dir="2700000" algn="tl">
                    <a:srgbClr val="000000">
                      <a:alpha val="43137"/>
                    </a:srgbClr>
                  </a:outerShdw>
                </a:effectLst>
              </a:rPr>
              <a:t>to </a:t>
            </a:r>
            <a:r>
              <a:rPr lang="en-GB" sz="2000" dirty="0" smtClean="0">
                <a:effectLst>
                  <a:outerShdw blurRad="38100" dist="38100" dir="2700000" algn="tl">
                    <a:srgbClr val="000000">
                      <a:alpha val="43137"/>
                    </a:srgbClr>
                  </a:outerShdw>
                </a:effectLst>
              </a:rPr>
              <a:t>Oct. 2020) </a:t>
            </a:r>
            <a:r>
              <a:rPr lang="en-GB" sz="2000"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RegUlation</a:t>
            </a:r>
            <a:r>
              <a:rPr lang="en-US" sz="2000" i="1" dirty="0">
                <a:effectLst>
                  <a:outerShdw blurRad="38100" dist="38100" dir="2700000" algn="tl">
                    <a:srgbClr val="000000">
                      <a:alpha val="43137"/>
                    </a:srgbClr>
                  </a:outerShdw>
                </a:effectLst>
              </a:rPr>
              <a:t> </a:t>
            </a:r>
            <a:r>
              <a:rPr lang="en-US" sz="2000" i="1" dirty="0" smtClean="0">
                <a:effectLst>
                  <a:outerShdw blurRad="38100" dist="38100" dir="2700000" algn="tl">
                    <a:srgbClr val="000000">
                      <a:alpha val="43137"/>
                    </a:srgbClr>
                  </a:outerShdw>
                </a:effectLst>
              </a:rPr>
              <a:t/>
            </a:r>
            <a:br>
              <a:rPr lang="en-US" sz="2000" i="1" dirty="0" smtClean="0">
                <a:effectLst>
                  <a:outerShdw blurRad="38100" dist="38100" dir="2700000" algn="tl">
                    <a:srgbClr val="000000">
                      <a:alpha val="43137"/>
                    </a:srgbClr>
                  </a:outerShdw>
                </a:effectLst>
              </a:rPr>
            </a:br>
            <a:r>
              <a:rPr lang="en-US" sz="2000" i="1" dirty="0" smtClean="0">
                <a:effectLst>
                  <a:outerShdw blurRad="38100" dist="38100" dir="2700000" algn="tl">
                    <a:srgbClr val="000000">
                      <a:alpha val="43137"/>
                    </a:srgbClr>
                  </a:outerShdw>
                </a:effectLst>
              </a:rPr>
              <a:t>and </a:t>
            </a:r>
            <a:r>
              <a:rPr lang="en-US" sz="2000" i="1" dirty="0" err="1">
                <a:effectLst>
                  <a:outerShdw blurRad="38100" dist="38100" dir="2700000" algn="tl">
                    <a:srgbClr val="000000">
                      <a:alpha val="43137"/>
                    </a:srgbClr>
                  </a:outerShdw>
                </a:effectLst>
              </a:rPr>
              <a:t>norM</a:t>
            </a:r>
            <a:r>
              <a:rPr lang="en-US" sz="2000" i="1" dirty="0">
                <a:effectLst>
                  <a:outerShdw blurRad="38100" dist="38100" dir="2700000" algn="tl">
                    <a:srgbClr val="000000">
                      <a:alpha val="43137"/>
                    </a:srgbClr>
                  </a:outerShdw>
                </a:effectLst>
              </a:rPr>
              <a:t> for low sonic Boom </a:t>
            </a:r>
            <a:r>
              <a:rPr lang="en-US" sz="2000" i="1" dirty="0" err="1">
                <a:effectLst>
                  <a:outerShdw blurRad="38100" dist="38100" dir="2700000" algn="tl">
                    <a:srgbClr val="000000">
                      <a:alpha val="43137"/>
                    </a:srgbClr>
                  </a:outerShdw>
                </a:effectLst>
              </a:rPr>
              <a:t>LEvels</a:t>
            </a:r>
            <a:r>
              <a:rPr lang="en-GB" sz="1100" b="0" i="1" dirty="0"/>
              <a:t/>
            </a:r>
            <a:br>
              <a:rPr lang="en-GB" sz="1100" b="0" i="1" dirty="0"/>
            </a:br>
            <a:endParaRPr lang="en-GB"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4328" y="116632"/>
            <a:ext cx="147002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4722895" y="5661248"/>
            <a:ext cx="4305366" cy="1088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520" y="1093788"/>
            <a:ext cx="8640960" cy="4462760"/>
          </a:xfrm>
          <a:prstGeom prst="rect">
            <a:avLst/>
          </a:prstGeom>
        </p:spPr>
        <p:txBody>
          <a:bodyPr wrap="square">
            <a:spAutoFit/>
          </a:bodyPr>
          <a:lstStyle/>
          <a:p>
            <a:pPr lvl="0" defTabSz="449263" eaLnBrk="0" hangingPunct="0">
              <a:spcBef>
                <a:spcPts val="0"/>
              </a:spcBef>
              <a:spcAft>
                <a:spcPts val="1200"/>
              </a:spcAft>
              <a:buClr>
                <a:srgbClr val="000000"/>
              </a:buClr>
              <a:buSzPct val="100000"/>
              <a:defRPr/>
            </a:pPr>
            <a:r>
              <a:rPr lang="en-GB" sz="1800" b="1" kern="0" dirty="0" smtClean="0">
                <a:solidFill>
                  <a:srgbClr val="C00000"/>
                </a:solidFill>
                <a:ea typeface="Verdana" pitchFamily="34" charset="0"/>
                <a:cs typeface="Verdana" pitchFamily="34" charset="0"/>
              </a:rPr>
              <a:t>Objective:</a:t>
            </a:r>
            <a:r>
              <a:rPr lang="en-GB" sz="1800" b="1" kern="0" dirty="0" smtClean="0">
                <a:solidFill>
                  <a:srgbClr val="0070C0"/>
                </a:solidFill>
                <a:ea typeface="Verdana" pitchFamily="34" charset="0"/>
                <a:cs typeface="Verdana" pitchFamily="34" charset="0"/>
              </a:rPr>
              <a:t> </a:t>
            </a:r>
            <a:r>
              <a:rPr lang="en-US" sz="1800" kern="0" dirty="0" smtClean="0">
                <a:solidFill>
                  <a:schemeClr val="bg2">
                    <a:lumMod val="25000"/>
                  </a:schemeClr>
                </a:solidFill>
                <a:ea typeface="Verdana" pitchFamily="34" charset="0"/>
                <a:cs typeface="Verdana" pitchFamily="34" charset="0"/>
              </a:rPr>
              <a:t>Producing the scientific evidence requested by national, European and international regulation authorities to determine the acceptable level of overland sonic booms and the appropriate ways to comply with it.</a:t>
            </a:r>
            <a:r>
              <a:rPr lang="en-GB" sz="1800" kern="0" dirty="0" smtClean="0">
                <a:solidFill>
                  <a:schemeClr val="bg2">
                    <a:lumMod val="25000"/>
                  </a:schemeClr>
                </a:solidFill>
                <a:ea typeface="Verdana" pitchFamily="34" charset="0"/>
                <a:cs typeface="Verdana" pitchFamily="34" charset="0"/>
              </a:rPr>
              <a:t> </a:t>
            </a:r>
            <a:r>
              <a:rPr lang="en-US" sz="1800" kern="0" dirty="0">
                <a:solidFill>
                  <a:schemeClr val="bg2">
                    <a:lumMod val="25000"/>
                  </a:schemeClr>
                </a:solidFill>
                <a:ea typeface="Verdana" pitchFamily="34" charset="0"/>
                <a:cs typeface="Verdana" pitchFamily="34" charset="0"/>
              </a:rPr>
              <a:t>The technical fields investigated by RUMBLE will be: sonic boom prediction capabilities, human response to sonic boom including the effects on sleep disturbance, flight procedures and instrumentation specifications. Flight tests will be performed using existing supersonic aircraft.</a:t>
            </a:r>
            <a:endParaRPr lang="en-GB" sz="1800" kern="0" dirty="0" smtClean="0">
              <a:solidFill>
                <a:schemeClr val="bg2">
                  <a:lumMod val="25000"/>
                </a:schemeClr>
              </a:solidFill>
              <a:ea typeface="Verdana" pitchFamily="34" charset="0"/>
              <a:cs typeface="Verdana" pitchFamily="34" charset="0"/>
            </a:endParaRPr>
          </a:p>
          <a:p>
            <a:pPr lvl="0" defTabSz="449263" eaLnBrk="0" hangingPunct="0">
              <a:spcBef>
                <a:spcPts val="0"/>
              </a:spcBef>
              <a:spcAft>
                <a:spcPts val="1200"/>
              </a:spcAft>
              <a:buClr>
                <a:srgbClr val="000000"/>
              </a:buClr>
              <a:buSzPct val="100000"/>
              <a:defRPr/>
            </a:pPr>
            <a:r>
              <a:rPr lang="en-GB" sz="1800" b="1" kern="0" dirty="0" smtClean="0">
                <a:solidFill>
                  <a:srgbClr val="C00000"/>
                </a:solidFill>
                <a:ea typeface="Verdana" pitchFamily="34" charset="0"/>
                <a:cs typeface="Verdana" pitchFamily="34" charset="0"/>
              </a:rPr>
              <a:t>Project </a:t>
            </a:r>
            <a:r>
              <a:rPr lang="en-GB" sz="1800" b="1" kern="0" dirty="0">
                <a:solidFill>
                  <a:srgbClr val="C00000"/>
                </a:solidFill>
                <a:ea typeface="Verdana" pitchFamily="34" charset="0"/>
                <a:cs typeface="Verdana" pitchFamily="34" charset="0"/>
              </a:rPr>
              <a:t>coordinator: </a:t>
            </a:r>
            <a:r>
              <a:rPr lang="en-GB" sz="1800" kern="0" dirty="0">
                <a:solidFill>
                  <a:schemeClr val="bg2">
                    <a:lumMod val="25000"/>
                  </a:schemeClr>
                </a:solidFill>
                <a:ea typeface="Verdana" pitchFamily="34" charset="0"/>
                <a:cs typeface="Verdana" pitchFamily="34" charset="0"/>
              </a:rPr>
              <a:t>Airbus Group Innovations </a:t>
            </a:r>
          </a:p>
          <a:p>
            <a:pPr lvl="0" defTabSz="449263" eaLnBrk="0" hangingPunct="0">
              <a:spcBef>
                <a:spcPts val="0"/>
              </a:spcBef>
              <a:spcAft>
                <a:spcPts val="1200"/>
              </a:spcAft>
              <a:buClr>
                <a:srgbClr val="000000"/>
              </a:buClr>
              <a:buSzPct val="100000"/>
              <a:defRPr/>
            </a:pPr>
            <a:r>
              <a:rPr lang="en-GB" sz="1800" b="1" kern="0" dirty="0" smtClean="0">
                <a:solidFill>
                  <a:srgbClr val="C00000"/>
                </a:solidFill>
                <a:ea typeface="Verdana" pitchFamily="34" charset="0"/>
                <a:cs typeface="Verdana" pitchFamily="34" charset="0"/>
              </a:rPr>
              <a:t>Participants: </a:t>
            </a:r>
            <a:r>
              <a:rPr lang="it-IT" altLang="en-US" sz="1800" kern="0" dirty="0">
                <a:solidFill>
                  <a:schemeClr val="bg2">
                    <a:lumMod val="25000"/>
                  </a:schemeClr>
                </a:solidFill>
                <a:ea typeface="Verdana" pitchFamily="34" charset="0"/>
                <a:cs typeface="Verdana" pitchFamily="34" charset="0"/>
              </a:rPr>
              <a:t>13 </a:t>
            </a:r>
            <a:r>
              <a:rPr lang="it-IT" altLang="en-US" sz="1800" kern="0" dirty="0" err="1">
                <a:solidFill>
                  <a:schemeClr val="bg2">
                    <a:lumMod val="25000"/>
                  </a:schemeClr>
                </a:solidFill>
                <a:ea typeface="Verdana" pitchFamily="34" charset="0"/>
                <a:cs typeface="Verdana" pitchFamily="34" charset="0"/>
              </a:rPr>
              <a:t>European</a:t>
            </a:r>
            <a:r>
              <a:rPr lang="it-IT" altLang="en-US" sz="1800" kern="0" dirty="0">
                <a:solidFill>
                  <a:schemeClr val="bg2">
                    <a:lumMod val="25000"/>
                  </a:schemeClr>
                </a:solidFill>
                <a:ea typeface="Verdana" pitchFamily="34" charset="0"/>
                <a:cs typeface="Verdana" pitchFamily="34" charset="0"/>
              </a:rPr>
              <a:t> </a:t>
            </a:r>
            <a:r>
              <a:rPr lang="it-IT" altLang="en-US" sz="1800" kern="0" dirty="0" err="1">
                <a:solidFill>
                  <a:schemeClr val="bg2">
                    <a:lumMod val="25000"/>
                  </a:schemeClr>
                </a:solidFill>
                <a:ea typeface="Verdana" pitchFamily="34" charset="0"/>
                <a:cs typeface="Verdana" pitchFamily="34" charset="0"/>
              </a:rPr>
              <a:t>partners</a:t>
            </a:r>
            <a:r>
              <a:rPr lang="it-IT" altLang="en-US" sz="1800" kern="0" dirty="0">
                <a:solidFill>
                  <a:schemeClr val="bg2">
                    <a:lumMod val="25000"/>
                  </a:schemeClr>
                </a:solidFill>
                <a:ea typeface="Verdana" pitchFamily="34" charset="0"/>
                <a:cs typeface="Verdana" pitchFamily="34" charset="0"/>
              </a:rPr>
              <a:t> - 6 Russian </a:t>
            </a:r>
            <a:r>
              <a:rPr lang="it-IT" altLang="en-US" sz="1800" kern="0" dirty="0" err="1">
                <a:solidFill>
                  <a:schemeClr val="bg2">
                    <a:lumMod val="25000"/>
                  </a:schemeClr>
                </a:solidFill>
                <a:ea typeface="Verdana" pitchFamily="34" charset="0"/>
                <a:cs typeface="Verdana" pitchFamily="34" charset="0"/>
              </a:rPr>
              <a:t>partners</a:t>
            </a:r>
            <a:endParaRPr lang="it-IT" altLang="en-US" sz="1800" kern="0" dirty="0">
              <a:solidFill>
                <a:schemeClr val="bg2">
                  <a:lumMod val="25000"/>
                </a:schemeClr>
              </a:solidFill>
              <a:ea typeface="Verdana" pitchFamily="34" charset="0"/>
              <a:cs typeface="Verdana" pitchFamily="34" charset="0"/>
            </a:endParaRPr>
          </a:p>
          <a:p>
            <a:pPr defTabSz="449263" eaLnBrk="0" hangingPunct="0">
              <a:spcBef>
                <a:spcPts val="0"/>
              </a:spcBef>
              <a:spcAft>
                <a:spcPts val="1200"/>
              </a:spcAft>
              <a:buClr>
                <a:srgbClr val="000000"/>
              </a:buClr>
              <a:buSzPct val="100000"/>
              <a:defRPr/>
            </a:pPr>
            <a:r>
              <a:rPr lang="en-US" sz="1800" b="1" kern="0" dirty="0">
                <a:solidFill>
                  <a:srgbClr val="C00000"/>
                </a:solidFill>
                <a:ea typeface="Verdana" pitchFamily="34" charset="0"/>
                <a:cs typeface="Verdana" pitchFamily="34" charset="0"/>
              </a:rPr>
              <a:t>Budget: </a:t>
            </a:r>
            <a:r>
              <a:rPr lang="en-US" sz="1800" kern="0" dirty="0">
                <a:solidFill>
                  <a:schemeClr val="bg2">
                    <a:lumMod val="25000"/>
                  </a:schemeClr>
                </a:solidFill>
                <a:ea typeface="Verdana" pitchFamily="34" charset="0"/>
                <a:cs typeface="Verdana" pitchFamily="34" charset="0"/>
              </a:rPr>
              <a:t>€13 Million</a:t>
            </a:r>
          </a:p>
          <a:p>
            <a:pPr defTabSz="449263" eaLnBrk="0" hangingPunct="0">
              <a:spcBef>
                <a:spcPts val="0"/>
              </a:spcBef>
              <a:spcAft>
                <a:spcPts val="1200"/>
              </a:spcAft>
              <a:buClr>
                <a:srgbClr val="000000"/>
              </a:buClr>
              <a:buSzPct val="100000"/>
              <a:defRPr/>
            </a:pPr>
            <a:r>
              <a:rPr lang="en-US" sz="1800" b="1" kern="0" dirty="0">
                <a:solidFill>
                  <a:srgbClr val="C00000"/>
                </a:solidFill>
                <a:ea typeface="Verdana" pitchFamily="34" charset="0"/>
                <a:cs typeface="Verdana" pitchFamily="34" charset="0"/>
              </a:rPr>
              <a:t>Funded by </a:t>
            </a:r>
            <a:r>
              <a:rPr lang="en-US" sz="1800" kern="0" dirty="0">
                <a:solidFill>
                  <a:schemeClr val="bg2">
                    <a:lumMod val="25000"/>
                  </a:schemeClr>
                </a:solidFill>
                <a:ea typeface="Verdana" pitchFamily="34" charset="0"/>
                <a:cs typeface="Verdana" pitchFamily="34" charset="0"/>
              </a:rPr>
              <a:t>the European Commission and the Russian Federation</a:t>
            </a:r>
          </a:p>
          <a:p>
            <a:pPr defTabSz="449263" eaLnBrk="0" hangingPunct="0">
              <a:spcBef>
                <a:spcPts val="0"/>
              </a:spcBef>
              <a:spcAft>
                <a:spcPts val="1200"/>
              </a:spcAft>
              <a:buClr>
                <a:srgbClr val="000000"/>
              </a:buClr>
              <a:buSzPct val="100000"/>
              <a:defRPr/>
            </a:pPr>
            <a:r>
              <a:rPr lang="en-US" sz="1800" b="1" kern="0" dirty="0">
                <a:solidFill>
                  <a:srgbClr val="C00000"/>
                </a:solidFill>
                <a:ea typeface="Verdana" pitchFamily="34" charset="0"/>
                <a:cs typeface="Verdana" pitchFamily="34" charset="0"/>
              </a:rPr>
              <a:t>With the participation </a:t>
            </a:r>
            <a:r>
              <a:rPr lang="en-US" sz="1800" kern="0" dirty="0">
                <a:solidFill>
                  <a:schemeClr val="bg2">
                    <a:lumMod val="25000"/>
                  </a:schemeClr>
                </a:solidFill>
                <a:ea typeface="Verdana" pitchFamily="34" charset="0"/>
                <a:cs typeface="Verdana" pitchFamily="34" charset="0"/>
              </a:rPr>
              <a:t>of EASA and DGAC France</a:t>
            </a:r>
          </a:p>
        </p:txBody>
      </p:sp>
    </p:spTree>
    <p:extLst>
      <p:ext uri="{BB962C8B-B14F-4D97-AF65-F5344CB8AC3E}">
        <p14:creationId xmlns:p14="http://schemas.microsoft.com/office/powerpoint/2010/main" val="1027323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2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3"/>
            <a:ext cx="8228012" cy="5256212"/>
          </a:xfrm>
        </p:spPr>
        <p:txBody>
          <a:bodyPr/>
          <a:lstStyle/>
          <a:p>
            <a:pPr>
              <a:defRPr/>
            </a:pPr>
            <a:r>
              <a:rPr lang="en-GB" b="1" cap="all" dirty="0" smtClean="0">
                <a:effectLst>
                  <a:outerShdw blurRad="38100" dist="38100" dir="2700000" algn="tl">
                    <a:srgbClr val="000000">
                      <a:alpha val="43137"/>
                    </a:srgbClr>
                  </a:outerShdw>
                </a:effectLst>
              </a:rPr>
              <a:t>ARTEM </a:t>
            </a:r>
            <a:r>
              <a:rPr lang="en-GB" b="1" dirty="0" smtClean="0">
                <a:effectLst>
                  <a:outerShdw blurRad="38100" dist="38100" dir="2700000" algn="tl">
                    <a:srgbClr val="000000">
                      <a:alpha val="43137"/>
                    </a:srgbClr>
                  </a:outerShdw>
                </a:effectLst>
              </a:rPr>
              <a:t>( Dec. 2017 </a:t>
            </a:r>
            <a:r>
              <a:rPr lang="en-GB" b="1" dirty="0">
                <a:effectLst>
                  <a:outerShdw blurRad="38100" dist="38100" dir="2700000" algn="tl">
                    <a:srgbClr val="000000">
                      <a:alpha val="43137"/>
                    </a:srgbClr>
                  </a:outerShdw>
                </a:effectLst>
              </a:rPr>
              <a:t>to </a:t>
            </a:r>
            <a:r>
              <a:rPr lang="en-GB" b="1" dirty="0" smtClean="0">
                <a:effectLst>
                  <a:outerShdw blurRad="38100" dist="38100" dir="2700000" algn="tl">
                    <a:srgbClr val="000000">
                      <a:alpha val="43137"/>
                    </a:srgbClr>
                  </a:outerShdw>
                </a:effectLst>
              </a:rPr>
              <a:t>Nov. 2021) – </a:t>
            </a:r>
          </a:p>
          <a:p>
            <a:pPr>
              <a:defRPr/>
            </a:pPr>
            <a:r>
              <a:rPr lang="en-GB" b="1" i="1" dirty="0">
                <a:effectLst>
                  <a:outerShdw blurRad="38100" dist="38100" dir="2700000" algn="tl">
                    <a:srgbClr val="000000">
                      <a:alpha val="43137"/>
                    </a:srgbClr>
                  </a:outerShdw>
                </a:effectLst>
              </a:rPr>
              <a:t>Aircraft noise Reduction Technologies and </a:t>
            </a:r>
            <a:endParaRPr lang="en-GB" b="1" i="1" dirty="0" smtClean="0">
              <a:effectLst>
                <a:outerShdw blurRad="38100" dist="38100" dir="2700000" algn="tl">
                  <a:srgbClr val="000000">
                    <a:alpha val="43137"/>
                  </a:srgbClr>
                </a:outerShdw>
              </a:effectLst>
            </a:endParaRPr>
          </a:p>
          <a:p>
            <a:pPr>
              <a:defRPr/>
            </a:pPr>
            <a:r>
              <a:rPr lang="en-GB" b="1" i="1" dirty="0" smtClean="0">
                <a:effectLst>
                  <a:outerShdw blurRad="38100" dist="38100" dir="2700000" algn="tl">
                    <a:srgbClr val="000000">
                      <a:alpha val="43137"/>
                    </a:srgbClr>
                  </a:outerShdw>
                </a:effectLst>
              </a:rPr>
              <a:t>related </a:t>
            </a:r>
            <a:r>
              <a:rPr lang="en-GB" b="1" i="1" dirty="0">
                <a:effectLst>
                  <a:outerShdw blurRad="38100" dist="38100" dir="2700000" algn="tl">
                    <a:srgbClr val="000000">
                      <a:alpha val="43137"/>
                    </a:srgbClr>
                  </a:outerShdw>
                </a:effectLst>
              </a:rPr>
              <a:t>Environmental </a:t>
            </a:r>
            <a:r>
              <a:rPr lang="en-GB" b="1" i="1" dirty="0" err="1" smtClean="0">
                <a:effectLst>
                  <a:outerShdw blurRad="38100" dist="38100" dir="2700000" algn="tl">
                    <a:srgbClr val="000000">
                      <a:alpha val="43137"/>
                    </a:srgbClr>
                  </a:outerShdw>
                </a:effectLst>
              </a:rPr>
              <a:t>iMpact</a:t>
            </a:r>
            <a:endParaRPr lang="en-GB" b="1" i="1" dirty="0" smtClean="0">
              <a:effectLst>
                <a:outerShdw blurRad="38100" dist="38100" dir="2700000" algn="tl">
                  <a:srgbClr val="000000">
                    <a:alpha val="43137"/>
                  </a:srgbClr>
                </a:outerShdw>
              </a:effectLst>
            </a:endParaRPr>
          </a:p>
          <a:p>
            <a:pPr>
              <a:defRPr/>
            </a:pPr>
            <a:endParaRPr lang="en-GB" sz="1600" dirty="0" smtClean="0">
              <a:solidFill>
                <a:srgbClr val="C00000"/>
              </a:solidFill>
            </a:endParaRPr>
          </a:p>
          <a:p>
            <a:pPr>
              <a:spcAft>
                <a:spcPts val="0"/>
              </a:spcAft>
            </a:pPr>
            <a:r>
              <a:rPr lang="en-GB" sz="1800" dirty="0" smtClean="0">
                <a:solidFill>
                  <a:srgbClr val="C00000"/>
                </a:solidFill>
              </a:rPr>
              <a:t>Objective</a:t>
            </a:r>
            <a:r>
              <a:rPr lang="en-GB" sz="1800" dirty="0">
                <a:solidFill>
                  <a:srgbClr val="C00000"/>
                </a:solidFill>
              </a:rPr>
              <a:t>:</a:t>
            </a:r>
            <a:r>
              <a:rPr lang="en-GB" sz="1800" dirty="0"/>
              <a:t> </a:t>
            </a:r>
            <a:r>
              <a:rPr lang="en-US" sz="1800" b="1" dirty="0">
                <a:solidFill>
                  <a:schemeClr val="tx1">
                    <a:lumMod val="75000"/>
                    <a:lumOff val="25000"/>
                  </a:schemeClr>
                </a:solidFill>
              </a:rPr>
              <a:t>the development of innovative technologies for the reduction of aircraft noise at the source</a:t>
            </a:r>
            <a:endParaRPr lang="en-GB" sz="1800" b="1" dirty="0" smtClean="0">
              <a:solidFill>
                <a:schemeClr val="tx1">
                  <a:lumMod val="75000"/>
                  <a:lumOff val="25000"/>
                </a:schemeClr>
              </a:solidFill>
            </a:endParaRPr>
          </a:p>
          <a:p>
            <a:pPr>
              <a:spcAft>
                <a:spcPts val="0"/>
              </a:spcAft>
            </a:pPr>
            <a:endParaRPr lang="en-GB" sz="1800" b="1" dirty="0">
              <a:solidFill>
                <a:srgbClr val="808080">
                  <a:lumMod val="75000"/>
                </a:srgbClr>
              </a:solidFill>
            </a:endParaRPr>
          </a:p>
          <a:p>
            <a:pPr>
              <a:spcAft>
                <a:spcPts val="0"/>
              </a:spcAft>
            </a:pPr>
            <a:r>
              <a:rPr lang="en-GB" sz="1800" dirty="0" smtClean="0">
                <a:solidFill>
                  <a:srgbClr val="C00000"/>
                </a:solidFill>
              </a:rPr>
              <a:t>Project </a:t>
            </a:r>
            <a:r>
              <a:rPr lang="en-GB" sz="1800" dirty="0">
                <a:solidFill>
                  <a:srgbClr val="C00000"/>
                </a:solidFill>
              </a:rPr>
              <a:t>coordinator: </a:t>
            </a:r>
            <a:r>
              <a:rPr lang="en-GB" sz="1800" b="1" dirty="0">
                <a:solidFill>
                  <a:srgbClr val="808080">
                    <a:lumMod val="75000"/>
                  </a:srgbClr>
                </a:solidFill>
              </a:rPr>
              <a:t> </a:t>
            </a:r>
            <a:r>
              <a:rPr lang="de-DE" sz="1800" b="1" dirty="0">
                <a:solidFill>
                  <a:schemeClr val="tx1">
                    <a:lumMod val="75000"/>
                    <a:lumOff val="25000"/>
                  </a:schemeClr>
                </a:solidFill>
              </a:rPr>
              <a:t>DEUTSCHES ZENTRUM FUER LUFT - UND RAUMFAHRT EV</a:t>
            </a:r>
            <a:r>
              <a:rPr lang="en-GB" sz="1800" b="1" dirty="0" smtClean="0">
                <a:solidFill>
                  <a:srgbClr val="808080">
                    <a:lumMod val="75000"/>
                  </a:srgbClr>
                </a:solidFill>
              </a:rPr>
              <a:t> </a:t>
            </a:r>
          </a:p>
          <a:p>
            <a:pPr>
              <a:spcAft>
                <a:spcPts val="0"/>
              </a:spcAft>
            </a:pPr>
            <a:endParaRPr lang="en-GB" sz="1800" b="1" dirty="0">
              <a:solidFill>
                <a:srgbClr val="808080">
                  <a:lumMod val="75000"/>
                </a:srgbClr>
              </a:solidFill>
            </a:endParaRPr>
          </a:p>
          <a:p>
            <a:pPr>
              <a:spcAft>
                <a:spcPts val="0"/>
              </a:spcAft>
              <a:defRPr/>
            </a:pPr>
            <a:r>
              <a:rPr lang="en-GB" sz="1800" dirty="0" smtClean="0">
                <a:solidFill>
                  <a:srgbClr val="C00000"/>
                </a:solidFill>
              </a:rPr>
              <a:t>Participants: </a:t>
            </a:r>
            <a:r>
              <a:rPr lang="en-GB" sz="1800" b="1" dirty="0" smtClean="0">
                <a:solidFill>
                  <a:schemeClr val="tx1">
                    <a:lumMod val="75000"/>
                    <a:lumOff val="25000"/>
                  </a:schemeClr>
                </a:solidFill>
              </a:rPr>
              <a:t>24 </a:t>
            </a:r>
            <a:r>
              <a:rPr lang="en-GB" sz="1800" b="1" dirty="0">
                <a:solidFill>
                  <a:schemeClr val="tx1">
                    <a:lumMod val="75000"/>
                    <a:lumOff val="25000"/>
                  </a:schemeClr>
                </a:solidFill>
              </a:rPr>
              <a:t>organisations from </a:t>
            </a:r>
            <a:r>
              <a:rPr lang="en-GB" sz="1800" b="1" dirty="0" smtClean="0">
                <a:solidFill>
                  <a:schemeClr val="tx1">
                    <a:lumMod val="75000"/>
                    <a:lumOff val="25000"/>
                  </a:schemeClr>
                </a:solidFill>
              </a:rPr>
              <a:t>10 countries (Germany, Switzerland, France, Italy, Romania, the Netherlands, Slovenia, United Kingdom, Russia, Belgium) </a:t>
            </a:r>
            <a:r>
              <a:rPr lang="en-GB" sz="1800" b="1" dirty="0" smtClean="0">
                <a:solidFill>
                  <a:srgbClr val="808080">
                    <a:lumMod val="75000"/>
                  </a:srgbClr>
                </a:solidFill>
              </a:rPr>
              <a:t> </a:t>
            </a:r>
          </a:p>
          <a:p>
            <a:pPr>
              <a:spcAft>
                <a:spcPts val="0"/>
              </a:spcAft>
              <a:defRPr/>
            </a:pPr>
            <a:endParaRPr lang="en-GB" sz="1800" b="1" dirty="0">
              <a:solidFill>
                <a:srgbClr val="808080">
                  <a:lumMod val="75000"/>
                </a:srgbClr>
              </a:solidFill>
            </a:endParaRPr>
          </a:p>
          <a:p>
            <a:pPr>
              <a:spcAft>
                <a:spcPts val="0"/>
              </a:spcAft>
              <a:defRPr/>
            </a:pPr>
            <a:r>
              <a:rPr lang="en-GB" sz="1800" dirty="0" smtClean="0">
                <a:solidFill>
                  <a:srgbClr val="C00000"/>
                </a:solidFill>
              </a:rPr>
              <a:t>Participant </a:t>
            </a:r>
            <a:r>
              <a:rPr lang="en-GB" sz="1800" dirty="0">
                <a:solidFill>
                  <a:srgbClr val="C00000"/>
                </a:solidFill>
              </a:rPr>
              <a:t>from Russia:  </a:t>
            </a:r>
            <a:r>
              <a:rPr lang="en-GB" sz="1800" b="1" dirty="0" err="1">
                <a:solidFill>
                  <a:schemeClr val="tx1">
                    <a:lumMod val="75000"/>
                    <a:lumOff val="25000"/>
                  </a:schemeClr>
                </a:solidFill>
              </a:rPr>
              <a:t>Zhukovsky</a:t>
            </a:r>
            <a:r>
              <a:rPr lang="en-GB" sz="1800" b="1" dirty="0">
                <a:solidFill>
                  <a:schemeClr val="tx1">
                    <a:lumMod val="75000"/>
                    <a:lumOff val="25000"/>
                  </a:schemeClr>
                </a:solidFill>
              </a:rPr>
              <a:t> Central </a:t>
            </a:r>
            <a:r>
              <a:rPr lang="en-GB" sz="1800" b="1" dirty="0" err="1">
                <a:solidFill>
                  <a:schemeClr val="tx1">
                    <a:lumMod val="75000"/>
                    <a:lumOff val="25000"/>
                  </a:schemeClr>
                </a:solidFill>
              </a:rPr>
              <a:t>AeroHydrodynamic</a:t>
            </a:r>
            <a:r>
              <a:rPr lang="en-GB" sz="1800" b="1" dirty="0">
                <a:solidFill>
                  <a:schemeClr val="tx1">
                    <a:lumMod val="75000"/>
                    <a:lumOff val="25000"/>
                  </a:schemeClr>
                </a:solidFill>
              </a:rPr>
              <a:t> Institute (</a:t>
            </a:r>
            <a:r>
              <a:rPr lang="en-GB" sz="1800" b="1" dirty="0" err="1">
                <a:solidFill>
                  <a:schemeClr val="tx1">
                    <a:lumMod val="75000"/>
                    <a:lumOff val="25000"/>
                  </a:schemeClr>
                </a:solidFill>
              </a:rPr>
              <a:t>TsAGI</a:t>
            </a:r>
            <a:r>
              <a:rPr lang="en-GB" sz="1800" b="1" dirty="0">
                <a:solidFill>
                  <a:schemeClr val="tx1">
                    <a:lumMod val="75000"/>
                    <a:lumOff val="25000"/>
                  </a:schemeClr>
                </a:solidFill>
              </a:rPr>
              <a:t>)</a:t>
            </a:r>
          </a:p>
          <a:p>
            <a:pPr>
              <a:spcAft>
                <a:spcPts val="0"/>
              </a:spcAft>
              <a:buClr>
                <a:schemeClr val="tx1">
                  <a:lumMod val="50000"/>
                  <a:lumOff val="50000"/>
                </a:schemeClr>
              </a:buClr>
              <a:defRPr/>
            </a:pPr>
            <a:r>
              <a:rPr lang="en-GB" sz="1800" b="1" dirty="0" smtClean="0">
                <a:solidFill>
                  <a:srgbClr val="808080">
                    <a:lumMod val="75000"/>
                  </a:srgbClr>
                </a:solidFill>
              </a:rPr>
              <a:t> </a:t>
            </a:r>
          </a:p>
          <a:p>
            <a:pPr>
              <a:spcAft>
                <a:spcPts val="0"/>
              </a:spcAft>
              <a:defRPr/>
            </a:pPr>
            <a:r>
              <a:rPr lang="en-GB" sz="1800" dirty="0" smtClean="0">
                <a:solidFill>
                  <a:srgbClr val="C00000"/>
                </a:solidFill>
              </a:rPr>
              <a:t>Total </a:t>
            </a:r>
            <a:r>
              <a:rPr lang="en-GB" sz="1800" dirty="0">
                <a:solidFill>
                  <a:srgbClr val="C00000"/>
                </a:solidFill>
              </a:rPr>
              <a:t>cost: </a:t>
            </a:r>
            <a:r>
              <a:rPr lang="en-GB" sz="1800" b="1" dirty="0">
                <a:solidFill>
                  <a:schemeClr val="tx1">
                    <a:lumMod val="75000"/>
                    <a:lumOff val="25000"/>
                  </a:schemeClr>
                </a:solidFill>
              </a:rPr>
              <a:t>€</a:t>
            </a:r>
            <a:r>
              <a:rPr lang="en-GB" sz="1800" b="1" dirty="0" smtClean="0">
                <a:solidFill>
                  <a:schemeClr val="tx1">
                    <a:lumMod val="75000"/>
                    <a:lumOff val="25000"/>
                  </a:schemeClr>
                </a:solidFill>
              </a:rPr>
              <a:t>7,923,742.50</a:t>
            </a:r>
          </a:p>
          <a:p>
            <a:pPr>
              <a:spcAft>
                <a:spcPts val="0"/>
              </a:spcAft>
              <a:defRPr/>
            </a:pPr>
            <a:endParaRPr lang="en-GB" sz="1800" b="1" dirty="0" smtClean="0">
              <a:solidFill>
                <a:srgbClr val="808080">
                  <a:lumMod val="75000"/>
                </a:srgbClr>
              </a:solidFill>
            </a:endParaRPr>
          </a:p>
          <a:p>
            <a:pPr>
              <a:spcAft>
                <a:spcPts val="0"/>
              </a:spcAft>
              <a:defRPr/>
            </a:pPr>
            <a:r>
              <a:rPr lang="en-GB" sz="1800" dirty="0" smtClean="0">
                <a:solidFill>
                  <a:srgbClr val="C00000"/>
                </a:solidFill>
              </a:rPr>
              <a:t>EU </a:t>
            </a:r>
            <a:r>
              <a:rPr lang="en-GB" sz="1800" dirty="0">
                <a:solidFill>
                  <a:srgbClr val="C00000"/>
                </a:solidFill>
              </a:rPr>
              <a:t>contribution</a:t>
            </a:r>
            <a:r>
              <a:rPr lang="en-GB" sz="1800" dirty="0" smtClean="0">
                <a:solidFill>
                  <a:srgbClr val="C00000"/>
                </a:solidFill>
              </a:rPr>
              <a:t>: </a:t>
            </a:r>
            <a:r>
              <a:rPr lang="en-GB" sz="1800" b="1" dirty="0">
                <a:solidFill>
                  <a:schemeClr val="tx1">
                    <a:lumMod val="75000"/>
                    <a:lumOff val="25000"/>
                  </a:schemeClr>
                </a:solidFill>
              </a:rPr>
              <a:t>€ </a:t>
            </a:r>
            <a:r>
              <a:rPr lang="en-GB" sz="1800" b="1" dirty="0" smtClean="0">
                <a:solidFill>
                  <a:schemeClr val="tx1">
                    <a:lumMod val="75000"/>
                    <a:lumOff val="25000"/>
                  </a:schemeClr>
                </a:solidFill>
              </a:rPr>
              <a:t>7,498,742.50</a:t>
            </a:r>
            <a:endParaRPr lang="en-GB" sz="1800" b="1" dirty="0" smtClean="0">
              <a:solidFill>
                <a:srgbClr val="808080">
                  <a:lumMod val="75000"/>
                </a:srgbClr>
              </a:solidFill>
            </a:endParaRPr>
          </a:p>
          <a:p>
            <a:pPr>
              <a:spcAft>
                <a:spcPts val="0"/>
              </a:spcAft>
              <a:defRPr/>
            </a:pPr>
            <a:endParaRPr lang="en-GB" b="1" dirty="0">
              <a:solidFill>
                <a:srgbClr val="808080">
                  <a:lumMod val="75000"/>
                </a:srgbClr>
              </a:solidFill>
            </a:endParaRPr>
          </a:p>
          <a:p>
            <a:pPr>
              <a:spcAft>
                <a:spcPts val="0"/>
              </a:spcAft>
              <a:defRPr/>
            </a:pPr>
            <a:endParaRPr lang="en-GB" b="1" dirty="0">
              <a:solidFill>
                <a:srgbClr val="808080">
                  <a:lumMod val="75000"/>
                </a:srgbClr>
              </a:solidFill>
            </a:endParaRPr>
          </a:p>
        </p:txBody>
      </p:sp>
      <p:pic>
        <p:nvPicPr>
          <p:cNvPr id="66564"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7076"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22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3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8912"/>
            <a:ext cx="8228012" cy="5760367"/>
          </a:xfrm>
        </p:spPr>
        <p:txBody>
          <a:bodyPr/>
          <a:lstStyle/>
          <a:p>
            <a:pPr>
              <a:defRPr/>
            </a:pPr>
            <a:r>
              <a:rPr lang="en-GB" b="1" dirty="0" smtClean="0">
                <a:effectLst>
                  <a:outerShdw blurRad="38100" dist="38100" dir="2700000" algn="tl">
                    <a:srgbClr val="000000">
                      <a:alpha val="43137"/>
                    </a:srgbClr>
                  </a:outerShdw>
                </a:effectLst>
              </a:rPr>
              <a:t>AIRPASS (Nov. </a:t>
            </a:r>
            <a:r>
              <a:rPr lang="en-GB" b="1" dirty="0">
                <a:effectLst>
                  <a:outerShdw blurRad="38100" dist="38100" dir="2700000" algn="tl">
                    <a:srgbClr val="000000">
                      <a:alpha val="43137"/>
                    </a:srgbClr>
                  </a:outerShdw>
                </a:effectLst>
              </a:rPr>
              <a:t>2017 to </a:t>
            </a:r>
            <a:r>
              <a:rPr lang="en-GB" b="1" dirty="0" smtClean="0">
                <a:effectLst>
                  <a:outerShdw blurRad="38100" dist="38100" dir="2700000" algn="tl">
                    <a:srgbClr val="000000">
                      <a:alpha val="43137"/>
                    </a:srgbClr>
                  </a:outerShdw>
                </a:effectLst>
              </a:rPr>
              <a:t>Oct. 2019) - </a:t>
            </a:r>
            <a:r>
              <a:rPr lang="en-US" b="1" i="1" dirty="0">
                <a:effectLst>
                  <a:outerShdw blurRad="38100" dist="38100" dir="2700000" algn="tl">
                    <a:srgbClr val="000000">
                      <a:alpha val="43137"/>
                    </a:srgbClr>
                  </a:outerShdw>
                </a:effectLst>
              </a:rPr>
              <a:t>Advanced Integrated RPAS Avionics Safety </a:t>
            </a:r>
            <a:r>
              <a:rPr lang="en-US" b="1" i="1" dirty="0" smtClean="0">
                <a:effectLst>
                  <a:outerShdw blurRad="38100" dist="38100" dir="2700000" algn="tl">
                    <a:srgbClr val="000000">
                      <a:alpha val="43137"/>
                    </a:srgbClr>
                  </a:outerShdw>
                </a:effectLst>
              </a:rPr>
              <a:t>Suite</a:t>
            </a:r>
          </a:p>
          <a:p>
            <a:pPr>
              <a:defRPr/>
            </a:pPr>
            <a:endParaRPr lang="en-GB" sz="1100" i="1" dirty="0" smtClean="0"/>
          </a:p>
          <a:p>
            <a:pPr>
              <a:spcAft>
                <a:spcPts val="1200"/>
              </a:spcAft>
              <a:defRPr/>
            </a:pPr>
            <a:r>
              <a:rPr lang="en-GB" sz="1600" dirty="0" smtClean="0">
                <a:solidFill>
                  <a:srgbClr val="C00000"/>
                </a:solidFill>
              </a:rPr>
              <a:t>Objective</a:t>
            </a:r>
            <a:r>
              <a:rPr lang="en-GB" sz="1600" dirty="0">
                <a:solidFill>
                  <a:srgbClr val="C00000"/>
                </a:solidFill>
              </a:rPr>
              <a:t>:</a:t>
            </a:r>
            <a:r>
              <a:rPr lang="en-GB" sz="1600" dirty="0"/>
              <a:t> </a:t>
            </a:r>
            <a:r>
              <a:rPr lang="en-US" sz="1600" b="1" dirty="0" smtClean="0">
                <a:solidFill>
                  <a:srgbClr val="808080">
                    <a:lumMod val="75000"/>
                  </a:srgbClr>
                </a:solidFill>
              </a:rPr>
              <a:t>The project addresses </a:t>
            </a:r>
            <a:r>
              <a:rPr lang="en-US" sz="1600" b="1" dirty="0">
                <a:solidFill>
                  <a:srgbClr val="808080">
                    <a:lumMod val="75000"/>
                  </a:srgbClr>
                </a:solidFill>
              </a:rPr>
              <a:t>the on-board technologies for drones that are required in order to implement the Unmanned Traffic Management (UTM) concept for drone operations at Very Low Level (VLL) and within the Visual Flight Rules (VFR) environment. The project will cover Detect And Avoid (D&amp;A) systems for cooperative and non-cooperative traffic, auto-pilot systems as well as Communication, Navigation and Surveillance (CNS) systems.</a:t>
            </a:r>
            <a:endParaRPr lang="en-GB" sz="1600" b="1" dirty="0">
              <a:solidFill>
                <a:srgbClr val="808080">
                  <a:lumMod val="75000"/>
                </a:srgbClr>
              </a:solidFill>
            </a:endParaRPr>
          </a:p>
          <a:p>
            <a:pPr>
              <a:spcAft>
                <a:spcPts val="1200"/>
              </a:spcAft>
              <a:defRPr/>
            </a:pPr>
            <a:r>
              <a:rPr lang="en-GB" sz="1600" dirty="0" smtClean="0">
                <a:solidFill>
                  <a:srgbClr val="C00000"/>
                </a:solidFill>
              </a:rPr>
              <a:t>Project </a:t>
            </a:r>
            <a:r>
              <a:rPr lang="en-GB" sz="1600" dirty="0">
                <a:solidFill>
                  <a:srgbClr val="C00000"/>
                </a:solidFill>
              </a:rPr>
              <a:t>coordinator: </a:t>
            </a:r>
            <a:r>
              <a:rPr lang="de-DE" sz="1600" b="1" dirty="0">
                <a:solidFill>
                  <a:srgbClr val="808080">
                    <a:lumMod val="75000"/>
                  </a:srgbClr>
                </a:solidFill>
              </a:rPr>
              <a:t>DEUTSCHES ZENTRUM FUER LUFT - UND RAUMFAHRT EV</a:t>
            </a:r>
            <a:endParaRPr lang="en-GB" sz="1600" b="1" dirty="0">
              <a:solidFill>
                <a:srgbClr val="808080">
                  <a:lumMod val="75000"/>
                </a:srgbClr>
              </a:solidFill>
            </a:endParaRPr>
          </a:p>
          <a:p>
            <a:pPr>
              <a:spcAft>
                <a:spcPts val="1200"/>
              </a:spcAft>
              <a:defRPr/>
            </a:pPr>
            <a:r>
              <a:rPr lang="en-GB" sz="1600" dirty="0" smtClean="0">
                <a:solidFill>
                  <a:srgbClr val="C00000"/>
                </a:solidFill>
              </a:rPr>
              <a:t>Participants: </a:t>
            </a:r>
            <a:r>
              <a:rPr lang="it-IT" altLang="en-US" sz="1600" b="1" dirty="0" smtClean="0">
                <a:solidFill>
                  <a:srgbClr val="606060"/>
                </a:solidFill>
              </a:rPr>
              <a:t>8 </a:t>
            </a:r>
            <a:r>
              <a:rPr lang="it-IT" altLang="en-US" sz="1600" b="1" dirty="0" err="1">
                <a:solidFill>
                  <a:srgbClr val="606060"/>
                </a:solidFill>
              </a:rPr>
              <a:t>organisations</a:t>
            </a:r>
            <a:r>
              <a:rPr lang="it-IT" altLang="en-US" sz="1600" b="1" dirty="0">
                <a:solidFill>
                  <a:srgbClr val="606060"/>
                </a:solidFill>
              </a:rPr>
              <a:t> from </a:t>
            </a:r>
            <a:r>
              <a:rPr lang="it-IT" altLang="en-US" sz="1600" b="1" dirty="0" smtClean="0">
                <a:solidFill>
                  <a:srgbClr val="606060"/>
                </a:solidFill>
              </a:rPr>
              <a:t>6 </a:t>
            </a:r>
            <a:r>
              <a:rPr lang="it-IT" altLang="en-US" sz="1600" b="1" dirty="0" err="1">
                <a:solidFill>
                  <a:srgbClr val="606060"/>
                </a:solidFill>
              </a:rPr>
              <a:t>countries</a:t>
            </a:r>
            <a:r>
              <a:rPr lang="it-IT" altLang="en-US" sz="1600" b="1" dirty="0">
                <a:solidFill>
                  <a:srgbClr val="606060"/>
                </a:solidFill>
              </a:rPr>
              <a:t> </a:t>
            </a:r>
            <a:r>
              <a:rPr lang="it-IT" altLang="en-US" sz="1600" b="1" dirty="0" smtClean="0">
                <a:solidFill>
                  <a:srgbClr val="606060"/>
                </a:solidFill>
              </a:rPr>
              <a:t>(</a:t>
            </a:r>
            <a:r>
              <a:rPr lang="en-GB" sz="1600" b="1" dirty="0" smtClean="0">
                <a:solidFill>
                  <a:srgbClr val="808080">
                    <a:lumMod val="75000"/>
                  </a:srgbClr>
                </a:solidFill>
              </a:rPr>
              <a:t>Germany, Israel, the Netherlands, Italy , Sweden, Russia)</a:t>
            </a:r>
          </a:p>
          <a:p>
            <a:pPr>
              <a:spcAft>
                <a:spcPts val="0"/>
              </a:spcAft>
              <a:defRPr/>
            </a:pPr>
            <a:r>
              <a:rPr lang="en-GB" sz="1600" dirty="0" smtClean="0">
                <a:solidFill>
                  <a:srgbClr val="C00000"/>
                </a:solidFill>
              </a:rPr>
              <a:t>Participant </a:t>
            </a:r>
            <a:r>
              <a:rPr lang="en-GB" sz="1600" dirty="0">
                <a:solidFill>
                  <a:srgbClr val="C00000"/>
                </a:solidFill>
              </a:rPr>
              <a:t>from Russia: </a:t>
            </a:r>
            <a:r>
              <a:rPr lang="en-GB" sz="1600" b="1" dirty="0" err="1" smtClean="0">
                <a:solidFill>
                  <a:srgbClr val="808080">
                    <a:lumMod val="75000"/>
                  </a:srgbClr>
                </a:solidFill>
              </a:rPr>
              <a:t>Zhukovsky</a:t>
            </a:r>
            <a:r>
              <a:rPr lang="en-GB" sz="1600" b="1" dirty="0" smtClean="0">
                <a:solidFill>
                  <a:srgbClr val="808080">
                    <a:lumMod val="75000"/>
                  </a:srgbClr>
                </a:solidFill>
              </a:rPr>
              <a:t> </a:t>
            </a:r>
            <a:r>
              <a:rPr lang="en-GB" sz="1600" b="1" dirty="0">
                <a:solidFill>
                  <a:srgbClr val="808080">
                    <a:lumMod val="75000"/>
                  </a:srgbClr>
                </a:solidFill>
              </a:rPr>
              <a:t>Central </a:t>
            </a:r>
            <a:r>
              <a:rPr lang="en-GB" sz="1600" b="1" dirty="0" err="1">
                <a:solidFill>
                  <a:srgbClr val="808080">
                    <a:lumMod val="75000"/>
                  </a:srgbClr>
                </a:solidFill>
              </a:rPr>
              <a:t>AeroHydrodynamic</a:t>
            </a:r>
            <a:r>
              <a:rPr lang="en-GB" sz="1600" b="1" dirty="0">
                <a:solidFill>
                  <a:srgbClr val="808080">
                    <a:lumMod val="75000"/>
                  </a:srgbClr>
                </a:solidFill>
              </a:rPr>
              <a:t> Institute (</a:t>
            </a:r>
            <a:r>
              <a:rPr lang="en-GB" sz="1600" b="1" dirty="0" err="1">
                <a:solidFill>
                  <a:srgbClr val="808080">
                    <a:lumMod val="75000"/>
                  </a:srgbClr>
                </a:solidFill>
              </a:rPr>
              <a:t>TsAGI</a:t>
            </a:r>
            <a:r>
              <a:rPr lang="en-GB" sz="1600" b="1" dirty="0" smtClean="0">
                <a:solidFill>
                  <a:srgbClr val="808080">
                    <a:lumMod val="75000"/>
                  </a:srgbClr>
                </a:solidFill>
              </a:rPr>
              <a:t>)</a:t>
            </a:r>
          </a:p>
          <a:p>
            <a:pPr>
              <a:spcAft>
                <a:spcPts val="0"/>
              </a:spcAft>
              <a:defRPr/>
            </a:pPr>
            <a:endParaRPr lang="en-GB" sz="1600" b="1" dirty="0">
              <a:solidFill>
                <a:srgbClr val="808080">
                  <a:lumMod val="75000"/>
                </a:srgbClr>
              </a:solidFill>
            </a:endParaRPr>
          </a:p>
          <a:p>
            <a:pPr>
              <a:spcAft>
                <a:spcPts val="1200"/>
              </a:spcAft>
              <a:defRPr/>
            </a:pPr>
            <a:r>
              <a:rPr lang="en-GB" sz="1600" dirty="0" smtClean="0">
                <a:solidFill>
                  <a:srgbClr val="C00000"/>
                </a:solidFill>
              </a:rPr>
              <a:t>Total </a:t>
            </a:r>
            <a:r>
              <a:rPr lang="en-GB" sz="1600" dirty="0">
                <a:solidFill>
                  <a:srgbClr val="C00000"/>
                </a:solidFill>
              </a:rPr>
              <a:t>cost: </a:t>
            </a:r>
            <a:r>
              <a:rPr lang="en-GB" sz="1600" b="1" dirty="0">
                <a:solidFill>
                  <a:srgbClr val="808080">
                    <a:lumMod val="75000"/>
                  </a:srgbClr>
                </a:solidFill>
              </a:rPr>
              <a:t>€</a:t>
            </a:r>
            <a:r>
              <a:rPr lang="en-GB" sz="1600" b="1" dirty="0" smtClean="0">
                <a:solidFill>
                  <a:srgbClr val="808080">
                    <a:lumMod val="75000"/>
                  </a:srgbClr>
                </a:solidFill>
              </a:rPr>
              <a:t>1,264,973.75</a:t>
            </a:r>
          </a:p>
          <a:p>
            <a:pPr>
              <a:spcAft>
                <a:spcPts val="1200"/>
              </a:spcAft>
              <a:defRPr/>
            </a:pPr>
            <a:r>
              <a:rPr lang="en-GB" sz="1600" dirty="0" smtClean="0">
                <a:solidFill>
                  <a:srgbClr val="C00000"/>
                </a:solidFill>
              </a:rPr>
              <a:t>EU contribution: </a:t>
            </a:r>
            <a:r>
              <a:rPr lang="en-GB" sz="1600" b="1" dirty="0">
                <a:solidFill>
                  <a:srgbClr val="808080">
                    <a:lumMod val="75000"/>
                  </a:srgbClr>
                </a:solidFill>
              </a:rPr>
              <a:t>€</a:t>
            </a:r>
            <a:r>
              <a:rPr lang="en-GB" sz="1600" b="1" dirty="0" smtClean="0">
                <a:solidFill>
                  <a:srgbClr val="808080">
                    <a:lumMod val="75000"/>
                  </a:srgbClr>
                </a:solidFill>
              </a:rPr>
              <a:t>986,223.75</a:t>
            </a:r>
            <a:endParaRPr lang="en-GB" sz="1300" b="1" dirty="0" smtClean="0">
              <a:solidFill>
                <a:srgbClr val="808080">
                  <a:lumMod val="75000"/>
                </a:srgbClr>
              </a:solidFill>
            </a:endParaRPr>
          </a:p>
          <a:p>
            <a:pPr>
              <a:spcAft>
                <a:spcPts val="1200"/>
              </a:spcAft>
              <a:defRPr/>
            </a:pPr>
            <a:endParaRPr lang="en-GB" sz="1300" b="1" dirty="0">
              <a:solidFill>
                <a:srgbClr val="808080">
                  <a:lumMod val="75000"/>
                </a:srgbClr>
              </a:solidFill>
            </a:endParaRPr>
          </a:p>
        </p:txBody>
      </p:sp>
      <p:pic>
        <p:nvPicPr>
          <p:cNvPr id="66564"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85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alphaModFix amt="2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19386" y="303957"/>
            <a:ext cx="8229600" cy="869950"/>
          </a:xfrm>
        </p:spPr>
        <p:txBody>
          <a:bodyPr/>
          <a:lstStyle/>
          <a:p>
            <a:pPr>
              <a:defRPr/>
            </a:pPr>
            <a:r>
              <a:rPr lang="en-GB" sz="2000" dirty="0">
                <a:effectLst>
                  <a:outerShdw blurRad="38100" dist="38100" dir="2700000" algn="tl">
                    <a:srgbClr val="000000">
                      <a:alpha val="43137"/>
                    </a:srgbClr>
                  </a:outerShdw>
                </a:effectLst>
              </a:rPr>
              <a:t>ASPIRE </a:t>
            </a:r>
            <a:r>
              <a:rPr lang="en-GB" sz="2000" dirty="0" smtClean="0">
                <a:effectLst>
                  <a:outerShdw blurRad="38100" dist="38100" dir="2700000" algn="tl">
                    <a:srgbClr val="000000">
                      <a:alpha val="43137"/>
                    </a:srgbClr>
                  </a:outerShdw>
                </a:effectLst>
              </a:rPr>
              <a:t>(Jan. 2016 </a:t>
            </a:r>
            <a:r>
              <a:rPr lang="en-GB" sz="2000" dirty="0">
                <a:effectLst>
                  <a:outerShdw blurRad="38100" dist="38100" dir="2700000" algn="tl">
                    <a:srgbClr val="000000">
                      <a:alpha val="43137"/>
                    </a:srgbClr>
                  </a:outerShdw>
                </a:effectLst>
              </a:rPr>
              <a:t>to </a:t>
            </a:r>
            <a:r>
              <a:rPr lang="en-GB" sz="2000" dirty="0" smtClean="0">
                <a:effectLst>
                  <a:outerShdw blurRad="38100" dist="38100" dir="2700000" algn="tl">
                    <a:srgbClr val="000000">
                      <a:alpha val="43137"/>
                    </a:srgbClr>
                  </a:outerShdw>
                </a:effectLst>
              </a:rPr>
              <a:t>Sep. 2018) – </a:t>
            </a:r>
            <a:r>
              <a:rPr lang="en-US" sz="2000" i="1" dirty="0" smtClean="0">
                <a:effectLst>
                  <a:outerShdw blurRad="38100" dist="38100" dir="2700000" algn="tl">
                    <a:srgbClr val="000000">
                      <a:alpha val="43137"/>
                    </a:srgbClr>
                  </a:outerShdw>
                </a:effectLst>
              </a:rPr>
              <a:t>Aerodynamic</a:t>
            </a:r>
            <a:br>
              <a:rPr lang="en-US" sz="2000" i="1" dirty="0" smtClean="0">
                <a:effectLst>
                  <a:outerShdw blurRad="38100" dist="38100" dir="2700000" algn="tl">
                    <a:srgbClr val="000000">
                      <a:alpha val="43137"/>
                    </a:srgbClr>
                  </a:outerShdw>
                </a:effectLst>
              </a:rPr>
            </a:br>
            <a:r>
              <a:rPr lang="en-US" sz="2000" i="1" dirty="0" smtClean="0">
                <a:effectLst>
                  <a:outerShdw blurRad="38100" dist="38100" dir="2700000" algn="tl">
                    <a:srgbClr val="000000">
                      <a:alpha val="43137"/>
                    </a:srgbClr>
                  </a:outerShdw>
                </a:effectLst>
              </a:rPr>
              <a:t>and </a:t>
            </a:r>
            <a:r>
              <a:rPr lang="en-US" sz="2000" i="1" dirty="0" err="1">
                <a:effectLst>
                  <a:outerShdw blurRad="38100" dist="38100" dir="2700000" algn="tl">
                    <a:srgbClr val="000000">
                      <a:alpha val="43137"/>
                    </a:srgbClr>
                  </a:outerShdw>
                </a:effectLst>
              </a:rPr>
              <a:t>acouStic</a:t>
            </a:r>
            <a:r>
              <a:rPr lang="en-US" sz="2000" i="1" dirty="0">
                <a:effectLst>
                  <a:outerShdw blurRad="38100" dist="38100" dir="2700000" algn="tl">
                    <a:srgbClr val="000000">
                      <a:alpha val="43137"/>
                    </a:srgbClr>
                  </a:outerShdw>
                </a:effectLst>
              </a:rPr>
              <a:t> for high-by-Pass </a:t>
            </a:r>
            <a:r>
              <a:rPr lang="en-US" sz="2000" i="1" dirty="0" err="1">
                <a:effectLst>
                  <a:outerShdw blurRad="38100" dist="38100" dir="2700000" algn="tl">
                    <a:srgbClr val="000000">
                      <a:alpha val="43137"/>
                    </a:srgbClr>
                  </a:outerShdw>
                </a:effectLst>
              </a:rPr>
              <a:t>ratIo</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tuRbofan</a:t>
            </a:r>
            <a:r>
              <a:rPr lang="en-US" sz="2000" i="1" dirty="0">
                <a:effectLst>
                  <a:outerShdw blurRad="38100" dist="38100" dir="2700000" algn="tl">
                    <a:srgbClr val="000000">
                      <a:alpha val="43137"/>
                    </a:srgbClr>
                  </a:outerShdw>
                </a:effectLst>
              </a:rPr>
              <a:t> </a:t>
            </a:r>
            <a:r>
              <a:rPr lang="en-US" sz="2000" i="1" dirty="0" err="1">
                <a:effectLst>
                  <a:outerShdw blurRad="38100" dist="38100" dir="2700000" algn="tl">
                    <a:srgbClr val="000000">
                      <a:alpha val="43137"/>
                    </a:srgbClr>
                  </a:outerShdw>
                </a:effectLst>
              </a:rPr>
              <a:t>intEgration</a:t>
            </a:r>
            <a:r>
              <a:rPr lang="en-GB" sz="2000" i="1" dirty="0" smtClean="0">
                <a:effectLst>
                  <a:outerShdw blurRad="38100" dist="38100" dir="2700000" algn="tl">
                    <a:srgbClr val="000000">
                      <a:alpha val="43137"/>
                    </a:srgbClr>
                  </a:outerShdw>
                </a:effectLst>
              </a:rPr>
              <a:t/>
            </a:r>
            <a:br>
              <a:rPr lang="en-GB" sz="2000" i="1" dirty="0" smtClean="0">
                <a:effectLst>
                  <a:outerShdw blurRad="38100" dist="38100" dir="2700000" algn="tl">
                    <a:srgbClr val="000000">
                      <a:alpha val="43137"/>
                    </a:srgbClr>
                  </a:outerShdw>
                </a:effectLst>
              </a:rPr>
            </a:br>
            <a:r>
              <a:rPr lang="en-GB" sz="2000" dirty="0" smtClean="0">
                <a:effectLst>
                  <a:outerShdw blurRad="38100" dist="38100" dir="2700000" algn="tl">
                    <a:srgbClr val="000000">
                      <a:alpha val="43137"/>
                    </a:srgbClr>
                  </a:outerShdw>
                </a:effectLst>
              </a:rPr>
              <a:t/>
            </a:r>
            <a:br>
              <a:rPr lang="en-GB" sz="2000" dirty="0" smtClean="0">
                <a:effectLst>
                  <a:outerShdw blurRad="38100" dist="38100" dir="2700000" algn="tl">
                    <a:srgbClr val="000000">
                      <a:alpha val="43137"/>
                    </a:srgbClr>
                  </a:outerShdw>
                </a:effectLst>
              </a:rPr>
            </a:br>
            <a:endParaRPr lang="en-GB" sz="2000" dirty="0">
              <a:effectLst>
                <a:outerShdw blurRad="38100" dist="38100" dir="2700000" algn="tl">
                  <a:srgbClr val="000000">
                    <a:alpha val="43137"/>
                  </a:srgbClr>
                </a:outerShdw>
              </a:effectLst>
            </a:endParaRPr>
          </a:p>
        </p:txBody>
      </p:sp>
      <p:sp>
        <p:nvSpPr>
          <p:cNvPr id="6" name="Content Placeholder 2"/>
          <p:cNvSpPr txBox="1">
            <a:spLocks/>
          </p:cNvSpPr>
          <p:nvPr/>
        </p:nvSpPr>
        <p:spPr>
          <a:xfrm>
            <a:off x="300038" y="1485900"/>
            <a:ext cx="8229600" cy="4464050"/>
          </a:xfrm>
          <a:prstGeom prst="rect">
            <a:avLst/>
          </a:prstGeom>
        </p:spPr>
        <p:txBody>
          <a:bodyPr lIns="80147" tIns="40074" rIns="80147" bIns="40074"/>
          <a:lstStyle>
            <a:lvl1pPr marL="0" indent="0" algn="l" defTabSz="449263" rtl="0" eaLnBrk="0" fontAlgn="base" hangingPunct="0">
              <a:spcBef>
                <a:spcPts val="0"/>
              </a:spcBef>
              <a:spcAft>
                <a:spcPct val="0"/>
              </a:spcAft>
              <a:buClr>
                <a:srgbClr val="000000"/>
              </a:buClr>
              <a:buSzPct val="100000"/>
              <a:buFont typeface="Times New Roman" pitchFamily="18" charset="0"/>
              <a:defRPr sz="2000">
                <a:solidFill>
                  <a:srgbClr val="0070C0"/>
                </a:solidFill>
                <a:latin typeface="Verdana" pitchFamily="34" charset="0"/>
                <a:ea typeface="Verdana" pitchFamily="34" charset="0"/>
                <a:cs typeface="Verdana" pitchFamily="34" charset="0"/>
              </a:defRPr>
            </a:lvl1pPr>
            <a:lvl2pPr marL="0" indent="0" algn="l" defTabSz="449263" rtl="0" eaLnBrk="0" fontAlgn="base" hangingPunct="0">
              <a:spcBef>
                <a:spcPts val="0"/>
              </a:spcBef>
              <a:spcAft>
                <a:spcPct val="0"/>
              </a:spcAft>
              <a:buClr>
                <a:srgbClr val="000000"/>
              </a:buClr>
              <a:buSzPct val="100000"/>
              <a:buFont typeface="Times New Roman" pitchFamily="18" charset="0"/>
              <a:defRPr sz="1800">
                <a:solidFill>
                  <a:srgbClr val="0070C0"/>
                </a:solidFill>
                <a:latin typeface="Verdana" pitchFamily="34" charset="0"/>
                <a:ea typeface="Verdana" pitchFamily="34" charset="0"/>
                <a:cs typeface="Verdana" pitchFamily="34" charset="0"/>
              </a:defRPr>
            </a:lvl2pPr>
            <a:lvl3pPr marL="1141413" indent="-227013" algn="l" defTabSz="449263" rtl="0" eaLnBrk="0" fontAlgn="base" hangingPunct="0">
              <a:spcBef>
                <a:spcPts val="6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3pPr>
            <a:lvl4pPr marL="1598613" indent="-227013" algn="l" defTabSz="449263" rtl="0" eaLnBrk="0" fontAlgn="base" hangingPunct="0">
              <a:spcBef>
                <a:spcPts val="500"/>
              </a:spcBef>
              <a:spcAft>
                <a:spcPct val="0"/>
              </a:spcAft>
              <a:buClr>
                <a:srgbClr val="000000"/>
              </a:buClr>
              <a:buSzPct val="100000"/>
              <a:buFont typeface="Times New Roman" pitchFamily="18" charset="0"/>
              <a:defRPr sz="2000">
                <a:solidFill>
                  <a:schemeClr val="bg2">
                    <a:lumMod val="50000"/>
                  </a:schemeClr>
                </a:solidFill>
                <a:latin typeface="Verdana" pitchFamily="34" charset="0"/>
                <a:ea typeface="Verdana" pitchFamily="34" charset="0"/>
                <a:cs typeface="Verdana" pitchFamily="34" charset="0"/>
              </a:defRPr>
            </a:lvl4pPr>
            <a:lvl5pPr marL="2055813" indent="-227013"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Verdana" pitchFamily="34" charset="0"/>
                <a:ea typeface="Verdana" pitchFamily="34" charset="0"/>
                <a:cs typeface="Verdana" pitchFamily="34" charset="0"/>
              </a:defRPr>
            </a:lvl5pPr>
            <a:lvl6pPr marL="2457290"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6pPr>
            <a:lvl7pPr marL="2858025"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7pPr>
            <a:lvl8pPr marL="3258761"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8pPr>
            <a:lvl9pPr marL="3659497" indent="-228197" algn="l" defTabSz="449437" rtl="0" eaLnBrk="1" fontAlgn="base" hangingPunct="1">
              <a:spcBef>
                <a:spcPts val="504"/>
              </a:spcBef>
              <a:spcAft>
                <a:spcPct val="0"/>
              </a:spcAft>
              <a:buClr>
                <a:srgbClr val="000000"/>
              </a:buClr>
              <a:buSzPct val="100000"/>
              <a:buFont typeface="Times New Roman" pitchFamily="18" charset="0"/>
              <a:defRPr sz="2000">
                <a:solidFill>
                  <a:srgbClr val="000000"/>
                </a:solidFill>
                <a:latin typeface="+mn-lt"/>
              </a:defRPr>
            </a:lvl9pPr>
          </a:lstStyle>
          <a:p>
            <a:pPr lvl="1">
              <a:spcBef>
                <a:spcPct val="0"/>
              </a:spcBef>
              <a:spcAft>
                <a:spcPts val="600"/>
              </a:spcAft>
              <a:defRPr/>
            </a:pPr>
            <a:r>
              <a:rPr lang="en-GB" altLang="en-US" kern="0" dirty="0" smtClean="0">
                <a:solidFill>
                  <a:srgbClr val="C00000"/>
                </a:solidFill>
              </a:rPr>
              <a:t>Objective:</a:t>
            </a:r>
            <a:r>
              <a:rPr lang="en-GB" altLang="en-US" i="1" kern="0" dirty="0" smtClean="0">
                <a:solidFill>
                  <a:srgbClr val="404040"/>
                </a:solidFill>
              </a:rPr>
              <a:t> </a:t>
            </a:r>
            <a:r>
              <a:rPr lang="en-US" altLang="en-US" b="1" kern="0" dirty="0">
                <a:solidFill>
                  <a:srgbClr val="606060"/>
                </a:solidFill>
              </a:rPr>
              <a:t>to improve and validate numerical and experimental capabilities to assess the aerodynamic and acoustic performance of innovative aircraft configurations equipped with ultra-high by-pass ratio turbofan </a:t>
            </a:r>
            <a:r>
              <a:rPr lang="en-GB" altLang="en-US" b="1" kern="0" dirty="0" smtClean="0">
                <a:solidFill>
                  <a:srgbClr val="606060"/>
                </a:solidFill>
              </a:rPr>
              <a:t> </a:t>
            </a:r>
          </a:p>
          <a:p>
            <a:pPr lvl="1">
              <a:spcBef>
                <a:spcPct val="0"/>
              </a:spcBef>
              <a:spcAft>
                <a:spcPts val="600"/>
              </a:spcAft>
              <a:defRPr/>
            </a:pPr>
            <a:r>
              <a:rPr lang="en-GB" altLang="en-US" kern="0" dirty="0" smtClean="0">
                <a:solidFill>
                  <a:srgbClr val="C00000"/>
                </a:solidFill>
              </a:rPr>
              <a:t>Project Coordinator: </a:t>
            </a:r>
            <a:r>
              <a:rPr lang="fr-FR" altLang="en-US" b="1" kern="0" dirty="0">
                <a:solidFill>
                  <a:srgbClr val="606060"/>
                </a:solidFill>
              </a:rPr>
              <a:t>OFFICE NATIONAL D'ETUDES ET DE RECHERCHES AEROSPATIALES </a:t>
            </a:r>
            <a:endParaRPr lang="fr-FR" altLang="en-US" b="1" kern="0" dirty="0" smtClean="0">
              <a:solidFill>
                <a:srgbClr val="606060"/>
              </a:solidFill>
            </a:endParaRPr>
          </a:p>
          <a:p>
            <a:pPr lvl="1">
              <a:spcBef>
                <a:spcPct val="0"/>
              </a:spcBef>
              <a:spcAft>
                <a:spcPts val="600"/>
              </a:spcAft>
              <a:defRPr/>
            </a:pPr>
            <a:r>
              <a:rPr lang="it-IT" altLang="en-US" kern="0" dirty="0" err="1" smtClean="0">
                <a:solidFill>
                  <a:srgbClr val="C00000"/>
                </a:solidFill>
              </a:rPr>
              <a:t>Participants</a:t>
            </a:r>
            <a:r>
              <a:rPr lang="it-IT" altLang="en-US" kern="0" dirty="0" smtClean="0">
                <a:solidFill>
                  <a:srgbClr val="C00000"/>
                </a:solidFill>
              </a:rPr>
              <a:t>:</a:t>
            </a:r>
            <a:r>
              <a:rPr lang="it-IT" altLang="en-US" b="1" kern="0" dirty="0">
                <a:solidFill>
                  <a:srgbClr val="606060"/>
                </a:solidFill>
              </a:rPr>
              <a:t> </a:t>
            </a:r>
            <a:r>
              <a:rPr lang="it-IT" altLang="en-US" b="1" kern="0" dirty="0" smtClean="0">
                <a:solidFill>
                  <a:srgbClr val="606060"/>
                </a:solidFill>
              </a:rPr>
              <a:t>4 </a:t>
            </a:r>
            <a:r>
              <a:rPr lang="it-IT" altLang="en-US" b="1" kern="0" dirty="0" err="1" smtClean="0">
                <a:solidFill>
                  <a:srgbClr val="606060"/>
                </a:solidFill>
              </a:rPr>
              <a:t>organisations</a:t>
            </a:r>
            <a:r>
              <a:rPr lang="it-IT" altLang="en-US" b="1" kern="0" dirty="0" smtClean="0">
                <a:solidFill>
                  <a:srgbClr val="606060"/>
                </a:solidFill>
              </a:rPr>
              <a:t> from 4 </a:t>
            </a:r>
            <a:r>
              <a:rPr lang="it-IT" altLang="en-US" b="1" kern="0" dirty="0" err="1" smtClean="0">
                <a:solidFill>
                  <a:srgbClr val="606060"/>
                </a:solidFill>
              </a:rPr>
              <a:t>countries</a:t>
            </a:r>
            <a:r>
              <a:rPr lang="it-IT" altLang="en-US" b="1" kern="0" dirty="0">
                <a:solidFill>
                  <a:srgbClr val="606060"/>
                </a:solidFill>
              </a:rPr>
              <a:t> </a:t>
            </a:r>
            <a:r>
              <a:rPr lang="it-IT" altLang="en-US" b="1" kern="0" dirty="0" smtClean="0">
                <a:solidFill>
                  <a:srgbClr val="606060"/>
                </a:solidFill>
              </a:rPr>
              <a:t>(France, </a:t>
            </a:r>
            <a:r>
              <a:rPr lang="it-IT" altLang="en-US" b="1" kern="0" dirty="0" err="1" smtClean="0">
                <a:solidFill>
                  <a:srgbClr val="606060"/>
                </a:solidFill>
              </a:rPr>
              <a:t>Germany,the</a:t>
            </a:r>
            <a:r>
              <a:rPr lang="it-IT" altLang="en-US" b="1" kern="0" dirty="0" smtClean="0">
                <a:solidFill>
                  <a:srgbClr val="606060"/>
                </a:solidFill>
              </a:rPr>
              <a:t> Netherlands, Russia)</a:t>
            </a:r>
          </a:p>
          <a:p>
            <a:pPr lvl="1">
              <a:spcBef>
                <a:spcPct val="0"/>
              </a:spcBef>
              <a:spcAft>
                <a:spcPts val="600"/>
              </a:spcAft>
              <a:buClr>
                <a:srgbClr val="808080"/>
              </a:buClr>
              <a:defRPr/>
            </a:pPr>
            <a:r>
              <a:rPr lang="en-GB" altLang="en-US" kern="0" dirty="0" smtClean="0">
                <a:solidFill>
                  <a:srgbClr val="C00000"/>
                </a:solidFill>
              </a:rPr>
              <a:t>Participant from Russia: </a:t>
            </a:r>
            <a:r>
              <a:rPr lang="en-GB" b="1" dirty="0" err="1">
                <a:solidFill>
                  <a:srgbClr val="808080">
                    <a:lumMod val="75000"/>
                  </a:srgbClr>
                </a:solidFill>
              </a:rPr>
              <a:t>Zhukovsky</a:t>
            </a:r>
            <a:r>
              <a:rPr lang="en-GB" b="1" dirty="0">
                <a:solidFill>
                  <a:srgbClr val="808080">
                    <a:lumMod val="75000"/>
                  </a:srgbClr>
                </a:solidFill>
              </a:rPr>
              <a:t> Central </a:t>
            </a:r>
            <a:r>
              <a:rPr lang="en-GB" b="1" dirty="0" err="1">
                <a:solidFill>
                  <a:srgbClr val="808080">
                    <a:lumMod val="75000"/>
                  </a:srgbClr>
                </a:solidFill>
              </a:rPr>
              <a:t>AeroHydrodynamic</a:t>
            </a:r>
            <a:r>
              <a:rPr lang="en-GB" b="1" dirty="0">
                <a:solidFill>
                  <a:srgbClr val="808080">
                    <a:lumMod val="75000"/>
                  </a:srgbClr>
                </a:solidFill>
              </a:rPr>
              <a:t> Institute (</a:t>
            </a:r>
            <a:r>
              <a:rPr lang="en-GB" b="1" dirty="0" err="1">
                <a:solidFill>
                  <a:srgbClr val="808080">
                    <a:lumMod val="75000"/>
                  </a:srgbClr>
                </a:solidFill>
              </a:rPr>
              <a:t>TsAGI</a:t>
            </a:r>
            <a:r>
              <a:rPr lang="en-GB" b="1" dirty="0">
                <a:solidFill>
                  <a:srgbClr val="808080">
                    <a:lumMod val="75000"/>
                  </a:srgbClr>
                </a:solidFill>
              </a:rPr>
              <a:t>)</a:t>
            </a:r>
            <a:endParaRPr lang="en-GB" altLang="en-US" b="1" kern="0" dirty="0" smtClean="0">
              <a:solidFill>
                <a:srgbClr val="606060"/>
              </a:solidFill>
            </a:endParaRPr>
          </a:p>
          <a:p>
            <a:pPr lvl="1">
              <a:lnSpc>
                <a:spcPct val="150000"/>
              </a:lnSpc>
              <a:spcBef>
                <a:spcPct val="0"/>
              </a:spcBef>
              <a:spcAft>
                <a:spcPts val="600"/>
              </a:spcAft>
              <a:buClr>
                <a:srgbClr val="808080"/>
              </a:buClr>
              <a:defRPr/>
            </a:pPr>
            <a:r>
              <a:rPr lang="fr-FR" altLang="en-US" kern="0" dirty="0" smtClean="0">
                <a:solidFill>
                  <a:srgbClr val="C00000"/>
                </a:solidFill>
              </a:rPr>
              <a:t>Total </a:t>
            </a:r>
            <a:r>
              <a:rPr lang="fr-FR" altLang="en-US" kern="0" dirty="0" err="1" smtClean="0">
                <a:solidFill>
                  <a:srgbClr val="C00000"/>
                </a:solidFill>
              </a:rPr>
              <a:t>cost</a:t>
            </a:r>
            <a:r>
              <a:rPr lang="fr-FR" altLang="en-US" kern="0" dirty="0" smtClean="0">
                <a:solidFill>
                  <a:srgbClr val="C00000"/>
                </a:solidFill>
              </a:rPr>
              <a:t>: </a:t>
            </a:r>
            <a:r>
              <a:rPr lang="en-GB" b="1" dirty="0" smtClean="0">
                <a:solidFill>
                  <a:srgbClr val="808080">
                    <a:lumMod val="75000"/>
                  </a:srgbClr>
                </a:solidFill>
              </a:rPr>
              <a:t>€</a:t>
            </a:r>
            <a:r>
              <a:rPr lang="fr-FR" altLang="en-US" b="1" kern="0" dirty="0" smtClean="0">
                <a:solidFill>
                  <a:srgbClr val="606060"/>
                </a:solidFill>
              </a:rPr>
              <a:t>3,406,735</a:t>
            </a:r>
          </a:p>
          <a:p>
            <a:pPr lvl="1">
              <a:lnSpc>
                <a:spcPct val="150000"/>
              </a:lnSpc>
              <a:spcBef>
                <a:spcPct val="0"/>
              </a:spcBef>
              <a:spcAft>
                <a:spcPts val="600"/>
              </a:spcAft>
              <a:buClr>
                <a:srgbClr val="808080"/>
              </a:buClr>
              <a:defRPr/>
            </a:pPr>
            <a:r>
              <a:rPr lang="fr-FR" altLang="en-US" kern="0" dirty="0" smtClean="0">
                <a:solidFill>
                  <a:srgbClr val="C00000"/>
                </a:solidFill>
              </a:rPr>
              <a:t>EU contribution: </a:t>
            </a:r>
            <a:r>
              <a:rPr lang="en-GB" b="1" dirty="0" smtClean="0">
                <a:solidFill>
                  <a:srgbClr val="808080">
                    <a:lumMod val="75000"/>
                  </a:srgbClr>
                </a:solidFill>
              </a:rPr>
              <a:t>€</a:t>
            </a:r>
            <a:r>
              <a:rPr lang="fr-FR" altLang="en-US" b="1" kern="0" dirty="0" smtClean="0">
                <a:solidFill>
                  <a:srgbClr val="606060"/>
                </a:solidFill>
              </a:rPr>
              <a:t>2,908,234</a:t>
            </a:r>
          </a:p>
        </p:txBody>
      </p:sp>
      <p:pic>
        <p:nvPicPr>
          <p:cNvPr id="61445"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07300" y="116632"/>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91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678" y="334963"/>
            <a:ext cx="8228012" cy="5256213"/>
          </a:xfrm>
        </p:spPr>
        <p:txBody>
          <a:bodyPr/>
          <a:lstStyle/>
          <a:p>
            <a:pPr>
              <a:defRPr/>
            </a:pPr>
            <a:r>
              <a:rPr lang="en-GB" b="1" dirty="0">
                <a:effectLst>
                  <a:outerShdw blurRad="38100" dist="38100" dir="2700000" algn="tl">
                    <a:srgbClr val="000000">
                      <a:alpha val="43137"/>
                    </a:srgbClr>
                  </a:outerShdw>
                </a:effectLst>
              </a:rPr>
              <a:t>Future Sky Safety </a:t>
            </a:r>
            <a:r>
              <a:rPr lang="en-GB"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Jan. </a:t>
            </a:r>
            <a:r>
              <a:rPr lang="en-US" b="1" dirty="0" smtClean="0">
                <a:effectLst>
                  <a:outerShdw blurRad="38100" dist="38100" dir="2700000" algn="tl">
                    <a:srgbClr val="000000">
                      <a:alpha val="43137"/>
                    </a:srgbClr>
                  </a:outerShdw>
                </a:effectLst>
              </a:rPr>
              <a:t>2015 </a:t>
            </a:r>
            <a:r>
              <a:rPr lang="en-US" b="1" dirty="0">
                <a:effectLst>
                  <a:outerShdw blurRad="38100" dist="38100" dir="2700000" algn="tl">
                    <a:srgbClr val="000000">
                      <a:alpha val="43137"/>
                    </a:srgbClr>
                  </a:outerShdw>
                </a:effectLst>
              </a:rPr>
              <a:t>to </a:t>
            </a:r>
            <a:r>
              <a:rPr lang="en-US" b="1" dirty="0" smtClean="0">
                <a:effectLst>
                  <a:outerShdw blurRad="38100" dist="38100" dir="2700000" algn="tl">
                    <a:srgbClr val="000000">
                      <a:alpha val="43137"/>
                    </a:srgbClr>
                  </a:outerShdw>
                </a:effectLst>
              </a:rPr>
              <a:t>Dec. </a:t>
            </a:r>
            <a:r>
              <a:rPr lang="en-US" b="1" dirty="0">
                <a:effectLst>
                  <a:outerShdw blurRad="38100" dist="38100" dir="2700000" algn="tl">
                    <a:srgbClr val="000000">
                      <a:alpha val="43137"/>
                    </a:srgbClr>
                  </a:outerShdw>
                </a:effectLst>
              </a:rPr>
              <a:t>2018</a:t>
            </a:r>
            <a:r>
              <a:rPr lang="en-GB" b="1" dirty="0" smtClean="0">
                <a:effectLst>
                  <a:outerShdw blurRad="38100" dist="38100" dir="2700000" algn="tl">
                    <a:srgbClr val="000000">
                      <a:alpha val="43137"/>
                    </a:srgbClr>
                  </a:outerShdw>
                </a:effectLst>
              </a:rPr>
              <a:t>)</a:t>
            </a:r>
          </a:p>
          <a:p>
            <a:pPr>
              <a:defRPr/>
            </a:pPr>
            <a:endParaRPr lang="en-US" sz="1000" b="1" i="1" dirty="0">
              <a:effectLst>
                <a:outerShdw blurRad="38100" dist="38100" dir="2700000" algn="tl">
                  <a:srgbClr val="000000">
                    <a:alpha val="43137"/>
                  </a:srgbClr>
                </a:outerShdw>
              </a:effectLst>
            </a:endParaRPr>
          </a:p>
          <a:p>
            <a:pPr>
              <a:defRPr/>
            </a:pPr>
            <a:endParaRPr lang="en-GB" sz="1000" i="1" dirty="0" smtClean="0"/>
          </a:p>
          <a:p>
            <a:pPr>
              <a:spcAft>
                <a:spcPts val="0"/>
              </a:spcAft>
              <a:defRPr/>
            </a:pPr>
            <a:r>
              <a:rPr lang="en-GB" sz="1800" dirty="0" smtClean="0">
                <a:solidFill>
                  <a:srgbClr val="C00000"/>
                </a:solidFill>
              </a:rPr>
              <a:t>Objectives: </a:t>
            </a:r>
            <a:r>
              <a:rPr lang="en-US" sz="1800" b="1" dirty="0" smtClean="0">
                <a:solidFill>
                  <a:schemeClr val="tx1">
                    <a:lumMod val="75000"/>
                    <a:lumOff val="25000"/>
                  </a:schemeClr>
                </a:solidFill>
              </a:rPr>
              <a:t>Coordination </a:t>
            </a:r>
            <a:r>
              <a:rPr lang="en-US" sz="1800" b="1" dirty="0">
                <a:solidFill>
                  <a:schemeClr val="tx1">
                    <a:lumMod val="75000"/>
                    <a:lumOff val="25000"/>
                  </a:schemeClr>
                </a:solidFill>
              </a:rPr>
              <a:t>of institutional safety research </a:t>
            </a:r>
            <a:r>
              <a:rPr lang="en-US" sz="1800" b="1" dirty="0" err="1" smtClean="0">
                <a:solidFill>
                  <a:schemeClr val="tx1">
                    <a:lumMod val="75000"/>
                    <a:lumOff val="25000"/>
                  </a:schemeClr>
                </a:solidFill>
              </a:rPr>
              <a:t>programmes</a:t>
            </a:r>
            <a:r>
              <a:rPr lang="en-US" sz="1800" b="1" dirty="0" smtClean="0">
                <a:solidFill>
                  <a:schemeClr val="tx1">
                    <a:lumMod val="75000"/>
                    <a:lumOff val="25000"/>
                  </a:schemeClr>
                </a:solidFill>
              </a:rPr>
              <a:t> and collaborative </a:t>
            </a:r>
            <a:r>
              <a:rPr lang="en-US" sz="1800" b="1" dirty="0">
                <a:solidFill>
                  <a:schemeClr val="tx1">
                    <a:lumMod val="75000"/>
                    <a:lumOff val="25000"/>
                  </a:schemeClr>
                </a:solidFill>
              </a:rPr>
              <a:t>safety research</a:t>
            </a:r>
          </a:p>
          <a:p>
            <a:pPr>
              <a:spcAft>
                <a:spcPts val="0"/>
              </a:spcAft>
              <a:defRPr/>
            </a:pPr>
            <a:endParaRPr lang="en-GB" sz="1800" b="1" dirty="0" smtClean="0">
              <a:solidFill>
                <a:schemeClr val="tx1">
                  <a:lumMod val="75000"/>
                  <a:lumOff val="25000"/>
                </a:schemeClr>
              </a:solidFill>
            </a:endParaRPr>
          </a:p>
          <a:p>
            <a:pPr>
              <a:spcAft>
                <a:spcPts val="0"/>
              </a:spcAft>
              <a:defRPr/>
            </a:pPr>
            <a:r>
              <a:rPr lang="en-GB" sz="1800" dirty="0" smtClean="0">
                <a:solidFill>
                  <a:srgbClr val="C00000"/>
                </a:solidFill>
              </a:rPr>
              <a:t>Project </a:t>
            </a:r>
            <a:r>
              <a:rPr lang="en-GB" sz="1800" dirty="0">
                <a:solidFill>
                  <a:srgbClr val="C00000"/>
                </a:solidFill>
              </a:rPr>
              <a:t>coordinator: </a:t>
            </a:r>
            <a:r>
              <a:rPr lang="nl-NL" sz="1800" b="1" dirty="0">
                <a:solidFill>
                  <a:schemeClr val="tx1">
                    <a:lumMod val="75000"/>
                    <a:lumOff val="25000"/>
                  </a:schemeClr>
                </a:solidFill>
              </a:rPr>
              <a:t>STICHTING NATIONAAL LUCHT- EN </a:t>
            </a:r>
            <a:r>
              <a:rPr lang="nl-NL" sz="1800" b="1" dirty="0" smtClean="0">
                <a:solidFill>
                  <a:schemeClr val="tx1">
                    <a:lumMod val="75000"/>
                    <a:lumOff val="25000"/>
                  </a:schemeClr>
                </a:solidFill>
              </a:rPr>
              <a:t>RUIMTEVAARTLABORATORIUM</a:t>
            </a:r>
          </a:p>
          <a:p>
            <a:pPr>
              <a:spcAft>
                <a:spcPts val="0"/>
              </a:spcAft>
              <a:defRPr/>
            </a:pPr>
            <a:endParaRPr lang="de-DE" sz="1800" b="1" dirty="0" smtClean="0">
              <a:solidFill>
                <a:schemeClr val="tx1">
                  <a:lumMod val="75000"/>
                  <a:lumOff val="25000"/>
                </a:schemeClr>
              </a:solidFill>
            </a:endParaRPr>
          </a:p>
          <a:p>
            <a:pPr>
              <a:spcAft>
                <a:spcPts val="0"/>
              </a:spcAft>
              <a:defRPr/>
            </a:pPr>
            <a:r>
              <a:rPr lang="en-GB" sz="1800" dirty="0" smtClean="0">
                <a:solidFill>
                  <a:srgbClr val="C00000"/>
                </a:solidFill>
              </a:rPr>
              <a:t>Participants: </a:t>
            </a:r>
            <a:r>
              <a:rPr lang="en-GB" sz="1800" b="1" dirty="0" smtClean="0">
                <a:solidFill>
                  <a:schemeClr val="tx1">
                    <a:lumMod val="75000"/>
                    <a:lumOff val="25000"/>
                  </a:schemeClr>
                </a:solidFill>
              </a:rPr>
              <a:t>33 organisations </a:t>
            </a:r>
            <a:r>
              <a:rPr lang="en-GB" sz="1800" b="1" dirty="0">
                <a:solidFill>
                  <a:schemeClr val="tx1">
                    <a:lumMod val="75000"/>
                    <a:lumOff val="25000"/>
                  </a:schemeClr>
                </a:solidFill>
              </a:rPr>
              <a:t>from </a:t>
            </a:r>
            <a:r>
              <a:rPr lang="en-GB" sz="1800" b="1" dirty="0" smtClean="0">
                <a:solidFill>
                  <a:schemeClr val="tx1">
                    <a:lumMod val="75000"/>
                    <a:lumOff val="25000"/>
                  </a:schemeClr>
                </a:solidFill>
              </a:rPr>
              <a:t>14 </a:t>
            </a:r>
            <a:r>
              <a:rPr lang="en-GB" sz="1800" b="1" dirty="0">
                <a:solidFill>
                  <a:schemeClr val="tx1">
                    <a:lumMod val="75000"/>
                    <a:lumOff val="25000"/>
                  </a:schemeClr>
                </a:solidFill>
              </a:rPr>
              <a:t>countries </a:t>
            </a:r>
            <a:r>
              <a:rPr lang="en-GB" sz="1800" b="1" dirty="0" smtClean="0">
                <a:solidFill>
                  <a:schemeClr val="tx1">
                    <a:lumMod val="75000"/>
                    <a:lumOff val="25000"/>
                  </a:schemeClr>
                </a:solidFill>
              </a:rPr>
              <a:t>(the Netherlands, Germany, France, Portugal, Italy, Switzerland, Romania, Spain, Czech Republic, Sweden, Belgium, United Kingdom, Russia, Ireland) </a:t>
            </a:r>
          </a:p>
          <a:p>
            <a:pPr>
              <a:spcAft>
                <a:spcPts val="0"/>
              </a:spcAft>
              <a:defRPr/>
            </a:pPr>
            <a:endParaRPr lang="en-GB" sz="1800" b="1" dirty="0">
              <a:solidFill>
                <a:schemeClr val="tx1">
                  <a:lumMod val="75000"/>
                  <a:lumOff val="25000"/>
                </a:schemeClr>
              </a:solidFill>
            </a:endParaRPr>
          </a:p>
          <a:p>
            <a:pPr>
              <a:spcAft>
                <a:spcPts val="0"/>
              </a:spcAft>
              <a:buClr>
                <a:schemeClr val="tx1">
                  <a:lumMod val="50000"/>
                  <a:lumOff val="50000"/>
                </a:schemeClr>
              </a:buClr>
              <a:defRPr/>
            </a:pPr>
            <a:r>
              <a:rPr lang="en-GB" sz="1800" dirty="0" smtClean="0">
                <a:solidFill>
                  <a:srgbClr val="C00000"/>
                </a:solidFill>
              </a:rPr>
              <a:t>Participant </a:t>
            </a:r>
            <a:r>
              <a:rPr lang="en-GB" sz="1800" dirty="0">
                <a:solidFill>
                  <a:srgbClr val="C00000"/>
                </a:solidFill>
              </a:rPr>
              <a:t>from </a:t>
            </a:r>
            <a:r>
              <a:rPr lang="en-GB" sz="1800" dirty="0" smtClean="0">
                <a:solidFill>
                  <a:srgbClr val="C00000"/>
                </a:solidFill>
              </a:rPr>
              <a:t>Russia</a:t>
            </a:r>
            <a:r>
              <a:rPr lang="en-GB" sz="1800" dirty="0">
                <a:solidFill>
                  <a:srgbClr val="C00000"/>
                </a:solidFill>
              </a:rPr>
              <a:t>: </a:t>
            </a:r>
            <a:r>
              <a:rPr lang="en-GB" sz="1800" b="1" dirty="0" err="1">
                <a:solidFill>
                  <a:schemeClr val="tx1">
                    <a:lumMod val="75000"/>
                    <a:lumOff val="25000"/>
                  </a:schemeClr>
                </a:solidFill>
              </a:rPr>
              <a:t>Zhukovsky</a:t>
            </a:r>
            <a:r>
              <a:rPr lang="en-GB" sz="1800" b="1" dirty="0">
                <a:solidFill>
                  <a:schemeClr val="tx1">
                    <a:lumMod val="75000"/>
                    <a:lumOff val="25000"/>
                  </a:schemeClr>
                </a:solidFill>
              </a:rPr>
              <a:t> Central </a:t>
            </a:r>
            <a:r>
              <a:rPr lang="en-GB" sz="1800" b="1" dirty="0" err="1">
                <a:solidFill>
                  <a:schemeClr val="tx1">
                    <a:lumMod val="75000"/>
                    <a:lumOff val="25000"/>
                  </a:schemeClr>
                </a:solidFill>
              </a:rPr>
              <a:t>AeroHydrodynamic</a:t>
            </a:r>
            <a:r>
              <a:rPr lang="en-GB" sz="1800" b="1" dirty="0">
                <a:solidFill>
                  <a:schemeClr val="tx1">
                    <a:lumMod val="75000"/>
                    <a:lumOff val="25000"/>
                  </a:schemeClr>
                </a:solidFill>
              </a:rPr>
              <a:t> Institute (</a:t>
            </a:r>
            <a:r>
              <a:rPr lang="en-GB" sz="1800" b="1" dirty="0" err="1">
                <a:solidFill>
                  <a:schemeClr val="tx1">
                    <a:lumMod val="75000"/>
                    <a:lumOff val="25000"/>
                  </a:schemeClr>
                </a:solidFill>
              </a:rPr>
              <a:t>TsAGI</a:t>
            </a:r>
            <a:r>
              <a:rPr lang="en-GB" sz="1800" b="1" dirty="0">
                <a:solidFill>
                  <a:schemeClr val="tx1">
                    <a:lumMod val="75000"/>
                    <a:lumOff val="25000"/>
                  </a:schemeClr>
                </a:solidFill>
              </a:rPr>
              <a:t>)</a:t>
            </a:r>
          </a:p>
          <a:p>
            <a:pPr marL="342900" indent="-342900">
              <a:spcAft>
                <a:spcPts val="0"/>
              </a:spcAft>
              <a:buClr>
                <a:schemeClr val="tx1">
                  <a:lumMod val="50000"/>
                  <a:lumOff val="50000"/>
                </a:schemeClr>
              </a:buClr>
              <a:buFont typeface="Verdana" panose="020B0604030504040204" pitchFamily="34" charset="0"/>
              <a:buChar char="▪"/>
              <a:defRPr/>
            </a:pPr>
            <a:endParaRPr lang="en-GB" sz="1800" b="1" dirty="0">
              <a:solidFill>
                <a:schemeClr val="tx1">
                  <a:lumMod val="75000"/>
                  <a:lumOff val="25000"/>
                </a:schemeClr>
              </a:solidFill>
            </a:endParaRPr>
          </a:p>
          <a:p>
            <a:pPr>
              <a:spcAft>
                <a:spcPts val="0"/>
              </a:spcAft>
              <a:defRPr/>
            </a:pPr>
            <a:r>
              <a:rPr lang="fr-FR" sz="1800" dirty="0" smtClean="0">
                <a:solidFill>
                  <a:srgbClr val="C00000"/>
                </a:solidFill>
              </a:rPr>
              <a:t>Total </a:t>
            </a:r>
            <a:r>
              <a:rPr lang="en-GB" sz="1800" dirty="0" smtClean="0">
                <a:solidFill>
                  <a:srgbClr val="C00000"/>
                </a:solidFill>
              </a:rPr>
              <a:t>cost</a:t>
            </a:r>
            <a:r>
              <a:rPr lang="fr-FR" sz="1800" dirty="0" smtClean="0">
                <a:solidFill>
                  <a:srgbClr val="C00000"/>
                </a:solidFill>
              </a:rPr>
              <a:t>: </a:t>
            </a:r>
            <a:r>
              <a:rPr lang="fr-FR" sz="1800" b="1" dirty="0">
                <a:solidFill>
                  <a:schemeClr val="tx1">
                    <a:lumMod val="75000"/>
                    <a:lumOff val="25000"/>
                  </a:schemeClr>
                </a:solidFill>
              </a:rPr>
              <a:t>€</a:t>
            </a:r>
            <a:r>
              <a:rPr lang="fr-FR" sz="1800" b="1" dirty="0" smtClean="0">
                <a:solidFill>
                  <a:schemeClr val="tx1">
                    <a:lumMod val="75000"/>
                    <a:lumOff val="25000"/>
                  </a:schemeClr>
                </a:solidFill>
              </a:rPr>
              <a:t>16,382,874.25</a:t>
            </a:r>
          </a:p>
          <a:p>
            <a:pPr>
              <a:spcAft>
                <a:spcPts val="0"/>
              </a:spcAft>
              <a:defRPr/>
            </a:pPr>
            <a:endParaRPr lang="fr-FR" sz="1800" b="1" dirty="0" smtClean="0">
              <a:solidFill>
                <a:schemeClr val="tx1">
                  <a:lumMod val="75000"/>
                  <a:lumOff val="25000"/>
                </a:schemeClr>
              </a:solidFill>
            </a:endParaRPr>
          </a:p>
          <a:p>
            <a:pPr>
              <a:spcAft>
                <a:spcPts val="0"/>
              </a:spcAft>
              <a:defRPr/>
            </a:pPr>
            <a:r>
              <a:rPr lang="fr-FR" sz="1800" dirty="0" smtClean="0">
                <a:solidFill>
                  <a:srgbClr val="C00000"/>
                </a:solidFill>
              </a:rPr>
              <a:t>EU contribution</a:t>
            </a:r>
            <a:r>
              <a:rPr lang="fr-FR" sz="1800" dirty="0">
                <a:solidFill>
                  <a:srgbClr val="C00000"/>
                </a:solidFill>
              </a:rPr>
              <a:t>: </a:t>
            </a:r>
            <a:r>
              <a:rPr lang="fr-FR" sz="1800" b="1" dirty="0">
                <a:solidFill>
                  <a:schemeClr val="tx1">
                    <a:lumMod val="75000"/>
                    <a:lumOff val="25000"/>
                  </a:schemeClr>
                </a:solidFill>
              </a:rPr>
              <a:t>€</a:t>
            </a:r>
            <a:r>
              <a:rPr lang="fr-FR" sz="1800" b="1" dirty="0" smtClean="0">
                <a:solidFill>
                  <a:schemeClr val="tx1">
                    <a:lumMod val="75000"/>
                    <a:lumOff val="25000"/>
                  </a:schemeClr>
                </a:solidFill>
              </a:rPr>
              <a:t>14,882,894</a:t>
            </a:r>
          </a:p>
          <a:p>
            <a:pPr>
              <a:spcAft>
                <a:spcPts val="1200"/>
              </a:spcAft>
              <a:defRPr/>
            </a:pPr>
            <a:endParaRPr lang="en-GB" sz="1800" b="1" dirty="0">
              <a:solidFill>
                <a:schemeClr val="tx1">
                  <a:lumMod val="75000"/>
                  <a:lumOff val="25000"/>
                </a:schemeClr>
              </a:solidFill>
            </a:endParaRPr>
          </a:p>
          <a:p>
            <a:pPr>
              <a:spcAft>
                <a:spcPts val="1200"/>
              </a:spcAft>
              <a:defRPr/>
            </a:pPr>
            <a:endParaRPr lang="en-GB" sz="1600" b="1" dirty="0">
              <a:solidFill>
                <a:schemeClr val="tx1">
                  <a:lumMod val="65000"/>
                  <a:lumOff val="35000"/>
                </a:schemeClr>
              </a:solidFill>
            </a:endParaRPr>
          </a:p>
          <a:p>
            <a:pPr>
              <a:spcAft>
                <a:spcPts val="1200"/>
              </a:spcAft>
              <a:defRPr/>
            </a:pPr>
            <a:endParaRPr lang="en-GB" sz="1400" u="sng" dirty="0"/>
          </a:p>
        </p:txBody>
      </p:sp>
      <p:pic>
        <p:nvPicPr>
          <p:cNvPr id="70660" name="Picture 2" descr="Image result for horizon 2020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96336" y="53976"/>
            <a:ext cx="1435100" cy="622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2" name="AutoShape 5" descr="Interact"/>
          <p:cNvSpPr>
            <a:spLocks noChangeAspect="1" noChangeArrowheads="1"/>
          </p:cNvSpPr>
          <p:nvPr/>
        </p:nvSpPr>
        <p:spPr bwMode="auto">
          <a:xfrm>
            <a:off x="251520" y="365126"/>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sp>
        <p:nvSpPr>
          <p:cNvPr id="4" name="AutoShape 7" descr="Interact"/>
          <p:cNvSpPr>
            <a:spLocks noChangeAspect="1" noChangeArrowheads="1"/>
          </p:cNvSpPr>
          <p:nvPr/>
        </p:nvSpPr>
        <p:spPr bwMode="auto">
          <a:xfrm>
            <a:off x="155575" y="-487363"/>
            <a:ext cx="2114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800">
              <a:solidFill>
                <a:prstClr val="black"/>
              </a:solidFill>
              <a:latin typeface="Arial" charset="0"/>
              <a:cs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6046" y="5517232"/>
            <a:ext cx="2540579" cy="1067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4358216"/>
      </p:ext>
    </p:extLst>
  </p:cSld>
  <p:clrMapOvr>
    <a:masterClrMapping/>
  </p:clrMapOvr>
</p:sld>
</file>

<file path=ppt/theme/theme1.xml><?xml version="1.0" encoding="utf-8"?>
<a:theme xmlns:a="http://schemas.openxmlformats.org/drawingml/2006/main" name="5_H2020_template">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H2020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127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700" b="0" i="0" u="none" strike="noStrike" cap="none" normalizeH="0" baseline="0" smtClean="0">
            <a:ln>
              <a:noFill/>
            </a:ln>
            <a:solidFill>
              <a:schemeClr val="bg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338</TotalTime>
  <Words>1617</Words>
  <Application>Microsoft Office PowerPoint</Application>
  <PresentationFormat>On-screen Show (4:3)</PresentationFormat>
  <Paragraphs>164</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5_H2020_template</vt:lpstr>
      <vt:lpstr>1_H2020_template</vt:lpstr>
      <vt:lpstr>6_H2020_template</vt:lpstr>
      <vt:lpstr>Office Theme</vt:lpstr>
      <vt:lpstr>Participation of Russian organisations in H2020:   project examples</vt:lpstr>
      <vt:lpstr>PowerPoint Presentation</vt:lpstr>
      <vt:lpstr>PROTECT (2017-01-01 to 2020-12-31) - Pre-commercial lines for production of surface nanostructured antimicrobial and anti-biofilm textiles, medical devices and water treatment membranes  </vt:lpstr>
      <vt:lpstr>PowerPoint Presentation</vt:lpstr>
      <vt:lpstr>RUMBLE (Nov. 2017 to Oct. 2020) - RegUlation  and norM for low sonic Boom LEvels </vt:lpstr>
      <vt:lpstr>PowerPoint Presentation</vt:lpstr>
      <vt:lpstr>PowerPoint Presentation</vt:lpstr>
      <vt:lpstr>ASPIRE (Jan. 2016 to Sep. 2018) – Aerodynamic and acouStic for high-by-Pass ratIo tuRbofan intEgration  </vt:lpstr>
      <vt:lpstr>PowerPoint Presentation</vt:lpstr>
      <vt:lpstr>PowerPoint Presentation</vt:lpstr>
      <vt:lpstr>PowerPoint Presentation</vt:lpstr>
      <vt:lpstr>HoNESt (2015-09-01 to 2018-08-31) - History of Nuclear Energy and Society  </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HoNESt (2015-09-01 to 2018-08-31) - History of Nuclear Energy and Society</dc:title>
  <dc:creator>PUTSELEVA Maria (EEAS-MOSCOW)</dc:creator>
  <cp:lastModifiedBy>BURGER Richard (EEAS-MOSCOW)</cp:lastModifiedBy>
  <cp:revision>15</cp:revision>
  <dcterms:created xsi:type="dcterms:W3CDTF">2017-04-04T10:59:49Z</dcterms:created>
  <dcterms:modified xsi:type="dcterms:W3CDTF">2018-02-09T15:50:18Z</dcterms:modified>
</cp:coreProperties>
</file>