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0"/>
  </p:notesMasterIdLst>
  <p:sldIdLst>
    <p:sldId id="256" r:id="rId2"/>
    <p:sldId id="258" r:id="rId3"/>
    <p:sldId id="259" r:id="rId4"/>
    <p:sldId id="260" r:id="rId5"/>
    <p:sldId id="261" r:id="rId6"/>
    <p:sldId id="270" r:id="rId7"/>
    <p:sldId id="272" r:id="rId8"/>
    <p:sldId id="271" r:id="rId9"/>
    <p:sldId id="266" r:id="rId10"/>
    <p:sldId id="267" r:id="rId11"/>
    <p:sldId id="268" r:id="rId12"/>
    <p:sldId id="269" r:id="rId13"/>
    <p:sldId id="276" r:id="rId14"/>
    <p:sldId id="278" r:id="rId15"/>
    <p:sldId id="273" r:id="rId16"/>
    <p:sldId id="274" r:id="rId17"/>
    <p:sldId id="275" r:id="rId18"/>
    <p:sldId id="277" r:id="rId1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855" autoAdjust="0"/>
    <p:restoredTop sz="94660"/>
  </p:normalViewPr>
  <p:slideViewPr>
    <p:cSldViewPr>
      <p:cViewPr varScale="1">
        <p:scale>
          <a:sx n="85" d="100"/>
          <a:sy n="85" d="100"/>
        </p:scale>
        <p:origin x="77" y="1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B88F8E0-0146-48CA-B2C5-E14F6E4CB95E}" type="datetimeFigureOut">
              <a:rPr lang="ru-RU" smtClean="0"/>
              <a:pPr/>
              <a:t>21.01.2020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FC83EAD-7A1A-40B2-9478-7250BC47B786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C83EAD-7A1A-40B2-9478-7250BC47B786}" type="slidenum">
              <a:rPr lang="ru-RU" smtClean="0"/>
              <a:pPr/>
              <a:t>3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8E4F63-E635-47A7-A39A-D9E2D810BEC1}" type="datetimeFigureOut">
              <a:rPr lang="ru-RU" smtClean="0"/>
              <a:pPr/>
              <a:t>21.01.2020</a:t>
            </a:fld>
            <a:endParaRPr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C6487466-3303-4CB3-9A83-274C14B1E84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8E4F63-E635-47A7-A39A-D9E2D810BEC1}" type="datetimeFigureOut">
              <a:rPr lang="ru-RU" smtClean="0"/>
              <a:pPr/>
              <a:t>21.01.2020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487466-3303-4CB3-9A83-274C14B1E84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8E4F63-E635-47A7-A39A-D9E2D810BEC1}" type="datetimeFigureOut">
              <a:rPr lang="ru-RU" smtClean="0"/>
              <a:pPr/>
              <a:t>21.01.2020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487466-3303-4CB3-9A83-274C14B1E84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8E4F63-E635-47A7-A39A-D9E2D810BEC1}" type="datetimeFigureOut">
              <a:rPr lang="ru-RU" smtClean="0"/>
              <a:pPr/>
              <a:t>21.01.2020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C6487466-3303-4CB3-9A83-274C14B1E84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8E4F63-E635-47A7-A39A-D9E2D810BEC1}" type="datetimeFigureOut">
              <a:rPr lang="ru-RU" smtClean="0"/>
              <a:pPr/>
              <a:t>21.01.2020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487466-3303-4CB3-9A83-274C14B1E84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8E4F63-E635-47A7-A39A-D9E2D810BEC1}" type="datetimeFigureOut">
              <a:rPr lang="ru-RU" smtClean="0"/>
              <a:pPr/>
              <a:t>21.01.2020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487466-3303-4CB3-9A83-274C14B1E84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8E4F63-E635-47A7-A39A-D9E2D810BEC1}" type="datetimeFigureOut">
              <a:rPr lang="ru-RU" smtClean="0"/>
              <a:pPr/>
              <a:t>21.01.2020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C6487466-3303-4CB3-9A83-274C14B1E84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8E4F63-E635-47A7-A39A-D9E2D810BEC1}" type="datetimeFigureOut">
              <a:rPr lang="ru-RU" smtClean="0"/>
              <a:pPr/>
              <a:t>21.01.2020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487466-3303-4CB3-9A83-274C14B1E84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8E4F63-E635-47A7-A39A-D9E2D810BEC1}" type="datetimeFigureOut">
              <a:rPr lang="ru-RU" smtClean="0"/>
              <a:pPr/>
              <a:t>21.01.2020</a:t>
            </a:fld>
            <a:endParaRPr lang="ru-RU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487466-3303-4CB3-9A83-274C14B1E84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8E4F63-E635-47A7-A39A-D9E2D810BEC1}" type="datetimeFigureOut">
              <a:rPr lang="ru-RU" smtClean="0"/>
              <a:pPr/>
              <a:t>21.01.2020</a:t>
            </a:fld>
            <a:endParaRPr lang="ru-RU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487466-3303-4CB3-9A83-274C14B1E84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8E4F63-E635-47A7-A39A-D9E2D810BEC1}" type="datetimeFigureOut">
              <a:rPr lang="ru-RU" smtClean="0"/>
              <a:pPr/>
              <a:t>21.01.2020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487466-3303-4CB3-9A83-274C14B1E84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798E4F63-E635-47A7-A39A-D9E2D810BEC1}" type="datetimeFigureOut">
              <a:rPr lang="ru-RU" smtClean="0"/>
              <a:pPr/>
              <a:t>21.01.2020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C6487466-3303-4CB3-9A83-274C14B1E84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00034" y="928670"/>
            <a:ext cx="8458200" cy="1222375"/>
          </a:xfrm>
        </p:spPr>
        <p:txBody>
          <a:bodyPr>
            <a:normAutofit/>
          </a:bodyPr>
          <a:lstStyle/>
          <a:p>
            <a:r>
              <a:rPr lang="ru-RU" sz="3800" b="1" dirty="0" smtClean="0"/>
              <a:t>Smart-технологии в образовании</a:t>
            </a:r>
            <a:endParaRPr lang="ru-RU" sz="3800" dirty="0"/>
          </a:p>
        </p:txBody>
      </p:sp>
      <p:pic>
        <p:nvPicPr>
          <p:cNvPr id="4" name="Рисунок 3" descr="http://www.library.fa.ru/img/smart2.jp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357290" y="2000240"/>
            <a:ext cx="6429420" cy="42148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914400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Смарт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образование интегрирует в себе  новые понятия  цифровой педагогики:</a:t>
            </a:r>
          </a:p>
          <a:p>
            <a:pPr lvl="0">
              <a:buFont typeface="Arial" pitchFamily="34" charset="0"/>
              <a:buChar char="•"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открытые образовательные ресурсы</a:t>
            </a:r>
          </a:p>
          <a:p>
            <a:pPr lvl="0">
              <a:buFont typeface="Arial" pitchFamily="34" charset="0"/>
              <a:buChar char="•"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массовые открытые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онлайн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курсы</a:t>
            </a:r>
          </a:p>
          <a:p>
            <a:pPr lvl="0">
              <a:buFont typeface="Arial" pitchFamily="34" charset="0"/>
              <a:buChar char="•"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учебные платформы</a:t>
            </a:r>
          </a:p>
          <a:p>
            <a:pPr lvl="0">
              <a:buFont typeface="Arial" pitchFamily="34" charset="0"/>
              <a:buChar char="•"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электронные учебники</a:t>
            </a:r>
          </a:p>
          <a:p>
            <a:pPr lvl="0">
              <a:buFont typeface="Arial" pitchFamily="34" charset="0"/>
              <a:buChar char="•"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электронные библиотеки</a:t>
            </a:r>
          </a:p>
          <a:p>
            <a:pPr lvl="0">
              <a:buFont typeface="Arial" pitchFamily="34" charset="0"/>
              <a:buChar char="•"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открытые лицензии</a:t>
            </a:r>
          </a:p>
          <a:p>
            <a:pPr lvl="0">
              <a:buFont typeface="Arial" pitchFamily="34" charset="0"/>
              <a:buChar char="•"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мобильное обучение</a:t>
            </a:r>
          </a:p>
          <a:p>
            <a:pPr lvl="0">
              <a:buFont typeface="Arial" pitchFamily="34" charset="0"/>
              <a:buChar char="•"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цифровые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видеокоммуникации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 lvl="0">
              <a:buFont typeface="Arial" pitchFamily="34" charset="0"/>
              <a:buChar char="•"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глобальные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медиа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 lvl="0">
              <a:buFont typeface="Arial" pitchFamily="34" charset="0"/>
              <a:buChar char="•"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автоматизированные системы управления образовательными организациями</a:t>
            </a:r>
          </a:p>
          <a:p>
            <a:pPr lvl="0">
              <a:buFont typeface="Arial" pitchFamily="34" charset="0"/>
              <a:buChar char="•"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электронные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портфолио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и личные электронные кабинеты…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1"/>
            <a:ext cx="885828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Преимущества внедрение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смарт-технологий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в учебный процесс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0" y="571480"/>
          <a:ext cx="9144000" cy="727221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72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572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5719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333333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Преимущества для преподавателей</a:t>
                      </a:r>
                      <a:endParaRPr lang="ru-RU" sz="18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333333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Преимущества для студентов</a:t>
                      </a:r>
                      <a:endParaRPr lang="ru-RU" sz="18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25853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333333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− инновационный подход к преподнесению нового материала; </a:t>
                      </a:r>
                      <a:endParaRPr lang="ru-RU" sz="18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333333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− быстрая обратная связь с студентами</a:t>
                      </a:r>
                      <a:r>
                        <a:rPr lang="ru-RU" sz="1800" dirty="0" smtClean="0">
                          <a:solidFill>
                            <a:srgbClr val="333333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;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solidFill>
                            <a:srgbClr val="333333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− </a:t>
                      </a:r>
                      <a:r>
                        <a:rPr lang="ru-RU" sz="1800" dirty="0">
                          <a:solidFill>
                            <a:srgbClr val="333333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формирование объединенного реального и виртуального пространства; </a:t>
                      </a:r>
                      <a:endParaRPr lang="ru-RU" sz="18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333333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− легко управляемый учебный процесс; </a:t>
                      </a:r>
                      <a:endParaRPr lang="ru-RU" sz="18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333333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− разнообразие мультимедиа ресурсов; </a:t>
                      </a:r>
                      <a:endParaRPr lang="ru-RU" sz="18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333333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− всеобщая информационно-образовательная среда;</a:t>
                      </a:r>
                      <a:endParaRPr lang="ru-RU" sz="18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333333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− внедрение новых образовательных технологий с использованием информационно-коммуникационных технологий; </a:t>
                      </a:r>
                      <a:endParaRPr lang="ru-RU" sz="18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333333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− способность адаптироваться под необходимый уровень знаний, и потребностей студентов;</a:t>
                      </a:r>
                      <a:endParaRPr lang="ru-RU" sz="18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333333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− возможность создания сети обмена информацией и установления сотрудничества между несколькими учебными учреждениями; </a:t>
                      </a:r>
                      <a:endParaRPr lang="ru-RU" sz="18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333333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− повышения качества и вариативности обучения.</a:t>
                      </a:r>
                      <a:endParaRPr lang="ru-RU" sz="18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333333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− предоставление большого количества источников информации; </a:t>
                      </a:r>
                      <a:endParaRPr lang="ru-RU" sz="18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333333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− расширение технических возможностей;</a:t>
                      </a:r>
                      <a:endParaRPr lang="ru-RU" sz="18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333333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− поддержка любых образовательных сервисов; </a:t>
                      </a:r>
                      <a:endParaRPr lang="ru-RU" sz="18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333333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− увеличение доли самостоятельной, индивидуальной и групповой работы; </a:t>
                      </a:r>
                      <a:endParaRPr lang="ru-RU" sz="18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333333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− мобильность обучения; </a:t>
                      </a:r>
                      <a:endParaRPr lang="ru-RU" sz="18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333333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− большое количество творческих и исследовательских проектов; </a:t>
                      </a:r>
                      <a:endParaRPr lang="ru-RU" sz="18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333333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− индивидуализация обучения;</a:t>
                      </a:r>
                      <a:endParaRPr lang="ru-RU" sz="18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333333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− оперативная обратная связь;</a:t>
                      </a:r>
                      <a:endParaRPr lang="ru-RU" sz="18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333333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− возможность творческого развития и самореализации; </a:t>
                      </a:r>
                      <a:endParaRPr lang="ru-RU" sz="18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333333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− приобретение необходимой информации вне зависимости от времени и места нахождения; </a:t>
                      </a:r>
                      <a:endParaRPr lang="ru-RU" sz="18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333333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− возможность учиться с любого момента в зависимости от уровня подготовленности.</a:t>
                      </a:r>
                      <a:br>
                        <a:rPr lang="ru-RU" sz="1800" dirty="0">
                          <a:solidFill>
                            <a:srgbClr val="333333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</a:br>
                      <a:endParaRPr lang="ru-RU" sz="18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Что такое hard и soft skills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85786" y="1785926"/>
            <a:ext cx="7786742" cy="47149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6865" name="Rectangle 1"/>
          <p:cNvSpPr>
            <a:spLocks noChangeArrowheads="1"/>
          </p:cNvSpPr>
          <p:nvPr/>
        </p:nvSpPr>
        <p:spPr bwMode="auto">
          <a:xfrm>
            <a:off x="0" y="500042"/>
            <a:ext cx="9144000" cy="8156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Что такое </a:t>
            </a:r>
            <a:r>
              <a:rPr kumimoji="0" lang="ru-RU" sz="32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hard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и </a:t>
            </a:r>
            <a:r>
              <a:rPr kumimoji="0" lang="ru-RU" sz="32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soft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32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skills</a:t>
            </a:r>
            <a:endParaRPr kumimoji="0" lang="ru-RU" sz="3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Навыки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116" y="1142984"/>
            <a:ext cx="9015767" cy="4572032"/>
          </a:xfrm>
          <a:prstGeom prst="rect">
            <a:avLst/>
          </a:prstGeo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slide-13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" y="866180"/>
            <a:ext cx="9143999" cy="5348902"/>
          </a:xfrm>
          <a:prstGeom prst="rect">
            <a:avLst/>
          </a:prstGeom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142812" y="642918"/>
          <a:ext cx="9001188" cy="4751464"/>
        </p:xfrm>
        <a:graphic>
          <a:graphicData uri="http://schemas.openxmlformats.org/drawingml/2006/table">
            <a:tbl>
              <a:tblPr/>
              <a:tblGrid>
                <a:gridCol w="453632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46485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4834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400" b="1" dirty="0" err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Hard</a:t>
                      </a:r>
                      <a:r>
                        <a:rPr lang="ru-RU" sz="24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ru-RU" sz="2400" b="1" dirty="0" err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skills</a:t>
                      </a:r>
                      <a:endParaRPr lang="ru-RU" sz="2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79375" marB="7937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400" b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Soft skills</a:t>
                      </a:r>
                      <a:endParaRPr lang="ru-RU" sz="2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79375" marB="7937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8854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4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Для овладения важны логика и интеллект, которые измеряют уровнем IQ.</a:t>
                      </a:r>
                    </a:p>
                  </a:txBody>
                  <a:tcPr marL="0" marR="0" marT="79375" marB="79375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4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Важен высокий коэффициент эмоционального интеллекта EQ.</a:t>
                      </a:r>
                    </a:p>
                  </a:txBody>
                  <a:tcPr marL="0" marR="0" marT="79375" marB="79375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66893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4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Наличие и уровень «твердых» навыков проверяют при помощи экзаменов и аттестаций.</a:t>
                      </a:r>
                    </a:p>
                  </a:txBody>
                  <a:tcPr marL="0" marR="0" marT="79375" marB="79375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4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Проявление «мягких» навыков сложно отследить, измерить или показать. Существуют различные процедуры </a:t>
                      </a:r>
                      <a:r>
                        <a:rPr lang="ru-RU" sz="2400" dirty="0" err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ассессмента</a:t>
                      </a:r>
                      <a:r>
                        <a:rPr lang="ru-RU" sz="24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и личного тестирования, но это дорогостоящие мероприятия.</a:t>
                      </a:r>
                    </a:p>
                  </a:txBody>
                  <a:tcPr marL="0" marR="0" marT="79375" marB="79375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142812" y="214290"/>
          <a:ext cx="9001188" cy="5785612"/>
        </p:xfrm>
        <a:graphic>
          <a:graphicData uri="http://schemas.openxmlformats.org/drawingml/2006/table">
            <a:tbl>
              <a:tblPr/>
              <a:tblGrid>
                <a:gridCol w="453632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46485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00913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4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Практически не изменяются, не зависимо от того, в какой среде (компания, коллектив, отдел) находится человек. Например, правила хорошего программного кода остаются одинаковыми для любой компании.</a:t>
                      </a:r>
                    </a:p>
                  </a:txBody>
                  <a:tcPr marL="0" marR="0" marT="79375" marB="79375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4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Требуют адаптации под конкретную аудиторию и ситуацию. Например, межличностное общение понадобится для работы в команде, которая занимается тестированием программного обеспечения.</a:t>
                      </a:r>
                    </a:p>
                  </a:txBody>
                  <a:tcPr marL="0" marR="0" marT="79375" marB="79375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2874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4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Приобретаются путем анализа и запоминания готового материала (лекции, книги, аудио и видеоматериалы, личный инструктаж).</a:t>
                      </a:r>
                    </a:p>
                  </a:txBody>
                  <a:tcPr marL="0" marR="0" marT="79375" marB="79375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4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Формирование навыков основано на личном опыте.</a:t>
                      </a:r>
                    </a:p>
                  </a:txBody>
                  <a:tcPr marL="0" marR="0" marT="79375" marB="79375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HardSkillsSoftSkill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429199"/>
            <a:ext cx="9144000" cy="3999602"/>
          </a:xfrm>
          <a:prstGeom prst="rect">
            <a:avLst/>
          </a:prstGeom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00100" y="2214554"/>
            <a:ext cx="771530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800" b="1" dirty="0" smtClean="0">
                <a:latin typeface="Times New Roman" pitchFamily="18" charset="0"/>
                <a:cs typeface="Times New Roman" pitchFamily="18" charset="0"/>
              </a:rPr>
              <a:t>Спасибо за внимание!</a:t>
            </a:r>
            <a:endParaRPr lang="ru-RU" sz="48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Rectangle 1"/>
          <p:cNvSpPr>
            <a:spLocks noChangeArrowheads="1"/>
          </p:cNvSpPr>
          <p:nvPr/>
        </p:nvSpPr>
        <p:spPr bwMode="auto">
          <a:xfrm>
            <a:off x="0" y="206179"/>
            <a:ext cx="9144000" cy="66518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Смарт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— это свойство системы или процесса, которое проявляется во взаимодействии с окружающей средой, и наделяет систему </a:t>
            </a:r>
            <a:r>
              <a:rPr kumimoji="0" lang="ru-RU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и\или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процесс способностью к: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незамедлительному реагированию на изменения во внешней среде;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адаптации к трансформирующимся условиям;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самостоятельному развитию и самоконтролю;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эффективному достижению результата.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1928794" y="0"/>
            <a:ext cx="5886611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3600" b="1" dirty="0">
                <a:solidFill>
                  <a:srgbClr val="231F2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Смена </a:t>
            </a: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rgbClr val="231F2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поколений</a:t>
            </a: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rgbClr val="231F2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ru-RU" sz="3600" b="1" dirty="0">
                <a:solidFill>
                  <a:srgbClr val="231F2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X – Y – Z</a:t>
            </a: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71407" y="714355"/>
          <a:ext cx="9072594" cy="61676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288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5738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1464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57173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744600">
                <a:tc>
                  <a:txBody>
                    <a:bodyPr/>
                    <a:lstStyle/>
                    <a:p>
                      <a:pPr marL="57785" marR="50165" algn="ctr">
                        <a:lnSpc>
                          <a:spcPct val="100000"/>
                        </a:lnSpc>
                        <a:spcBef>
                          <a:spcPts val="40"/>
                        </a:spcBef>
                        <a:spcAft>
                          <a:spcPts val="0"/>
                        </a:spcAft>
                      </a:pPr>
                      <a:r>
                        <a:rPr lang="ru-RU" sz="2400" b="1" dirty="0" err="1">
                          <a:solidFill>
                            <a:srgbClr val="231F2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Ориенти</a:t>
                      </a:r>
                      <a:r>
                        <a:rPr lang="ru-RU" sz="2400" b="1" dirty="0">
                          <a:solidFill>
                            <a:srgbClr val="231F2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- </a:t>
                      </a:r>
                      <a:r>
                        <a:rPr lang="ru-RU" sz="2400" b="1" dirty="0" err="1">
                          <a:solidFill>
                            <a:srgbClr val="231F2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ровочные</a:t>
                      </a:r>
                      <a:r>
                        <a:rPr lang="ru-RU" sz="2400" b="1" dirty="0">
                          <a:solidFill>
                            <a:srgbClr val="231F2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годы рождения</a:t>
                      </a:r>
                      <a:endParaRPr lang="ru-RU" sz="24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5560">
                        <a:spcBef>
                          <a:spcPts val="35"/>
                        </a:spcBef>
                        <a:spcAft>
                          <a:spcPts val="0"/>
                        </a:spcAft>
                      </a:pPr>
                      <a:endParaRPr lang="ru-RU" sz="24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marL="20320" marR="13335" algn="ctr">
                        <a:spcBef>
                          <a:spcPts val="40"/>
                        </a:spcBef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rgbClr val="231F2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Поколение</a:t>
                      </a:r>
                      <a:endParaRPr lang="ru-RU" sz="24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7465" marR="25400" indent="-635" algn="just" rtl="0" eaLnBrk="1" latinLnBrk="0" hangingPunct="1">
                        <a:lnSpc>
                          <a:spcPct val="103000"/>
                        </a:lnSpc>
                        <a:spcBef>
                          <a:spcPts val="40"/>
                        </a:spcBef>
                        <a:spcAft>
                          <a:spcPts val="0"/>
                        </a:spcAft>
                      </a:pPr>
                      <a:r>
                        <a:rPr kumimoji="0" lang="ru-RU" sz="2400" kern="1200" dirty="0">
                          <a:solidFill>
                            <a:srgbClr val="231F2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Отличительные особенности от предыдущего (ссылки)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5560">
                        <a:spcBef>
                          <a:spcPts val="35"/>
                        </a:spcBef>
                        <a:spcAft>
                          <a:spcPts val="0"/>
                        </a:spcAft>
                      </a:pPr>
                      <a:endParaRPr lang="ru-RU" sz="24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marL="46990">
                        <a:spcBef>
                          <a:spcPts val="40"/>
                        </a:spcBef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rgbClr val="231F2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Ключевые факторы</a:t>
                      </a:r>
                      <a:endParaRPr lang="ru-RU" sz="24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717878">
                <a:tc>
                  <a:txBody>
                    <a:bodyPr/>
                    <a:lstStyle/>
                    <a:p>
                      <a:pPr marL="35560">
                        <a:spcBef>
                          <a:spcPts val="40"/>
                        </a:spcBef>
                        <a:spcAft>
                          <a:spcPts val="0"/>
                        </a:spcAft>
                      </a:pPr>
                      <a:r>
                        <a:rPr lang="ru-RU" sz="2400">
                          <a:solidFill>
                            <a:srgbClr val="231F2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1963–1981</a:t>
                      </a:r>
                      <a:endParaRPr lang="ru-RU" sz="24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20320" marR="22225" algn="ctr">
                        <a:spcBef>
                          <a:spcPts val="40"/>
                        </a:spcBef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rgbClr val="231F2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Поколение X</a:t>
                      </a:r>
                      <a:endParaRPr lang="ru-RU" sz="24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6830" marR="26035" algn="just">
                        <a:lnSpc>
                          <a:spcPts val="1080"/>
                        </a:lnSpc>
                        <a:spcBef>
                          <a:spcPts val="15"/>
                        </a:spcBef>
                        <a:spcAft>
                          <a:spcPts val="0"/>
                        </a:spcAft>
                      </a:pPr>
                      <a:endParaRPr lang="ru-RU" sz="2400" dirty="0" smtClean="0">
                        <a:solidFill>
                          <a:srgbClr val="231F2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marL="37465" marR="25400" algn="l" rtl="0" eaLnBrk="1" latinLnBrk="0" hangingPunct="1">
                        <a:lnSpc>
                          <a:spcPct val="103000"/>
                        </a:lnSpc>
                        <a:spcBef>
                          <a:spcPts val="40"/>
                        </a:spcBef>
                        <a:spcAft>
                          <a:spcPts val="0"/>
                        </a:spcAft>
                      </a:pPr>
                      <a:r>
                        <a:rPr kumimoji="0" lang="ru-RU" sz="2400" kern="1200" dirty="0" smtClean="0">
                          <a:solidFill>
                            <a:srgbClr val="231F2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Фундаментальное образование</a:t>
                      </a:r>
                      <a:r>
                        <a:rPr kumimoji="0" lang="ru-RU" sz="2400" kern="1200" dirty="0">
                          <a:solidFill>
                            <a:srgbClr val="231F2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, техническая </a:t>
                      </a:r>
                      <a:r>
                        <a:rPr kumimoji="0" lang="ru-RU" sz="2400" kern="1200" dirty="0" smtClean="0">
                          <a:solidFill>
                            <a:srgbClr val="231F2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грамотность</a:t>
                      </a:r>
                      <a:r>
                        <a:rPr kumimoji="0" lang="ru-RU" sz="2400" kern="1200" dirty="0">
                          <a:solidFill>
                            <a:srgbClr val="231F2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, индивидуализм, </a:t>
                      </a:r>
                      <a:r>
                        <a:rPr kumimoji="0" lang="ru-RU" sz="2400" kern="1200" dirty="0" smtClean="0">
                          <a:solidFill>
                            <a:srgbClr val="231F2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самодостаточность</a:t>
                      </a:r>
                      <a:r>
                        <a:rPr kumimoji="0" lang="ru-RU" sz="2400" kern="1200" dirty="0">
                          <a:solidFill>
                            <a:srgbClr val="231F2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, прагматизм, стремление к карьерному росту, </a:t>
                      </a:r>
                      <a:r>
                        <a:rPr kumimoji="0" lang="ru-RU" sz="2400" kern="1200" dirty="0" err="1">
                          <a:solidFill>
                            <a:srgbClr val="231F2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неформальность</a:t>
                      </a:r>
                      <a:r>
                        <a:rPr kumimoji="0" lang="ru-RU" sz="2400" kern="1200" dirty="0">
                          <a:solidFill>
                            <a:srgbClr val="231F2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400" kern="1200" dirty="0" smtClean="0">
                          <a:solidFill>
                            <a:srgbClr val="231F2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взглядов</a:t>
                      </a:r>
                      <a:r>
                        <a:rPr kumimoji="0" lang="ru-RU" sz="2400" kern="1200" dirty="0">
                          <a:solidFill>
                            <a:srgbClr val="231F2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, нонконформизм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7465" marR="25400" algn="l">
                        <a:lnSpc>
                          <a:spcPct val="103000"/>
                        </a:lnSpc>
                        <a:spcBef>
                          <a:spcPts val="40"/>
                        </a:spcBef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rgbClr val="231F2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Доступ к </a:t>
                      </a:r>
                      <a:r>
                        <a:rPr lang="ru-RU" sz="2400" dirty="0" smtClean="0">
                          <a:solidFill>
                            <a:srgbClr val="231F2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образованию</a:t>
                      </a:r>
                      <a:r>
                        <a:rPr lang="ru-RU" sz="2400" dirty="0">
                          <a:solidFill>
                            <a:srgbClr val="231F2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, создание </a:t>
                      </a:r>
                      <a:r>
                        <a:rPr lang="ru-RU" sz="2400" dirty="0" smtClean="0">
                          <a:solidFill>
                            <a:srgbClr val="231F2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высококвалифицированных </a:t>
                      </a:r>
                      <a:r>
                        <a:rPr lang="ru-RU" sz="2400" dirty="0">
                          <a:solidFill>
                            <a:srgbClr val="231F2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рабочих мест, развитие </a:t>
                      </a:r>
                      <a:r>
                        <a:rPr lang="ru-RU" sz="2400" dirty="0" smtClean="0">
                          <a:solidFill>
                            <a:srgbClr val="231F2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глобализации</a:t>
                      </a:r>
                      <a:r>
                        <a:rPr lang="ru-RU" sz="2400" dirty="0">
                          <a:solidFill>
                            <a:srgbClr val="231F2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, урбанизация</a:t>
                      </a:r>
                      <a:endParaRPr lang="ru-RU" sz="24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71406" y="0"/>
          <a:ext cx="9072594" cy="63607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1451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7163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61359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17284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428736">
                <a:tc>
                  <a:txBody>
                    <a:bodyPr/>
                    <a:lstStyle/>
                    <a:p>
                      <a:pPr marL="57785" marR="50165" algn="ctr">
                        <a:lnSpc>
                          <a:spcPct val="100000"/>
                        </a:lnSpc>
                        <a:spcBef>
                          <a:spcPts val="40"/>
                        </a:spcBef>
                        <a:spcAft>
                          <a:spcPts val="0"/>
                        </a:spcAft>
                      </a:pPr>
                      <a:r>
                        <a:rPr lang="ru-RU" sz="2400" b="1" dirty="0" err="1">
                          <a:solidFill>
                            <a:srgbClr val="231F2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Ориенти</a:t>
                      </a:r>
                      <a:r>
                        <a:rPr lang="ru-RU" sz="2400" b="1" dirty="0">
                          <a:solidFill>
                            <a:srgbClr val="231F2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- </a:t>
                      </a:r>
                      <a:r>
                        <a:rPr lang="ru-RU" sz="2400" b="1" dirty="0" err="1">
                          <a:solidFill>
                            <a:srgbClr val="231F2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ровочные</a:t>
                      </a:r>
                      <a:r>
                        <a:rPr lang="ru-RU" sz="2400" b="1" dirty="0">
                          <a:solidFill>
                            <a:srgbClr val="231F2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годы рождения</a:t>
                      </a:r>
                      <a:endParaRPr lang="ru-RU" sz="24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5560">
                        <a:spcBef>
                          <a:spcPts val="35"/>
                        </a:spcBef>
                        <a:spcAft>
                          <a:spcPts val="0"/>
                        </a:spcAft>
                      </a:pPr>
                      <a:endParaRPr lang="ru-RU" sz="24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marL="20320" marR="13335" algn="ctr">
                        <a:spcBef>
                          <a:spcPts val="40"/>
                        </a:spcBef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rgbClr val="231F2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Поколение</a:t>
                      </a:r>
                      <a:endParaRPr lang="ru-RU" sz="24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7465" marR="25400" indent="-635" algn="just" rtl="0" eaLnBrk="1" latinLnBrk="0" hangingPunct="1">
                        <a:lnSpc>
                          <a:spcPct val="103000"/>
                        </a:lnSpc>
                        <a:spcBef>
                          <a:spcPts val="40"/>
                        </a:spcBef>
                        <a:spcAft>
                          <a:spcPts val="0"/>
                        </a:spcAft>
                      </a:pPr>
                      <a:r>
                        <a:rPr kumimoji="0" lang="ru-RU" sz="2400" kern="1200" dirty="0">
                          <a:solidFill>
                            <a:srgbClr val="231F2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Отличительные особенности от предыдущего (ссылки)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5560">
                        <a:spcBef>
                          <a:spcPts val="35"/>
                        </a:spcBef>
                        <a:spcAft>
                          <a:spcPts val="0"/>
                        </a:spcAft>
                      </a:pPr>
                      <a:endParaRPr lang="ru-RU" sz="24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marL="46990">
                        <a:spcBef>
                          <a:spcPts val="40"/>
                        </a:spcBef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rgbClr val="231F2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Ключевые факторы</a:t>
                      </a:r>
                      <a:endParaRPr lang="ru-RU" sz="24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53711">
                <a:tc>
                  <a:txBody>
                    <a:bodyPr/>
                    <a:lstStyle/>
                    <a:p>
                      <a:pPr marL="35560">
                        <a:spcBef>
                          <a:spcPts val="40"/>
                        </a:spcBef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rgbClr val="231F2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1982–1991</a:t>
                      </a:r>
                      <a:endParaRPr lang="ru-RU" sz="24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6195">
                        <a:lnSpc>
                          <a:spcPct val="103000"/>
                        </a:lnSpc>
                        <a:spcBef>
                          <a:spcPts val="40"/>
                        </a:spcBef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rgbClr val="231F2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Поколение Y (</a:t>
                      </a:r>
                      <a:r>
                        <a:rPr lang="ru-RU" sz="2400" dirty="0" err="1">
                          <a:solidFill>
                            <a:srgbClr val="231F2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Digital</a:t>
                      </a:r>
                      <a:r>
                        <a:rPr lang="ru-RU" sz="2400" dirty="0">
                          <a:solidFill>
                            <a:srgbClr val="231F2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2400" dirty="0" err="1">
                          <a:solidFill>
                            <a:srgbClr val="231F2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Immigrants</a:t>
                      </a:r>
                      <a:r>
                        <a:rPr lang="ru-RU" sz="2400" dirty="0">
                          <a:solidFill>
                            <a:srgbClr val="231F2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)</a:t>
                      </a:r>
                      <a:endParaRPr lang="ru-RU" sz="24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7465" marR="25400" algn="l" rtl="0" eaLnBrk="1" latinLnBrk="0" hangingPunct="1">
                        <a:lnSpc>
                          <a:spcPct val="103000"/>
                        </a:lnSpc>
                        <a:spcBef>
                          <a:spcPts val="40"/>
                        </a:spcBef>
                        <a:spcAft>
                          <a:spcPts val="0"/>
                        </a:spcAft>
                      </a:pPr>
                      <a:r>
                        <a:rPr kumimoji="0" lang="ru-RU" sz="2400" kern="1200" dirty="0">
                          <a:solidFill>
                            <a:srgbClr val="231F2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Образование недостаточно фундаментальное, но в не- скольких областях, быстрое освоение новых технологий, ориентация на </a:t>
                      </a:r>
                      <a:r>
                        <a:rPr kumimoji="0" lang="ru-RU" sz="2400" kern="1200" dirty="0" smtClean="0">
                          <a:solidFill>
                            <a:srgbClr val="231F2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самореализацию</a:t>
                      </a:r>
                      <a:r>
                        <a:rPr kumimoji="0" lang="ru-RU" sz="2400" kern="1200" dirty="0">
                          <a:solidFill>
                            <a:srgbClr val="231F2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, а не на карьерный рост, гедонизм, либеральные взгляды, </a:t>
                      </a:r>
                      <a:r>
                        <a:rPr kumimoji="0" lang="ru-RU" sz="2400" kern="1200" dirty="0" err="1">
                          <a:solidFill>
                            <a:srgbClr val="231F2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коммуникативность</a:t>
                      </a:r>
                      <a:r>
                        <a:rPr kumimoji="0" lang="ru-RU" sz="2400" kern="1200" dirty="0">
                          <a:solidFill>
                            <a:srgbClr val="231F2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, информированность, </a:t>
                      </a:r>
                      <a:r>
                        <a:rPr kumimoji="0" lang="ru-RU" sz="2400" kern="1200" dirty="0" err="1" smtClean="0">
                          <a:solidFill>
                            <a:srgbClr val="231F2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космополитичность</a:t>
                      </a:r>
                      <a:r>
                        <a:rPr kumimoji="0" lang="ru-RU" sz="2400" kern="1200" dirty="0">
                          <a:solidFill>
                            <a:srgbClr val="231F2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, конформизм, самоуверенность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7465" marR="25400" algn="l">
                        <a:lnSpc>
                          <a:spcPct val="103000"/>
                        </a:lnSpc>
                        <a:spcBef>
                          <a:spcPts val="40"/>
                        </a:spcBef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rgbClr val="231F2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Развитие технологий, особенно, Интернет, глобализация, кризис политических </a:t>
                      </a:r>
                      <a:r>
                        <a:rPr lang="ru-RU" sz="2400" dirty="0" smtClean="0">
                          <a:solidFill>
                            <a:srgbClr val="231F2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режимов</a:t>
                      </a:r>
                      <a:endParaRPr lang="ru-RU" sz="24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0" y="642918"/>
          <a:ext cx="8929720" cy="452094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3243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3243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3243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23243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747881">
                <a:tc>
                  <a:txBody>
                    <a:bodyPr/>
                    <a:lstStyle/>
                    <a:p>
                      <a:pPr marL="57785" marR="50165" algn="ctr">
                        <a:lnSpc>
                          <a:spcPct val="100000"/>
                        </a:lnSpc>
                        <a:spcBef>
                          <a:spcPts val="40"/>
                        </a:spcBef>
                        <a:spcAft>
                          <a:spcPts val="0"/>
                        </a:spcAft>
                      </a:pPr>
                      <a:r>
                        <a:rPr lang="ru-RU" sz="2400" b="1" dirty="0" err="1">
                          <a:solidFill>
                            <a:srgbClr val="231F2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Ориенти</a:t>
                      </a:r>
                      <a:r>
                        <a:rPr lang="ru-RU" sz="2400" b="1" dirty="0">
                          <a:solidFill>
                            <a:srgbClr val="231F2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- </a:t>
                      </a:r>
                      <a:r>
                        <a:rPr lang="ru-RU" sz="2400" b="1" dirty="0" err="1">
                          <a:solidFill>
                            <a:srgbClr val="231F2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ровочные</a:t>
                      </a:r>
                      <a:r>
                        <a:rPr lang="ru-RU" sz="2400" b="1" dirty="0">
                          <a:solidFill>
                            <a:srgbClr val="231F2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годы рождения</a:t>
                      </a:r>
                      <a:endParaRPr lang="ru-RU" sz="24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5560">
                        <a:spcBef>
                          <a:spcPts val="35"/>
                        </a:spcBef>
                        <a:spcAft>
                          <a:spcPts val="0"/>
                        </a:spcAft>
                      </a:pPr>
                      <a:endParaRPr lang="ru-RU" sz="24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marL="20320" marR="13335" algn="ctr">
                        <a:spcBef>
                          <a:spcPts val="40"/>
                        </a:spcBef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rgbClr val="231F2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Поколение</a:t>
                      </a:r>
                      <a:endParaRPr lang="ru-RU" sz="24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7465" marR="25400" indent="-635" algn="just" rtl="0" eaLnBrk="1" latinLnBrk="0" hangingPunct="1">
                        <a:lnSpc>
                          <a:spcPct val="103000"/>
                        </a:lnSpc>
                        <a:spcBef>
                          <a:spcPts val="40"/>
                        </a:spcBef>
                        <a:spcAft>
                          <a:spcPts val="0"/>
                        </a:spcAft>
                      </a:pPr>
                      <a:r>
                        <a:rPr kumimoji="0" lang="ru-RU" sz="2400" kern="1200" dirty="0">
                          <a:solidFill>
                            <a:srgbClr val="231F2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Отличительные особенности от предыдущего (ссылки)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5560">
                        <a:spcBef>
                          <a:spcPts val="35"/>
                        </a:spcBef>
                        <a:spcAft>
                          <a:spcPts val="0"/>
                        </a:spcAft>
                      </a:pPr>
                      <a:endParaRPr lang="ru-RU" sz="24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marL="46990">
                        <a:spcBef>
                          <a:spcPts val="40"/>
                        </a:spcBef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rgbClr val="231F2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Ключевые факторы</a:t>
                      </a:r>
                      <a:endParaRPr lang="ru-RU" sz="24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47881">
                <a:tc>
                  <a:txBody>
                    <a:bodyPr/>
                    <a:lstStyle/>
                    <a:p>
                      <a:pPr marL="35560">
                        <a:spcBef>
                          <a:spcPts val="40"/>
                        </a:spcBef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rgbClr val="231F2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1992–2001</a:t>
                      </a:r>
                      <a:endParaRPr lang="ru-RU" sz="24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6195">
                        <a:lnSpc>
                          <a:spcPct val="103000"/>
                        </a:lnSpc>
                        <a:spcBef>
                          <a:spcPts val="40"/>
                        </a:spcBef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rgbClr val="231F2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Поколение Z (</a:t>
                      </a:r>
                      <a:r>
                        <a:rPr lang="ru-RU" sz="2400" dirty="0" err="1">
                          <a:solidFill>
                            <a:srgbClr val="231F2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Digital</a:t>
                      </a:r>
                      <a:r>
                        <a:rPr lang="ru-RU" sz="2400" dirty="0">
                          <a:solidFill>
                            <a:srgbClr val="231F2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2400" dirty="0" err="1">
                          <a:solidFill>
                            <a:srgbClr val="231F2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Native</a:t>
                      </a:r>
                      <a:r>
                        <a:rPr lang="ru-RU" sz="2400" dirty="0">
                          <a:solidFill>
                            <a:srgbClr val="231F2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)</a:t>
                      </a:r>
                      <a:endParaRPr lang="ru-RU" sz="24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6830" marR="26035" algn="l">
                        <a:lnSpc>
                          <a:spcPct val="103000"/>
                        </a:lnSpc>
                        <a:spcBef>
                          <a:spcPts val="40"/>
                        </a:spcBef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rgbClr val="231F2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«естественное» отношение к технологиям, идеализм, не- критичность, виртуализация.</a:t>
                      </a:r>
                      <a:endParaRPr lang="ru-RU" sz="24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6830" marR="26035" algn="l" rtl="0" eaLnBrk="1" latinLnBrk="0" hangingPunct="1">
                        <a:lnSpc>
                          <a:spcPct val="103000"/>
                        </a:lnSpc>
                        <a:spcBef>
                          <a:spcPts val="40"/>
                        </a:spcBef>
                        <a:spcAft>
                          <a:spcPts val="0"/>
                        </a:spcAft>
                      </a:pPr>
                      <a:r>
                        <a:rPr kumimoji="0" lang="ru-RU" sz="2400" kern="1200" dirty="0">
                          <a:solidFill>
                            <a:srgbClr val="231F2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ИКТ как </a:t>
                      </a:r>
                      <a:r>
                        <a:rPr kumimoji="0" lang="ru-RU" sz="2400" kern="1200" dirty="0" smtClean="0">
                          <a:solidFill>
                            <a:srgbClr val="231F2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естественная </a:t>
                      </a:r>
                      <a:r>
                        <a:rPr kumimoji="0" lang="ru-RU" sz="2400" kern="1200" dirty="0">
                          <a:solidFill>
                            <a:srgbClr val="231F2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часть окружаю- щей среды, </a:t>
                      </a:r>
                      <a:r>
                        <a:rPr kumimoji="0" lang="ru-RU" sz="2400" kern="1200" dirty="0" smtClean="0">
                          <a:solidFill>
                            <a:srgbClr val="231F2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естественное </a:t>
                      </a:r>
                      <a:r>
                        <a:rPr kumimoji="0" lang="ru-RU" sz="2400" kern="1200" dirty="0">
                          <a:solidFill>
                            <a:srgbClr val="231F2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средство </a:t>
                      </a:r>
                      <a:r>
                        <a:rPr kumimoji="0" lang="ru-RU" sz="2400" kern="1200" dirty="0" smtClean="0">
                          <a:solidFill>
                            <a:srgbClr val="231F2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коммуникации</a:t>
                      </a:r>
                      <a:endParaRPr kumimoji="0" lang="ru-RU" sz="2400" kern="1200" dirty="0">
                        <a:solidFill>
                          <a:srgbClr val="231F2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Rectangle 1"/>
          <p:cNvSpPr>
            <a:spLocks noChangeArrowheads="1"/>
          </p:cNvSpPr>
          <p:nvPr/>
        </p:nvSpPr>
        <p:spPr bwMode="auto">
          <a:xfrm>
            <a:off x="0" y="0"/>
            <a:ext cx="9144000" cy="61247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Предпосылками к разработке концепции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смарт-образования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являются:</a:t>
            </a:r>
          </a:p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технологические факторы, обеспечивающие новые средства и технологии для обучения в современной информационно-телекоммуникационной среде;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социальные факторы, включающие потребность общества в новом качестве образовательных услуг;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экономические факторы заключают в том, что образование всегда вносило значительный вклад в развитие макроэкономики. А в условиях формирующегося информационного общества соответствующая система образования определяет место университета в развитии инновационной экономики.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http://www.library.fa.ru/img/smart4.jp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9144000" cy="63709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Основные характеристики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СМАРТ образования: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1.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Бесшовность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– обеспечение совместимости между программным обеспечением разработанным для разных операционных систем.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2. Независимость от времени и места, мобильность, повсеместность, непрерывность и простота доступа к учебной информации.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3. Автономность преподавателя и учащегося за счет использования мобильных устройств доступа к учебной информации.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4. Определение различных мотивационных моделей.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5. Взаимосвязь между индивидуальными и организационными целями работодателей и учебного заведения.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6. Оценка демонстрируемых изменений компетенций – результативность учебного процесса измеряется не столько полученными знаниями, сколько возможностью их применять на практике.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7. Гибкое обучение с точки зрения предпочтений и индивидуальных возможностей учащегося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Rectangle 1"/>
          <p:cNvSpPr>
            <a:spLocks noChangeArrowheads="1"/>
          </p:cNvSpPr>
          <p:nvPr/>
        </p:nvSpPr>
        <p:spPr bwMode="auto">
          <a:xfrm>
            <a:off x="0" y="0"/>
            <a:ext cx="9144000" cy="67403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Условия реализации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: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1. Признание неформального и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информального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образования.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2. Использование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нейроагентов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для сбора и обработки информации.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3.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Компетентностно-ориентированность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образования.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4. Необходимы систематизированные изменения технической архитектуры и внедрение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смарт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устройств в учебных процесс. 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5. Внедрение инструментов самодиагностики образовательной среды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6. Реализации принципа непрерывности.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7. Высокая скорость обновления образовательного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контента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8. Использование современных инструментов разработки образовательного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контента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9. Результативность обучения сократив его продолжительность.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10. Необходимы точные метрики для определения компетентности до и после обучения.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11. Все результаты метрических измерений помещаются в электронном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портфолио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являясь данными для анализа стиля обучения.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128</TotalTime>
  <Words>912</Words>
  <Application>Microsoft Office PowerPoint</Application>
  <PresentationFormat>Экран (4:3)</PresentationFormat>
  <Paragraphs>112</Paragraphs>
  <Slides>18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25" baseType="lpstr">
      <vt:lpstr>Arial</vt:lpstr>
      <vt:lpstr>Calibri</vt:lpstr>
      <vt:lpstr>Franklin Gothic Book</vt:lpstr>
      <vt:lpstr>Franklin Gothic Medium</vt:lpstr>
      <vt:lpstr>Times New Roman</vt:lpstr>
      <vt:lpstr>Wingdings 2</vt:lpstr>
      <vt:lpstr>Трек</vt:lpstr>
      <vt:lpstr>Smart-технологии в образовании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Grizli777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Smart-технологии в образовании</dc:title>
  <dc:creator>Tatiana Sakova</dc:creator>
  <cp:lastModifiedBy>user</cp:lastModifiedBy>
  <cp:revision>20</cp:revision>
  <dcterms:created xsi:type="dcterms:W3CDTF">2020-01-17T06:24:39Z</dcterms:created>
  <dcterms:modified xsi:type="dcterms:W3CDTF">2020-01-21T11:44:35Z</dcterms:modified>
</cp:coreProperties>
</file>