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3"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78" r:id="rId26"/>
    <p:sldId id="280" r:id="rId27"/>
    <p:sldId id="284" r:id="rId28"/>
    <p:sldId id="285" r:id="rId29"/>
    <p:sldId id="286" r:id="rId30"/>
    <p:sldId id="287" r:id="rId31"/>
    <p:sldId id="281" r:id="rId32"/>
    <p:sldId id="28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30-Nov-19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30-Nov-19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30-Nov-19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30-Nov-19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30-Nov-19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30-Nov-19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30-Nov-19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7B434-157B-49C8-A383-27DBC3C07043}"/>
              </a:ext>
            </a:extLst>
          </p:cNvPr>
          <p:cNvSpPr>
            <a:spLocks noGrp="1"/>
          </p:cNvSpPr>
          <p:nvPr>
            <p:ph type="ctrTitle"/>
          </p:nvPr>
        </p:nvSpPr>
        <p:spPr/>
        <p:txBody>
          <a:bodyPr/>
          <a:lstStyle/>
          <a:p>
            <a:r>
              <a:rPr lang="en-US" dirty="0"/>
              <a:t>International Contracts: Examples</a:t>
            </a:r>
          </a:p>
        </p:txBody>
      </p:sp>
      <p:sp>
        <p:nvSpPr>
          <p:cNvPr id="3" name="Subtitle 2">
            <a:extLst>
              <a:ext uri="{FF2B5EF4-FFF2-40B4-BE49-F238E27FC236}">
                <a16:creationId xmlns:a16="http://schemas.microsoft.com/office/drawing/2014/main" id="{A2ABDC6A-0C3B-491F-80CE-D2EC412EEDF5}"/>
              </a:ext>
            </a:extLst>
          </p:cNvPr>
          <p:cNvSpPr>
            <a:spLocks noGrp="1"/>
          </p:cNvSpPr>
          <p:nvPr>
            <p:ph type="subTitle" idx="1"/>
          </p:nvPr>
        </p:nvSpPr>
        <p:spPr/>
        <p:txBody>
          <a:bodyPr/>
          <a:lstStyle/>
          <a:p>
            <a:endParaRPr lang="ru-RU" dirty="0">
              <a:solidFill>
                <a:schemeClr val="tx1">
                  <a:lumMod val="95000"/>
                  <a:lumOff val="5000"/>
                </a:schemeClr>
              </a:solidFill>
            </a:endParaRPr>
          </a:p>
          <a:p>
            <a:r>
              <a:rPr lang="en-US" dirty="0">
                <a:solidFill>
                  <a:schemeClr val="tx1">
                    <a:lumMod val="95000"/>
                    <a:lumOff val="5000"/>
                  </a:schemeClr>
                </a:solidFill>
              </a:rPr>
              <a:t>NSUEM</a:t>
            </a:r>
            <a:r>
              <a:rPr lang="ru-RU" dirty="0">
                <a:solidFill>
                  <a:schemeClr val="tx1">
                    <a:lumMod val="95000"/>
                    <a:lumOff val="5000"/>
                  </a:schemeClr>
                </a:solidFill>
              </a:rPr>
              <a:t> - 2019</a:t>
            </a:r>
            <a:endParaRPr lang="en-US" dirty="0">
              <a:solidFill>
                <a:schemeClr val="tx1">
                  <a:lumMod val="95000"/>
                  <a:lumOff val="5000"/>
                </a:schemeClr>
              </a:solidFill>
            </a:endParaRPr>
          </a:p>
        </p:txBody>
      </p:sp>
    </p:spTree>
    <p:extLst>
      <p:ext uri="{BB962C8B-B14F-4D97-AF65-F5344CB8AC3E}">
        <p14:creationId xmlns:p14="http://schemas.microsoft.com/office/powerpoint/2010/main" val="2119647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0DED6-25D7-4970-9235-03C4F6864574}"/>
              </a:ext>
            </a:extLst>
          </p:cNvPr>
          <p:cNvSpPr>
            <a:spLocks noGrp="1"/>
          </p:cNvSpPr>
          <p:nvPr>
            <p:ph type="title"/>
          </p:nvPr>
        </p:nvSpPr>
        <p:spPr/>
        <p:txBody>
          <a:bodyPr/>
          <a:lstStyle/>
          <a:p>
            <a:r>
              <a:rPr lang="ru-RU" dirty="0"/>
              <a:t>Способ оплаты</a:t>
            </a:r>
            <a:endParaRPr lang="en-US" dirty="0"/>
          </a:p>
        </p:txBody>
      </p:sp>
      <p:sp>
        <p:nvSpPr>
          <p:cNvPr id="3" name="Content Placeholder 2">
            <a:extLst>
              <a:ext uri="{FF2B5EF4-FFF2-40B4-BE49-F238E27FC236}">
                <a16:creationId xmlns:a16="http://schemas.microsoft.com/office/drawing/2014/main" id="{10AB9851-E7F0-43A1-AE32-25CCA520F0CF}"/>
              </a:ext>
            </a:extLst>
          </p:cNvPr>
          <p:cNvSpPr>
            <a:spLocks noGrp="1"/>
          </p:cNvSpPr>
          <p:nvPr>
            <p:ph idx="1"/>
          </p:nvPr>
        </p:nvSpPr>
        <p:spPr/>
        <p:txBody>
          <a:bodyPr>
            <a:normAutofit fontScale="92500" lnSpcReduction="20000"/>
          </a:bodyPr>
          <a:lstStyle/>
          <a:p>
            <a:pPr algn="just"/>
            <a:r>
              <a:rPr lang="en-US" dirty="0"/>
              <a:t>Contractor's obligation to pay Subcontractor when payments are due is</a:t>
            </a:r>
            <a:r>
              <a:rPr lang="ru-RU" dirty="0"/>
              <a:t> </a:t>
            </a:r>
            <a:r>
              <a:rPr lang="en-US" dirty="0"/>
              <a:t>independent of Contractor receiving payment from Owner.</a:t>
            </a:r>
            <a:endParaRPr lang="ru-RU" dirty="0"/>
          </a:p>
          <a:p>
            <a:pPr algn="just"/>
            <a:r>
              <a:rPr lang="en-US" dirty="0"/>
              <a:t>Upon receipt of payment from the Owner, Contractor will pay the</a:t>
            </a:r>
            <a:r>
              <a:rPr lang="ru-RU" dirty="0"/>
              <a:t> </a:t>
            </a:r>
            <a:r>
              <a:rPr lang="en-US" dirty="0"/>
              <a:t>Subcontractor without unreasonable delay. </a:t>
            </a:r>
            <a:r>
              <a:rPr lang="en-US" b="1" dirty="0"/>
              <a:t>[Pay when Paid]</a:t>
            </a:r>
            <a:endParaRPr lang="ru-RU" b="1" dirty="0"/>
          </a:p>
          <a:p>
            <a:pPr algn="just"/>
            <a:r>
              <a:rPr lang="en-US" dirty="0"/>
              <a:t>Receipt of payment from the Owner is a condition precedent to</a:t>
            </a:r>
            <a:r>
              <a:rPr lang="ru-RU" dirty="0"/>
              <a:t> </a:t>
            </a:r>
            <a:r>
              <a:rPr lang="en-US" dirty="0"/>
              <a:t>payment to Subcontractor and payment to Subcontractor will only be</a:t>
            </a:r>
            <a:r>
              <a:rPr lang="ru-RU" dirty="0"/>
              <a:t> </a:t>
            </a:r>
            <a:r>
              <a:rPr lang="en-US" dirty="0"/>
              <a:t>made after the Contractor is paid by Owner.</a:t>
            </a:r>
            <a:r>
              <a:rPr lang="ru-RU" dirty="0"/>
              <a:t> </a:t>
            </a:r>
            <a:r>
              <a:rPr lang="en-US" b="1" dirty="0"/>
              <a:t>[Pay if Paid]</a:t>
            </a:r>
            <a:endParaRPr lang="ru-RU" b="1" dirty="0"/>
          </a:p>
          <a:p>
            <a:pPr algn="just"/>
            <a:endParaRPr lang="ru-RU" dirty="0"/>
          </a:p>
          <a:p>
            <a:endParaRPr lang="en-US" dirty="0"/>
          </a:p>
        </p:txBody>
      </p:sp>
    </p:spTree>
    <p:extLst>
      <p:ext uri="{BB962C8B-B14F-4D97-AF65-F5344CB8AC3E}">
        <p14:creationId xmlns:p14="http://schemas.microsoft.com/office/powerpoint/2010/main" val="2473823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D9EE2-3AD2-441C-8D22-29DC407D9B4A}"/>
              </a:ext>
            </a:extLst>
          </p:cNvPr>
          <p:cNvSpPr>
            <a:spLocks noGrp="1"/>
          </p:cNvSpPr>
          <p:nvPr>
            <p:ph type="title"/>
          </p:nvPr>
        </p:nvSpPr>
        <p:spPr/>
        <p:txBody>
          <a:bodyPr/>
          <a:lstStyle/>
          <a:p>
            <a:r>
              <a:rPr lang="ru-RU" dirty="0"/>
              <a:t>«Сложные» контракты</a:t>
            </a:r>
            <a:endParaRPr lang="en-US" dirty="0"/>
          </a:p>
        </p:txBody>
      </p:sp>
      <p:sp>
        <p:nvSpPr>
          <p:cNvPr id="3" name="Content Placeholder 2">
            <a:extLst>
              <a:ext uri="{FF2B5EF4-FFF2-40B4-BE49-F238E27FC236}">
                <a16:creationId xmlns:a16="http://schemas.microsoft.com/office/drawing/2014/main" id="{CB188956-0280-46D1-A109-001BCAD7E727}"/>
              </a:ext>
            </a:extLst>
          </p:cNvPr>
          <p:cNvSpPr>
            <a:spLocks noGrp="1"/>
          </p:cNvSpPr>
          <p:nvPr>
            <p:ph idx="1"/>
          </p:nvPr>
        </p:nvSpPr>
        <p:spPr/>
        <p:txBody>
          <a:bodyPr>
            <a:normAutofit fontScale="85000" lnSpcReduction="20000"/>
          </a:bodyPr>
          <a:lstStyle/>
          <a:p>
            <a:pPr algn="just"/>
            <a:r>
              <a:rPr lang="en-US" b="1" dirty="0"/>
              <a:t>Sub-contract Flow through: </a:t>
            </a:r>
            <a:r>
              <a:rPr lang="en-US" dirty="0"/>
              <a:t>Provisions of prime contract: The provisions of the prime contract, plans, specifications, addendums, change orders, and other documents that comprise the prime contract are incorporated into this subcontract with the same force and effect as though set forth in full.</a:t>
            </a:r>
          </a:p>
          <a:p>
            <a:pPr algn="just"/>
            <a:r>
              <a:rPr lang="en-US" dirty="0"/>
              <a:t>This Gas Sales Agreement (this “Contract”) is made and entered into effective for all purposes as of ___(the “Effective Date”), by and between __ a ___corporation ("Buyer"), and _____ ("Seller").</a:t>
            </a:r>
          </a:p>
          <a:p>
            <a:pPr algn="just"/>
            <a:r>
              <a:rPr lang="en-US" dirty="0"/>
              <a:t>The provisions of this Contract shall apply to all Orders placed by the Purchaser upon the Supplier.</a:t>
            </a:r>
          </a:p>
        </p:txBody>
      </p:sp>
    </p:spTree>
    <p:extLst>
      <p:ext uri="{BB962C8B-B14F-4D97-AF65-F5344CB8AC3E}">
        <p14:creationId xmlns:p14="http://schemas.microsoft.com/office/powerpoint/2010/main" val="1658600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93228-17E1-46FB-8F90-B8A9451ACBE0}"/>
              </a:ext>
            </a:extLst>
          </p:cNvPr>
          <p:cNvSpPr>
            <a:spLocks noGrp="1"/>
          </p:cNvSpPr>
          <p:nvPr>
            <p:ph type="title"/>
          </p:nvPr>
        </p:nvSpPr>
        <p:spPr/>
        <p:txBody>
          <a:bodyPr/>
          <a:lstStyle/>
          <a:p>
            <a:r>
              <a:rPr lang="ru-RU" dirty="0"/>
              <a:t>Стороны договора</a:t>
            </a:r>
            <a:endParaRPr lang="en-US" dirty="0"/>
          </a:p>
        </p:txBody>
      </p:sp>
      <p:sp>
        <p:nvSpPr>
          <p:cNvPr id="3" name="Content Placeholder 2">
            <a:extLst>
              <a:ext uri="{FF2B5EF4-FFF2-40B4-BE49-F238E27FC236}">
                <a16:creationId xmlns:a16="http://schemas.microsoft.com/office/drawing/2014/main" id="{611B93C3-0226-4D37-B070-862D562E21AB}"/>
              </a:ext>
            </a:extLst>
          </p:cNvPr>
          <p:cNvSpPr>
            <a:spLocks noGrp="1"/>
          </p:cNvSpPr>
          <p:nvPr>
            <p:ph idx="1"/>
          </p:nvPr>
        </p:nvSpPr>
        <p:spPr>
          <a:xfrm>
            <a:off x="457200" y="1600200"/>
            <a:ext cx="8229600" cy="4800600"/>
          </a:xfrm>
        </p:spPr>
        <p:txBody>
          <a:bodyPr>
            <a:normAutofit fontScale="77500" lnSpcReduction="20000"/>
          </a:bodyPr>
          <a:lstStyle/>
          <a:p>
            <a:pPr algn="just"/>
            <a:r>
              <a:rPr lang="en-US" dirty="0"/>
              <a:t>X, being a Party to this Agreement for the exclusive purpose of articles 4, 5 and 7 b hereof.</a:t>
            </a:r>
          </a:p>
          <a:p>
            <a:pPr algn="just"/>
            <a:r>
              <a:rPr lang="en-US" dirty="0"/>
              <a:t>Within 30 days as from execution of this agreement, Buyer shall communicate to Seller the identity of the party to be registered as owner of the Trademark.</a:t>
            </a:r>
            <a:endParaRPr lang="ru-RU" dirty="0"/>
          </a:p>
          <a:p>
            <a:pPr algn="just"/>
            <a:r>
              <a:rPr lang="en-US" dirty="0"/>
              <a:t>"Purchaser" means one (1) or more of the following companies: X SA,</a:t>
            </a:r>
            <a:r>
              <a:rPr lang="ru-RU" dirty="0"/>
              <a:t> </a:t>
            </a:r>
            <a:r>
              <a:rPr lang="en-US" dirty="0"/>
              <a:t>X Deutschland GmbH, X </a:t>
            </a:r>
            <a:r>
              <a:rPr lang="en-US" dirty="0" err="1"/>
              <a:t>España</a:t>
            </a:r>
            <a:r>
              <a:rPr lang="en-US" dirty="0"/>
              <a:t> S.A. and any other Subsidiary of X</a:t>
            </a:r>
            <a:r>
              <a:rPr lang="ru-RU" dirty="0"/>
              <a:t> </a:t>
            </a:r>
            <a:r>
              <a:rPr lang="en-US" dirty="0"/>
              <a:t>SA.</a:t>
            </a:r>
          </a:p>
          <a:p>
            <a:pPr algn="just"/>
            <a:r>
              <a:rPr lang="en-US" dirty="0"/>
              <a:t>In case of several Purchasers, and for the sake of clarification, mention of the “Purchaser’s” right to terminate herein shall designate the Principal Purchaser as far as the Contract termination is concerned, and the Purchaser having placed an Order as far as the termination of such Order is concerned.</a:t>
            </a:r>
          </a:p>
        </p:txBody>
      </p:sp>
    </p:spTree>
    <p:extLst>
      <p:ext uri="{BB962C8B-B14F-4D97-AF65-F5344CB8AC3E}">
        <p14:creationId xmlns:p14="http://schemas.microsoft.com/office/powerpoint/2010/main" val="992611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C7AC-EB5B-46E7-BC64-9E99581B5160}"/>
              </a:ext>
            </a:extLst>
          </p:cNvPr>
          <p:cNvSpPr>
            <a:spLocks noGrp="1"/>
          </p:cNvSpPr>
          <p:nvPr>
            <p:ph type="title"/>
          </p:nvPr>
        </p:nvSpPr>
        <p:spPr/>
        <p:txBody>
          <a:bodyPr/>
          <a:lstStyle/>
          <a:p>
            <a:r>
              <a:rPr lang="ru-RU" dirty="0"/>
              <a:t>Преамбула</a:t>
            </a:r>
            <a:endParaRPr lang="en-US" dirty="0"/>
          </a:p>
        </p:txBody>
      </p:sp>
      <p:sp>
        <p:nvSpPr>
          <p:cNvPr id="3" name="Content Placeholder 2">
            <a:extLst>
              <a:ext uri="{FF2B5EF4-FFF2-40B4-BE49-F238E27FC236}">
                <a16:creationId xmlns:a16="http://schemas.microsoft.com/office/drawing/2014/main" id="{DBC7F0AA-668E-4096-A95B-F3EAE1444242}"/>
              </a:ext>
            </a:extLst>
          </p:cNvPr>
          <p:cNvSpPr>
            <a:spLocks noGrp="1"/>
          </p:cNvSpPr>
          <p:nvPr>
            <p:ph idx="1"/>
          </p:nvPr>
        </p:nvSpPr>
        <p:spPr/>
        <p:txBody>
          <a:bodyPr>
            <a:normAutofit fontScale="92500"/>
          </a:bodyPr>
          <a:lstStyle/>
          <a:p>
            <a:r>
              <a:rPr lang="en-US" dirty="0"/>
              <a:t>Now therefore, in consideration of the mutual covenants and promises</a:t>
            </a:r>
            <a:r>
              <a:rPr lang="ru-RU" dirty="0"/>
              <a:t> </a:t>
            </a:r>
            <a:r>
              <a:rPr lang="en-US" dirty="0"/>
              <a:t>contained herein, it is agreed as follows:</a:t>
            </a:r>
            <a:endParaRPr lang="ru-RU" dirty="0"/>
          </a:p>
          <a:p>
            <a:r>
              <a:rPr lang="fr-FR" dirty="0"/>
              <a:t>Considérant que le Mandant souhaite engager l’Agent, et que l’Agent</a:t>
            </a:r>
            <a:r>
              <a:rPr lang="ru-RU" dirty="0"/>
              <a:t> </a:t>
            </a:r>
            <a:r>
              <a:rPr lang="fr-FR" dirty="0"/>
              <a:t>souhaite agir comme son agent commercial exclusif, pour promouvoir</a:t>
            </a:r>
            <a:r>
              <a:rPr lang="ru-RU" dirty="0"/>
              <a:t> </a:t>
            </a:r>
            <a:r>
              <a:rPr lang="fr-FR" dirty="0"/>
              <a:t>la vente des Produits dans le territoire défini à l’Annexe II au présent</a:t>
            </a:r>
            <a:r>
              <a:rPr lang="ru-RU" dirty="0"/>
              <a:t> </a:t>
            </a:r>
            <a:r>
              <a:rPr lang="fr-FR" dirty="0"/>
              <a:t>contrat (ci-après « le Territoire ») ;</a:t>
            </a:r>
            <a:r>
              <a:rPr lang="ru-RU" dirty="0"/>
              <a:t> </a:t>
            </a:r>
            <a:r>
              <a:rPr lang="fr-FR" dirty="0"/>
              <a:t>Il est convenu ce qui suit :</a:t>
            </a:r>
            <a:endParaRPr lang="en-US" dirty="0"/>
          </a:p>
        </p:txBody>
      </p:sp>
    </p:spTree>
    <p:extLst>
      <p:ext uri="{BB962C8B-B14F-4D97-AF65-F5344CB8AC3E}">
        <p14:creationId xmlns:p14="http://schemas.microsoft.com/office/powerpoint/2010/main" val="89002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7FDFD-3045-4FF5-AAA8-CEEF2BA3B101}"/>
              </a:ext>
            </a:extLst>
          </p:cNvPr>
          <p:cNvSpPr>
            <a:spLocks noGrp="1"/>
          </p:cNvSpPr>
          <p:nvPr>
            <p:ph type="title"/>
          </p:nvPr>
        </p:nvSpPr>
        <p:spPr/>
        <p:txBody>
          <a:bodyPr/>
          <a:lstStyle/>
          <a:p>
            <a:r>
              <a:rPr lang="ru-RU" dirty="0"/>
              <a:t>Составные контракта </a:t>
            </a:r>
            <a:endParaRPr lang="en-US" dirty="0"/>
          </a:p>
        </p:txBody>
      </p:sp>
      <p:sp>
        <p:nvSpPr>
          <p:cNvPr id="3" name="Content Placeholder 2">
            <a:extLst>
              <a:ext uri="{FF2B5EF4-FFF2-40B4-BE49-F238E27FC236}">
                <a16:creationId xmlns:a16="http://schemas.microsoft.com/office/drawing/2014/main" id="{07674E05-B5EA-42F5-B2C7-E30164F4DAC3}"/>
              </a:ext>
            </a:extLst>
          </p:cNvPr>
          <p:cNvSpPr>
            <a:spLocks noGrp="1"/>
          </p:cNvSpPr>
          <p:nvPr>
            <p:ph idx="1"/>
          </p:nvPr>
        </p:nvSpPr>
        <p:spPr/>
        <p:txBody>
          <a:bodyPr>
            <a:normAutofit/>
          </a:bodyPr>
          <a:lstStyle/>
          <a:p>
            <a:pPr algn="just"/>
            <a:r>
              <a:rPr lang="en-US" dirty="0"/>
              <a:t>The Annexes, Schedules and Exhibits to this Agreement shall form an</a:t>
            </a:r>
            <a:r>
              <a:rPr lang="ru-RU" dirty="0"/>
              <a:t> </a:t>
            </a:r>
            <a:r>
              <a:rPr lang="en-US" dirty="0"/>
              <a:t>integral part thereof.</a:t>
            </a:r>
            <a:endParaRPr lang="ru-RU" dirty="0"/>
          </a:p>
          <a:p>
            <a:pPr algn="just"/>
            <a:r>
              <a:rPr lang="en-US" dirty="0"/>
              <a:t>Deliveries shall be made in accordance with Incoterm FOB by sea</a:t>
            </a:r>
            <a:r>
              <a:rPr lang="ru-RU" dirty="0"/>
              <a:t> </a:t>
            </a:r>
            <a:r>
              <a:rPr lang="en-US" dirty="0"/>
              <a:t>(Incoterm 2010), at the nearest international seaport of the Vendor.</a:t>
            </a:r>
            <a:endParaRPr lang="ru-RU" dirty="0"/>
          </a:p>
          <a:p>
            <a:pPr algn="just"/>
            <a:r>
              <a:rPr lang="en-US" dirty="0"/>
              <a:t>This is a ‘best efforts’ agreement on the part of ___ and ____ to market</a:t>
            </a:r>
            <a:r>
              <a:rPr lang="ru-RU" dirty="0"/>
              <a:t> </a:t>
            </a:r>
            <a:r>
              <a:rPr lang="en-US" dirty="0"/>
              <a:t>such product in a manner that seems appropriate.</a:t>
            </a:r>
            <a:endParaRPr lang="ru-RU" dirty="0"/>
          </a:p>
          <a:p>
            <a:endParaRPr lang="en-US" dirty="0"/>
          </a:p>
        </p:txBody>
      </p:sp>
    </p:spTree>
    <p:extLst>
      <p:ext uri="{BB962C8B-B14F-4D97-AF65-F5344CB8AC3E}">
        <p14:creationId xmlns:p14="http://schemas.microsoft.com/office/powerpoint/2010/main" val="3714276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CC871-2CE9-4236-9B33-B9E065BAF410}"/>
              </a:ext>
            </a:extLst>
          </p:cNvPr>
          <p:cNvSpPr>
            <a:spLocks noGrp="1"/>
          </p:cNvSpPr>
          <p:nvPr>
            <p:ph type="title"/>
          </p:nvPr>
        </p:nvSpPr>
        <p:spPr/>
        <p:txBody>
          <a:bodyPr/>
          <a:lstStyle/>
          <a:p>
            <a:r>
              <a:rPr lang="ru-RU" dirty="0"/>
              <a:t>Независимость сторон</a:t>
            </a:r>
            <a:endParaRPr lang="en-US" dirty="0"/>
          </a:p>
        </p:txBody>
      </p:sp>
      <p:sp>
        <p:nvSpPr>
          <p:cNvPr id="3" name="Content Placeholder 2">
            <a:extLst>
              <a:ext uri="{FF2B5EF4-FFF2-40B4-BE49-F238E27FC236}">
                <a16:creationId xmlns:a16="http://schemas.microsoft.com/office/drawing/2014/main" id="{99EF636D-FD30-418D-9740-DC66BBE0501E}"/>
              </a:ext>
            </a:extLst>
          </p:cNvPr>
          <p:cNvSpPr>
            <a:spLocks noGrp="1"/>
          </p:cNvSpPr>
          <p:nvPr>
            <p:ph idx="1"/>
          </p:nvPr>
        </p:nvSpPr>
        <p:spPr/>
        <p:txBody>
          <a:bodyPr>
            <a:normAutofit fontScale="92500" lnSpcReduction="20000"/>
          </a:bodyPr>
          <a:lstStyle/>
          <a:p>
            <a:pPr algn="just"/>
            <a:r>
              <a:rPr lang="en-US" dirty="0"/>
              <a:t>Neither Party shall have the right to contract or in any other way to</a:t>
            </a:r>
            <a:r>
              <a:rPr lang="ru-RU" dirty="0"/>
              <a:t> </a:t>
            </a:r>
            <a:r>
              <a:rPr lang="en-US" dirty="0"/>
              <a:t>enter into commitments on behalf of or in the name of the other and</a:t>
            </a:r>
            <a:r>
              <a:rPr lang="ru-RU" dirty="0"/>
              <a:t> </a:t>
            </a:r>
            <a:r>
              <a:rPr lang="en-US" dirty="0"/>
              <a:t>shall not by course of conduct or otherwise hold itself out to third</a:t>
            </a:r>
            <a:r>
              <a:rPr lang="ru-RU" dirty="0"/>
              <a:t> </a:t>
            </a:r>
            <a:r>
              <a:rPr lang="en-US" dirty="0"/>
              <a:t>parties as having such authority. The relationship of the Parties under</a:t>
            </a:r>
            <a:r>
              <a:rPr lang="ru-RU" dirty="0"/>
              <a:t> </a:t>
            </a:r>
            <a:r>
              <a:rPr lang="en-US" dirty="0"/>
              <a:t>the Contract shall be that of independent contractors.</a:t>
            </a:r>
            <a:endParaRPr lang="ru-RU" dirty="0"/>
          </a:p>
          <a:p>
            <a:pPr algn="just"/>
            <a:r>
              <a:rPr lang="en-US" dirty="0"/>
              <a:t>Nothing in this Agreement shall be taken to constitute or create a</a:t>
            </a:r>
            <a:r>
              <a:rPr lang="ru-RU" dirty="0"/>
              <a:t> </a:t>
            </a:r>
            <a:r>
              <a:rPr lang="en-US" dirty="0"/>
              <a:t>partnership between any of the parties to this Agreement or to make or</a:t>
            </a:r>
            <a:r>
              <a:rPr lang="ru-RU" dirty="0"/>
              <a:t> </a:t>
            </a:r>
            <a:r>
              <a:rPr lang="en-US" dirty="0"/>
              <a:t>appoint each party the agent of the other parties.</a:t>
            </a:r>
            <a:endParaRPr lang="ru-RU" dirty="0"/>
          </a:p>
          <a:p>
            <a:endParaRPr lang="en-US" dirty="0"/>
          </a:p>
        </p:txBody>
      </p:sp>
    </p:spTree>
    <p:extLst>
      <p:ext uri="{BB962C8B-B14F-4D97-AF65-F5344CB8AC3E}">
        <p14:creationId xmlns:p14="http://schemas.microsoft.com/office/powerpoint/2010/main" val="3736200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D68CE-4A2A-4342-A64A-8C25C98B6792}"/>
              </a:ext>
            </a:extLst>
          </p:cNvPr>
          <p:cNvSpPr>
            <a:spLocks noGrp="1"/>
          </p:cNvSpPr>
          <p:nvPr>
            <p:ph type="title"/>
          </p:nvPr>
        </p:nvSpPr>
        <p:spPr/>
        <p:txBody>
          <a:bodyPr/>
          <a:lstStyle/>
          <a:p>
            <a:r>
              <a:rPr lang="ru-RU" dirty="0"/>
              <a:t>Право первого отказа</a:t>
            </a:r>
            <a:endParaRPr lang="en-US" dirty="0"/>
          </a:p>
        </p:txBody>
      </p:sp>
      <p:sp>
        <p:nvSpPr>
          <p:cNvPr id="3" name="Content Placeholder 2">
            <a:extLst>
              <a:ext uri="{FF2B5EF4-FFF2-40B4-BE49-F238E27FC236}">
                <a16:creationId xmlns:a16="http://schemas.microsoft.com/office/drawing/2014/main" id="{DB3D8B33-07EE-4D31-8409-CBE2EB698097}"/>
              </a:ext>
            </a:extLst>
          </p:cNvPr>
          <p:cNvSpPr>
            <a:spLocks noGrp="1"/>
          </p:cNvSpPr>
          <p:nvPr>
            <p:ph idx="1"/>
          </p:nvPr>
        </p:nvSpPr>
        <p:spPr/>
        <p:txBody>
          <a:bodyPr/>
          <a:lstStyle/>
          <a:p>
            <a:pPr algn="just"/>
            <a:r>
              <a:rPr lang="en-US" dirty="0"/>
              <a:t>If any of the Shareholders wishes to sell, transfer or otherwise dispose</a:t>
            </a:r>
            <a:r>
              <a:rPr lang="ru-RU" dirty="0"/>
              <a:t> </a:t>
            </a:r>
            <a:r>
              <a:rPr lang="en-US" dirty="0"/>
              <a:t>of any or all of his/her Shares (such party being called the "Seller"), the</a:t>
            </a:r>
            <a:r>
              <a:rPr lang="ru-RU" dirty="0"/>
              <a:t> </a:t>
            </a:r>
            <a:r>
              <a:rPr lang="en-US" dirty="0"/>
              <a:t>other Shareholders (the Offerees") shall have a prior right to buy such</a:t>
            </a:r>
            <a:r>
              <a:rPr lang="ru-RU" dirty="0"/>
              <a:t> </a:t>
            </a:r>
            <a:r>
              <a:rPr lang="en-US" dirty="0"/>
              <a:t>Shares (the "Offered Shares")</a:t>
            </a:r>
            <a:endParaRPr lang="ru-RU" dirty="0"/>
          </a:p>
          <a:p>
            <a:endParaRPr lang="en-US" dirty="0"/>
          </a:p>
        </p:txBody>
      </p:sp>
    </p:spTree>
    <p:extLst>
      <p:ext uri="{BB962C8B-B14F-4D97-AF65-F5344CB8AC3E}">
        <p14:creationId xmlns:p14="http://schemas.microsoft.com/office/powerpoint/2010/main" val="1340658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D0DE0-5CF2-4FAE-883D-8C6D44A9F293}"/>
              </a:ext>
            </a:extLst>
          </p:cNvPr>
          <p:cNvSpPr>
            <a:spLocks noGrp="1"/>
          </p:cNvSpPr>
          <p:nvPr>
            <p:ph type="title"/>
          </p:nvPr>
        </p:nvSpPr>
        <p:spPr/>
        <p:txBody>
          <a:bodyPr/>
          <a:lstStyle/>
          <a:p>
            <a:r>
              <a:rPr lang="ru-RU" dirty="0"/>
              <a:t>В случае конфликта</a:t>
            </a:r>
            <a:endParaRPr lang="en-US" dirty="0"/>
          </a:p>
        </p:txBody>
      </p:sp>
      <p:sp>
        <p:nvSpPr>
          <p:cNvPr id="3" name="Content Placeholder 2">
            <a:extLst>
              <a:ext uri="{FF2B5EF4-FFF2-40B4-BE49-F238E27FC236}">
                <a16:creationId xmlns:a16="http://schemas.microsoft.com/office/drawing/2014/main" id="{56928ACA-4893-4802-8166-6DB1C498BCB5}"/>
              </a:ext>
            </a:extLst>
          </p:cNvPr>
          <p:cNvSpPr>
            <a:spLocks noGrp="1"/>
          </p:cNvSpPr>
          <p:nvPr>
            <p:ph idx="1"/>
          </p:nvPr>
        </p:nvSpPr>
        <p:spPr/>
        <p:txBody>
          <a:bodyPr>
            <a:normAutofit lnSpcReduction="10000"/>
          </a:bodyPr>
          <a:lstStyle/>
          <a:p>
            <a:pPr algn="just"/>
            <a:r>
              <a:rPr lang="en-US" dirty="0"/>
              <a:t>In the event of a bona fide dispute between the Parties with respect to</a:t>
            </a:r>
            <a:r>
              <a:rPr lang="ru-RU" dirty="0"/>
              <a:t> </a:t>
            </a:r>
            <a:r>
              <a:rPr lang="en-US" dirty="0"/>
              <a:t>a delivery of Products, the Purchaser shall be entitled to withhold</a:t>
            </a:r>
            <a:r>
              <a:rPr lang="ru-RU" dirty="0"/>
              <a:t> </a:t>
            </a:r>
            <a:r>
              <a:rPr lang="en-US" dirty="0"/>
              <a:t>payment hereunder in respect of such delivery until resolution of such</a:t>
            </a:r>
            <a:r>
              <a:rPr lang="ru-RU" dirty="0"/>
              <a:t> </a:t>
            </a:r>
            <a:r>
              <a:rPr lang="en-US" dirty="0"/>
              <a:t>dispute.</a:t>
            </a:r>
            <a:endParaRPr lang="ru-RU" dirty="0"/>
          </a:p>
          <a:p>
            <a:pPr algn="just"/>
            <a:r>
              <a:rPr lang="en-US" dirty="0"/>
              <a:t>The parties shall, without delay, continue to perform their respective</a:t>
            </a:r>
            <a:r>
              <a:rPr lang="ru-RU" dirty="0"/>
              <a:t> </a:t>
            </a:r>
            <a:r>
              <a:rPr lang="en-US" dirty="0"/>
              <a:t>obligations under this Agreement, which are not affected by the</a:t>
            </a:r>
            <a:r>
              <a:rPr lang="ru-RU" dirty="0"/>
              <a:t> </a:t>
            </a:r>
            <a:r>
              <a:rPr lang="en-US" dirty="0"/>
              <a:t>dispute.</a:t>
            </a:r>
          </a:p>
        </p:txBody>
      </p:sp>
    </p:spTree>
    <p:extLst>
      <p:ext uri="{BB962C8B-B14F-4D97-AF65-F5344CB8AC3E}">
        <p14:creationId xmlns:p14="http://schemas.microsoft.com/office/powerpoint/2010/main" val="2695552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4A81D-CF67-40FC-B00D-FCF8AD838B75}"/>
              </a:ext>
            </a:extLst>
          </p:cNvPr>
          <p:cNvSpPr>
            <a:spLocks noGrp="1"/>
          </p:cNvSpPr>
          <p:nvPr>
            <p:ph type="title"/>
          </p:nvPr>
        </p:nvSpPr>
        <p:spPr/>
        <p:txBody>
          <a:bodyPr/>
          <a:lstStyle/>
          <a:p>
            <a:r>
              <a:rPr lang="ru-RU" dirty="0"/>
              <a:t>Условия</a:t>
            </a:r>
            <a:endParaRPr lang="en-US" dirty="0"/>
          </a:p>
        </p:txBody>
      </p:sp>
      <p:sp>
        <p:nvSpPr>
          <p:cNvPr id="3" name="Content Placeholder 2">
            <a:extLst>
              <a:ext uri="{FF2B5EF4-FFF2-40B4-BE49-F238E27FC236}">
                <a16:creationId xmlns:a16="http://schemas.microsoft.com/office/drawing/2014/main" id="{F5CBE502-A9D1-4F53-BA4E-AE600492B5CF}"/>
              </a:ext>
            </a:extLst>
          </p:cNvPr>
          <p:cNvSpPr>
            <a:spLocks noGrp="1"/>
          </p:cNvSpPr>
          <p:nvPr>
            <p:ph idx="1"/>
          </p:nvPr>
        </p:nvSpPr>
        <p:spPr>
          <a:xfrm>
            <a:off x="457200" y="1600200"/>
            <a:ext cx="8229600" cy="4525963"/>
          </a:xfrm>
        </p:spPr>
        <p:txBody>
          <a:bodyPr>
            <a:normAutofit fontScale="70000" lnSpcReduction="20000"/>
          </a:bodyPr>
          <a:lstStyle/>
          <a:p>
            <a:pPr algn="just"/>
            <a:r>
              <a:rPr lang="en-US" dirty="0"/>
              <a:t>The entry into force of this Agreement is subject to the condition</a:t>
            </a:r>
            <a:r>
              <a:rPr lang="ru-RU" dirty="0"/>
              <a:t> </a:t>
            </a:r>
            <a:r>
              <a:rPr lang="en-US" dirty="0"/>
              <a:t>precedent of the issuance of an valid export license by [___]</a:t>
            </a:r>
            <a:endParaRPr lang="ru-RU" dirty="0"/>
          </a:p>
          <a:p>
            <a:pPr algn="just"/>
            <a:r>
              <a:rPr lang="en-US" dirty="0"/>
              <a:t>This agreement shall be terminated with immediate effect in case of the</a:t>
            </a:r>
            <a:r>
              <a:rPr lang="ru-RU" dirty="0"/>
              <a:t> </a:t>
            </a:r>
            <a:r>
              <a:rPr lang="en-US" dirty="0"/>
              <a:t>Export license is not renewed.</a:t>
            </a:r>
            <a:endParaRPr lang="ru-RU" dirty="0"/>
          </a:p>
          <a:p>
            <a:pPr algn="just"/>
            <a:r>
              <a:rPr lang="en-US" dirty="0"/>
              <a:t>The entry into force of this Agreement is subject to the condition</a:t>
            </a:r>
            <a:r>
              <a:rPr lang="ru-RU" dirty="0"/>
              <a:t> </a:t>
            </a:r>
            <a:r>
              <a:rPr lang="en-US" dirty="0"/>
              <a:t>precedent of the discretionary approval thereof by the board of</a:t>
            </a:r>
            <a:r>
              <a:rPr lang="ru-RU" dirty="0"/>
              <a:t> </a:t>
            </a:r>
            <a:r>
              <a:rPr lang="en-US" dirty="0"/>
              <a:t>company A</a:t>
            </a:r>
            <a:endParaRPr lang="ru-RU" dirty="0"/>
          </a:p>
          <a:p>
            <a:pPr algn="just"/>
            <a:r>
              <a:rPr lang="en-US" dirty="0" err="1"/>
              <a:t>Principes</a:t>
            </a:r>
            <a:r>
              <a:rPr lang="en-US" dirty="0"/>
              <a:t> </a:t>
            </a:r>
            <a:r>
              <a:rPr lang="en-US" dirty="0" err="1"/>
              <a:t>Undroit</a:t>
            </a:r>
            <a:r>
              <a:rPr lang="ru-RU" dirty="0"/>
              <a:t> </a:t>
            </a:r>
            <a:r>
              <a:rPr lang="en-US" dirty="0"/>
              <a:t>5.3.3</a:t>
            </a:r>
            <a:r>
              <a:rPr lang="ru-RU" dirty="0"/>
              <a:t> </a:t>
            </a:r>
            <a:r>
              <a:rPr lang="en-US" dirty="0"/>
              <a:t>(Interference with conditions)</a:t>
            </a:r>
            <a:r>
              <a:rPr lang="ru-RU" dirty="0"/>
              <a:t> </a:t>
            </a:r>
            <a:r>
              <a:rPr lang="en-US" dirty="0"/>
              <a:t>If fulfilment of a condition is prevented by a party, contrary to the Duty</a:t>
            </a:r>
            <a:r>
              <a:rPr lang="ru-RU" dirty="0"/>
              <a:t> </a:t>
            </a:r>
            <a:r>
              <a:rPr lang="en-US" dirty="0"/>
              <a:t>of good faith and fair dealing or the duty of cooperation, that party may</a:t>
            </a:r>
            <a:r>
              <a:rPr lang="ru-RU" dirty="0"/>
              <a:t> </a:t>
            </a:r>
            <a:r>
              <a:rPr lang="en-US" dirty="0"/>
              <a:t>not rely on the non-fulfilment of the condition.</a:t>
            </a:r>
            <a:r>
              <a:rPr lang="ru-RU" dirty="0"/>
              <a:t> </a:t>
            </a:r>
            <a:r>
              <a:rPr lang="en-US" dirty="0"/>
              <a:t>(2) If fulfilment of a condition is brought about by a party, contrary to</a:t>
            </a:r>
            <a:r>
              <a:rPr lang="ru-RU" dirty="0"/>
              <a:t> </a:t>
            </a:r>
            <a:r>
              <a:rPr lang="en-US" dirty="0"/>
              <a:t>the duty of good faith and fair dealing or the duty of co-operation, that</a:t>
            </a:r>
            <a:r>
              <a:rPr lang="ru-RU" dirty="0"/>
              <a:t> </a:t>
            </a:r>
            <a:r>
              <a:rPr lang="en-US" dirty="0"/>
              <a:t>party may not rely on the fulfilment of the condition.</a:t>
            </a:r>
          </a:p>
        </p:txBody>
      </p:sp>
    </p:spTree>
    <p:extLst>
      <p:ext uri="{BB962C8B-B14F-4D97-AF65-F5344CB8AC3E}">
        <p14:creationId xmlns:p14="http://schemas.microsoft.com/office/powerpoint/2010/main" val="3732058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5D726-E629-45A7-BFEF-4A336582A4C4}"/>
              </a:ext>
            </a:extLst>
          </p:cNvPr>
          <p:cNvSpPr>
            <a:spLocks noGrp="1"/>
          </p:cNvSpPr>
          <p:nvPr>
            <p:ph type="title"/>
          </p:nvPr>
        </p:nvSpPr>
        <p:spPr/>
        <p:txBody>
          <a:bodyPr/>
          <a:lstStyle/>
          <a:p>
            <a:r>
              <a:rPr lang="ru-RU" dirty="0"/>
              <a:t>Гарантии</a:t>
            </a:r>
            <a:endParaRPr lang="en-US" dirty="0"/>
          </a:p>
        </p:txBody>
      </p:sp>
      <p:sp>
        <p:nvSpPr>
          <p:cNvPr id="3" name="Content Placeholder 2">
            <a:extLst>
              <a:ext uri="{FF2B5EF4-FFF2-40B4-BE49-F238E27FC236}">
                <a16:creationId xmlns:a16="http://schemas.microsoft.com/office/drawing/2014/main" id="{07812F2E-1D60-4115-8E33-2CB482069645}"/>
              </a:ext>
            </a:extLst>
          </p:cNvPr>
          <p:cNvSpPr>
            <a:spLocks noGrp="1"/>
          </p:cNvSpPr>
          <p:nvPr>
            <p:ph idx="1"/>
          </p:nvPr>
        </p:nvSpPr>
        <p:spPr>
          <a:xfrm>
            <a:off x="457200" y="1600200"/>
            <a:ext cx="8229600" cy="4983162"/>
          </a:xfrm>
        </p:spPr>
        <p:txBody>
          <a:bodyPr>
            <a:normAutofit fontScale="70000" lnSpcReduction="20000"/>
          </a:bodyPr>
          <a:lstStyle/>
          <a:p>
            <a:r>
              <a:rPr lang="en-US" dirty="0"/>
              <a:t>The Seller warrants (subject to the other provisions of these</a:t>
            </a:r>
            <a:r>
              <a:rPr lang="ru-RU" dirty="0"/>
              <a:t> </a:t>
            </a:r>
            <a:r>
              <a:rPr lang="en-US" dirty="0"/>
              <a:t>Conditions) for a period of 12 months from invoice date that the goods</a:t>
            </a:r>
            <a:r>
              <a:rPr lang="ru-RU" dirty="0"/>
              <a:t> </a:t>
            </a:r>
            <a:r>
              <a:rPr lang="en-US" dirty="0"/>
              <a:t>shall be free from defects in workmanship or materials at the time of</a:t>
            </a:r>
            <a:r>
              <a:rPr lang="ru-RU" dirty="0"/>
              <a:t> </a:t>
            </a:r>
            <a:r>
              <a:rPr lang="en-US" dirty="0"/>
              <a:t>delivery. If any Goods do not conform to that warranty the Seller will at</a:t>
            </a:r>
            <a:r>
              <a:rPr lang="ru-RU" dirty="0"/>
              <a:t> </a:t>
            </a:r>
            <a:r>
              <a:rPr lang="en-US" dirty="0"/>
              <a:t>Buyer’s option:</a:t>
            </a:r>
          </a:p>
          <a:p>
            <a:pPr marL="0" indent="0">
              <a:buNone/>
            </a:pPr>
            <a:r>
              <a:rPr lang="en-US" dirty="0"/>
              <a:t>-replace the Goods found not to conform to the warranty and such</a:t>
            </a:r>
            <a:r>
              <a:rPr lang="ru-RU" dirty="0"/>
              <a:t> </a:t>
            </a:r>
            <a:r>
              <a:rPr lang="en-US" dirty="0"/>
              <a:t>replacements shall be supplied subject to these Conditions; or</a:t>
            </a:r>
          </a:p>
          <a:p>
            <a:pPr marL="0" indent="0">
              <a:buNone/>
            </a:pPr>
            <a:r>
              <a:rPr lang="en-US" dirty="0"/>
              <a:t>- take such steps as the Seller deems necessary to bring the Goods</a:t>
            </a:r>
            <a:r>
              <a:rPr lang="ru-RU" dirty="0"/>
              <a:t> </a:t>
            </a:r>
            <a:r>
              <a:rPr lang="en-US" dirty="0"/>
              <a:t>into a state where they are free from such defects; or</a:t>
            </a:r>
          </a:p>
          <a:p>
            <a:pPr>
              <a:buFontTx/>
              <a:buChar char="-"/>
            </a:pPr>
            <a:r>
              <a:rPr lang="en-US" dirty="0"/>
              <a:t>take back the Goods found not to conform to the warranty and refund</a:t>
            </a:r>
            <a:r>
              <a:rPr lang="ru-RU" dirty="0"/>
              <a:t> </a:t>
            </a:r>
            <a:r>
              <a:rPr lang="en-US" dirty="0"/>
              <a:t>the appropriate part of the purchase price</a:t>
            </a:r>
            <a:r>
              <a:rPr lang="ru-RU" dirty="0"/>
              <a:t>.</a:t>
            </a:r>
          </a:p>
          <a:p>
            <a:r>
              <a:rPr lang="en-US" dirty="0"/>
              <a:t>The foregoing warranty is conditional upon the Buyer giving written</a:t>
            </a:r>
            <a:r>
              <a:rPr lang="ru-RU" dirty="0"/>
              <a:t> </a:t>
            </a:r>
            <a:r>
              <a:rPr lang="en-US" dirty="0"/>
              <a:t>notice to the Seller of the alleged defect in the Goods, such notice to</a:t>
            </a:r>
            <a:r>
              <a:rPr lang="ru-RU" dirty="0"/>
              <a:t> </a:t>
            </a:r>
            <a:r>
              <a:rPr lang="en-US" dirty="0"/>
              <a:t>be received by the Seller within 7 days of the time when the Buyer</a:t>
            </a:r>
            <a:r>
              <a:rPr lang="ru-RU" dirty="0"/>
              <a:t> </a:t>
            </a:r>
            <a:r>
              <a:rPr lang="en-US" dirty="0"/>
              <a:t>discovers or ought to have discovered the defect and in any event</a:t>
            </a:r>
            <a:r>
              <a:rPr lang="ru-RU" dirty="0"/>
              <a:t> </a:t>
            </a:r>
            <a:r>
              <a:rPr lang="en-US" dirty="0"/>
              <a:t>within one year of delivery of the Goods</a:t>
            </a:r>
            <a:r>
              <a:rPr lang="ru-RU" dirty="0"/>
              <a:t>.</a:t>
            </a:r>
          </a:p>
        </p:txBody>
      </p:sp>
    </p:spTree>
    <p:extLst>
      <p:ext uri="{BB962C8B-B14F-4D97-AF65-F5344CB8AC3E}">
        <p14:creationId xmlns:p14="http://schemas.microsoft.com/office/powerpoint/2010/main" val="48212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2B933-2B6C-47CB-A0EF-D3DB777869F6}"/>
              </a:ext>
            </a:extLst>
          </p:cNvPr>
          <p:cNvSpPr>
            <a:spLocks noGrp="1"/>
          </p:cNvSpPr>
          <p:nvPr>
            <p:ph type="title"/>
          </p:nvPr>
        </p:nvSpPr>
        <p:spPr>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ru-RU" dirty="0"/>
              <a:t>Интерпретация договора</a:t>
            </a:r>
            <a:endParaRPr lang="en-US" dirty="0"/>
          </a:p>
        </p:txBody>
      </p:sp>
      <p:sp>
        <p:nvSpPr>
          <p:cNvPr id="3" name="Content Placeholder 2">
            <a:extLst>
              <a:ext uri="{FF2B5EF4-FFF2-40B4-BE49-F238E27FC236}">
                <a16:creationId xmlns:a16="http://schemas.microsoft.com/office/drawing/2014/main" id="{1365D7D1-3F82-40E9-8F6B-32A77E3926B0}"/>
              </a:ext>
            </a:extLst>
          </p:cNvPr>
          <p:cNvSpPr>
            <a:spLocks noGrp="1"/>
          </p:cNvSpPr>
          <p:nvPr>
            <p:ph idx="1"/>
          </p:nvPr>
        </p:nvSpPr>
        <p:spPr/>
        <p:txBody>
          <a:bodyPr>
            <a:normAutofit/>
          </a:bodyPr>
          <a:lstStyle/>
          <a:p>
            <a:pPr algn="just"/>
            <a:r>
              <a:rPr lang="en-US" dirty="0"/>
              <a:t>The Agreement shall be construed and</a:t>
            </a:r>
            <a:r>
              <a:rPr lang="ru-RU" dirty="0"/>
              <a:t> </a:t>
            </a:r>
            <a:r>
              <a:rPr lang="en-US" dirty="0"/>
              <a:t>performed in a spirit of good faith and</a:t>
            </a:r>
            <a:r>
              <a:rPr lang="ru-RU" dirty="0"/>
              <a:t> </a:t>
            </a:r>
            <a:r>
              <a:rPr lang="en-US" dirty="0"/>
              <a:t>fair dealing</a:t>
            </a:r>
            <a:r>
              <a:rPr lang="ru-RU" dirty="0"/>
              <a:t>.</a:t>
            </a:r>
          </a:p>
          <a:p>
            <a:pPr algn="just"/>
            <a:r>
              <a:rPr lang="en-US" dirty="0"/>
              <a:t>Attorney Review. Each party has had the opportunity to review this</a:t>
            </a:r>
            <a:r>
              <a:rPr lang="ru-RU" dirty="0"/>
              <a:t> </a:t>
            </a:r>
            <a:r>
              <a:rPr lang="en-US" dirty="0"/>
              <a:t>Agreement with an independent attorney of their choice and is satisfied that</a:t>
            </a:r>
            <a:r>
              <a:rPr lang="ru-RU" dirty="0"/>
              <a:t> </a:t>
            </a:r>
            <a:r>
              <a:rPr lang="en-US" dirty="0"/>
              <a:t>they fully understand their rights and obligations under this contract.</a:t>
            </a:r>
          </a:p>
        </p:txBody>
      </p:sp>
    </p:spTree>
    <p:extLst>
      <p:ext uri="{BB962C8B-B14F-4D97-AF65-F5344CB8AC3E}">
        <p14:creationId xmlns:p14="http://schemas.microsoft.com/office/powerpoint/2010/main" val="2540465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C42A1-B6DF-4D22-BF74-3CED44EAD8D8}"/>
              </a:ext>
            </a:extLst>
          </p:cNvPr>
          <p:cNvSpPr>
            <a:spLocks noGrp="1"/>
          </p:cNvSpPr>
          <p:nvPr>
            <p:ph type="title"/>
          </p:nvPr>
        </p:nvSpPr>
        <p:spPr/>
        <p:txBody>
          <a:bodyPr/>
          <a:lstStyle/>
          <a:p>
            <a:r>
              <a:rPr lang="ru-RU" dirty="0"/>
              <a:t>Гарантии</a:t>
            </a:r>
            <a:endParaRPr lang="en-US" dirty="0"/>
          </a:p>
        </p:txBody>
      </p:sp>
      <p:sp>
        <p:nvSpPr>
          <p:cNvPr id="3" name="Content Placeholder 2">
            <a:extLst>
              <a:ext uri="{FF2B5EF4-FFF2-40B4-BE49-F238E27FC236}">
                <a16:creationId xmlns:a16="http://schemas.microsoft.com/office/drawing/2014/main" id="{61AF9905-FD3A-449E-8F3B-388F55E5C1D8}"/>
              </a:ext>
            </a:extLst>
          </p:cNvPr>
          <p:cNvSpPr>
            <a:spLocks noGrp="1"/>
          </p:cNvSpPr>
          <p:nvPr>
            <p:ph idx="1"/>
          </p:nvPr>
        </p:nvSpPr>
        <p:spPr/>
        <p:txBody>
          <a:bodyPr>
            <a:normAutofit fontScale="85000" lnSpcReduction="20000"/>
          </a:bodyPr>
          <a:lstStyle/>
          <a:p>
            <a:r>
              <a:rPr lang="en-US" dirty="0"/>
              <a:t>The foregoing warranty is conditional upon the Buyer making no further</a:t>
            </a:r>
            <a:r>
              <a:rPr lang="ru-RU" dirty="0"/>
              <a:t> </a:t>
            </a:r>
            <a:r>
              <a:rPr lang="en-US" dirty="0"/>
              <a:t>use of the Goods that are alleged to be defective after the time at</a:t>
            </a:r>
            <a:r>
              <a:rPr lang="ru-RU" dirty="0"/>
              <a:t> </a:t>
            </a:r>
            <a:r>
              <a:rPr lang="en-US" dirty="0"/>
              <a:t>which the Buyer discovers or ought to have discovered that they are</a:t>
            </a:r>
            <a:r>
              <a:rPr lang="ru-RU" dirty="0"/>
              <a:t> </a:t>
            </a:r>
            <a:r>
              <a:rPr lang="en-US" dirty="0"/>
              <a:t>defective.</a:t>
            </a:r>
            <a:endParaRPr lang="ru-RU" dirty="0"/>
          </a:p>
          <a:p>
            <a:r>
              <a:rPr lang="en-US" dirty="0"/>
              <a:t>The foregoing warranty is conditional upon the Buyer not altering or</a:t>
            </a:r>
            <a:r>
              <a:rPr lang="ru-RU" dirty="0"/>
              <a:t> </a:t>
            </a:r>
            <a:r>
              <a:rPr lang="en-US" dirty="0"/>
              <a:t>attempting to repair the Goods without the written consent of the Seller</a:t>
            </a:r>
            <a:r>
              <a:rPr lang="ru-RU" dirty="0"/>
              <a:t>.</a:t>
            </a:r>
          </a:p>
          <a:p>
            <a:r>
              <a:rPr lang="en-US" dirty="0"/>
              <a:t>Any new equipment installed to replace the defective equipment will be</a:t>
            </a:r>
            <a:r>
              <a:rPr lang="ru-RU" dirty="0"/>
              <a:t> </a:t>
            </a:r>
            <a:r>
              <a:rPr lang="en-US" dirty="0"/>
              <a:t>subject to a new contractual warranty period starting from the day of</a:t>
            </a:r>
            <a:r>
              <a:rPr lang="ru-RU" dirty="0"/>
              <a:t> </a:t>
            </a:r>
            <a:r>
              <a:rPr lang="en-US" dirty="0"/>
              <a:t>entry into service</a:t>
            </a:r>
            <a:r>
              <a:rPr lang="ru-RU" dirty="0"/>
              <a:t>.</a:t>
            </a:r>
            <a:endParaRPr lang="en-US" dirty="0"/>
          </a:p>
        </p:txBody>
      </p:sp>
    </p:spTree>
    <p:extLst>
      <p:ext uri="{BB962C8B-B14F-4D97-AF65-F5344CB8AC3E}">
        <p14:creationId xmlns:p14="http://schemas.microsoft.com/office/powerpoint/2010/main" val="2522629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C8FC5-963C-41C3-AF35-D7890893A94B}"/>
              </a:ext>
            </a:extLst>
          </p:cNvPr>
          <p:cNvSpPr>
            <a:spLocks noGrp="1"/>
          </p:cNvSpPr>
          <p:nvPr>
            <p:ph type="title"/>
          </p:nvPr>
        </p:nvSpPr>
        <p:spPr/>
        <p:txBody>
          <a:bodyPr/>
          <a:lstStyle/>
          <a:p>
            <a:r>
              <a:rPr lang="ru-RU" dirty="0"/>
              <a:t>Ограничение ответсвенности</a:t>
            </a:r>
            <a:endParaRPr lang="en-US" dirty="0"/>
          </a:p>
        </p:txBody>
      </p:sp>
      <p:sp>
        <p:nvSpPr>
          <p:cNvPr id="3" name="Content Placeholder 2">
            <a:extLst>
              <a:ext uri="{FF2B5EF4-FFF2-40B4-BE49-F238E27FC236}">
                <a16:creationId xmlns:a16="http://schemas.microsoft.com/office/drawing/2014/main" id="{82E90FF7-E0E0-476A-9CF1-ACAF4CDEC9AD}"/>
              </a:ext>
            </a:extLst>
          </p:cNvPr>
          <p:cNvSpPr>
            <a:spLocks noGrp="1"/>
          </p:cNvSpPr>
          <p:nvPr>
            <p:ph idx="1"/>
          </p:nvPr>
        </p:nvSpPr>
        <p:spPr/>
        <p:txBody>
          <a:bodyPr>
            <a:normAutofit fontScale="85000" lnSpcReduction="10000"/>
          </a:bodyPr>
          <a:lstStyle/>
          <a:p>
            <a:r>
              <a:rPr lang="en-US" dirty="0"/>
              <a:t>The Seller’s total liability arising in connection with the performance or</a:t>
            </a:r>
            <a:r>
              <a:rPr lang="ru-RU" dirty="0"/>
              <a:t> </a:t>
            </a:r>
            <a:r>
              <a:rPr lang="en-US" dirty="0"/>
              <a:t>contemplated performance of the Contract shall be limited to the</a:t>
            </a:r>
            <a:r>
              <a:rPr lang="ru-RU" dirty="0"/>
              <a:t> </a:t>
            </a:r>
            <a:r>
              <a:rPr lang="en-US" dirty="0"/>
              <a:t>purchase price of the Goods</a:t>
            </a:r>
            <a:r>
              <a:rPr lang="ru-RU" dirty="0"/>
              <a:t>.</a:t>
            </a:r>
          </a:p>
          <a:p>
            <a:r>
              <a:rPr lang="en-US" dirty="0"/>
              <a:t>Where either party is liable in damages to the other, these shall not</a:t>
            </a:r>
            <a:r>
              <a:rPr lang="ru-RU" dirty="0"/>
              <a:t> </a:t>
            </a:r>
            <a:r>
              <a:rPr lang="en-US" dirty="0"/>
              <a:t>exceed the damage which the party in default could reasonably have</a:t>
            </a:r>
            <a:r>
              <a:rPr lang="ru-RU" dirty="0"/>
              <a:t> </a:t>
            </a:r>
            <a:r>
              <a:rPr lang="en-US" dirty="0"/>
              <a:t>foreseen at the time of the formation of the Contract</a:t>
            </a:r>
            <a:r>
              <a:rPr lang="ru-RU" dirty="0"/>
              <a:t>.</a:t>
            </a:r>
          </a:p>
          <a:p>
            <a:r>
              <a:rPr lang="en-US" dirty="0"/>
              <a:t>The Seller shall not be liable to the Buyer under or in connection with</a:t>
            </a:r>
            <a:r>
              <a:rPr lang="ru-RU" dirty="0"/>
              <a:t> </a:t>
            </a:r>
            <a:r>
              <a:rPr lang="en-US" dirty="0"/>
              <a:t>the Contract for any indirect or consequential damages.</a:t>
            </a:r>
          </a:p>
        </p:txBody>
      </p:sp>
    </p:spTree>
    <p:extLst>
      <p:ext uri="{BB962C8B-B14F-4D97-AF65-F5344CB8AC3E}">
        <p14:creationId xmlns:p14="http://schemas.microsoft.com/office/powerpoint/2010/main" val="1289520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73296-B35F-48FD-BB90-FAB503C16D1D}"/>
              </a:ext>
            </a:extLst>
          </p:cNvPr>
          <p:cNvSpPr>
            <a:spLocks noGrp="1"/>
          </p:cNvSpPr>
          <p:nvPr>
            <p:ph type="title"/>
          </p:nvPr>
        </p:nvSpPr>
        <p:spPr/>
        <p:txBody>
          <a:bodyPr/>
          <a:lstStyle/>
          <a:p>
            <a:r>
              <a:rPr lang="ru-RU" dirty="0"/>
              <a:t>Ограничение ответсвенности</a:t>
            </a:r>
            <a:endParaRPr lang="en-US" dirty="0"/>
          </a:p>
        </p:txBody>
      </p:sp>
      <p:sp>
        <p:nvSpPr>
          <p:cNvPr id="3" name="Content Placeholder 2">
            <a:extLst>
              <a:ext uri="{FF2B5EF4-FFF2-40B4-BE49-F238E27FC236}">
                <a16:creationId xmlns:a16="http://schemas.microsoft.com/office/drawing/2014/main" id="{BD316A3D-5360-4157-9B2A-388F3C08308D}"/>
              </a:ext>
            </a:extLst>
          </p:cNvPr>
          <p:cNvSpPr>
            <a:spLocks noGrp="1"/>
          </p:cNvSpPr>
          <p:nvPr>
            <p:ph idx="1"/>
          </p:nvPr>
        </p:nvSpPr>
        <p:spPr/>
        <p:txBody>
          <a:bodyPr>
            <a:normAutofit lnSpcReduction="10000"/>
          </a:bodyPr>
          <a:lstStyle/>
          <a:p>
            <a:pPr algn="just"/>
            <a:r>
              <a:rPr lang="en-US" dirty="0"/>
              <a:t>The company shall however be relived of liability for any loss or</a:t>
            </a:r>
            <a:r>
              <a:rPr lang="ru-RU" dirty="0"/>
              <a:t> </a:t>
            </a:r>
            <a:r>
              <a:rPr lang="en-US" dirty="0"/>
              <a:t>damage if such loss or damage was caused directly or indirectly,</a:t>
            </a:r>
            <a:r>
              <a:rPr lang="ru-RU" dirty="0"/>
              <a:t> </a:t>
            </a:r>
            <a:r>
              <a:rPr lang="en-US" dirty="0"/>
              <a:t>exclusively or not, by an act or omission of the Customer, or of any</a:t>
            </a:r>
            <a:r>
              <a:rPr lang="ru-RU" dirty="0"/>
              <a:t> </a:t>
            </a:r>
            <a:r>
              <a:rPr lang="en-US" dirty="0"/>
              <a:t>person acting on its behalf.</a:t>
            </a:r>
            <a:endParaRPr lang="ru-RU" dirty="0"/>
          </a:p>
          <a:p>
            <a:pPr algn="just"/>
            <a:r>
              <a:rPr lang="en-US" dirty="0"/>
              <a:t>Neither seller nor its suppliers will be liable to Purchaser, whether in</a:t>
            </a:r>
            <a:r>
              <a:rPr lang="ru-RU" dirty="0"/>
              <a:t> </a:t>
            </a:r>
            <a:r>
              <a:rPr lang="en-US" dirty="0"/>
              <a:t>contract or in tort, for [___]</a:t>
            </a:r>
            <a:endParaRPr lang="ru-RU" dirty="0"/>
          </a:p>
          <a:p>
            <a:endParaRPr lang="ru-RU" dirty="0"/>
          </a:p>
          <a:p>
            <a:endParaRPr lang="ru-RU" dirty="0"/>
          </a:p>
          <a:p>
            <a:endParaRPr lang="en-US" dirty="0"/>
          </a:p>
        </p:txBody>
      </p:sp>
    </p:spTree>
    <p:extLst>
      <p:ext uri="{BB962C8B-B14F-4D97-AF65-F5344CB8AC3E}">
        <p14:creationId xmlns:p14="http://schemas.microsoft.com/office/powerpoint/2010/main" val="1724624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1ABC-1129-4DF8-BABD-51E35065E677}"/>
              </a:ext>
            </a:extLst>
          </p:cNvPr>
          <p:cNvSpPr>
            <a:spLocks noGrp="1"/>
          </p:cNvSpPr>
          <p:nvPr>
            <p:ph type="title"/>
          </p:nvPr>
        </p:nvSpPr>
        <p:spPr/>
        <p:txBody>
          <a:bodyPr/>
          <a:lstStyle/>
          <a:p>
            <a:r>
              <a:rPr lang="en-US" dirty="0"/>
              <a:t>Hardship</a:t>
            </a:r>
          </a:p>
        </p:txBody>
      </p:sp>
      <p:sp>
        <p:nvSpPr>
          <p:cNvPr id="3" name="Content Placeholder 2">
            <a:extLst>
              <a:ext uri="{FF2B5EF4-FFF2-40B4-BE49-F238E27FC236}">
                <a16:creationId xmlns:a16="http://schemas.microsoft.com/office/drawing/2014/main" id="{448F619A-B675-486A-92F5-21C318F158DB}"/>
              </a:ext>
            </a:extLst>
          </p:cNvPr>
          <p:cNvSpPr>
            <a:spLocks noGrp="1"/>
          </p:cNvSpPr>
          <p:nvPr>
            <p:ph idx="1"/>
          </p:nvPr>
        </p:nvSpPr>
        <p:spPr/>
        <p:txBody>
          <a:bodyPr>
            <a:normAutofit fontScale="70000" lnSpcReduction="20000"/>
          </a:bodyPr>
          <a:lstStyle/>
          <a:p>
            <a:pPr algn="just"/>
            <a:r>
              <a:rPr lang="en-US" dirty="0"/>
              <a:t>Exemption of Liability for Damages Under Article 79 of the CISG</a:t>
            </a:r>
            <a:r>
              <a:rPr lang="ru-RU" dirty="0"/>
              <a:t>: </a:t>
            </a:r>
            <a:r>
              <a:rPr lang="en-US" dirty="0"/>
              <a:t>A change of circumstances that could not reasonably be expected to</a:t>
            </a:r>
            <a:r>
              <a:rPr lang="ru-RU" dirty="0"/>
              <a:t> </a:t>
            </a:r>
            <a:r>
              <a:rPr lang="en-US" dirty="0"/>
              <a:t>have been taken into account, rendering performance excessively</a:t>
            </a:r>
            <a:r>
              <a:rPr lang="ru-RU" dirty="0"/>
              <a:t> </a:t>
            </a:r>
            <a:r>
              <a:rPr lang="en-US" dirty="0"/>
              <a:t>onerous ("hardship"), may qualify as an "impediment" under Article</a:t>
            </a:r>
            <a:r>
              <a:rPr lang="ru-RU" dirty="0"/>
              <a:t> </a:t>
            </a:r>
            <a:r>
              <a:rPr lang="en-US" dirty="0"/>
              <a:t>79(1).</a:t>
            </a:r>
            <a:endParaRPr lang="ru-RU" dirty="0"/>
          </a:p>
          <a:p>
            <a:pPr algn="just"/>
            <a:r>
              <a:rPr lang="en-US" dirty="0"/>
              <a:t>If events occur which have not been contemplated by the Parties and</a:t>
            </a:r>
            <a:r>
              <a:rPr lang="ru-RU" dirty="0"/>
              <a:t> </a:t>
            </a:r>
            <a:r>
              <a:rPr lang="en-US" dirty="0"/>
              <a:t>which fundamentally alter the equilibrium of the present Agreement,</a:t>
            </a:r>
            <a:r>
              <a:rPr lang="ru-RU" dirty="0"/>
              <a:t> </a:t>
            </a:r>
            <a:r>
              <a:rPr lang="en-US" dirty="0"/>
              <a:t>thereby placing an excessive burden on one of the Parties in the</a:t>
            </a:r>
            <a:r>
              <a:rPr lang="ru-RU" dirty="0"/>
              <a:t> </a:t>
            </a:r>
            <a:r>
              <a:rPr lang="en-US" dirty="0"/>
              <a:t>performance of its contractual obligations, that Party shall be entitled to</a:t>
            </a:r>
            <a:r>
              <a:rPr lang="ru-RU" dirty="0"/>
              <a:t> </a:t>
            </a:r>
            <a:r>
              <a:rPr lang="en-US" dirty="0"/>
              <a:t>request revision of this Agreement</a:t>
            </a:r>
            <a:r>
              <a:rPr lang="ru-RU" dirty="0"/>
              <a:t>.</a:t>
            </a:r>
          </a:p>
          <a:p>
            <a:pPr algn="just"/>
            <a:r>
              <a:rPr lang="en-US" dirty="0"/>
              <a:t>Material Adverse Effect means any event, condition or change which</a:t>
            </a:r>
            <a:r>
              <a:rPr lang="ru-RU" dirty="0"/>
              <a:t> </a:t>
            </a:r>
            <a:r>
              <a:rPr lang="en-US" dirty="0"/>
              <a:t>materially and adversely affects or could reasonably be expected to</a:t>
            </a:r>
            <a:r>
              <a:rPr lang="ru-RU" dirty="0"/>
              <a:t> </a:t>
            </a:r>
            <a:r>
              <a:rPr lang="en-US" dirty="0"/>
              <a:t>materially and adversely affect the assets, liabilities, financial results of</a:t>
            </a:r>
            <a:r>
              <a:rPr lang="ru-RU" dirty="0"/>
              <a:t> </a:t>
            </a:r>
            <a:r>
              <a:rPr lang="en-US" dirty="0"/>
              <a:t>operations, financial conditions, Business or prospects of the Company</a:t>
            </a:r>
            <a:r>
              <a:rPr lang="ru-RU" dirty="0"/>
              <a:t>.</a:t>
            </a:r>
          </a:p>
          <a:p>
            <a:endParaRPr lang="en-US" dirty="0"/>
          </a:p>
        </p:txBody>
      </p:sp>
    </p:spTree>
    <p:extLst>
      <p:ext uri="{BB962C8B-B14F-4D97-AF65-F5344CB8AC3E}">
        <p14:creationId xmlns:p14="http://schemas.microsoft.com/office/powerpoint/2010/main" val="1427015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45D85-616E-440D-BAFF-389381BBD2F5}"/>
              </a:ext>
            </a:extLst>
          </p:cNvPr>
          <p:cNvSpPr>
            <a:spLocks noGrp="1"/>
          </p:cNvSpPr>
          <p:nvPr>
            <p:ph type="title"/>
          </p:nvPr>
        </p:nvSpPr>
        <p:spPr/>
        <p:txBody>
          <a:bodyPr/>
          <a:lstStyle/>
          <a:p>
            <a:r>
              <a:rPr lang="en-US" dirty="0"/>
              <a:t>Force majeure</a:t>
            </a:r>
          </a:p>
        </p:txBody>
      </p:sp>
      <p:sp>
        <p:nvSpPr>
          <p:cNvPr id="3" name="Content Placeholder 2">
            <a:extLst>
              <a:ext uri="{FF2B5EF4-FFF2-40B4-BE49-F238E27FC236}">
                <a16:creationId xmlns:a16="http://schemas.microsoft.com/office/drawing/2014/main" id="{A53F77EE-C655-426F-B974-FCA5C7EC6BEE}"/>
              </a:ext>
            </a:extLst>
          </p:cNvPr>
          <p:cNvSpPr>
            <a:spLocks noGrp="1"/>
          </p:cNvSpPr>
          <p:nvPr>
            <p:ph idx="1"/>
          </p:nvPr>
        </p:nvSpPr>
        <p:spPr/>
        <p:txBody>
          <a:bodyPr>
            <a:normAutofit fontScale="85000" lnSpcReduction="20000"/>
          </a:bodyPr>
          <a:lstStyle/>
          <a:p>
            <a:pPr algn="just"/>
            <a:r>
              <a:rPr lang="en-US" dirty="0"/>
              <a:t>“Force Majeure Event” means circumstances beyond the reasonable</a:t>
            </a:r>
            <a:r>
              <a:rPr lang="ru-RU" dirty="0"/>
              <a:t> </a:t>
            </a:r>
            <a:r>
              <a:rPr lang="en-US" dirty="0"/>
              <a:t>control of the Seller including, without limitation, acts of God,</a:t>
            </a:r>
            <a:r>
              <a:rPr lang="ru-RU" dirty="0"/>
              <a:t> </a:t>
            </a:r>
            <a:r>
              <a:rPr lang="en-US" dirty="0"/>
              <a:t>governmental actions, war or national emergency, acts of terrorism,</a:t>
            </a:r>
            <a:r>
              <a:rPr lang="ru-RU" dirty="0"/>
              <a:t> </a:t>
            </a:r>
            <a:r>
              <a:rPr lang="en-US" dirty="0"/>
              <a:t>protests, riot, civil commotion, fire, explosion, flood, epidemic, lockouts,</a:t>
            </a:r>
            <a:r>
              <a:rPr lang="ru-RU" dirty="0"/>
              <a:t> </a:t>
            </a:r>
            <a:r>
              <a:rPr lang="en-US" dirty="0"/>
              <a:t>strikes or other labor disputes (whether or not relating to either</a:t>
            </a:r>
            <a:r>
              <a:rPr lang="ru-RU" dirty="0"/>
              <a:t> </a:t>
            </a:r>
            <a:r>
              <a:rPr lang="en-US" dirty="0"/>
              <a:t>party's workforce), accidents, plant breakdown, restraints or delays</a:t>
            </a:r>
            <a:r>
              <a:rPr lang="ru-RU" dirty="0"/>
              <a:t> </a:t>
            </a:r>
            <a:r>
              <a:rPr lang="en-US" dirty="0"/>
              <a:t>affecting carriers or inability or delay in obtaining supplies of adequate</a:t>
            </a:r>
            <a:r>
              <a:rPr lang="ru-RU" dirty="0"/>
              <a:t> </a:t>
            </a:r>
            <a:r>
              <a:rPr lang="en-US" dirty="0"/>
              <a:t>or suitable materials, and seizure or other action by or compliance with</a:t>
            </a:r>
            <a:r>
              <a:rPr lang="ru-RU" dirty="0"/>
              <a:t> </a:t>
            </a:r>
            <a:r>
              <a:rPr lang="en-US" dirty="0"/>
              <a:t>an order of an apparently competent authority.</a:t>
            </a:r>
          </a:p>
        </p:txBody>
      </p:sp>
    </p:spTree>
    <p:extLst>
      <p:ext uri="{BB962C8B-B14F-4D97-AF65-F5344CB8AC3E}">
        <p14:creationId xmlns:p14="http://schemas.microsoft.com/office/powerpoint/2010/main" val="3649585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A9A10-2111-4BE4-AA34-974A606C85B9}"/>
              </a:ext>
            </a:extLst>
          </p:cNvPr>
          <p:cNvSpPr>
            <a:spLocks noGrp="1"/>
          </p:cNvSpPr>
          <p:nvPr>
            <p:ph type="title"/>
          </p:nvPr>
        </p:nvSpPr>
        <p:spPr/>
        <p:txBody>
          <a:bodyPr/>
          <a:lstStyle/>
          <a:p>
            <a:r>
              <a:rPr lang="en-US" dirty="0"/>
              <a:t>Force majeure</a:t>
            </a:r>
          </a:p>
        </p:txBody>
      </p:sp>
      <p:sp>
        <p:nvSpPr>
          <p:cNvPr id="3" name="Content Placeholder 2">
            <a:extLst>
              <a:ext uri="{FF2B5EF4-FFF2-40B4-BE49-F238E27FC236}">
                <a16:creationId xmlns:a16="http://schemas.microsoft.com/office/drawing/2014/main" id="{4CD5F503-F6F9-461C-A33C-8BC46816D730}"/>
              </a:ext>
            </a:extLst>
          </p:cNvPr>
          <p:cNvSpPr>
            <a:spLocks noGrp="1"/>
          </p:cNvSpPr>
          <p:nvPr>
            <p:ph idx="1"/>
          </p:nvPr>
        </p:nvSpPr>
        <p:spPr/>
        <p:txBody>
          <a:bodyPr>
            <a:normAutofit fontScale="92500" lnSpcReduction="10000"/>
          </a:bodyPr>
          <a:lstStyle/>
          <a:p>
            <a:pPr algn="just"/>
            <a:r>
              <a:rPr lang="en-US" dirty="0"/>
              <a:t>The Supplier is not liable for any failure to perform due to Force</a:t>
            </a:r>
            <a:r>
              <a:rPr lang="ru-RU" dirty="0"/>
              <a:t> </a:t>
            </a:r>
            <a:r>
              <a:rPr lang="en-US" dirty="0"/>
              <a:t>majeure</a:t>
            </a:r>
            <a:r>
              <a:rPr lang="ru-RU" dirty="0"/>
              <a:t>.</a:t>
            </a:r>
          </a:p>
          <a:p>
            <a:pPr algn="just"/>
            <a:r>
              <a:rPr lang="en-US" dirty="0"/>
              <a:t>Contractor shall not be liable for any delay due to circumstances</a:t>
            </a:r>
            <a:r>
              <a:rPr lang="ru-RU" dirty="0"/>
              <a:t> </a:t>
            </a:r>
            <a:r>
              <a:rPr lang="en-US" dirty="0"/>
              <a:t>beyond its control including strikes, casualty or general unavailability of</a:t>
            </a:r>
            <a:r>
              <a:rPr lang="ru-RU" dirty="0"/>
              <a:t> </a:t>
            </a:r>
            <a:r>
              <a:rPr lang="en-US" dirty="0"/>
              <a:t>Materials</a:t>
            </a:r>
            <a:r>
              <a:rPr lang="ru-RU" dirty="0"/>
              <a:t>.</a:t>
            </a:r>
          </a:p>
          <a:p>
            <a:pPr algn="just"/>
            <a:r>
              <a:rPr lang="en-US" dirty="0"/>
              <a:t>When the circumstances of Force majeure persist beyond any</a:t>
            </a:r>
            <a:r>
              <a:rPr lang="ru-RU" dirty="0"/>
              <a:t> </a:t>
            </a:r>
            <a:r>
              <a:rPr lang="en-US" dirty="0"/>
              <a:t>reasonable extension of time and upon notice, either party may end the</a:t>
            </a:r>
            <a:r>
              <a:rPr lang="ru-RU" dirty="0"/>
              <a:t> </a:t>
            </a:r>
            <a:r>
              <a:rPr lang="en-US" dirty="0"/>
              <a:t>Agreement</a:t>
            </a:r>
            <a:r>
              <a:rPr lang="ru-RU" dirty="0"/>
              <a:t>.</a:t>
            </a:r>
            <a:endParaRPr lang="en-US" dirty="0"/>
          </a:p>
        </p:txBody>
      </p:sp>
    </p:spTree>
    <p:extLst>
      <p:ext uri="{BB962C8B-B14F-4D97-AF65-F5344CB8AC3E}">
        <p14:creationId xmlns:p14="http://schemas.microsoft.com/office/powerpoint/2010/main" val="10842511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F8A8F-6838-4FDB-BBD3-33B79ACBF7BE}"/>
              </a:ext>
            </a:extLst>
          </p:cNvPr>
          <p:cNvSpPr>
            <a:spLocks noGrp="1"/>
          </p:cNvSpPr>
          <p:nvPr>
            <p:ph type="title"/>
          </p:nvPr>
        </p:nvSpPr>
        <p:spPr/>
        <p:txBody>
          <a:bodyPr/>
          <a:lstStyle/>
          <a:p>
            <a:r>
              <a:rPr lang="en-US" dirty="0"/>
              <a:t>Intellectual Property</a:t>
            </a:r>
          </a:p>
        </p:txBody>
      </p:sp>
      <p:sp>
        <p:nvSpPr>
          <p:cNvPr id="3" name="Content Placeholder 2">
            <a:extLst>
              <a:ext uri="{FF2B5EF4-FFF2-40B4-BE49-F238E27FC236}">
                <a16:creationId xmlns:a16="http://schemas.microsoft.com/office/drawing/2014/main" id="{9BAABDC1-1F9E-4C4D-A249-6DD4E8AFD0F1}"/>
              </a:ext>
            </a:extLst>
          </p:cNvPr>
          <p:cNvSpPr>
            <a:spLocks noGrp="1"/>
          </p:cNvSpPr>
          <p:nvPr>
            <p:ph idx="1"/>
          </p:nvPr>
        </p:nvSpPr>
        <p:spPr/>
        <p:txBody>
          <a:bodyPr/>
          <a:lstStyle/>
          <a:p>
            <a:pPr algn="just"/>
            <a:r>
              <a:rPr lang="en-US" dirty="0"/>
              <a:t>The Buyer acknowledges that any and all Intellectual Property Rights</a:t>
            </a:r>
            <a:r>
              <a:rPr lang="ru-RU" dirty="0"/>
              <a:t> </a:t>
            </a:r>
            <a:r>
              <a:rPr lang="en-US" dirty="0"/>
              <a:t>created in the performance of, or as a result of the Contract (whether</a:t>
            </a:r>
            <a:r>
              <a:rPr lang="ru-RU" dirty="0"/>
              <a:t> </a:t>
            </a:r>
            <a:r>
              <a:rPr lang="en-US" dirty="0"/>
              <a:t>new or by way of development of an existing right) shall belong to the</a:t>
            </a:r>
            <a:r>
              <a:rPr lang="ru-RU" dirty="0"/>
              <a:t> </a:t>
            </a:r>
            <a:r>
              <a:rPr lang="en-US" dirty="0"/>
              <a:t>Seller unless otherwise agreed in writing by an Appointed Person.</a:t>
            </a:r>
          </a:p>
        </p:txBody>
      </p:sp>
    </p:spTree>
    <p:extLst>
      <p:ext uri="{BB962C8B-B14F-4D97-AF65-F5344CB8AC3E}">
        <p14:creationId xmlns:p14="http://schemas.microsoft.com/office/powerpoint/2010/main" val="2210403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E534C-B0D6-403C-8276-C0CD6FCF6BC0}"/>
              </a:ext>
            </a:extLst>
          </p:cNvPr>
          <p:cNvSpPr>
            <a:spLocks noGrp="1"/>
          </p:cNvSpPr>
          <p:nvPr>
            <p:ph type="title"/>
          </p:nvPr>
        </p:nvSpPr>
        <p:spPr/>
        <p:txBody>
          <a:bodyPr/>
          <a:lstStyle/>
          <a:p>
            <a:r>
              <a:rPr lang="ru-RU" dirty="0"/>
              <a:t>Конфиденциальность</a:t>
            </a:r>
            <a:endParaRPr lang="en-US" dirty="0"/>
          </a:p>
        </p:txBody>
      </p:sp>
      <p:sp>
        <p:nvSpPr>
          <p:cNvPr id="3" name="Content Placeholder 2">
            <a:extLst>
              <a:ext uri="{FF2B5EF4-FFF2-40B4-BE49-F238E27FC236}">
                <a16:creationId xmlns:a16="http://schemas.microsoft.com/office/drawing/2014/main" id="{BAA3DAE0-F9C2-4FB4-BC31-93607D833EE2}"/>
              </a:ext>
            </a:extLst>
          </p:cNvPr>
          <p:cNvSpPr>
            <a:spLocks noGrp="1"/>
          </p:cNvSpPr>
          <p:nvPr>
            <p:ph idx="1"/>
          </p:nvPr>
        </p:nvSpPr>
        <p:spPr/>
        <p:txBody>
          <a:bodyPr/>
          <a:lstStyle/>
          <a:p>
            <a:r>
              <a:rPr lang="en-US" dirty="0"/>
              <a:t>The terms and conditions of this Agreement shall be treated as</a:t>
            </a:r>
            <a:r>
              <a:rPr lang="ru-RU" dirty="0"/>
              <a:t> </a:t>
            </a:r>
            <a:r>
              <a:rPr lang="en-US" dirty="0"/>
              <a:t>confidential and such terms and conditions shall not be disclosed in</a:t>
            </a:r>
            <a:r>
              <a:rPr lang="ru-RU" dirty="0"/>
              <a:t> </a:t>
            </a:r>
            <a:r>
              <a:rPr lang="en-US" dirty="0"/>
              <a:t>whole or in part by either of the Parties without the prior consent of the</a:t>
            </a:r>
            <a:r>
              <a:rPr lang="ru-RU" dirty="0"/>
              <a:t> </a:t>
            </a:r>
            <a:r>
              <a:rPr lang="en-US" dirty="0"/>
              <a:t>other Party.</a:t>
            </a:r>
          </a:p>
        </p:txBody>
      </p:sp>
    </p:spTree>
    <p:extLst>
      <p:ext uri="{BB962C8B-B14F-4D97-AF65-F5344CB8AC3E}">
        <p14:creationId xmlns:p14="http://schemas.microsoft.com/office/powerpoint/2010/main" val="14317050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C1E36-F3C7-4C71-9023-024D0E66B7D8}"/>
              </a:ext>
            </a:extLst>
          </p:cNvPr>
          <p:cNvSpPr>
            <a:spLocks noGrp="1"/>
          </p:cNvSpPr>
          <p:nvPr>
            <p:ph type="title"/>
          </p:nvPr>
        </p:nvSpPr>
        <p:spPr/>
        <p:txBody>
          <a:bodyPr/>
          <a:lstStyle/>
          <a:p>
            <a:r>
              <a:rPr lang="ru-RU" dirty="0"/>
              <a:t>Выбор права</a:t>
            </a:r>
            <a:endParaRPr lang="en-US" dirty="0"/>
          </a:p>
        </p:txBody>
      </p:sp>
      <p:sp>
        <p:nvSpPr>
          <p:cNvPr id="3" name="Content Placeholder 2">
            <a:extLst>
              <a:ext uri="{FF2B5EF4-FFF2-40B4-BE49-F238E27FC236}">
                <a16:creationId xmlns:a16="http://schemas.microsoft.com/office/drawing/2014/main" id="{7439F04B-C253-4E1F-B988-285107541E87}"/>
              </a:ext>
            </a:extLst>
          </p:cNvPr>
          <p:cNvSpPr>
            <a:spLocks noGrp="1"/>
          </p:cNvSpPr>
          <p:nvPr>
            <p:ph idx="1"/>
          </p:nvPr>
        </p:nvSpPr>
        <p:spPr/>
        <p:txBody>
          <a:bodyPr/>
          <a:lstStyle/>
          <a:p>
            <a:r>
              <a:rPr lang="en-US" dirty="0"/>
              <a:t>This Contract shall be governed by the laws of Switzerland, without</a:t>
            </a:r>
            <a:r>
              <a:rPr lang="ru-RU" dirty="0"/>
              <a:t> </a:t>
            </a:r>
            <a:r>
              <a:rPr lang="en-US" dirty="0"/>
              <a:t>reference to its conflicts of law rules.</a:t>
            </a:r>
          </a:p>
        </p:txBody>
      </p:sp>
    </p:spTree>
    <p:extLst>
      <p:ext uri="{BB962C8B-B14F-4D97-AF65-F5344CB8AC3E}">
        <p14:creationId xmlns:p14="http://schemas.microsoft.com/office/powerpoint/2010/main" val="31669785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163D3-CEE8-46CD-BE98-FDB5DD6B7C72}"/>
              </a:ext>
            </a:extLst>
          </p:cNvPr>
          <p:cNvSpPr>
            <a:spLocks noGrp="1"/>
          </p:cNvSpPr>
          <p:nvPr>
            <p:ph type="title"/>
          </p:nvPr>
        </p:nvSpPr>
        <p:spPr/>
        <p:txBody>
          <a:bodyPr/>
          <a:lstStyle/>
          <a:p>
            <a:r>
              <a:rPr lang="ru-RU" dirty="0"/>
              <a:t>Разрешение конфликтов</a:t>
            </a:r>
            <a:endParaRPr lang="en-US" dirty="0"/>
          </a:p>
        </p:txBody>
      </p:sp>
      <p:sp>
        <p:nvSpPr>
          <p:cNvPr id="3" name="Content Placeholder 2">
            <a:extLst>
              <a:ext uri="{FF2B5EF4-FFF2-40B4-BE49-F238E27FC236}">
                <a16:creationId xmlns:a16="http://schemas.microsoft.com/office/drawing/2014/main" id="{C5568A8B-F8A3-4059-81DD-9D3FC65120A4}"/>
              </a:ext>
            </a:extLst>
          </p:cNvPr>
          <p:cNvSpPr>
            <a:spLocks noGrp="1"/>
          </p:cNvSpPr>
          <p:nvPr>
            <p:ph idx="1"/>
          </p:nvPr>
        </p:nvSpPr>
        <p:spPr/>
        <p:txBody>
          <a:bodyPr>
            <a:normAutofit fontScale="85000" lnSpcReduction="20000"/>
          </a:bodyPr>
          <a:lstStyle/>
          <a:p>
            <a:pPr algn="just"/>
            <a:r>
              <a:rPr lang="en-US" dirty="0"/>
              <a:t>In the event of a dispute, controversy or claim («Dispute»), arising out</a:t>
            </a:r>
            <a:r>
              <a:rPr lang="ru-RU" dirty="0"/>
              <a:t> </a:t>
            </a:r>
            <a:r>
              <a:rPr lang="en-US" dirty="0"/>
              <a:t>or in connection with the Contract, including any question regarding its</a:t>
            </a:r>
            <a:r>
              <a:rPr lang="ru-RU" dirty="0"/>
              <a:t> </a:t>
            </a:r>
            <a:r>
              <a:rPr lang="en-US" dirty="0"/>
              <a:t>existence, validity or termination, the Parties shall use their best</a:t>
            </a:r>
            <a:r>
              <a:rPr lang="ru-RU" dirty="0"/>
              <a:t> </a:t>
            </a:r>
            <a:r>
              <a:rPr lang="en-US" dirty="0"/>
              <a:t>endeavors to immediately resolve the Dispute amicably.</a:t>
            </a:r>
            <a:endParaRPr lang="ru-RU" dirty="0"/>
          </a:p>
          <a:p>
            <a:pPr algn="just"/>
            <a:r>
              <a:rPr lang="en-US" dirty="0"/>
              <a:t>Any disputes arising out of or in connection with this Contract shall be</a:t>
            </a:r>
            <a:r>
              <a:rPr lang="ru-RU" dirty="0"/>
              <a:t> </a:t>
            </a:r>
            <a:r>
              <a:rPr lang="en-US" dirty="0"/>
              <a:t>submitted to mediation in accordance with the Mediation Rules of the</a:t>
            </a:r>
            <a:r>
              <a:rPr lang="ru-RU" dirty="0"/>
              <a:t> </a:t>
            </a:r>
            <a:r>
              <a:rPr lang="en-US" dirty="0"/>
              <a:t>Swiss Chamber of Commercial Mediation.</a:t>
            </a:r>
            <a:endParaRPr lang="ru-RU" dirty="0"/>
          </a:p>
          <a:p>
            <a:pPr algn="just"/>
            <a:r>
              <a:rPr lang="en-US" dirty="0"/>
              <a:t>The English courts shall have jurisdiction over any disputes arising</a:t>
            </a:r>
            <a:r>
              <a:rPr lang="ru-RU" dirty="0"/>
              <a:t> </a:t>
            </a:r>
            <a:r>
              <a:rPr lang="en-US" dirty="0"/>
              <a:t>under the Agreement.</a:t>
            </a:r>
            <a:endParaRPr lang="ru-RU" dirty="0"/>
          </a:p>
          <a:p>
            <a:endParaRPr lang="ru-RU" dirty="0"/>
          </a:p>
          <a:p>
            <a:endParaRPr lang="en-US" dirty="0"/>
          </a:p>
        </p:txBody>
      </p:sp>
    </p:spTree>
    <p:extLst>
      <p:ext uri="{BB962C8B-B14F-4D97-AF65-F5344CB8AC3E}">
        <p14:creationId xmlns:p14="http://schemas.microsoft.com/office/powerpoint/2010/main" val="2759641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E557A-AC5B-40C2-AFDC-2B773E52E992}"/>
              </a:ext>
            </a:extLst>
          </p:cNvPr>
          <p:cNvSpPr>
            <a:spLocks noGrp="1"/>
          </p:cNvSpPr>
          <p:nvPr>
            <p:ph type="title"/>
          </p:nvPr>
        </p:nvSpPr>
        <p:spPr/>
        <p:txBody>
          <a:bodyPr>
            <a:normAutofit/>
          </a:bodyPr>
          <a:lstStyle/>
          <a:p>
            <a:r>
              <a:rPr lang="ru-RU" dirty="0"/>
              <a:t>Иерархия документов в договоре</a:t>
            </a:r>
            <a:endParaRPr lang="en-US" dirty="0"/>
          </a:p>
        </p:txBody>
      </p:sp>
      <p:sp>
        <p:nvSpPr>
          <p:cNvPr id="3" name="Content Placeholder 2">
            <a:extLst>
              <a:ext uri="{FF2B5EF4-FFF2-40B4-BE49-F238E27FC236}">
                <a16:creationId xmlns:a16="http://schemas.microsoft.com/office/drawing/2014/main" id="{71A8D3BE-4B32-4C76-A2BF-95D027FF9D6A}"/>
              </a:ext>
            </a:extLst>
          </p:cNvPr>
          <p:cNvSpPr>
            <a:spLocks noGrp="1"/>
          </p:cNvSpPr>
          <p:nvPr>
            <p:ph idx="1"/>
          </p:nvPr>
        </p:nvSpPr>
        <p:spPr/>
        <p:txBody>
          <a:bodyPr>
            <a:normAutofit lnSpcReduction="10000"/>
          </a:bodyPr>
          <a:lstStyle/>
          <a:p>
            <a:pPr algn="just"/>
            <a:r>
              <a:rPr lang="en-US" dirty="0"/>
              <a:t>In the event of any conflict between the following documents, the order of</a:t>
            </a:r>
            <a:r>
              <a:rPr lang="ru-RU" dirty="0"/>
              <a:t> </a:t>
            </a:r>
            <a:r>
              <a:rPr lang="en-US" dirty="0"/>
              <a:t>precedence between them shall be as follows:</a:t>
            </a:r>
          </a:p>
          <a:p>
            <a:pPr algn="just"/>
            <a:r>
              <a:rPr lang="en-US" dirty="0"/>
              <a:t>The Order;</a:t>
            </a:r>
          </a:p>
          <a:p>
            <a:pPr algn="just"/>
            <a:r>
              <a:rPr lang="en-US" dirty="0"/>
              <a:t>The Contract without Annexes and without documents included herein by</a:t>
            </a:r>
            <a:r>
              <a:rPr lang="ru-RU" dirty="0"/>
              <a:t> </a:t>
            </a:r>
            <a:r>
              <a:rPr lang="en-US" dirty="0"/>
              <a:t>reference;</a:t>
            </a:r>
          </a:p>
          <a:p>
            <a:pPr algn="just"/>
            <a:r>
              <a:rPr lang="en-US" dirty="0"/>
              <a:t>The Annexes;</a:t>
            </a:r>
          </a:p>
          <a:p>
            <a:pPr algn="just"/>
            <a:r>
              <a:rPr lang="en-US" dirty="0"/>
              <a:t>Other documents included herein by reference.</a:t>
            </a:r>
          </a:p>
        </p:txBody>
      </p:sp>
    </p:spTree>
    <p:extLst>
      <p:ext uri="{BB962C8B-B14F-4D97-AF65-F5344CB8AC3E}">
        <p14:creationId xmlns:p14="http://schemas.microsoft.com/office/powerpoint/2010/main" val="17987771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5C72A-D1A9-4898-A41B-D11B35563D7F}"/>
              </a:ext>
            </a:extLst>
          </p:cNvPr>
          <p:cNvSpPr>
            <a:spLocks noGrp="1"/>
          </p:cNvSpPr>
          <p:nvPr>
            <p:ph type="title"/>
          </p:nvPr>
        </p:nvSpPr>
        <p:spPr/>
        <p:txBody>
          <a:bodyPr/>
          <a:lstStyle/>
          <a:p>
            <a:r>
              <a:rPr lang="ru-RU" dirty="0"/>
              <a:t>Разрешение конфликтов</a:t>
            </a:r>
            <a:endParaRPr lang="en-US" dirty="0"/>
          </a:p>
        </p:txBody>
      </p:sp>
      <p:sp>
        <p:nvSpPr>
          <p:cNvPr id="3" name="Content Placeholder 2">
            <a:extLst>
              <a:ext uri="{FF2B5EF4-FFF2-40B4-BE49-F238E27FC236}">
                <a16:creationId xmlns:a16="http://schemas.microsoft.com/office/drawing/2014/main" id="{694B2E57-A7C9-4E67-B60F-8951BFDF71CB}"/>
              </a:ext>
            </a:extLst>
          </p:cNvPr>
          <p:cNvSpPr>
            <a:spLocks noGrp="1"/>
          </p:cNvSpPr>
          <p:nvPr>
            <p:ph idx="1"/>
          </p:nvPr>
        </p:nvSpPr>
        <p:spPr/>
        <p:txBody>
          <a:bodyPr>
            <a:normAutofit fontScale="77500" lnSpcReduction="20000"/>
          </a:bodyPr>
          <a:lstStyle/>
          <a:p>
            <a:pPr algn="just"/>
            <a:r>
              <a:rPr lang="en-US" dirty="0"/>
              <a:t>Any dispute arising between the Parties shall be referred to and</a:t>
            </a:r>
            <a:r>
              <a:rPr lang="ru-RU" dirty="0"/>
              <a:t> </a:t>
            </a:r>
            <a:r>
              <a:rPr lang="en-US" dirty="0"/>
              <a:t>resolved through arbitration by the International Court of Arbitration of</a:t>
            </a:r>
            <a:r>
              <a:rPr lang="ru-RU" dirty="0"/>
              <a:t> </a:t>
            </a:r>
            <a:r>
              <a:rPr lang="en-US" dirty="0"/>
              <a:t>the International Chamber of Commerce in accordance with the Rules</a:t>
            </a:r>
            <a:r>
              <a:rPr lang="ru-RU" dirty="0"/>
              <a:t> </a:t>
            </a:r>
            <a:r>
              <a:rPr lang="en-US" dirty="0"/>
              <a:t>of Arbitration of the International Chamber of Commerce in force, which</a:t>
            </a:r>
            <a:r>
              <a:rPr lang="ru-RU" dirty="0"/>
              <a:t> </a:t>
            </a:r>
            <a:r>
              <a:rPr lang="en-US" dirty="0"/>
              <a:t>rules are deemed to be incorporated by reference into this clause.</a:t>
            </a:r>
            <a:endParaRPr lang="ru-RU" dirty="0"/>
          </a:p>
          <a:p>
            <a:pPr algn="just"/>
            <a:r>
              <a:rPr lang="en-US" dirty="0"/>
              <a:t>The arbitration award shall be final and subject to no appeal for</a:t>
            </a:r>
            <a:r>
              <a:rPr lang="ru-RU" dirty="0"/>
              <a:t> </a:t>
            </a:r>
            <a:r>
              <a:rPr lang="en-US" dirty="0"/>
              <a:t>whatever cause before the Supreme court of Switzerland within the</a:t>
            </a:r>
            <a:r>
              <a:rPr lang="ru-RU" dirty="0"/>
              <a:t> </a:t>
            </a:r>
            <a:r>
              <a:rPr lang="en-US" dirty="0"/>
              <a:t>meaning of article 190 par. 2 of the Swiss federal Act on private</a:t>
            </a:r>
            <a:r>
              <a:rPr lang="ru-RU" dirty="0"/>
              <a:t> </a:t>
            </a:r>
            <a:r>
              <a:rPr lang="en-US" dirty="0"/>
              <a:t>international law.</a:t>
            </a:r>
            <a:endParaRPr lang="ru-RU" dirty="0"/>
          </a:p>
          <a:p>
            <a:pPr algn="just"/>
            <a:r>
              <a:rPr lang="en-US" dirty="0"/>
              <a:t>The venue of arbitration shall be in Geneva, Switzerland.</a:t>
            </a:r>
            <a:r>
              <a:rPr lang="ru-RU"/>
              <a:t> </a:t>
            </a:r>
            <a:endParaRPr lang="en-US" dirty="0"/>
          </a:p>
        </p:txBody>
      </p:sp>
    </p:spTree>
    <p:extLst>
      <p:ext uri="{BB962C8B-B14F-4D97-AF65-F5344CB8AC3E}">
        <p14:creationId xmlns:p14="http://schemas.microsoft.com/office/powerpoint/2010/main" val="1551920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F7C25-D700-4DA2-8480-DAFF03145A63}"/>
              </a:ext>
            </a:extLst>
          </p:cNvPr>
          <p:cNvSpPr>
            <a:spLocks noGrp="1"/>
          </p:cNvSpPr>
          <p:nvPr>
            <p:ph type="title"/>
          </p:nvPr>
        </p:nvSpPr>
        <p:spPr/>
        <p:txBody>
          <a:bodyPr/>
          <a:lstStyle/>
          <a:p>
            <a:r>
              <a:rPr lang="ru-RU" dirty="0"/>
              <a:t>Сроки</a:t>
            </a:r>
            <a:endParaRPr lang="en-US" dirty="0"/>
          </a:p>
        </p:txBody>
      </p:sp>
      <p:sp>
        <p:nvSpPr>
          <p:cNvPr id="3" name="Content Placeholder 2">
            <a:extLst>
              <a:ext uri="{FF2B5EF4-FFF2-40B4-BE49-F238E27FC236}">
                <a16:creationId xmlns:a16="http://schemas.microsoft.com/office/drawing/2014/main" id="{841452E8-BC1E-4EC4-87FF-3461A4EA8793}"/>
              </a:ext>
            </a:extLst>
          </p:cNvPr>
          <p:cNvSpPr>
            <a:spLocks noGrp="1"/>
          </p:cNvSpPr>
          <p:nvPr>
            <p:ph idx="1"/>
          </p:nvPr>
        </p:nvSpPr>
        <p:spPr/>
        <p:txBody>
          <a:bodyPr>
            <a:normAutofit fontScale="70000" lnSpcReduction="20000"/>
          </a:bodyPr>
          <a:lstStyle/>
          <a:p>
            <a:pPr algn="just"/>
            <a:r>
              <a:rPr lang="en-US" dirty="0"/>
              <a:t>This contract shall come into force on July 1, 2014 and expire on July</a:t>
            </a:r>
            <a:r>
              <a:rPr lang="ru-RU" dirty="0"/>
              <a:t> </a:t>
            </a:r>
            <a:r>
              <a:rPr lang="en-US" dirty="0"/>
              <a:t>1, 2018.</a:t>
            </a:r>
            <a:endParaRPr lang="ru-RU" dirty="0"/>
          </a:p>
          <a:p>
            <a:pPr algn="just"/>
            <a:r>
              <a:rPr lang="en-US" dirty="0"/>
              <a:t>--- unless extended by mutual agreement in writing between the</a:t>
            </a:r>
            <a:r>
              <a:rPr lang="ru-RU" dirty="0"/>
              <a:t> </a:t>
            </a:r>
            <a:r>
              <a:rPr lang="en-US" dirty="0"/>
              <a:t>parties.</a:t>
            </a:r>
            <a:endParaRPr lang="ru-RU" dirty="0"/>
          </a:p>
          <a:p>
            <a:pPr algn="just"/>
            <a:r>
              <a:rPr lang="en-US" dirty="0"/>
              <a:t>This agreement shall be automatically extended by tacit agreement</a:t>
            </a:r>
            <a:r>
              <a:rPr lang="ru-RU" dirty="0"/>
              <a:t> </a:t>
            </a:r>
            <a:r>
              <a:rPr lang="en-US" dirty="0"/>
              <a:t>from year to year unless terminated by either Party by the giving of</a:t>
            </a:r>
            <a:r>
              <a:rPr lang="ru-RU" dirty="0"/>
              <a:t> </a:t>
            </a:r>
            <a:r>
              <a:rPr lang="en-US" dirty="0"/>
              <a:t>three months written previous notice by registered mail with</a:t>
            </a:r>
            <a:r>
              <a:rPr lang="ru-RU" dirty="0"/>
              <a:t> </a:t>
            </a:r>
            <a:r>
              <a:rPr lang="en-US" dirty="0"/>
              <a:t>acknowledgement of receipt prior to the end of any latter one year</a:t>
            </a:r>
            <a:r>
              <a:rPr lang="ru-RU" dirty="0"/>
              <a:t> </a:t>
            </a:r>
            <a:r>
              <a:rPr lang="en-US" dirty="0"/>
              <a:t>period.</a:t>
            </a:r>
            <a:endParaRPr lang="ru-RU" dirty="0"/>
          </a:p>
          <a:p>
            <a:pPr algn="just"/>
            <a:r>
              <a:rPr lang="en-US" dirty="0"/>
              <a:t>Either Party may terminate this Agreement by the giving of a prior six</a:t>
            </a:r>
            <a:r>
              <a:rPr lang="ru-RU" dirty="0"/>
              <a:t> </a:t>
            </a:r>
            <a:r>
              <a:rPr lang="en-US" dirty="0"/>
              <a:t>months written previous notice by registered mail with</a:t>
            </a:r>
            <a:r>
              <a:rPr lang="ru-RU" dirty="0"/>
              <a:t> </a:t>
            </a:r>
            <a:r>
              <a:rPr lang="en-US" dirty="0"/>
              <a:t>acknowledgement of receipt</a:t>
            </a:r>
            <a:r>
              <a:rPr lang="ru-RU" dirty="0"/>
              <a:t>.</a:t>
            </a:r>
          </a:p>
          <a:p>
            <a:pPr algn="just"/>
            <a:r>
              <a:rPr lang="en-US" dirty="0"/>
              <a:t>This agreement shall continue in full force and effect until [___], date</a:t>
            </a:r>
            <a:r>
              <a:rPr lang="ru-RU" dirty="0"/>
              <a:t> </a:t>
            </a:r>
            <a:r>
              <a:rPr lang="en-US" dirty="0"/>
              <a:t>from which it shall expire automatically, without any right to indemnity</a:t>
            </a:r>
            <a:r>
              <a:rPr lang="ru-RU" dirty="0"/>
              <a:t> </a:t>
            </a:r>
            <a:r>
              <a:rPr lang="en-US" dirty="0"/>
              <a:t>for the representative.</a:t>
            </a:r>
          </a:p>
        </p:txBody>
      </p:sp>
    </p:spTree>
    <p:extLst>
      <p:ext uri="{BB962C8B-B14F-4D97-AF65-F5344CB8AC3E}">
        <p14:creationId xmlns:p14="http://schemas.microsoft.com/office/powerpoint/2010/main" val="909157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67F05-4560-48D5-9B2B-58131268F315}"/>
              </a:ext>
            </a:extLst>
          </p:cNvPr>
          <p:cNvSpPr>
            <a:spLocks noGrp="1"/>
          </p:cNvSpPr>
          <p:nvPr>
            <p:ph type="title"/>
          </p:nvPr>
        </p:nvSpPr>
        <p:spPr/>
        <p:txBody>
          <a:bodyPr/>
          <a:lstStyle/>
          <a:p>
            <a:r>
              <a:rPr lang="ru-RU" dirty="0"/>
              <a:t>Истечение срока действия</a:t>
            </a:r>
            <a:endParaRPr lang="en-US" dirty="0"/>
          </a:p>
        </p:txBody>
      </p:sp>
      <p:sp>
        <p:nvSpPr>
          <p:cNvPr id="3" name="Content Placeholder 2">
            <a:extLst>
              <a:ext uri="{FF2B5EF4-FFF2-40B4-BE49-F238E27FC236}">
                <a16:creationId xmlns:a16="http://schemas.microsoft.com/office/drawing/2014/main" id="{FCCE0F37-494B-4BDD-88CD-30751A273E29}"/>
              </a:ext>
            </a:extLst>
          </p:cNvPr>
          <p:cNvSpPr>
            <a:spLocks noGrp="1"/>
          </p:cNvSpPr>
          <p:nvPr>
            <p:ph idx="1"/>
          </p:nvPr>
        </p:nvSpPr>
        <p:spPr/>
        <p:txBody>
          <a:bodyPr/>
          <a:lstStyle/>
          <a:p>
            <a:pPr algn="just"/>
            <a:r>
              <a:rPr lang="en-US" dirty="0"/>
              <a:t>Surviving Clauses: Upon the termination or cancellation of this</a:t>
            </a:r>
            <a:r>
              <a:rPr lang="ru-RU" dirty="0"/>
              <a:t> </a:t>
            </a:r>
            <a:r>
              <a:rPr lang="en-US" dirty="0"/>
              <a:t>Agreement or any clauses hereof for any reason, those clauses which</a:t>
            </a:r>
            <a:r>
              <a:rPr lang="ru-RU" dirty="0"/>
              <a:t> </a:t>
            </a:r>
            <a:r>
              <a:rPr lang="en-US" dirty="0"/>
              <a:t>are intended to continue and survive such</a:t>
            </a:r>
            <a:r>
              <a:rPr lang="ru-RU" dirty="0"/>
              <a:t> </a:t>
            </a:r>
            <a:r>
              <a:rPr lang="en-US" dirty="0"/>
              <a:t>termination or cancellation</a:t>
            </a:r>
            <a:r>
              <a:rPr lang="ru-RU" dirty="0"/>
              <a:t> </a:t>
            </a:r>
            <a:r>
              <a:rPr lang="en-US" dirty="0"/>
              <a:t>shall so continue and survive.</a:t>
            </a:r>
          </a:p>
        </p:txBody>
      </p:sp>
    </p:spTree>
    <p:extLst>
      <p:ext uri="{BB962C8B-B14F-4D97-AF65-F5344CB8AC3E}">
        <p14:creationId xmlns:p14="http://schemas.microsoft.com/office/powerpoint/2010/main" val="3403958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63DA-8628-4197-82D9-C922C5D65BFE}"/>
              </a:ext>
            </a:extLst>
          </p:cNvPr>
          <p:cNvSpPr>
            <a:spLocks noGrp="1"/>
          </p:cNvSpPr>
          <p:nvPr>
            <p:ph type="title"/>
          </p:nvPr>
        </p:nvSpPr>
        <p:spPr/>
        <p:txBody>
          <a:bodyPr/>
          <a:lstStyle/>
          <a:p>
            <a:r>
              <a:rPr lang="en-US" dirty="0" err="1"/>
              <a:t>Divisibilité</a:t>
            </a:r>
            <a:endParaRPr lang="en-US" dirty="0"/>
          </a:p>
        </p:txBody>
      </p:sp>
      <p:sp>
        <p:nvSpPr>
          <p:cNvPr id="3" name="Content Placeholder 2">
            <a:extLst>
              <a:ext uri="{FF2B5EF4-FFF2-40B4-BE49-F238E27FC236}">
                <a16:creationId xmlns:a16="http://schemas.microsoft.com/office/drawing/2014/main" id="{FBADFA6A-C6A2-4FFF-AC7E-2106CE760D64}"/>
              </a:ext>
            </a:extLst>
          </p:cNvPr>
          <p:cNvSpPr>
            <a:spLocks noGrp="1"/>
          </p:cNvSpPr>
          <p:nvPr>
            <p:ph idx="1"/>
          </p:nvPr>
        </p:nvSpPr>
        <p:spPr/>
        <p:txBody>
          <a:bodyPr/>
          <a:lstStyle/>
          <a:p>
            <a:pPr algn="just"/>
            <a:r>
              <a:rPr lang="en-US" dirty="0"/>
              <a:t>If any of the provisions of this Agreement are found to be null and void, the</a:t>
            </a:r>
            <a:r>
              <a:rPr lang="ru-RU" dirty="0"/>
              <a:t> </a:t>
            </a:r>
            <a:r>
              <a:rPr lang="en-US" dirty="0"/>
              <a:t>remaining provisions of this Agreement shall remain valid and shall continue</a:t>
            </a:r>
            <a:r>
              <a:rPr lang="ru-RU" dirty="0"/>
              <a:t> </a:t>
            </a:r>
            <a:r>
              <a:rPr lang="en-US" dirty="0"/>
              <a:t>to bind the Parties.</a:t>
            </a:r>
          </a:p>
        </p:txBody>
      </p:sp>
    </p:spTree>
    <p:extLst>
      <p:ext uri="{BB962C8B-B14F-4D97-AF65-F5344CB8AC3E}">
        <p14:creationId xmlns:p14="http://schemas.microsoft.com/office/powerpoint/2010/main" val="1110708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1A131-2A27-47BB-91BE-D4BF00F37BD8}"/>
              </a:ext>
            </a:extLst>
          </p:cNvPr>
          <p:cNvSpPr>
            <a:spLocks noGrp="1"/>
          </p:cNvSpPr>
          <p:nvPr>
            <p:ph type="title"/>
          </p:nvPr>
        </p:nvSpPr>
        <p:spPr/>
        <p:txBody>
          <a:bodyPr/>
          <a:lstStyle/>
          <a:p>
            <a:r>
              <a:rPr lang="en-US" dirty="0" err="1"/>
              <a:t>Intégralité</a:t>
            </a:r>
            <a:endParaRPr lang="en-US" dirty="0"/>
          </a:p>
        </p:txBody>
      </p:sp>
      <p:sp>
        <p:nvSpPr>
          <p:cNvPr id="3" name="Content Placeholder 2">
            <a:extLst>
              <a:ext uri="{FF2B5EF4-FFF2-40B4-BE49-F238E27FC236}">
                <a16:creationId xmlns:a16="http://schemas.microsoft.com/office/drawing/2014/main" id="{389DC795-CB90-4669-BFEC-333B67BC143B}"/>
              </a:ext>
            </a:extLst>
          </p:cNvPr>
          <p:cNvSpPr>
            <a:spLocks noGrp="1"/>
          </p:cNvSpPr>
          <p:nvPr>
            <p:ph idx="1"/>
          </p:nvPr>
        </p:nvSpPr>
        <p:spPr/>
        <p:txBody>
          <a:bodyPr/>
          <a:lstStyle/>
          <a:p>
            <a:pPr algn="just"/>
            <a:r>
              <a:rPr lang="en-US" dirty="0"/>
              <a:t>This agreement and any schedules constitute the entire understanding</a:t>
            </a:r>
            <a:r>
              <a:rPr lang="ru-RU" dirty="0"/>
              <a:t> </a:t>
            </a:r>
            <a:r>
              <a:rPr lang="en-US" dirty="0"/>
              <a:t>between the parties and supersede any prior communication, representations,</a:t>
            </a:r>
            <a:r>
              <a:rPr lang="ru-RU" dirty="0"/>
              <a:t> </a:t>
            </a:r>
            <a:r>
              <a:rPr lang="en-US" dirty="0"/>
              <a:t>or agreements whether oral or in writing.</a:t>
            </a:r>
          </a:p>
        </p:txBody>
      </p:sp>
    </p:spTree>
    <p:extLst>
      <p:ext uri="{BB962C8B-B14F-4D97-AF65-F5344CB8AC3E}">
        <p14:creationId xmlns:p14="http://schemas.microsoft.com/office/powerpoint/2010/main" val="155749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9F36C-48A2-4678-A051-4995B9913B08}"/>
              </a:ext>
            </a:extLst>
          </p:cNvPr>
          <p:cNvSpPr>
            <a:spLocks noGrp="1"/>
          </p:cNvSpPr>
          <p:nvPr>
            <p:ph type="title"/>
          </p:nvPr>
        </p:nvSpPr>
        <p:spPr/>
        <p:txBody>
          <a:bodyPr/>
          <a:lstStyle/>
          <a:p>
            <a:r>
              <a:rPr lang="ru-RU" dirty="0"/>
              <a:t>Модификации договора</a:t>
            </a:r>
            <a:endParaRPr lang="en-US" dirty="0"/>
          </a:p>
        </p:txBody>
      </p:sp>
      <p:sp>
        <p:nvSpPr>
          <p:cNvPr id="3" name="Content Placeholder 2">
            <a:extLst>
              <a:ext uri="{FF2B5EF4-FFF2-40B4-BE49-F238E27FC236}">
                <a16:creationId xmlns:a16="http://schemas.microsoft.com/office/drawing/2014/main" id="{2E8D3BA1-010B-4A47-B25D-FA856A67CB9F}"/>
              </a:ext>
            </a:extLst>
          </p:cNvPr>
          <p:cNvSpPr>
            <a:spLocks noGrp="1"/>
          </p:cNvSpPr>
          <p:nvPr>
            <p:ph idx="1"/>
          </p:nvPr>
        </p:nvSpPr>
        <p:spPr/>
        <p:txBody>
          <a:bodyPr>
            <a:normAutofit fontScale="85000" lnSpcReduction="20000"/>
          </a:bodyPr>
          <a:lstStyle/>
          <a:p>
            <a:pPr algn="just"/>
            <a:r>
              <a:rPr lang="en-US" dirty="0"/>
              <a:t>No modification of any of the terms or conditions herein shall be valid</a:t>
            </a:r>
            <a:r>
              <a:rPr lang="ru-RU" dirty="0"/>
              <a:t> </a:t>
            </a:r>
            <a:r>
              <a:rPr lang="en-US" dirty="0"/>
              <a:t>or binding on either Party, unless in writing and signed by an</a:t>
            </a:r>
            <a:r>
              <a:rPr lang="ru-RU" dirty="0"/>
              <a:t> </a:t>
            </a:r>
            <a:r>
              <a:rPr lang="en-US" dirty="0"/>
              <a:t>authorized representative of each Party.</a:t>
            </a:r>
            <a:endParaRPr lang="ru-RU" dirty="0"/>
          </a:p>
          <a:p>
            <a:pPr algn="just"/>
            <a:r>
              <a:rPr lang="fr-FR" dirty="0"/>
              <a:t>Principes </a:t>
            </a:r>
            <a:r>
              <a:rPr lang="fr-FR" dirty="0" err="1"/>
              <a:t>unidroit</a:t>
            </a:r>
            <a:r>
              <a:rPr lang="fr-FR" dirty="0"/>
              <a:t> 2010, art. 2.1.18</a:t>
            </a:r>
            <a:r>
              <a:rPr lang="ru-RU" dirty="0"/>
              <a:t>: </a:t>
            </a:r>
            <a:r>
              <a:rPr lang="en-US" dirty="0"/>
              <a:t>A contract in writing which contains a clause requiring any modification</a:t>
            </a:r>
            <a:r>
              <a:rPr lang="ru-RU" dirty="0"/>
              <a:t> </a:t>
            </a:r>
            <a:r>
              <a:rPr lang="en-US" dirty="0"/>
              <a:t>or termination by agreement to be in a particular form may not be</a:t>
            </a:r>
            <a:r>
              <a:rPr lang="ru-RU" dirty="0"/>
              <a:t> </a:t>
            </a:r>
            <a:r>
              <a:rPr lang="en-US" dirty="0"/>
              <a:t>otherwise modified or terminated. However, a party may be precluded</a:t>
            </a:r>
            <a:r>
              <a:rPr lang="ru-RU" dirty="0"/>
              <a:t> </a:t>
            </a:r>
            <a:r>
              <a:rPr lang="en-US" dirty="0"/>
              <a:t>by its conduct from asserting such a clause to the extent that the other</a:t>
            </a:r>
            <a:r>
              <a:rPr lang="ru-RU" dirty="0"/>
              <a:t> </a:t>
            </a:r>
            <a:r>
              <a:rPr lang="en-US" dirty="0"/>
              <a:t>party has reasonably acted in reliance on that conduct.</a:t>
            </a:r>
          </a:p>
        </p:txBody>
      </p:sp>
    </p:spTree>
    <p:extLst>
      <p:ext uri="{BB962C8B-B14F-4D97-AF65-F5344CB8AC3E}">
        <p14:creationId xmlns:p14="http://schemas.microsoft.com/office/powerpoint/2010/main" val="327278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6877F-4133-4E97-8D4D-C38F36F82E64}"/>
              </a:ext>
            </a:extLst>
          </p:cNvPr>
          <p:cNvSpPr>
            <a:spLocks noGrp="1"/>
          </p:cNvSpPr>
          <p:nvPr>
            <p:ph type="title"/>
          </p:nvPr>
        </p:nvSpPr>
        <p:spPr/>
        <p:txBody>
          <a:bodyPr>
            <a:normAutofit/>
          </a:bodyPr>
          <a:lstStyle/>
          <a:p>
            <a:r>
              <a:rPr lang="fr-FR" dirty="0"/>
              <a:t>Principes </a:t>
            </a:r>
            <a:r>
              <a:rPr lang="fr-FR" dirty="0" err="1"/>
              <a:t>Unidroit</a:t>
            </a:r>
            <a:endParaRPr lang="en-US" dirty="0"/>
          </a:p>
        </p:txBody>
      </p:sp>
      <p:sp>
        <p:nvSpPr>
          <p:cNvPr id="3" name="Content Placeholder 2">
            <a:extLst>
              <a:ext uri="{FF2B5EF4-FFF2-40B4-BE49-F238E27FC236}">
                <a16:creationId xmlns:a16="http://schemas.microsoft.com/office/drawing/2014/main" id="{38B31C53-D9A8-435F-ADCC-4FBA98EF9737}"/>
              </a:ext>
            </a:extLst>
          </p:cNvPr>
          <p:cNvSpPr>
            <a:spLocks noGrp="1"/>
          </p:cNvSpPr>
          <p:nvPr>
            <p:ph idx="1"/>
          </p:nvPr>
        </p:nvSpPr>
        <p:spPr/>
        <p:txBody>
          <a:bodyPr>
            <a:normAutofit fontScale="92500"/>
          </a:bodyPr>
          <a:lstStyle/>
          <a:p>
            <a:pPr algn="just"/>
            <a:r>
              <a:rPr lang="en-US" dirty="0"/>
              <a:t>2.1.13</a:t>
            </a:r>
          </a:p>
          <a:p>
            <a:pPr algn="just"/>
            <a:r>
              <a:rPr lang="en-US" dirty="0"/>
              <a:t>(Conclusion of contract dependent on agreement on specific matters or in a particular form)</a:t>
            </a:r>
          </a:p>
          <a:p>
            <a:pPr algn="just"/>
            <a:r>
              <a:rPr lang="en-US" dirty="0"/>
              <a:t>Where in the course of negotiations one of the parties insists that the contract is not concluded until there is agreement on specific matters or in a particular form, no contract is concluded before agreement is reached on those matters or in that form.</a:t>
            </a:r>
          </a:p>
        </p:txBody>
      </p:sp>
    </p:spTree>
    <p:extLst>
      <p:ext uri="{BB962C8B-B14F-4D97-AF65-F5344CB8AC3E}">
        <p14:creationId xmlns:p14="http://schemas.microsoft.com/office/powerpoint/2010/main" val="413875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3B84-886F-414C-BAC3-8751F824EC05}"/>
              </a:ext>
            </a:extLst>
          </p:cNvPr>
          <p:cNvSpPr>
            <a:spLocks noGrp="1"/>
          </p:cNvSpPr>
          <p:nvPr>
            <p:ph type="title"/>
          </p:nvPr>
        </p:nvSpPr>
        <p:spPr/>
        <p:txBody>
          <a:bodyPr/>
          <a:lstStyle/>
          <a:p>
            <a:r>
              <a:rPr lang="ru-RU" dirty="0"/>
              <a:t>«Сложные» контракты</a:t>
            </a:r>
            <a:endParaRPr lang="en-US" dirty="0"/>
          </a:p>
        </p:txBody>
      </p:sp>
      <p:sp>
        <p:nvSpPr>
          <p:cNvPr id="3" name="Content Placeholder 2">
            <a:extLst>
              <a:ext uri="{FF2B5EF4-FFF2-40B4-BE49-F238E27FC236}">
                <a16:creationId xmlns:a16="http://schemas.microsoft.com/office/drawing/2014/main" id="{AAB3368D-444D-4D5D-ACC4-FF969F308215}"/>
              </a:ext>
            </a:extLst>
          </p:cNvPr>
          <p:cNvSpPr>
            <a:spLocks noGrp="1"/>
          </p:cNvSpPr>
          <p:nvPr>
            <p:ph idx="1"/>
          </p:nvPr>
        </p:nvSpPr>
        <p:spPr/>
        <p:txBody>
          <a:bodyPr>
            <a:normAutofit/>
          </a:bodyPr>
          <a:lstStyle/>
          <a:p>
            <a:pPr algn="just"/>
            <a:r>
              <a:rPr lang="fr-FR" dirty="0"/>
              <a:t>Ce contrat de service est un contrat indépendant du contrat cadre</a:t>
            </a:r>
            <a:r>
              <a:rPr lang="ru-RU" dirty="0"/>
              <a:t> </a:t>
            </a:r>
            <a:r>
              <a:rPr lang="fr-FR" dirty="0"/>
              <a:t>conclu entre les parties en date du [___] et aucun de ces deux contrats</a:t>
            </a:r>
            <a:r>
              <a:rPr lang="ru-RU" dirty="0"/>
              <a:t> </a:t>
            </a:r>
            <a:r>
              <a:rPr lang="fr-FR" dirty="0"/>
              <a:t>n’est la cause ou la condition de l’autre.</a:t>
            </a:r>
          </a:p>
          <a:p>
            <a:pPr algn="just"/>
            <a:r>
              <a:rPr lang="fr-FR" dirty="0"/>
              <a:t>La résiliation du contrat cadre conclu entre les parties en date du [__]</a:t>
            </a:r>
            <a:r>
              <a:rPr lang="ru-RU" dirty="0"/>
              <a:t> </a:t>
            </a:r>
            <a:r>
              <a:rPr lang="fr-FR" dirty="0"/>
              <a:t>impliquera cependant ipso jure la résiliation du présent contrat.</a:t>
            </a:r>
            <a:endParaRPr lang="en-US" dirty="0"/>
          </a:p>
        </p:txBody>
      </p:sp>
    </p:spTree>
    <p:extLst>
      <p:ext uri="{BB962C8B-B14F-4D97-AF65-F5344CB8AC3E}">
        <p14:creationId xmlns:p14="http://schemas.microsoft.com/office/powerpoint/2010/main" val="3686868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180D5-7BD1-4ED9-AD46-6B4787034759}"/>
              </a:ext>
            </a:extLst>
          </p:cNvPr>
          <p:cNvSpPr>
            <a:spLocks noGrp="1"/>
          </p:cNvSpPr>
          <p:nvPr>
            <p:ph type="title"/>
          </p:nvPr>
        </p:nvSpPr>
        <p:spPr/>
        <p:txBody>
          <a:bodyPr/>
          <a:lstStyle/>
          <a:p>
            <a:r>
              <a:rPr lang="ru-RU" dirty="0"/>
              <a:t>«Сложные» контракты</a:t>
            </a:r>
            <a:endParaRPr lang="en-US" dirty="0"/>
          </a:p>
        </p:txBody>
      </p:sp>
      <p:sp>
        <p:nvSpPr>
          <p:cNvPr id="3" name="Content Placeholder 2">
            <a:extLst>
              <a:ext uri="{FF2B5EF4-FFF2-40B4-BE49-F238E27FC236}">
                <a16:creationId xmlns:a16="http://schemas.microsoft.com/office/drawing/2014/main" id="{58B5B8F0-FBB9-4A6D-B382-59C45E274A9D}"/>
              </a:ext>
            </a:extLst>
          </p:cNvPr>
          <p:cNvSpPr>
            <a:spLocks noGrp="1"/>
          </p:cNvSpPr>
          <p:nvPr>
            <p:ph idx="1"/>
          </p:nvPr>
        </p:nvSpPr>
        <p:spPr>
          <a:xfrm>
            <a:off x="457200" y="1600200"/>
            <a:ext cx="8229600" cy="4525963"/>
          </a:xfrm>
        </p:spPr>
        <p:txBody>
          <a:bodyPr>
            <a:normAutofit fontScale="85000" lnSpcReduction="10000"/>
          </a:bodyPr>
          <a:lstStyle/>
          <a:p>
            <a:pPr algn="just"/>
            <a:r>
              <a:rPr lang="en-US" dirty="0"/>
              <a:t>This Agreement shall be effective and binding between the parties</a:t>
            </a:r>
            <a:r>
              <a:rPr lang="ru-RU" dirty="0"/>
              <a:t> </a:t>
            </a:r>
            <a:r>
              <a:rPr lang="en-US" dirty="0"/>
              <a:t>upon entry into force of the Joint Venture Agreement to be executed by</a:t>
            </a:r>
            <a:r>
              <a:rPr lang="ru-RU" dirty="0"/>
              <a:t> </a:t>
            </a:r>
            <a:r>
              <a:rPr lang="en-US" dirty="0"/>
              <a:t>the parties, and will be terminated with immediate effect in the event</a:t>
            </a:r>
            <a:r>
              <a:rPr lang="ru-RU" dirty="0"/>
              <a:t> </a:t>
            </a:r>
            <a:r>
              <a:rPr lang="en-US" dirty="0"/>
              <a:t>that the Joint Venture Agreement is terminated, or ineffective for</a:t>
            </a:r>
            <a:r>
              <a:rPr lang="ru-RU" dirty="0"/>
              <a:t> </a:t>
            </a:r>
            <a:r>
              <a:rPr lang="en-US" dirty="0"/>
              <a:t>whatever cause.</a:t>
            </a:r>
            <a:endParaRPr lang="ru-RU" dirty="0"/>
          </a:p>
          <a:p>
            <a:pPr algn="just"/>
            <a:r>
              <a:rPr lang="en-US" dirty="0"/>
              <a:t>Subject to the terms and conditions of this contract, final acceptance of</a:t>
            </a:r>
            <a:r>
              <a:rPr lang="ru-RU" dirty="0"/>
              <a:t> </a:t>
            </a:r>
            <a:r>
              <a:rPr lang="en-US" dirty="0"/>
              <a:t>the Work under this Subcontract shall be deemed to take place upon</a:t>
            </a:r>
            <a:r>
              <a:rPr lang="ru-RU" dirty="0"/>
              <a:t> </a:t>
            </a:r>
            <a:r>
              <a:rPr lang="en-US" dirty="0"/>
              <a:t>final acceptance of the work by the Owner and the approval thereof by</a:t>
            </a:r>
            <a:r>
              <a:rPr lang="ru-RU" dirty="0"/>
              <a:t> </a:t>
            </a:r>
            <a:r>
              <a:rPr lang="en-US" dirty="0"/>
              <a:t>the Architect.</a:t>
            </a:r>
            <a:endParaRPr lang="ru-RU" dirty="0"/>
          </a:p>
          <a:p>
            <a:pPr algn="just"/>
            <a:endParaRPr lang="en-US" dirty="0"/>
          </a:p>
        </p:txBody>
      </p:sp>
    </p:spTree>
    <p:extLst>
      <p:ext uri="{BB962C8B-B14F-4D97-AF65-F5344CB8AC3E}">
        <p14:creationId xmlns:p14="http://schemas.microsoft.com/office/powerpoint/2010/main" val="362837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2588</Words>
  <Application>Microsoft Office PowerPoint</Application>
  <PresentationFormat>On-screen Show (4:3)</PresentationFormat>
  <Paragraphs>112</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International Contracts: Examples</vt:lpstr>
      <vt:lpstr>Интерпретация договора</vt:lpstr>
      <vt:lpstr>Иерархия документов в договоре</vt:lpstr>
      <vt:lpstr>Divisibilité</vt:lpstr>
      <vt:lpstr>Intégralité</vt:lpstr>
      <vt:lpstr>Модификации договора</vt:lpstr>
      <vt:lpstr>Principes Unidroit</vt:lpstr>
      <vt:lpstr>«Сложные» контракты</vt:lpstr>
      <vt:lpstr>«Сложные» контракты</vt:lpstr>
      <vt:lpstr>Способ оплаты</vt:lpstr>
      <vt:lpstr>«Сложные» контракты</vt:lpstr>
      <vt:lpstr>Стороны договора</vt:lpstr>
      <vt:lpstr>Преамбула</vt:lpstr>
      <vt:lpstr>Составные контракта </vt:lpstr>
      <vt:lpstr>Независимость сторон</vt:lpstr>
      <vt:lpstr>Право первого отказа</vt:lpstr>
      <vt:lpstr>В случае конфликта</vt:lpstr>
      <vt:lpstr>Условия</vt:lpstr>
      <vt:lpstr>Гарантии</vt:lpstr>
      <vt:lpstr>Гарантии</vt:lpstr>
      <vt:lpstr>Ограничение ответсвенности</vt:lpstr>
      <vt:lpstr>Ограничение ответсвенности</vt:lpstr>
      <vt:lpstr>Hardship</vt:lpstr>
      <vt:lpstr>Force majeure</vt:lpstr>
      <vt:lpstr>Force majeure</vt:lpstr>
      <vt:lpstr>Intellectual Property</vt:lpstr>
      <vt:lpstr>Конфиденциальность</vt:lpstr>
      <vt:lpstr>Выбор права</vt:lpstr>
      <vt:lpstr>Разрешение конфликтов</vt:lpstr>
      <vt:lpstr>Разрешение конфликтов</vt:lpstr>
      <vt:lpstr>Сроки</vt:lpstr>
      <vt:lpstr>Истечение срока действия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Contracts: Examples</dc:title>
  <dc:creator>Katya</dc:creator>
  <cp:lastModifiedBy>Katya</cp:lastModifiedBy>
  <cp:revision>40</cp:revision>
  <dcterms:created xsi:type="dcterms:W3CDTF">2006-08-16T00:00:00Z</dcterms:created>
  <dcterms:modified xsi:type="dcterms:W3CDTF">2019-11-30T10:14:20Z</dcterms:modified>
</cp:coreProperties>
</file>