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4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8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1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1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6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85ED-5451-4195-A18D-A88682FE5E5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B401-B039-49BE-9F15-DD7EA6FC0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2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4798D-6F0D-4591-9192-8BDB87A96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40066"/>
          <a:stretch/>
        </p:blipFill>
        <p:spPr>
          <a:xfrm>
            <a:off x="4995354" y="80921"/>
            <a:ext cx="7196646" cy="6530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382" y="0"/>
            <a:ext cx="8763329" cy="35163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Практики неформального образования в системе дополнительного образования РФ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41F650-C15D-44CC-9EFA-4F83DB154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2" y="5449144"/>
            <a:ext cx="28003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6963" y="785074"/>
            <a:ext cx="5001068" cy="10409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EB72244-BAFF-49FD-925F-9D4860E9AFE8}"/>
              </a:ext>
            </a:extLst>
          </p:cNvPr>
          <p:cNvSpPr txBox="1">
            <a:spLocks/>
          </p:cNvSpPr>
          <p:nvPr/>
        </p:nvSpPr>
        <p:spPr>
          <a:xfrm>
            <a:off x="479453" y="270830"/>
            <a:ext cx="4717778" cy="514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ФОРМАЛЬНОЕ ОБРАЗОВАНИЕ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F8EE35C-58F9-45AF-953F-1B796C84E465}"/>
              </a:ext>
            </a:extLst>
          </p:cNvPr>
          <p:cNvSpPr txBox="1">
            <a:spLocks/>
          </p:cNvSpPr>
          <p:nvPr/>
        </p:nvSpPr>
        <p:spPr>
          <a:xfrm>
            <a:off x="479452" y="3209513"/>
            <a:ext cx="6367116" cy="64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НЕФОРМАЛЬНОЕ ОБРАЗОВАНИЕ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4F86C95-530F-4ABA-8B74-DBC262B45E96}"/>
              </a:ext>
            </a:extLst>
          </p:cNvPr>
          <p:cNvSpPr txBox="1">
            <a:spLocks/>
          </p:cNvSpPr>
          <p:nvPr/>
        </p:nvSpPr>
        <p:spPr>
          <a:xfrm>
            <a:off x="479452" y="5484132"/>
            <a:ext cx="11212501" cy="117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Нет обязательного лицензирования и стандартизации, может реализовываться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учреждениями и командами без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юр.лица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может существовать вне правового поля.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BB31FFC-CA85-44AE-8E34-770D5BD2FA12}"/>
              </a:ext>
            </a:extLst>
          </p:cNvPr>
          <p:cNvSpPr txBox="1">
            <a:spLocks/>
          </p:cNvSpPr>
          <p:nvPr/>
        </p:nvSpPr>
        <p:spPr>
          <a:xfrm>
            <a:off x="479453" y="2109369"/>
            <a:ext cx="11286678" cy="82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Только лицензированные образовательные организации, формализованные и стандартизированные образовательные программы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C98103A-65B6-4A56-B559-01B8EEBC547B}"/>
              </a:ext>
            </a:extLst>
          </p:cNvPr>
          <p:cNvSpPr txBox="1">
            <a:spLocks/>
          </p:cNvSpPr>
          <p:nvPr/>
        </p:nvSpPr>
        <p:spPr>
          <a:xfrm>
            <a:off x="4056963" y="3859258"/>
            <a:ext cx="6648178" cy="1513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Коммерческое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Некоммерческое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Проекты при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85088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11F993-4C6E-4E47-A842-028A24AA3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758">
            <a:off x="8006853" y="3128857"/>
            <a:ext cx="4273210" cy="40210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62074"/>
            <a:ext cx="11056815" cy="4981575"/>
          </a:xfrm>
        </p:spPr>
        <p:txBody>
          <a:bodyPr>
            <a:normAutofit fontScale="92500"/>
          </a:bodyPr>
          <a:lstStyle/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Спроектированный образовательный результат и ответственность за него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Спроектированная система организации образовательной деятельности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Автономия от обязательной государственной стандартизации и регламентации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Открытость входа в практику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или подход должны быть отличными от формального образования, инновационность, современность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Гибкость, актуальность,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практикоориентированность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Добровольность, внутренняя мотивация и личные цели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на запрос участника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Горизонтальные отношения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02F9612-DCEC-4C8F-85CF-0D6657974693}"/>
              </a:ext>
            </a:extLst>
          </p:cNvPr>
          <p:cNvSpPr txBox="1">
            <a:spLocks/>
          </p:cNvSpPr>
          <p:nvPr/>
        </p:nvSpPr>
        <p:spPr>
          <a:xfrm>
            <a:off x="4878753" y="570354"/>
            <a:ext cx="6367116" cy="64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КРИТЕРИИ НФО</a:t>
            </a:r>
          </a:p>
        </p:txBody>
      </p:sp>
    </p:spTree>
    <p:extLst>
      <p:ext uri="{BB962C8B-B14F-4D97-AF65-F5344CB8AC3E}">
        <p14:creationId xmlns:p14="http://schemas.microsoft.com/office/powerpoint/2010/main" val="183433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C0E49AD0-98A4-4A47-BCB8-E323E1FD34B8}"/>
              </a:ext>
            </a:extLst>
          </p:cNvPr>
          <p:cNvSpPr txBox="1">
            <a:spLocks/>
          </p:cNvSpPr>
          <p:nvPr/>
        </p:nvSpPr>
        <p:spPr>
          <a:xfrm>
            <a:off x="4953517" y="378352"/>
            <a:ext cx="6367116" cy="64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ТИПОЛОГИЯ НФО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CF1FD02-D28E-41B2-87EC-F9BD5291DD59}"/>
              </a:ext>
            </a:extLst>
          </p:cNvPr>
          <p:cNvSpPr txBox="1">
            <a:spLocks/>
          </p:cNvSpPr>
          <p:nvPr/>
        </p:nvSpPr>
        <p:spPr>
          <a:xfrm>
            <a:off x="447569" y="3769183"/>
            <a:ext cx="9011897" cy="514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ПО ТИПУ ОРГАНИЗАЦИИ ОБРАЗОВАТЕЛЬНОГО ПРОЦЕССА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552213E-56B8-4B4D-B512-4C2C3973DEF4}"/>
              </a:ext>
            </a:extLst>
          </p:cNvPr>
          <p:cNvSpPr txBox="1">
            <a:spLocks/>
          </p:cNvSpPr>
          <p:nvPr/>
        </p:nvSpPr>
        <p:spPr>
          <a:xfrm>
            <a:off x="455784" y="1028097"/>
            <a:ext cx="4717778" cy="514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ПО ТИПУ РЕЗУЛЬТАТА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7AA307F-2441-4104-85E7-AA8A3C30206A}"/>
              </a:ext>
            </a:extLst>
          </p:cNvPr>
          <p:cNvSpPr txBox="1">
            <a:spLocks/>
          </p:cNvSpPr>
          <p:nvPr/>
        </p:nvSpPr>
        <p:spPr>
          <a:xfrm>
            <a:off x="455784" y="1561764"/>
            <a:ext cx="10690253" cy="192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той или иной грамотности</a:t>
            </a:r>
          </a:p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тех или иных навыков</a:t>
            </a:r>
          </a:p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тех или иных компетенций</a:t>
            </a:r>
          </a:p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переживание и рефлексия нового опыта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DB4964F-82DF-4411-83F9-E6A8BCC9A665}"/>
              </a:ext>
            </a:extLst>
          </p:cNvPr>
          <p:cNvSpPr txBox="1">
            <a:spLocks/>
          </p:cNvSpPr>
          <p:nvPr/>
        </p:nvSpPr>
        <p:spPr>
          <a:xfrm>
            <a:off x="455784" y="4308536"/>
            <a:ext cx="11077996" cy="23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создание внешних преобразований и/ или получение участниками отчуждаемых продуктов</a:t>
            </a:r>
          </a:p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преобразования внутри группы участников или внутренние преобразования участников</a:t>
            </a:r>
          </a:p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специальная организация внутригруппового взаимодействия</a:t>
            </a:r>
          </a:p>
          <a:p>
            <a:pPr marL="355600" indent="-35560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и/или самостоятельные формы работы </a:t>
            </a:r>
          </a:p>
        </p:txBody>
      </p:sp>
    </p:spTree>
    <p:extLst>
      <p:ext uri="{BB962C8B-B14F-4D97-AF65-F5344CB8AC3E}">
        <p14:creationId xmlns:p14="http://schemas.microsoft.com/office/powerpoint/2010/main" val="370839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CFC79CE0-1C44-4895-8C9F-17ECB914DAE0}"/>
              </a:ext>
            </a:extLst>
          </p:cNvPr>
          <p:cNvSpPr txBox="1">
            <a:spLocks/>
          </p:cNvSpPr>
          <p:nvPr/>
        </p:nvSpPr>
        <p:spPr>
          <a:xfrm>
            <a:off x="1430215" y="417429"/>
            <a:ext cx="10015464" cy="64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АТЛАС НЕФОРМАЛЬНОГО ОБРАЗОВАНИЯ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FC3BF7C-F23F-4F06-B121-268CEF1EF990}"/>
              </a:ext>
            </a:extLst>
          </p:cNvPr>
          <p:cNvSpPr txBox="1">
            <a:spLocks/>
          </p:cNvSpPr>
          <p:nvPr/>
        </p:nvSpPr>
        <p:spPr>
          <a:xfrm>
            <a:off x="768711" y="1487182"/>
            <a:ext cx="11077996" cy="28425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Кейсы развития НФО в регионах России для тиражирования; </a:t>
            </a:r>
          </a:p>
          <a:p>
            <a:pPr marL="355600" indent="-35560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типы НФО есть в разных регионах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58775" indent="-358775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решение каких проблем и запросов направлены региональные практики НФО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58775" indent="-358775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какими трудностями сталкиваются практики НФО в регионах и какие меры поддержки могут быть для них актуальны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6350E6-536D-4008-A580-B82EEB7B08B9}"/>
              </a:ext>
            </a:extLst>
          </p:cNvPr>
          <p:cNvSpPr txBox="1">
            <a:spLocks/>
          </p:cNvSpPr>
          <p:nvPr/>
        </p:nvSpPr>
        <p:spPr>
          <a:xfrm>
            <a:off x="768711" y="4973233"/>
            <a:ext cx="11345135" cy="1170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Изучен опыт реализации практик НФО из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регионов РФ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(ЦФО, СЗФО, ПФО,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УрФО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СФО, СКФО,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ДВФО, ЮФО).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Проведено 42 интервью с представителями практик.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EAF550D-861B-4317-B6CA-706F39FDF3A1}"/>
              </a:ext>
            </a:extLst>
          </p:cNvPr>
          <p:cNvCxnSpPr>
            <a:cxnSpLocks/>
          </p:cNvCxnSpPr>
          <p:nvPr/>
        </p:nvCxnSpPr>
        <p:spPr>
          <a:xfrm flipV="1">
            <a:off x="0" y="4557693"/>
            <a:ext cx="8034215" cy="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508CB4-E596-4B8D-A0F7-F57F3EA9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46" b="16002"/>
          <a:stretch/>
        </p:blipFill>
        <p:spPr>
          <a:xfrm>
            <a:off x="8245230" y="2498969"/>
            <a:ext cx="3946770" cy="435903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08809AB-3149-40E8-A557-6B36C5DD3572}"/>
              </a:ext>
            </a:extLst>
          </p:cNvPr>
          <p:cNvSpPr txBox="1">
            <a:spLocks/>
          </p:cNvSpPr>
          <p:nvPr/>
        </p:nvSpPr>
        <p:spPr>
          <a:xfrm>
            <a:off x="1430215" y="417429"/>
            <a:ext cx="10015464" cy="64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Критерии отбора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2DD1E34-29FD-46C5-A681-8710D2765F5D}"/>
              </a:ext>
            </a:extLst>
          </p:cNvPr>
          <p:cNvSpPr txBox="1">
            <a:spLocks/>
          </p:cNvSpPr>
          <p:nvPr/>
        </p:nvSpPr>
        <p:spPr>
          <a:xfrm>
            <a:off x="567592" y="1092367"/>
            <a:ext cx="11056815" cy="534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Соответствие критериям практик НФО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Опыт реализации</a:t>
            </a:r>
          </a:p>
          <a:p>
            <a:pPr marL="446088" indent="-446088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Актуальность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относительно региональных или глобальных контекстов</a:t>
            </a:r>
          </a:p>
          <a:p>
            <a:pPr marL="446088" indent="-446088">
              <a:buNone/>
            </a:pPr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Возможности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масштабирования и (или) тиражирования) </a:t>
            </a:r>
          </a:p>
          <a:p>
            <a:pPr marL="446088" indent="-446088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Платформы поддержки НФО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азличные </a:t>
            </a:r>
            <a:r>
              <a:rPr lang="ru-RU" dirty="0"/>
              <a:t>организации/проекты/структуры/информационные площадки, позволяющие практикам НФО восполнить дефициты, не позволяющие осуществлять им свою деятельность в полной мере, либо обеспечивающие процесс развития практик, предоставляя им различные материальные и не материальных ресурсы.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3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ТИПЫ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ПОДДЕРЖКИ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650"/>
            <a:ext cx="10763250" cy="52578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/>
              <a:t>Организационная</a:t>
            </a:r>
            <a:r>
              <a:rPr lang="ru-RU" b="1" dirty="0"/>
              <a:t>. </a:t>
            </a:r>
            <a:r>
              <a:rPr lang="ru-RU" dirty="0"/>
              <a:t>П</a:t>
            </a:r>
            <a:r>
              <a:rPr lang="ru-RU" dirty="0" smtClean="0"/>
              <a:t>омощь </a:t>
            </a:r>
            <a:r>
              <a:rPr lang="ru-RU" dirty="0"/>
              <a:t>в проведении мероприятий</a:t>
            </a:r>
            <a:r>
              <a:rPr lang="ru-RU" dirty="0" smtClean="0"/>
              <a:t>, </a:t>
            </a:r>
            <a:r>
              <a:rPr lang="ru-RU" dirty="0"/>
              <a:t>разработка организационной структуры практики. Организация коммуникаций и выстраивание партнерских отношений между практиками.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/>
              <a:t>Финансовая</a:t>
            </a:r>
            <a:r>
              <a:rPr lang="ru-RU" b="1" dirty="0"/>
              <a:t>. </a:t>
            </a:r>
            <a:r>
              <a:rPr lang="ru-RU" dirty="0"/>
              <a:t>В</a:t>
            </a:r>
            <a:r>
              <a:rPr lang="ru-RU" dirty="0" smtClean="0"/>
              <a:t>ыделение </a:t>
            </a:r>
            <a:r>
              <a:rPr lang="ru-RU" dirty="0" err="1"/>
              <a:t>грантовых</a:t>
            </a:r>
            <a:r>
              <a:rPr lang="ru-RU" dirty="0"/>
              <a:t> средств либо помощь в получении коммерческих инвестиций, финансовых партнеров.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/>
              <a:t>Инфраструктурная</a:t>
            </a:r>
            <a:r>
              <a:rPr lang="ru-RU" b="1" dirty="0"/>
              <a:t>. </a:t>
            </a:r>
            <a:r>
              <a:rPr lang="ru-RU" dirty="0"/>
              <a:t>Обеспечение практики помещением/локацией для реализации деятельности, либо обеспечение необходимым оборудованием.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/>
              <a:t>Методическая</a:t>
            </a:r>
            <a:r>
              <a:rPr lang="ru-RU" b="1" dirty="0"/>
              <a:t>. </a:t>
            </a:r>
            <a:r>
              <a:rPr lang="ru-RU" dirty="0"/>
              <a:t>Проведение консультаций по методикам педагогической деятельности, проведение курсов повышения квалификации, предоставление методических материалов.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/>
              <a:t>Консультационная</a:t>
            </a:r>
            <a:r>
              <a:rPr lang="ru-RU" b="1" dirty="0"/>
              <a:t>. </a:t>
            </a:r>
            <a:r>
              <a:rPr lang="ru-RU" dirty="0"/>
              <a:t>Проведение консультаций относительно деятельности организаций, юридические консультации.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b="1" dirty="0" smtClean="0"/>
              <a:t>Акселерационная</a:t>
            </a:r>
            <a:r>
              <a:rPr lang="ru-RU" b="1" dirty="0"/>
              <a:t>. </a:t>
            </a:r>
            <a:r>
              <a:rPr lang="ru-RU" dirty="0"/>
              <a:t>Реализация программ обучения и развития, а также проектирования и модернизации практики.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4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ts val="1000"/>
              </a:spcBef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Модель поддержки НФО в РФ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/>
          </a:bodyPr>
          <a:lstStyle/>
          <a:p>
            <a:r>
              <a:rPr lang="ru-RU" dirty="0"/>
              <a:t>Единая платформа (информационный ресурс</a:t>
            </a:r>
            <a:r>
              <a:rPr lang="ru-RU" dirty="0" smtClean="0"/>
              <a:t>) по грантам, конкурсам и тендерам</a:t>
            </a:r>
          </a:p>
          <a:p>
            <a:r>
              <a:rPr lang="ru-RU" dirty="0"/>
              <a:t>Сеть продюсерских центров и акселерационных </a:t>
            </a:r>
            <a:r>
              <a:rPr lang="ru-RU" dirty="0" smtClean="0"/>
              <a:t>площадок</a:t>
            </a:r>
          </a:p>
          <a:p>
            <a:r>
              <a:rPr lang="ru-RU" dirty="0"/>
              <a:t>Сеть инфраструктурных </a:t>
            </a:r>
            <a:r>
              <a:rPr lang="ru-RU" dirty="0" smtClean="0"/>
              <a:t>площадок</a:t>
            </a:r>
          </a:p>
          <a:p>
            <a:r>
              <a:rPr lang="ru-RU" dirty="0"/>
              <a:t>Информационно-образовательный онлайн ресурс для НФО с функциями </a:t>
            </a:r>
            <a:r>
              <a:rPr lang="ru-RU" dirty="0" smtClean="0"/>
              <a:t>консультирования (вопросы правового характера)</a:t>
            </a:r>
          </a:p>
          <a:p>
            <a:r>
              <a:rPr lang="ru-RU" dirty="0"/>
              <a:t>Методический информационный онлайн </a:t>
            </a:r>
            <a:r>
              <a:rPr lang="ru-RU" dirty="0" smtClean="0"/>
              <a:t>ресурс (банк практик, технологий, методик и пр.)</a:t>
            </a:r>
          </a:p>
          <a:p>
            <a:r>
              <a:rPr lang="ru-RU" dirty="0" smtClean="0"/>
              <a:t>Федеральная НКО, специализирующаяся </a:t>
            </a:r>
            <a:r>
              <a:rPr lang="ru-RU" dirty="0"/>
              <a:t>на помощи, поддержке и развитии неформального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846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506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Impact</vt:lpstr>
      <vt:lpstr>Wingdings</vt:lpstr>
      <vt:lpstr>Тема Office</vt:lpstr>
      <vt:lpstr>Практики неформального образования в системе дополнительного образования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Платформы поддержки НФО</vt:lpstr>
      <vt:lpstr>ТИПЫ ПОДДЕРЖКИ</vt:lpstr>
      <vt:lpstr>Модель поддержки НФО в РФ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Практики неформального образования в системе дополнительного образования РФ</dc:title>
  <dc:creator>Екатерина Вишневская</dc:creator>
  <cp:lastModifiedBy>Екатерина Вишневская</cp:lastModifiedBy>
  <cp:revision>19</cp:revision>
  <dcterms:created xsi:type="dcterms:W3CDTF">2018-12-06T14:14:08Z</dcterms:created>
  <dcterms:modified xsi:type="dcterms:W3CDTF">2019-01-23T10:20:11Z</dcterms:modified>
</cp:coreProperties>
</file>