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3"/>
  </p:notesMasterIdLst>
  <p:sldIdLst>
    <p:sldId id="626" r:id="rId2"/>
    <p:sldId id="899" r:id="rId3"/>
    <p:sldId id="936" r:id="rId4"/>
    <p:sldId id="938" r:id="rId5"/>
    <p:sldId id="939" r:id="rId6"/>
    <p:sldId id="940" r:id="rId7"/>
    <p:sldId id="943" r:id="rId8"/>
    <p:sldId id="947" r:id="rId9"/>
    <p:sldId id="948" r:id="rId10"/>
    <p:sldId id="949" r:id="rId11"/>
    <p:sldId id="952" r:id="rId12"/>
    <p:sldId id="953" r:id="rId13"/>
    <p:sldId id="954" r:id="rId14"/>
    <p:sldId id="857" r:id="rId15"/>
    <p:sldId id="909" r:id="rId16"/>
    <p:sldId id="911" r:id="rId17"/>
    <p:sldId id="989" r:id="rId18"/>
    <p:sldId id="990" r:id="rId19"/>
    <p:sldId id="916" r:id="rId20"/>
    <p:sldId id="919" r:id="rId21"/>
    <p:sldId id="918" r:id="rId22"/>
    <p:sldId id="921" r:id="rId23"/>
    <p:sldId id="920" r:id="rId24"/>
    <p:sldId id="922" r:id="rId25"/>
    <p:sldId id="924" r:id="rId26"/>
    <p:sldId id="894" r:id="rId27"/>
    <p:sldId id="886" r:id="rId28"/>
    <p:sldId id="887" r:id="rId29"/>
    <p:sldId id="889" r:id="rId30"/>
    <p:sldId id="1001" r:id="rId31"/>
    <p:sldId id="1002" r:id="rId32"/>
    <p:sldId id="1003" r:id="rId33"/>
    <p:sldId id="1009" r:id="rId34"/>
    <p:sldId id="1010" r:id="rId35"/>
    <p:sldId id="1014" r:id="rId36"/>
    <p:sldId id="1011" r:id="rId37"/>
    <p:sldId id="1012" r:id="rId38"/>
    <p:sldId id="1016" r:id="rId39"/>
    <p:sldId id="1018" r:id="rId40"/>
    <p:sldId id="1019" r:id="rId41"/>
    <p:sldId id="955" r:id="rId42"/>
    <p:sldId id="957" r:id="rId43"/>
    <p:sldId id="686" r:id="rId44"/>
    <p:sldId id="687" r:id="rId45"/>
    <p:sldId id="688" r:id="rId46"/>
    <p:sldId id="958" r:id="rId47"/>
    <p:sldId id="959" r:id="rId48"/>
    <p:sldId id="1020" r:id="rId49"/>
    <p:sldId id="1022" r:id="rId50"/>
    <p:sldId id="1023" r:id="rId51"/>
    <p:sldId id="1024" r:id="rId5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FFFF"/>
    <a:srgbClr val="FF6600"/>
    <a:srgbClr val="FF9933"/>
    <a:srgbClr val="F2F4A8"/>
    <a:srgbClr val="CDCDCD"/>
    <a:srgbClr val="FFFFBD"/>
    <a:srgbClr val="FFFF9F"/>
    <a:srgbClr val="FFFFA7"/>
    <a:srgbClr val="FFF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098" autoAdjust="0"/>
    <p:restoredTop sz="57122" autoAdjust="0"/>
  </p:normalViewPr>
  <p:slideViewPr>
    <p:cSldViewPr>
      <p:cViewPr varScale="1">
        <p:scale>
          <a:sx n="97" d="100"/>
          <a:sy n="97" d="100"/>
        </p:scale>
        <p:origin x="5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89AF9-2154-471F-8612-33773AFC1AC9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F1DC9-55DE-4895-9680-E178593EA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58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99220-C345-4B07-82DC-E49C97B93E4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84822C-A038-4E2A-9442-64CDA21B7A3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3492-3E95-4AAF-8D29-A68E73501AD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855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3492-3E95-4AAF-8D29-A68E73501AD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36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3492-3E95-4AAF-8D29-A68E73501AD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686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07982-97BE-47BC-9409-FC5B05CF165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97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99220-C345-4B07-82DC-E49C97B93E4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99220-C345-4B07-82DC-E49C97B93E4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04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3492-3E95-4AAF-8D29-A68E73501AD0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489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3492-3E95-4AAF-8D29-A68E73501AD0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489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07982-97BE-47BC-9409-FC5B05CF165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97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07982-97BE-47BC-9409-FC5B05CF165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976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07982-97BE-47BC-9409-FC5B05CF1657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976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07982-97BE-47BC-9409-FC5B05CF1657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976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07982-97BE-47BC-9409-FC5B05CF1657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97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99220-C345-4B07-82DC-E49C97B93E40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6995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99220-C345-4B07-82DC-E49C97B93E40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7907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99220-C345-4B07-82DC-E49C97B93E40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1108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3492-3E95-4AAF-8D29-A68E73501AD0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2626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99220-C345-4B07-82DC-E49C97B93E40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780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99220-C345-4B07-82DC-E49C97B93E40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780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99220-C345-4B07-82DC-E49C97B93E40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55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99220-C345-4B07-82DC-E49C97B93E4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409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99220-C345-4B07-82DC-E49C97B93E40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8596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99220-C345-4B07-82DC-E49C97B93E40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7938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99220-C345-4B07-82DC-E49C97B93E40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3334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99220-C345-4B07-82DC-E49C97B93E40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709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99220-C345-4B07-82DC-E49C97B93E40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3492-3E95-4AAF-8D29-A68E73501AD0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8905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1A7530-DE7B-4D29-9118-D9AA0923E49C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5143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1A7530-DE7B-4D29-9118-D9AA0923E49C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6607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1A7530-DE7B-4D29-9118-D9AA0923E49C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7003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99220-C345-4B07-82DC-E49C97B93E40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750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99220-C345-4B07-82DC-E49C97B93E4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99220-C345-4B07-82DC-E49C97B93E40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0883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99220-C345-4B07-82DC-E49C97B93E40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0883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07982-97BE-47BC-9409-FC5B05CF1657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976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07982-97BE-47BC-9409-FC5B05CF1657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976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99220-C345-4B07-82DC-E49C97B93E40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99220-C345-4B07-82DC-E49C97B93E4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99220-C345-4B07-82DC-E49C97B93E4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99220-C345-4B07-82DC-E49C97B93E4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84822C-A038-4E2A-9442-64CDA21B7A3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84822C-A038-4E2A-9442-64CDA21B7A3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F00AA-B351-4F8E-952D-72ABA99BB01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184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83C99-94A1-4D95-B994-EEA9BB7206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18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E95F8-6D50-4E82-ABD5-1C818DD6BA8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130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FD4024C-8EB3-4160-94F6-3F1A9EFC3CB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57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BCB1E-BE76-4342-A5C4-F25EA998F6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36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DE3A5-9389-4B9A-AF84-B0196F9728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15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1ECEE-2214-47A7-BEBA-F09BA003919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80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95E2F-07C0-4C07-B630-0786049A9D1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50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D5F14-ECAA-4533-9F72-343BFAE717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39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96860-0800-4E19-B926-56AC1CD135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22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1BB6B-7B50-46D6-B328-652EB0A7A9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264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7C6BD-8BAC-4D34-A024-01FAFF857E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02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100000">
              <a:srgbClr val="F2F4A8"/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D3EF35-ADBC-4E7F-BC5E-F9DE11C982B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72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95536" y="980728"/>
            <a:ext cx="5832648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ru-RU" sz="4800" dirty="0">
                <a:latin typeface="Century Gothic"/>
                <a:cs typeface="Century Gothic"/>
              </a:rPr>
              <a:t>РАЗВИТИЕ КУЛЬТУР</a:t>
            </a:r>
            <a:endParaRPr lang="ru-RU" sz="32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5013176"/>
            <a:ext cx="58326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2400"/>
              </a:spcAft>
            </a:pPr>
            <a:r>
              <a:rPr lang="ru-RU" sz="2400" dirty="0">
                <a:latin typeface="Century Gothic"/>
                <a:cs typeface="Century Gothic"/>
              </a:rPr>
              <a:t>Андрей ТЕСЛИНОВ</a:t>
            </a:r>
            <a:endParaRPr lang="ru-RU" sz="14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2852936"/>
            <a:ext cx="657171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2400"/>
              </a:spcAft>
            </a:pPr>
            <a:r>
              <a:rPr lang="ru-RU" sz="2800" i="1" dirty="0" err="1">
                <a:latin typeface="+mn-lt"/>
                <a:cs typeface="Century Gothic"/>
              </a:rPr>
              <a:t>Смыслогенетическая</a:t>
            </a:r>
            <a:r>
              <a:rPr lang="ru-RU" sz="2800" i="1" dirty="0">
                <a:latin typeface="+mn-lt"/>
                <a:cs typeface="Century Gothic"/>
              </a:rPr>
              <a:t> концепция</a:t>
            </a:r>
          </a:p>
        </p:txBody>
      </p:sp>
      <p:pic>
        <p:nvPicPr>
          <p:cNvPr id="7" name="Изображение 6" descr="Прозрачный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733256"/>
            <a:ext cx="3101452" cy="82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7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84"/>
    </mc:Choice>
    <mc:Fallback xmlns="">
      <p:transition xmlns:p14="http://schemas.microsoft.com/office/powerpoint/2010/main" spd="slow" advTm="9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95288" y="1844675"/>
            <a:ext cx="7129462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spcAft>
                <a:spcPts val="600"/>
              </a:spcAft>
            </a:pPr>
            <a:endParaRPr lang="ru-RU" sz="2500">
              <a:solidFill>
                <a:srgbClr val="000000"/>
              </a:solidFill>
              <a:latin typeface="Arial Black" pitchFamily="34" charset="0"/>
            </a:endParaRPr>
          </a:p>
          <a:p>
            <a:pPr>
              <a:spcAft>
                <a:spcPts val="600"/>
              </a:spcAft>
            </a:pPr>
            <a:endParaRPr lang="ru-RU" sz="2500">
              <a:solidFill>
                <a:srgbClr val="000000"/>
              </a:solidFill>
              <a:latin typeface="Arial Black" pitchFamily="34" charset="0"/>
            </a:endParaRPr>
          </a:p>
          <a:p>
            <a:pPr>
              <a:spcAft>
                <a:spcPts val="600"/>
              </a:spcAft>
            </a:pPr>
            <a:endParaRPr lang="ru-RU" sz="36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47564" y="1223174"/>
            <a:ext cx="7848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i="0" dirty="0">
                <a:latin typeface="Century Gothic" pitchFamily="34" charset="0"/>
              </a:rPr>
              <a:t>… это кодекс корпоративной этики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3568" y="1825660"/>
            <a:ext cx="7848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i="0" dirty="0">
                <a:latin typeface="Century Gothic" pitchFamily="34" charset="0"/>
              </a:rPr>
              <a:t>… это «климат» в организации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83568" y="2473732"/>
            <a:ext cx="7848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i="0" dirty="0">
                <a:latin typeface="Century Gothic" pitchFamily="34" charset="0"/>
              </a:rPr>
              <a:t>… это музей компании или отрасли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83568" y="3193812"/>
            <a:ext cx="7848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i="0" dirty="0">
                <a:latin typeface="Century Gothic" pitchFamily="34" charset="0"/>
              </a:rPr>
              <a:t>… это «</a:t>
            </a:r>
            <a:r>
              <a:rPr lang="ru-RU" sz="2800" i="0" dirty="0" err="1">
                <a:latin typeface="Century Gothic" pitchFamily="34" charset="0"/>
              </a:rPr>
              <a:t>корпоративы</a:t>
            </a:r>
            <a:r>
              <a:rPr lang="ru-RU" sz="2800" i="0" dirty="0">
                <a:latin typeface="Century Gothic" pitchFamily="34" charset="0"/>
              </a:rPr>
              <a:t>»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55576" y="3913892"/>
            <a:ext cx="7848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i="0" dirty="0">
                <a:latin typeface="Century Gothic" pitchFamily="34" charset="0"/>
              </a:rPr>
              <a:t>… это не экономика, а другое</a:t>
            </a: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3347864" y="188640"/>
            <a:ext cx="5616624" cy="853428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4000" i="1" dirty="0">
                <a:solidFill>
                  <a:srgbClr val="000000"/>
                </a:solidFill>
                <a:cs typeface="Monotype Corsiva"/>
              </a:rPr>
              <a:t>Заблуждения о культуре</a:t>
            </a:r>
            <a:endParaRPr lang="ru-RU" i="1" dirty="0">
              <a:solidFill>
                <a:srgbClr val="000000"/>
              </a:solidFill>
              <a:cs typeface="Monotype Corsiva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55576" y="4633972"/>
            <a:ext cx="7848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i="0" dirty="0">
                <a:latin typeface="Century Gothic" pitchFamily="34" charset="0"/>
              </a:rPr>
              <a:t>… это забота </a:t>
            </a:r>
            <a:r>
              <a:rPr lang="en-US" sz="2800" i="0" dirty="0">
                <a:latin typeface="Century Gothic" pitchFamily="34" charset="0"/>
              </a:rPr>
              <a:t>HR -</a:t>
            </a:r>
            <a:r>
              <a:rPr lang="ru-RU" sz="2800" i="0" dirty="0">
                <a:latin typeface="Century Gothic" pitchFamily="34" charset="0"/>
              </a:rPr>
              <a:t> службы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 rot="20838629">
            <a:off x="2835071" y="5116468"/>
            <a:ext cx="5760640" cy="72008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2800" i="1" dirty="0">
                <a:solidFill>
                  <a:schemeClr val="tx1"/>
                </a:solidFill>
                <a:latin typeface="+mn-lt"/>
              </a:rPr>
              <a:t>Глупости наивного натурализма </a:t>
            </a:r>
            <a:endParaRPr lang="ru-RU" sz="2800" b="1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051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7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39552" y="4005064"/>
            <a:ext cx="802838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i="0" dirty="0">
                <a:latin typeface="Century Gothic" charset="0"/>
                <a:ea typeface="Century Gothic" charset="0"/>
                <a:cs typeface="Century Gothic" charset="0"/>
              </a:rPr>
              <a:t>По структуре, распределении власти, отношению к людям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808289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600" i="1" dirty="0">
                <a:latin typeface="+mj-lt"/>
                <a:ea typeface="Century Gothic" charset="0"/>
                <a:cs typeface="Century Gothic" charset="0"/>
              </a:rPr>
              <a:t>Современные типологии </a:t>
            </a:r>
            <a:r>
              <a:rPr lang="ru-RU" sz="3600" i="1" dirty="0" err="1">
                <a:latin typeface="+mj-lt"/>
                <a:ea typeface="Century Gothic" charset="0"/>
                <a:cs typeface="Century Gothic" charset="0"/>
              </a:rPr>
              <a:t>оргкультур</a:t>
            </a:r>
            <a:endParaRPr lang="ru-RU" sz="3600" i="1" dirty="0">
              <a:latin typeface="+mj-lt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574" y="1124745"/>
            <a:ext cx="325836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i="1" dirty="0"/>
              <a:t>Т. Дейл, А. Кеннеди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616" y="1717647"/>
            <a:ext cx="8028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i="0" dirty="0">
                <a:latin typeface="Century Gothic" charset="0"/>
                <a:ea typeface="Century Gothic" charset="0"/>
                <a:cs typeface="Century Gothic" charset="0"/>
              </a:rPr>
              <a:t>По скорости обратной связи </a:t>
            </a:r>
            <a:r>
              <a:rPr lang="ru-RU" sz="2400" i="0">
                <a:latin typeface="Century Gothic" charset="0"/>
                <a:ea typeface="Century Gothic" charset="0"/>
                <a:cs typeface="Century Gothic" charset="0"/>
              </a:rPr>
              <a:t>и готовности к риску</a:t>
            </a:r>
            <a:endParaRPr lang="ru-RU" sz="2400" i="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574" y="2227800"/>
            <a:ext cx="325836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i="1" dirty="0"/>
              <a:t>К. Камерон, Р. </a:t>
            </a:r>
            <a:r>
              <a:rPr lang="ru-RU" sz="2400" i="1" dirty="0" err="1"/>
              <a:t>Куинн</a:t>
            </a:r>
            <a:endParaRPr lang="ru-RU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2820702"/>
            <a:ext cx="8028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i="0" dirty="0">
                <a:latin typeface="Century Gothic" charset="0"/>
                <a:ea typeface="Century Gothic" charset="0"/>
                <a:cs typeface="Century Gothic" charset="0"/>
              </a:rPr>
              <a:t>По типам конкурирующих ценностей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3429000"/>
            <a:ext cx="325836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i="1" dirty="0"/>
              <a:t>Ч. </a:t>
            </a:r>
            <a:r>
              <a:rPr lang="ru-RU" sz="2400" i="1" dirty="0" err="1"/>
              <a:t>Ханди</a:t>
            </a:r>
            <a:endParaRPr lang="ru-RU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5301208"/>
            <a:ext cx="325836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i="1" dirty="0"/>
              <a:t>Р. </a:t>
            </a:r>
            <a:r>
              <a:rPr lang="ru-RU" sz="2400" i="1" dirty="0" err="1"/>
              <a:t>Акофф</a:t>
            </a:r>
            <a:endParaRPr lang="ru-RU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32040" y="5517232"/>
            <a:ext cx="325836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i="1" dirty="0"/>
              <a:t>М. Кордон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92080" y="4941168"/>
            <a:ext cx="325836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i="1" dirty="0"/>
              <a:t>У. </a:t>
            </a:r>
            <a:r>
              <a:rPr lang="ru-RU" sz="2400" i="1" dirty="0" err="1"/>
              <a:t>Оучи</a:t>
            </a:r>
            <a:endParaRPr lang="ru-RU" sz="2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03848" y="5877272"/>
            <a:ext cx="162688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i="1" dirty="0"/>
              <a:t>С. Шварц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24128" y="4293096"/>
            <a:ext cx="325836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i="1" dirty="0"/>
              <a:t>С. </a:t>
            </a:r>
            <a:r>
              <a:rPr lang="ru-RU" sz="2400" i="1" dirty="0" err="1"/>
              <a:t>Иошимури</a:t>
            </a:r>
            <a:endParaRPr lang="ru-RU" sz="24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467544" y="6093297"/>
            <a:ext cx="252028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i="1" dirty="0"/>
              <a:t>У. </a:t>
            </a:r>
            <a:r>
              <a:rPr lang="ru-RU" sz="2400" i="1" dirty="0" err="1"/>
              <a:t>Нойман</a:t>
            </a:r>
            <a:endParaRPr lang="ru-RU" sz="24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5076056" y="6165304"/>
            <a:ext cx="325836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i="1" dirty="0"/>
              <a:t>Г. </a:t>
            </a:r>
            <a:r>
              <a:rPr lang="ru-RU" sz="2400" i="1" dirty="0" err="1"/>
              <a:t>Хофстед</a:t>
            </a:r>
            <a:endParaRPr lang="ru-RU" sz="2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2987824" y="4653136"/>
            <a:ext cx="216024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/>
              <a:t>Д. </a:t>
            </a:r>
            <a:r>
              <a:rPr lang="ru-RU" sz="2400" i="1" dirty="0" err="1"/>
              <a:t>Коулл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6510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260648"/>
            <a:ext cx="784887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600" i="1" dirty="0">
                <a:ea typeface="Century Gothic" charset="0"/>
                <a:cs typeface="Century Gothic" charset="0"/>
              </a:rPr>
              <a:t>Современные типологии </a:t>
            </a:r>
            <a:r>
              <a:rPr lang="ru-RU" sz="3600" i="1" dirty="0" err="1">
                <a:ea typeface="Century Gothic" charset="0"/>
                <a:cs typeface="Century Gothic" charset="0"/>
              </a:rPr>
              <a:t>оргкультур</a:t>
            </a:r>
            <a:endParaRPr lang="ru-RU" sz="3600" i="1" dirty="0">
              <a:ea typeface="Century Gothic" charset="0"/>
              <a:cs typeface="Century Gothic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980728"/>
            <a:ext cx="802838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is-IS" sz="2400" i="0" dirty="0">
                <a:latin typeface="Century Gothic" charset="0"/>
                <a:ea typeface="Century Gothic" charset="0"/>
                <a:cs typeface="Century Gothic" charset="0"/>
              </a:rPr>
              <a:t>…</a:t>
            </a:r>
            <a:r>
              <a:rPr lang="ru-RU" sz="2400" i="0" dirty="0">
                <a:latin typeface="Century Gothic" charset="0"/>
                <a:ea typeface="Century Gothic" charset="0"/>
                <a:cs typeface="Century Gothic" charset="0"/>
              </a:rPr>
              <a:t> это результаты разбиений множества эмпирических признаков культур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7296" y="2088281"/>
            <a:ext cx="59046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s-IS" sz="2800" i="1" dirty="0">
                <a:latin typeface="+mn-lt"/>
                <a:ea typeface="Century Gothic" charset="0"/>
                <a:cs typeface="Century Gothic" charset="0"/>
              </a:rPr>
              <a:t>…</a:t>
            </a:r>
            <a:r>
              <a:rPr lang="ru-RU" sz="2800" i="1" dirty="0">
                <a:latin typeface="+mn-lt"/>
                <a:ea typeface="Century Gothic" charset="0"/>
                <a:cs typeface="Century Gothic" charset="0"/>
              </a:rPr>
              <a:t>в основном по двум основаниям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987824" y="3068960"/>
            <a:ext cx="2304256" cy="122413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5364088" y="3068960"/>
            <a:ext cx="2304256" cy="122413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2987824" y="4365104"/>
            <a:ext cx="2304256" cy="122413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5364088" y="4365104"/>
            <a:ext cx="2304256" cy="122413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7604" y="4031486"/>
            <a:ext cx="198022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i="1">
                <a:latin typeface="+mn-lt"/>
                <a:ea typeface="Century Gothic" charset="0"/>
                <a:cs typeface="Century Gothic" charset="0"/>
              </a:rPr>
              <a:t>Признак 1</a:t>
            </a:r>
            <a:endParaRPr lang="ru-RU" sz="2800" i="1" dirty="0"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35996" y="5877272"/>
            <a:ext cx="198022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i="1">
                <a:latin typeface="+mn-lt"/>
                <a:ea typeface="Century Gothic" charset="0"/>
                <a:cs typeface="Century Gothic" charset="0"/>
              </a:rPr>
              <a:t>Признак 2</a:t>
            </a:r>
            <a:endParaRPr lang="ru-RU" sz="2800" i="1" dirty="0">
              <a:latin typeface="+mn-lt"/>
              <a:ea typeface="Century Gothic" charset="0"/>
              <a:cs typeface="Century Gothic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555776" y="3166049"/>
            <a:ext cx="4752528" cy="3187572"/>
            <a:chOff x="2555776" y="3166049"/>
            <a:chExt cx="4752528" cy="3187572"/>
          </a:xfrm>
        </p:grpSpPr>
        <p:cxnSp>
          <p:nvCxnSpPr>
            <p:cNvPr id="22" name="Прямая со стрелкой 21"/>
            <p:cNvCxnSpPr/>
            <p:nvPr/>
          </p:nvCxnSpPr>
          <p:spPr bwMode="auto">
            <a:xfrm flipV="1">
              <a:off x="7308304" y="5838642"/>
              <a:ext cx="0" cy="51497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25" name="Группа 24"/>
            <p:cNvGrpSpPr/>
            <p:nvPr/>
          </p:nvGrpSpPr>
          <p:grpSpPr>
            <a:xfrm>
              <a:off x="2555776" y="3166049"/>
              <a:ext cx="656456" cy="2930082"/>
              <a:chOff x="2555776" y="3166049"/>
              <a:chExt cx="656456" cy="2930082"/>
            </a:xfrm>
          </p:grpSpPr>
          <p:cxnSp>
            <p:nvCxnSpPr>
              <p:cNvPr id="4" name="Прямая со стрелкой 3"/>
              <p:cNvCxnSpPr/>
              <p:nvPr/>
            </p:nvCxnSpPr>
            <p:spPr bwMode="auto">
              <a:xfrm flipV="1">
                <a:off x="2555776" y="3166049"/>
                <a:ext cx="0" cy="514979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3" name="Прямая со стрелкой 22"/>
              <p:cNvCxnSpPr/>
              <p:nvPr/>
            </p:nvCxnSpPr>
            <p:spPr bwMode="auto">
              <a:xfrm flipH="1">
                <a:off x="3203848" y="5744153"/>
                <a:ext cx="8384" cy="351978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4" name="Прямая со стрелкой 23"/>
              <p:cNvCxnSpPr/>
              <p:nvPr/>
            </p:nvCxnSpPr>
            <p:spPr bwMode="auto">
              <a:xfrm flipH="1">
                <a:off x="2555776" y="5013176"/>
                <a:ext cx="8384" cy="351978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39223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" grpId="0" animBg="1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323527" y="2376547"/>
            <a:ext cx="2346547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i="0" dirty="0">
                <a:latin typeface="Century Gothic" charset="0"/>
                <a:ea typeface="Century Gothic" charset="0"/>
                <a:cs typeface="Century Gothic" charset="0"/>
              </a:rPr>
              <a:t>Признаки культуры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512" y="2276872"/>
            <a:ext cx="2736304" cy="1446550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i="0" dirty="0">
                <a:latin typeface="Century Gothic" charset="0"/>
                <a:ea typeface="Century Gothic" charset="0"/>
                <a:cs typeface="Century Gothic" charset="0"/>
              </a:rPr>
              <a:t>Взяты признаки </a:t>
            </a:r>
            <a:r>
              <a:rPr lang="ru-RU" sz="2400" i="0" dirty="0">
                <a:latin typeface="Century Gothic" charset="0"/>
                <a:ea typeface="Century Gothic" charset="0"/>
                <a:cs typeface="Century Gothic" charset="0"/>
              </a:rPr>
              <a:t>поведенческой «оболочки» </a:t>
            </a:r>
            <a:r>
              <a:rPr lang="ru-RU" sz="2000" i="0" dirty="0">
                <a:latin typeface="Century Gothic" charset="0"/>
                <a:ea typeface="Century Gothic" charset="0"/>
                <a:cs typeface="Century Gothic" charset="0"/>
              </a:rPr>
              <a:t>культуры</a:t>
            </a:r>
          </a:p>
        </p:txBody>
      </p:sp>
      <p:grpSp>
        <p:nvGrpSpPr>
          <p:cNvPr id="41" name="Группа 40"/>
          <p:cNvGrpSpPr/>
          <p:nvPr/>
        </p:nvGrpSpPr>
        <p:grpSpPr>
          <a:xfrm>
            <a:off x="2339752" y="2706327"/>
            <a:ext cx="4788024" cy="3602993"/>
            <a:chOff x="2339752" y="2706327"/>
            <a:chExt cx="4788024" cy="3602993"/>
          </a:xfrm>
        </p:grpSpPr>
        <p:cxnSp>
          <p:nvCxnSpPr>
            <p:cNvPr id="27" name="Прямая со стрелкой 26"/>
            <p:cNvCxnSpPr/>
            <p:nvPr/>
          </p:nvCxnSpPr>
          <p:spPr bwMode="auto">
            <a:xfrm flipH="1">
              <a:off x="3203848" y="2924944"/>
              <a:ext cx="2952328" cy="317118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8" name="Прямая со стрелкой 27"/>
            <p:cNvCxnSpPr/>
            <p:nvPr/>
          </p:nvCxnSpPr>
          <p:spPr bwMode="auto">
            <a:xfrm flipH="1" flipV="1">
              <a:off x="2807296" y="3141056"/>
              <a:ext cx="3924944" cy="31682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9" name="Прямая со стрелкой 28"/>
            <p:cNvCxnSpPr/>
            <p:nvPr/>
          </p:nvCxnSpPr>
          <p:spPr bwMode="auto">
            <a:xfrm flipH="1">
              <a:off x="2339752" y="3789040"/>
              <a:ext cx="4392488" cy="13681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30" name="Прямая со стрелкой 29"/>
            <p:cNvCxnSpPr/>
            <p:nvPr/>
          </p:nvCxnSpPr>
          <p:spPr bwMode="auto">
            <a:xfrm flipH="1">
              <a:off x="4535996" y="2706327"/>
              <a:ext cx="233772" cy="360299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32" name="Прямая со стрелкой 31"/>
            <p:cNvCxnSpPr/>
            <p:nvPr/>
          </p:nvCxnSpPr>
          <p:spPr bwMode="auto">
            <a:xfrm flipH="1">
              <a:off x="2627784" y="3141056"/>
              <a:ext cx="4320480" cy="26642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35" name="Прямая со стрелкой 34"/>
            <p:cNvCxnSpPr/>
            <p:nvPr/>
          </p:nvCxnSpPr>
          <p:spPr bwMode="auto">
            <a:xfrm flipH="1" flipV="1">
              <a:off x="2411760" y="4247342"/>
              <a:ext cx="4716016" cy="5829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38" name="Прямая со стрелкой 37"/>
            <p:cNvCxnSpPr/>
            <p:nvPr/>
          </p:nvCxnSpPr>
          <p:spPr bwMode="auto">
            <a:xfrm>
              <a:off x="3923928" y="2706327"/>
              <a:ext cx="1543236" cy="360299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p:grpSp>
        <p:nvGrpSpPr>
          <p:cNvPr id="42" name="Группа 41"/>
          <p:cNvGrpSpPr/>
          <p:nvPr/>
        </p:nvGrpSpPr>
        <p:grpSpPr>
          <a:xfrm rot="2590625">
            <a:off x="2430834" y="2386034"/>
            <a:ext cx="4788024" cy="4188195"/>
            <a:chOff x="2339752" y="2333232"/>
            <a:chExt cx="4788024" cy="4188195"/>
          </a:xfrm>
        </p:grpSpPr>
        <p:cxnSp>
          <p:nvCxnSpPr>
            <p:cNvPr id="43" name="Прямая со стрелкой 42"/>
            <p:cNvCxnSpPr/>
            <p:nvPr/>
          </p:nvCxnSpPr>
          <p:spPr bwMode="auto">
            <a:xfrm flipH="1">
              <a:off x="3203848" y="2924944"/>
              <a:ext cx="2952328" cy="317118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4" name="Прямая со стрелкой 43"/>
            <p:cNvCxnSpPr/>
            <p:nvPr/>
          </p:nvCxnSpPr>
          <p:spPr bwMode="auto">
            <a:xfrm rot="19009375" flipH="1" flipV="1">
              <a:off x="4144898" y="2333232"/>
              <a:ext cx="703924" cy="418819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5" name="Прямая со стрелкой 44"/>
            <p:cNvCxnSpPr/>
            <p:nvPr/>
          </p:nvCxnSpPr>
          <p:spPr bwMode="auto">
            <a:xfrm flipH="1">
              <a:off x="2339752" y="3789040"/>
              <a:ext cx="4392488" cy="13681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6" name="Прямая со стрелкой 45"/>
            <p:cNvCxnSpPr/>
            <p:nvPr/>
          </p:nvCxnSpPr>
          <p:spPr bwMode="auto">
            <a:xfrm flipH="1">
              <a:off x="4535996" y="2706327"/>
              <a:ext cx="233772" cy="360299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7" name="Прямая со стрелкой 46"/>
            <p:cNvCxnSpPr/>
            <p:nvPr/>
          </p:nvCxnSpPr>
          <p:spPr bwMode="auto">
            <a:xfrm flipH="1">
              <a:off x="2627784" y="3141056"/>
              <a:ext cx="4320480" cy="26642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8" name="Прямая со стрелкой 47"/>
            <p:cNvCxnSpPr/>
            <p:nvPr/>
          </p:nvCxnSpPr>
          <p:spPr bwMode="auto">
            <a:xfrm flipH="1" flipV="1">
              <a:off x="2411760" y="4247342"/>
              <a:ext cx="4716016" cy="5829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9" name="Прямая со стрелкой 48"/>
            <p:cNvCxnSpPr/>
            <p:nvPr/>
          </p:nvCxnSpPr>
          <p:spPr bwMode="auto">
            <a:xfrm>
              <a:off x="3923928" y="2706327"/>
              <a:ext cx="1543236" cy="360299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p:sp>
        <p:nvSpPr>
          <p:cNvPr id="6" name="TextBox 5"/>
          <p:cNvSpPr txBox="1"/>
          <p:nvPr/>
        </p:nvSpPr>
        <p:spPr>
          <a:xfrm>
            <a:off x="323527" y="260648"/>
            <a:ext cx="777924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spcAft>
                <a:spcPts val="1200"/>
              </a:spcAft>
              <a:defRPr sz="3600" i="1">
                <a:latin typeface="+mn-lt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Современные типологии </a:t>
            </a:r>
            <a:r>
              <a:rPr lang="ru-RU" dirty="0" err="1"/>
              <a:t>оргкультур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1014468"/>
            <a:ext cx="802838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is-IS" sz="2400" i="0" dirty="0">
                <a:latin typeface="Century Gothic" charset="0"/>
                <a:ea typeface="Century Gothic" charset="0"/>
                <a:cs typeface="Century Gothic" charset="0"/>
              </a:rPr>
              <a:t>…</a:t>
            </a:r>
            <a:r>
              <a:rPr lang="ru-RU" sz="2400" i="0" dirty="0">
                <a:latin typeface="Century Gothic" charset="0"/>
                <a:ea typeface="Century Gothic" charset="0"/>
                <a:cs typeface="Century Gothic" charset="0"/>
              </a:rPr>
              <a:t> это результаты разбиений множества эмпирических признаков культур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27884" y="4232481"/>
            <a:ext cx="1980220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i="0">
                <a:latin typeface="Century Gothic" charset="0"/>
                <a:ea typeface="Century Gothic" charset="0"/>
                <a:cs typeface="Century Gothic" charset="0"/>
              </a:rPr>
              <a:t>Культура </a:t>
            </a:r>
            <a:endParaRPr lang="ru-RU" sz="2800" i="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1" name="Кольцо 50"/>
          <p:cNvSpPr/>
          <p:nvPr/>
        </p:nvSpPr>
        <p:spPr bwMode="auto">
          <a:xfrm>
            <a:off x="1907704" y="1916832"/>
            <a:ext cx="5688632" cy="4735858"/>
          </a:xfrm>
          <a:prstGeom prst="donut">
            <a:avLst>
              <a:gd name="adj" fmla="val 11242"/>
            </a:avLst>
          </a:prstGeom>
          <a:solidFill>
            <a:schemeClr val="bg1">
              <a:lumMod val="50000"/>
              <a:alpha val="5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0757887">
            <a:off x="1812363" y="3249766"/>
            <a:ext cx="631374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/>
              <a:t>Из чего состоит ее тело?</a:t>
            </a:r>
          </a:p>
        </p:txBody>
      </p:sp>
      <p:sp>
        <p:nvSpPr>
          <p:cNvPr id="25" name="TextBox 24"/>
          <p:cNvSpPr txBox="1"/>
          <p:nvPr/>
        </p:nvSpPr>
        <p:spPr>
          <a:xfrm rot="20757887">
            <a:off x="1956379" y="4185871"/>
            <a:ext cx="631374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/>
              <a:t>А сердце?</a:t>
            </a:r>
          </a:p>
        </p:txBody>
      </p:sp>
      <p:sp>
        <p:nvSpPr>
          <p:cNvPr id="26" name="TextBox 25"/>
          <p:cNvSpPr txBox="1"/>
          <p:nvPr/>
        </p:nvSpPr>
        <p:spPr>
          <a:xfrm rot="20757887">
            <a:off x="2218234" y="5114223"/>
            <a:ext cx="6370975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/>
              <a:t>Надо разбираться!</a:t>
            </a:r>
          </a:p>
        </p:txBody>
      </p:sp>
    </p:spTree>
    <p:extLst>
      <p:ext uri="{BB962C8B-B14F-4D97-AF65-F5344CB8AC3E}">
        <p14:creationId xmlns:p14="http://schemas.microsoft.com/office/powerpoint/2010/main" val="320950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3" grpId="0" animBg="1"/>
      <p:bldP spid="20" grpId="0" animBg="1"/>
      <p:bldP spid="51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3528" y="980728"/>
            <a:ext cx="5400600" cy="432048"/>
          </a:xfrm>
          <a:prstGeom prst="rect">
            <a:avLst/>
          </a:prstGeom>
          <a:solidFill>
            <a:srgbClr val="F2F4A8">
              <a:alpha val="7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s-IS" sz="2400" dirty="0">
                <a:solidFill>
                  <a:srgbClr val="000000"/>
                </a:solidFill>
                <a:latin typeface="Century Gothic"/>
                <a:cs typeface="Century Gothic"/>
              </a:rPr>
              <a:t>…</a:t>
            </a:r>
            <a:r>
              <a:rPr lang="ru-RU" sz="2400" dirty="0">
                <a:solidFill>
                  <a:srgbClr val="000000"/>
                </a:solidFill>
                <a:latin typeface="Century Gothic"/>
                <a:cs typeface="Century Gothic"/>
              </a:rPr>
              <a:t> это духовный мир людей </a:t>
            </a:r>
            <a:endParaRPr lang="ru-RU" sz="20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99592" y="1700808"/>
            <a:ext cx="7886541" cy="432048"/>
          </a:xfrm>
          <a:prstGeom prst="rect">
            <a:avLst/>
          </a:prstGeom>
          <a:solidFill>
            <a:schemeClr val="bg1">
              <a:lumMod val="85000"/>
              <a:alpha val="7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s-IS" sz="2400" dirty="0">
                <a:solidFill>
                  <a:srgbClr val="000000"/>
                </a:solidFill>
                <a:latin typeface="Century Gothic"/>
                <a:cs typeface="Century Gothic"/>
              </a:rPr>
              <a:t>…</a:t>
            </a:r>
            <a:r>
              <a:rPr lang="ru-RU" sz="2400" dirty="0">
                <a:solidFill>
                  <a:srgbClr val="000000"/>
                </a:solidFill>
                <a:latin typeface="Century Gothic"/>
                <a:cs typeface="Century Gothic"/>
              </a:rPr>
              <a:t> внешнее проявление внутреннего строя душ</a:t>
            </a:r>
            <a:endParaRPr lang="ru-RU" sz="20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763688" y="2492896"/>
            <a:ext cx="6662405" cy="432048"/>
          </a:xfrm>
          <a:prstGeom prst="rect">
            <a:avLst/>
          </a:prstGeom>
          <a:solidFill>
            <a:srgbClr val="F2F4A8">
              <a:alpha val="7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s-IS" sz="2000" dirty="0">
                <a:solidFill>
                  <a:srgbClr val="000000"/>
                </a:solidFill>
                <a:latin typeface="Century Gothic"/>
                <a:cs typeface="Century Gothic"/>
              </a:rPr>
              <a:t>…</a:t>
            </a:r>
            <a:r>
              <a:rPr lang="ru-RU" sz="2000" dirty="0">
                <a:solidFill>
                  <a:srgbClr val="000000"/>
                </a:solidFill>
                <a:latin typeface="Century Gothic"/>
                <a:cs typeface="Century Gothic"/>
              </a:rPr>
              <a:t> внутренняя характеристика человека</a:t>
            </a:r>
            <a:endParaRPr lang="ru-RU" sz="18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11560" y="2996952"/>
            <a:ext cx="2880320" cy="432048"/>
          </a:xfrm>
          <a:prstGeom prst="rect">
            <a:avLst/>
          </a:prstGeom>
          <a:solidFill>
            <a:srgbClr val="F2F4A8">
              <a:alpha val="7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s-IS" sz="2000" dirty="0">
                <a:solidFill>
                  <a:srgbClr val="000000"/>
                </a:solidFill>
                <a:latin typeface="Century Gothic"/>
                <a:cs typeface="Century Gothic"/>
              </a:rPr>
              <a:t>…</a:t>
            </a:r>
            <a:r>
              <a:rPr lang="ru-RU" sz="2000" dirty="0">
                <a:solidFill>
                  <a:srgbClr val="000000"/>
                </a:solidFill>
                <a:latin typeface="Century Gothic"/>
                <a:cs typeface="Century Gothic"/>
              </a:rPr>
              <a:t> сверх-Я</a:t>
            </a:r>
            <a:endParaRPr lang="ru-RU" sz="18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95536" y="3573016"/>
            <a:ext cx="8606621" cy="504056"/>
          </a:xfrm>
          <a:prstGeom prst="rect">
            <a:avLst/>
          </a:prstGeom>
          <a:solidFill>
            <a:schemeClr val="bg1">
              <a:lumMod val="85000"/>
              <a:alpha val="7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s-IS" sz="2400" dirty="0">
                <a:solidFill>
                  <a:srgbClr val="000000"/>
                </a:solidFill>
                <a:latin typeface="Century Gothic"/>
                <a:cs typeface="Century Gothic"/>
              </a:rPr>
              <a:t>…</a:t>
            </a:r>
            <a:r>
              <a:rPr lang="ru-RU" sz="2400" dirty="0">
                <a:solidFill>
                  <a:srgbClr val="000000"/>
                </a:solidFill>
                <a:latin typeface="Century Gothic"/>
                <a:cs typeface="Century Gothic"/>
              </a:rPr>
              <a:t> способ удовлетворения потребностей человека</a:t>
            </a:r>
            <a:endParaRPr lang="ru-RU" sz="20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323528" y="4221088"/>
            <a:ext cx="6696744" cy="432048"/>
          </a:xfrm>
          <a:prstGeom prst="rect">
            <a:avLst/>
          </a:prstGeom>
          <a:solidFill>
            <a:srgbClr val="F2F4A8">
              <a:alpha val="7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s-IS" sz="2000" dirty="0">
                <a:solidFill>
                  <a:srgbClr val="000000"/>
                </a:solidFill>
                <a:latin typeface="Century Gothic"/>
                <a:cs typeface="Century Gothic"/>
              </a:rPr>
              <a:t>…</a:t>
            </a:r>
            <a:r>
              <a:rPr lang="ru-RU" sz="2000" dirty="0">
                <a:solidFill>
                  <a:srgbClr val="000000"/>
                </a:solidFill>
                <a:latin typeface="Century Gothic"/>
                <a:cs typeface="Century Gothic"/>
              </a:rPr>
              <a:t> совокупность моделей поведения</a:t>
            </a:r>
            <a:endParaRPr lang="ru-RU" sz="18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23528" y="4725144"/>
            <a:ext cx="7886541" cy="432048"/>
          </a:xfrm>
          <a:prstGeom prst="rect">
            <a:avLst/>
          </a:prstGeom>
          <a:solidFill>
            <a:srgbClr val="F2F4A8">
              <a:alpha val="7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s-IS" sz="2400" dirty="0">
                <a:solidFill>
                  <a:srgbClr val="000000"/>
                </a:solidFill>
                <a:latin typeface="Century Gothic"/>
                <a:cs typeface="Century Gothic"/>
              </a:rPr>
              <a:t>…</a:t>
            </a:r>
            <a:r>
              <a:rPr lang="ru-RU" sz="2400" dirty="0">
                <a:solidFill>
                  <a:srgbClr val="000000"/>
                </a:solidFill>
                <a:latin typeface="Century Gothic"/>
                <a:cs typeface="Century Gothic"/>
              </a:rPr>
              <a:t> базовые структуры характера</a:t>
            </a:r>
            <a:endParaRPr lang="ru-RU" sz="20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899592" y="5373216"/>
            <a:ext cx="7886541" cy="432048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s-IS" sz="2000" dirty="0">
                <a:solidFill>
                  <a:srgbClr val="000000"/>
                </a:solidFill>
                <a:latin typeface="Century Gothic"/>
                <a:cs typeface="Century Gothic"/>
              </a:rPr>
              <a:t>…</a:t>
            </a:r>
            <a:r>
              <a:rPr lang="ru-RU" sz="2000" dirty="0">
                <a:solidFill>
                  <a:srgbClr val="000000"/>
                </a:solidFill>
                <a:latin typeface="Century Gothic"/>
                <a:cs typeface="Century Gothic"/>
              </a:rPr>
              <a:t> способ распределения ценностей и норм поведения</a:t>
            </a:r>
            <a:endParaRPr lang="ru-RU" sz="18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51520" y="5877272"/>
            <a:ext cx="7886541" cy="432048"/>
          </a:xfrm>
          <a:prstGeom prst="rect">
            <a:avLst/>
          </a:prstGeom>
          <a:solidFill>
            <a:srgbClr val="F2F4A8">
              <a:alpha val="7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s-IS" sz="2400" dirty="0">
                <a:solidFill>
                  <a:srgbClr val="000000"/>
                </a:solidFill>
                <a:latin typeface="Century Gothic"/>
                <a:cs typeface="Century Gothic"/>
              </a:rPr>
              <a:t>…</a:t>
            </a:r>
            <a:r>
              <a:rPr lang="ru-RU" sz="2400" dirty="0">
                <a:solidFill>
                  <a:srgbClr val="000000"/>
                </a:solidFill>
                <a:latin typeface="Century Gothic"/>
                <a:cs typeface="Century Gothic"/>
              </a:rPr>
              <a:t> совокупность знаковых систем</a:t>
            </a:r>
            <a:endParaRPr lang="ru-RU" sz="20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3923928" y="3068960"/>
            <a:ext cx="4790197" cy="432048"/>
          </a:xfrm>
          <a:prstGeom prst="rect">
            <a:avLst/>
          </a:prstGeom>
          <a:solidFill>
            <a:srgbClr val="F2F4A8">
              <a:alpha val="7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s-IS" sz="2000" dirty="0">
                <a:solidFill>
                  <a:srgbClr val="000000"/>
                </a:solidFill>
                <a:latin typeface="Century Gothic"/>
                <a:cs typeface="Century Gothic"/>
              </a:rPr>
              <a:t>…</a:t>
            </a:r>
            <a:r>
              <a:rPr lang="ru-RU" sz="2000" dirty="0">
                <a:solidFill>
                  <a:srgbClr val="000000"/>
                </a:solidFill>
                <a:latin typeface="Century Gothic"/>
                <a:cs typeface="Century Gothic"/>
              </a:rPr>
              <a:t> искусственная среда обитания</a:t>
            </a:r>
            <a:endParaRPr lang="ru-RU" sz="18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395536" y="2132856"/>
            <a:ext cx="5544616" cy="432048"/>
          </a:xfrm>
          <a:prstGeom prst="rect">
            <a:avLst/>
          </a:prstGeom>
          <a:solidFill>
            <a:srgbClr val="F2F4A8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s-IS" sz="2000" dirty="0">
                <a:solidFill>
                  <a:srgbClr val="000000"/>
                </a:solidFill>
                <a:latin typeface="Century Gothic"/>
                <a:cs typeface="Century Gothic"/>
              </a:rPr>
              <a:t>…</a:t>
            </a:r>
            <a:r>
              <a:rPr lang="ru-RU" sz="2000" dirty="0">
                <a:solidFill>
                  <a:srgbClr val="000000"/>
                </a:solidFill>
                <a:latin typeface="Century Gothic"/>
                <a:cs typeface="Century Gothic"/>
              </a:rPr>
              <a:t> способ использования энергии</a:t>
            </a:r>
            <a:endParaRPr lang="ru-RU" sz="18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4860032" y="1268760"/>
            <a:ext cx="4067944" cy="432048"/>
          </a:xfrm>
          <a:prstGeom prst="rect">
            <a:avLst/>
          </a:prstGeom>
          <a:solidFill>
            <a:srgbClr val="F2F4A8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s-IS" sz="2000" dirty="0">
                <a:solidFill>
                  <a:srgbClr val="000000"/>
                </a:solidFill>
                <a:latin typeface="Century Gothic"/>
                <a:cs typeface="Century Gothic"/>
              </a:rPr>
              <a:t>…</a:t>
            </a:r>
            <a:r>
              <a:rPr lang="ru-RU" sz="2000" dirty="0">
                <a:solidFill>
                  <a:srgbClr val="000000"/>
                </a:solidFill>
                <a:latin typeface="Century Gothic"/>
                <a:cs typeface="Century Gothic"/>
              </a:rPr>
              <a:t> средство адаптации</a:t>
            </a:r>
            <a:endParaRPr lang="ru-RU" sz="18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5220072" y="5085184"/>
            <a:ext cx="3600400" cy="288032"/>
          </a:xfrm>
          <a:prstGeom prst="rect">
            <a:avLst/>
          </a:prstGeom>
          <a:solidFill>
            <a:srgbClr val="F2F4A8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s-IS" sz="2000" dirty="0">
                <a:solidFill>
                  <a:srgbClr val="000000"/>
                </a:solidFill>
                <a:latin typeface="Century Gothic"/>
                <a:cs typeface="Century Gothic"/>
              </a:rPr>
              <a:t>…</a:t>
            </a:r>
            <a:r>
              <a:rPr lang="ru-RU" sz="2000" dirty="0">
                <a:solidFill>
                  <a:srgbClr val="000000"/>
                </a:solidFill>
                <a:latin typeface="Century Gothic"/>
                <a:cs typeface="Century Gothic"/>
              </a:rPr>
              <a:t> совокупность игр</a:t>
            </a:r>
            <a:endParaRPr lang="ru-RU" sz="18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2987824" y="6381328"/>
            <a:ext cx="5544616" cy="432048"/>
          </a:xfrm>
          <a:prstGeom prst="rect">
            <a:avLst/>
          </a:prstGeom>
          <a:solidFill>
            <a:srgbClr val="F2F2F2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s-IS" sz="2000" dirty="0">
                <a:solidFill>
                  <a:srgbClr val="000000"/>
                </a:solidFill>
                <a:latin typeface="Century Gothic"/>
                <a:cs typeface="Century Gothic"/>
              </a:rPr>
              <a:t>…</a:t>
            </a:r>
            <a:r>
              <a:rPr lang="ru-RU" sz="2000" dirty="0">
                <a:solidFill>
                  <a:srgbClr val="000000"/>
                </a:solidFill>
                <a:latin typeface="Century Gothic"/>
                <a:cs typeface="Century Gothic"/>
              </a:rPr>
              <a:t> характеристика отношений людей </a:t>
            </a:r>
            <a:endParaRPr lang="ru-RU" sz="18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504" y="260648"/>
            <a:ext cx="8352928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3200" i="1" dirty="0">
                <a:solidFill>
                  <a:srgbClr val="008080"/>
                </a:solidFill>
                <a:latin typeface="+mn-lt"/>
                <a:cs typeface="Century Gothic"/>
              </a:rPr>
              <a:t>2. Концептуальные основания </a:t>
            </a:r>
            <a:r>
              <a:rPr lang="ru-RU" sz="3200" i="1" dirty="0" err="1">
                <a:solidFill>
                  <a:srgbClr val="008080"/>
                </a:solidFill>
                <a:latin typeface="+mn-lt"/>
                <a:cs typeface="Century Gothic"/>
              </a:rPr>
              <a:t>культурогенеза</a:t>
            </a:r>
            <a:endParaRPr lang="ru-RU" sz="3200" i="1" dirty="0">
              <a:solidFill>
                <a:srgbClr val="008080"/>
              </a:solidFill>
              <a:latin typeface="+mn-l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694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9" grpId="0" animBg="1" autoUpdateAnimBg="0"/>
      <p:bldP spid="13" grpId="0" animBg="1" autoUpdateAnimBg="0"/>
      <p:bldP spid="14" grpId="0" animBg="1" autoUpdateAnimBg="0"/>
      <p:bldP spid="15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403501" y="287651"/>
            <a:ext cx="7632995" cy="795377"/>
            <a:chOff x="4499906" y="260648"/>
            <a:chExt cx="4464582" cy="578456"/>
          </a:xfrm>
        </p:grpSpPr>
        <p:sp>
          <p:nvSpPr>
            <p:cNvPr id="15" name="Прямоугольник с двумя скругленными противолежащими углами 14"/>
            <p:cNvSpPr/>
            <p:nvPr/>
          </p:nvSpPr>
          <p:spPr>
            <a:xfrm>
              <a:off x="5763529" y="260648"/>
              <a:ext cx="3200959" cy="451687"/>
            </a:xfrm>
            <a:prstGeom prst="round2DiagRect">
              <a:avLst>
                <a:gd name="adj1" fmla="val 41462"/>
                <a:gd name="adj2" fmla="val 0"/>
              </a:avLst>
            </a:prstGeom>
            <a:solidFill>
              <a:srgbClr val="F2F4A8">
                <a:alpha val="2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6" name="Подзаголовок 2"/>
            <p:cNvSpPr txBox="1">
              <a:spLocks/>
            </p:cNvSpPr>
            <p:nvPr/>
          </p:nvSpPr>
          <p:spPr>
            <a:xfrm>
              <a:off x="4499906" y="263040"/>
              <a:ext cx="4211960" cy="576064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2400" i="1" dirty="0">
                  <a:solidFill>
                    <a:srgbClr val="000000"/>
                  </a:solidFill>
                  <a:cs typeface="Monotype Corsiva"/>
                </a:rPr>
                <a:t>Объективные корни культуры</a:t>
              </a:r>
              <a:endParaRPr lang="ru-RU" sz="1800" i="1" dirty="0">
                <a:solidFill>
                  <a:srgbClr val="000000"/>
                </a:solidFill>
                <a:cs typeface="Monotype Corsiva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5536" y="908720"/>
            <a:ext cx="8352782" cy="113877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4000" i="0" dirty="0">
                <a:solidFill>
                  <a:srgbClr val="000000"/>
                </a:solidFill>
                <a:latin typeface="Century Gothic"/>
                <a:cs typeface="Century Gothic"/>
              </a:rPr>
              <a:t>1. </a:t>
            </a:r>
            <a:r>
              <a:rPr lang="ru-RU" sz="2800" i="0" dirty="0">
                <a:solidFill>
                  <a:srgbClr val="000000"/>
                </a:solidFill>
                <a:latin typeface="Century Gothic"/>
                <a:cs typeface="Century Gothic"/>
              </a:rPr>
              <a:t>Они находятся в психических процессах, и связаны с новыми функциями живого</a:t>
            </a:r>
            <a:endParaRPr lang="ru-RU" sz="2000" i="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2420888"/>
            <a:ext cx="576064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i="1" dirty="0">
                <a:solidFill>
                  <a:srgbClr val="000000"/>
                </a:solidFill>
                <a:latin typeface="+mn-lt"/>
                <a:cs typeface="Century Gothic"/>
              </a:rPr>
              <a:t>1. Сознавать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35696" y="2996952"/>
            <a:ext cx="576064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i="1" dirty="0">
                <a:solidFill>
                  <a:srgbClr val="000000"/>
                </a:solidFill>
                <a:latin typeface="+mn-lt"/>
                <a:cs typeface="Century Gothic"/>
              </a:rPr>
              <a:t>2. Творить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5696" y="3573016"/>
            <a:ext cx="576064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i="1" dirty="0">
                <a:solidFill>
                  <a:srgbClr val="000000"/>
                </a:solidFill>
                <a:latin typeface="+mn-lt"/>
                <a:cs typeface="Century Gothic"/>
              </a:rPr>
              <a:t>3. </a:t>
            </a:r>
            <a:r>
              <a:rPr lang="ru-RU" sz="2800" i="1" dirty="0" err="1">
                <a:solidFill>
                  <a:srgbClr val="000000"/>
                </a:solidFill>
                <a:latin typeface="+mn-lt"/>
                <a:cs typeface="Century Gothic"/>
              </a:rPr>
              <a:t>Волить</a:t>
            </a:r>
            <a:r>
              <a:rPr lang="ru-RU" sz="2800" i="1" dirty="0">
                <a:solidFill>
                  <a:srgbClr val="000000"/>
                </a:solidFill>
                <a:latin typeface="+mn-lt"/>
                <a:cs typeface="Century Gothic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 rot="20667541">
            <a:off x="2376546" y="4551192"/>
            <a:ext cx="5760640" cy="523220"/>
          </a:xfrm>
          <a:prstGeom prst="rect">
            <a:avLst/>
          </a:prstGeom>
          <a:solidFill>
            <a:srgbClr val="FFFF00"/>
          </a:solidFill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i="1" dirty="0">
                <a:solidFill>
                  <a:srgbClr val="000000"/>
                </a:solidFill>
                <a:latin typeface="+mn-lt"/>
                <a:cs typeface="Century Gothic"/>
              </a:rPr>
              <a:t>Что это дало живому?</a:t>
            </a:r>
          </a:p>
        </p:txBody>
      </p:sp>
    </p:spTree>
    <p:extLst>
      <p:ext uri="{BB962C8B-B14F-4D97-AF65-F5344CB8AC3E}">
        <p14:creationId xmlns:p14="http://schemas.microsoft.com/office/powerpoint/2010/main" val="416018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899592" y="1268760"/>
            <a:ext cx="4896544" cy="4464496"/>
            <a:chOff x="243417" y="0"/>
            <a:chExt cx="3310467" cy="1600200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243417" y="1143000"/>
              <a:ext cx="3310467" cy="18366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43417" y="342902"/>
              <a:ext cx="3213100" cy="20583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Надпись 20"/>
            <p:cNvSpPr txBox="1"/>
            <p:nvPr/>
          </p:nvSpPr>
          <p:spPr>
            <a:xfrm>
              <a:off x="1022350" y="0"/>
              <a:ext cx="11430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2800" i="0">
                  <a:solidFill>
                    <a:schemeClr val="tx1"/>
                  </a:solidFill>
                  <a:effectLst/>
                  <a:latin typeface="Century Gothic"/>
                  <a:ea typeface="Times New Roman"/>
                </a:rPr>
                <a:t>Я</a:t>
              </a:r>
              <a:endParaRPr lang="ru-RU" sz="2800" i="0">
                <a:solidFill>
                  <a:schemeClr val="tx1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" name="Надпись 21"/>
            <p:cNvSpPr txBox="1"/>
            <p:nvPr/>
          </p:nvSpPr>
          <p:spPr>
            <a:xfrm>
              <a:off x="685800" y="1257300"/>
              <a:ext cx="11430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2800" i="0">
                  <a:solidFill>
                    <a:schemeClr val="tx1"/>
                  </a:solidFill>
                  <a:effectLst/>
                  <a:latin typeface="Century Gothic"/>
                  <a:ea typeface="Times New Roman"/>
                </a:rPr>
                <a:t>ДРУГОЕ</a:t>
              </a:r>
              <a:endParaRPr lang="ru-RU" sz="2800" i="0">
                <a:solidFill>
                  <a:schemeClr val="tx1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Двойная стрелка вверх/вниз 17"/>
            <p:cNvSpPr/>
            <p:nvPr/>
          </p:nvSpPr>
          <p:spPr>
            <a:xfrm>
              <a:off x="876300" y="359046"/>
              <a:ext cx="452628" cy="800100"/>
            </a:xfrm>
            <a:prstGeom prst="upDownArrow">
              <a:avLst>
                <a:gd name="adj1" fmla="val 50000"/>
                <a:gd name="adj2" fmla="val 71892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4000" i="0">
                <a:solidFill>
                  <a:schemeClr val="tx1"/>
                </a:solidFill>
              </a:endParaRPr>
            </a:p>
          </p:txBody>
        </p:sp>
      </p:grpSp>
      <p:sp>
        <p:nvSpPr>
          <p:cNvPr id="19" name="Скругленная прямоугольная выноска 18"/>
          <p:cNvSpPr/>
          <p:nvPr/>
        </p:nvSpPr>
        <p:spPr>
          <a:xfrm>
            <a:off x="2627784" y="1412776"/>
            <a:ext cx="2088232" cy="1122335"/>
          </a:xfrm>
          <a:prstGeom prst="wedgeRoundRectCallout">
            <a:avLst>
              <a:gd name="adj1" fmla="val -72244"/>
              <a:gd name="adj2" fmla="val 146676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i="0" kern="1200" dirty="0">
                <a:solidFill>
                  <a:schemeClr val="tx1"/>
                </a:solidFill>
                <a:effectLst/>
                <a:latin typeface="Century Gothic"/>
                <a:ea typeface="Times New Roman"/>
                <a:cs typeface="Century Gothic"/>
              </a:rPr>
              <a:t>Устойчивое состояние психики  человека</a:t>
            </a:r>
            <a:endParaRPr lang="ru-RU" sz="1100" i="0" dirty="0">
              <a:solidFill>
                <a:schemeClr val="tx1"/>
              </a:solidFill>
              <a:effectLst/>
              <a:latin typeface="Verdana"/>
              <a:ea typeface="Times New Roman"/>
              <a:cs typeface="Times New Roman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6732240" y="1484784"/>
            <a:ext cx="2088232" cy="866771"/>
          </a:xfrm>
          <a:prstGeom prst="wedgeRoundRectCallout">
            <a:avLst>
              <a:gd name="adj1" fmla="val -57085"/>
              <a:gd name="adj2" fmla="val 100526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2000" i="0" kern="1200" dirty="0">
                <a:solidFill>
                  <a:srgbClr val="000000"/>
                </a:solidFill>
                <a:effectLst/>
                <a:latin typeface="Century Gothic"/>
                <a:ea typeface="Times New Roman"/>
                <a:cs typeface="Century Gothic"/>
              </a:rPr>
              <a:t>Место культуры </a:t>
            </a:r>
            <a:endParaRPr lang="ru-RU" sz="1200" i="0" dirty="0">
              <a:solidFill>
                <a:srgbClr val="000000"/>
              </a:solidFill>
              <a:effectLst/>
              <a:latin typeface="Verdana"/>
              <a:ea typeface="Times New Roman"/>
              <a:cs typeface="Times New Roman"/>
            </a:endParaRPr>
          </a:p>
        </p:txBody>
      </p:sp>
      <p:sp>
        <p:nvSpPr>
          <p:cNvPr id="22" name="Стрелка вниз 21"/>
          <p:cNvSpPr/>
          <p:nvPr/>
        </p:nvSpPr>
        <p:spPr bwMode="auto">
          <a:xfrm>
            <a:off x="5148064" y="908720"/>
            <a:ext cx="864096" cy="2088232"/>
          </a:xfrm>
          <a:prstGeom prst="downArrow">
            <a:avLst>
              <a:gd name="adj1" fmla="val 50000"/>
              <a:gd name="adj2" fmla="val 116812"/>
            </a:avLst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 bwMode="auto">
          <a:xfrm rot="10800000">
            <a:off x="5148064" y="3717032"/>
            <a:ext cx="864096" cy="2016224"/>
          </a:xfrm>
          <a:prstGeom prst="downArrow">
            <a:avLst>
              <a:gd name="adj1" fmla="val 50000"/>
              <a:gd name="adj2" fmla="val 112358"/>
            </a:avLst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7944" y="2924944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/>
              <a:t>Борьба за преодоление </a:t>
            </a:r>
            <a:r>
              <a:rPr lang="ru-RU" sz="2400" i="1" dirty="0" err="1"/>
              <a:t>дуальности</a:t>
            </a:r>
            <a:endParaRPr lang="ru-RU" sz="24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467544" y="33265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>
                <a:solidFill>
                  <a:srgbClr val="000000"/>
                </a:solidFill>
                <a:latin typeface="+mn-lt"/>
                <a:cs typeface="Century Gothic"/>
              </a:rPr>
              <a:t>Новое, человеческое </a:t>
            </a:r>
          </a:p>
        </p:txBody>
      </p:sp>
    </p:spTree>
    <p:extLst>
      <p:ext uri="{BB962C8B-B14F-4D97-AF65-F5344CB8AC3E}">
        <p14:creationId xmlns:p14="http://schemas.microsoft.com/office/powerpoint/2010/main" val="149363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23528" y="908720"/>
            <a:ext cx="734481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ru-RU" sz="4400" dirty="0">
                <a:latin typeface="Century Gothic" pitchFamily="34" charset="0"/>
              </a:rPr>
              <a:t>2</a:t>
            </a:r>
            <a:r>
              <a:rPr lang="ru-RU" sz="4400" i="0" dirty="0">
                <a:latin typeface="Century Gothic" pitchFamily="34" charset="0"/>
              </a:rPr>
              <a:t>. </a:t>
            </a:r>
            <a:r>
              <a:rPr lang="ru-RU" sz="3200" i="0" dirty="0">
                <a:latin typeface="Century Gothic" pitchFamily="34" charset="0"/>
              </a:rPr>
              <a:t>«</a:t>
            </a:r>
            <a:r>
              <a:rPr lang="ru-RU" i="0" dirty="0">
                <a:latin typeface="Century Gothic" pitchFamily="34" charset="0"/>
              </a:rPr>
              <a:t>Единица» культуры – это </a:t>
            </a:r>
            <a:r>
              <a:rPr lang="ru-RU" sz="3200" i="0" dirty="0">
                <a:latin typeface="Century Gothic" pitchFamily="34" charset="0"/>
              </a:rPr>
              <a:t>смысл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51520" y="1628800"/>
            <a:ext cx="367240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sz="2400" i="1" dirty="0">
                <a:solidFill>
                  <a:srgbClr val="000000"/>
                </a:solidFill>
                <a:cs typeface="Century Gothic"/>
              </a:rPr>
              <a:t>Вызов реальности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6372200" y="5949280"/>
            <a:ext cx="2592288" cy="67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sz="3600" i="1" dirty="0">
                <a:solidFill>
                  <a:srgbClr val="000000"/>
                </a:solidFill>
                <a:cs typeface="Century Gothic"/>
              </a:rPr>
              <a:t>Действие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403501" y="287651"/>
            <a:ext cx="7632995" cy="795377"/>
            <a:chOff x="4499906" y="260648"/>
            <a:chExt cx="4464582" cy="578456"/>
          </a:xfrm>
        </p:grpSpPr>
        <p:sp>
          <p:nvSpPr>
            <p:cNvPr id="14" name="Прямоугольник с двумя скругленными противолежащими углами 13"/>
            <p:cNvSpPr/>
            <p:nvPr/>
          </p:nvSpPr>
          <p:spPr>
            <a:xfrm>
              <a:off x="5763529" y="260648"/>
              <a:ext cx="3200959" cy="451687"/>
            </a:xfrm>
            <a:prstGeom prst="round2DiagRect">
              <a:avLst>
                <a:gd name="adj1" fmla="val 41462"/>
                <a:gd name="adj2" fmla="val 0"/>
              </a:avLst>
            </a:prstGeom>
            <a:solidFill>
              <a:srgbClr val="F2F4A8">
                <a:alpha val="2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5" name="Подзаголовок 2"/>
            <p:cNvSpPr txBox="1">
              <a:spLocks/>
            </p:cNvSpPr>
            <p:nvPr/>
          </p:nvSpPr>
          <p:spPr>
            <a:xfrm>
              <a:off x="4499906" y="263040"/>
              <a:ext cx="4211960" cy="576064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2400" i="1" dirty="0">
                  <a:solidFill>
                    <a:srgbClr val="000000"/>
                  </a:solidFill>
                  <a:cs typeface="Monotype Corsiva"/>
                </a:rPr>
                <a:t>Объективные корни культуры</a:t>
              </a:r>
              <a:endParaRPr lang="ru-RU" sz="1800" i="1" dirty="0">
                <a:solidFill>
                  <a:srgbClr val="000000"/>
                </a:solidFill>
                <a:cs typeface="Monotype Corsiva"/>
              </a:endParaRPr>
            </a:p>
          </p:txBody>
        </p:sp>
      </p:grpSp>
      <p:sp>
        <p:nvSpPr>
          <p:cNvPr id="17" name="Содержимое 2"/>
          <p:cNvSpPr txBox="1">
            <a:spLocks/>
          </p:cNvSpPr>
          <p:nvPr/>
        </p:nvSpPr>
        <p:spPr bwMode="auto">
          <a:xfrm>
            <a:off x="2339752" y="3501008"/>
            <a:ext cx="4608512" cy="10801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sz="3600" i="1" dirty="0">
                <a:solidFill>
                  <a:srgbClr val="008080"/>
                </a:solidFill>
                <a:cs typeface="Century Gothic"/>
              </a:rPr>
              <a:t>Как это происходит в культуре?</a:t>
            </a:r>
          </a:p>
        </p:txBody>
      </p:sp>
    </p:spTree>
    <p:extLst>
      <p:ext uri="{BB962C8B-B14F-4D97-AF65-F5344CB8AC3E}">
        <p14:creationId xmlns:p14="http://schemas.microsoft.com/office/powerpoint/2010/main" val="363415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23528" y="908720"/>
            <a:ext cx="734481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ru-RU" sz="4400" dirty="0">
                <a:latin typeface="Century Gothic" pitchFamily="34" charset="0"/>
              </a:rPr>
              <a:t>2</a:t>
            </a:r>
            <a:r>
              <a:rPr lang="ru-RU" sz="4400" i="0" dirty="0">
                <a:latin typeface="Century Gothic" pitchFamily="34" charset="0"/>
              </a:rPr>
              <a:t>. </a:t>
            </a:r>
            <a:r>
              <a:rPr lang="ru-RU" sz="3200" i="0" dirty="0">
                <a:latin typeface="Century Gothic" pitchFamily="34" charset="0"/>
              </a:rPr>
              <a:t>«</a:t>
            </a:r>
            <a:r>
              <a:rPr lang="ru-RU" i="0" dirty="0">
                <a:latin typeface="Century Gothic" pitchFamily="34" charset="0"/>
              </a:rPr>
              <a:t>Единица» культуры – это </a:t>
            </a:r>
            <a:r>
              <a:rPr lang="ru-RU" sz="3200" i="0" dirty="0">
                <a:latin typeface="Century Gothic" pitchFamily="34" charset="0"/>
              </a:rPr>
              <a:t>смысл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51520" y="1628800"/>
            <a:ext cx="367240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sz="2400" i="1" dirty="0">
                <a:solidFill>
                  <a:srgbClr val="000000"/>
                </a:solidFill>
                <a:cs typeface="Century Gothic"/>
              </a:rPr>
              <a:t>Вызов реальности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6372200" y="5949280"/>
            <a:ext cx="2592288" cy="67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sz="3600" i="1" dirty="0">
                <a:solidFill>
                  <a:srgbClr val="000000"/>
                </a:solidFill>
                <a:cs typeface="Century Gothic"/>
              </a:rPr>
              <a:t>Действие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403501" y="287651"/>
            <a:ext cx="7632995" cy="795377"/>
            <a:chOff x="4499906" y="260648"/>
            <a:chExt cx="4464582" cy="578456"/>
          </a:xfrm>
        </p:grpSpPr>
        <p:sp>
          <p:nvSpPr>
            <p:cNvPr id="14" name="Прямоугольник с двумя скругленными противолежащими углами 13"/>
            <p:cNvSpPr/>
            <p:nvPr/>
          </p:nvSpPr>
          <p:spPr>
            <a:xfrm>
              <a:off x="5763529" y="260648"/>
              <a:ext cx="3200959" cy="451687"/>
            </a:xfrm>
            <a:prstGeom prst="round2DiagRect">
              <a:avLst>
                <a:gd name="adj1" fmla="val 41462"/>
                <a:gd name="adj2" fmla="val 0"/>
              </a:avLst>
            </a:prstGeom>
            <a:solidFill>
              <a:srgbClr val="F2F4A8">
                <a:alpha val="2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5" name="Подзаголовок 2"/>
            <p:cNvSpPr txBox="1">
              <a:spLocks/>
            </p:cNvSpPr>
            <p:nvPr/>
          </p:nvSpPr>
          <p:spPr>
            <a:xfrm>
              <a:off x="4499906" y="263040"/>
              <a:ext cx="4211960" cy="576064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2400" i="1" dirty="0">
                  <a:solidFill>
                    <a:srgbClr val="000000"/>
                  </a:solidFill>
                  <a:cs typeface="Monotype Corsiva"/>
                </a:rPr>
                <a:t>Объективные корни культуры</a:t>
              </a:r>
              <a:endParaRPr lang="ru-RU" sz="1800" i="1" dirty="0">
                <a:solidFill>
                  <a:srgbClr val="000000"/>
                </a:solidFill>
                <a:cs typeface="Monotype Corsiva"/>
              </a:endParaRPr>
            </a:p>
          </p:txBody>
        </p:sp>
      </p:grpSp>
      <p:sp>
        <p:nvSpPr>
          <p:cNvPr id="17" name="Содержимое 2"/>
          <p:cNvSpPr txBox="1">
            <a:spLocks/>
          </p:cNvSpPr>
          <p:nvPr/>
        </p:nvSpPr>
        <p:spPr bwMode="auto">
          <a:xfrm>
            <a:off x="2339752" y="3501008"/>
            <a:ext cx="4608512" cy="10801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sz="3600" i="1" dirty="0">
                <a:solidFill>
                  <a:schemeClr val="bg1">
                    <a:lumMod val="85000"/>
                  </a:schemeClr>
                </a:solidFill>
                <a:cs typeface="Century Gothic"/>
              </a:rPr>
              <a:t>Как это происходит в культуре?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267744" y="2204864"/>
            <a:ext cx="648072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683568" y="2780928"/>
            <a:ext cx="6912768" cy="10081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sz="2800" i="1" dirty="0">
                <a:solidFill>
                  <a:srgbClr val="000000"/>
                </a:solidFill>
                <a:cs typeface="Century Gothic"/>
              </a:rPr>
              <a:t>Здесь теперь должен состояться ответ на вопрос </a:t>
            </a:r>
            <a:r>
              <a:rPr lang="ru-RU" sz="3600" i="1" dirty="0">
                <a:solidFill>
                  <a:srgbClr val="000000"/>
                </a:solidFill>
                <a:cs typeface="Century Gothic"/>
              </a:rPr>
              <a:t>«Зачем?»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211960" y="3933056"/>
            <a:ext cx="2304256" cy="19442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139952" y="4077072"/>
            <a:ext cx="2304256" cy="22322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427984" y="3861048"/>
            <a:ext cx="2952328" cy="20882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77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323528" y="521735"/>
            <a:ext cx="630120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sz="3600" i="1" dirty="0">
                <a:cs typeface="Monotype Corsiva"/>
              </a:rPr>
              <a:t>Смысл – это…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755576" y="3356992"/>
            <a:ext cx="770485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i="0" dirty="0">
                <a:latin typeface="Century Gothic"/>
                <a:cs typeface="Century Gothic"/>
              </a:rPr>
              <a:t>Это </a:t>
            </a:r>
            <a:r>
              <a:rPr lang="ru-RU" sz="2400" b="1" i="0" dirty="0">
                <a:latin typeface="Century Gothic"/>
                <a:cs typeface="Century Gothic"/>
              </a:rPr>
              <a:t>последний рубеж</a:t>
            </a:r>
            <a:r>
              <a:rPr lang="ru-RU" sz="2400" i="0" dirty="0">
                <a:latin typeface="Century Gothic"/>
                <a:cs typeface="Century Gothic"/>
              </a:rPr>
              <a:t>, в который «упирается» рефлектирующая мысль, принципиально не желающая дальше дробить единицы анализа </a:t>
            </a:r>
            <a:r>
              <a:rPr lang="ru-RU" sz="2000" i="1" dirty="0">
                <a:latin typeface="Century Gothic"/>
                <a:cs typeface="Century Gothic"/>
              </a:rPr>
              <a:t>(</a:t>
            </a:r>
            <a:r>
              <a:rPr lang="ru-RU" sz="2000" i="1" dirty="0">
                <a:cs typeface="Century Gothic"/>
              </a:rPr>
              <a:t>А. Пелипенко)</a:t>
            </a:r>
            <a:endParaRPr lang="ru-RU" sz="2400" i="1" dirty="0">
              <a:cs typeface="Century Gothic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</a:pPr>
            <a:endParaRPr lang="ru-RU" sz="2400" i="0" dirty="0">
              <a:latin typeface="Century Gothic"/>
              <a:cs typeface="Century Gothic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719572" y="5343413"/>
            <a:ext cx="770485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i="0" dirty="0">
                <a:latin typeface="Century Gothic"/>
                <a:cs typeface="Century Gothic"/>
              </a:rPr>
              <a:t>Это  «</a:t>
            </a:r>
            <a:r>
              <a:rPr lang="ru-RU" sz="2400" b="1" i="0" dirty="0">
                <a:latin typeface="Century Gothic"/>
                <a:cs typeface="Century Gothic"/>
              </a:rPr>
              <a:t>эволюционная болезнь</a:t>
            </a:r>
            <a:r>
              <a:rPr lang="ru-RU" sz="2400" i="0" dirty="0">
                <a:latin typeface="Century Gothic"/>
                <a:cs typeface="Century Gothic"/>
              </a:rPr>
              <a:t>» живого в виде культурного способа бытия </a:t>
            </a:r>
          </a:p>
        </p:txBody>
      </p:sp>
      <p:sp>
        <p:nvSpPr>
          <p:cNvPr id="14" name="Содержимое 2">
            <a:extLst>
              <a:ext uri="{FF2B5EF4-FFF2-40B4-BE49-F238E27FC236}">
                <a16:creationId xmlns:a16="http://schemas.microsoft.com/office/drawing/2014/main" id="{C45C44EC-4236-CA47-ACB5-5D427D7C1864}"/>
              </a:ext>
            </a:extLst>
          </p:cNvPr>
          <p:cNvSpPr txBox="1">
            <a:spLocks/>
          </p:cNvSpPr>
          <p:nvPr/>
        </p:nvSpPr>
        <p:spPr bwMode="auto">
          <a:xfrm rot="21152126">
            <a:off x="937105" y="900567"/>
            <a:ext cx="7704856" cy="10801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is-IS" sz="2800" i="1" dirty="0">
                <a:cs typeface="Century Gothic"/>
              </a:rPr>
              <a:t>…</a:t>
            </a:r>
            <a:r>
              <a:rPr lang="ru-RU" sz="2800" i="1" dirty="0">
                <a:cs typeface="Century Gothic"/>
              </a:rPr>
              <a:t> это «значение любого «отрезка» реальности в контексте» (Г. </a:t>
            </a:r>
            <a:r>
              <a:rPr lang="ru-RU" sz="2800" i="1" dirty="0" err="1">
                <a:cs typeface="Century Gothic"/>
              </a:rPr>
              <a:t>Шпет</a:t>
            </a:r>
            <a:r>
              <a:rPr lang="ru-RU" sz="2800" i="1" dirty="0">
                <a:cs typeface="Century Gothic"/>
              </a:rPr>
              <a:t>)</a:t>
            </a:r>
          </a:p>
        </p:txBody>
      </p:sp>
      <p:sp>
        <p:nvSpPr>
          <p:cNvPr id="2" name="Прямоугольник 1"/>
          <p:cNvSpPr/>
          <p:nvPr/>
        </p:nvSpPr>
        <p:spPr>
          <a:xfrm rot="21135305">
            <a:off x="2438731" y="1981780"/>
            <a:ext cx="636345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r"/>
            <a:r>
              <a:rPr lang="is-IS" sz="2400" i="1" dirty="0"/>
              <a:t>…</a:t>
            </a:r>
            <a:r>
              <a:rPr lang="ru-RU" sz="2400" i="1" dirty="0"/>
              <a:t> окрашенного экзистенциальным и ценностным  переживанием</a:t>
            </a:r>
          </a:p>
        </p:txBody>
      </p:sp>
    </p:spTree>
    <p:extLst>
      <p:ext uri="{BB962C8B-B14F-4D97-AF65-F5344CB8AC3E}">
        <p14:creationId xmlns:p14="http://schemas.microsoft.com/office/powerpoint/2010/main" val="334463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4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1-12 - _______ ____ - _______ ________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08920"/>
            <a:ext cx="5616624" cy="3978442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572000" y="5661248"/>
            <a:ext cx="424847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ru-RU" sz="4000" dirty="0">
                <a:solidFill>
                  <a:schemeClr val="tx1"/>
                </a:solidFill>
                <a:latin typeface="Century Gothic" pitchFamily="34" charset="0"/>
              </a:rPr>
              <a:t>КУЛЬТУРА</a:t>
            </a:r>
            <a:endParaRPr lang="ru-RU" sz="4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35272"/>
            <a:ext cx="608416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ru-RU" sz="4000" dirty="0">
                <a:solidFill>
                  <a:schemeClr val="tx1"/>
                </a:solidFill>
                <a:latin typeface="Century Gothic" pitchFamily="34" charset="0"/>
              </a:rPr>
              <a:t>Клубы мышления НТИ</a:t>
            </a:r>
            <a:endParaRPr lang="ru-RU" sz="4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1835696" y="1196752"/>
            <a:ext cx="4752528" cy="403244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784" y="2276872"/>
            <a:ext cx="4176464" cy="1080120"/>
          </a:xfrm>
          <a:solidFill>
            <a:schemeClr val="bg1"/>
          </a:solidFill>
          <a:effectLst/>
        </p:spPr>
        <p:txBody>
          <a:bodyPr/>
          <a:lstStyle/>
          <a:p>
            <a:pPr algn="l"/>
            <a:r>
              <a:rPr lang="ru-RU" sz="4000" i="1" dirty="0">
                <a:solidFill>
                  <a:srgbClr val="008080"/>
                </a:solidFill>
                <a:latin typeface="+mn-lt"/>
              </a:rPr>
              <a:t>Какая связь?</a:t>
            </a:r>
            <a:endParaRPr lang="ru-RU" sz="4000" b="1" i="1" dirty="0">
              <a:solidFill>
                <a:srgbClr val="008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075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20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Круговая 24"/>
          <p:cNvSpPr/>
          <p:nvPr/>
        </p:nvSpPr>
        <p:spPr bwMode="auto">
          <a:xfrm rot="4086330">
            <a:off x="2988878" y="2314617"/>
            <a:ext cx="2832418" cy="2692612"/>
          </a:xfrm>
          <a:prstGeom prst="pie">
            <a:avLst>
              <a:gd name="adj1" fmla="val 16901048"/>
              <a:gd name="adj2" fmla="val 16200000"/>
            </a:avLst>
          </a:prstGeom>
          <a:solidFill>
            <a:srgbClr val="FFFF00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323528" y="404664"/>
            <a:ext cx="770485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i="0" dirty="0">
                <a:latin typeface="Century Gothic"/>
                <a:cs typeface="Century Gothic"/>
              </a:rPr>
              <a:t>Смыслы</a:t>
            </a:r>
            <a:r>
              <a:rPr lang="is-IS" i="0" dirty="0">
                <a:latin typeface="Century Gothic"/>
                <a:cs typeface="Century Gothic"/>
              </a:rPr>
              <a:t>…</a:t>
            </a:r>
            <a:endParaRPr lang="ru-RU" i="0" dirty="0">
              <a:latin typeface="Century Gothic"/>
              <a:cs typeface="Century Gothic"/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 bwMode="auto">
          <a:xfrm>
            <a:off x="251520" y="5157192"/>
            <a:ext cx="860444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600" i="0" dirty="0">
                <a:latin typeface="Century Gothic"/>
                <a:cs typeface="Century Gothic"/>
              </a:rPr>
              <a:t>2. </a:t>
            </a:r>
            <a:r>
              <a:rPr lang="ru-RU" sz="2400" i="0" dirty="0" err="1">
                <a:latin typeface="Century Gothic"/>
                <a:cs typeface="Century Gothic"/>
              </a:rPr>
              <a:t>Опредмеченные</a:t>
            </a:r>
            <a:r>
              <a:rPr lang="ru-RU" sz="2400" i="0" dirty="0">
                <a:latin typeface="Century Gothic"/>
                <a:cs typeface="Century Gothic"/>
              </a:rPr>
              <a:t> конструкции – </a:t>
            </a:r>
            <a:r>
              <a:rPr lang="ru-RU" i="0" dirty="0">
                <a:latin typeface="Century Gothic"/>
                <a:cs typeface="Century Gothic"/>
              </a:rPr>
              <a:t>артефакты</a:t>
            </a:r>
          </a:p>
        </p:txBody>
      </p:sp>
      <p:sp>
        <p:nvSpPr>
          <p:cNvPr id="26" name="Круговая 25"/>
          <p:cNvSpPr/>
          <p:nvPr/>
        </p:nvSpPr>
        <p:spPr bwMode="auto">
          <a:xfrm rot="4086330">
            <a:off x="2002996" y="2068971"/>
            <a:ext cx="4467222" cy="3139088"/>
          </a:xfrm>
          <a:prstGeom prst="pie">
            <a:avLst>
              <a:gd name="adj1" fmla="val 16272960"/>
              <a:gd name="adj2" fmla="val 16858573"/>
            </a:avLst>
          </a:prstGeom>
          <a:solidFill>
            <a:schemeClr val="tx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1187624" y="1196753"/>
            <a:ext cx="770485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600" i="0" dirty="0">
                <a:latin typeface="Century Gothic"/>
                <a:cs typeface="Century Gothic"/>
              </a:rPr>
              <a:t>1. </a:t>
            </a:r>
            <a:r>
              <a:rPr lang="ru-RU" sz="2400" dirty="0">
                <a:latin typeface="Century Gothic"/>
                <a:cs typeface="Century Gothic"/>
              </a:rPr>
              <a:t>И</a:t>
            </a:r>
            <a:r>
              <a:rPr lang="ru-RU" sz="2400" i="0" dirty="0">
                <a:latin typeface="Century Gothic"/>
                <a:cs typeface="Century Gothic"/>
              </a:rPr>
              <a:t>деальные конструкции – </a:t>
            </a:r>
            <a:r>
              <a:rPr lang="ru-RU" i="0" dirty="0">
                <a:latin typeface="Century Gothic"/>
                <a:cs typeface="Century Gothic"/>
              </a:rPr>
              <a:t>мысли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5868144" y="1916832"/>
            <a:ext cx="1440160" cy="1224136"/>
          </a:xfrm>
          <a:prstGeom prst="straightConnector1">
            <a:avLst/>
          </a:prstGeom>
          <a:ln>
            <a:solidFill>
              <a:srgbClr val="A6A6A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4860032" y="3933056"/>
            <a:ext cx="1512168" cy="1224136"/>
          </a:xfrm>
          <a:prstGeom prst="straightConnector1">
            <a:avLst/>
          </a:prstGeom>
          <a:ln>
            <a:solidFill>
              <a:srgbClr val="A6A6A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331640" y="1196752"/>
            <a:ext cx="1512168" cy="43204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115616" y="1268760"/>
            <a:ext cx="1152128" cy="331236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Содержимое 2"/>
          <p:cNvSpPr txBox="1">
            <a:spLocks/>
          </p:cNvSpPr>
          <p:nvPr/>
        </p:nvSpPr>
        <p:spPr bwMode="auto">
          <a:xfrm rot="21011315">
            <a:off x="4733613" y="5892848"/>
            <a:ext cx="4032448" cy="57606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i="1" dirty="0">
                <a:cs typeface="Century Gothic"/>
              </a:rPr>
              <a:t>Средства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68298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/>
      <p:bldP spid="26" grpId="0" animBg="1"/>
      <p:bldP spid="14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2636912"/>
            <a:ext cx="7992888" cy="264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200"/>
              </a:spcAft>
            </a:pPr>
            <a:r>
              <a:rPr lang="ru-RU" sz="3200" i="0" dirty="0">
                <a:latin typeface="Century Gothic"/>
                <a:cs typeface="Century Gothic"/>
              </a:rPr>
              <a:t>Различение = </a:t>
            </a:r>
            <a:r>
              <a:rPr lang="en-US" sz="3200" i="0" dirty="0">
                <a:latin typeface="Century Gothic"/>
                <a:cs typeface="Century Gothic"/>
              </a:rPr>
              <a:t>f (</a:t>
            </a:r>
            <a:r>
              <a:rPr lang="en-US" sz="3200" b="1" i="0" dirty="0" err="1">
                <a:solidFill>
                  <a:srgbClr val="144E04"/>
                </a:solidFill>
                <a:latin typeface="Century Gothic"/>
                <a:cs typeface="Century Gothic"/>
              </a:rPr>
              <a:t>Смысл</a:t>
            </a:r>
            <a:r>
              <a:rPr lang="en-US" sz="3200" i="0" dirty="0">
                <a:latin typeface="Century Gothic"/>
                <a:cs typeface="Century Gothic"/>
              </a:rPr>
              <a:t>)</a:t>
            </a:r>
            <a:endParaRPr lang="ru-RU" sz="3200" i="0" dirty="0">
              <a:latin typeface="Century Gothic"/>
              <a:cs typeface="Century Gothic"/>
            </a:endParaRPr>
          </a:p>
          <a:p>
            <a:pPr>
              <a:spcAft>
                <a:spcPts val="4200"/>
              </a:spcAft>
            </a:pPr>
            <a:r>
              <a:rPr lang="ru-RU" sz="3200" i="0" dirty="0">
                <a:latin typeface="Century Gothic"/>
                <a:cs typeface="Century Gothic"/>
              </a:rPr>
              <a:t>Поведение = </a:t>
            </a:r>
            <a:r>
              <a:rPr lang="en-US" sz="3200" i="0" dirty="0">
                <a:latin typeface="Century Gothic"/>
                <a:cs typeface="Century Gothic"/>
              </a:rPr>
              <a:t>f </a:t>
            </a:r>
            <a:r>
              <a:rPr lang="ru-RU" sz="3200" i="0" dirty="0">
                <a:latin typeface="Century Gothic"/>
                <a:cs typeface="Century Gothic"/>
              </a:rPr>
              <a:t>(Различение)</a:t>
            </a:r>
          </a:p>
          <a:p>
            <a:pPr>
              <a:spcAft>
                <a:spcPts val="4200"/>
              </a:spcAft>
            </a:pPr>
            <a:r>
              <a:rPr lang="ru-RU" sz="3200" b="1" i="0" dirty="0">
                <a:solidFill>
                  <a:srgbClr val="144E04"/>
                </a:solidFill>
                <a:latin typeface="Century Gothic"/>
                <a:cs typeface="Century Gothic"/>
              </a:rPr>
              <a:t>Культура</a:t>
            </a:r>
            <a:r>
              <a:rPr lang="ru-RU" sz="3200" i="1" dirty="0">
                <a:latin typeface="+mn-lt"/>
                <a:cs typeface="Century Gothic"/>
              </a:rPr>
              <a:t> (обыденное) </a:t>
            </a:r>
            <a:r>
              <a:rPr lang="ru-RU" sz="3200" i="0" dirty="0">
                <a:latin typeface="Century Gothic"/>
                <a:cs typeface="Century Gothic"/>
              </a:rPr>
              <a:t>= </a:t>
            </a:r>
            <a:r>
              <a:rPr lang="en-US" sz="3200" i="0" dirty="0">
                <a:latin typeface="Century Gothic"/>
                <a:cs typeface="Century Gothic"/>
              </a:rPr>
              <a:t>f (</a:t>
            </a:r>
            <a:r>
              <a:rPr lang="ru-RU" sz="3200" i="0" dirty="0">
                <a:latin typeface="Century Gothic"/>
                <a:cs typeface="Century Gothic"/>
              </a:rPr>
              <a:t>Поведение</a:t>
            </a:r>
            <a:r>
              <a:rPr lang="en-US" sz="3200" i="0" dirty="0">
                <a:latin typeface="Century Gothic"/>
                <a:cs typeface="Century Gothic"/>
              </a:rPr>
              <a:t>)</a:t>
            </a:r>
            <a:endParaRPr lang="ru-RU" sz="3200" i="0" dirty="0">
              <a:latin typeface="Century Gothic"/>
              <a:cs typeface="Century 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9792" y="332656"/>
            <a:ext cx="5989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4200"/>
              </a:spcAft>
            </a:pPr>
            <a:r>
              <a:rPr lang="ru-RU" sz="3200" i="1" dirty="0">
                <a:latin typeface="+mn-lt"/>
                <a:cs typeface="Century Gothic"/>
              </a:rPr>
              <a:t>Формулы Культуры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39552" y="1340768"/>
            <a:ext cx="4104456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2664"/>
              </a:spcBef>
              <a:spcAft>
                <a:spcPts val="1800"/>
              </a:spcAft>
            </a:pPr>
            <a:r>
              <a:rPr lang="ru-RU" sz="2800" i="1" dirty="0">
                <a:latin typeface="+mn-lt"/>
                <a:cs typeface="Century Gothic"/>
              </a:rPr>
              <a:t>И что теперь?</a:t>
            </a:r>
          </a:p>
        </p:txBody>
      </p:sp>
    </p:spTree>
    <p:extLst>
      <p:ext uri="{BB962C8B-B14F-4D97-AF65-F5344CB8AC3E}">
        <p14:creationId xmlns:p14="http://schemas.microsoft.com/office/powerpoint/2010/main" val="65576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51520" y="908720"/>
            <a:ext cx="843724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ru-RU" sz="3600" i="0" dirty="0">
                <a:solidFill>
                  <a:srgbClr val="000000"/>
                </a:solidFill>
                <a:latin typeface="Century Gothic" pitchFamily="34" charset="0"/>
              </a:rPr>
              <a:t>3. </a:t>
            </a:r>
            <a:r>
              <a:rPr lang="ru-RU" i="0" dirty="0">
                <a:solidFill>
                  <a:srgbClr val="000000"/>
                </a:solidFill>
                <a:latin typeface="Century Gothic" pitchFamily="34" charset="0"/>
              </a:rPr>
              <a:t>Функция культуры – усиление </a:t>
            </a:r>
            <a:r>
              <a:rPr lang="ru-RU" sz="3200" i="0" dirty="0">
                <a:solidFill>
                  <a:srgbClr val="000000"/>
                </a:solidFill>
                <a:latin typeface="Century Gothic" pitchFamily="34" charset="0"/>
              </a:rPr>
              <a:t>живучести</a:t>
            </a:r>
            <a:endParaRPr lang="ru-RU" sz="3600" i="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 rot="1068119">
            <a:off x="1833269" y="2517744"/>
            <a:ext cx="2956748" cy="2802480"/>
          </a:xfrm>
          <a:custGeom>
            <a:avLst/>
            <a:gdLst>
              <a:gd name="connsiteX0" fmla="*/ 0 w 2214260"/>
              <a:gd name="connsiteY0" fmla="*/ 1904774 h 1904774"/>
              <a:gd name="connsiteX1" fmla="*/ 976879 w 2214260"/>
              <a:gd name="connsiteY1" fmla="*/ 1074488 h 1904774"/>
              <a:gd name="connsiteX2" fmla="*/ 1742102 w 2214260"/>
              <a:gd name="connsiteY2" fmla="*/ 765165 h 1904774"/>
              <a:gd name="connsiteX3" fmla="*/ 2214260 w 2214260"/>
              <a:gd name="connsiteY3" fmla="*/ 0 h 1904774"/>
              <a:gd name="connsiteX4" fmla="*/ 2214260 w 2214260"/>
              <a:gd name="connsiteY4" fmla="*/ 0 h 190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4260" h="1904774">
                <a:moveTo>
                  <a:pt x="0" y="1904774"/>
                </a:moveTo>
                <a:cubicBezTo>
                  <a:pt x="343264" y="1584598"/>
                  <a:pt x="686529" y="1264423"/>
                  <a:pt x="976879" y="1074488"/>
                </a:cubicBezTo>
                <a:cubicBezTo>
                  <a:pt x="1267229" y="884553"/>
                  <a:pt x="1535872" y="944246"/>
                  <a:pt x="1742102" y="765165"/>
                </a:cubicBezTo>
                <a:cubicBezTo>
                  <a:pt x="1948332" y="586084"/>
                  <a:pt x="2214260" y="0"/>
                  <a:pt x="2214260" y="0"/>
                </a:cubicBezTo>
                <a:lnTo>
                  <a:pt x="2214260" y="0"/>
                </a:lnTo>
              </a:path>
            </a:pathLst>
          </a:custGeom>
          <a:ln w="57150" cmpd="sng">
            <a:solidFill>
              <a:srgbClr val="000000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 bwMode="auto">
          <a:xfrm>
            <a:off x="683568" y="5445224"/>
            <a:ext cx="3312368" cy="1152128"/>
          </a:xfrm>
          <a:prstGeom prst="wedgeRoundRectCallout">
            <a:avLst>
              <a:gd name="adj1" fmla="val 29861"/>
              <a:gd name="adj2" fmla="val -170261"/>
              <a:gd name="adj3" fmla="val 16667"/>
            </a:avLst>
          </a:prstGeom>
          <a:solidFill>
            <a:srgbClr val="FFFFFF">
              <a:alpha val="32000"/>
            </a:srgbClr>
          </a:solidFill>
          <a:ln w="952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cs typeface="Century Gothic"/>
              </a:rPr>
              <a:t>Овладение реальностью средствами культуры</a:t>
            </a:r>
          </a:p>
        </p:txBody>
      </p:sp>
      <p:sp>
        <p:nvSpPr>
          <p:cNvPr id="15" name="Полилиния 14"/>
          <p:cNvSpPr/>
          <p:nvPr/>
        </p:nvSpPr>
        <p:spPr>
          <a:xfrm>
            <a:off x="1331640" y="1844824"/>
            <a:ext cx="4287525" cy="2669151"/>
          </a:xfrm>
          <a:custGeom>
            <a:avLst/>
            <a:gdLst>
              <a:gd name="connsiteX0" fmla="*/ 0 w 3777268"/>
              <a:gd name="connsiteY0" fmla="*/ 2279216 h 2279216"/>
              <a:gd name="connsiteX1" fmla="*/ 667534 w 3777268"/>
              <a:gd name="connsiteY1" fmla="*/ 1904774 h 2279216"/>
              <a:gd name="connsiteX2" fmla="*/ 1058286 w 3777268"/>
              <a:gd name="connsiteY2" fmla="*/ 1807093 h 2279216"/>
              <a:gd name="connsiteX3" fmla="*/ 1432757 w 3777268"/>
              <a:gd name="connsiteY3" fmla="*/ 1514051 h 2279216"/>
              <a:gd name="connsiteX4" fmla="*/ 1970040 w 3777268"/>
              <a:gd name="connsiteY4" fmla="*/ 1400090 h 2279216"/>
              <a:gd name="connsiteX5" fmla="*/ 2393355 w 3777268"/>
              <a:gd name="connsiteY5" fmla="*/ 1041927 h 2279216"/>
              <a:gd name="connsiteX6" fmla="*/ 2963201 w 3777268"/>
              <a:gd name="connsiteY6" fmla="*/ 976807 h 2279216"/>
              <a:gd name="connsiteX7" fmla="*/ 3777268 w 3777268"/>
              <a:gd name="connsiteY7" fmla="*/ 0 h 2279216"/>
              <a:gd name="connsiteX8" fmla="*/ 3777268 w 3777268"/>
              <a:gd name="connsiteY8" fmla="*/ 0 h 2279216"/>
              <a:gd name="connsiteX9" fmla="*/ 3777268 w 3777268"/>
              <a:gd name="connsiteY9" fmla="*/ 0 h 227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77268" h="2279216">
                <a:moveTo>
                  <a:pt x="0" y="2279216"/>
                </a:moveTo>
                <a:cubicBezTo>
                  <a:pt x="245576" y="2131338"/>
                  <a:pt x="491153" y="1983461"/>
                  <a:pt x="667534" y="1904774"/>
                </a:cubicBezTo>
                <a:cubicBezTo>
                  <a:pt x="843915" y="1826087"/>
                  <a:pt x="930749" y="1872213"/>
                  <a:pt x="1058286" y="1807093"/>
                </a:cubicBezTo>
                <a:cubicBezTo>
                  <a:pt x="1185823" y="1741973"/>
                  <a:pt x="1280798" y="1581885"/>
                  <a:pt x="1432757" y="1514051"/>
                </a:cubicBezTo>
                <a:cubicBezTo>
                  <a:pt x="1584716" y="1446217"/>
                  <a:pt x="1809940" y="1478777"/>
                  <a:pt x="1970040" y="1400090"/>
                </a:cubicBezTo>
                <a:cubicBezTo>
                  <a:pt x="2130140" y="1321403"/>
                  <a:pt x="2227828" y="1112474"/>
                  <a:pt x="2393355" y="1041927"/>
                </a:cubicBezTo>
                <a:cubicBezTo>
                  <a:pt x="2558882" y="971380"/>
                  <a:pt x="2732549" y="1150461"/>
                  <a:pt x="2963201" y="976807"/>
                </a:cubicBezTo>
                <a:cubicBezTo>
                  <a:pt x="3193853" y="803153"/>
                  <a:pt x="3777268" y="0"/>
                  <a:pt x="3777268" y="0"/>
                </a:cubicBezTo>
                <a:lnTo>
                  <a:pt x="3777268" y="0"/>
                </a:lnTo>
                <a:lnTo>
                  <a:pt x="3777268" y="0"/>
                </a:lnTo>
              </a:path>
            </a:pathLst>
          </a:custGeom>
          <a:ln w="120650" cmpd="sng">
            <a:solidFill>
              <a:srgbClr val="FF6600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 bwMode="auto">
          <a:xfrm>
            <a:off x="395536" y="1916832"/>
            <a:ext cx="2448272" cy="864096"/>
          </a:xfrm>
          <a:prstGeom prst="wedgeRoundRectCallout">
            <a:avLst>
              <a:gd name="adj1" fmla="val 56869"/>
              <a:gd name="adj2" fmla="val 155240"/>
              <a:gd name="adj3" fmla="val 16667"/>
            </a:avLst>
          </a:prstGeom>
          <a:solidFill>
            <a:schemeClr val="bg1">
              <a:alpha val="32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cs typeface="Century Gothic"/>
              </a:rPr>
              <a:t>Усложнение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cs typeface="Century Gothic"/>
              </a:rPr>
              <a:t> реальности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/>
              <a:cs typeface="Century Gothic"/>
            </a:endParaRPr>
          </a:p>
        </p:txBody>
      </p:sp>
      <p:grpSp>
        <p:nvGrpSpPr>
          <p:cNvPr id="17" name="Группа 16"/>
          <p:cNvGrpSpPr/>
          <p:nvPr/>
        </p:nvGrpSpPr>
        <p:grpSpPr>
          <a:xfrm rot="20961805">
            <a:off x="4539046" y="1628800"/>
            <a:ext cx="1944216" cy="1944216"/>
            <a:chOff x="4932040" y="1628800"/>
            <a:chExt cx="2160240" cy="20162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8" name="Прямая соединительная линия 17"/>
            <p:cNvCxnSpPr/>
            <p:nvPr/>
          </p:nvCxnSpPr>
          <p:spPr bwMode="auto">
            <a:xfrm>
              <a:off x="4932040" y="2420888"/>
              <a:ext cx="1224136" cy="12241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Прямая соединительная линия 18"/>
            <p:cNvCxnSpPr/>
            <p:nvPr/>
          </p:nvCxnSpPr>
          <p:spPr bwMode="auto">
            <a:xfrm>
              <a:off x="5868144" y="1628800"/>
              <a:ext cx="1224136" cy="12241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Прямая соединительная линия 19"/>
            <p:cNvCxnSpPr/>
            <p:nvPr/>
          </p:nvCxnSpPr>
          <p:spPr bwMode="auto">
            <a:xfrm rot="638195" flipH="1">
              <a:off x="5995526" y="2495368"/>
              <a:ext cx="715994" cy="91519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4788024" y="3789040"/>
            <a:ext cx="4104456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2664"/>
              </a:spcBef>
              <a:spcAft>
                <a:spcPts val="1800"/>
              </a:spcAft>
            </a:pPr>
            <a:r>
              <a:rPr lang="ru-RU" sz="2400" i="1" dirty="0">
                <a:latin typeface="+mn-lt"/>
                <a:cs typeface="Century Gothic"/>
              </a:rPr>
              <a:t>Назначение культуры – сокращать «дистанцию»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788024" y="5013176"/>
            <a:ext cx="4104456" cy="132343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2664"/>
              </a:spcBef>
              <a:spcAft>
                <a:spcPts val="1800"/>
              </a:spcAft>
            </a:pPr>
            <a:r>
              <a:rPr lang="ru-RU" sz="2000" i="1" dirty="0">
                <a:latin typeface="+mn-lt"/>
                <a:cs typeface="Century Gothic"/>
              </a:rPr>
              <a:t>У культуры – </a:t>
            </a:r>
            <a:r>
              <a:rPr lang="ru-RU" sz="2800" i="1" dirty="0">
                <a:latin typeface="+mn-lt"/>
                <a:cs typeface="Century Gothic"/>
              </a:rPr>
              <a:t>экзистенциальное </a:t>
            </a:r>
            <a:r>
              <a:rPr lang="ru-RU" sz="3200" i="1" dirty="0">
                <a:latin typeface="+mn-lt"/>
                <a:cs typeface="Century Gothic"/>
              </a:rPr>
              <a:t>значение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1479156" y="116632"/>
            <a:ext cx="7632995" cy="795377"/>
            <a:chOff x="4499906" y="260648"/>
            <a:chExt cx="4464582" cy="578456"/>
          </a:xfrm>
        </p:grpSpPr>
        <p:sp>
          <p:nvSpPr>
            <p:cNvPr id="26" name="Прямоугольник с двумя скругленными противолежащими углами 25"/>
            <p:cNvSpPr/>
            <p:nvPr/>
          </p:nvSpPr>
          <p:spPr>
            <a:xfrm>
              <a:off x="5763529" y="260648"/>
              <a:ext cx="3200959" cy="451687"/>
            </a:xfrm>
            <a:prstGeom prst="round2DiagRect">
              <a:avLst>
                <a:gd name="adj1" fmla="val 41462"/>
                <a:gd name="adj2" fmla="val 0"/>
              </a:avLst>
            </a:prstGeom>
            <a:solidFill>
              <a:srgbClr val="F2F4A8">
                <a:alpha val="2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7" name="Подзаголовок 2"/>
            <p:cNvSpPr txBox="1">
              <a:spLocks/>
            </p:cNvSpPr>
            <p:nvPr/>
          </p:nvSpPr>
          <p:spPr>
            <a:xfrm>
              <a:off x="4499906" y="263040"/>
              <a:ext cx="4211960" cy="576064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2400" i="1" dirty="0">
                  <a:solidFill>
                    <a:srgbClr val="000000"/>
                  </a:solidFill>
                  <a:cs typeface="Monotype Corsiva"/>
                </a:rPr>
                <a:t>Объективные корни культуры</a:t>
              </a:r>
              <a:endParaRPr lang="ru-RU" sz="1800" i="1" dirty="0">
                <a:solidFill>
                  <a:srgbClr val="000000"/>
                </a:solidFill>
                <a:cs typeface="Monotype Corsiv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191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 animBg="1"/>
      <p:bldP spid="14" grpId="0" animBg="1"/>
      <p:bldP spid="15" grpId="0" animBg="1"/>
      <p:bldP spid="16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19672" y="1628800"/>
            <a:ext cx="5989718" cy="264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200"/>
              </a:spcAft>
            </a:pPr>
            <a:r>
              <a:rPr lang="ru-RU" sz="3200" i="0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Различение = </a:t>
            </a:r>
            <a:r>
              <a:rPr lang="en-US" sz="3200" i="0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f </a:t>
            </a:r>
            <a:r>
              <a:rPr lang="en-US" sz="3200" i="0" dirty="0">
                <a:latin typeface="Century Gothic"/>
                <a:cs typeface="Century Gothic"/>
              </a:rPr>
              <a:t>(</a:t>
            </a:r>
            <a:r>
              <a:rPr lang="en-US" sz="3200" b="1" i="0" dirty="0" err="1">
                <a:latin typeface="Century Gothic"/>
                <a:cs typeface="Century Gothic"/>
              </a:rPr>
              <a:t>Смысл</a:t>
            </a:r>
            <a:r>
              <a:rPr lang="en-US" sz="3200" i="0" dirty="0">
                <a:latin typeface="Century Gothic"/>
                <a:cs typeface="Century Gothic"/>
              </a:rPr>
              <a:t>)</a:t>
            </a:r>
            <a:endParaRPr lang="ru-RU" sz="3200" i="0" dirty="0">
              <a:latin typeface="Century Gothic"/>
              <a:cs typeface="Century Gothic"/>
            </a:endParaRPr>
          </a:p>
          <a:p>
            <a:pPr>
              <a:spcAft>
                <a:spcPts val="4200"/>
              </a:spcAft>
            </a:pPr>
            <a:r>
              <a:rPr lang="ru-RU" sz="3200" i="0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Поведение = </a:t>
            </a:r>
            <a:r>
              <a:rPr lang="en-US" sz="3200" i="0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f </a:t>
            </a:r>
            <a:r>
              <a:rPr lang="ru-RU" sz="3200" i="0" dirty="0">
                <a:solidFill>
                  <a:srgbClr val="000000"/>
                </a:solidFill>
                <a:latin typeface="Century Gothic"/>
                <a:cs typeface="Century Gothic"/>
              </a:rPr>
              <a:t>(</a:t>
            </a:r>
            <a:r>
              <a:rPr lang="ru-RU" sz="3200" b="1" i="0" dirty="0">
                <a:solidFill>
                  <a:srgbClr val="000000"/>
                </a:solidFill>
                <a:latin typeface="Century Gothic"/>
                <a:cs typeface="Century Gothic"/>
              </a:rPr>
              <a:t>Различение</a:t>
            </a:r>
            <a:r>
              <a:rPr lang="ru-RU" sz="3200" i="0" dirty="0">
                <a:solidFill>
                  <a:srgbClr val="000000"/>
                </a:solidFill>
                <a:latin typeface="Century Gothic"/>
                <a:cs typeface="Century Gothic"/>
              </a:rPr>
              <a:t>)</a:t>
            </a:r>
          </a:p>
          <a:p>
            <a:pPr>
              <a:spcAft>
                <a:spcPts val="4200"/>
              </a:spcAft>
            </a:pPr>
            <a:r>
              <a:rPr lang="ru-RU" sz="3200" i="0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Культура = </a:t>
            </a:r>
            <a:r>
              <a:rPr lang="en-US" sz="3200" i="0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f </a:t>
            </a:r>
            <a:r>
              <a:rPr lang="en-US" sz="3200" i="0" dirty="0">
                <a:solidFill>
                  <a:srgbClr val="000000"/>
                </a:solidFill>
                <a:latin typeface="Century Gothic"/>
                <a:cs typeface="Century Gothic"/>
              </a:rPr>
              <a:t>(</a:t>
            </a:r>
            <a:r>
              <a:rPr lang="ru-RU" sz="3200" b="1" i="0" dirty="0">
                <a:solidFill>
                  <a:srgbClr val="000000"/>
                </a:solidFill>
                <a:latin typeface="Century Gothic"/>
                <a:cs typeface="Century Gothic"/>
              </a:rPr>
              <a:t>Поведение</a:t>
            </a:r>
            <a:r>
              <a:rPr lang="en-US" sz="3200" i="0" dirty="0">
                <a:solidFill>
                  <a:srgbClr val="000000"/>
                </a:solidFill>
                <a:latin typeface="Century Gothic"/>
                <a:cs typeface="Century Gothic"/>
              </a:rPr>
              <a:t>)</a:t>
            </a:r>
            <a:endParaRPr lang="ru-RU" sz="3200" i="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4869160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200"/>
              </a:spcAft>
            </a:pPr>
            <a:r>
              <a:rPr lang="ru-RU" sz="4000" b="1" i="0" dirty="0">
                <a:solidFill>
                  <a:srgbClr val="00A249"/>
                </a:solidFill>
                <a:latin typeface="Century Gothic"/>
                <a:cs typeface="Century Gothic"/>
              </a:rPr>
              <a:t>Живучесть</a:t>
            </a:r>
            <a:r>
              <a:rPr lang="ru-RU" sz="4000" b="1" i="0" dirty="0">
                <a:solidFill>
                  <a:srgbClr val="144E04"/>
                </a:solidFill>
                <a:latin typeface="Century Gothic"/>
                <a:cs typeface="Century Gothic"/>
              </a:rPr>
              <a:t> </a:t>
            </a:r>
            <a:r>
              <a:rPr lang="ru-RU" sz="4000" b="1" i="0" dirty="0">
                <a:latin typeface="Century Gothic"/>
                <a:cs typeface="Century Gothic"/>
              </a:rPr>
              <a:t>= </a:t>
            </a:r>
            <a:r>
              <a:rPr lang="en-US" sz="4000" b="1" i="0" dirty="0">
                <a:latin typeface="Century Gothic"/>
                <a:cs typeface="Century Gothic"/>
              </a:rPr>
              <a:t>f </a:t>
            </a:r>
            <a:r>
              <a:rPr lang="en-US" sz="4000" i="0" dirty="0">
                <a:latin typeface="Century Gothic"/>
                <a:cs typeface="Century Gothic"/>
              </a:rPr>
              <a:t>(</a:t>
            </a:r>
            <a:r>
              <a:rPr lang="ru-RU" sz="4000" b="1" i="0" dirty="0">
                <a:solidFill>
                  <a:srgbClr val="144E04"/>
                </a:solidFill>
                <a:latin typeface="Century Gothic"/>
                <a:cs typeface="Century Gothic"/>
              </a:rPr>
              <a:t>Культура</a:t>
            </a:r>
            <a:r>
              <a:rPr lang="en-US" sz="4000" i="0" dirty="0">
                <a:latin typeface="Century Gothic"/>
                <a:cs typeface="Century Gothic"/>
              </a:rPr>
              <a:t>)</a:t>
            </a:r>
            <a:endParaRPr lang="ru-RU" sz="4000" i="0" dirty="0">
              <a:latin typeface="Century Gothic"/>
              <a:cs typeface="Century 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4" y="404664"/>
            <a:ext cx="5989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200"/>
              </a:spcAft>
            </a:pPr>
            <a:r>
              <a:rPr lang="ru-RU" sz="3200" i="1" dirty="0">
                <a:latin typeface="+mn-lt"/>
                <a:cs typeface="Century Gothic"/>
              </a:rPr>
              <a:t>Формула действия культуры</a:t>
            </a:r>
          </a:p>
        </p:txBody>
      </p:sp>
      <p:sp>
        <p:nvSpPr>
          <p:cNvPr id="2" name="Дуга 1"/>
          <p:cNvSpPr/>
          <p:nvPr/>
        </p:nvSpPr>
        <p:spPr>
          <a:xfrm>
            <a:off x="5940152" y="1844824"/>
            <a:ext cx="2664296" cy="3384376"/>
          </a:xfrm>
          <a:prstGeom prst="arc">
            <a:avLst>
              <a:gd name="adj1" fmla="val 16866954"/>
              <a:gd name="adj2" fmla="val 4589010"/>
            </a:avLst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4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2339752" y="2706327"/>
            <a:ext cx="4788024" cy="3602993"/>
            <a:chOff x="2339752" y="2706327"/>
            <a:chExt cx="4788024" cy="3602993"/>
          </a:xfrm>
        </p:grpSpPr>
        <p:cxnSp>
          <p:nvCxnSpPr>
            <p:cNvPr id="27" name="Прямая со стрелкой 26"/>
            <p:cNvCxnSpPr/>
            <p:nvPr/>
          </p:nvCxnSpPr>
          <p:spPr bwMode="auto">
            <a:xfrm flipH="1">
              <a:off x="3203848" y="2924944"/>
              <a:ext cx="2952328" cy="317118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8" name="Прямая со стрелкой 27"/>
            <p:cNvCxnSpPr/>
            <p:nvPr/>
          </p:nvCxnSpPr>
          <p:spPr bwMode="auto">
            <a:xfrm flipH="1" flipV="1">
              <a:off x="2807296" y="3141056"/>
              <a:ext cx="3924944" cy="31682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9" name="Прямая со стрелкой 28"/>
            <p:cNvCxnSpPr/>
            <p:nvPr/>
          </p:nvCxnSpPr>
          <p:spPr bwMode="auto">
            <a:xfrm flipH="1">
              <a:off x="2339752" y="3789040"/>
              <a:ext cx="4392488" cy="13681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30" name="Прямая со стрелкой 29"/>
            <p:cNvCxnSpPr/>
            <p:nvPr/>
          </p:nvCxnSpPr>
          <p:spPr bwMode="auto">
            <a:xfrm flipH="1">
              <a:off x="4535996" y="2706327"/>
              <a:ext cx="233772" cy="360299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32" name="Прямая со стрелкой 31"/>
            <p:cNvCxnSpPr/>
            <p:nvPr/>
          </p:nvCxnSpPr>
          <p:spPr bwMode="auto">
            <a:xfrm flipH="1">
              <a:off x="2627784" y="3141056"/>
              <a:ext cx="4320480" cy="26642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35" name="Прямая со стрелкой 34"/>
            <p:cNvCxnSpPr/>
            <p:nvPr/>
          </p:nvCxnSpPr>
          <p:spPr bwMode="auto">
            <a:xfrm flipH="1" flipV="1">
              <a:off x="2411760" y="4247342"/>
              <a:ext cx="4716016" cy="5829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38" name="Прямая со стрелкой 37"/>
            <p:cNvCxnSpPr/>
            <p:nvPr/>
          </p:nvCxnSpPr>
          <p:spPr bwMode="auto">
            <a:xfrm>
              <a:off x="3923928" y="2706327"/>
              <a:ext cx="1543236" cy="360299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p:grpSp>
        <p:nvGrpSpPr>
          <p:cNvPr id="42" name="Группа 41"/>
          <p:cNvGrpSpPr/>
          <p:nvPr/>
        </p:nvGrpSpPr>
        <p:grpSpPr>
          <a:xfrm rot="2590625">
            <a:off x="2430834" y="2386034"/>
            <a:ext cx="4788024" cy="4188195"/>
            <a:chOff x="2339752" y="2333232"/>
            <a:chExt cx="4788024" cy="4188195"/>
          </a:xfrm>
        </p:grpSpPr>
        <p:cxnSp>
          <p:nvCxnSpPr>
            <p:cNvPr id="43" name="Прямая со стрелкой 42"/>
            <p:cNvCxnSpPr/>
            <p:nvPr/>
          </p:nvCxnSpPr>
          <p:spPr bwMode="auto">
            <a:xfrm flipH="1">
              <a:off x="3203848" y="2924944"/>
              <a:ext cx="2952328" cy="317118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4" name="Прямая со стрелкой 43"/>
            <p:cNvCxnSpPr/>
            <p:nvPr/>
          </p:nvCxnSpPr>
          <p:spPr bwMode="auto">
            <a:xfrm rot="19009375" flipH="1" flipV="1">
              <a:off x="4144898" y="2333232"/>
              <a:ext cx="703924" cy="418819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5" name="Прямая со стрелкой 44"/>
            <p:cNvCxnSpPr/>
            <p:nvPr/>
          </p:nvCxnSpPr>
          <p:spPr bwMode="auto">
            <a:xfrm flipH="1">
              <a:off x="2339752" y="3789040"/>
              <a:ext cx="4392488" cy="13681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6" name="Прямая со стрелкой 45"/>
            <p:cNvCxnSpPr/>
            <p:nvPr/>
          </p:nvCxnSpPr>
          <p:spPr bwMode="auto">
            <a:xfrm flipH="1">
              <a:off x="4535996" y="2706327"/>
              <a:ext cx="233772" cy="360299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7" name="Прямая со стрелкой 46"/>
            <p:cNvCxnSpPr/>
            <p:nvPr/>
          </p:nvCxnSpPr>
          <p:spPr bwMode="auto">
            <a:xfrm flipH="1">
              <a:off x="2627784" y="3141056"/>
              <a:ext cx="4320480" cy="26642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8" name="Прямая со стрелкой 47"/>
            <p:cNvCxnSpPr/>
            <p:nvPr/>
          </p:nvCxnSpPr>
          <p:spPr bwMode="auto">
            <a:xfrm flipH="1" flipV="1">
              <a:off x="2411760" y="4247342"/>
              <a:ext cx="4716016" cy="5829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9" name="Прямая со стрелкой 48"/>
            <p:cNvCxnSpPr/>
            <p:nvPr/>
          </p:nvCxnSpPr>
          <p:spPr bwMode="auto">
            <a:xfrm>
              <a:off x="3923928" y="2706327"/>
              <a:ext cx="1543236" cy="360299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p:sp>
        <p:nvSpPr>
          <p:cNvPr id="51" name="Кольцо 50"/>
          <p:cNvSpPr/>
          <p:nvPr/>
        </p:nvSpPr>
        <p:spPr bwMode="auto">
          <a:xfrm>
            <a:off x="1907704" y="1916832"/>
            <a:ext cx="5688632" cy="4735858"/>
          </a:xfrm>
          <a:prstGeom prst="donut">
            <a:avLst>
              <a:gd name="adj" fmla="val 11267"/>
            </a:avLst>
          </a:prstGeom>
          <a:solidFill>
            <a:schemeClr val="bg1">
              <a:lumMod val="50000"/>
              <a:alpha val="5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45870" y="4135396"/>
            <a:ext cx="1950266" cy="46166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i="0">
                <a:latin typeface="Century Gothic" charset="0"/>
                <a:ea typeface="Century Gothic" charset="0"/>
                <a:cs typeface="Century Gothic" charset="0"/>
              </a:rPr>
              <a:t>КУЛЬТУРА</a:t>
            </a:r>
            <a:endParaRPr lang="ru-RU" sz="2400" i="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Овал 1"/>
          <p:cNvSpPr/>
          <p:nvPr/>
        </p:nvSpPr>
        <p:spPr bwMode="auto">
          <a:xfrm>
            <a:off x="3749811" y="3499644"/>
            <a:ext cx="1944216" cy="1656184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31084" y="4059024"/>
            <a:ext cx="187220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i="0" dirty="0">
                <a:latin typeface="Century Gothic" charset="0"/>
                <a:ea typeface="Century Gothic" charset="0"/>
                <a:cs typeface="Century Gothic" charset="0"/>
              </a:rPr>
              <a:t>Смыслы </a:t>
            </a: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6732240" y="1268760"/>
            <a:ext cx="2088232" cy="866771"/>
          </a:xfrm>
          <a:prstGeom prst="wedgeRoundRectCallout">
            <a:avLst>
              <a:gd name="adj1" fmla="val -133249"/>
              <a:gd name="adj2" fmla="val 270209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2000" i="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</a:rPr>
              <a:t>С</a:t>
            </a:r>
            <a:r>
              <a:rPr lang="ru-RU" sz="2000" i="0" kern="1200" dirty="0">
                <a:solidFill>
                  <a:srgbClr val="000000"/>
                </a:solidFill>
                <a:effectLst/>
                <a:latin typeface="Century Gothic"/>
                <a:ea typeface="Times New Roman"/>
                <a:cs typeface="Century Gothic"/>
              </a:rPr>
              <a:t>ердце культуры </a:t>
            </a:r>
            <a:endParaRPr lang="ru-RU" sz="1200" i="0" dirty="0">
              <a:solidFill>
                <a:srgbClr val="000000"/>
              </a:solidFill>
              <a:effectLst/>
              <a:latin typeface="Verdana"/>
              <a:ea typeface="Times New Roman"/>
              <a:cs typeface="Times New Roman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1043608" y="116632"/>
            <a:ext cx="7632995" cy="795377"/>
            <a:chOff x="4499906" y="260648"/>
            <a:chExt cx="4464582" cy="578456"/>
          </a:xfrm>
        </p:grpSpPr>
        <p:sp>
          <p:nvSpPr>
            <p:cNvPr id="39" name="Прямоугольник с двумя скругленными противолежащими углами 38"/>
            <p:cNvSpPr/>
            <p:nvPr/>
          </p:nvSpPr>
          <p:spPr>
            <a:xfrm>
              <a:off x="5763529" y="260648"/>
              <a:ext cx="3200959" cy="451687"/>
            </a:xfrm>
            <a:prstGeom prst="round2DiagRect">
              <a:avLst>
                <a:gd name="adj1" fmla="val 41462"/>
                <a:gd name="adj2" fmla="val 0"/>
              </a:avLst>
            </a:prstGeom>
            <a:solidFill>
              <a:srgbClr val="F2F4A8">
                <a:alpha val="2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40" name="Подзаголовок 2"/>
            <p:cNvSpPr txBox="1">
              <a:spLocks/>
            </p:cNvSpPr>
            <p:nvPr/>
          </p:nvSpPr>
          <p:spPr>
            <a:xfrm>
              <a:off x="4499906" y="263040"/>
              <a:ext cx="4211960" cy="576064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2400" i="1" dirty="0">
                  <a:solidFill>
                    <a:srgbClr val="000000"/>
                  </a:solidFill>
                  <a:cs typeface="Monotype Corsiva"/>
                </a:rPr>
                <a:t>Объективные корни культуры</a:t>
              </a:r>
              <a:endParaRPr lang="ru-RU" sz="1800" i="1" dirty="0">
                <a:solidFill>
                  <a:srgbClr val="000000"/>
                </a:solidFill>
                <a:cs typeface="Monotype Corsiva"/>
              </a:endParaRPr>
            </a:p>
          </p:txBody>
        </p:sp>
      </p:grpSp>
      <p:sp>
        <p:nvSpPr>
          <p:cNvPr id="50" name="Скругленная прямоугольная выноска 49"/>
          <p:cNvSpPr/>
          <p:nvPr/>
        </p:nvSpPr>
        <p:spPr>
          <a:xfrm>
            <a:off x="683568" y="836712"/>
            <a:ext cx="2304256" cy="938779"/>
          </a:xfrm>
          <a:prstGeom prst="wedgeRoundRectCallout">
            <a:avLst>
              <a:gd name="adj1" fmla="val 59085"/>
              <a:gd name="adj2" fmla="val 127351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2000" i="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</a:rPr>
              <a:t>Поведенческая «оболочка»</a:t>
            </a:r>
            <a:endParaRPr lang="ru-RU" sz="1200" i="0" dirty="0">
              <a:solidFill>
                <a:srgbClr val="000000"/>
              </a:solidFill>
              <a:effectLst/>
              <a:latin typeface="Verdana"/>
              <a:ea typeface="Times New Roman"/>
              <a:cs typeface="Times New Roman"/>
            </a:endParaRPr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179512" y="169476"/>
            <a:ext cx="2880320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2664"/>
              </a:spcBef>
              <a:spcAft>
                <a:spcPts val="1800"/>
              </a:spcAft>
            </a:pPr>
            <a:r>
              <a:rPr lang="ru-RU" sz="2800" i="1" dirty="0">
                <a:latin typeface="+mn-lt"/>
                <a:cs typeface="Century Gothic"/>
              </a:rPr>
              <a:t>Что еще в ней?</a:t>
            </a:r>
          </a:p>
        </p:txBody>
      </p:sp>
    </p:spTree>
    <p:extLst>
      <p:ext uri="{BB962C8B-B14F-4D97-AF65-F5344CB8AC3E}">
        <p14:creationId xmlns:p14="http://schemas.microsoft.com/office/powerpoint/2010/main" val="176464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Кольцо 30"/>
          <p:cNvSpPr/>
          <p:nvPr/>
        </p:nvSpPr>
        <p:spPr bwMode="auto">
          <a:xfrm>
            <a:off x="2411760" y="2348880"/>
            <a:ext cx="4680520" cy="3816424"/>
          </a:xfrm>
          <a:prstGeom prst="donut">
            <a:avLst>
              <a:gd name="adj" fmla="val 37276"/>
            </a:avLst>
          </a:prstGeom>
          <a:solidFill>
            <a:srgbClr val="FF9933">
              <a:alpha val="9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2339752" y="2706327"/>
            <a:ext cx="4788024" cy="3602993"/>
            <a:chOff x="2339752" y="2706327"/>
            <a:chExt cx="4788024" cy="3602993"/>
          </a:xfrm>
        </p:grpSpPr>
        <p:cxnSp>
          <p:nvCxnSpPr>
            <p:cNvPr id="27" name="Прямая со стрелкой 26"/>
            <p:cNvCxnSpPr/>
            <p:nvPr/>
          </p:nvCxnSpPr>
          <p:spPr bwMode="auto">
            <a:xfrm flipH="1">
              <a:off x="3203848" y="2924944"/>
              <a:ext cx="2952328" cy="317118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8" name="Прямая со стрелкой 27"/>
            <p:cNvCxnSpPr/>
            <p:nvPr/>
          </p:nvCxnSpPr>
          <p:spPr bwMode="auto">
            <a:xfrm flipH="1" flipV="1">
              <a:off x="2807296" y="3141056"/>
              <a:ext cx="3924944" cy="31682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9" name="Прямая со стрелкой 28"/>
            <p:cNvCxnSpPr/>
            <p:nvPr/>
          </p:nvCxnSpPr>
          <p:spPr bwMode="auto">
            <a:xfrm flipH="1">
              <a:off x="2339752" y="3789040"/>
              <a:ext cx="4392488" cy="13681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30" name="Прямая со стрелкой 29"/>
            <p:cNvCxnSpPr/>
            <p:nvPr/>
          </p:nvCxnSpPr>
          <p:spPr bwMode="auto">
            <a:xfrm flipH="1">
              <a:off x="4535996" y="2706327"/>
              <a:ext cx="233772" cy="360299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32" name="Прямая со стрелкой 31"/>
            <p:cNvCxnSpPr/>
            <p:nvPr/>
          </p:nvCxnSpPr>
          <p:spPr bwMode="auto">
            <a:xfrm flipH="1">
              <a:off x="2627784" y="3141056"/>
              <a:ext cx="4320480" cy="26642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35" name="Прямая со стрелкой 34"/>
            <p:cNvCxnSpPr/>
            <p:nvPr/>
          </p:nvCxnSpPr>
          <p:spPr bwMode="auto">
            <a:xfrm flipH="1" flipV="1">
              <a:off x="2411760" y="4247342"/>
              <a:ext cx="4716016" cy="5829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38" name="Прямая со стрелкой 37"/>
            <p:cNvCxnSpPr/>
            <p:nvPr/>
          </p:nvCxnSpPr>
          <p:spPr bwMode="auto">
            <a:xfrm>
              <a:off x="3923928" y="2706327"/>
              <a:ext cx="1543236" cy="360299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p:grpSp>
        <p:nvGrpSpPr>
          <p:cNvPr id="42" name="Группа 41"/>
          <p:cNvGrpSpPr/>
          <p:nvPr/>
        </p:nvGrpSpPr>
        <p:grpSpPr>
          <a:xfrm rot="2590625">
            <a:off x="2430834" y="2386034"/>
            <a:ext cx="4788024" cy="4188195"/>
            <a:chOff x="2339752" y="2333232"/>
            <a:chExt cx="4788024" cy="4188195"/>
          </a:xfrm>
        </p:grpSpPr>
        <p:cxnSp>
          <p:nvCxnSpPr>
            <p:cNvPr id="43" name="Прямая со стрелкой 42"/>
            <p:cNvCxnSpPr/>
            <p:nvPr/>
          </p:nvCxnSpPr>
          <p:spPr bwMode="auto">
            <a:xfrm flipH="1">
              <a:off x="3203848" y="2924944"/>
              <a:ext cx="2952328" cy="317118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4" name="Прямая со стрелкой 43"/>
            <p:cNvCxnSpPr/>
            <p:nvPr/>
          </p:nvCxnSpPr>
          <p:spPr bwMode="auto">
            <a:xfrm rot="19009375" flipH="1" flipV="1">
              <a:off x="4144898" y="2333232"/>
              <a:ext cx="703924" cy="418819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5" name="Прямая со стрелкой 44"/>
            <p:cNvCxnSpPr/>
            <p:nvPr/>
          </p:nvCxnSpPr>
          <p:spPr bwMode="auto">
            <a:xfrm flipH="1">
              <a:off x="2339752" y="3789040"/>
              <a:ext cx="4392488" cy="13681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6" name="Прямая со стрелкой 45"/>
            <p:cNvCxnSpPr/>
            <p:nvPr/>
          </p:nvCxnSpPr>
          <p:spPr bwMode="auto">
            <a:xfrm flipH="1">
              <a:off x="4535996" y="2706327"/>
              <a:ext cx="233772" cy="360299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7" name="Прямая со стрелкой 46"/>
            <p:cNvCxnSpPr/>
            <p:nvPr/>
          </p:nvCxnSpPr>
          <p:spPr bwMode="auto">
            <a:xfrm flipH="1">
              <a:off x="2627784" y="3141056"/>
              <a:ext cx="4320480" cy="26642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8" name="Прямая со стрелкой 47"/>
            <p:cNvCxnSpPr/>
            <p:nvPr/>
          </p:nvCxnSpPr>
          <p:spPr bwMode="auto">
            <a:xfrm flipH="1" flipV="1">
              <a:off x="2411760" y="4247342"/>
              <a:ext cx="4716016" cy="5829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9" name="Прямая со стрелкой 48"/>
            <p:cNvCxnSpPr/>
            <p:nvPr/>
          </p:nvCxnSpPr>
          <p:spPr bwMode="auto">
            <a:xfrm>
              <a:off x="3923928" y="2706327"/>
              <a:ext cx="1543236" cy="360299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p:sp>
        <p:nvSpPr>
          <p:cNvPr id="51" name="Кольцо 50"/>
          <p:cNvSpPr/>
          <p:nvPr/>
        </p:nvSpPr>
        <p:spPr bwMode="auto">
          <a:xfrm>
            <a:off x="1907704" y="1916832"/>
            <a:ext cx="5688632" cy="4735858"/>
          </a:xfrm>
          <a:prstGeom prst="donut">
            <a:avLst>
              <a:gd name="adj" fmla="val 11267"/>
            </a:avLst>
          </a:prstGeom>
          <a:solidFill>
            <a:schemeClr val="bg1">
              <a:lumMod val="50000"/>
              <a:alpha val="5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 bwMode="auto">
          <a:xfrm>
            <a:off x="3749811" y="3499644"/>
            <a:ext cx="1944216" cy="1656184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6732240" y="1268760"/>
            <a:ext cx="2088232" cy="866771"/>
          </a:xfrm>
          <a:prstGeom prst="wedgeRoundRectCallout">
            <a:avLst>
              <a:gd name="adj1" fmla="val -133249"/>
              <a:gd name="adj2" fmla="val 270209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2000" i="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</a:rPr>
              <a:t>С</a:t>
            </a:r>
            <a:r>
              <a:rPr lang="ru-RU" sz="2000" i="0" kern="1200" dirty="0">
                <a:solidFill>
                  <a:srgbClr val="000000"/>
                </a:solidFill>
                <a:effectLst/>
                <a:latin typeface="Century Gothic"/>
                <a:ea typeface="Times New Roman"/>
                <a:cs typeface="Century Gothic"/>
              </a:rPr>
              <a:t>ердце культуры </a:t>
            </a:r>
            <a:endParaRPr lang="ru-RU" sz="1200" i="0" dirty="0">
              <a:solidFill>
                <a:srgbClr val="000000"/>
              </a:solidFill>
              <a:effectLst/>
              <a:latin typeface="Verdana"/>
              <a:ea typeface="Times New Roman"/>
              <a:cs typeface="Times New Roman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1043608" y="116632"/>
            <a:ext cx="7632995" cy="795377"/>
            <a:chOff x="4499906" y="260648"/>
            <a:chExt cx="4464582" cy="578456"/>
          </a:xfrm>
        </p:grpSpPr>
        <p:sp>
          <p:nvSpPr>
            <p:cNvPr id="39" name="Прямоугольник с двумя скругленными противолежащими углами 38"/>
            <p:cNvSpPr/>
            <p:nvPr/>
          </p:nvSpPr>
          <p:spPr>
            <a:xfrm>
              <a:off x="5763529" y="260648"/>
              <a:ext cx="3200959" cy="451687"/>
            </a:xfrm>
            <a:prstGeom prst="round2DiagRect">
              <a:avLst>
                <a:gd name="adj1" fmla="val 41462"/>
                <a:gd name="adj2" fmla="val 0"/>
              </a:avLst>
            </a:prstGeom>
            <a:solidFill>
              <a:srgbClr val="F2F4A8">
                <a:alpha val="2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40" name="Подзаголовок 2"/>
            <p:cNvSpPr txBox="1">
              <a:spLocks/>
            </p:cNvSpPr>
            <p:nvPr/>
          </p:nvSpPr>
          <p:spPr>
            <a:xfrm>
              <a:off x="4499906" y="263040"/>
              <a:ext cx="4211960" cy="576064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2400" i="1" dirty="0">
                  <a:solidFill>
                    <a:srgbClr val="000000"/>
                  </a:solidFill>
                  <a:cs typeface="Monotype Corsiva"/>
                </a:rPr>
                <a:t>Объективные корни культуры</a:t>
              </a:r>
              <a:endParaRPr lang="ru-RU" sz="1800" i="1" dirty="0">
                <a:solidFill>
                  <a:srgbClr val="000000"/>
                </a:solidFill>
                <a:cs typeface="Monotype Corsiva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923928" y="4059024"/>
            <a:ext cx="187220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i="0" dirty="0">
                <a:latin typeface="Century Gothic" charset="0"/>
                <a:ea typeface="Century Gothic" charset="0"/>
                <a:cs typeface="Century Gothic" charset="0"/>
              </a:rPr>
              <a:t>Смыслы </a:t>
            </a:r>
          </a:p>
        </p:txBody>
      </p:sp>
      <p:sp>
        <p:nvSpPr>
          <p:cNvPr id="50" name="Скругленная прямоугольная выноска 49"/>
          <p:cNvSpPr/>
          <p:nvPr/>
        </p:nvSpPr>
        <p:spPr>
          <a:xfrm>
            <a:off x="179512" y="4509120"/>
            <a:ext cx="2376264" cy="1872208"/>
          </a:xfrm>
          <a:prstGeom prst="wedgeRoundRectCallout">
            <a:avLst>
              <a:gd name="adj1" fmla="val 86809"/>
              <a:gd name="adj2" fmla="val -43964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Средства  культуры, которыми выражаются смыслы</a:t>
            </a:r>
          </a:p>
        </p:txBody>
      </p:sp>
      <p:sp>
        <p:nvSpPr>
          <p:cNvPr id="52" name="Скругленная прямоугольная выноска 51"/>
          <p:cNvSpPr/>
          <p:nvPr/>
        </p:nvSpPr>
        <p:spPr>
          <a:xfrm>
            <a:off x="683568" y="836712"/>
            <a:ext cx="2304256" cy="938779"/>
          </a:xfrm>
          <a:prstGeom prst="wedgeRoundRectCallout">
            <a:avLst>
              <a:gd name="adj1" fmla="val 59085"/>
              <a:gd name="adj2" fmla="val 127351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2000" i="0" dirty="0">
                <a:solidFill>
                  <a:srgbClr val="000000"/>
                </a:solidFill>
                <a:latin typeface="Century Gothic"/>
                <a:ea typeface="Times New Roman"/>
                <a:cs typeface="Century Gothic"/>
              </a:rPr>
              <a:t>Поведенческая «оболочка»</a:t>
            </a:r>
            <a:endParaRPr lang="ru-RU" sz="1200" i="0" dirty="0">
              <a:solidFill>
                <a:srgbClr val="000000"/>
              </a:solidFill>
              <a:effectLst/>
              <a:latin typeface="Verdana"/>
              <a:ea typeface="Times New Roman"/>
              <a:cs typeface="Times New Roman"/>
            </a:endParaRP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179512" y="169476"/>
            <a:ext cx="2880320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2664"/>
              </a:spcBef>
              <a:spcAft>
                <a:spcPts val="1800"/>
              </a:spcAft>
            </a:pPr>
            <a:r>
              <a:rPr lang="ru-RU" sz="2800" i="1" dirty="0">
                <a:latin typeface="+mn-lt"/>
                <a:cs typeface="Century Gothic"/>
              </a:rPr>
              <a:t>Что еще в ней?</a:t>
            </a:r>
          </a:p>
        </p:txBody>
      </p:sp>
      <p:sp>
        <p:nvSpPr>
          <p:cNvPr id="36" name="Содержимое 2">
            <a:extLst>
              <a:ext uri="{FF2B5EF4-FFF2-40B4-BE49-F238E27FC236}">
                <a16:creationId xmlns:a16="http://schemas.microsoft.com/office/drawing/2014/main" id="{6F685A41-F885-704E-916E-41D7ED4F8328}"/>
              </a:ext>
            </a:extLst>
          </p:cNvPr>
          <p:cNvSpPr txBox="1">
            <a:spLocks/>
          </p:cNvSpPr>
          <p:nvPr/>
        </p:nvSpPr>
        <p:spPr bwMode="auto">
          <a:xfrm>
            <a:off x="498613" y="905096"/>
            <a:ext cx="8321859" cy="1809865"/>
          </a:xfrm>
          <a:prstGeom prst="rect">
            <a:avLst/>
          </a:prstGeom>
          <a:solidFill>
            <a:srgbClr val="FFFFFF">
              <a:alpha val="87843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i="1" dirty="0" err="1">
                <a:latin typeface="+mj-lt"/>
                <a:cs typeface="Century Gothic"/>
              </a:rPr>
              <a:t>Медиасфера</a:t>
            </a:r>
            <a:r>
              <a:rPr lang="ru-RU" sz="2800" i="1" dirty="0">
                <a:latin typeface="+mj-lt"/>
                <a:cs typeface="Century Gothic"/>
              </a:rPr>
              <a:t> </a:t>
            </a:r>
          </a:p>
          <a:p>
            <a:pPr marL="0" lv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i="1" dirty="0" err="1">
                <a:latin typeface="+mj-lt"/>
                <a:cs typeface="Century Gothic"/>
              </a:rPr>
              <a:t>Семиосфера</a:t>
            </a:r>
            <a:endParaRPr lang="ru-RU" sz="2800" i="1" dirty="0">
              <a:latin typeface="+mj-lt"/>
              <a:cs typeface="Century Gothic"/>
            </a:endParaRPr>
          </a:p>
          <a:p>
            <a:pPr marL="0" lv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i="1" dirty="0">
                <a:latin typeface="+mj-lt"/>
                <a:cs typeface="Century Gothic"/>
              </a:rPr>
              <a:t>«Тело» культуры</a:t>
            </a:r>
          </a:p>
        </p:txBody>
      </p:sp>
      <p:sp>
        <p:nvSpPr>
          <p:cNvPr id="54" name="Содержимое 2">
            <a:extLst>
              <a:ext uri="{FF2B5EF4-FFF2-40B4-BE49-F238E27FC236}">
                <a16:creationId xmlns:a16="http://schemas.microsoft.com/office/drawing/2014/main" id="{A0D0AF4A-A1A3-2B41-A8E2-32D3DC84F5D0}"/>
              </a:ext>
            </a:extLst>
          </p:cNvPr>
          <p:cNvSpPr txBox="1">
            <a:spLocks/>
          </p:cNvSpPr>
          <p:nvPr/>
        </p:nvSpPr>
        <p:spPr bwMode="auto">
          <a:xfrm>
            <a:off x="357318" y="2658465"/>
            <a:ext cx="8645387" cy="12304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i="1" dirty="0">
                <a:latin typeface="+mj-lt"/>
                <a:cs typeface="Century Gothic"/>
              </a:rPr>
              <a:t>В мышлении культуры конструктивна </a:t>
            </a:r>
            <a:r>
              <a:rPr lang="ru-RU" sz="4400" i="1" dirty="0" err="1">
                <a:latin typeface="+mj-lt"/>
                <a:cs typeface="Century Gothic"/>
              </a:rPr>
              <a:t>медиационная</a:t>
            </a:r>
            <a:r>
              <a:rPr lang="ru-RU" sz="4400" i="1" dirty="0">
                <a:latin typeface="+mj-lt"/>
                <a:cs typeface="Century Gothic"/>
              </a:rPr>
              <a:t> парадигма</a:t>
            </a:r>
            <a:endParaRPr lang="ru-RU" sz="2400" i="1" dirty="0">
              <a:latin typeface="+mj-l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713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0" grpId="0" animBg="1"/>
      <p:bldP spid="36" grpId="0" animBg="1"/>
      <p:bldP spid="5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4067944" y="188640"/>
            <a:ext cx="4968552" cy="864096"/>
            <a:chOff x="3779912" y="188640"/>
            <a:chExt cx="5184576" cy="576064"/>
          </a:xfrm>
        </p:grpSpPr>
        <p:sp>
          <p:nvSpPr>
            <p:cNvPr id="17" name="Прямоугольник с двумя скругленными противолежащими углами 16"/>
            <p:cNvSpPr/>
            <p:nvPr/>
          </p:nvSpPr>
          <p:spPr>
            <a:xfrm>
              <a:off x="3779912" y="188640"/>
              <a:ext cx="5184576" cy="511257"/>
            </a:xfrm>
            <a:prstGeom prst="round2DiagRect">
              <a:avLst>
                <a:gd name="adj1" fmla="val 41462"/>
                <a:gd name="adj2" fmla="val 0"/>
              </a:avLst>
            </a:prstGeom>
            <a:solidFill>
              <a:srgbClr val="F2F4A8">
                <a:alpha val="2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8" name="Подзаголовок 2"/>
            <p:cNvSpPr txBox="1">
              <a:spLocks/>
            </p:cNvSpPr>
            <p:nvPr/>
          </p:nvSpPr>
          <p:spPr>
            <a:xfrm>
              <a:off x="4499992" y="188640"/>
              <a:ext cx="4211960" cy="576064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2400" i="1" dirty="0">
                  <a:solidFill>
                    <a:srgbClr val="F2F4A8"/>
                  </a:solidFill>
                  <a:cs typeface="Monotype Corsiva"/>
                </a:rPr>
                <a:t>Промежуточное резюме</a:t>
              </a:r>
              <a:endParaRPr lang="ru-RU" sz="1800" i="1" dirty="0">
                <a:solidFill>
                  <a:srgbClr val="F2F4A8"/>
                </a:solidFill>
                <a:cs typeface="Monotype Corsiva"/>
              </a:endParaRPr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79512" y="34454"/>
            <a:ext cx="748883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ru-RU" sz="2800" dirty="0">
                <a:solidFill>
                  <a:schemeClr val="bg1"/>
                </a:solidFill>
                <a:latin typeface="Century Gothic" pitchFamily="34" charset="0"/>
              </a:rPr>
              <a:t>1. Ядро Культуры - СМЫСЛ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Кольцо 19"/>
          <p:cNvSpPr/>
          <p:nvPr/>
        </p:nvSpPr>
        <p:spPr>
          <a:xfrm>
            <a:off x="3419872" y="3068960"/>
            <a:ext cx="2304256" cy="2304256"/>
          </a:xfrm>
          <a:prstGeom prst="donut">
            <a:avLst>
              <a:gd name="adj" fmla="val 49207"/>
            </a:avLst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347864" y="3861048"/>
            <a:ext cx="237626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200" dirty="0">
                <a:latin typeface="Century Gothic" pitchFamily="34" charset="0"/>
              </a:rPr>
              <a:t>Смысл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403648" y="4509120"/>
            <a:ext cx="748883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ru-RU" sz="2400" i="1" dirty="0">
                <a:solidFill>
                  <a:schemeClr val="bg1"/>
                </a:solidFill>
                <a:latin typeface="+mn-lt"/>
              </a:rPr>
              <a:t>Это область </a:t>
            </a:r>
            <a:r>
              <a:rPr lang="ru-RU" sz="2400" i="1" dirty="0" err="1">
                <a:solidFill>
                  <a:schemeClr val="bg1"/>
                </a:solidFill>
                <a:latin typeface="+mn-lt"/>
              </a:rPr>
              <a:t>психосферы</a:t>
            </a:r>
            <a:endParaRPr lang="ru-RU" sz="18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95536" y="1628800"/>
            <a:ext cx="806489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ru-RU" sz="2400" i="1" dirty="0">
                <a:solidFill>
                  <a:srgbClr val="FFFF00"/>
                </a:solidFill>
                <a:latin typeface="+mn-lt"/>
              </a:rPr>
              <a:t>«Смысл – значение реальности в контексте» (Г. </a:t>
            </a:r>
            <a:r>
              <a:rPr lang="ru-RU" sz="2400" i="1" dirty="0" err="1">
                <a:solidFill>
                  <a:srgbClr val="FFFF00"/>
                </a:solidFill>
                <a:latin typeface="+mn-lt"/>
              </a:rPr>
              <a:t>Шпет</a:t>
            </a:r>
            <a:r>
              <a:rPr lang="ru-RU" sz="2400" i="1" dirty="0">
                <a:solidFill>
                  <a:srgbClr val="FFFF00"/>
                </a:solidFill>
                <a:latin typeface="+mn-lt"/>
              </a:rPr>
              <a:t>)</a:t>
            </a:r>
            <a:endParaRPr lang="ru-RU" sz="1800" b="1" i="1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184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20" grpId="0" animBg="1"/>
      <p:bldP spid="21" grpId="0"/>
      <p:bldP spid="10" grpId="0" autoUpdateAnimBg="0"/>
      <p:bldP spid="1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Кольцо 19"/>
          <p:cNvSpPr/>
          <p:nvPr/>
        </p:nvSpPr>
        <p:spPr>
          <a:xfrm>
            <a:off x="3419872" y="3068960"/>
            <a:ext cx="2304256" cy="2304256"/>
          </a:xfrm>
          <a:prstGeom prst="donut">
            <a:avLst>
              <a:gd name="adj" fmla="val 49207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347864" y="3861048"/>
            <a:ext cx="237626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200" dirty="0">
                <a:latin typeface="Century Gothic" pitchFamily="34" charset="0"/>
              </a:rPr>
              <a:t>Смысл</a:t>
            </a:r>
          </a:p>
        </p:txBody>
      </p:sp>
      <p:sp>
        <p:nvSpPr>
          <p:cNvPr id="10" name="Кольцо 9"/>
          <p:cNvSpPr/>
          <p:nvPr/>
        </p:nvSpPr>
        <p:spPr>
          <a:xfrm>
            <a:off x="2627784" y="2276872"/>
            <a:ext cx="4320480" cy="4320480"/>
          </a:xfrm>
          <a:prstGeom prst="donu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779912" y="5733256"/>
            <a:ext cx="4464496" cy="57606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2800" i="1" dirty="0">
                <a:solidFill>
                  <a:schemeClr val="tx1"/>
                </a:solidFill>
                <a:latin typeface="+mn-lt"/>
              </a:rPr>
              <a:t>Это «тело» Культуры</a:t>
            </a:r>
            <a:endParaRPr lang="ru-RU" sz="28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539552" y="2636912"/>
            <a:ext cx="1872208" cy="936104"/>
          </a:xfrm>
          <a:prstGeom prst="wedgeRoundRectCallout">
            <a:avLst>
              <a:gd name="adj1" fmla="val 93711"/>
              <a:gd name="adj2" fmla="val 115578"/>
              <a:gd name="adj3" fmla="val 16667"/>
            </a:avLst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entury Gothic"/>
                <a:cs typeface="Century Gothic"/>
              </a:rPr>
              <a:t>Средства культуры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5940152" y="188640"/>
            <a:ext cx="3096344" cy="864096"/>
            <a:chOff x="3779912" y="188640"/>
            <a:chExt cx="5184576" cy="576064"/>
          </a:xfrm>
        </p:grpSpPr>
        <p:sp>
          <p:nvSpPr>
            <p:cNvPr id="19" name="Прямоугольник с двумя скругленными противолежащими углами 18"/>
            <p:cNvSpPr/>
            <p:nvPr/>
          </p:nvSpPr>
          <p:spPr>
            <a:xfrm>
              <a:off x="3779912" y="188640"/>
              <a:ext cx="5184576" cy="511257"/>
            </a:xfrm>
            <a:prstGeom prst="round2DiagRect">
              <a:avLst>
                <a:gd name="adj1" fmla="val 41462"/>
                <a:gd name="adj2" fmla="val 0"/>
              </a:avLst>
            </a:prstGeom>
            <a:solidFill>
              <a:srgbClr val="F2F4A8">
                <a:alpha val="2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4" name="Подзаголовок 2"/>
            <p:cNvSpPr txBox="1">
              <a:spLocks/>
            </p:cNvSpPr>
            <p:nvPr/>
          </p:nvSpPr>
          <p:spPr>
            <a:xfrm>
              <a:off x="4499992" y="188640"/>
              <a:ext cx="4211960" cy="576064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2400" i="1" dirty="0">
                  <a:solidFill>
                    <a:srgbClr val="F2F4A8"/>
                  </a:solidFill>
                  <a:cs typeface="Monotype Corsiva"/>
                </a:rPr>
                <a:t>Резюме</a:t>
              </a:r>
              <a:endParaRPr lang="ru-RU" sz="1800" i="1" dirty="0">
                <a:solidFill>
                  <a:srgbClr val="F2F4A8"/>
                </a:solidFill>
                <a:cs typeface="Monotype Corsiva"/>
              </a:endParaRP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179512" y="34454"/>
            <a:ext cx="748883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ru-RU" sz="2800" dirty="0">
                <a:solidFill>
                  <a:schemeClr val="bg1"/>
                </a:solidFill>
                <a:latin typeface="Century Gothic" pitchFamily="34" charset="0"/>
              </a:rPr>
              <a:t>1. Ядро Культуры - СМЫСЛ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179512" y="620688"/>
            <a:ext cx="89644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ru-RU" sz="2800" dirty="0">
                <a:solidFill>
                  <a:schemeClr val="bg1"/>
                </a:solidFill>
                <a:latin typeface="Century Gothic" pitchFamily="34" charset="0"/>
              </a:rPr>
              <a:t>2. Он проявляет себя разными средствами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3" grpId="0" animBg="1"/>
      <p:bldP spid="2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Кольцо 19"/>
          <p:cNvSpPr/>
          <p:nvPr/>
        </p:nvSpPr>
        <p:spPr>
          <a:xfrm>
            <a:off x="3419872" y="3068960"/>
            <a:ext cx="2304256" cy="2304256"/>
          </a:xfrm>
          <a:prstGeom prst="donut">
            <a:avLst>
              <a:gd name="adj" fmla="val 49207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347864" y="3922603"/>
            <a:ext cx="2376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dirty="0">
                <a:latin typeface="Century Gothic" pitchFamily="34" charset="0"/>
              </a:rPr>
              <a:t>Смысл</a:t>
            </a:r>
          </a:p>
        </p:txBody>
      </p:sp>
      <p:sp>
        <p:nvSpPr>
          <p:cNvPr id="10" name="Кольцо 9"/>
          <p:cNvSpPr/>
          <p:nvPr/>
        </p:nvSpPr>
        <p:spPr>
          <a:xfrm>
            <a:off x="2555776" y="2204864"/>
            <a:ext cx="4320480" cy="4320480"/>
          </a:xfrm>
          <a:prstGeom prst="donu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Кольцо 31"/>
          <p:cNvSpPr/>
          <p:nvPr/>
        </p:nvSpPr>
        <p:spPr>
          <a:xfrm>
            <a:off x="2339752" y="1772816"/>
            <a:ext cx="5400600" cy="4968552"/>
          </a:xfrm>
          <a:prstGeom prst="donut">
            <a:avLst>
              <a:gd name="adj" fmla="val 12401"/>
            </a:avLst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3563888" y="5301208"/>
            <a:ext cx="3888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dirty="0">
                <a:latin typeface="Century Gothic" pitchFamily="34" charset="0"/>
              </a:rPr>
              <a:t>Средства для смыслов </a:t>
            </a: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5580112" y="5949280"/>
            <a:ext cx="31683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600" dirty="0">
                <a:solidFill>
                  <a:schemeClr val="bg1"/>
                </a:solidFill>
                <a:latin typeface="Century Gothic" pitchFamily="34" charset="0"/>
              </a:rPr>
              <a:t>Поведение 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5940152" y="188640"/>
            <a:ext cx="3096344" cy="864096"/>
            <a:chOff x="3779912" y="188640"/>
            <a:chExt cx="5184576" cy="576064"/>
          </a:xfrm>
        </p:grpSpPr>
        <p:sp>
          <p:nvSpPr>
            <p:cNvPr id="15" name="Прямоугольник с двумя скругленными противолежащими углами 14"/>
            <p:cNvSpPr/>
            <p:nvPr/>
          </p:nvSpPr>
          <p:spPr>
            <a:xfrm>
              <a:off x="3779912" y="188640"/>
              <a:ext cx="5184576" cy="511257"/>
            </a:xfrm>
            <a:prstGeom prst="round2DiagRect">
              <a:avLst>
                <a:gd name="adj1" fmla="val 41462"/>
                <a:gd name="adj2" fmla="val 0"/>
              </a:avLst>
            </a:prstGeom>
            <a:solidFill>
              <a:srgbClr val="F2F4A8">
                <a:alpha val="2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Подзаголовок 2"/>
            <p:cNvSpPr txBox="1">
              <a:spLocks/>
            </p:cNvSpPr>
            <p:nvPr/>
          </p:nvSpPr>
          <p:spPr>
            <a:xfrm>
              <a:off x="4499992" y="188640"/>
              <a:ext cx="4211960" cy="576064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2400" i="1" dirty="0">
                  <a:solidFill>
                    <a:srgbClr val="F2F4A8"/>
                  </a:solidFill>
                  <a:cs typeface="Monotype Corsiva"/>
                </a:rPr>
                <a:t>Резюме</a:t>
              </a:r>
              <a:endParaRPr lang="ru-RU" sz="1800" i="1" dirty="0">
                <a:solidFill>
                  <a:srgbClr val="F2F4A8"/>
                </a:solidFill>
                <a:cs typeface="Monotype Corsiva"/>
              </a:endParaRPr>
            </a:p>
          </p:txBody>
        </p:sp>
      </p:grp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179512" y="34454"/>
            <a:ext cx="748883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ru-RU" sz="2800" dirty="0">
                <a:solidFill>
                  <a:schemeClr val="bg1"/>
                </a:solidFill>
                <a:latin typeface="Century Gothic" pitchFamily="34" charset="0"/>
              </a:rPr>
              <a:t>1. Ядро Культуры - СМЫСЛ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79512" y="620688"/>
            <a:ext cx="89644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ru-RU" sz="2800" dirty="0">
                <a:solidFill>
                  <a:schemeClr val="bg1"/>
                </a:solidFill>
                <a:latin typeface="Century Gothic" pitchFamily="34" charset="0"/>
              </a:rPr>
              <a:t>2. Он проявляет себя разными средствами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179512" y="1268760"/>
            <a:ext cx="89644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ru-RU" sz="2400" dirty="0">
                <a:solidFill>
                  <a:schemeClr val="bg1"/>
                </a:solidFill>
                <a:latin typeface="Century Gothic" pitchFamily="34" charset="0"/>
              </a:rPr>
              <a:t>3. Средства Культуры (тело) определяют </a:t>
            </a:r>
            <a:r>
              <a:rPr lang="ru-RU" sz="3200" dirty="0">
                <a:solidFill>
                  <a:schemeClr val="bg1"/>
                </a:solidFill>
                <a:latin typeface="Century Gothic" pitchFamily="34" charset="0"/>
              </a:rPr>
              <a:t>поведение</a:t>
            </a:r>
            <a:endParaRPr lang="ru-RU" sz="1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71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51720" y="1340768"/>
            <a:ext cx="6192688" cy="5373216"/>
          </a:xfrm>
          <a:prstGeom prst="roundRect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ольцо 19"/>
          <p:cNvSpPr/>
          <p:nvPr/>
        </p:nvSpPr>
        <p:spPr>
          <a:xfrm>
            <a:off x="3419872" y="3068960"/>
            <a:ext cx="2304256" cy="2304256"/>
          </a:xfrm>
          <a:prstGeom prst="donut">
            <a:avLst>
              <a:gd name="adj" fmla="val 49207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347864" y="3922603"/>
            <a:ext cx="2376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dirty="0">
                <a:latin typeface="Century Gothic" pitchFamily="34" charset="0"/>
              </a:rPr>
              <a:t>Смысл</a:t>
            </a:r>
          </a:p>
        </p:txBody>
      </p:sp>
      <p:sp>
        <p:nvSpPr>
          <p:cNvPr id="10" name="Кольцо 9"/>
          <p:cNvSpPr/>
          <p:nvPr/>
        </p:nvSpPr>
        <p:spPr>
          <a:xfrm>
            <a:off x="2627784" y="2276872"/>
            <a:ext cx="4320480" cy="4320480"/>
          </a:xfrm>
          <a:prstGeom prst="donu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Кольцо 31"/>
          <p:cNvSpPr/>
          <p:nvPr/>
        </p:nvSpPr>
        <p:spPr>
          <a:xfrm>
            <a:off x="2627784" y="1772816"/>
            <a:ext cx="5184576" cy="4824536"/>
          </a:xfrm>
          <a:prstGeom prst="donut">
            <a:avLst>
              <a:gd name="adj" fmla="val 9788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3563888" y="5301208"/>
            <a:ext cx="3888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dirty="0">
                <a:latin typeface="Century Gothic" pitchFamily="34" charset="0"/>
              </a:rPr>
              <a:t>Средства для смысла </a:t>
            </a: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5436096" y="5887725"/>
            <a:ext cx="316835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200" dirty="0">
                <a:solidFill>
                  <a:schemeClr val="bg1"/>
                </a:solidFill>
                <a:latin typeface="Century Gothic" pitchFamily="34" charset="0"/>
              </a:rPr>
              <a:t>Поведение 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44016" y="1916832"/>
            <a:ext cx="89644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ru-RU" sz="2400" dirty="0">
                <a:solidFill>
                  <a:schemeClr val="bg1"/>
                </a:solidFill>
                <a:latin typeface="Century Gothic" pitchFamily="34" charset="0"/>
              </a:rPr>
              <a:t>4. В реальных условиях это определяет </a:t>
            </a:r>
            <a:r>
              <a:rPr lang="ru-RU" sz="3200" dirty="0">
                <a:solidFill>
                  <a:schemeClr val="bg1"/>
                </a:solidFill>
                <a:latin typeface="Century Gothic" pitchFamily="34" charset="0"/>
              </a:rPr>
              <a:t>живучесть </a:t>
            </a:r>
            <a:endParaRPr 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5364088" y="2896205"/>
            <a:ext cx="2664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800" dirty="0">
                <a:solidFill>
                  <a:srgbClr val="FFFF00"/>
                </a:solidFill>
                <a:latin typeface="Century Gothic" pitchFamily="34" charset="0"/>
              </a:rPr>
              <a:t>Среда 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5940152" y="188640"/>
            <a:ext cx="3096344" cy="864096"/>
            <a:chOff x="3779912" y="188640"/>
            <a:chExt cx="5184576" cy="576064"/>
          </a:xfrm>
        </p:grpSpPr>
        <p:sp>
          <p:nvSpPr>
            <p:cNvPr id="25" name="Прямоугольник с двумя скругленными противолежащими углами 24"/>
            <p:cNvSpPr/>
            <p:nvPr/>
          </p:nvSpPr>
          <p:spPr>
            <a:xfrm>
              <a:off x="3779912" y="188640"/>
              <a:ext cx="5184576" cy="511257"/>
            </a:xfrm>
            <a:prstGeom prst="round2DiagRect">
              <a:avLst>
                <a:gd name="adj1" fmla="val 41462"/>
                <a:gd name="adj2" fmla="val 0"/>
              </a:avLst>
            </a:prstGeom>
            <a:solidFill>
              <a:srgbClr val="F2F4A8">
                <a:alpha val="2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6" name="Подзаголовок 2"/>
            <p:cNvSpPr txBox="1">
              <a:spLocks/>
            </p:cNvSpPr>
            <p:nvPr/>
          </p:nvSpPr>
          <p:spPr>
            <a:xfrm>
              <a:off x="4499992" y="188640"/>
              <a:ext cx="4211960" cy="576064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2400" i="1" dirty="0">
                  <a:solidFill>
                    <a:srgbClr val="F2F4A8"/>
                  </a:solidFill>
                  <a:cs typeface="Monotype Corsiva"/>
                </a:rPr>
                <a:t>Резюме</a:t>
              </a:r>
              <a:endParaRPr lang="ru-RU" sz="1800" i="1" dirty="0">
                <a:solidFill>
                  <a:srgbClr val="F2F4A8"/>
                </a:solidFill>
                <a:cs typeface="Monotype Corsiva"/>
              </a:endParaRPr>
            </a:p>
          </p:txBody>
        </p:sp>
      </p:grp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79512" y="34454"/>
            <a:ext cx="748883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ru-RU" sz="2800" dirty="0">
                <a:solidFill>
                  <a:schemeClr val="bg1"/>
                </a:solidFill>
                <a:latin typeface="Century Gothic" pitchFamily="34" charset="0"/>
              </a:rPr>
              <a:t>1. Ядро Культуры - СМЫСЛ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179512" y="620688"/>
            <a:ext cx="89644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ru-RU" sz="2800" dirty="0">
                <a:solidFill>
                  <a:schemeClr val="bg1"/>
                </a:solidFill>
                <a:latin typeface="Century Gothic" pitchFamily="34" charset="0"/>
              </a:rPr>
              <a:t>2. Он проявляет себя разными средствами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179512" y="1268760"/>
            <a:ext cx="89644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ru-RU" sz="2400" dirty="0">
                <a:solidFill>
                  <a:schemeClr val="bg1"/>
                </a:solidFill>
                <a:latin typeface="Century Gothic" pitchFamily="34" charset="0"/>
              </a:rPr>
              <a:t>3. Средства Культуры (тело) определяют </a:t>
            </a:r>
            <a:r>
              <a:rPr lang="ru-RU" sz="3200" dirty="0">
                <a:solidFill>
                  <a:schemeClr val="bg1"/>
                </a:solidFill>
                <a:latin typeface="Century Gothic" pitchFamily="34" charset="0"/>
              </a:rPr>
              <a:t>поведение</a:t>
            </a:r>
            <a:endParaRPr lang="ru-RU" sz="1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0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utoUpdateAnimBg="0"/>
      <p:bldP spid="2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07504" y="23664"/>
            <a:ext cx="64087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3600" i="1" dirty="0"/>
              <a:t> О фазах эволюции</a:t>
            </a:r>
          </a:p>
        </p:txBody>
      </p:sp>
      <p:sp>
        <p:nvSpPr>
          <p:cNvPr id="12" name="Freeform 2662"/>
          <p:cNvSpPr>
            <a:spLocks/>
          </p:cNvSpPr>
          <p:nvPr/>
        </p:nvSpPr>
        <p:spPr bwMode="auto">
          <a:xfrm>
            <a:off x="827584" y="188640"/>
            <a:ext cx="7992888" cy="6192688"/>
          </a:xfrm>
          <a:custGeom>
            <a:avLst/>
            <a:gdLst>
              <a:gd name="T0" fmla="*/ 0 w 7560"/>
              <a:gd name="T1" fmla="*/ 4860 h 4860"/>
              <a:gd name="T2" fmla="*/ 1440 w 7560"/>
              <a:gd name="T3" fmla="*/ 3780 h 4860"/>
              <a:gd name="T4" fmla="*/ 3060 w 7560"/>
              <a:gd name="T5" fmla="*/ 3240 h 4860"/>
              <a:gd name="T6" fmla="*/ 4500 w 7560"/>
              <a:gd name="T7" fmla="*/ 1620 h 4860"/>
              <a:gd name="T8" fmla="*/ 6480 w 7560"/>
              <a:gd name="T9" fmla="*/ 900 h 4860"/>
              <a:gd name="T10" fmla="*/ 7560 w 7560"/>
              <a:gd name="T11" fmla="*/ 0 h 4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60" h="4860">
                <a:moveTo>
                  <a:pt x="0" y="4860"/>
                </a:moveTo>
                <a:cubicBezTo>
                  <a:pt x="465" y="4455"/>
                  <a:pt x="930" y="4050"/>
                  <a:pt x="1440" y="3780"/>
                </a:cubicBezTo>
                <a:cubicBezTo>
                  <a:pt x="1950" y="3510"/>
                  <a:pt x="2550" y="3600"/>
                  <a:pt x="3060" y="3240"/>
                </a:cubicBezTo>
                <a:cubicBezTo>
                  <a:pt x="3570" y="2880"/>
                  <a:pt x="3930" y="2010"/>
                  <a:pt x="4500" y="1620"/>
                </a:cubicBezTo>
                <a:cubicBezTo>
                  <a:pt x="5070" y="1230"/>
                  <a:pt x="5970" y="1170"/>
                  <a:pt x="6480" y="900"/>
                </a:cubicBezTo>
                <a:cubicBezTo>
                  <a:pt x="6990" y="630"/>
                  <a:pt x="7275" y="315"/>
                  <a:pt x="7560" y="0"/>
                </a:cubicBezTo>
              </a:path>
            </a:pathLst>
          </a:custGeom>
          <a:noFill/>
          <a:ln w="76200" cmpd="sng">
            <a:solidFill>
              <a:srgbClr val="008080">
                <a:alpha val="58000"/>
              </a:srgbClr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139952" y="836712"/>
            <a:ext cx="3528392" cy="367240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1196752"/>
            <a:ext cx="4320480" cy="720080"/>
          </a:xfrm>
          <a:solidFill>
            <a:schemeClr val="bg1"/>
          </a:solidFill>
          <a:effectLst/>
        </p:spPr>
        <p:txBody>
          <a:bodyPr/>
          <a:lstStyle/>
          <a:p>
            <a:pPr algn="l"/>
            <a:r>
              <a:rPr lang="ru-RU" sz="3200" i="1" dirty="0">
                <a:solidFill>
                  <a:srgbClr val="008080"/>
                </a:solidFill>
                <a:latin typeface="+mn-lt"/>
              </a:rPr>
              <a:t>Что здесь произошло?</a:t>
            </a:r>
            <a:endParaRPr lang="ru-RU" sz="3200" b="1" i="1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10" name="Стрелка вверх 9"/>
          <p:cNvSpPr/>
          <p:nvPr/>
        </p:nvSpPr>
        <p:spPr>
          <a:xfrm rot="3041830">
            <a:off x="2523653" y="957970"/>
            <a:ext cx="1730805" cy="6235510"/>
          </a:xfrm>
          <a:prstGeom prst="upArrow">
            <a:avLst>
              <a:gd name="adj1" fmla="val 50000"/>
              <a:gd name="adj2" fmla="val 143791"/>
            </a:avLst>
          </a:prstGeom>
          <a:solidFill>
            <a:schemeClr val="bg1">
              <a:lumMod val="85000"/>
              <a:alpha val="4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716016" y="5085184"/>
            <a:ext cx="2232248" cy="1080120"/>
          </a:xfrm>
          <a:prstGeom prst="wedgeRoundRectCallout">
            <a:avLst>
              <a:gd name="adj1" fmla="val -61627"/>
              <a:gd name="adj2" fmla="val -143898"/>
              <a:gd name="adj3" fmla="val 16667"/>
            </a:avLst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entury Gothic"/>
                <a:cs typeface="Century Gothic"/>
              </a:rPr>
              <a:t>Животная фаза эволюции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56176" y="6237312"/>
            <a:ext cx="252028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+mn-lt"/>
                <a:cs typeface="Century Gothic"/>
              </a:rPr>
              <a:t>5 - 6 млрд. лет</a:t>
            </a:r>
          </a:p>
        </p:txBody>
      </p:sp>
      <p:sp>
        <p:nvSpPr>
          <p:cNvPr id="14" name="Стрелка вверх 13"/>
          <p:cNvSpPr/>
          <p:nvPr/>
        </p:nvSpPr>
        <p:spPr>
          <a:xfrm rot="3136462">
            <a:off x="5298828" y="1927989"/>
            <a:ext cx="792416" cy="580130"/>
          </a:xfrm>
          <a:prstGeom prst="upArrow">
            <a:avLst>
              <a:gd name="adj1" fmla="val 50000"/>
              <a:gd name="adj2" fmla="val 49880"/>
            </a:avLst>
          </a:prstGeom>
          <a:gradFill flip="none" rotWithShape="1">
            <a:gsLst>
              <a:gs pos="0">
                <a:srgbClr val="FFFF00"/>
              </a:gs>
              <a:gs pos="100000">
                <a:schemeClr val="tx1"/>
              </a:gs>
            </a:gsLst>
            <a:lin ang="4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5868144" y="3212976"/>
            <a:ext cx="2232248" cy="1080120"/>
          </a:xfrm>
          <a:prstGeom prst="wedgeRoundRectCallout">
            <a:avLst>
              <a:gd name="adj1" fmla="val -57202"/>
              <a:gd name="adj2" fmla="val -120383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entury Gothic"/>
                <a:cs typeface="Century Gothic"/>
              </a:rPr>
              <a:t>Человеческая фаза эволюции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256" y="4509120"/>
            <a:ext cx="201622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+mn-lt"/>
                <a:cs typeface="Century Gothic"/>
              </a:rPr>
              <a:t>200 тыс. лет</a:t>
            </a:r>
          </a:p>
        </p:txBody>
      </p:sp>
    </p:spTree>
    <p:extLst>
      <p:ext uri="{BB962C8B-B14F-4D97-AF65-F5344CB8AC3E}">
        <p14:creationId xmlns:p14="http://schemas.microsoft.com/office/powerpoint/2010/main" val="425289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4" grpId="0" animBg="1"/>
      <p:bldP spid="15" grpId="0" animBg="1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47664" y="5930116"/>
            <a:ext cx="691276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sz="2800" i="1" dirty="0">
                <a:latin typeface="+mn-lt"/>
                <a:cs typeface="Century Gothic"/>
              </a:rPr>
              <a:t> Ю.М.  Лотман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3648" y="4922004"/>
            <a:ext cx="30963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sz="1800" i="1" dirty="0">
                <a:latin typeface="+mn-lt"/>
                <a:cs typeface="Century Gothic"/>
              </a:rPr>
              <a:t>Семиотика, типология культур, 1970-е…</a:t>
            </a:r>
          </a:p>
        </p:txBody>
      </p:sp>
      <p:pic>
        <p:nvPicPr>
          <p:cNvPr id="3" name="Изображение 2" descr="Лотман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2"/>
          <a:stretch/>
        </p:blipFill>
        <p:spPr>
          <a:xfrm>
            <a:off x="4644008" y="1897668"/>
            <a:ext cx="4176464" cy="40000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31840" y="764704"/>
            <a:ext cx="554461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sz="2400" i="0" dirty="0">
                <a:latin typeface="Century Gothic"/>
                <a:cs typeface="Century Gothic"/>
              </a:rPr>
              <a:t>Концепция «волн </a:t>
            </a:r>
            <a:r>
              <a:rPr lang="ru-RU" sz="2400" i="0" dirty="0" err="1">
                <a:latin typeface="Century Gothic"/>
                <a:cs typeface="Century Gothic"/>
              </a:rPr>
              <a:t>синкретичности</a:t>
            </a:r>
            <a:r>
              <a:rPr lang="ru-RU" sz="2400" i="0" dirty="0">
                <a:latin typeface="Century Gothic"/>
                <a:cs typeface="Century Gothic"/>
              </a:rPr>
              <a:t>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116632"/>
            <a:ext cx="691276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600" i="1" dirty="0">
                <a:latin typeface="+mn-lt"/>
                <a:cs typeface="Century Gothic"/>
              </a:rPr>
              <a:t> Генезис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2401898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9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51520" y="2420888"/>
            <a:ext cx="8064896" cy="83099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000000"/>
                </a:solidFill>
                <a:latin typeface="Century Gothic"/>
                <a:cs typeface="Century Gothic"/>
              </a:rPr>
              <a:t>Динамика К</a:t>
            </a:r>
            <a:r>
              <a:rPr lang="ru-RU" sz="2400" i="0" dirty="0">
                <a:solidFill>
                  <a:srgbClr val="000000"/>
                </a:solidFill>
                <a:latin typeface="Century Gothic"/>
                <a:cs typeface="Century Gothic"/>
              </a:rPr>
              <a:t>ультуры имеет началом распад </a:t>
            </a:r>
            <a:r>
              <a:rPr lang="ru-RU" sz="2400" i="0" dirty="0" err="1">
                <a:solidFill>
                  <a:srgbClr val="000000"/>
                </a:solidFill>
                <a:latin typeface="Century Gothic"/>
                <a:cs typeface="Century Gothic"/>
              </a:rPr>
              <a:t>синкретичности</a:t>
            </a:r>
            <a:r>
              <a:rPr lang="ru-RU" sz="2400" i="0" dirty="0">
                <a:solidFill>
                  <a:srgbClr val="000000"/>
                </a:solidFill>
                <a:latin typeface="Century Gothic"/>
                <a:cs typeface="Century Gothic"/>
              </a:rPr>
              <a:t> сознания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520" y="3415750"/>
            <a:ext cx="8064896" cy="83099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i="0" dirty="0">
                <a:solidFill>
                  <a:srgbClr val="000000"/>
                </a:solidFill>
                <a:latin typeface="Century Gothic"/>
                <a:cs typeface="Century Gothic"/>
              </a:rPr>
              <a:t>Распад и обретение </a:t>
            </a:r>
            <a:r>
              <a:rPr lang="ru-RU" sz="2400" i="0" dirty="0" err="1">
                <a:solidFill>
                  <a:srgbClr val="000000"/>
                </a:solidFill>
                <a:latin typeface="Century Gothic"/>
                <a:cs typeface="Century Gothic"/>
              </a:rPr>
              <a:t>синкретичности</a:t>
            </a:r>
            <a:r>
              <a:rPr lang="ru-RU" sz="2400" i="0" dirty="0">
                <a:solidFill>
                  <a:srgbClr val="000000"/>
                </a:solidFill>
                <a:latin typeface="Century Gothic"/>
                <a:cs typeface="Century Gothic"/>
              </a:rPr>
              <a:t> происходит в поле смыслов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43808" y="1340768"/>
            <a:ext cx="597666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sz="2400" i="1" dirty="0" err="1">
                <a:solidFill>
                  <a:srgbClr val="008080"/>
                </a:solidFill>
                <a:latin typeface="+mn-lt"/>
                <a:cs typeface="Monotype Corsiva"/>
              </a:rPr>
              <a:t>Синкретичность</a:t>
            </a:r>
            <a:r>
              <a:rPr lang="ru-RU" sz="2400" i="1" dirty="0">
                <a:solidFill>
                  <a:srgbClr val="008080"/>
                </a:solidFill>
                <a:latin typeface="+mn-lt"/>
                <a:cs typeface="Monotype Corsiva"/>
              </a:rPr>
              <a:t> – нерасчлененность, неразделенность, слитность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3528" y="4509120"/>
            <a:ext cx="8496944" cy="83099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i="0" dirty="0">
                <a:solidFill>
                  <a:srgbClr val="000000"/>
                </a:solidFill>
                <a:latin typeface="Century Gothic"/>
                <a:cs typeface="Century Gothic"/>
              </a:rPr>
              <a:t>Инструментами обретения </a:t>
            </a:r>
            <a:r>
              <a:rPr lang="ru-RU" sz="2400" i="0" dirty="0" err="1">
                <a:solidFill>
                  <a:srgbClr val="000000"/>
                </a:solidFill>
                <a:latin typeface="Century Gothic"/>
                <a:cs typeface="Century Gothic"/>
              </a:rPr>
              <a:t>синкретичности</a:t>
            </a:r>
            <a:r>
              <a:rPr lang="ru-RU" sz="2400" i="0" dirty="0">
                <a:solidFill>
                  <a:srgbClr val="000000"/>
                </a:solidFill>
                <a:latin typeface="Century Gothic"/>
                <a:cs typeface="Century Gothic"/>
              </a:rPr>
              <a:t> являются знаковые средства (</a:t>
            </a:r>
            <a:r>
              <a:rPr lang="ru-RU" sz="2400" i="0" dirty="0" err="1">
                <a:solidFill>
                  <a:srgbClr val="000000"/>
                </a:solidFill>
                <a:latin typeface="Century Gothic"/>
                <a:cs typeface="Century Gothic"/>
              </a:rPr>
              <a:t>семиосфера</a:t>
            </a:r>
            <a:r>
              <a:rPr lang="ru-RU" sz="2400" i="0" dirty="0">
                <a:solidFill>
                  <a:srgbClr val="000000"/>
                </a:solidFill>
                <a:latin typeface="Century Gothic"/>
                <a:cs typeface="Century Gothic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5536" y="5661248"/>
            <a:ext cx="8064896" cy="46166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i="0" dirty="0">
                <a:solidFill>
                  <a:srgbClr val="000000"/>
                </a:solidFill>
                <a:latin typeface="Century Gothic"/>
                <a:cs typeface="Century Gothic"/>
              </a:rPr>
              <a:t>Это происходит «волнами»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1840" y="764704"/>
            <a:ext cx="554461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sz="2400" i="0" dirty="0">
                <a:latin typeface="Century Gothic"/>
                <a:cs typeface="Century Gothic"/>
              </a:rPr>
              <a:t>Концепция «волн </a:t>
            </a:r>
            <a:r>
              <a:rPr lang="ru-RU" sz="2400" i="0" dirty="0" err="1">
                <a:latin typeface="Century Gothic"/>
                <a:cs typeface="Century Gothic"/>
              </a:rPr>
              <a:t>синкретичности</a:t>
            </a:r>
            <a:r>
              <a:rPr lang="ru-RU" sz="2400" i="0" dirty="0">
                <a:latin typeface="Century Gothic"/>
                <a:cs typeface="Century Gothic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4185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/>
      <p:bldP spid="24" grpId="0" animBg="1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9"/>
          <p:cNvSpPr>
            <a:spLocks noChangeShapeType="1"/>
          </p:cNvSpPr>
          <p:nvPr/>
        </p:nvSpPr>
        <p:spPr bwMode="auto">
          <a:xfrm>
            <a:off x="899022" y="2853333"/>
            <a:ext cx="54006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Freeform 20"/>
          <p:cNvSpPr>
            <a:spLocks/>
          </p:cNvSpPr>
          <p:nvPr/>
        </p:nvSpPr>
        <p:spPr bwMode="auto">
          <a:xfrm>
            <a:off x="827584" y="1700808"/>
            <a:ext cx="2371463" cy="2389188"/>
          </a:xfrm>
          <a:custGeom>
            <a:avLst/>
            <a:gdLst/>
            <a:ahLst/>
            <a:cxnLst>
              <a:cxn ang="0">
                <a:pos x="0" y="689"/>
              </a:cxn>
              <a:cxn ang="0">
                <a:pos x="726" y="1959"/>
              </a:cxn>
              <a:cxn ang="0">
                <a:pos x="1270" y="2140"/>
              </a:cxn>
              <a:cxn ang="0">
                <a:pos x="1860" y="1505"/>
              </a:cxn>
              <a:cxn ang="0">
                <a:pos x="2722" y="280"/>
              </a:cxn>
              <a:cxn ang="0">
                <a:pos x="3266" y="8"/>
              </a:cxn>
              <a:cxn ang="0">
                <a:pos x="3720" y="326"/>
              </a:cxn>
              <a:cxn ang="0">
                <a:pos x="4264" y="1414"/>
              </a:cxn>
              <a:cxn ang="0">
                <a:pos x="4536" y="1959"/>
              </a:cxn>
              <a:cxn ang="0">
                <a:pos x="4717" y="2140"/>
              </a:cxn>
            </a:cxnLst>
            <a:rect l="0" t="0" r="r" b="b"/>
            <a:pathLst>
              <a:path w="4717" h="2216">
                <a:moveTo>
                  <a:pt x="0" y="689"/>
                </a:moveTo>
                <a:cubicBezTo>
                  <a:pt x="257" y="1203"/>
                  <a:pt x="514" y="1717"/>
                  <a:pt x="726" y="1959"/>
                </a:cubicBezTo>
                <a:cubicBezTo>
                  <a:pt x="938" y="2201"/>
                  <a:pt x="1081" y="2216"/>
                  <a:pt x="1270" y="2140"/>
                </a:cubicBezTo>
                <a:cubicBezTo>
                  <a:pt x="1459" y="2064"/>
                  <a:pt x="1618" y="1815"/>
                  <a:pt x="1860" y="1505"/>
                </a:cubicBezTo>
                <a:cubicBezTo>
                  <a:pt x="2102" y="1195"/>
                  <a:pt x="2488" y="529"/>
                  <a:pt x="2722" y="280"/>
                </a:cubicBezTo>
                <a:cubicBezTo>
                  <a:pt x="2956" y="31"/>
                  <a:pt x="3100" y="0"/>
                  <a:pt x="3266" y="8"/>
                </a:cubicBezTo>
                <a:cubicBezTo>
                  <a:pt x="3432" y="16"/>
                  <a:pt x="3554" y="92"/>
                  <a:pt x="3720" y="326"/>
                </a:cubicBezTo>
                <a:cubicBezTo>
                  <a:pt x="3886" y="560"/>
                  <a:pt x="4128" y="1142"/>
                  <a:pt x="4264" y="1414"/>
                </a:cubicBezTo>
                <a:cubicBezTo>
                  <a:pt x="4400" y="1686"/>
                  <a:pt x="4461" y="1838"/>
                  <a:pt x="4536" y="1959"/>
                </a:cubicBezTo>
                <a:cubicBezTo>
                  <a:pt x="4611" y="2080"/>
                  <a:pt x="4664" y="2110"/>
                  <a:pt x="4717" y="2140"/>
                </a:cubicBezTo>
              </a:path>
            </a:pathLst>
          </a:custGeom>
          <a:noFill/>
          <a:ln w="28575" cmpd="sng">
            <a:solidFill>
              <a:srgbClr val="00808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827584" y="1628800"/>
            <a:ext cx="5400675" cy="0"/>
          </a:xfrm>
          <a:prstGeom prst="line">
            <a:avLst/>
          </a:prstGeom>
          <a:noFill/>
          <a:ln w="9525" cmpd="sng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827584" y="4221088"/>
            <a:ext cx="5400675" cy="0"/>
          </a:xfrm>
          <a:prstGeom prst="line">
            <a:avLst/>
          </a:prstGeom>
          <a:noFill/>
          <a:ln w="9525" cmpd="sng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23528" y="836712"/>
            <a:ext cx="770485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800" i="0" dirty="0">
                <a:solidFill>
                  <a:srgbClr val="000000"/>
                </a:solidFill>
                <a:latin typeface="Century Gothic"/>
                <a:cs typeface="Century Gothic"/>
              </a:rPr>
              <a:t>Нерасчлененность сознания реальности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5536" y="4653136"/>
            <a:ext cx="770485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800" i="0" dirty="0">
                <a:solidFill>
                  <a:srgbClr val="000000"/>
                </a:solidFill>
                <a:latin typeface="Century Gothic"/>
                <a:cs typeface="Century Gothic"/>
              </a:rPr>
              <a:t>Сознание «мира в штуках»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520" y="332656"/>
            <a:ext cx="777686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i="1" dirty="0" err="1">
                <a:solidFill>
                  <a:srgbClr val="000000"/>
                </a:solidFill>
                <a:latin typeface="+mn-lt"/>
                <a:cs typeface="Monotype Corsiva"/>
              </a:rPr>
              <a:t>Синкретичность</a:t>
            </a:r>
            <a:r>
              <a:rPr lang="ru-RU" sz="2800" i="1" dirty="0">
                <a:solidFill>
                  <a:srgbClr val="000000"/>
                </a:solidFill>
                <a:latin typeface="+mn-lt"/>
                <a:cs typeface="Monotype Corsiva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3528" y="4941168"/>
            <a:ext cx="777686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i="1" dirty="0">
                <a:solidFill>
                  <a:srgbClr val="000000"/>
                </a:solidFill>
                <a:latin typeface="+mn-lt"/>
                <a:cs typeface="Monotype Corsiva"/>
              </a:rPr>
              <a:t>Раздробленность</a:t>
            </a: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2771800" y="1700808"/>
            <a:ext cx="2371463" cy="2389188"/>
          </a:xfrm>
          <a:custGeom>
            <a:avLst/>
            <a:gdLst/>
            <a:ahLst/>
            <a:cxnLst>
              <a:cxn ang="0">
                <a:pos x="0" y="689"/>
              </a:cxn>
              <a:cxn ang="0">
                <a:pos x="726" y="1959"/>
              </a:cxn>
              <a:cxn ang="0">
                <a:pos x="1270" y="2140"/>
              </a:cxn>
              <a:cxn ang="0">
                <a:pos x="1860" y="1505"/>
              </a:cxn>
              <a:cxn ang="0">
                <a:pos x="2722" y="280"/>
              </a:cxn>
              <a:cxn ang="0">
                <a:pos x="3266" y="8"/>
              </a:cxn>
              <a:cxn ang="0">
                <a:pos x="3720" y="326"/>
              </a:cxn>
              <a:cxn ang="0">
                <a:pos x="4264" y="1414"/>
              </a:cxn>
              <a:cxn ang="0">
                <a:pos x="4536" y="1959"/>
              </a:cxn>
              <a:cxn ang="0">
                <a:pos x="4717" y="2140"/>
              </a:cxn>
            </a:cxnLst>
            <a:rect l="0" t="0" r="r" b="b"/>
            <a:pathLst>
              <a:path w="4717" h="2216">
                <a:moveTo>
                  <a:pt x="0" y="689"/>
                </a:moveTo>
                <a:cubicBezTo>
                  <a:pt x="257" y="1203"/>
                  <a:pt x="514" y="1717"/>
                  <a:pt x="726" y="1959"/>
                </a:cubicBezTo>
                <a:cubicBezTo>
                  <a:pt x="938" y="2201"/>
                  <a:pt x="1081" y="2216"/>
                  <a:pt x="1270" y="2140"/>
                </a:cubicBezTo>
                <a:cubicBezTo>
                  <a:pt x="1459" y="2064"/>
                  <a:pt x="1618" y="1815"/>
                  <a:pt x="1860" y="1505"/>
                </a:cubicBezTo>
                <a:cubicBezTo>
                  <a:pt x="2102" y="1195"/>
                  <a:pt x="2488" y="529"/>
                  <a:pt x="2722" y="280"/>
                </a:cubicBezTo>
                <a:cubicBezTo>
                  <a:pt x="2956" y="31"/>
                  <a:pt x="3100" y="0"/>
                  <a:pt x="3266" y="8"/>
                </a:cubicBezTo>
                <a:cubicBezTo>
                  <a:pt x="3432" y="16"/>
                  <a:pt x="3554" y="92"/>
                  <a:pt x="3720" y="326"/>
                </a:cubicBezTo>
                <a:cubicBezTo>
                  <a:pt x="3886" y="560"/>
                  <a:pt x="4128" y="1142"/>
                  <a:pt x="4264" y="1414"/>
                </a:cubicBezTo>
                <a:cubicBezTo>
                  <a:pt x="4400" y="1686"/>
                  <a:pt x="4461" y="1838"/>
                  <a:pt x="4536" y="1959"/>
                </a:cubicBezTo>
                <a:cubicBezTo>
                  <a:pt x="4611" y="2080"/>
                  <a:pt x="4664" y="2110"/>
                  <a:pt x="4717" y="2140"/>
                </a:cubicBezTo>
              </a:path>
            </a:pathLst>
          </a:custGeom>
          <a:noFill/>
          <a:ln w="28575" cmpd="sng">
            <a:solidFill>
              <a:srgbClr val="00808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5071825" y="320516"/>
            <a:ext cx="3820655" cy="1771056"/>
          </a:xfrm>
          <a:prstGeom prst="wedgeRoundRectCallout">
            <a:avLst>
              <a:gd name="adj1" fmla="val -49990"/>
              <a:gd name="adj2" fmla="val 87780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entury Gothic" pitchFamily="34" charset="0"/>
              </a:rPr>
              <a:t>Фундаментальная д</a:t>
            </a:r>
            <a:r>
              <a:rPr lang="ru-RU" sz="2000" i="0" dirty="0">
                <a:solidFill>
                  <a:schemeClr val="tx1"/>
                </a:solidFill>
                <a:latin typeface="Century Gothic" pitchFamily="34" charset="0"/>
              </a:rPr>
              <a:t>инамика Культуры – это «</a:t>
            </a:r>
            <a:r>
              <a:rPr lang="ru-RU" sz="2800" i="0" dirty="0">
                <a:solidFill>
                  <a:schemeClr val="tx1"/>
                </a:solidFill>
                <a:latin typeface="Century Gothic" pitchFamily="34" charset="0"/>
              </a:rPr>
              <a:t>волны </a:t>
            </a:r>
            <a:r>
              <a:rPr lang="ru-RU" sz="2800" i="0" dirty="0" err="1">
                <a:solidFill>
                  <a:schemeClr val="tx1"/>
                </a:solidFill>
                <a:latin typeface="Century Gothic" pitchFamily="34" charset="0"/>
              </a:rPr>
              <a:t>синкретичности</a:t>
            </a:r>
            <a:r>
              <a:rPr lang="ru-RU" sz="2800" i="0" dirty="0">
                <a:solidFill>
                  <a:schemeClr val="tx1"/>
                </a:solidFill>
                <a:latin typeface="Century Gothic" pitchFamily="34" charset="0"/>
              </a:rPr>
              <a:t>» </a:t>
            </a:r>
            <a:endParaRPr lang="ru-RU" sz="2000" i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0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8" grpId="0" animBg="1"/>
      <p:bldP spid="19" grpId="0" animBg="1"/>
      <p:bldP spid="12" grpId="0"/>
      <p:bldP spid="20" grpId="0"/>
      <p:bldP spid="21" grpId="0"/>
      <p:bldP spid="23" grpId="0"/>
      <p:bldP spid="24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979712" y="2732922"/>
            <a:ext cx="2998151" cy="2712301"/>
            <a:chOff x="0" y="0"/>
            <a:chExt cx="1600200" cy="1371600"/>
          </a:xfrm>
        </p:grpSpPr>
        <p:cxnSp>
          <p:nvCxnSpPr>
            <p:cNvPr id="14" name="Прямая со стрелкой 13"/>
            <p:cNvCxnSpPr/>
            <p:nvPr/>
          </p:nvCxnSpPr>
          <p:spPr>
            <a:xfrm>
              <a:off x="457200" y="914400"/>
              <a:ext cx="11430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V="1">
              <a:off x="457200" y="0"/>
              <a:ext cx="0" cy="91440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flipH="1">
              <a:off x="0" y="914400"/>
              <a:ext cx="457200" cy="45720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Куб 12"/>
          <p:cNvSpPr/>
          <p:nvPr/>
        </p:nvSpPr>
        <p:spPr>
          <a:xfrm>
            <a:off x="2411760" y="3645024"/>
            <a:ext cx="1649638" cy="1302145"/>
          </a:xfrm>
          <a:prstGeom prst="cube">
            <a:avLst/>
          </a:prstGeom>
          <a:noFill/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3600" i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915816" y="4005064"/>
            <a:ext cx="864096" cy="504056"/>
          </a:xfrm>
          <a:prstGeom prst="straightConnector1">
            <a:avLst/>
          </a:prstGeom>
          <a:ln w="762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437606" y="776535"/>
            <a:ext cx="5980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i="1" dirty="0">
                <a:solidFill>
                  <a:srgbClr val="008080"/>
                </a:solidFill>
                <a:latin typeface="+mn-lt"/>
                <a:cs typeface="Century Gothic"/>
              </a:rPr>
              <a:t>Каково пространство развития культур?</a:t>
            </a:r>
          </a:p>
        </p:txBody>
      </p:sp>
    </p:spTree>
    <p:extLst>
      <p:ext uri="{BB962C8B-B14F-4D97-AF65-F5344CB8AC3E}">
        <p14:creationId xmlns:p14="http://schemas.microsoft.com/office/powerpoint/2010/main" val="176892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51520" y="260648"/>
            <a:ext cx="49685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200" i="1" dirty="0">
                <a:solidFill>
                  <a:srgbClr val="000000"/>
                </a:solidFill>
                <a:latin typeface="+mj-lt"/>
                <a:cs typeface="Monotype Corsiva"/>
              </a:rPr>
              <a:t>Эволюционные векторы</a:t>
            </a:r>
            <a:endParaRPr lang="ru-RU" sz="2000" i="1" dirty="0">
              <a:solidFill>
                <a:srgbClr val="000000"/>
              </a:solidFill>
              <a:latin typeface="+mj-lt"/>
              <a:cs typeface="Monotype Corsiva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2123728" y="3573016"/>
            <a:ext cx="4104456" cy="0"/>
          </a:xfrm>
          <a:prstGeom prst="straightConnector1">
            <a:avLst/>
          </a:prstGeom>
          <a:ln w="76200" cmpd="sng">
            <a:solidFill>
              <a:srgbClr val="00808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9552" y="3645024"/>
            <a:ext cx="288032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i="0" dirty="0">
                <a:solidFill>
                  <a:srgbClr val="000000"/>
                </a:solidFill>
                <a:latin typeface="Century Gothic"/>
                <a:cs typeface="Century Gothic"/>
              </a:rPr>
              <a:t>Сакральное </a:t>
            </a:r>
            <a:r>
              <a:rPr lang="ru-RU" dirty="0">
                <a:solidFill>
                  <a:srgbClr val="000000"/>
                </a:solidFill>
                <a:latin typeface="Century Gothic"/>
                <a:cs typeface="Century Gothic"/>
              </a:rPr>
              <a:t>священное </a:t>
            </a:r>
            <a:endParaRPr lang="ru-RU" sz="2000" i="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64088" y="3861048"/>
            <a:ext cx="324036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i="0" dirty="0" err="1">
                <a:solidFill>
                  <a:srgbClr val="000000"/>
                </a:solidFill>
                <a:latin typeface="Century Gothic"/>
                <a:cs typeface="Century Gothic"/>
              </a:rPr>
              <a:t>Профанное</a:t>
            </a:r>
            <a:r>
              <a:rPr lang="ru-RU" sz="2400" i="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ru-RU" i="0" dirty="0" err="1">
                <a:solidFill>
                  <a:srgbClr val="000000"/>
                </a:solidFill>
                <a:latin typeface="Century Gothic"/>
                <a:cs typeface="Century Gothic"/>
              </a:rPr>
              <a:t>рутинизированное</a:t>
            </a:r>
            <a:endParaRPr lang="ru-RU" sz="2000" i="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72400" y="116632"/>
            <a:ext cx="720080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000000"/>
                </a:solidFill>
                <a:latin typeface="Monotype Corsiva"/>
                <a:cs typeface="Monotype Corsiva"/>
              </a:rPr>
              <a:t>1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>
            <a:off x="2195736" y="1484784"/>
            <a:ext cx="0" cy="23042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67544" y="908720"/>
            <a:ext cx="417646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i="0" dirty="0">
                <a:solidFill>
                  <a:srgbClr val="000000"/>
                </a:solidFill>
                <a:latin typeface="Century Gothic"/>
                <a:cs typeface="Century Gothic"/>
              </a:rPr>
              <a:t>Высота значения священного</a:t>
            </a:r>
            <a:endParaRPr lang="ru-RU" sz="2800" i="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2195736" y="1772816"/>
            <a:ext cx="3991344" cy="1724989"/>
          </a:xfrm>
          <a:custGeom>
            <a:avLst/>
            <a:gdLst>
              <a:gd name="connsiteX0" fmla="*/ 0 w 4463773"/>
              <a:gd name="connsiteY0" fmla="*/ 0 h 1770427"/>
              <a:gd name="connsiteX1" fmla="*/ 250125 w 4463773"/>
              <a:gd name="connsiteY1" fmla="*/ 307900 h 1770427"/>
              <a:gd name="connsiteX2" fmla="*/ 923539 w 4463773"/>
              <a:gd name="connsiteY2" fmla="*/ 481094 h 1770427"/>
              <a:gd name="connsiteX3" fmla="*/ 1212145 w 4463773"/>
              <a:gd name="connsiteY3" fmla="*/ 827482 h 1770427"/>
              <a:gd name="connsiteX4" fmla="*/ 2077963 w 4463773"/>
              <a:gd name="connsiteY4" fmla="*/ 904457 h 1770427"/>
              <a:gd name="connsiteX5" fmla="*/ 2154925 w 4463773"/>
              <a:gd name="connsiteY5" fmla="*/ 1173870 h 1770427"/>
              <a:gd name="connsiteX6" fmla="*/ 2655175 w 4463773"/>
              <a:gd name="connsiteY6" fmla="*/ 1212358 h 1770427"/>
              <a:gd name="connsiteX7" fmla="*/ 2982262 w 4463773"/>
              <a:gd name="connsiteY7" fmla="*/ 1481771 h 1770427"/>
              <a:gd name="connsiteX8" fmla="*/ 3501753 w 4463773"/>
              <a:gd name="connsiteY8" fmla="*/ 1501014 h 1770427"/>
              <a:gd name="connsiteX9" fmla="*/ 3925042 w 4463773"/>
              <a:gd name="connsiteY9" fmla="*/ 1693452 h 1770427"/>
              <a:gd name="connsiteX10" fmla="*/ 4463773 w 4463773"/>
              <a:gd name="connsiteY10" fmla="*/ 1770427 h 177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3773" h="1770427">
                <a:moveTo>
                  <a:pt x="0" y="0"/>
                </a:moveTo>
                <a:cubicBezTo>
                  <a:pt x="48101" y="113859"/>
                  <a:pt x="96202" y="227718"/>
                  <a:pt x="250125" y="307900"/>
                </a:cubicBezTo>
                <a:cubicBezTo>
                  <a:pt x="404048" y="388082"/>
                  <a:pt x="763202" y="394497"/>
                  <a:pt x="923539" y="481094"/>
                </a:cubicBezTo>
                <a:cubicBezTo>
                  <a:pt x="1083876" y="567691"/>
                  <a:pt x="1019741" y="756922"/>
                  <a:pt x="1212145" y="827482"/>
                </a:cubicBezTo>
                <a:cubicBezTo>
                  <a:pt x="1404549" y="898043"/>
                  <a:pt x="1920833" y="846726"/>
                  <a:pt x="2077963" y="904457"/>
                </a:cubicBezTo>
                <a:cubicBezTo>
                  <a:pt x="2235093" y="962188"/>
                  <a:pt x="2058723" y="1122553"/>
                  <a:pt x="2154925" y="1173870"/>
                </a:cubicBezTo>
                <a:cubicBezTo>
                  <a:pt x="2251127" y="1225187"/>
                  <a:pt x="2517286" y="1161041"/>
                  <a:pt x="2655175" y="1212358"/>
                </a:cubicBezTo>
                <a:cubicBezTo>
                  <a:pt x="2793065" y="1263675"/>
                  <a:pt x="2841166" y="1433662"/>
                  <a:pt x="2982262" y="1481771"/>
                </a:cubicBezTo>
                <a:cubicBezTo>
                  <a:pt x="3123358" y="1529880"/>
                  <a:pt x="3344623" y="1465734"/>
                  <a:pt x="3501753" y="1501014"/>
                </a:cubicBezTo>
                <a:cubicBezTo>
                  <a:pt x="3658883" y="1536294"/>
                  <a:pt x="3764705" y="1648550"/>
                  <a:pt x="3925042" y="1693452"/>
                </a:cubicBezTo>
                <a:cubicBezTo>
                  <a:pt x="4085379" y="1738354"/>
                  <a:pt x="4463773" y="1770427"/>
                  <a:pt x="4463773" y="1770427"/>
                </a:cubicBez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8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" grpId="0"/>
      <p:bldP spid="10" grpId="0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>
            <a:off x="2123728" y="3068960"/>
            <a:ext cx="4104456" cy="0"/>
          </a:xfrm>
          <a:prstGeom prst="straightConnector1">
            <a:avLst/>
          </a:prstGeom>
          <a:ln w="76200" cmpd="sng">
            <a:solidFill>
              <a:srgbClr val="00808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99592" y="1844824"/>
            <a:ext cx="288032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i="0" dirty="0">
                <a:solidFill>
                  <a:srgbClr val="000000"/>
                </a:solidFill>
                <a:latin typeface="Century Gothic"/>
                <a:cs typeface="Century Gothic"/>
              </a:rPr>
              <a:t>Имманентное </a:t>
            </a:r>
            <a:r>
              <a:rPr lang="ru-RU" i="0" dirty="0">
                <a:solidFill>
                  <a:srgbClr val="000000"/>
                </a:solidFill>
                <a:latin typeface="Century Gothic"/>
                <a:cs typeface="Century Gothic"/>
              </a:rPr>
              <a:t>(срощенное с опытом)</a:t>
            </a:r>
            <a:endParaRPr lang="ru-RU" sz="2000" i="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92080" y="1844824"/>
            <a:ext cx="324036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i="0" dirty="0">
                <a:solidFill>
                  <a:srgbClr val="000000"/>
                </a:solidFill>
                <a:latin typeface="Century Gothic"/>
                <a:cs typeface="Century Gothic"/>
              </a:rPr>
              <a:t>Трансцендентное </a:t>
            </a:r>
            <a:r>
              <a:rPr lang="ru-RU" i="0" dirty="0">
                <a:solidFill>
                  <a:srgbClr val="000000"/>
                </a:solidFill>
                <a:latin typeface="Century Gothic"/>
                <a:cs typeface="Century Gothic"/>
              </a:rPr>
              <a:t>(мыслимое)</a:t>
            </a:r>
            <a:endParaRPr lang="ru-RU" sz="2000" i="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72400" y="116632"/>
            <a:ext cx="720080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000000"/>
                </a:solidFill>
                <a:latin typeface="Monotype Corsiva"/>
                <a:cs typeface="Monotype Corsiva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260648"/>
            <a:ext cx="49685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200" i="1" dirty="0">
                <a:solidFill>
                  <a:srgbClr val="000000"/>
                </a:solidFill>
                <a:latin typeface="+mj-lt"/>
                <a:cs typeface="Monotype Corsiva"/>
              </a:rPr>
              <a:t>Эволюционные векторы</a:t>
            </a:r>
            <a:endParaRPr lang="ru-RU" sz="2000" i="1" dirty="0">
              <a:solidFill>
                <a:srgbClr val="000000"/>
              </a:solidFill>
              <a:latin typeface="+mj-lt"/>
              <a:cs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val="192282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172400" y="116632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000000"/>
                </a:solidFill>
                <a:latin typeface="Monotype Corsiva"/>
                <a:cs typeface="Monotype Corsiva"/>
              </a:rPr>
              <a:t>3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2195736" y="2564904"/>
            <a:ext cx="4104456" cy="0"/>
          </a:xfrm>
          <a:prstGeom prst="straightConnector1">
            <a:avLst/>
          </a:prstGeom>
          <a:ln w="76200" cmpd="sng">
            <a:solidFill>
              <a:srgbClr val="00808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99592" y="1844824"/>
            <a:ext cx="288032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i="0" dirty="0">
                <a:solidFill>
                  <a:srgbClr val="000000"/>
                </a:solidFill>
                <a:latin typeface="Century Gothic"/>
                <a:cs typeface="Century Gothic"/>
              </a:rPr>
              <a:t>Целое </a:t>
            </a:r>
            <a:endParaRPr lang="ru-RU" sz="3200" i="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92080" y="1844824"/>
            <a:ext cx="237626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i="0" dirty="0">
                <a:solidFill>
                  <a:srgbClr val="000000"/>
                </a:solidFill>
                <a:latin typeface="Century Gothic"/>
                <a:cs typeface="Century Gothic"/>
              </a:rPr>
              <a:t>Дробное </a:t>
            </a:r>
            <a:endParaRPr lang="ru-RU" sz="3200" i="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60648"/>
            <a:ext cx="49685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200" i="1" dirty="0">
                <a:solidFill>
                  <a:srgbClr val="000000"/>
                </a:solidFill>
                <a:latin typeface="+mj-lt"/>
                <a:cs typeface="Monotype Corsiva"/>
              </a:rPr>
              <a:t>Эволюционные векторы</a:t>
            </a:r>
            <a:endParaRPr lang="ru-RU" sz="2000" i="1" dirty="0">
              <a:solidFill>
                <a:srgbClr val="000000"/>
              </a:solidFill>
              <a:latin typeface="+mj-lt"/>
              <a:cs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val="146053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>
            <a:off x="2987824" y="4293096"/>
            <a:ext cx="2952328" cy="0"/>
          </a:xfrm>
          <a:prstGeom prst="straightConnector1">
            <a:avLst/>
          </a:prstGeom>
          <a:ln w="38100" cmpd="sng">
            <a:solidFill>
              <a:srgbClr val="00808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43608" y="4005064"/>
            <a:ext cx="288032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i="0" dirty="0">
                <a:solidFill>
                  <a:srgbClr val="000000"/>
                </a:solidFill>
                <a:latin typeface="Century Gothic"/>
                <a:cs typeface="Century Gothic"/>
              </a:rPr>
              <a:t>Сакральное </a:t>
            </a:r>
            <a:endParaRPr lang="ru-RU" sz="3200" i="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28184" y="3964994"/>
            <a:ext cx="237626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i="0" dirty="0" err="1">
                <a:solidFill>
                  <a:srgbClr val="000000"/>
                </a:solidFill>
                <a:latin typeface="Century Gothic"/>
                <a:cs typeface="Century Gothic"/>
              </a:rPr>
              <a:t>Профанное</a:t>
            </a:r>
            <a:endParaRPr lang="ru-RU" sz="3200" i="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1052736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dirty="0">
                <a:latin typeface="Century Gothic"/>
                <a:cs typeface="Century Gothic"/>
              </a:rPr>
              <a:t>Пространство развития</a:t>
            </a:r>
            <a:endParaRPr lang="ru-RU" sz="16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5805264"/>
            <a:ext cx="288032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i="0" dirty="0">
                <a:solidFill>
                  <a:srgbClr val="000000"/>
                </a:solidFill>
                <a:latin typeface="Century Gothic"/>
                <a:cs typeface="Century Gothic"/>
              </a:rPr>
              <a:t>Целое </a:t>
            </a:r>
            <a:endParaRPr lang="ru-RU" sz="3200" i="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2564904"/>
            <a:ext cx="237626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i="0" dirty="0">
                <a:solidFill>
                  <a:srgbClr val="000000"/>
                </a:solidFill>
                <a:latin typeface="Century Gothic"/>
                <a:cs typeface="Century Gothic"/>
              </a:rPr>
              <a:t>Дробное </a:t>
            </a:r>
            <a:endParaRPr lang="ru-RU" sz="3200" i="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4427984" y="3068960"/>
            <a:ext cx="0" cy="2736304"/>
          </a:xfrm>
          <a:prstGeom prst="straightConnector1">
            <a:avLst/>
          </a:prstGeom>
          <a:ln w="38100" cmpd="sng">
            <a:solidFill>
              <a:srgbClr val="00808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563888" y="3501008"/>
            <a:ext cx="1584176" cy="1785018"/>
          </a:xfrm>
          <a:prstGeom prst="straightConnector1">
            <a:avLst/>
          </a:prstGeom>
          <a:ln w="38100" cmpd="sng">
            <a:solidFill>
              <a:srgbClr val="00808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23728" y="5301208"/>
            <a:ext cx="187220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i="0" dirty="0">
                <a:solidFill>
                  <a:srgbClr val="000000"/>
                </a:solidFill>
                <a:latin typeface="Century Gothic"/>
                <a:cs typeface="Century Gothic"/>
              </a:rPr>
              <a:t>Опытное</a:t>
            </a:r>
            <a:endParaRPr lang="ru-RU" sz="3200" i="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92080" y="2852936"/>
            <a:ext cx="237626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i="0" dirty="0">
                <a:solidFill>
                  <a:srgbClr val="000000"/>
                </a:solidFill>
                <a:latin typeface="Century Gothic"/>
                <a:cs typeface="Century Gothic"/>
              </a:rPr>
              <a:t>Мыслимое </a:t>
            </a:r>
            <a:endParaRPr lang="ru-RU" sz="3200" i="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2123728" y="2564904"/>
            <a:ext cx="4392488" cy="3960439"/>
          </a:xfrm>
          <a:prstGeom prst="cube">
            <a:avLst>
              <a:gd name="adj" fmla="val 32422"/>
            </a:avLst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51520" y="260648"/>
            <a:ext cx="49685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200" i="1" dirty="0">
                <a:solidFill>
                  <a:srgbClr val="000000"/>
                </a:solidFill>
                <a:latin typeface="+mj-lt"/>
                <a:cs typeface="Monotype Corsiva"/>
              </a:rPr>
              <a:t>Эволюционные векторы</a:t>
            </a:r>
            <a:endParaRPr lang="ru-RU" sz="2000" i="1" dirty="0">
              <a:solidFill>
                <a:srgbClr val="000000"/>
              </a:solidFill>
              <a:latin typeface="+mj-lt"/>
              <a:cs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val="332541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8" grpId="0"/>
      <p:bldP spid="10" grpId="0"/>
      <p:bldP spid="11" grpId="0"/>
      <p:bldP spid="22" grpId="0"/>
      <p:bldP spid="23" grpId="0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467544" y="2777695"/>
            <a:ext cx="8188589" cy="1991838"/>
            <a:chOff x="415859" y="2564904"/>
            <a:chExt cx="8188589" cy="2022393"/>
          </a:xfrm>
        </p:grpSpPr>
        <p:sp>
          <p:nvSpPr>
            <p:cNvPr id="38" name="TextBox 37"/>
            <p:cNvSpPr txBox="1"/>
            <p:nvPr/>
          </p:nvSpPr>
          <p:spPr>
            <a:xfrm>
              <a:off x="415859" y="2564904"/>
              <a:ext cx="2232248" cy="36620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sz="2400" i="0" dirty="0">
                  <a:latin typeface="Century Gothic"/>
                  <a:cs typeface="Century Gothic"/>
                </a:rPr>
                <a:t>Сакральное </a:t>
              </a:r>
              <a:endParaRPr lang="ru-RU" sz="3200" i="0" dirty="0">
                <a:latin typeface="Century Gothic"/>
                <a:cs typeface="Century Gothic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56176" y="2564904"/>
              <a:ext cx="2376264" cy="36620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sz="2400" i="0" dirty="0">
                  <a:latin typeface="Century Gothic"/>
                  <a:cs typeface="Century Gothic"/>
                </a:rPr>
                <a:t>Рутинное </a:t>
              </a:r>
              <a:endParaRPr lang="ru-RU" sz="3200" i="0" dirty="0">
                <a:latin typeface="Century Gothic"/>
                <a:cs typeface="Century Gothic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35939" y="3284984"/>
              <a:ext cx="1512168" cy="36620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sz="2400" i="0" dirty="0">
                  <a:latin typeface="Century Gothic"/>
                  <a:cs typeface="Century Gothic"/>
                </a:rPr>
                <a:t>Целое </a:t>
              </a:r>
              <a:endParaRPr lang="ru-RU" sz="3200" i="0" dirty="0">
                <a:latin typeface="Century Gothic"/>
                <a:cs typeface="Century Gothic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228184" y="3356992"/>
              <a:ext cx="2376264" cy="36620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sz="2400" i="0" dirty="0">
                  <a:latin typeface="Century Gothic"/>
                  <a:cs typeface="Century Gothic"/>
                </a:rPr>
                <a:t>Дробное </a:t>
              </a:r>
              <a:endParaRPr lang="ru-RU" sz="3200" i="0" dirty="0">
                <a:latin typeface="Century Gothic"/>
                <a:cs typeface="Century Gothic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75899" y="4149080"/>
              <a:ext cx="1872208" cy="36620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sz="2400" i="0" dirty="0">
                  <a:latin typeface="Century Gothic"/>
                  <a:cs typeface="Century Gothic"/>
                </a:rPr>
                <a:t>Опытное</a:t>
              </a:r>
              <a:endParaRPr lang="ru-RU" sz="3200" i="0" dirty="0">
                <a:latin typeface="Century Gothic"/>
                <a:cs typeface="Century Gothic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228184" y="4221088"/>
              <a:ext cx="2376264" cy="36620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sz="2400" i="0" dirty="0">
                  <a:latin typeface="Century Gothic"/>
                  <a:cs typeface="Century Gothic"/>
                </a:rPr>
                <a:t>Мыслимое </a:t>
              </a:r>
              <a:endParaRPr lang="ru-RU" sz="3200" i="0" dirty="0">
                <a:latin typeface="Century Gothic"/>
                <a:cs typeface="Century Gothic"/>
              </a:endParaRPr>
            </a:p>
          </p:txBody>
        </p:sp>
      </p:grpSp>
      <p:sp>
        <p:nvSpPr>
          <p:cNvPr id="2" name="Овал 1"/>
          <p:cNvSpPr/>
          <p:nvPr/>
        </p:nvSpPr>
        <p:spPr>
          <a:xfrm>
            <a:off x="5580112" y="2777696"/>
            <a:ext cx="534412" cy="21412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899592" y="260648"/>
            <a:ext cx="7573432" cy="504056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i="1" dirty="0">
                <a:solidFill>
                  <a:schemeClr val="tx1"/>
                </a:solidFill>
                <a:cs typeface="Monotype Corsiva"/>
              </a:rPr>
              <a:t>Непрерывность развивающей динамики культур</a:t>
            </a:r>
            <a:endParaRPr lang="ru-RU" sz="2400" i="1" dirty="0">
              <a:solidFill>
                <a:schemeClr val="tx1"/>
              </a:solidFill>
              <a:cs typeface="Monotype Corsiva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967501" y="2990455"/>
            <a:ext cx="295232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915816" y="4603116"/>
            <a:ext cx="295232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976822" y="3838547"/>
            <a:ext cx="295232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Содержимое 2"/>
          <p:cNvSpPr txBox="1">
            <a:spLocks/>
          </p:cNvSpPr>
          <p:nvPr/>
        </p:nvSpPr>
        <p:spPr bwMode="auto">
          <a:xfrm>
            <a:off x="6476689" y="5184817"/>
            <a:ext cx="2331259" cy="90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sz="2400">
                <a:ea typeface="Century Gothic" charset="0"/>
                <a:cs typeface="Century Gothic" charset="0"/>
              </a:rPr>
              <a:t>Динамика идентичности</a:t>
            </a:r>
            <a:endParaRPr lang="ru-RU" sz="2400" dirty="0">
              <a:ea typeface="Century Gothic" charset="0"/>
              <a:cs typeface="Century Gothic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274912" y="2323130"/>
            <a:ext cx="3593231" cy="2237004"/>
            <a:chOff x="2807804" y="1953245"/>
            <a:chExt cx="3060340" cy="2699892"/>
          </a:xfrm>
        </p:grpSpPr>
        <p:cxnSp>
          <p:nvCxnSpPr>
            <p:cNvPr id="30" name="Прямая со стрелкой 29"/>
            <p:cNvCxnSpPr/>
            <p:nvPr/>
          </p:nvCxnSpPr>
          <p:spPr>
            <a:xfrm flipH="1" flipV="1">
              <a:off x="2807804" y="1953245"/>
              <a:ext cx="3060340" cy="755675"/>
            </a:xfrm>
            <a:prstGeom prst="straightConnector1">
              <a:avLst/>
            </a:prstGeom>
            <a:ln w="22225" cmpd="sng"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flipH="1" flipV="1">
              <a:off x="2933818" y="3077041"/>
              <a:ext cx="2934326" cy="639992"/>
            </a:xfrm>
            <a:prstGeom prst="straightConnector1">
              <a:avLst/>
            </a:prstGeom>
            <a:ln w="22225" cmpd="sng"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 flipH="1" flipV="1">
              <a:off x="2987824" y="4026368"/>
              <a:ext cx="2880320" cy="626769"/>
            </a:xfrm>
            <a:prstGeom prst="straightConnector1">
              <a:avLst/>
            </a:prstGeom>
            <a:ln w="22225" cmpd="sng"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Скругленная прямоугольная выноска 48"/>
          <p:cNvSpPr/>
          <p:nvPr/>
        </p:nvSpPr>
        <p:spPr>
          <a:xfrm>
            <a:off x="6347669" y="1618397"/>
            <a:ext cx="2220269" cy="768053"/>
          </a:xfrm>
          <a:prstGeom prst="wedgeRoundRectCallout">
            <a:avLst>
              <a:gd name="adj1" fmla="val -60894"/>
              <a:gd name="adj2" fmla="val 114482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i="0">
                <a:solidFill>
                  <a:schemeClr val="tx1"/>
                </a:solidFill>
                <a:latin typeface="Century Gothic" pitchFamily="34" charset="0"/>
              </a:rPr>
              <a:t>Предельные значения</a:t>
            </a:r>
            <a:endParaRPr lang="ru-RU" sz="1800" i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32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467544" y="2777695"/>
            <a:ext cx="8188589" cy="2092827"/>
            <a:chOff x="415859" y="2564904"/>
            <a:chExt cx="8188589" cy="2124931"/>
          </a:xfrm>
        </p:grpSpPr>
        <p:sp>
          <p:nvSpPr>
            <p:cNvPr id="38" name="TextBox 37"/>
            <p:cNvSpPr txBox="1"/>
            <p:nvPr/>
          </p:nvSpPr>
          <p:spPr>
            <a:xfrm>
              <a:off x="415859" y="2564904"/>
              <a:ext cx="2232248" cy="46874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sz="2400" i="0" dirty="0">
                  <a:solidFill>
                    <a:schemeClr val="bg1">
                      <a:lumMod val="75000"/>
                    </a:schemeClr>
                  </a:solidFill>
                  <a:latin typeface="Century Gothic"/>
                  <a:cs typeface="Century Gothic"/>
                </a:rPr>
                <a:t>Сакральное </a:t>
              </a:r>
              <a:endParaRPr lang="ru-RU" sz="3200" i="0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56176" y="2564904"/>
              <a:ext cx="2376264" cy="46874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sz="2400" i="0" dirty="0">
                  <a:solidFill>
                    <a:schemeClr val="bg1">
                      <a:lumMod val="75000"/>
                    </a:schemeClr>
                  </a:solidFill>
                  <a:latin typeface="Century Gothic"/>
                  <a:cs typeface="Century Gothic"/>
                </a:rPr>
                <a:t>Рутинное </a:t>
              </a:r>
              <a:endParaRPr lang="ru-RU" sz="3200" i="0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35939" y="3284984"/>
              <a:ext cx="1512168" cy="46874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sz="2400" i="0" dirty="0">
                  <a:solidFill>
                    <a:schemeClr val="bg1">
                      <a:lumMod val="75000"/>
                    </a:schemeClr>
                  </a:solidFill>
                  <a:latin typeface="Century Gothic"/>
                  <a:cs typeface="Century Gothic"/>
                </a:rPr>
                <a:t>Целое </a:t>
              </a:r>
              <a:endParaRPr lang="ru-RU" sz="3200" i="0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228184" y="3356992"/>
              <a:ext cx="2376264" cy="46874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sz="2400" i="0" dirty="0">
                  <a:solidFill>
                    <a:schemeClr val="bg1">
                      <a:lumMod val="75000"/>
                    </a:schemeClr>
                  </a:solidFill>
                  <a:latin typeface="Century Gothic"/>
                  <a:cs typeface="Century Gothic"/>
                </a:rPr>
                <a:t>Дробное </a:t>
              </a:r>
              <a:endParaRPr lang="ru-RU" sz="3200" i="0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75899" y="4149080"/>
              <a:ext cx="1872208" cy="46874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sz="2400" i="0" dirty="0">
                  <a:solidFill>
                    <a:schemeClr val="bg1">
                      <a:lumMod val="75000"/>
                    </a:schemeClr>
                  </a:solidFill>
                  <a:latin typeface="Century Gothic"/>
                  <a:cs typeface="Century Gothic"/>
                </a:rPr>
                <a:t>Опытное</a:t>
              </a:r>
              <a:endParaRPr lang="ru-RU" sz="3200" i="0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228184" y="4221088"/>
              <a:ext cx="2376264" cy="46874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sz="2400" i="0" dirty="0">
                  <a:solidFill>
                    <a:schemeClr val="bg1">
                      <a:lumMod val="75000"/>
                    </a:schemeClr>
                  </a:solidFill>
                  <a:latin typeface="Century Gothic"/>
                  <a:cs typeface="Century Gothic"/>
                </a:rPr>
                <a:t>Мыслимое </a:t>
              </a:r>
              <a:endParaRPr lang="ru-RU" sz="3200" i="0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28" name="Содержимое 2"/>
          <p:cNvSpPr txBox="1">
            <a:spLocks/>
          </p:cNvSpPr>
          <p:nvPr/>
        </p:nvSpPr>
        <p:spPr bwMode="auto">
          <a:xfrm>
            <a:off x="6444208" y="5373216"/>
            <a:ext cx="2331259" cy="90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sz="2400" i="1" dirty="0">
                <a:ea typeface="Century Gothic" charset="0"/>
                <a:cs typeface="Century Gothic" charset="0"/>
              </a:rPr>
              <a:t>Динамика культуры</a:t>
            </a:r>
          </a:p>
        </p:txBody>
      </p:sp>
      <p:sp>
        <p:nvSpPr>
          <p:cNvPr id="27" name="Дуга 26"/>
          <p:cNvSpPr/>
          <p:nvPr/>
        </p:nvSpPr>
        <p:spPr>
          <a:xfrm>
            <a:off x="4247964" y="5908752"/>
            <a:ext cx="1080119" cy="429851"/>
          </a:xfrm>
          <a:prstGeom prst="arc">
            <a:avLst>
              <a:gd name="adj1" fmla="val 13047526"/>
              <a:gd name="adj2" fmla="val 1141653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>
            <a:off x="3524681" y="5282671"/>
            <a:ext cx="2448271" cy="726514"/>
          </a:xfrm>
          <a:prstGeom prst="arc">
            <a:avLst>
              <a:gd name="adj1" fmla="val 13047526"/>
              <a:gd name="adj2" fmla="val 1204396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>
            <a:off x="2735796" y="4542882"/>
            <a:ext cx="3815843" cy="919407"/>
          </a:xfrm>
          <a:prstGeom prst="arc">
            <a:avLst>
              <a:gd name="adj1" fmla="val 13047526"/>
              <a:gd name="adj2" fmla="val 1204396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>
            <a:off x="2141502" y="3259866"/>
            <a:ext cx="4959196" cy="1474135"/>
          </a:xfrm>
          <a:prstGeom prst="arc">
            <a:avLst>
              <a:gd name="adj1" fmla="val 12344939"/>
              <a:gd name="adj2" fmla="val 1204396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>
            <a:off x="1403648" y="1928041"/>
            <a:ext cx="6408712" cy="1908915"/>
          </a:xfrm>
          <a:prstGeom prst="arc">
            <a:avLst>
              <a:gd name="adj1" fmla="val 11645159"/>
              <a:gd name="adj2" fmla="val 1137229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верх 36"/>
          <p:cNvSpPr/>
          <p:nvPr/>
        </p:nvSpPr>
        <p:spPr>
          <a:xfrm>
            <a:off x="4073656" y="1402689"/>
            <a:ext cx="1368152" cy="4889766"/>
          </a:xfrm>
          <a:prstGeom prst="upArrow">
            <a:avLst>
              <a:gd name="adj1" fmla="val 50000"/>
              <a:gd name="adj2" fmla="val 150907"/>
            </a:avLst>
          </a:prstGeom>
          <a:gradFill>
            <a:gsLst>
              <a:gs pos="7000">
                <a:srgbClr val="FFFFBD"/>
              </a:gs>
              <a:gs pos="87000">
                <a:schemeClr val="tx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2195736" y="620688"/>
            <a:ext cx="5397595" cy="584776"/>
          </a:xfrm>
          <a:prstGeom prst="rect">
            <a:avLst/>
          </a:prstGeom>
          <a:solidFill>
            <a:srgbClr val="FFFF00"/>
          </a:solidFill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200" i="1" dirty="0">
                <a:latin typeface="+mn-lt"/>
                <a:cs typeface="Century Gothic"/>
              </a:rPr>
              <a:t>Развитие смыслов</a:t>
            </a:r>
            <a:endParaRPr lang="ru-RU" sz="4000" i="1" dirty="0">
              <a:latin typeface="+mn-l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3886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коралл,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D869ADE8-ED99-D649-8DD6-3925AC3FC89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-26422"/>
            <a:ext cx="51435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2554791"/>
            <a:ext cx="7560840" cy="33843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47664" y="1628800"/>
            <a:ext cx="6552728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i="0" dirty="0">
                <a:latin typeface="Century Gothic"/>
                <a:cs typeface="Century Gothic"/>
              </a:rPr>
              <a:t>способности чувствовать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3608" y="4725144"/>
            <a:ext cx="7416824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i="0" dirty="0">
                <a:latin typeface="Century Gothic"/>
                <a:cs typeface="Century Gothic"/>
              </a:rPr>
              <a:t>Рождение </a:t>
            </a:r>
            <a:r>
              <a:rPr lang="ru-RU" sz="2800" dirty="0">
                <a:latin typeface="Century Gothic"/>
                <a:cs typeface="Century Gothic"/>
              </a:rPr>
              <a:t>способности мыслить</a:t>
            </a:r>
            <a:endParaRPr lang="ru-RU" sz="2800" i="0" dirty="0">
              <a:latin typeface="Century Gothic"/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56176" y="620688"/>
            <a:ext cx="208823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+mn-lt"/>
                <a:cs typeface="Century Gothic"/>
              </a:rPr>
              <a:t>Мозг ДО</a:t>
            </a:r>
            <a:r>
              <a:rPr lang="is-IS" sz="2400" i="1" dirty="0">
                <a:latin typeface="+mn-lt"/>
                <a:cs typeface="Century Gothic"/>
              </a:rPr>
              <a:t>…</a:t>
            </a:r>
            <a:endParaRPr lang="ru-RU" sz="2400" i="1" dirty="0">
              <a:latin typeface="+mn-lt"/>
              <a:cs typeface="Century Gothic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0152" y="5712121"/>
            <a:ext cx="252028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+mn-lt"/>
                <a:cs typeface="Century Gothic"/>
              </a:rPr>
              <a:t>Мозг  ПОСЛЕ</a:t>
            </a:r>
            <a:r>
              <a:rPr lang="is-IS" sz="2400" i="1" dirty="0">
                <a:latin typeface="+mn-lt"/>
                <a:cs typeface="Century Gothic"/>
              </a:rPr>
              <a:t>…</a:t>
            </a:r>
            <a:endParaRPr lang="ru-RU" sz="2400" i="1" dirty="0">
              <a:latin typeface="+mn-lt"/>
              <a:cs typeface="Century Gothic"/>
            </a:endParaRPr>
          </a:p>
        </p:txBody>
      </p:sp>
      <p:sp>
        <p:nvSpPr>
          <p:cNvPr id="5" name="Двойная стрелка вверх/вниз 4"/>
          <p:cNvSpPr/>
          <p:nvPr/>
        </p:nvSpPr>
        <p:spPr>
          <a:xfrm>
            <a:off x="4283968" y="2204864"/>
            <a:ext cx="792088" cy="2520280"/>
          </a:xfrm>
          <a:prstGeom prst="upDownArrow">
            <a:avLst>
              <a:gd name="adj1" fmla="val 50000"/>
              <a:gd name="adj2" fmla="val 80286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67544" y="3172616"/>
            <a:ext cx="820891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s-IS" sz="3200" i="1" dirty="0">
                <a:latin typeface="+mn-lt"/>
                <a:cs typeface="Century Gothic"/>
              </a:rPr>
              <a:t>…</a:t>
            </a:r>
            <a:r>
              <a:rPr lang="ru-RU" sz="3200" i="1" dirty="0">
                <a:latin typeface="+mn-lt"/>
                <a:cs typeface="Century Gothic"/>
              </a:rPr>
              <a:t> отчуждение мыслящего от мыслимого</a:t>
            </a:r>
          </a:p>
        </p:txBody>
      </p:sp>
    </p:spTree>
    <p:extLst>
      <p:ext uri="{BB962C8B-B14F-4D97-AF65-F5344CB8AC3E}">
        <p14:creationId xmlns:p14="http://schemas.microsoft.com/office/powerpoint/2010/main" val="427697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7" grpId="0"/>
      <p:bldP spid="18" grpId="0"/>
      <p:bldP spid="5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467544" y="2777695"/>
            <a:ext cx="8188589" cy="2092827"/>
            <a:chOff x="415859" y="2564904"/>
            <a:chExt cx="8188589" cy="2124931"/>
          </a:xfrm>
        </p:grpSpPr>
        <p:sp>
          <p:nvSpPr>
            <p:cNvPr id="38" name="TextBox 37"/>
            <p:cNvSpPr txBox="1"/>
            <p:nvPr/>
          </p:nvSpPr>
          <p:spPr>
            <a:xfrm>
              <a:off x="415859" y="2564904"/>
              <a:ext cx="2232248" cy="46874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sz="2400" i="0" dirty="0">
                  <a:solidFill>
                    <a:schemeClr val="bg1">
                      <a:lumMod val="75000"/>
                    </a:schemeClr>
                  </a:solidFill>
                  <a:latin typeface="Century Gothic"/>
                  <a:cs typeface="Century Gothic"/>
                </a:rPr>
                <a:t>Сакральное </a:t>
              </a:r>
              <a:endParaRPr lang="ru-RU" sz="3200" i="0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56176" y="2564904"/>
              <a:ext cx="2376264" cy="46874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sz="2400" i="0" dirty="0">
                  <a:solidFill>
                    <a:schemeClr val="bg1">
                      <a:lumMod val="75000"/>
                    </a:schemeClr>
                  </a:solidFill>
                  <a:latin typeface="Century Gothic"/>
                  <a:cs typeface="Century Gothic"/>
                </a:rPr>
                <a:t>Рутинное </a:t>
              </a:r>
              <a:endParaRPr lang="ru-RU" sz="3200" i="0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35939" y="3284984"/>
              <a:ext cx="1512168" cy="46874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sz="2400" i="0" dirty="0">
                  <a:solidFill>
                    <a:schemeClr val="bg1">
                      <a:lumMod val="75000"/>
                    </a:schemeClr>
                  </a:solidFill>
                  <a:latin typeface="Century Gothic"/>
                  <a:cs typeface="Century Gothic"/>
                </a:rPr>
                <a:t>Целое </a:t>
              </a:r>
              <a:endParaRPr lang="ru-RU" sz="3200" i="0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228184" y="3356992"/>
              <a:ext cx="2376264" cy="46874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sz="2400" i="0" dirty="0">
                  <a:solidFill>
                    <a:schemeClr val="bg1">
                      <a:lumMod val="75000"/>
                    </a:schemeClr>
                  </a:solidFill>
                  <a:latin typeface="Century Gothic"/>
                  <a:cs typeface="Century Gothic"/>
                </a:rPr>
                <a:t>Дробное </a:t>
              </a:r>
              <a:endParaRPr lang="ru-RU" sz="3200" i="0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75899" y="4149080"/>
              <a:ext cx="1872208" cy="46874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sz="2400" i="0" dirty="0">
                  <a:solidFill>
                    <a:schemeClr val="bg1">
                      <a:lumMod val="75000"/>
                    </a:schemeClr>
                  </a:solidFill>
                  <a:latin typeface="Century Gothic"/>
                  <a:cs typeface="Century Gothic"/>
                </a:rPr>
                <a:t>Опытное</a:t>
              </a:r>
              <a:endParaRPr lang="ru-RU" sz="3200" i="0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228184" y="4221088"/>
              <a:ext cx="2376264" cy="46874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sz="2400" i="0" dirty="0">
                  <a:solidFill>
                    <a:schemeClr val="bg1">
                      <a:lumMod val="75000"/>
                    </a:schemeClr>
                  </a:solidFill>
                  <a:latin typeface="Century Gothic"/>
                  <a:cs typeface="Century Gothic"/>
                </a:rPr>
                <a:t>Мыслимое </a:t>
              </a:r>
              <a:endParaRPr lang="ru-RU" sz="3200" i="0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28" name="Содержимое 2"/>
          <p:cNvSpPr txBox="1">
            <a:spLocks/>
          </p:cNvSpPr>
          <p:nvPr/>
        </p:nvSpPr>
        <p:spPr bwMode="auto">
          <a:xfrm>
            <a:off x="6476689" y="4918976"/>
            <a:ext cx="2331259" cy="90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u-RU" sz="2400" dirty="0">
                <a:ea typeface="Century Gothic" charset="0"/>
                <a:cs typeface="Century Gothic" charset="0"/>
              </a:rPr>
              <a:t>Динамика культуры</a:t>
            </a:r>
          </a:p>
        </p:txBody>
      </p:sp>
      <p:sp>
        <p:nvSpPr>
          <p:cNvPr id="27" name="Дуга 26"/>
          <p:cNvSpPr/>
          <p:nvPr/>
        </p:nvSpPr>
        <p:spPr>
          <a:xfrm>
            <a:off x="4247964" y="5908752"/>
            <a:ext cx="1080119" cy="429851"/>
          </a:xfrm>
          <a:prstGeom prst="arc">
            <a:avLst>
              <a:gd name="adj1" fmla="val 13047526"/>
              <a:gd name="adj2" fmla="val 1141653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>
            <a:off x="3524681" y="5282671"/>
            <a:ext cx="2448271" cy="726514"/>
          </a:xfrm>
          <a:prstGeom prst="arc">
            <a:avLst>
              <a:gd name="adj1" fmla="val 13047526"/>
              <a:gd name="adj2" fmla="val 1204396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>
            <a:off x="2735796" y="4542882"/>
            <a:ext cx="3815843" cy="919407"/>
          </a:xfrm>
          <a:prstGeom prst="arc">
            <a:avLst>
              <a:gd name="adj1" fmla="val 13047526"/>
              <a:gd name="adj2" fmla="val 1204396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>
            <a:off x="2141502" y="3259866"/>
            <a:ext cx="4959196" cy="1474135"/>
          </a:xfrm>
          <a:prstGeom prst="arc">
            <a:avLst>
              <a:gd name="adj1" fmla="val 12344939"/>
              <a:gd name="adj2" fmla="val 1204396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>
            <a:off x="1403648" y="1928041"/>
            <a:ext cx="6408712" cy="1908915"/>
          </a:xfrm>
          <a:prstGeom prst="arc">
            <a:avLst>
              <a:gd name="adj1" fmla="val 11645159"/>
              <a:gd name="adj2" fmla="val 1137229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верх 36"/>
          <p:cNvSpPr/>
          <p:nvPr/>
        </p:nvSpPr>
        <p:spPr>
          <a:xfrm>
            <a:off x="4073656" y="1402689"/>
            <a:ext cx="1368152" cy="4889766"/>
          </a:xfrm>
          <a:prstGeom prst="upArrow">
            <a:avLst>
              <a:gd name="adj1" fmla="val 50000"/>
              <a:gd name="adj2" fmla="val 150907"/>
            </a:avLst>
          </a:prstGeom>
          <a:gradFill>
            <a:gsLst>
              <a:gs pos="7000">
                <a:srgbClr val="FFFFBD"/>
              </a:gs>
              <a:gs pos="87000">
                <a:schemeClr val="tx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3021168" y="2693913"/>
            <a:ext cx="5832648" cy="412420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endParaRPr lang="ru-RU" sz="2800" i="1" dirty="0">
              <a:latin typeface="+mn-lt"/>
              <a:cs typeface="Century Gothic"/>
            </a:endParaRPr>
          </a:p>
          <a:p>
            <a:pPr algn="ctr">
              <a:spcAft>
                <a:spcPts val="1200"/>
              </a:spcAft>
            </a:pPr>
            <a:r>
              <a:rPr lang="ru-RU" sz="2800" i="1" dirty="0">
                <a:latin typeface="+mn-lt"/>
                <a:cs typeface="Century Gothic"/>
              </a:rPr>
              <a:t>Это происходит лишь при нахождении новых смыслов</a:t>
            </a:r>
          </a:p>
          <a:p>
            <a:pPr algn="ctr">
              <a:spcAft>
                <a:spcPts val="1200"/>
              </a:spcAft>
            </a:pPr>
            <a:endParaRPr lang="ru-RU" sz="2800" i="1" dirty="0">
              <a:latin typeface="+mn-lt"/>
              <a:cs typeface="Century Gothic"/>
            </a:endParaRPr>
          </a:p>
          <a:p>
            <a:pPr algn="ctr">
              <a:spcAft>
                <a:spcPts val="1200"/>
              </a:spcAft>
            </a:pPr>
            <a:endParaRPr lang="ru-RU" sz="2800" i="1" dirty="0">
              <a:latin typeface="+mn-lt"/>
              <a:cs typeface="Century Gothic"/>
            </a:endParaRPr>
          </a:p>
          <a:p>
            <a:pPr algn="ctr">
              <a:spcAft>
                <a:spcPts val="1200"/>
              </a:spcAft>
            </a:pPr>
            <a:endParaRPr lang="ru-RU" sz="3600" i="1" dirty="0">
              <a:latin typeface="+mn-lt"/>
              <a:cs typeface="Century Gothic"/>
            </a:endParaRPr>
          </a:p>
          <a:p>
            <a:pPr algn="ctr">
              <a:spcAft>
                <a:spcPts val="1200"/>
              </a:spcAft>
            </a:pPr>
            <a:endParaRPr lang="ru-RU" sz="3600" i="1" dirty="0">
              <a:latin typeface="+mn-lt"/>
              <a:cs typeface="Century Gothic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40478" y="4259152"/>
            <a:ext cx="5832648" cy="236988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endParaRPr lang="ru-RU" sz="4000" i="1" dirty="0">
              <a:latin typeface="+mn-lt"/>
              <a:cs typeface="Century Gothic"/>
            </a:endParaRPr>
          </a:p>
          <a:p>
            <a:pPr algn="ctr">
              <a:spcAft>
                <a:spcPts val="1200"/>
              </a:spcAft>
            </a:pPr>
            <a:r>
              <a:rPr lang="ru-RU" sz="4000" i="1" dirty="0">
                <a:latin typeface="+mn-lt"/>
                <a:cs typeface="Century Gothic"/>
              </a:rPr>
              <a:t>Этому надо помогать</a:t>
            </a:r>
          </a:p>
          <a:p>
            <a:pPr algn="ctr">
              <a:spcAft>
                <a:spcPts val="1200"/>
              </a:spcAft>
            </a:pPr>
            <a:endParaRPr lang="ru-RU" sz="4800" i="1" dirty="0">
              <a:latin typeface="+mn-lt"/>
              <a:cs typeface="Century Gothic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21328" y="5967394"/>
            <a:ext cx="2226169" cy="584775"/>
          </a:xfrm>
          <a:prstGeom prst="rect">
            <a:avLst/>
          </a:prstGeom>
          <a:solidFill>
            <a:srgbClr val="FFFF00"/>
          </a:solidFill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200" i="1">
                <a:latin typeface="+mn-lt"/>
                <a:cs typeface="Century Gothic"/>
              </a:rPr>
              <a:t>Как?</a:t>
            </a:r>
            <a:endParaRPr lang="ru-RU" sz="4000" i="1" dirty="0">
              <a:latin typeface="+mn-lt"/>
              <a:cs typeface="Century Gothic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31840" y="1600536"/>
            <a:ext cx="5832648" cy="138499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i="1" dirty="0">
                <a:latin typeface="+mn-lt"/>
                <a:cs typeface="Century Gothic"/>
              </a:rPr>
              <a:t>При недостаточности ресурса культурное развитие притормаживается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95736" y="620688"/>
            <a:ext cx="5397595" cy="584776"/>
          </a:xfrm>
          <a:prstGeom prst="rect">
            <a:avLst/>
          </a:prstGeom>
          <a:solidFill>
            <a:srgbClr val="FFFF00"/>
          </a:solidFill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200" i="1" dirty="0">
                <a:latin typeface="+mn-lt"/>
                <a:cs typeface="Century Gothic"/>
              </a:rPr>
              <a:t>Развитие смыслов</a:t>
            </a:r>
            <a:endParaRPr lang="ru-RU" sz="4000" i="1" dirty="0">
              <a:latin typeface="+mn-l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8489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3" grpId="0" animBg="1"/>
      <p:bldP spid="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9512" y="260648"/>
            <a:ext cx="8424936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i="1" dirty="0">
                <a:solidFill>
                  <a:srgbClr val="008080"/>
                </a:solidFill>
                <a:latin typeface="+mn-lt"/>
                <a:cs typeface="Century Gothic"/>
              </a:rPr>
              <a:t>3. Подходы к вспоможению развития культур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B3E422-A308-5A4D-815B-320A1A535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16" y="1453221"/>
            <a:ext cx="4680520" cy="792088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ru-RU" sz="2000" i="0" dirty="0">
                <a:solidFill>
                  <a:schemeClr val="tx1"/>
                </a:solidFill>
                <a:latin typeface="Century Gothic"/>
                <a:cs typeface="Century Gothic"/>
              </a:rPr>
              <a:t>1. Развитие как восхождение по «лестнице прогресса»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7C0B96F-5F8B-894B-BBD2-1E5670559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183" y="5229200"/>
            <a:ext cx="6264696" cy="9361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ru-RU" sz="2400" i="1" dirty="0">
                <a:solidFill>
                  <a:schemeClr val="tx1"/>
                </a:solidFill>
                <a:latin typeface="+mn-lt"/>
                <a:cs typeface="Century Gothic"/>
              </a:rPr>
              <a:t>Без выпадения событий из культурного оборота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9E4CCDE-92FF-734E-9BE4-5CEFFF392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15" y="2539131"/>
            <a:ext cx="4680520" cy="43204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ru-RU" sz="2400" i="1" dirty="0">
                <a:solidFill>
                  <a:schemeClr val="tx1"/>
                </a:solidFill>
                <a:latin typeface="+mn-lt"/>
                <a:cs typeface="Century Gothic"/>
              </a:rPr>
              <a:t>Путем «снятия» противоречий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2DDD7C1-72AE-4E45-AFE7-2D47E7E1E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4409938"/>
            <a:ext cx="4680520" cy="792088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ru-RU" sz="2000" i="0" dirty="0">
                <a:solidFill>
                  <a:schemeClr val="tx1"/>
                </a:solidFill>
                <a:latin typeface="Century Gothic"/>
                <a:cs typeface="Century Gothic"/>
              </a:rPr>
              <a:t>2. Развитие как «произведение произведений»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293506A6-70DC-A543-93CA-5A2EB055F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5949280"/>
            <a:ext cx="763284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i="1" dirty="0">
                <a:latin typeface="+mn-lt"/>
              </a:rPr>
              <a:t>О двух формах развития</a:t>
            </a:r>
            <a:endParaRPr lang="ru-RU" sz="6000" i="1" dirty="0">
              <a:latin typeface="+mn-lt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F796E1FC-7172-004D-A028-18D289028E2F}"/>
              </a:ext>
            </a:extLst>
          </p:cNvPr>
          <p:cNvCxnSpPr>
            <a:cxnSpLocks/>
          </p:cNvCxnSpPr>
          <p:nvPr/>
        </p:nvCxnSpPr>
        <p:spPr bwMode="auto">
          <a:xfrm>
            <a:off x="1207300" y="1223451"/>
            <a:ext cx="1279767" cy="6933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3051C4F-BAF9-0846-BFF0-3A300EACBC2F}"/>
              </a:ext>
            </a:extLst>
          </p:cNvPr>
          <p:cNvCxnSpPr>
            <a:cxnSpLocks/>
          </p:cNvCxnSpPr>
          <p:nvPr/>
        </p:nvCxnSpPr>
        <p:spPr bwMode="auto">
          <a:xfrm>
            <a:off x="1127299" y="1453221"/>
            <a:ext cx="1359768" cy="22237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05CAA9B3-4A8D-714D-94C9-6C5887EF30A7}"/>
              </a:ext>
            </a:extLst>
          </p:cNvPr>
          <p:cNvSpPr/>
          <p:nvPr/>
        </p:nvSpPr>
        <p:spPr bwMode="auto">
          <a:xfrm>
            <a:off x="5174125" y="2192560"/>
            <a:ext cx="3712191" cy="2055450"/>
          </a:xfrm>
          <a:custGeom>
            <a:avLst/>
            <a:gdLst>
              <a:gd name="connsiteX0" fmla="*/ 73518 w 3712191"/>
              <a:gd name="connsiteY0" fmla="*/ 2055450 h 2055450"/>
              <a:gd name="connsiteX1" fmla="*/ 90451 w 3712191"/>
              <a:gd name="connsiteY1" fmla="*/ 1682917 h 2055450"/>
              <a:gd name="connsiteX2" fmla="*/ 970984 w 3712191"/>
              <a:gd name="connsiteY2" fmla="*/ 1649050 h 2055450"/>
              <a:gd name="connsiteX3" fmla="*/ 1021784 w 3712191"/>
              <a:gd name="connsiteY3" fmla="*/ 1141050 h 2055450"/>
              <a:gd name="connsiteX4" fmla="*/ 1749918 w 3712191"/>
              <a:gd name="connsiteY4" fmla="*/ 1073317 h 2055450"/>
              <a:gd name="connsiteX5" fmla="*/ 1783784 w 3712191"/>
              <a:gd name="connsiteY5" fmla="*/ 582250 h 2055450"/>
              <a:gd name="connsiteX6" fmla="*/ 2681251 w 3712191"/>
              <a:gd name="connsiteY6" fmla="*/ 514517 h 2055450"/>
              <a:gd name="connsiteX7" fmla="*/ 2647384 w 3712191"/>
              <a:gd name="connsiteY7" fmla="*/ 74250 h 2055450"/>
              <a:gd name="connsiteX8" fmla="*/ 3595651 w 3712191"/>
              <a:gd name="connsiteY8" fmla="*/ 6517 h 2055450"/>
              <a:gd name="connsiteX9" fmla="*/ 3663384 w 3712191"/>
              <a:gd name="connsiteY9" fmla="*/ 6517 h 205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2191" h="2055450">
                <a:moveTo>
                  <a:pt x="73518" y="2055450"/>
                </a:moveTo>
                <a:cubicBezTo>
                  <a:pt x="7195" y="1903050"/>
                  <a:pt x="-59127" y="1750650"/>
                  <a:pt x="90451" y="1682917"/>
                </a:cubicBezTo>
                <a:cubicBezTo>
                  <a:pt x="240029" y="1615184"/>
                  <a:pt x="815762" y="1739361"/>
                  <a:pt x="970984" y="1649050"/>
                </a:cubicBezTo>
                <a:cubicBezTo>
                  <a:pt x="1126206" y="1558739"/>
                  <a:pt x="891962" y="1237005"/>
                  <a:pt x="1021784" y="1141050"/>
                </a:cubicBezTo>
                <a:cubicBezTo>
                  <a:pt x="1151606" y="1045094"/>
                  <a:pt x="1622918" y="1166450"/>
                  <a:pt x="1749918" y="1073317"/>
                </a:cubicBezTo>
                <a:cubicBezTo>
                  <a:pt x="1876918" y="980184"/>
                  <a:pt x="1628562" y="675383"/>
                  <a:pt x="1783784" y="582250"/>
                </a:cubicBezTo>
                <a:cubicBezTo>
                  <a:pt x="1939006" y="489117"/>
                  <a:pt x="2537318" y="599184"/>
                  <a:pt x="2681251" y="514517"/>
                </a:cubicBezTo>
                <a:cubicBezTo>
                  <a:pt x="2825184" y="429850"/>
                  <a:pt x="2494984" y="158917"/>
                  <a:pt x="2647384" y="74250"/>
                </a:cubicBezTo>
                <a:cubicBezTo>
                  <a:pt x="2799784" y="-10417"/>
                  <a:pt x="3426318" y="17806"/>
                  <a:pt x="3595651" y="6517"/>
                </a:cubicBezTo>
                <a:cubicBezTo>
                  <a:pt x="3764984" y="-4772"/>
                  <a:pt x="3714184" y="872"/>
                  <a:pt x="3663384" y="6517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07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4" grpId="0"/>
      <p:bldP spid="5" grpId="0"/>
      <p:bldP spid="6" grpId="0" animBg="1"/>
      <p:bldP spid="7" grpId="0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967414D-A363-3048-B1BF-A08B9914D01A}"/>
              </a:ext>
            </a:extLst>
          </p:cNvPr>
          <p:cNvSpPr/>
          <p:nvPr/>
        </p:nvSpPr>
        <p:spPr>
          <a:xfrm>
            <a:off x="683568" y="1412776"/>
            <a:ext cx="7344816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i="1" dirty="0">
                <a:solidFill>
                  <a:srgbClr val="006666"/>
                </a:solidFill>
                <a:latin typeface="+mn-lt"/>
                <a:ea typeface="Calibri" panose="020F0502020204030204" pitchFamily="34" charset="0"/>
              </a:rPr>
              <a:t>Культуры развиваются не через «отрицание», а через непрерывные </a:t>
            </a:r>
            <a:r>
              <a:rPr lang="ru-RU" sz="4400" i="1" dirty="0">
                <a:solidFill>
                  <a:srgbClr val="006666"/>
                </a:solidFill>
                <a:latin typeface="+mn-lt"/>
                <a:ea typeface="Calibri" panose="020F0502020204030204" pitchFamily="34" charset="0"/>
              </a:rPr>
              <a:t>диалоги</a:t>
            </a:r>
            <a:endParaRPr lang="ru-RU" sz="3200" i="1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967414D-A363-3048-B1BF-A08B9914D01A}"/>
              </a:ext>
            </a:extLst>
          </p:cNvPr>
          <p:cNvSpPr/>
          <p:nvPr/>
        </p:nvSpPr>
        <p:spPr>
          <a:xfrm>
            <a:off x="827584" y="3356992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i="1" dirty="0">
                <a:solidFill>
                  <a:srgbClr val="006666"/>
                </a:solidFill>
                <a:latin typeface="+mn-lt"/>
                <a:ea typeface="Calibri" panose="020F0502020204030204" pitchFamily="34" charset="0"/>
              </a:rPr>
              <a:t>.) настоящего с прошлым, будущим и с самим собой</a:t>
            </a:r>
            <a:endParaRPr lang="ru-RU" sz="3200" i="1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967414D-A363-3048-B1BF-A08B9914D01A}"/>
              </a:ext>
            </a:extLst>
          </p:cNvPr>
          <p:cNvSpPr/>
          <p:nvPr/>
        </p:nvSpPr>
        <p:spPr>
          <a:xfrm>
            <a:off x="827584" y="4725144"/>
            <a:ext cx="734481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i="1" dirty="0">
                <a:solidFill>
                  <a:srgbClr val="006666"/>
                </a:solidFill>
                <a:latin typeface="+mn-lt"/>
                <a:ea typeface="Calibri" panose="020F0502020204030204" pitchFamily="34" charset="0"/>
              </a:rPr>
              <a:t>.) с другими культурами</a:t>
            </a:r>
            <a:endParaRPr lang="ru-RU" sz="3200" i="1" dirty="0">
              <a:solidFill>
                <a:srgbClr val="0066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567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олилиния 64"/>
          <p:cNvSpPr/>
          <p:nvPr/>
        </p:nvSpPr>
        <p:spPr>
          <a:xfrm rot="2733561">
            <a:off x="2850165" y="4145971"/>
            <a:ext cx="4026535" cy="2756985"/>
          </a:xfrm>
          <a:custGeom>
            <a:avLst/>
            <a:gdLst>
              <a:gd name="connsiteX0" fmla="*/ 0 w 5645426"/>
              <a:gd name="connsiteY0" fmla="*/ 3657600 h 3657600"/>
              <a:gd name="connsiteX1" fmla="*/ 397566 w 5645426"/>
              <a:gd name="connsiteY1" fmla="*/ 3220278 h 3657600"/>
              <a:gd name="connsiteX2" fmla="*/ 397566 w 5645426"/>
              <a:gd name="connsiteY2" fmla="*/ 3220278 h 3657600"/>
              <a:gd name="connsiteX3" fmla="*/ 2325757 w 5645426"/>
              <a:gd name="connsiteY3" fmla="*/ 2484782 h 3657600"/>
              <a:gd name="connsiteX4" fmla="*/ 3657600 w 5645426"/>
              <a:gd name="connsiteY4" fmla="*/ 695739 h 3657600"/>
              <a:gd name="connsiteX5" fmla="*/ 5645426 w 5645426"/>
              <a:gd name="connsiteY5" fmla="*/ 0 h 3657600"/>
              <a:gd name="connsiteX6" fmla="*/ 5645426 w 5645426"/>
              <a:gd name="connsiteY6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45426" h="3657600">
                <a:moveTo>
                  <a:pt x="0" y="3657600"/>
                </a:moveTo>
                <a:lnTo>
                  <a:pt x="397566" y="3220278"/>
                </a:lnTo>
                <a:lnTo>
                  <a:pt x="397566" y="3220278"/>
                </a:lnTo>
                <a:cubicBezTo>
                  <a:pt x="718931" y="3097695"/>
                  <a:pt x="1782418" y="2905538"/>
                  <a:pt x="2325757" y="2484782"/>
                </a:cubicBezTo>
                <a:cubicBezTo>
                  <a:pt x="2869096" y="2064026"/>
                  <a:pt x="3104322" y="1109869"/>
                  <a:pt x="3657600" y="695739"/>
                </a:cubicBezTo>
                <a:cubicBezTo>
                  <a:pt x="4210878" y="281609"/>
                  <a:pt x="5645426" y="0"/>
                  <a:pt x="5645426" y="0"/>
                </a:cubicBezTo>
                <a:lnTo>
                  <a:pt x="5645426" y="0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66850" y="219401"/>
            <a:ext cx="464916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i="1" dirty="0" err="1">
                <a:latin typeface="+mj-lt"/>
              </a:rPr>
              <a:t>Диалогия</a:t>
            </a:r>
            <a:endParaRPr lang="ru-RU" sz="4400" i="1" dirty="0">
              <a:latin typeface="+mj-lt"/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298174" y="4909930"/>
            <a:ext cx="2405269" cy="1610140"/>
          </a:xfrm>
          <a:custGeom>
            <a:avLst/>
            <a:gdLst>
              <a:gd name="connsiteX0" fmla="*/ 0 w 2405269"/>
              <a:gd name="connsiteY0" fmla="*/ 1610140 h 1610140"/>
              <a:gd name="connsiteX1" fmla="*/ 1351722 w 2405269"/>
              <a:gd name="connsiteY1" fmla="*/ 954157 h 1610140"/>
              <a:gd name="connsiteX2" fmla="*/ 2405269 w 2405269"/>
              <a:gd name="connsiteY2" fmla="*/ 0 h 1610140"/>
              <a:gd name="connsiteX3" fmla="*/ 2405269 w 2405269"/>
              <a:gd name="connsiteY3" fmla="*/ 0 h 16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5269" h="1610140">
                <a:moveTo>
                  <a:pt x="0" y="1610140"/>
                </a:moveTo>
                <a:cubicBezTo>
                  <a:pt x="475422" y="1416327"/>
                  <a:pt x="950844" y="1222514"/>
                  <a:pt x="1351722" y="954157"/>
                </a:cubicBezTo>
                <a:cubicBezTo>
                  <a:pt x="1752600" y="685800"/>
                  <a:pt x="2405269" y="0"/>
                  <a:pt x="2405269" y="0"/>
                </a:cubicBezTo>
                <a:lnTo>
                  <a:pt x="2405269" y="0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2216815" y="1804100"/>
            <a:ext cx="5645426" cy="3657600"/>
          </a:xfrm>
          <a:custGeom>
            <a:avLst/>
            <a:gdLst>
              <a:gd name="connsiteX0" fmla="*/ 0 w 5645426"/>
              <a:gd name="connsiteY0" fmla="*/ 3657600 h 3657600"/>
              <a:gd name="connsiteX1" fmla="*/ 397566 w 5645426"/>
              <a:gd name="connsiteY1" fmla="*/ 3220278 h 3657600"/>
              <a:gd name="connsiteX2" fmla="*/ 397566 w 5645426"/>
              <a:gd name="connsiteY2" fmla="*/ 3220278 h 3657600"/>
              <a:gd name="connsiteX3" fmla="*/ 2325757 w 5645426"/>
              <a:gd name="connsiteY3" fmla="*/ 2484782 h 3657600"/>
              <a:gd name="connsiteX4" fmla="*/ 3657600 w 5645426"/>
              <a:gd name="connsiteY4" fmla="*/ 695739 h 3657600"/>
              <a:gd name="connsiteX5" fmla="*/ 5645426 w 5645426"/>
              <a:gd name="connsiteY5" fmla="*/ 0 h 3657600"/>
              <a:gd name="connsiteX6" fmla="*/ 5645426 w 5645426"/>
              <a:gd name="connsiteY6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45426" h="3657600">
                <a:moveTo>
                  <a:pt x="0" y="3657600"/>
                </a:moveTo>
                <a:lnTo>
                  <a:pt x="397566" y="3220278"/>
                </a:lnTo>
                <a:lnTo>
                  <a:pt x="397566" y="3220278"/>
                </a:lnTo>
                <a:cubicBezTo>
                  <a:pt x="718931" y="3097695"/>
                  <a:pt x="1782418" y="2905538"/>
                  <a:pt x="2325757" y="2484782"/>
                </a:cubicBezTo>
                <a:cubicBezTo>
                  <a:pt x="2869096" y="2064026"/>
                  <a:pt x="3104322" y="1109869"/>
                  <a:pt x="3657600" y="695739"/>
                </a:cubicBezTo>
                <a:cubicBezTo>
                  <a:pt x="4210878" y="281609"/>
                  <a:pt x="5645426" y="0"/>
                  <a:pt x="5645426" y="0"/>
                </a:cubicBezTo>
                <a:lnTo>
                  <a:pt x="5645426" y="0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Oval 5"/>
          <p:cNvSpPr>
            <a:spLocks noChangeArrowheads="1"/>
          </p:cNvSpPr>
          <p:nvPr/>
        </p:nvSpPr>
        <p:spPr bwMode="auto">
          <a:xfrm rot="738495">
            <a:off x="1973713" y="4584013"/>
            <a:ext cx="991757" cy="968658"/>
          </a:xfrm>
          <a:prstGeom prst="ellipse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4" name="Text Box 3"/>
          <p:cNvSpPr txBox="1">
            <a:spLocks noChangeArrowheads="1"/>
          </p:cNvSpPr>
          <p:nvPr/>
        </p:nvSpPr>
        <p:spPr bwMode="auto">
          <a:xfrm>
            <a:off x="3863068" y="1524142"/>
            <a:ext cx="34462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latin typeface="Century Gothic" pitchFamily="34" charset="0"/>
              </a:rPr>
              <a:t>Конструктивный диалог</a:t>
            </a:r>
          </a:p>
        </p:txBody>
      </p:sp>
      <p:sp>
        <p:nvSpPr>
          <p:cNvPr id="66" name="Text Box 3"/>
          <p:cNvSpPr txBox="1">
            <a:spLocks noChangeArrowheads="1"/>
          </p:cNvSpPr>
          <p:nvPr/>
        </p:nvSpPr>
        <p:spPr bwMode="auto">
          <a:xfrm>
            <a:off x="4291648" y="5752069"/>
            <a:ext cx="34462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latin typeface="Century Gothic" pitchFamily="34" charset="0"/>
              </a:rPr>
              <a:t>Деструктивный диалог</a:t>
            </a:r>
          </a:p>
        </p:txBody>
      </p:sp>
      <p:sp>
        <p:nvSpPr>
          <p:cNvPr id="91" name="Text Box 3"/>
          <p:cNvSpPr txBox="1">
            <a:spLocks noChangeArrowheads="1"/>
          </p:cNvSpPr>
          <p:nvPr/>
        </p:nvSpPr>
        <p:spPr bwMode="auto">
          <a:xfrm>
            <a:off x="1327646" y="4058835"/>
            <a:ext cx="34462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>
                <a:latin typeface="Century Gothic" pitchFamily="34" charset="0"/>
              </a:rPr>
              <a:t>Поступок</a:t>
            </a:r>
            <a:endParaRPr lang="ru-RU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5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55299" grpId="0"/>
      <p:bldP spid="2" grpId="0" animBg="1"/>
      <p:bldP spid="3" grpId="0" animBg="1"/>
      <p:bldP spid="63" grpId="0" animBg="1"/>
      <p:bldP spid="64" grpId="0" autoUpdateAnimBg="0"/>
      <p:bldP spid="66" grpId="0" autoUpdateAnimBg="0"/>
      <p:bldP spid="91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298174" y="4909930"/>
            <a:ext cx="2405269" cy="1610140"/>
          </a:xfrm>
          <a:custGeom>
            <a:avLst/>
            <a:gdLst>
              <a:gd name="connsiteX0" fmla="*/ 0 w 2405269"/>
              <a:gd name="connsiteY0" fmla="*/ 1610140 h 1610140"/>
              <a:gd name="connsiteX1" fmla="*/ 1351722 w 2405269"/>
              <a:gd name="connsiteY1" fmla="*/ 954157 h 1610140"/>
              <a:gd name="connsiteX2" fmla="*/ 2405269 w 2405269"/>
              <a:gd name="connsiteY2" fmla="*/ 0 h 1610140"/>
              <a:gd name="connsiteX3" fmla="*/ 2405269 w 2405269"/>
              <a:gd name="connsiteY3" fmla="*/ 0 h 16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5269" h="1610140">
                <a:moveTo>
                  <a:pt x="0" y="1610140"/>
                </a:moveTo>
                <a:cubicBezTo>
                  <a:pt x="475422" y="1416327"/>
                  <a:pt x="950844" y="1222514"/>
                  <a:pt x="1351722" y="954157"/>
                </a:cubicBezTo>
                <a:cubicBezTo>
                  <a:pt x="1752600" y="685800"/>
                  <a:pt x="2405269" y="0"/>
                  <a:pt x="2405269" y="0"/>
                </a:cubicBezTo>
                <a:lnTo>
                  <a:pt x="2405269" y="0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2216815" y="1804100"/>
            <a:ext cx="5645426" cy="3657600"/>
          </a:xfrm>
          <a:custGeom>
            <a:avLst/>
            <a:gdLst>
              <a:gd name="connsiteX0" fmla="*/ 0 w 5645426"/>
              <a:gd name="connsiteY0" fmla="*/ 3657600 h 3657600"/>
              <a:gd name="connsiteX1" fmla="*/ 397566 w 5645426"/>
              <a:gd name="connsiteY1" fmla="*/ 3220278 h 3657600"/>
              <a:gd name="connsiteX2" fmla="*/ 397566 w 5645426"/>
              <a:gd name="connsiteY2" fmla="*/ 3220278 h 3657600"/>
              <a:gd name="connsiteX3" fmla="*/ 2325757 w 5645426"/>
              <a:gd name="connsiteY3" fmla="*/ 2484782 h 3657600"/>
              <a:gd name="connsiteX4" fmla="*/ 3657600 w 5645426"/>
              <a:gd name="connsiteY4" fmla="*/ 695739 h 3657600"/>
              <a:gd name="connsiteX5" fmla="*/ 5645426 w 5645426"/>
              <a:gd name="connsiteY5" fmla="*/ 0 h 3657600"/>
              <a:gd name="connsiteX6" fmla="*/ 5645426 w 5645426"/>
              <a:gd name="connsiteY6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45426" h="3657600">
                <a:moveTo>
                  <a:pt x="0" y="3657600"/>
                </a:moveTo>
                <a:lnTo>
                  <a:pt x="397566" y="3220278"/>
                </a:lnTo>
                <a:lnTo>
                  <a:pt x="397566" y="3220278"/>
                </a:lnTo>
                <a:cubicBezTo>
                  <a:pt x="718931" y="3097695"/>
                  <a:pt x="1782418" y="2905538"/>
                  <a:pt x="2325757" y="2484782"/>
                </a:cubicBezTo>
                <a:cubicBezTo>
                  <a:pt x="2869096" y="2064026"/>
                  <a:pt x="3104322" y="1109869"/>
                  <a:pt x="3657600" y="695739"/>
                </a:cubicBezTo>
                <a:cubicBezTo>
                  <a:pt x="4210878" y="281609"/>
                  <a:pt x="5645426" y="0"/>
                  <a:pt x="5645426" y="0"/>
                </a:cubicBezTo>
                <a:lnTo>
                  <a:pt x="5645426" y="0"/>
                </a:ln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Oval 5"/>
          <p:cNvSpPr>
            <a:spLocks noChangeArrowheads="1"/>
          </p:cNvSpPr>
          <p:nvPr/>
        </p:nvSpPr>
        <p:spPr bwMode="auto">
          <a:xfrm rot="738495">
            <a:off x="1973713" y="4584013"/>
            <a:ext cx="991757" cy="968658"/>
          </a:xfrm>
          <a:prstGeom prst="ellipse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4" name="Text Box 3"/>
          <p:cNvSpPr txBox="1">
            <a:spLocks noChangeArrowheads="1"/>
          </p:cNvSpPr>
          <p:nvPr/>
        </p:nvSpPr>
        <p:spPr bwMode="auto">
          <a:xfrm>
            <a:off x="5697707" y="189014"/>
            <a:ext cx="34462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latin typeface="Century Gothic" pitchFamily="34" charset="0"/>
              </a:rPr>
              <a:t>Стратегия диалога с увеличением энергии жизни</a:t>
            </a:r>
          </a:p>
        </p:txBody>
      </p:sp>
      <p:sp>
        <p:nvSpPr>
          <p:cNvPr id="91" name="Text Box 3"/>
          <p:cNvSpPr txBox="1">
            <a:spLocks noChangeArrowheads="1"/>
          </p:cNvSpPr>
          <p:nvPr/>
        </p:nvSpPr>
        <p:spPr bwMode="auto">
          <a:xfrm>
            <a:off x="1327646" y="4028448"/>
            <a:ext cx="34462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latin typeface="Century Gothic" pitchFamily="34" charset="0"/>
              </a:rPr>
              <a:t>Поступок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175956" y="2398768"/>
            <a:ext cx="0" cy="1512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 Box 3"/>
          <p:cNvSpPr txBox="1">
            <a:spLocks noChangeArrowheads="1"/>
          </p:cNvSpPr>
          <p:nvPr/>
        </p:nvSpPr>
        <p:spPr bwMode="auto">
          <a:xfrm>
            <a:off x="1908791" y="1630228"/>
            <a:ext cx="34462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latin typeface="Century Gothic" pitchFamily="34" charset="0"/>
              </a:rPr>
              <a:t>Найти хоть что-то позитивное</a:t>
            </a:r>
          </a:p>
        </p:txBody>
      </p:sp>
      <p:sp>
        <p:nvSpPr>
          <p:cNvPr id="94" name="Oval 5"/>
          <p:cNvSpPr>
            <a:spLocks noChangeArrowheads="1"/>
          </p:cNvSpPr>
          <p:nvPr/>
        </p:nvSpPr>
        <p:spPr bwMode="auto">
          <a:xfrm rot="738495">
            <a:off x="3704419" y="4027631"/>
            <a:ext cx="991757" cy="968658"/>
          </a:xfrm>
          <a:prstGeom prst="ellipse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5" name="AutoShape 8"/>
          <p:cNvSpPr>
            <a:spLocks noChangeArrowheads="1"/>
          </p:cNvSpPr>
          <p:nvPr/>
        </p:nvSpPr>
        <p:spPr bwMode="auto">
          <a:xfrm rot="13208533">
            <a:off x="4195302" y="4047355"/>
            <a:ext cx="249723" cy="70843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cxnSp>
        <p:nvCxnSpPr>
          <p:cNvPr id="96" name="Прямая со стрелкой 95"/>
          <p:cNvCxnSpPr/>
          <p:nvPr/>
        </p:nvCxnSpPr>
        <p:spPr>
          <a:xfrm flipH="1" flipV="1">
            <a:off x="5379892" y="3370109"/>
            <a:ext cx="22015" cy="16982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 Box 3"/>
          <p:cNvSpPr txBox="1">
            <a:spLocks noChangeArrowheads="1"/>
          </p:cNvSpPr>
          <p:nvPr/>
        </p:nvSpPr>
        <p:spPr bwMode="auto">
          <a:xfrm>
            <a:off x="5777827" y="4200542"/>
            <a:ext cx="2529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latin typeface="Century Gothic" pitchFamily="34" charset="0"/>
              </a:rPr>
              <a:t>Добавить к согласному свое позитивное </a:t>
            </a:r>
          </a:p>
        </p:txBody>
      </p:sp>
      <p:sp>
        <p:nvSpPr>
          <p:cNvPr id="98" name="AutoShape 8"/>
          <p:cNvSpPr>
            <a:spLocks noChangeArrowheads="1"/>
          </p:cNvSpPr>
          <p:nvPr/>
        </p:nvSpPr>
        <p:spPr bwMode="auto">
          <a:xfrm rot="13208533">
            <a:off x="5202919" y="2800637"/>
            <a:ext cx="249723" cy="70843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cxnSp>
        <p:nvCxnSpPr>
          <p:cNvPr id="99" name="Прямая со стрелкой 98"/>
          <p:cNvCxnSpPr/>
          <p:nvPr/>
        </p:nvCxnSpPr>
        <p:spPr>
          <a:xfrm flipH="1" flipV="1">
            <a:off x="6631524" y="2790906"/>
            <a:ext cx="2" cy="12003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 Box 3"/>
          <p:cNvSpPr txBox="1">
            <a:spLocks noChangeArrowheads="1"/>
          </p:cNvSpPr>
          <p:nvPr/>
        </p:nvSpPr>
        <p:spPr bwMode="auto">
          <a:xfrm>
            <a:off x="4693381" y="5405981"/>
            <a:ext cx="29029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latin typeface="Century Gothic" pitchFamily="34" charset="0"/>
              </a:rPr>
              <a:t>Не трогать, забыть негативное</a:t>
            </a:r>
          </a:p>
        </p:txBody>
      </p:sp>
      <p:sp>
        <p:nvSpPr>
          <p:cNvPr id="102" name="Oval 5"/>
          <p:cNvSpPr>
            <a:spLocks noChangeArrowheads="1"/>
          </p:cNvSpPr>
          <p:nvPr/>
        </p:nvSpPr>
        <p:spPr bwMode="auto">
          <a:xfrm rot="738495">
            <a:off x="6011256" y="1652587"/>
            <a:ext cx="991757" cy="968658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1" name="AutoShape 8"/>
          <p:cNvSpPr>
            <a:spLocks noChangeArrowheads="1"/>
          </p:cNvSpPr>
          <p:nvPr/>
        </p:nvSpPr>
        <p:spPr bwMode="auto">
          <a:xfrm rot="13208533">
            <a:off x="6494305" y="1700703"/>
            <a:ext cx="249723" cy="70843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" name="AutoShape 8"/>
          <p:cNvSpPr>
            <a:spLocks noChangeArrowheads="1"/>
          </p:cNvSpPr>
          <p:nvPr/>
        </p:nvSpPr>
        <p:spPr bwMode="auto">
          <a:xfrm rot="13208533">
            <a:off x="8026115" y="1265821"/>
            <a:ext cx="249723" cy="70843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" name="AutoShape 8"/>
          <p:cNvSpPr>
            <a:spLocks noChangeArrowheads="1"/>
          </p:cNvSpPr>
          <p:nvPr/>
        </p:nvSpPr>
        <p:spPr bwMode="auto">
          <a:xfrm rot="15362438">
            <a:off x="7962104" y="1476831"/>
            <a:ext cx="551593" cy="59789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" name="Text Box 3"/>
          <p:cNvSpPr txBox="1">
            <a:spLocks noChangeArrowheads="1"/>
          </p:cNvSpPr>
          <p:nvPr/>
        </p:nvSpPr>
        <p:spPr bwMode="auto">
          <a:xfrm>
            <a:off x="6936683" y="3051058"/>
            <a:ext cx="202883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>
                <a:latin typeface="Century Gothic" pitchFamily="34" charset="0"/>
              </a:rPr>
              <a:t>Дать такой же шанс партнеру</a:t>
            </a:r>
            <a:endParaRPr lang="ru-RU" sz="2000" dirty="0">
              <a:latin typeface="Century Gothic" pitchFamily="34" charset="0"/>
            </a:endParaRPr>
          </a:p>
        </p:txBody>
      </p:sp>
      <p:cxnSp>
        <p:nvCxnSpPr>
          <p:cNvPr id="106" name="Прямая со стрелкой 105"/>
          <p:cNvCxnSpPr/>
          <p:nvPr/>
        </p:nvCxnSpPr>
        <p:spPr>
          <a:xfrm flipH="1" flipV="1">
            <a:off x="7930799" y="2190741"/>
            <a:ext cx="7384" cy="8058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3">
            <a:extLst>
              <a:ext uri="{FF2B5EF4-FFF2-40B4-BE49-F238E27FC236}">
                <a16:creationId xmlns:a16="http://schemas.microsoft.com/office/drawing/2014/main" id="{8DE66F25-1948-AF40-8B34-CAD5D4071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50" y="219401"/>
            <a:ext cx="464916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i="1" dirty="0" err="1">
                <a:latin typeface="+mj-lt"/>
              </a:rPr>
              <a:t>Диалогия</a:t>
            </a:r>
            <a:endParaRPr lang="ru-RU" sz="4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701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4" grpId="0" autoUpdateAnimBg="0"/>
      <p:bldP spid="92" grpId="0" autoUpdateAnimBg="0"/>
      <p:bldP spid="94" grpId="0" animBg="1"/>
      <p:bldP spid="95" grpId="0" animBg="1"/>
      <p:bldP spid="97" grpId="0" autoUpdateAnimBg="0"/>
      <p:bldP spid="98" grpId="0" animBg="1"/>
      <p:bldP spid="100" grpId="0" autoUpdateAnimBg="0"/>
      <p:bldP spid="102" grpId="0" animBg="1"/>
      <p:bldP spid="101" grpId="0" animBg="1"/>
      <p:bldP spid="103" grpId="0" animBg="1"/>
      <p:bldP spid="104" grpId="0" animBg="1"/>
      <p:bldP spid="105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олилиния 64"/>
          <p:cNvSpPr/>
          <p:nvPr/>
        </p:nvSpPr>
        <p:spPr>
          <a:xfrm rot="2733561">
            <a:off x="2850165" y="4145971"/>
            <a:ext cx="4026535" cy="2756985"/>
          </a:xfrm>
          <a:custGeom>
            <a:avLst/>
            <a:gdLst>
              <a:gd name="connsiteX0" fmla="*/ 0 w 5645426"/>
              <a:gd name="connsiteY0" fmla="*/ 3657600 h 3657600"/>
              <a:gd name="connsiteX1" fmla="*/ 397566 w 5645426"/>
              <a:gd name="connsiteY1" fmla="*/ 3220278 h 3657600"/>
              <a:gd name="connsiteX2" fmla="*/ 397566 w 5645426"/>
              <a:gd name="connsiteY2" fmla="*/ 3220278 h 3657600"/>
              <a:gd name="connsiteX3" fmla="*/ 2325757 w 5645426"/>
              <a:gd name="connsiteY3" fmla="*/ 2484782 h 3657600"/>
              <a:gd name="connsiteX4" fmla="*/ 3657600 w 5645426"/>
              <a:gd name="connsiteY4" fmla="*/ 695739 h 3657600"/>
              <a:gd name="connsiteX5" fmla="*/ 5645426 w 5645426"/>
              <a:gd name="connsiteY5" fmla="*/ 0 h 3657600"/>
              <a:gd name="connsiteX6" fmla="*/ 5645426 w 5645426"/>
              <a:gd name="connsiteY6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45426" h="3657600">
                <a:moveTo>
                  <a:pt x="0" y="3657600"/>
                </a:moveTo>
                <a:lnTo>
                  <a:pt x="397566" y="3220278"/>
                </a:lnTo>
                <a:lnTo>
                  <a:pt x="397566" y="3220278"/>
                </a:lnTo>
                <a:cubicBezTo>
                  <a:pt x="718931" y="3097695"/>
                  <a:pt x="1782418" y="2905538"/>
                  <a:pt x="2325757" y="2484782"/>
                </a:cubicBezTo>
                <a:cubicBezTo>
                  <a:pt x="2869096" y="2064026"/>
                  <a:pt x="3104322" y="1109869"/>
                  <a:pt x="3657600" y="695739"/>
                </a:cubicBezTo>
                <a:cubicBezTo>
                  <a:pt x="4210878" y="281609"/>
                  <a:pt x="5645426" y="0"/>
                  <a:pt x="5645426" y="0"/>
                </a:cubicBezTo>
                <a:lnTo>
                  <a:pt x="5645426" y="0"/>
                </a:ln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98174" y="4909930"/>
            <a:ext cx="2405269" cy="1610140"/>
          </a:xfrm>
          <a:custGeom>
            <a:avLst/>
            <a:gdLst>
              <a:gd name="connsiteX0" fmla="*/ 0 w 2405269"/>
              <a:gd name="connsiteY0" fmla="*/ 1610140 h 1610140"/>
              <a:gd name="connsiteX1" fmla="*/ 1351722 w 2405269"/>
              <a:gd name="connsiteY1" fmla="*/ 954157 h 1610140"/>
              <a:gd name="connsiteX2" fmla="*/ 2405269 w 2405269"/>
              <a:gd name="connsiteY2" fmla="*/ 0 h 1610140"/>
              <a:gd name="connsiteX3" fmla="*/ 2405269 w 2405269"/>
              <a:gd name="connsiteY3" fmla="*/ 0 h 16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5269" h="1610140">
                <a:moveTo>
                  <a:pt x="0" y="1610140"/>
                </a:moveTo>
                <a:cubicBezTo>
                  <a:pt x="475422" y="1416327"/>
                  <a:pt x="950844" y="1222514"/>
                  <a:pt x="1351722" y="954157"/>
                </a:cubicBezTo>
                <a:cubicBezTo>
                  <a:pt x="1752600" y="685800"/>
                  <a:pt x="2405269" y="0"/>
                  <a:pt x="2405269" y="0"/>
                </a:cubicBezTo>
                <a:lnTo>
                  <a:pt x="2405269" y="0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Oval 5"/>
          <p:cNvSpPr>
            <a:spLocks noChangeArrowheads="1"/>
          </p:cNvSpPr>
          <p:nvPr/>
        </p:nvSpPr>
        <p:spPr bwMode="auto">
          <a:xfrm rot="738495">
            <a:off x="1973713" y="4584013"/>
            <a:ext cx="991757" cy="968658"/>
          </a:xfrm>
          <a:prstGeom prst="ellipse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6" name="Text Box 3"/>
          <p:cNvSpPr txBox="1">
            <a:spLocks noChangeArrowheads="1"/>
          </p:cNvSpPr>
          <p:nvPr/>
        </p:nvSpPr>
        <p:spPr bwMode="auto">
          <a:xfrm>
            <a:off x="3331434" y="6070343"/>
            <a:ext cx="56500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400" dirty="0">
                <a:latin typeface="Century Gothic" pitchFamily="34" charset="0"/>
              </a:rPr>
              <a:t>Разрушающая стратегия </a:t>
            </a:r>
          </a:p>
        </p:txBody>
      </p:sp>
      <p:sp>
        <p:nvSpPr>
          <p:cNvPr id="91" name="Text Box 3"/>
          <p:cNvSpPr txBox="1">
            <a:spLocks noChangeArrowheads="1"/>
          </p:cNvSpPr>
          <p:nvPr/>
        </p:nvSpPr>
        <p:spPr bwMode="auto">
          <a:xfrm>
            <a:off x="1327646" y="4028448"/>
            <a:ext cx="34462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>
                <a:latin typeface="Century Gothic" pitchFamily="34" charset="0"/>
              </a:rPr>
              <a:t>Поступок</a:t>
            </a:r>
            <a:endParaRPr lang="ru-RU" sz="2400" dirty="0">
              <a:latin typeface="Century Gothic" pitchFamily="34" charset="0"/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3917584" y="3254414"/>
            <a:ext cx="0" cy="1512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Box 3"/>
          <p:cNvSpPr txBox="1">
            <a:spLocks noChangeArrowheads="1"/>
          </p:cNvSpPr>
          <p:nvPr/>
        </p:nvSpPr>
        <p:spPr bwMode="auto">
          <a:xfrm>
            <a:off x="1599516" y="2167043"/>
            <a:ext cx="344629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latin typeface="Century Gothic" pitchFamily="34" charset="0"/>
              </a:rPr>
              <a:t>Найти хоть что-то негативное</a:t>
            </a:r>
            <a:r>
              <a:rPr lang="ru-RU" sz="2000">
                <a:latin typeface="Century Gothic" pitchFamily="34" charset="0"/>
              </a:rPr>
              <a:t>, несогласное</a:t>
            </a:r>
            <a:endParaRPr lang="ru-RU" sz="2000" dirty="0">
              <a:latin typeface="Century Gothic" pitchFamily="34" charset="0"/>
            </a:endParaRPr>
          </a:p>
        </p:txBody>
      </p:sp>
      <p:sp>
        <p:nvSpPr>
          <p:cNvPr id="96" name="Oval 5"/>
          <p:cNvSpPr>
            <a:spLocks noChangeArrowheads="1"/>
          </p:cNvSpPr>
          <p:nvPr/>
        </p:nvSpPr>
        <p:spPr bwMode="auto">
          <a:xfrm rot="738495">
            <a:off x="3446047" y="4883277"/>
            <a:ext cx="991757" cy="968658"/>
          </a:xfrm>
          <a:prstGeom prst="ellipse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7" name="AutoShape 8"/>
          <p:cNvSpPr>
            <a:spLocks noChangeArrowheads="1"/>
          </p:cNvSpPr>
          <p:nvPr/>
        </p:nvSpPr>
        <p:spPr bwMode="auto">
          <a:xfrm rot="13208533">
            <a:off x="3936930" y="4903001"/>
            <a:ext cx="249723" cy="70843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cxnSp>
        <p:nvCxnSpPr>
          <p:cNvPr id="98" name="Прямая со стрелкой 97"/>
          <p:cNvCxnSpPr/>
          <p:nvPr/>
        </p:nvCxnSpPr>
        <p:spPr>
          <a:xfrm>
            <a:off x="5045809" y="1800735"/>
            <a:ext cx="13721" cy="31905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Box 3"/>
          <p:cNvSpPr txBox="1">
            <a:spLocks noChangeArrowheads="1"/>
          </p:cNvSpPr>
          <p:nvPr/>
        </p:nvSpPr>
        <p:spPr bwMode="auto">
          <a:xfrm>
            <a:off x="4192892" y="907939"/>
            <a:ext cx="24389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latin typeface="Century Gothic" pitchFamily="34" charset="0"/>
              </a:rPr>
              <a:t>Разбомбить то, с чем не согласен</a:t>
            </a:r>
          </a:p>
        </p:txBody>
      </p:sp>
      <p:sp>
        <p:nvSpPr>
          <p:cNvPr id="100" name="AutoShape 8"/>
          <p:cNvSpPr>
            <a:spLocks noChangeArrowheads="1"/>
          </p:cNvSpPr>
          <p:nvPr/>
        </p:nvSpPr>
        <p:spPr bwMode="auto">
          <a:xfrm rot="13208533">
            <a:off x="5078876" y="5127699"/>
            <a:ext cx="249723" cy="70843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cxnSp>
        <p:nvCxnSpPr>
          <p:cNvPr id="101" name="Прямая со стрелкой 100"/>
          <p:cNvCxnSpPr/>
          <p:nvPr/>
        </p:nvCxnSpPr>
        <p:spPr>
          <a:xfrm>
            <a:off x="6221931" y="3879127"/>
            <a:ext cx="6832" cy="1300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 Box 3"/>
          <p:cNvSpPr txBox="1">
            <a:spLocks noChangeArrowheads="1"/>
          </p:cNvSpPr>
          <p:nvPr/>
        </p:nvSpPr>
        <p:spPr bwMode="auto">
          <a:xfrm>
            <a:off x="5592911" y="2299783"/>
            <a:ext cx="24389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latin typeface="Century Gothic" pitchFamily="34" charset="0"/>
              </a:rPr>
              <a:t>Дать шанс партнеру сделать то же самое</a:t>
            </a:r>
          </a:p>
        </p:txBody>
      </p:sp>
      <p:sp>
        <p:nvSpPr>
          <p:cNvPr id="103" name="AutoShape 8"/>
          <p:cNvSpPr>
            <a:spLocks noChangeArrowheads="1"/>
          </p:cNvSpPr>
          <p:nvPr/>
        </p:nvSpPr>
        <p:spPr bwMode="auto">
          <a:xfrm rot="13208533">
            <a:off x="6248109" y="5316359"/>
            <a:ext cx="249723" cy="70843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" name="AutoShape 8"/>
          <p:cNvSpPr>
            <a:spLocks noChangeArrowheads="1"/>
          </p:cNvSpPr>
          <p:nvPr/>
        </p:nvSpPr>
        <p:spPr bwMode="auto">
          <a:xfrm rot="18571178">
            <a:off x="6179585" y="5301123"/>
            <a:ext cx="386768" cy="803386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90E523D7-38D6-2744-B474-E92897633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50" y="219401"/>
            <a:ext cx="464916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i="1" dirty="0" err="1">
                <a:latin typeface="+mj-lt"/>
              </a:rPr>
              <a:t>Диалогия</a:t>
            </a:r>
            <a:endParaRPr lang="ru-RU" sz="4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456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10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utoUpdateAnimBg="0"/>
      <p:bldP spid="95" grpId="0" autoUpdateAnimBg="0"/>
      <p:bldP spid="96" grpId="0" animBg="1"/>
      <p:bldP spid="97" grpId="0" animBg="1"/>
      <p:bldP spid="99" grpId="0" autoUpdateAnimBg="0"/>
      <p:bldP spid="100" grpId="0" animBg="1"/>
      <p:bldP spid="100" grpId="1" animBg="1"/>
      <p:bldP spid="102" grpId="0" autoUpdateAnimBg="0"/>
      <p:bldP spid="103" grpId="0" animBg="1"/>
      <p:bldP spid="104" grpId="0" animBg="1"/>
      <p:bldP spid="104" grpId="1" animBg="1"/>
      <p:bldP spid="2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5">
            <a:extLst>
              <a:ext uri="{FF2B5EF4-FFF2-40B4-BE49-F238E27FC236}">
                <a16:creationId xmlns:a16="http://schemas.microsoft.com/office/drawing/2014/main" id="{E583C086-E4D5-7D44-8299-DE3E27EEC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12" y="203888"/>
            <a:ext cx="90032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4000" i="1" dirty="0">
                <a:latin typeface="+mn-lt"/>
              </a:rPr>
              <a:t>О вспоможении развитию культур </a:t>
            </a:r>
            <a:endParaRPr lang="ru-RU" sz="7200" i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1484784"/>
            <a:ext cx="691276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sz="2800" i="1" dirty="0">
                <a:latin typeface="+mn-lt"/>
                <a:cs typeface="Century Gothic"/>
              </a:rPr>
              <a:t>Слабые формы развития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3688" y="2380156"/>
            <a:ext cx="2664296" cy="769441"/>
          </a:xfrm>
          <a:prstGeom prst="rect">
            <a:avLst/>
          </a:prstGeom>
          <a:solidFill>
            <a:srgbClr val="FFFF00">
              <a:alpha val="61000"/>
            </a:srgbClr>
          </a:solidFill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i="0" dirty="0">
                <a:latin typeface="Century Gothic"/>
                <a:cs typeface="Century Gothic"/>
              </a:rPr>
              <a:t>Личностные </a:t>
            </a:r>
            <a:r>
              <a:rPr lang="ru-RU" sz="2000" i="0" dirty="0">
                <a:latin typeface="Century Gothic"/>
                <a:cs typeface="Century Gothic"/>
              </a:rPr>
              <a:t>способности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27984" y="3358723"/>
            <a:ext cx="3024336" cy="769441"/>
          </a:xfrm>
          <a:prstGeom prst="rect">
            <a:avLst/>
          </a:prstGeom>
          <a:solidFill>
            <a:srgbClr val="FFFF00">
              <a:alpha val="61000"/>
            </a:srgbClr>
          </a:solidFill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i="0" dirty="0" err="1">
                <a:latin typeface="Century Gothic"/>
                <a:cs typeface="Century Gothic"/>
              </a:rPr>
              <a:t>Деятельностные</a:t>
            </a:r>
            <a:r>
              <a:rPr lang="ru-RU" sz="2400" i="0" dirty="0">
                <a:latin typeface="Century Gothic"/>
                <a:cs typeface="Century Gothic"/>
              </a:rPr>
              <a:t> </a:t>
            </a:r>
            <a:r>
              <a:rPr lang="ru-RU" sz="2000" i="0" dirty="0">
                <a:latin typeface="Century Gothic"/>
                <a:cs typeface="Century Gothic"/>
              </a:rPr>
              <a:t>способности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29666" y="5079600"/>
            <a:ext cx="4250546" cy="830997"/>
          </a:xfrm>
          <a:prstGeom prst="rect">
            <a:avLst/>
          </a:prstGeom>
          <a:solidFill>
            <a:srgbClr val="FFFF00">
              <a:alpha val="61000"/>
            </a:srgbClr>
          </a:solidFill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i="0" dirty="0">
                <a:latin typeface="Century Gothic"/>
                <a:cs typeface="Century Gothic"/>
              </a:rPr>
              <a:t>Способности </a:t>
            </a:r>
            <a:r>
              <a:rPr lang="ru-RU" sz="2400" i="0" dirty="0">
                <a:latin typeface="Century Gothic"/>
                <a:cs typeface="Century Gothic"/>
              </a:rPr>
              <a:t>осмысления результатов деятельности</a:t>
            </a:r>
            <a:endParaRPr lang="ru-RU" sz="2000" i="0" dirty="0">
              <a:latin typeface="Century Gothic"/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46" y="3943267"/>
            <a:ext cx="4075705" cy="769441"/>
          </a:xfrm>
          <a:prstGeom prst="rect">
            <a:avLst/>
          </a:prstGeom>
          <a:solidFill>
            <a:srgbClr val="FFFF00">
              <a:alpha val="61000"/>
            </a:srgbClr>
          </a:solidFill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i="0" dirty="0">
                <a:latin typeface="Century Gothic"/>
                <a:cs typeface="Century Gothic"/>
              </a:rPr>
              <a:t>Способности </a:t>
            </a:r>
            <a:r>
              <a:rPr lang="ru-RU" sz="2400" i="0" dirty="0">
                <a:latin typeface="Century Gothic"/>
                <a:cs typeface="Century Gothic"/>
              </a:rPr>
              <a:t>одухотворения событий</a:t>
            </a:r>
            <a:endParaRPr lang="ru-RU" sz="2000" i="0" dirty="0">
              <a:latin typeface="Century Gothic"/>
              <a:cs typeface="Century Gothic"/>
            </a:endParaRPr>
          </a:p>
        </p:txBody>
      </p:sp>
      <p:sp>
        <p:nvSpPr>
          <p:cNvPr id="12" name="Дуга 11">
            <a:extLst>
              <a:ext uri="{FF2B5EF4-FFF2-40B4-BE49-F238E27FC236}">
                <a16:creationId xmlns:a16="http://schemas.microsoft.com/office/drawing/2014/main" id="{7264784F-E3AD-F241-BC79-B568B863AF07}"/>
              </a:ext>
            </a:extLst>
          </p:cNvPr>
          <p:cNvSpPr/>
          <p:nvPr/>
        </p:nvSpPr>
        <p:spPr>
          <a:xfrm>
            <a:off x="4583667" y="3076242"/>
            <a:ext cx="1966248" cy="1896211"/>
          </a:xfrm>
          <a:prstGeom prst="arc">
            <a:avLst>
              <a:gd name="adj1" fmla="val 13923922"/>
              <a:gd name="adj2" fmla="val 12074939"/>
            </a:avLst>
          </a:prstGeom>
          <a:ln w="38100" cmpd="sng">
            <a:solidFill>
              <a:srgbClr val="144E04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>
            <a:extLst>
              <a:ext uri="{FF2B5EF4-FFF2-40B4-BE49-F238E27FC236}">
                <a16:creationId xmlns:a16="http://schemas.microsoft.com/office/drawing/2014/main" id="{77CF94B6-E98B-3D4E-A45D-ACC2E7295283}"/>
              </a:ext>
            </a:extLst>
          </p:cNvPr>
          <p:cNvSpPr/>
          <p:nvPr/>
        </p:nvSpPr>
        <p:spPr>
          <a:xfrm>
            <a:off x="4291806" y="2996683"/>
            <a:ext cx="3296691" cy="3119482"/>
          </a:xfrm>
          <a:prstGeom prst="arc">
            <a:avLst>
              <a:gd name="adj1" fmla="val 13725270"/>
              <a:gd name="adj2" fmla="val 13152495"/>
            </a:avLst>
          </a:prstGeom>
          <a:ln w="38100" cmpd="sng">
            <a:solidFill>
              <a:srgbClr val="144E04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5536" y="1052736"/>
            <a:ext cx="324036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>
                <a:latin typeface="Century Gothic"/>
                <a:cs typeface="Century Gothic"/>
              </a:rPr>
              <a:t>Модель М. Кагана</a:t>
            </a:r>
          </a:p>
        </p:txBody>
      </p:sp>
    </p:spTree>
    <p:extLst>
      <p:ext uri="{BB962C8B-B14F-4D97-AF65-F5344CB8AC3E}">
        <p14:creationId xmlns:p14="http://schemas.microsoft.com/office/powerpoint/2010/main" val="1476841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/>
      <p:bldP spid="11" grpId="0" animBg="1"/>
      <p:bldP spid="14" grpId="0" animBg="1"/>
      <p:bldP spid="15" grpId="0" animBg="1"/>
      <p:bldP spid="17" grpId="0" animBg="1"/>
      <p:bldP spid="12" grpId="0" animBg="1"/>
      <p:bldP spid="16" grpId="0" animBg="1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E083AA29-6248-9B4C-B4A3-DA2D192DB059}"/>
              </a:ext>
            </a:extLst>
          </p:cNvPr>
          <p:cNvSpPr txBox="1"/>
          <p:nvPr/>
        </p:nvSpPr>
        <p:spPr>
          <a:xfrm>
            <a:off x="1763688" y="2380156"/>
            <a:ext cx="2664296" cy="769441"/>
          </a:xfrm>
          <a:prstGeom prst="rect">
            <a:avLst/>
          </a:prstGeom>
          <a:solidFill>
            <a:srgbClr val="FFFF00">
              <a:alpha val="61000"/>
            </a:srgbClr>
          </a:solidFill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i="0" dirty="0">
                <a:latin typeface="Century Gothic"/>
                <a:cs typeface="Century Gothic"/>
              </a:rPr>
              <a:t>Личностные </a:t>
            </a:r>
            <a:r>
              <a:rPr lang="ru-RU" sz="2000" i="0" dirty="0">
                <a:latin typeface="Century Gothic"/>
                <a:cs typeface="Century Gothic"/>
              </a:rPr>
              <a:t>способности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CDFDD2-E35F-1A47-8AEF-46F44FDFA701}"/>
              </a:ext>
            </a:extLst>
          </p:cNvPr>
          <p:cNvSpPr txBox="1"/>
          <p:nvPr/>
        </p:nvSpPr>
        <p:spPr>
          <a:xfrm>
            <a:off x="4427984" y="3358723"/>
            <a:ext cx="3024336" cy="769441"/>
          </a:xfrm>
          <a:prstGeom prst="rect">
            <a:avLst/>
          </a:prstGeom>
          <a:solidFill>
            <a:srgbClr val="FFFF00">
              <a:alpha val="61000"/>
            </a:srgbClr>
          </a:solidFill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i="0" dirty="0" err="1">
                <a:latin typeface="Century Gothic"/>
                <a:cs typeface="Century Gothic"/>
              </a:rPr>
              <a:t>Деятельностные</a:t>
            </a:r>
            <a:r>
              <a:rPr lang="ru-RU" sz="2400" i="0" dirty="0">
                <a:latin typeface="Century Gothic"/>
                <a:cs typeface="Century Gothic"/>
              </a:rPr>
              <a:t> </a:t>
            </a:r>
            <a:r>
              <a:rPr lang="ru-RU" sz="2000" i="0" dirty="0">
                <a:latin typeface="Century Gothic"/>
                <a:cs typeface="Century Gothic"/>
              </a:rPr>
              <a:t>способности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8C5A6B2-52B7-0049-B04D-42D2E114F420}"/>
              </a:ext>
            </a:extLst>
          </p:cNvPr>
          <p:cNvSpPr txBox="1"/>
          <p:nvPr/>
        </p:nvSpPr>
        <p:spPr>
          <a:xfrm>
            <a:off x="2229666" y="5079600"/>
            <a:ext cx="4250546" cy="830997"/>
          </a:xfrm>
          <a:prstGeom prst="rect">
            <a:avLst/>
          </a:prstGeom>
          <a:solidFill>
            <a:srgbClr val="FFFF00">
              <a:alpha val="61000"/>
            </a:srgbClr>
          </a:solidFill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i="0" dirty="0">
                <a:latin typeface="Century Gothic"/>
                <a:cs typeface="Century Gothic"/>
              </a:rPr>
              <a:t>Способности </a:t>
            </a:r>
            <a:r>
              <a:rPr lang="ru-RU" sz="2400" i="0" dirty="0">
                <a:latin typeface="Century Gothic"/>
                <a:cs typeface="Century Gothic"/>
              </a:rPr>
              <a:t>осмысления результатов деятельности</a:t>
            </a:r>
            <a:endParaRPr lang="ru-RU" sz="2000" i="0" dirty="0">
              <a:latin typeface="Century Gothic"/>
              <a:cs typeface="Century Gothic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6E4EDDE-210B-8747-9878-6176CDB7FFA0}"/>
              </a:ext>
            </a:extLst>
          </p:cNvPr>
          <p:cNvSpPr txBox="1"/>
          <p:nvPr/>
        </p:nvSpPr>
        <p:spPr>
          <a:xfrm>
            <a:off x="64246" y="3943267"/>
            <a:ext cx="4075705" cy="769441"/>
          </a:xfrm>
          <a:prstGeom prst="rect">
            <a:avLst/>
          </a:prstGeom>
          <a:solidFill>
            <a:srgbClr val="FFFF00">
              <a:alpha val="61000"/>
            </a:srgbClr>
          </a:solidFill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i="0" dirty="0">
                <a:latin typeface="Century Gothic"/>
                <a:cs typeface="Century Gothic"/>
              </a:rPr>
              <a:t>Способности </a:t>
            </a:r>
            <a:r>
              <a:rPr lang="ru-RU" sz="2400" i="0" dirty="0">
                <a:latin typeface="Century Gothic"/>
                <a:cs typeface="Century Gothic"/>
              </a:rPr>
              <a:t>одухотворения событий</a:t>
            </a:r>
            <a:endParaRPr lang="ru-RU" sz="2000" i="0" dirty="0">
              <a:latin typeface="Century Gothic"/>
              <a:cs typeface="Century Gothic"/>
            </a:endParaRPr>
          </a:p>
        </p:txBody>
      </p:sp>
      <p:sp>
        <p:nvSpPr>
          <p:cNvPr id="12" name="Дуга 11">
            <a:extLst>
              <a:ext uri="{FF2B5EF4-FFF2-40B4-BE49-F238E27FC236}">
                <a16:creationId xmlns:a16="http://schemas.microsoft.com/office/drawing/2014/main" id="{7264784F-E3AD-F241-BC79-B568B863AF07}"/>
              </a:ext>
            </a:extLst>
          </p:cNvPr>
          <p:cNvSpPr/>
          <p:nvPr/>
        </p:nvSpPr>
        <p:spPr>
          <a:xfrm>
            <a:off x="2123728" y="3332988"/>
            <a:ext cx="1966248" cy="1896211"/>
          </a:xfrm>
          <a:prstGeom prst="arc">
            <a:avLst>
              <a:gd name="adj1" fmla="val 13923922"/>
              <a:gd name="adj2" fmla="val 13152495"/>
            </a:avLst>
          </a:prstGeom>
          <a:ln w="31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>
            <a:extLst>
              <a:ext uri="{FF2B5EF4-FFF2-40B4-BE49-F238E27FC236}">
                <a16:creationId xmlns:a16="http://schemas.microsoft.com/office/drawing/2014/main" id="{77CF94B6-E98B-3D4E-A45D-ACC2E7295283}"/>
              </a:ext>
            </a:extLst>
          </p:cNvPr>
          <p:cNvSpPr/>
          <p:nvPr/>
        </p:nvSpPr>
        <p:spPr>
          <a:xfrm>
            <a:off x="1763688" y="2623134"/>
            <a:ext cx="3672408" cy="3182130"/>
          </a:xfrm>
          <a:prstGeom prst="arc">
            <a:avLst>
              <a:gd name="adj1" fmla="val 13725270"/>
              <a:gd name="adj2" fmla="val 13152495"/>
            </a:avLst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>
            <a:extLst>
              <a:ext uri="{FF2B5EF4-FFF2-40B4-BE49-F238E27FC236}">
                <a16:creationId xmlns:a16="http://schemas.microsoft.com/office/drawing/2014/main" id="{1A8508E7-1CC7-9648-9AF8-86AC8E6E4CAC}"/>
              </a:ext>
            </a:extLst>
          </p:cNvPr>
          <p:cNvSpPr/>
          <p:nvPr/>
        </p:nvSpPr>
        <p:spPr>
          <a:xfrm>
            <a:off x="1187624" y="1796818"/>
            <a:ext cx="5832648" cy="4368485"/>
          </a:xfrm>
          <a:prstGeom prst="arc">
            <a:avLst>
              <a:gd name="adj1" fmla="val 13725270"/>
              <a:gd name="adj2" fmla="val 13152495"/>
            </a:avLst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>
            <a:extLst>
              <a:ext uri="{FF2B5EF4-FFF2-40B4-BE49-F238E27FC236}">
                <a16:creationId xmlns:a16="http://schemas.microsoft.com/office/drawing/2014/main" id="{ECBDE768-71C3-024A-B376-791466E4141A}"/>
              </a:ext>
            </a:extLst>
          </p:cNvPr>
          <p:cNvSpPr/>
          <p:nvPr/>
        </p:nvSpPr>
        <p:spPr>
          <a:xfrm>
            <a:off x="1340024" y="836712"/>
            <a:ext cx="7552456" cy="5688632"/>
          </a:xfrm>
          <a:prstGeom prst="arc">
            <a:avLst>
              <a:gd name="adj1" fmla="val 13293661"/>
              <a:gd name="adj2" fmla="val 12913068"/>
            </a:avLst>
          </a:prstGeom>
          <a:ln w="762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38AEE92C-2248-1847-AE42-70659C842021}"/>
              </a:ext>
            </a:extLst>
          </p:cNvPr>
          <p:cNvGrpSpPr/>
          <p:nvPr/>
        </p:nvGrpSpPr>
        <p:grpSpPr>
          <a:xfrm>
            <a:off x="5979376" y="348900"/>
            <a:ext cx="2705888" cy="2693411"/>
            <a:chOff x="0" y="0"/>
            <a:chExt cx="1714500" cy="1371600"/>
          </a:xfrm>
          <a:effectLst/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8CC71AC8-B16F-6842-BA4F-1FD8AEB61C61}"/>
                </a:ext>
              </a:extLst>
            </p:cNvPr>
            <p:cNvSpPr/>
            <p:nvPr/>
          </p:nvSpPr>
          <p:spPr>
            <a:xfrm>
              <a:off x="0" y="914400"/>
              <a:ext cx="1714500" cy="457200"/>
            </a:xfrm>
            <a:prstGeom prst="ellipse">
              <a:avLst/>
            </a:prstGeom>
            <a:solidFill>
              <a:schemeClr val="bg1">
                <a:lumMod val="75000"/>
                <a:alpha val="27000"/>
              </a:schemeClr>
            </a:solidFill>
            <a:ln w="3175" cmpd="sng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B5B5F208-2208-954E-A7D8-DB07BF23AB5A}"/>
                </a:ext>
              </a:extLst>
            </p:cNvPr>
            <p:cNvSpPr/>
            <p:nvPr/>
          </p:nvSpPr>
          <p:spPr>
            <a:xfrm>
              <a:off x="0" y="685800"/>
              <a:ext cx="1714500" cy="457200"/>
            </a:xfrm>
            <a:prstGeom prst="ellipse">
              <a:avLst/>
            </a:prstGeom>
            <a:solidFill>
              <a:schemeClr val="bg1">
                <a:lumMod val="75000"/>
                <a:alpha val="27000"/>
              </a:schemeClr>
            </a:solidFill>
            <a:ln w="3175" cmpd="sng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7400709C-9A0C-F44A-A3DB-33C47E540CDE}"/>
                </a:ext>
              </a:extLst>
            </p:cNvPr>
            <p:cNvSpPr/>
            <p:nvPr/>
          </p:nvSpPr>
          <p:spPr>
            <a:xfrm>
              <a:off x="0" y="457200"/>
              <a:ext cx="1714500" cy="457200"/>
            </a:xfrm>
            <a:prstGeom prst="ellipse">
              <a:avLst/>
            </a:prstGeom>
            <a:solidFill>
              <a:srgbClr val="006666">
                <a:alpha val="65098"/>
              </a:srgbClr>
            </a:solidFill>
            <a:ln w="3175" cmpd="sng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D333B4DB-4E2F-EA4E-A303-DDEA7A97FB78}"/>
                </a:ext>
              </a:extLst>
            </p:cNvPr>
            <p:cNvSpPr/>
            <p:nvPr/>
          </p:nvSpPr>
          <p:spPr>
            <a:xfrm>
              <a:off x="0" y="228600"/>
              <a:ext cx="1714500" cy="457200"/>
            </a:xfrm>
            <a:prstGeom prst="ellipse">
              <a:avLst/>
            </a:prstGeom>
            <a:solidFill>
              <a:schemeClr val="bg1">
                <a:lumMod val="75000"/>
                <a:alpha val="27000"/>
              </a:schemeClr>
            </a:solidFill>
            <a:ln w="3175" cmpd="sng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9C2C1587-0080-A045-8828-416BE5C52896}"/>
                </a:ext>
              </a:extLst>
            </p:cNvPr>
            <p:cNvSpPr/>
            <p:nvPr/>
          </p:nvSpPr>
          <p:spPr>
            <a:xfrm>
              <a:off x="0" y="0"/>
              <a:ext cx="1714500" cy="457200"/>
            </a:xfrm>
            <a:prstGeom prst="ellipse">
              <a:avLst/>
            </a:prstGeom>
            <a:solidFill>
              <a:schemeClr val="bg1">
                <a:lumMod val="75000"/>
                <a:alpha val="27000"/>
              </a:schemeClr>
            </a:solidFill>
            <a:ln w="3175" cmpd="sng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29" name="Стрелка вправо 28">
            <a:extLst>
              <a:ext uri="{FF2B5EF4-FFF2-40B4-BE49-F238E27FC236}">
                <a16:creationId xmlns:a16="http://schemas.microsoft.com/office/drawing/2014/main" id="{B947BD94-71F5-AC41-BA8B-968AFBBDD4C9}"/>
              </a:ext>
            </a:extLst>
          </p:cNvPr>
          <p:cNvSpPr/>
          <p:nvPr/>
        </p:nvSpPr>
        <p:spPr>
          <a:xfrm rot="19267439">
            <a:off x="444890" y="3876471"/>
            <a:ext cx="5827979" cy="1296144"/>
          </a:xfrm>
          <a:prstGeom prst="rightArrow">
            <a:avLst>
              <a:gd name="adj1" fmla="val 50000"/>
              <a:gd name="adj2" fmla="val 139213"/>
            </a:avLst>
          </a:prstGeom>
          <a:solidFill>
            <a:srgbClr val="006666">
              <a:alpha val="61569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ая прямоугольная выноска 29">
            <a:extLst>
              <a:ext uri="{FF2B5EF4-FFF2-40B4-BE49-F238E27FC236}">
                <a16:creationId xmlns:a16="http://schemas.microsoft.com/office/drawing/2014/main" id="{1740DE26-05A7-2D40-9AB8-CE81C6FD8CC4}"/>
              </a:ext>
            </a:extLst>
          </p:cNvPr>
          <p:cNvSpPr/>
          <p:nvPr/>
        </p:nvSpPr>
        <p:spPr>
          <a:xfrm>
            <a:off x="178778" y="5373216"/>
            <a:ext cx="4537237" cy="1311060"/>
          </a:xfrm>
          <a:prstGeom prst="wedgeRoundRectCallout">
            <a:avLst>
              <a:gd name="adj1" fmla="val 22993"/>
              <a:gd name="adj2" fmla="val -48413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chemeClr val="tx1"/>
                </a:solidFill>
              </a:rPr>
              <a:t>Так развивается человеческое в нас</a:t>
            </a:r>
          </a:p>
        </p:txBody>
      </p:sp>
      <p:sp>
        <p:nvSpPr>
          <p:cNvPr id="31" name="Скругленная прямоугольная выноска 30">
            <a:extLst>
              <a:ext uri="{FF2B5EF4-FFF2-40B4-BE49-F238E27FC236}">
                <a16:creationId xmlns:a16="http://schemas.microsoft.com/office/drawing/2014/main" id="{40287B4A-53F5-3944-92A8-84889D1D5763}"/>
              </a:ext>
            </a:extLst>
          </p:cNvPr>
          <p:cNvSpPr/>
          <p:nvPr/>
        </p:nvSpPr>
        <p:spPr>
          <a:xfrm>
            <a:off x="5319700" y="140635"/>
            <a:ext cx="3680792" cy="1421680"/>
          </a:xfrm>
          <a:prstGeom prst="wedgeRoundRectCallout">
            <a:avLst>
              <a:gd name="adj1" fmla="val 18528"/>
              <a:gd name="adj2" fmla="val 48232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0" dirty="0">
                <a:solidFill>
                  <a:srgbClr val="006666"/>
                </a:solidFill>
                <a:latin typeface="Century Gothic" pitchFamily="34" charset="0"/>
              </a:rPr>
              <a:t>Нарастание «толщины» культурного слоя</a:t>
            </a:r>
          </a:p>
        </p:txBody>
      </p:sp>
    </p:spTree>
    <p:extLst>
      <p:ext uri="{BB962C8B-B14F-4D97-AF65-F5344CB8AC3E}">
        <p14:creationId xmlns:p14="http://schemas.microsoft.com/office/powerpoint/2010/main" val="227563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 animBg="1"/>
      <p:bldP spid="22" grpId="0" animBg="1"/>
      <p:bldP spid="29" grpId="0" animBg="1"/>
      <p:bldP spid="30" grpId="0" animBg="1"/>
      <p:bldP spid="3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ая прямоугольная выноска 29">
            <a:extLst>
              <a:ext uri="{FF2B5EF4-FFF2-40B4-BE49-F238E27FC236}">
                <a16:creationId xmlns:a16="http://schemas.microsoft.com/office/drawing/2014/main" id="{1740DE26-05A7-2D40-9AB8-CE81C6FD8CC4}"/>
              </a:ext>
            </a:extLst>
          </p:cNvPr>
          <p:cNvSpPr/>
          <p:nvPr/>
        </p:nvSpPr>
        <p:spPr>
          <a:xfrm>
            <a:off x="5148064" y="188640"/>
            <a:ext cx="3456384" cy="720080"/>
          </a:xfrm>
          <a:prstGeom prst="wedgeRoundRectCallout">
            <a:avLst>
              <a:gd name="adj1" fmla="val 22993"/>
              <a:gd name="adj2" fmla="val -48413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200" i="1" dirty="0">
                <a:solidFill>
                  <a:schemeClr val="tx1"/>
                </a:solidFill>
              </a:rPr>
              <a:t>Резюме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536" y="332656"/>
            <a:ext cx="806489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>
                <a:latin typeface="Century Gothic"/>
                <a:cs typeface="Century Gothic"/>
              </a:rPr>
              <a:t>Единицей Культуры является смысл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5536" y="5805264"/>
            <a:ext cx="856895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>
                <a:latin typeface="Century Gothic"/>
                <a:cs typeface="Century Gothic"/>
              </a:rPr>
              <a:t>Культура выступает как субъект, способный к   самоорганизации, целеполаганию, </a:t>
            </a:r>
            <a:r>
              <a:rPr lang="ru-RU" sz="2000" dirty="0" err="1">
                <a:latin typeface="Century Gothic"/>
                <a:cs typeface="Century Gothic"/>
              </a:rPr>
              <a:t>авторефлексии</a:t>
            </a:r>
            <a:endParaRPr lang="ru-RU" sz="2000" dirty="0">
              <a:latin typeface="Century Gothic"/>
              <a:cs typeface="Century Gothic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7544" y="4509120"/>
            <a:ext cx="856895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 err="1">
                <a:latin typeface="Century Gothic"/>
                <a:cs typeface="Century Gothic"/>
              </a:rPr>
              <a:t>Культурогенез</a:t>
            </a:r>
            <a:r>
              <a:rPr lang="ru-RU" sz="2000" dirty="0">
                <a:latin typeface="Century Gothic"/>
                <a:cs typeface="Century Gothic"/>
              </a:rPr>
              <a:t> тождественен </a:t>
            </a:r>
            <a:r>
              <a:rPr lang="ru-RU" sz="2000" dirty="0" err="1">
                <a:latin typeface="Century Gothic"/>
                <a:cs typeface="Century Gothic"/>
              </a:rPr>
              <a:t>смыслогенезу</a:t>
            </a:r>
            <a:endParaRPr lang="ru-RU" sz="2000" dirty="0">
              <a:latin typeface="Century Gothic"/>
              <a:cs typeface="Century Gothic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3429000"/>
            <a:ext cx="8568952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>
                <a:latin typeface="Century Gothic"/>
                <a:cs typeface="Century Gothic"/>
              </a:rPr>
              <a:t>Основными векторами смысловой трансформации Культуры являются : имманентное\трансцендентное; дискретное\континуальное и сакральное\</a:t>
            </a:r>
            <a:r>
              <a:rPr lang="ru-RU" sz="2000" dirty="0" err="1">
                <a:latin typeface="Century Gothic"/>
                <a:cs typeface="Century Gothic"/>
              </a:rPr>
              <a:t>профанное</a:t>
            </a:r>
            <a:endParaRPr lang="ru-RU" sz="2000" dirty="0">
              <a:latin typeface="Century Gothic"/>
              <a:cs typeface="Century Gothic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5536" y="764704"/>
            <a:ext cx="856895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>
                <a:latin typeface="Century Gothic"/>
                <a:cs typeface="Century Gothic"/>
              </a:rPr>
              <a:t>Ее двигателем является непрерывная мотивация к возвращению в синкретичное состояние сознания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5536" y="1556792"/>
            <a:ext cx="8568952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>
                <a:latin typeface="Century Gothic"/>
                <a:cs typeface="Century Gothic"/>
              </a:rPr>
              <a:t>Эта мотивация реализуется в знаках, создаваемых внутри ментального пространства людей и отражаемых в артефактах (</a:t>
            </a:r>
            <a:r>
              <a:rPr lang="ru-RU" sz="2000" dirty="0" err="1">
                <a:latin typeface="Century Gothic"/>
                <a:cs typeface="Century Gothic"/>
              </a:rPr>
              <a:t>медиационная</a:t>
            </a:r>
            <a:r>
              <a:rPr lang="ru-RU" sz="2000" dirty="0">
                <a:latin typeface="Century Gothic"/>
                <a:cs typeface="Century Gothic"/>
              </a:rPr>
              <a:t> парадигма)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5536" y="2636912"/>
            <a:ext cx="856895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>
                <a:latin typeface="Century Gothic"/>
                <a:cs typeface="Century Gothic"/>
              </a:rPr>
              <a:t>Усложнение пространства знаков принуждает Культуру к развитию  (отягощение </a:t>
            </a:r>
            <a:r>
              <a:rPr lang="ru-RU" sz="2000" dirty="0" err="1">
                <a:latin typeface="Century Gothic"/>
                <a:cs typeface="Century Gothic"/>
              </a:rPr>
              <a:t>медиасферы</a:t>
            </a:r>
            <a:r>
              <a:rPr lang="ru-RU" sz="2000" dirty="0">
                <a:latin typeface="Century Gothic"/>
                <a:cs typeface="Century Gothic"/>
              </a:rPr>
              <a:t>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5536" y="5013176"/>
            <a:ext cx="856895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>
                <a:latin typeface="Century Gothic"/>
                <a:cs typeface="Century Gothic"/>
              </a:rPr>
              <a:t>Границы между культурами – это границы в понимании, конвертации, интерпретации и ретрансляции смыслов </a:t>
            </a:r>
          </a:p>
        </p:txBody>
      </p:sp>
    </p:spTree>
    <p:extLst>
      <p:ext uri="{BB962C8B-B14F-4D97-AF65-F5344CB8AC3E}">
        <p14:creationId xmlns:p14="http://schemas.microsoft.com/office/powerpoint/2010/main" val="375365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/>
      <p:bldP spid="20" grpId="0"/>
      <p:bldP spid="35" grpId="0"/>
      <p:bldP spid="36" grpId="0"/>
      <p:bldP spid="37" grpId="0"/>
      <p:bldP spid="39" grpId="0"/>
      <p:bldP spid="40" grpId="0"/>
      <p:bldP spid="4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2843808" y="188640"/>
            <a:ext cx="6192688" cy="792088"/>
            <a:chOff x="2856631" y="188640"/>
            <a:chExt cx="6107857" cy="633670"/>
          </a:xfrm>
        </p:grpSpPr>
        <p:sp>
          <p:nvSpPr>
            <p:cNvPr id="17" name="Прямоугольник с двумя скругленными противолежащими углами 16"/>
            <p:cNvSpPr/>
            <p:nvPr/>
          </p:nvSpPr>
          <p:spPr>
            <a:xfrm>
              <a:off x="3069696" y="188640"/>
              <a:ext cx="5894792" cy="511257"/>
            </a:xfrm>
            <a:prstGeom prst="round2DiagRect">
              <a:avLst>
                <a:gd name="adj1" fmla="val 41462"/>
                <a:gd name="adj2" fmla="val 0"/>
              </a:avLst>
            </a:prstGeom>
            <a:solidFill>
              <a:srgbClr val="F2F4A8">
                <a:alpha val="2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rgbClr val="FF6600"/>
                </a:solidFill>
              </a:endParaRPr>
            </a:p>
          </p:txBody>
        </p:sp>
        <p:sp>
          <p:nvSpPr>
            <p:cNvPr id="18" name="Подзаголовок 2"/>
            <p:cNvSpPr txBox="1">
              <a:spLocks/>
            </p:cNvSpPr>
            <p:nvPr/>
          </p:nvSpPr>
          <p:spPr>
            <a:xfrm>
              <a:off x="2856631" y="246246"/>
              <a:ext cx="5855321" cy="576064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2800" dirty="0">
                  <a:solidFill>
                    <a:srgbClr val="FF6600"/>
                  </a:solidFill>
                  <a:latin typeface="Century Gothic" panose="020B0502020202020204" pitchFamily="34" charset="0"/>
                  <a:cs typeface="Monotype Corsiva"/>
                </a:rPr>
                <a:t>ЖИВАЯ ПАРАЛЛЕЛЬ </a:t>
              </a:r>
              <a:r>
                <a:rPr lang="en-US" sz="2800" dirty="0">
                  <a:solidFill>
                    <a:srgbClr val="FF6600"/>
                  </a:solidFill>
                  <a:latin typeface="Century Gothic" panose="020B0502020202020204" pitchFamily="34" charset="0"/>
                  <a:cs typeface="Monotype Corsiva"/>
                </a:rPr>
                <a:t>Global</a:t>
              </a:r>
              <a:endParaRPr lang="ru-RU" sz="2000" dirty="0">
                <a:solidFill>
                  <a:srgbClr val="FF6600"/>
                </a:solidFill>
                <a:latin typeface="Century Gothic" panose="020B0502020202020204" pitchFamily="34" charset="0"/>
                <a:cs typeface="Monotype Corsiva"/>
              </a:endParaRPr>
            </a:p>
          </p:txBody>
        </p:sp>
      </p:grp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2195736" y="5085184"/>
            <a:ext cx="633670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ru-RU" sz="3200">
                <a:solidFill>
                  <a:schemeClr val="bg1"/>
                </a:solidFill>
                <a:latin typeface="Century Gothic" pitchFamily="34" charset="0"/>
              </a:rPr>
              <a:t>Признаки сильных культур</a:t>
            </a:r>
            <a:endParaRPr lang="ru-RU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07504" y="5373216"/>
            <a:ext cx="849694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2000" dirty="0">
                <a:latin typeface="Century Gothic"/>
                <a:cs typeface="Century Gothic"/>
              </a:rPr>
              <a:t>УСТОЙЧИВОЕ РАЗВИТИЕ ОБЩЕСТВА В ДИАЛОГЕ ИНДИВИДУАЛЬНЫХ СВОБОД И ПЛЕНА КУЛЬТУР</a:t>
            </a:r>
          </a:p>
        </p:txBody>
      </p:sp>
      <p:pic>
        <p:nvPicPr>
          <p:cNvPr id="13" name="Picture 6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6632"/>
            <a:ext cx="2654419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2267744" y="1556792"/>
            <a:ext cx="6264696" cy="3384376"/>
            <a:chOff x="373653" y="0"/>
            <a:chExt cx="3877390" cy="2340638"/>
          </a:xfrm>
        </p:grpSpPr>
        <p:pic>
          <p:nvPicPr>
            <p:cNvPr id="15" name="Рисунок 6"/>
            <p:cNvPicPr>
              <a:picLocks noChangeAspect="1"/>
            </p:cNvPicPr>
            <p:nvPr/>
          </p:nvPicPr>
          <p:blipFill>
            <a:blip r:embed="rId4">
              <a:alphaModFix amt="85000"/>
            </a:blip>
            <a:stretch>
              <a:fillRect/>
            </a:stretch>
          </p:blipFill>
          <p:spPr>
            <a:xfrm>
              <a:off x="1205948" y="198783"/>
              <a:ext cx="2279015" cy="2141855"/>
            </a:xfrm>
            <a:prstGeom prst="rect">
              <a:avLst/>
            </a:prstGeom>
          </p:spPr>
        </p:pic>
        <p:grpSp>
          <p:nvGrpSpPr>
            <p:cNvPr id="19" name="Группа 18"/>
            <p:cNvGrpSpPr/>
            <p:nvPr/>
          </p:nvGrpSpPr>
          <p:grpSpPr>
            <a:xfrm>
              <a:off x="373653" y="0"/>
              <a:ext cx="3877390" cy="2080269"/>
              <a:chOff x="-363437" y="-228600"/>
              <a:chExt cx="3878126" cy="2080591"/>
            </a:xfrm>
          </p:grpSpPr>
          <p:sp>
            <p:nvSpPr>
              <p:cNvPr id="21" name="Равнобедренный треугольник 20"/>
              <p:cNvSpPr/>
              <p:nvPr/>
            </p:nvSpPr>
            <p:spPr>
              <a:xfrm>
                <a:off x="800100" y="228600"/>
                <a:ext cx="1600200" cy="1028700"/>
              </a:xfrm>
              <a:prstGeom prst="triangle">
                <a:avLst/>
              </a:prstGeom>
              <a:noFill/>
              <a:ln w="9525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3200"/>
              </a:p>
            </p:txBody>
          </p:sp>
          <p:sp>
            <p:nvSpPr>
              <p:cNvPr id="22" name="Надпись 2"/>
              <p:cNvSpPr txBox="1"/>
              <p:nvPr/>
            </p:nvSpPr>
            <p:spPr>
              <a:xfrm>
                <a:off x="-363437" y="1330021"/>
                <a:ext cx="1226448" cy="5219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effectLst/>
                    <a:ea typeface="Calibri"/>
                    <a:cs typeface="Times New Roman"/>
                  </a:rPr>
                  <a:t>ПОЛНАЯ СВОБОДА ЛИЧНОСТИ</a:t>
                </a:r>
                <a:endParaRPr lang="ru-RU" sz="20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23" name="Надпись 3"/>
              <p:cNvSpPr txBox="1"/>
              <p:nvPr/>
            </p:nvSpPr>
            <p:spPr>
              <a:xfrm>
                <a:off x="2352261" y="1330021"/>
                <a:ext cx="1162428" cy="4229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effectLst/>
                    <a:ea typeface="Calibri"/>
                    <a:cs typeface="Times New Roman"/>
                  </a:rPr>
                  <a:t>ПРИНУЖДЕНИЕ КУЛЬТУРЫ</a:t>
                </a:r>
                <a:endParaRPr lang="ru-RU" sz="20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24" name="Надпись 4"/>
              <p:cNvSpPr txBox="1"/>
              <p:nvPr/>
            </p:nvSpPr>
            <p:spPr>
              <a:xfrm>
                <a:off x="752061" y="-228600"/>
                <a:ext cx="1600200" cy="571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>
                    <a:effectLst/>
                    <a:ea typeface="Calibri"/>
                    <a:cs typeface="Times New Roman"/>
                  </a:rPr>
                  <a:t>УСТОЙЧИВОЕ РАЗВИТИЕ ОБЩЕСТВА</a:t>
                </a:r>
                <a:endParaRPr lang="ru-RU" sz="2000">
                  <a:effectLst/>
                  <a:ea typeface="Calibri"/>
                  <a:cs typeface="Times New Roman"/>
                </a:endParaRPr>
              </a:p>
            </p:txBody>
          </p:sp>
          <p:cxnSp>
            <p:nvCxnSpPr>
              <p:cNvPr id="25" name="Прямая со стрелкой 24"/>
              <p:cNvCxnSpPr/>
              <p:nvPr/>
            </p:nvCxnSpPr>
            <p:spPr>
              <a:xfrm>
                <a:off x="914400" y="1257300"/>
                <a:ext cx="1371600" cy="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 стрелкой 25"/>
              <p:cNvCxnSpPr/>
              <p:nvPr/>
            </p:nvCxnSpPr>
            <p:spPr>
              <a:xfrm flipV="1">
                <a:off x="1600200" y="342900"/>
                <a:ext cx="0" cy="1028700"/>
              </a:xfrm>
              <a:prstGeom prst="straightConnector1">
                <a:avLst/>
              </a:prstGeom>
              <a:ln w="76200" cmpd="sng">
                <a:solidFill>
                  <a:srgbClr val="EF6027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4994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войная стрелка вверх/вниз 4"/>
          <p:cNvSpPr/>
          <p:nvPr/>
        </p:nvSpPr>
        <p:spPr>
          <a:xfrm>
            <a:off x="4283968" y="2204864"/>
            <a:ext cx="792088" cy="2520280"/>
          </a:xfrm>
          <a:prstGeom prst="upDownArrow">
            <a:avLst>
              <a:gd name="adj1" fmla="val 50000"/>
              <a:gd name="adj2" fmla="val 80286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115616" y="3140968"/>
            <a:ext cx="7200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s-IS" sz="2800" i="1" dirty="0">
                <a:latin typeface="+mn-lt"/>
                <a:cs typeface="Century Gothic"/>
              </a:rPr>
              <a:t>…</a:t>
            </a:r>
            <a:r>
              <a:rPr lang="ru-RU" sz="2800" i="1" dirty="0">
                <a:latin typeface="+mn-lt"/>
                <a:cs typeface="Century Gothic"/>
              </a:rPr>
              <a:t> отчуждение мыслящего от мыслимого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5940152" y="692696"/>
            <a:ext cx="2880320" cy="1080120"/>
          </a:xfrm>
          <a:prstGeom prst="wedgeRoundRectCallout">
            <a:avLst>
              <a:gd name="adj1" fmla="val -73752"/>
              <a:gd name="adj2" fmla="val 173673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0" dirty="0">
                <a:solidFill>
                  <a:schemeClr val="tx1"/>
                </a:solidFill>
                <a:latin typeface="Century Gothic"/>
                <a:cs typeface="Century Gothic"/>
              </a:rPr>
              <a:t>Место культуры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28" y="476672"/>
            <a:ext cx="4896544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entury Gothic"/>
                <a:cs typeface="Century Gothic"/>
              </a:rPr>
              <a:t>Культура – совокупность </a:t>
            </a:r>
            <a:r>
              <a:rPr lang="ru-RU" sz="2800" dirty="0" err="1">
                <a:latin typeface="Century Gothic"/>
                <a:cs typeface="Century Gothic"/>
              </a:rPr>
              <a:t>надбиологических</a:t>
            </a:r>
            <a:r>
              <a:rPr lang="ru-RU" sz="2800" dirty="0">
                <a:latin typeface="Century Gothic"/>
                <a:cs typeface="Century Gothic"/>
              </a:rPr>
              <a:t> феноменов жизни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528" y="5229200"/>
            <a:ext cx="8676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>
                <a:latin typeface="+mn-lt"/>
                <a:cs typeface="Century Gothic"/>
              </a:rPr>
              <a:t>«Культура - это ментальное пространство</a:t>
            </a:r>
            <a:r>
              <a:rPr lang="is-IS" sz="3600" i="1" dirty="0">
                <a:latin typeface="+mn-lt"/>
                <a:cs typeface="Century Gothic"/>
              </a:rPr>
              <a:t>…</a:t>
            </a:r>
            <a:endParaRPr lang="ru-RU" sz="3600" i="1" dirty="0">
              <a:latin typeface="+mn-l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2835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2843808" y="188640"/>
            <a:ext cx="6192688" cy="792088"/>
            <a:chOff x="2856631" y="188640"/>
            <a:chExt cx="6107857" cy="633670"/>
          </a:xfrm>
        </p:grpSpPr>
        <p:sp>
          <p:nvSpPr>
            <p:cNvPr id="17" name="Прямоугольник с двумя скругленными противолежащими углами 16"/>
            <p:cNvSpPr/>
            <p:nvPr/>
          </p:nvSpPr>
          <p:spPr>
            <a:xfrm>
              <a:off x="3069696" y="188640"/>
              <a:ext cx="5894792" cy="511257"/>
            </a:xfrm>
            <a:prstGeom prst="round2DiagRect">
              <a:avLst>
                <a:gd name="adj1" fmla="val 41462"/>
                <a:gd name="adj2" fmla="val 0"/>
              </a:avLst>
            </a:prstGeom>
            <a:solidFill>
              <a:srgbClr val="F2F4A8">
                <a:alpha val="2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rgbClr val="FF6600"/>
                </a:solidFill>
              </a:endParaRPr>
            </a:p>
          </p:txBody>
        </p:sp>
        <p:sp>
          <p:nvSpPr>
            <p:cNvPr id="18" name="Подзаголовок 2"/>
            <p:cNvSpPr txBox="1">
              <a:spLocks/>
            </p:cNvSpPr>
            <p:nvPr/>
          </p:nvSpPr>
          <p:spPr>
            <a:xfrm>
              <a:off x="2856631" y="246246"/>
              <a:ext cx="5855321" cy="576064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2800" dirty="0">
                  <a:solidFill>
                    <a:srgbClr val="FF6600"/>
                  </a:solidFill>
                  <a:latin typeface="Century Gothic" panose="020B0502020202020204" pitchFamily="34" charset="0"/>
                  <a:cs typeface="Monotype Corsiva"/>
                </a:rPr>
                <a:t>ЖИВАЯ ПАРАЛЛЕЛЬ </a:t>
              </a:r>
              <a:r>
                <a:rPr lang="en-US" sz="2800" dirty="0">
                  <a:solidFill>
                    <a:srgbClr val="FF6600"/>
                  </a:solidFill>
                  <a:latin typeface="Century Gothic" panose="020B0502020202020204" pitchFamily="34" charset="0"/>
                  <a:cs typeface="Monotype Corsiva"/>
                </a:rPr>
                <a:t>Global</a:t>
              </a:r>
              <a:endParaRPr lang="ru-RU" sz="2000" dirty="0">
                <a:solidFill>
                  <a:srgbClr val="FF6600"/>
                </a:solidFill>
                <a:latin typeface="Century Gothic" panose="020B0502020202020204" pitchFamily="34" charset="0"/>
                <a:cs typeface="Monotype Corsiva"/>
              </a:endParaRPr>
            </a:p>
          </p:txBody>
        </p:sp>
      </p:grp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2195736" y="5085184"/>
            <a:ext cx="633670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ru-RU" sz="3200">
                <a:solidFill>
                  <a:schemeClr val="bg1"/>
                </a:solidFill>
                <a:latin typeface="Century Gothic" pitchFamily="34" charset="0"/>
              </a:rPr>
              <a:t>Признаки сильных культур</a:t>
            </a:r>
            <a:endParaRPr lang="ru-RU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3528" y="980728"/>
            <a:ext cx="842493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spcAft>
                <a:spcPts val="600"/>
              </a:spcAft>
            </a:pPr>
            <a:r>
              <a:rPr lang="ru-RU" sz="2000" b="1" dirty="0">
                <a:latin typeface="Century Gothic"/>
                <a:cs typeface="Century Gothic"/>
              </a:rPr>
              <a:t>Этап 1. Новая Зеландия  </a:t>
            </a:r>
            <a:r>
              <a:rPr lang="ru-RU" sz="2000" dirty="0">
                <a:solidFill>
                  <a:srgbClr val="FF6600"/>
                </a:solidFill>
                <a:latin typeface="Century Gothic"/>
                <a:cs typeface="Century Gothic"/>
              </a:rPr>
              <a:t>(состоялась в 2019 году)</a:t>
            </a:r>
          </a:p>
          <a:p>
            <a:pPr lvl="1" algn="r">
              <a:spcAft>
                <a:spcPts val="600"/>
              </a:spcAft>
            </a:pPr>
            <a:r>
              <a:rPr lang="ru-RU" sz="2000" dirty="0">
                <a:solidFill>
                  <a:srgbClr val="008080"/>
                </a:solidFill>
                <a:latin typeface="Century Gothic"/>
                <a:cs typeface="Century Gothic"/>
              </a:rPr>
              <a:t>«УСЛОВИЯ УСПЕШНОСТИ ДИАЛОГОВ КУЛЬТУР»</a:t>
            </a:r>
          </a:p>
          <a:p>
            <a:pPr algn="l">
              <a:spcAft>
                <a:spcPts val="600"/>
              </a:spcAft>
            </a:pPr>
            <a:r>
              <a:rPr lang="ru-RU" sz="2000" b="1" dirty="0">
                <a:latin typeface="Century Gothic"/>
                <a:cs typeface="Century Gothic"/>
              </a:rPr>
              <a:t>Этап 2. Южная Африка - 2020 год</a:t>
            </a:r>
            <a:r>
              <a:rPr lang="en-US" sz="2000" dirty="0">
                <a:solidFill>
                  <a:srgbClr val="FF6600"/>
                </a:solidFill>
                <a:latin typeface="Century Gothic"/>
                <a:cs typeface="Century Gothic"/>
              </a:rPr>
              <a:t> (</a:t>
            </a:r>
            <a:r>
              <a:rPr lang="ru-RU" sz="2000" dirty="0">
                <a:solidFill>
                  <a:srgbClr val="FF6600"/>
                </a:solidFill>
                <a:latin typeface="Century Gothic"/>
                <a:cs typeface="Century Gothic"/>
              </a:rPr>
              <a:t>идет подготовка)</a:t>
            </a:r>
          </a:p>
          <a:p>
            <a:pPr lvl="1" algn="r">
              <a:spcAft>
                <a:spcPts val="600"/>
              </a:spcAft>
            </a:pPr>
            <a:r>
              <a:rPr lang="ru-RU" sz="2000" dirty="0">
                <a:solidFill>
                  <a:srgbClr val="008080"/>
                </a:solidFill>
                <a:latin typeface="Century Gothic"/>
                <a:cs typeface="Century Gothic"/>
              </a:rPr>
              <a:t>«ВОЗМОЖНОСТИ ПЛЕНЯЩИХ СРЕДСТВ КУЛЬТУР»</a:t>
            </a:r>
          </a:p>
          <a:p>
            <a:pPr algn="l">
              <a:spcAft>
                <a:spcPts val="600"/>
              </a:spcAft>
            </a:pPr>
            <a:r>
              <a:rPr lang="ru-RU" sz="2000" b="1" dirty="0">
                <a:latin typeface="Century Gothic"/>
                <a:cs typeface="Century Gothic"/>
              </a:rPr>
              <a:t>Этап 3. </a:t>
            </a:r>
            <a:r>
              <a:rPr lang="en-US" sz="2000" b="1" dirty="0">
                <a:latin typeface="Century Gothic"/>
                <a:cs typeface="Century Gothic"/>
              </a:rPr>
              <a:t>C</a:t>
            </a:r>
            <a:r>
              <a:rPr lang="ru-RU" sz="2000" b="1" dirty="0" err="1">
                <a:latin typeface="Century Gothic"/>
                <a:cs typeface="Century Gothic"/>
              </a:rPr>
              <a:t>траны</a:t>
            </a:r>
            <a:r>
              <a:rPr lang="ru-RU" sz="2000" b="1" dirty="0">
                <a:latin typeface="Century Gothic"/>
                <a:cs typeface="Century Gothic"/>
              </a:rPr>
              <a:t> Карибского бассейна - 2021 год</a:t>
            </a:r>
            <a:endParaRPr lang="ru-RU" sz="2000" dirty="0">
              <a:latin typeface="Century Gothic"/>
              <a:cs typeface="Century Gothic"/>
            </a:endParaRPr>
          </a:p>
          <a:p>
            <a:pPr lvl="1" algn="r">
              <a:spcAft>
                <a:spcPts val="600"/>
              </a:spcAft>
            </a:pPr>
            <a:r>
              <a:rPr lang="ru-RU" sz="2000" dirty="0">
                <a:solidFill>
                  <a:srgbClr val="008080"/>
                </a:solidFill>
                <a:latin typeface="Century Gothic"/>
                <a:cs typeface="Century Gothic"/>
              </a:rPr>
              <a:t>«СПОСОБЫ УСИЛЕНИЯ ЖИВУЧЕСТИ КУЛЬТУР» </a:t>
            </a:r>
          </a:p>
          <a:p>
            <a:pPr algn="l">
              <a:spcAft>
                <a:spcPts val="600"/>
              </a:spcAft>
            </a:pPr>
            <a:r>
              <a:rPr lang="ru-RU" sz="2000" b="1" dirty="0">
                <a:latin typeface="Century Gothic"/>
                <a:cs typeface="Century Gothic"/>
              </a:rPr>
              <a:t>Этап 4. Северная Америка - 2022 год</a:t>
            </a:r>
            <a:endParaRPr lang="ru-RU" sz="2000" dirty="0">
              <a:latin typeface="Century Gothic"/>
              <a:cs typeface="Century Gothic"/>
            </a:endParaRPr>
          </a:p>
          <a:p>
            <a:pPr lvl="1" algn="r">
              <a:spcAft>
                <a:spcPts val="600"/>
              </a:spcAft>
            </a:pPr>
            <a:r>
              <a:rPr lang="ru-RU" sz="2000" dirty="0">
                <a:solidFill>
                  <a:srgbClr val="008080"/>
                </a:solidFill>
                <a:latin typeface="Century Gothic"/>
                <a:cs typeface="Century Gothic"/>
              </a:rPr>
              <a:t>«ЗАКОНОМЕРНОСТИ КУЛЬТУРНЫХ ЭКСПАНСИЙ»</a:t>
            </a:r>
          </a:p>
          <a:p>
            <a:pPr algn="l">
              <a:spcAft>
                <a:spcPts val="600"/>
              </a:spcAft>
            </a:pPr>
            <a:r>
              <a:rPr lang="ru-RU" sz="2000" b="1" dirty="0">
                <a:latin typeface="Century Gothic"/>
                <a:cs typeface="Century Gothic"/>
              </a:rPr>
              <a:t>Этап 5. Центральная и Восточная Азия - 2023 год </a:t>
            </a:r>
            <a:endParaRPr lang="ru-RU" sz="2000" dirty="0">
              <a:latin typeface="Century Gothic"/>
              <a:cs typeface="Century Gothic"/>
            </a:endParaRPr>
          </a:p>
          <a:p>
            <a:pPr lvl="1" algn="r">
              <a:spcAft>
                <a:spcPts val="600"/>
              </a:spcAft>
            </a:pPr>
            <a:r>
              <a:rPr lang="ru-RU" sz="2000" dirty="0">
                <a:solidFill>
                  <a:srgbClr val="008080"/>
                </a:solidFill>
                <a:latin typeface="Century Gothic"/>
                <a:cs typeface="Century Gothic"/>
              </a:rPr>
              <a:t>«СВОЙСТВА РАЗВИВАЮЩИХ ПЕРЕХОДОВ СОСТОЯНИЙ КУЛЬТУР»</a:t>
            </a:r>
          </a:p>
          <a:p>
            <a:pPr algn="l">
              <a:spcAft>
                <a:spcPts val="600"/>
              </a:spcAft>
            </a:pPr>
            <a:r>
              <a:rPr lang="ru-RU" sz="2000" b="1" dirty="0">
                <a:latin typeface="Century Gothic"/>
                <a:cs typeface="Century Gothic"/>
              </a:rPr>
              <a:t>Этап 6. Средиземноморье (</a:t>
            </a:r>
            <a:r>
              <a:rPr lang="ru-RU" sz="2000" b="1" dirty="0" err="1">
                <a:latin typeface="Century Gothic"/>
                <a:cs typeface="Century Gothic"/>
              </a:rPr>
              <a:t>Mediterranea</a:t>
            </a:r>
            <a:r>
              <a:rPr lang="ru-RU" sz="2000" b="1" dirty="0">
                <a:latin typeface="Century Gothic"/>
                <a:cs typeface="Century Gothic"/>
              </a:rPr>
              <a:t>) - 2024 год</a:t>
            </a:r>
            <a:endParaRPr lang="ru-RU" sz="2000" dirty="0">
              <a:latin typeface="Century Gothic"/>
              <a:cs typeface="Century Gothic"/>
            </a:endParaRPr>
          </a:p>
          <a:p>
            <a:pPr lvl="1" algn="r">
              <a:spcAft>
                <a:spcPts val="600"/>
              </a:spcAft>
            </a:pPr>
            <a:r>
              <a:rPr lang="ru-RU" sz="2000" dirty="0">
                <a:solidFill>
                  <a:srgbClr val="008080"/>
                </a:solidFill>
                <a:latin typeface="Century Gothic"/>
                <a:cs typeface="Century Gothic"/>
              </a:rPr>
              <a:t>«УСЛОВИЯ УСТОЙЧИВОСТИ И ФОРМЫ СУЩЕСТВОВАНИЯ КУЛЬТУР»</a:t>
            </a:r>
          </a:p>
        </p:txBody>
      </p:sp>
    </p:spTree>
    <p:extLst>
      <p:ext uri="{BB962C8B-B14F-4D97-AF65-F5344CB8AC3E}">
        <p14:creationId xmlns:p14="http://schemas.microsoft.com/office/powerpoint/2010/main" val="336803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23528" y="620688"/>
            <a:ext cx="5832648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ru-RU" sz="4800" dirty="0">
                <a:latin typeface="Century Gothic"/>
                <a:cs typeface="Century Gothic"/>
              </a:rPr>
              <a:t>РАЗВИТИЕ КУЛЬТУР</a:t>
            </a:r>
            <a:endParaRPr lang="ru-RU" sz="32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5445224"/>
            <a:ext cx="5832648" cy="113877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2400"/>
              </a:spcAft>
            </a:pPr>
            <a:r>
              <a:rPr lang="ru-RU" sz="2400" dirty="0">
                <a:latin typeface="Century Gothic"/>
                <a:cs typeface="Century Gothic"/>
              </a:rPr>
              <a:t>Андрей ТЕСЛИНОВ</a:t>
            </a:r>
          </a:p>
          <a:p>
            <a:pPr algn="r">
              <a:spcAft>
                <a:spcPts val="2400"/>
              </a:spcAft>
            </a:pPr>
            <a:r>
              <a:rPr lang="ru-RU" sz="2400" dirty="0">
                <a:latin typeface="Century Gothic"/>
                <a:cs typeface="Century Gothic"/>
              </a:rPr>
              <a:t>+7 916 951 22 47</a:t>
            </a:r>
            <a:endParaRPr lang="ru-RU" sz="14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2204864"/>
            <a:ext cx="657171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2400"/>
              </a:spcAft>
            </a:pPr>
            <a:r>
              <a:rPr lang="ru-RU" sz="2800" i="1" dirty="0" err="1">
                <a:latin typeface="+mn-lt"/>
                <a:cs typeface="Century Gothic"/>
              </a:rPr>
              <a:t>Смыслогенетическая</a:t>
            </a:r>
            <a:r>
              <a:rPr lang="ru-RU" sz="2800" i="1" dirty="0">
                <a:latin typeface="+mn-lt"/>
                <a:cs typeface="Century Gothic"/>
              </a:rPr>
              <a:t> концепция</a:t>
            </a:r>
          </a:p>
        </p:txBody>
      </p:sp>
      <p:pic>
        <p:nvPicPr>
          <p:cNvPr id="7" name="Изображение 6" descr="Прозрачный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77272"/>
            <a:ext cx="3101452" cy="829568"/>
          </a:xfrm>
          <a:prstGeom prst="rect">
            <a:avLst/>
          </a:prstGeom>
        </p:spPr>
      </p:pic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251520" y="2780928"/>
            <a:ext cx="3528392" cy="1061829"/>
          </a:xfrm>
          <a:prstGeom prst="rect">
            <a:avLst/>
          </a:prstGeom>
          <a:solidFill>
            <a:srgbClr val="FFFF00">
              <a:alpha val="93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11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  <a:latin typeface="Century Gothic"/>
                <a:cs typeface="Century Gothic"/>
              </a:rPr>
              <a:t>www.teslinov.ru</a:t>
            </a:r>
          </a:p>
          <a:p>
            <a:pPr algn="ctr">
              <a:spcBef>
                <a:spcPct val="50000"/>
              </a:spcBef>
            </a:pPr>
            <a:endParaRPr lang="ru-RU" sz="11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2267744" y="3645024"/>
            <a:ext cx="3816425" cy="1061829"/>
          </a:xfrm>
          <a:prstGeom prst="rect">
            <a:avLst/>
          </a:prstGeom>
          <a:solidFill>
            <a:schemeClr val="tx1">
              <a:lumMod val="95000"/>
              <a:lumOff val="5000"/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1100" dirty="0">
              <a:solidFill>
                <a:srgbClr val="FFFF00"/>
              </a:solidFill>
              <a:latin typeface="Century Gothic"/>
              <a:cs typeface="Century Gothic"/>
            </a:endParaRPr>
          </a:p>
          <a:p>
            <a:pPr algn="ctr">
              <a:spcBef>
                <a:spcPts val="1200"/>
              </a:spcBef>
            </a:pPr>
            <a:r>
              <a:rPr lang="en-US" sz="2400" dirty="0" err="1">
                <a:solidFill>
                  <a:srgbClr val="FFFF00"/>
                </a:solidFill>
                <a:latin typeface="Century Gothic"/>
                <a:cs typeface="Century Gothic"/>
              </a:rPr>
              <a:t>www.DBAconcept.ru</a:t>
            </a:r>
            <a:endParaRPr lang="en-US" sz="2400" dirty="0">
              <a:solidFill>
                <a:srgbClr val="FFFF00"/>
              </a:solidFill>
              <a:latin typeface="Century Gothic"/>
              <a:cs typeface="Century Gothic"/>
            </a:endParaRPr>
          </a:p>
          <a:p>
            <a:pPr algn="ctr">
              <a:spcBef>
                <a:spcPct val="50000"/>
              </a:spcBef>
            </a:pPr>
            <a:endParaRPr lang="ru-RU" sz="1100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4499992" y="4365104"/>
            <a:ext cx="3816425" cy="1061829"/>
          </a:xfrm>
          <a:prstGeom prst="rect">
            <a:avLst/>
          </a:prstGeom>
          <a:solidFill>
            <a:srgbClr val="008080">
              <a:alpha val="7411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11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  <a:latin typeface="Century Gothic"/>
                <a:cs typeface="Century Gothic"/>
              </a:rPr>
              <a:t>http</a:t>
            </a:r>
            <a:r>
              <a:rPr lang="ru-RU" sz="2400" dirty="0">
                <a:solidFill>
                  <a:schemeClr val="bg1"/>
                </a:solidFill>
                <a:latin typeface="Century Gothic"/>
                <a:cs typeface="Century Gothic"/>
              </a:rPr>
              <a:t>://</a:t>
            </a:r>
            <a:r>
              <a:rPr lang="en-US" sz="2400" dirty="0" err="1">
                <a:solidFill>
                  <a:schemeClr val="bg1"/>
                </a:solidFill>
                <a:latin typeface="Century Gothic"/>
                <a:cs typeface="Century Gothic"/>
              </a:rPr>
              <a:t>NPOconcept.ru</a:t>
            </a:r>
            <a:r>
              <a:rPr lang="ru-RU" sz="2400" dirty="0">
                <a:solidFill>
                  <a:schemeClr val="bg1"/>
                </a:solidFill>
                <a:latin typeface="Century Gothic"/>
                <a:cs typeface="Century Gothic"/>
              </a:rPr>
              <a:t>/</a:t>
            </a:r>
            <a:endParaRPr lang="en-US" sz="24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>
              <a:spcBef>
                <a:spcPct val="50000"/>
              </a:spcBef>
            </a:pPr>
            <a:endParaRPr lang="ru-RU" sz="11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251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84"/>
    </mc:Choice>
    <mc:Fallback xmlns="">
      <p:transition xmlns:p14="http://schemas.microsoft.com/office/powerpoint/2010/main" spd="slow" advTm="9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331640" y="260648"/>
            <a:ext cx="6696744" cy="61926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войная стрелка вверх/вниз 4"/>
          <p:cNvSpPr/>
          <p:nvPr/>
        </p:nvSpPr>
        <p:spPr>
          <a:xfrm>
            <a:off x="4283968" y="2204864"/>
            <a:ext cx="792088" cy="2520280"/>
          </a:xfrm>
          <a:prstGeom prst="upDownArrow">
            <a:avLst>
              <a:gd name="adj1" fmla="val 50000"/>
              <a:gd name="adj2" fmla="val 80286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23528" y="5229200"/>
            <a:ext cx="8676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>
                <a:latin typeface="+mn-lt"/>
                <a:cs typeface="Century Gothic"/>
              </a:rPr>
              <a:t>«Культура - это ментальное пространство</a:t>
            </a:r>
            <a:r>
              <a:rPr lang="is-IS" sz="3600" i="1" dirty="0">
                <a:latin typeface="+mn-lt"/>
                <a:cs typeface="Century Gothic"/>
              </a:rPr>
              <a:t>…</a:t>
            </a:r>
            <a:endParaRPr lang="ru-RU" sz="3600" i="1" dirty="0">
              <a:latin typeface="+mn-lt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548680"/>
            <a:ext cx="7437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s-IS" sz="4400" i="1" dirty="0">
                <a:latin typeface="+mn-lt"/>
                <a:cs typeface="Century Gothic"/>
              </a:rPr>
              <a:t>…</a:t>
            </a:r>
            <a:r>
              <a:rPr lang="ru-RU" sz="4400" i="1" dirty="0">
                <a:latin typeface="+mn-lt"/>
                <a:cs typeface="Century Gothic"/>
              </a:rPr>
              <a:t>, из которого нет выхода»</a:t>
            </a:r>
          </a:p>
        </p:txBody>
      </p:sp>
    </p:spTree>
    <p:extLst>
      <p:ext uri="{BB962C8B-B14F-4D97-AF65-F5344CB8AC3E}">
        <p14:creationId xmlns:p14="http://schemas.microsoft.com/office/powerpoint/2010/main" val="137104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1640" y="1268760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Культура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7744" y="227687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культуры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9672" y="298824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Мышление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43808" y="363631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Смыслы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63688" y="450040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Развитие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51920" y="5229200"/>
            <a:ext cx="42946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Средства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2192" y="3581400"/>
            <a:ext cx="547260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rgbClr val="008080"/>
                </a:solidFill>
                <a:latin typeface="Century Gothic" panose="020B0502020202020204" pitchFamily="34" charset="0"/>
                <a:cs typeface="Century Gothic"/>
              </a:rPr>
              <a:t>1. Мотивы к теме</a:t>
            </a:r>
          </a:p>
          <a:p>
            <a:pPr algn="r"/>
            <a:endParaRPr lang="ru-RU" sz="2800" dirty="0">
              <a:solidFill>
                <a:srgbClr val="008080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04" y="4365104"/>
            <a:ext cx="835292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rgbClr val="008080"/>
                </a:solidFill>
                <a:latin typeface="Century Gothic" panose="020B0502020202020204" pitchFamily="34" charset="0"/>
                <a:cs typeface="Century Gothic"/>
              </a:rPr>
              <a:t>2. Концептуальные основания </a:t>
            </a:r>
            <a:r>
              <a:rPr lang="ru-RU" sz="2800" dirty="0" err="1">
                <a:solidFill>
                  <a:srgbClr val="008080"/>
                </a:solidFill>
                <a:latin typeface="Century Gothic" panose="020B0502020202020204" pitchFamily="34" charset="0"/>
                <a:cs typeface="Century Gothic"/>
              </a:rPr>
              <a:t>культурогенеза</a:t>
            </a:r>
            <a:endParaRPr lang="ru-RU" sz="2800" dirty="0">
              <a:solidFill>
                <a:srgbClr val="008080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1830" y="5440691"/>
            <a:ext cx="691808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8080"/>
                </a:solidFill>
                <a:latin typeface="Century Gothic" panose="020B0502020202020204" pitchFamily="34" charset="0"/>
                <a:cs typeface="Century Gothic"/>
              </a:rPr>
              <a:t>3. Подходы к вспоможению развития культур </a:t>
            </a:r>
          </a:p>
        </p:txBody>
      </p:sp>
      <p:sp>
        <p:nvSpPr>
          <p:cNvPr id="2" name="Полилиния 1"/>
          <p:cNvSpPr/>
          <p:nvPr/>
        </p:nvSpPr>
        <p:spPr>
          <a:xfrm>
            <a:off x="8297333" y="3302000"/>
            <a:ext cx="606778" cy="2864556"/>
          </a:xfrm>
          <a:custGeom>
            <a:avLst/>
            <a:gdLst>
              <a:gd name="connsiteX0" fmla="*/ 0 w 606778"/>
              <a:gd name="connsiteY0" fmla="*/ 0 h 2864556"/>
              <a:gd name="connsiteX1" fmla="*/ 479778 w 606778"/>
              <a:gd name="connsiteY1" fmla="*/ 790222 h 2864556"/>
              <a:gd name="connsiteX2" fmla="*/ 254000 w 606778"/>
              <a:gd name="connsiteY2" fmla="*/ 1298222 h 2864556"/>
              <a:gd name="connsiteX3" fmla="*/ 508000 w 606778"/>
              <a:gd name="connsiteY3" fmla="*/ 1792111 h 2864556"/>
              <a:gd name="connsiteX4" fmla="*/ 324556 w 606778"/>
              <a:gd name="connsiteY4" fmla="*/ 2130778 h 2864556"/>
              <a:gd name="connsiteX5" fmla="*/ 606778 w 606778"/>
              <a:gd name="connsiteY5" fmla="*/ 2864556 h 286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778" h="2864556">
                <a:moveTo>
                  <a:pt x="0" y="0"/>
                </a:moveTo>
                <a:cubicBezTo>
                  <a:pt x="218722" y="286926"/>
                  <a:pt x="437445" y="573852"/>
                  <a:pt x="479778" y="790222"/>
                </a:cubicBezTo>
                <a:cubicBezTo>
                  <a:pt x="522111" y="1006592"/>
                  <a:pt x="249296" y="1131241"/>
                  <a:pt x="254000" y="1298222"/>
                </a:cubicBezTo>
                <a:cubicBezTo>
                  <a:pt x="258704" y="1465203"/>
                  <a:pt x="496241" y="1653352"/>
                  <a:pt x="508000" y="1792111"/>
                </a:cubicBezTo>
                <a:cubicBezTo>
                  <a:pt x="519759" y="1930870"/>
                  <a:pt x="308093" y="1952037"/>
                  <a:pt x="324556" y="2130778"/>
                </a:cubicBezTo>
                <a:cubicBezTo>
                  <a:pt x="341019" y="2309519"/>
                  <a:pt x="606778" y="2864556"/>
                  <a:pt x="606778" y="2864556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55576" y="2204864"/>
            <a:ext cx="815766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3600" i="1" dirty="0">
                <a:latin typeface="+mn-lt"/>
                <a:cs typeface="Century Gothic"/>
              </a:rPr>
              <a:t>Сценарий беседы</a:t>
            </a:r>
          </a:p>
        </p:txBody>
      </p:sp>
    </p:spTree>
    <p:extLst>
      <p:ext uri="{BB962C8B-B14F-4D97-AF65-F5344CB8AC3E}">
        <p14:creationId xmlns:p14="http://schemas.microsoft.com/office/powerpoint/2010/main" val="359981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67544" y="2031231"/>
            <a:ext cx="8208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i="0" dirty="0">
                <a:solidFill>
                  <a:srgbClr val="000000"/>
                </a:solidFill>
                <a:latin typeface="Century Gothic" pitchFamily="34" charset="0"/>
              </a:rPr>
              <a:t>Она выступает главным условием, при котором все решения в компании, в стране, в социуме, в семье исполняются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95536" y="3068960"/>
            <a:ext cx="820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i="0" dirty="0">
                <a:solidFill>
                  <a:srgbClr val="000000"/>
                </a:solidFill>
                <a:latin typeface="Century Gothic" pitchFamily="34" charset="0"/>
              </a:rPr>
              <a:t>Она действует «поверх» официального 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39552" y="4149080"/>
            <a:ext cx="7848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i="0" dirty="0">
                <a:solidFill>
                  <a:srgbClr val="000000"/>
                </a:solidFill>
                <a:latin typeface="Century Gothic" pitchFamily="34" charset="0"/>
              </a:rPr>
              <a:t>Изменения в ней действуют на успех/неудачу тотально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39552" y="5301208"/>
            <a:ext cx="8424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i="0" dirty="0">
                <a:solidFill>
                  <a:srgbClr val="000000"/>
                </a:solidFill>
                <a:latin typeface="Century Gothic" pitchFamily="34" charset="0"/>
              </a:rPr>
              <a:t>От различения ее свойств зависит понимание наших возможностей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796136" y="2780928"/>
            <a:ext cx="3168352" cy="400110"/>
          </a:xfrm>
          <a:prstGeom prst="rect">
            <a:avLst/>
          </a:prstGeom>
          <a:solidFill>
            <a:srgbClr val="F2F4A8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s-IS" sz="2000" i="1" dirty="0">
                <a:latin typeface="+mn-lt"/>
              </a:rPr>
              <a:t>…</a:t>
            </a:r>
            <a:r>
              <a:rPr lang="ru-RU" sz="2000" i="1" dirty="0">
                <a:latin typeface="+mn-lt"/>
              </a:rPr>
              <a:t> или не исполняются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483768" y="3573016"/>
            <a:ext cx="6480720" cy="400110"/>
          </a:xfrm>
          <a:prstGeom prst="rect">
            <a:avLst/>
          </a:prstGeom>
          <a:solidFill>
            <a:srgbClr val="F2F4A8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i="1" dirty="0">
                <a:latin typeface="+mn-lt"/>
              </a:rPr>
              <a:t>Ее нельзя обмануть заверенными документами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59632" y="4725144"/>
            <a:ext cx="7632847" cy="400110"/>
          </a:xfrm>
          <a:prstGeom prst="rect">
            <a:avLst/>
          </a:prstGeom>
          <a:solidFill>
            <a:srgbClr val="F2F4A8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s-IS" sz="2000" i="1" dirty="0">
                <a:latin typeface="+mn-lt"/>
              </a:rPr>
              <a:t>…</a:t>
            </a:r>
            <a:r>
              <a:rPr lang="ru-RU" sz="2000" i="1" dirty="0">
                <a:latin typeface="+mn-lt"/>
              </a:rPr>
              <a:t> поскольку меняют ценности и отношения к делам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83768" y="6063679"/>
            <a:ext cx="6480720" cy="400110"/>
          </a:xfrm>
          <a:prstGeom prst="rect">
            <a:avLst/>
          </a:prstGeom>
          <a:solidFill>
            <a:srgbClr val="F2F4A8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s-IS" sz="2000" i="1" dirty="0">
                <a:latin typeface="+mn-lt"/>
              </a:rPr>
              <a:t>…</a:t>
            </a:r>
            <a:r>
              <a:rPr lang="ru-RU" sz="2000" i="1" dirty="0">
                <a:latin typeface="+mn-lt"/>
              </a:rPr>
              <a:t> поскольку все это – в «круге» ее власти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67544" y="908720"/>
            <a:ext cx="820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>
                <a:solidFill>
                  <a:srgbClr val="000000"/>
                </a:solidFill>
                <a:latin typeface="Century Gothic" pitchFamily="34" charset="0"/>
              </a:rPr>
              <a:t>Наши успехи есть результаты действия культуры через нас</a:t>
            </a:r>
            <a:endParaRPr lang="ru-RU" sz="2000" i="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067944" y="1412776"/>
            <a:ext cx="4896544" cy="400110"/>
          </a:xfrm>
          <a:prstGeom prst="rect">
            <a:avLst/>
          </a:prstGeom>
          <a:solidFill>
            <a:srgbClr val="F2F4A8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sz="2000" i="1" dirty="0">
                <a:latin typeface="+mn-lt"/>
              </a:rPr>
              <a:t>Мы творим ее, а она - нас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520" y="188640"/>
            <a:ext cx="5472608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i="1" dirty="0">
                <a:solidFill>
                  <a:srgbClr val="008080"/>
                </a:solidFill>
                <a:latin typeface="+mn-lt"/>
                <a:cs typeface="Century Gothic"/>
              </a:rPr>
              <a:t>1. Мотивы к теме</a:t>
            </a:r>
          </a:p>
        </p:txBody>
      </p:sp>
    </p:spTree>
    <p:extLst>
      <p:ext uri="{BB962C8B-B14F-4D97-AF65-F5344CB8AC3E}">
        <p14:creationId xmlns:p14="http://schemas.microsoft.com/office/powerpoint/2010/main" val="45180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/>
      <p:bldP spid="19" grpId="0"/>
      <p:bldP spid="9" grpId="0" animBg="1"/>
      <p:bldP spid="10" grpId="0" animBg="1"/>
      <p:bldP spid="11" grpId="0" animBg="1"/>
      <p:bldP spid="12" grpId="0" animBg="1"/>
      <p:bldP spid="14" grpId="0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67544" y="2031231"/>
            <a:ext cx="8208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i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Она выступает главным условием, при котором все решения в компании, в стране, в компании, в семье исполняются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95536" y="3068960"/>
            <a:ext cx="820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i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Она действует «поверх» официального 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39552" y="4149080"/>
            <a:ext cx="7848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i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Изменения в ней действуют на успех/неудачу тотально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39552" y="5301208"/>
            <a:ext cx="8424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i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От различения ее свойств зависит понимание наших возможностей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796136" y="2780928"/>
            <a:ext cx="316835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s-IS" sz="2000" i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…</a:t>
            </a:r>
            <a:r>
              <a:rPr lang="ru-RU" sz="2000" i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или нет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483768" y="3573016"/>
            <a:ext cx="648072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i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Ее нельзя обмануть заверенными документами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59632" y="4725144"/>
            <a:ext cx="763284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s-IS" sz="2000" i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…</a:t>
            </a:r>
            <a:r>
              <a:rPr lang="ru-RU" sz="2000" i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поскольку меняют ценности и отношения к делам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83768" y="6063679"/>
            <a:ext cx="648072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s-IS" sz="2000" i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…</a:t>
            </a:r>
            <a:r>
              <a:rPr lang="ru-RU" sz="2000" i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поскольку все это – в «круге» ее власти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67544" y="908720"/>
            <a:ext cx="820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Наши успехи есть результаты действия культуры через нас</a:t>
            </a:r>
            <a:endParaRPr lang="ru-RU" sz="2000" i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067944" y="1412776"/>
            <a:ext cx="489654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sz="2000" i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Мы творим ее, а она - нас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520" y="188640"/>
            <a:ext cx="54726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i="1" dirty="0">
                <a:solidFill>
                  <a:srgbClr val="008080"/>
                </a:solidFill>
                <a:latin typeface="+mn-lt"/>
                <a:cs typeface="Century Gothic"/>
              </a:rPr>
              <a:t>1. Мотивы к теме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 rot="20455890">
            <a:off x="755576" y="2132856"/>
            <a:ext cx="6480720" cy="1200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600" i="1" dirty="0">
                <a:latin typeface="+mn-lt"/>
              </a:rPr>
              <a:t>Она «отвечает» за нашу живучесть 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 rot="20455890">
            <a:off x="1331640" y="3378812"/>
            <a:ext cx="6480720" cy="22467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endParaRPr lang="ru-RU" sz="4000" i="1" dirty="0">
              <a:latin typeface="+mn-lt"/>
            </a:endParaRPr>
          </a:p>
          <a:p>
            <a:pPr algn="ctr">
              <a:spcAft>
                <a:spcPts val="1200"/>
              </a:spcAft>
            </a:pPr>
            <a:r>
              <a:rPr lang="ru-RU" sz="4000" i="1" dirty="0">
                <a:latin typeface="+mn-lt"/>
              </a:rPr>
              <a:t>Но что она есть по сути?</a:t>
            </a:r>
          </a:p>
          <a:p>
            <a:pPr algn="ctr">
              <a:spcAft>
                <a:spcPts val="1200"/>
              </a:spcAft>
            </a:pPr>
            <a:endParaRPr lang="ru-RU" sz="4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894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theme/theme1.xml><?xml version="1.0" encoding="utf-8"?>
<a:theme xmlns:a="http://schemas.openxmlformats.org/drawingml/2006/main" name="2_Оформление по умолчанию">
  <a:themeElements>
    <a:clrScheme name="2_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7410</TotalTime>
  <Words>1593</Words>
  <Application>Microsoft Macintosh PowerPoint</Application>
  <PresentationFormat>Экран (4:3)</PresentationFormat>
  <Paragraphs>393</Paragraphs>
  <Slides>51</Slides>
  <Notes>44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9" baseType="lpstr">
      <vt:lpstr>Arial</vt:lpstr>
      <vt:lpstr>Arial Black</vt:lpstr>
      <vt:lpstr>Calibri</vt:lpstr>
      <vt:lpstr>Century Gothic</vt:lpstr>
      <vt:lpstr>Monotype Corsiva</vt:lpstr>
      <vt:lpstr>Times New Roman</vt:lpstr>
      <vt:lpstr>Verdana</vt:lpstr>
      <vt:lpstr>2_Оформление по умолчанию</vt:lpstr>
      <vt:lpstr>Презентация PowerPoint</vt:lpstr>
      <vt:lpstr>Какая связь?</vt:lpstr>
      <vt:lpstr>Что здесь произошло?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Link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Развивающее проектирование организаций</dc:title>
  <dc:creator>User</dc:creator>
  <cp:lastModifiedBy>Andrey Teslinov</cp:lastModifiedBy>
  <cp:revision>505</cp:revision>
  <dcterms:created xsi:type="dcterms:W3CDTF">2002-11-28T10:52:59Z</dcterms:created>
  <dcterms:modified xsi:type="dcterms:W3CDTF">2020-03-05T05:12:19Z</dcterms:modified>
</cp:coreProperties>
</file>