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52" r:id="rId2"/>
    <p:sldMasterId id="2147484137" r:id="rId3"/>
  </p:sldMasterIdLst>
  <p:notesMasterIdLst>
    <p:notesMasterId r:id="rId23"/>
  </p:notesMasterIdLst>
  <p:handoutMasterIdLst>
    <p:handoutMasterId r:id="rId24"/>
  </p:handoutMasterIdLst>
  <p:sldIdLst>
    <p:sldId id="314" r:id="rId4"/>
    <p:sldId id="387" r:id="rId5"/>
    <p:sldId id="383" r:id="rId6"/>
    <p:sldId id="385" r:id="rId7"/>
    <p:sldId id="389" r:id="rId8"/>
    <p:sldId id="325" r:id="rId9"/>
    <p:sldId id="405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3" r:id="rId19"/>
    <p:sldId id="421" r:id="rId20"/>
    <p:sldId id="422" r:id="rId21"/>
    <p:sldId id="281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AD"/>
    <a:srgbClr val="0F5494"/>
    <a:srgbClr val="003366"/>
    <a:srgbClr val="336600"/>
    <a:srgbClr val="996600"/>
    <a:srgbClr val="FFD624"/>
    <a:srgbClr val="FFCC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78144" autoAdjust="0"/>
  </p:normalViewPr>
  <p:slideViewPr>
    <p:cSldViewPr>
      <p:cViewPr>
        <p:scale>
          <a:sx n="80" d="100"/>
          <a:sy n="80" d="100"/>
        </p:scale>
        <p:origin x="-2682" y="-888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724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-30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1F50A7-1620-491D-98B9-8E27695147AF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846668-A2D8-4DE8-9829-96D0215684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1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D1EA2-C834-4DE3-8C49-AE8D152631C2}" type="datetimeFigureOut">
              <a:rPr lang="en-GB" smtClean="0"/>
              <a:pPr/>
              <a:t>14/11/2017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333" y="4716023"/>
            <a:ext cx="5439010" cy="4467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29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5" y="9429729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98A01-4AF9-4B55-A18E-2DE16AC9CF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0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8A01-4AF9-4B55-A18E-2DE16AC9CF5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78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8A01-4AF9-4B55-A18E-2DE16AC9CF5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4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8A01-4AF9-4B55-A18E-2DE16AC9CF5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0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205288" y="2143125"/>
            <a:ext cx="4751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000" b="1" smtClean="0">
                <a:solidFill>
                  <a:srgbClr val="FFD624"/>
                </a:solidFill>
                <a:latin typeface="Verdana" pitchFamily="34" charset="0"/>
              </a:rPr>
              <a:t>Click to edit Master title style</a:t>
            </a:r>
            <a:endParaRPr lang="en-GB" sz="4000" b="1" smtClean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204769" y="2935086"/>
            <a:ext cx="4752528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7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3"/>
            <a:ext cx="555468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5292080" y="1599673"/>
            <a:ext cx="3394448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Tx/>
              <a:buNone/>
              <a:defRPr sz="18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53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51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43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6" tIns="45652" rIns="91306" bIns="45652" anchor="ctr"/>
          <a:lstStyle/>
          <a:p>
            <a:pPr algn="ctr" defTabSz="456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51325" y="6497638"/>
            <a:ext cx="611188" cy="360362"/>
          </a:xfrm>
          <a:prstGeom prst="rect">
            <a:avLst/>
          </a:prstGeom>
          <a:solidFill>
            <a:srgbClr val="00BEFF"/>
          </a:solidFill>
          <a:ln w="9525">
            <a:solidFill>
              <a:srgbClr val="00BEFF"/>
            </a:solidFill>
            <a:miter lim="800000"/>
            <a:headEnd/>
            <a:tailEnd/>
          </a:ln>
        </p:spPr>
        <p:txBody>
          <a:bodyPr lIns="0" tIns="35946" rIns="53916" bIns="45652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IE" sz="600" b="0" i="1" smtClean="0">
                <a:solidFill>
                  <a:srgbClr val="FFFFFF"/>
                </a:solidFill>
              </a:rPr>
              <a:t> Research and</a:t>
            </a:r>
          </a:p>
          <a:p>
            <a:pPr eaLnBrk="1" hangingPunct="1">
              <a:defRPr/>
            </a:pPr>
            <a:r>
              <a:rPr lang="en-IE" sz="600" b="0" i="1" smtClean="0">
                <a:solidFill>
                  <a:srgbClr val="FFFFFF"/>
                </a:solidFill>
              </a:rPr>
              <a:t> Innovation</a:t>
            </a:r>
            <a:endParaRPr lang="en-GB" sz="600" b="0" i="1" smtClean="0">
              <a:solidFill>
                <a:srgbClr val="FFFFFF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4257675" y="1241425"/>
            <a:ext cx="619125" cy="36513"/>
          </a:xfrm>
          <a:prstGeom prst="rect">
            <a:avLst/>
          </a:prstGeom>
          <a:solidFill>
            <a:srgbClr val="00BEFF"/>
          </a:solidFill>
          <a:ln>
            <a:noFill/>
          </a:ln>
          <a:extLst/>
        </p:spPr>
        <p:txBody>
          <a:bodyPr wrap="none" lIns="91306" tIns="45652" rIns="91306" bIns="45652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  <a:prstGeom prst="rect">
            <a:avLst/>
          </a:prstGeom>
        </p:spPr>
        <p:txBody>
          <a:bodyPr/>
          <a:lstStyle>
            <a:lvl1pPr marL="342386" indent="-34238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A6C6-AC82-4D26-B631-46D4BD122B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56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8"/>
          <a:stretch>
            <a:fillRect/>
          </a:stretch>
        </p:blipFill>
        <p:spPr bwMode="auto">
          <a:xfrm>
            <a:off x="0" y="1143000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3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73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140200" y="1978025"/>
            <a:ext cx="45354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000" b="1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139952" y="2708920"/>
            <a:ext cx="4536504" cy="20594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32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219575" y="2060575"/>
            <a:ext cx="467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8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58288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2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096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0"/>
              </a:spcBef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871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0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-20638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39952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219575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556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8956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66700" indent="-2667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5000"/>
              <a:buFont typeface="+mj-lt"/>
              <a:buAutoNum type="arabicPeriod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180975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4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365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 sz="18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004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3"/>
            <a:ext cx="555468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5292080" y="1599673"/>
            <a:ext cx="3394448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Tx/>
              <a:buNone/>
              <a:defRPr sz="18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93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267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6" tIns="45652" rIns="91306" bIns="45652" anchor="ctr"/>
          <a:lstStyle/>
          <a:p>
            <a:pPr algn="ctr" defTabSz="456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51325" y="6497638"/>
            <a:ext cx="611188" cy="360362"/>
          </a:xfrm>
          <a:prstGeom prst="rect">
            <a:avLst/>
          </a:prstGeom>
          <a:solidFill>
            <a:srgbClr val="00BEFF"/>
          </a:solidFill>
          <a:ln w="9525">
            <a:solidFill>
              <a:srgbClr val="00BEFF"/>
            </a:solidFill>
            <a:miter lim="800000"/>
            <a:headEnd/>
            <a:tailEnd/>
          </a:ln>
        </p:spPr>
        <p:txBody>
          <a:bodyPr lIns="0" tIns="35946" rIns="53916" bIns="45652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IE" sz="600" b="0" i="1" smtClean="0">
                <a:solidFill>
                  <a:srgbClr val="FFFFFF"/>
                </a:solidFill>
              </a:rPr>
              <a:t> Research and</a:t>
            </a:r>
          </a:p>
          <a:p>
            <a:pPr eaLnBrk="1" hangingPunct="1">
              <a:defRPr/>
            </a:pPr>
            <a:r>
              <a:rPr lang="en-IE" sz="600" b="0" i="1" smtClean="0">
                <a:solidFill>
                  <a:srgbClr val="FFFFFF"/>
                </a:solidFill>
              </a:rPr>
              <a:t> Innovation</a:t>
            </a:r>
            <a:endParaRPr lang="en-GB" sz="600" b="0" i="1" smtClean="0">
              <a:solidFill>
                <a:srgbClr val="FFFFFF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4257675" y="1241425"/>
            <a:ext cx="619125" cy="36513"/>
          </a:xfrm>
          <a:prstGeom prst="rect">
            <a:avLst/>
          </a:prstGeom>
          <a:solidFill>
            <a:srgbClr val="00BEFF"/>
          </a:solidFill>
          <a:ln>
            <a:noFill/>
          </a:ln>
          <a:extLst/>
        </p:spPr>
        <p:txBody>
          <a:bodyPr wrap="none" lIns="91306" tIns="45652" rIns="91306" bIns="45652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  <a:prstGeom prst="rect">
            <a:avLst/>
          </a:prstGeom>
        </p:spPr>
        <p:txBody>
          <a:bodyPr/>
          <a:lstStyle>
            <a:lvl1pPr marL="342386" indent="-34238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A6C6-AC82-4D26-B631-46D4BD122B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56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205288" y="2143125"/>
            <a:ext cx="4751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000" b="1" smtClean="0">
                <a:solidFill>
                  <a:srgbClr val="FFD624"/>
                </a:solidFill>
                <a:latin typeface="Verdana" pitchFamily="34" charset="0"/>
              </a:rPr>
              <a:t>Click to edit Master title style</a:t>
            </a:r>
            <a:endParaRPr lang="en-GB" sz="4000" b="1" smtClean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204769" y="2935086"/>
            <a:ext cx="4752528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085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-20638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39952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219575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88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140200" y="1978025"/>
            <a:ext cx="45354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000" b="1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139952" y="2708920"/>
            <a:ext cx="4536504" cy="20594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52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140200" y="1978025"/>
            <a:ext cx="45354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000" b="1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139952" y="2708920"/>
            <a:ext cx="4536504" cy="20594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96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1098550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219575" y="2060575"/>
            <a:ext cx="467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8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2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179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0"/>
              </a:spcBef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44253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979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2785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66700" indent="-2667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5000"/>
              <a:buFont typeface="+mj-lt"/>
              <a:buAutoNum type="arabicPeriod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180975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4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42440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 sz="18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24905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3"/>
            <a:ext cx="555468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5292080" y="1599673"/>
            <a:ext cx="3394448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Tx/>
              <a:buNone/>
              <a:defRPr sz="18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472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13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4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1098550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219575" y="2060575"/>
            <a:ext cx="467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8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2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2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0"/>
              </a:spcBef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978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90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985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66700" indent="-2667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5000"/>
              <a:buFont typeface="+mj-lt"/>
              <a:buAutoNum type="arabicPeriod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180975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4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536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 sz="18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781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40" r:id="rId11"/>
    <p:sldLayoutId id="2147484041" r:id="rId12"/>
    <p:sldLayoutId id="2147484151" r:id="rId13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5pPr>
      <a:lvl6pPr marL="2457290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6pPr>
      <a:lvl7pPr marL="2858025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7pPr>
      <a:lvl8pPr marL="3258761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8pPr>
      <a:lvl9pPr marL="3659497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1413" indent="-2270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5986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58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457290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858025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258761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659497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0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150" r:id="rId13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5pPr>
      <a:lvl6pPr marL="2457290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6pPr>
      <a:lvl7pPr marL="2858025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7pPr>
      <a:lvl8pPr marL="3258761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8pPr>
      <a:lvl9pPr marL="3659497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1413" indent="-2270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5986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58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457290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858025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258761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659497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67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5pPr>
      <a:lvl6pPr marL="2457290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6pPr>
      <a:lvl7pPr marL="2858025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7pPr>
      <a:lvl8pPr marL="3258761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8pPr>
      <a:lvl9pPr marL="3659497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1413" indent="-2270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5986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58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457290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858025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258761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659497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%20ants_manual/hi/oa_pilot/h2020-hi-oa-pilot-guide_en.pdf" TargetMode="External"/><Relationship Id="rId2" Type="http://schemas.openxmlformats.org/officeDocument/2006/relationships/hyperlink" Target="https://ec.europa.eu/programmes/horizon2020/sites/horizo%20n2020/files/FactSheet_Open_Access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openaire.e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desktop/en/home.html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xfrm>
            <a:off x="3563938" y="1951038"/>
            <a:ext cx="5580062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 dirty="0" smtClean="0"/>
              <a:t>HORIZON 2020</a:t>
            </a:r>
            <a:endParaRPr lang="en-GB" altLang="en-US" dirty="0" smtClean="0"/>
          </a:p>
        </p:txBody>
      </p:sp>
      <p:sp>
        <p:nvSpPr>
          <p:cNvPr id="11267" name="Content Placeholder 3"/>
          <p:cNvSpPr>
            <a:spLocks noGrp="1"/>
          </p:cNvSpPr>
          <p:nvPr>
            <p:ph idx="10"/>
          </p:nvPr>
        </p:nvSpPr>
        <p:spPr bwMode="auto">
          <a:xfrm>
            <a:off x="4787900" y="3213100"/>
            <a:ext cx="4537075" cy="187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b="0" i="1" dirty="0" smtClean="0"/>
              <a:t>Excellent Science</a:t>
            </a:r>
          </a:p>
          <a:p>
            <a:pPr>
              <a:spcBef>
                <a:spcPct val="0"/>
              </a:spcBef>
            </a:pPr>
            <a:r>
              <a:rPr lang="en-GB" altLang="en-US" b="0" i="1" dirty="0" smtClean="0"/>
              <a:t>Global Challenges</a:t>
            </a:r>
          </a:p>
          <a:p>
            <a:pPr>
              <a:spcBef>
                <a:spcPct val="0"/>
              </a:spcBef>
            </a:pPr>
            <a:r>
              <a:rPr lang="en-GB" altLang="en-US" b="0" i="1" dirty="0" smtClean="0"/>
              <a:t>Competitive Industries</a:t>
            </a:r>
            <a:endParaRPr lang="en-GB" altLang="en-US" dirty="0" smtClean="0"/>
          </a:p>
        </p:txBody>
      </p:sp>
      <p:sp>
        <p:nvSpPr>
          <p:cNvPr id="11268" name="Content Placeholder 4"/>
          <p:cNvSpPr>
            <a:spLocks noGrp="1"/>
          </p:cNvSpPr>
          <p:nvPr>
            <p:ph idx="11"/>
          </p:nvPr>
        </p:nvSpPr>
        <p:spPr bwMode="auto">
          <a:xfrm>
            <a:off x="4880758" y="4772646"/>
            <a:ext cx="44561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i="1" dirty="0"/>
              <a:t>Managing Intellectual Property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041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8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Reminder: clarify the ownership of results!</a:t>
            </a:r>
            <a:endParaRPr lang="en-GB" altLang="en-US" sz="2800" kern="12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472" y="1196752"/>
            <a:ext cx="8229057" cy="504055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Ownership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rules can be found in the GA (default regime) and in the CA.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</a:rPr>
              <a:t>Principle = results belong to the </a:t>
            </a:r>
            <a:r>
              <a:rPr lang="en-US" sz="1600" b="1" dirty="0" smtClean="0">
                <a:solidFill>
                  <a:srgbClr val="C00000"/>
                </a:solidFill>
              </a:rPr>
              <a:t>project partner generating them</a:t>
            </a:r>
            <a:endParaRPr lang="en-US" sz="16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Joint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ownership: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/>
              <a:t>only </a:t>
            </a:r>
            <a:r>
              <a:rPr lang="en-US" sz="1600" dirty="0"/>
              <a:t>if </a:t>
            </a:r>
            <a:r>
              <a:rPr lang="en-US" sz="1600" dirty="0" smtClean="0"/>
              <a:t>partners have </a:t>
            </a:r>
            <a:r>
              <a:rPr lang="en-US" sz="1600" b="1" dirty="0"/>
              <a:t>jointly generated </a:t>
            </a:r>
            <a:r>
              <a:rPr lang="en-US" sz="1600" dirty="0"/>
              <a:t>results </a:t>
            </a:r>
            <a:r>
              <a:rPr lang="en-US" sz="1600" b="1" dirty="0"/>
              <a:t>and </a:t>
            </a:r>
            <a:r>
              <a:rPr lang="en-US" sz="1600" dirty="0"/>
              <a:t>it </a:t>
            </a:r>
            <a:r>
              <a:rPr lang="en-US" sz="1600" dirty="0" smtClean="0"/>
              <a:t>is impossible </a:t>
            </a:r>
            <a:r>
              <a:rPr lang="en-US" sz="1600" dirty="0"/>
              <a:t>to determine the respective share of the work or </a:t>
            </a:r>
            <a:r>
              <a:rPr lang="en-US" sz="1600" dirty="0" smtClean="0"/>
              <a:t>to </a:t>
            </a:r>
            <a:r>
              <a:rPr lang="en-GB" sz="1600" dirty="0" smtClean="0"/>
              <a:t>separate </a:t>
            </a:r>
            <a:r>
              <a:rPr lang="en-GB" sz="1600" dirty="0"/>
              <a:t>them for </a:t>
            </a:r>
            <a:r>
              <a:rPr lang="en-GB" sz="1600" dirty="0" smtClean="0"/>
              <a:t>protection</a:t>
            </a:r>
            <a:endParaRPr lang="en-GB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unless </a:t>
            </a:r>
            <a:r>
              <a:rPr lang="en-US" sz="1600" dirty="0"/>
              <a:t>otherwise agreed, </a:t>
            </a:r>
            <a:r>
              <a:rPr lang="en-US" sz="1600" b="1" dirty="0"/>
              <a:t>each joint owner may grant </a:t>
            </a:r>
            <a:r>
              <a:rPr lang="en-US" sz="1600" b="1" dirty="0" smtClean="0"/>
              <a:t>nonexclusive </a:t>
            </a:r>
            <a:r>
              <a:rPr lang="en-US" sz="1600" b="1" dirty="0" err="1" smtClean="0"/>
              <a:t>licences</a:t>
            </a:r>
            <a:r>
              <a:rPr lang="en-US" sz="1600" b="1" dirty="0" smtClean="0"/>
              <a:t> </a:t>
            </a:r>
            <a:r>
              <a:rPr lang="en-US" sz="1600" dirty="0"/>
              <a:t>to third parties, without the right to </a:t>
            </a:r>
            <a:r>
              <a:rPr lang="en-US" sz="1600" dirty="0" smtClean="0"/>
              <a:t>sublicense, if </a:t>
            </a:r>
            <a:r>
              <a:rPr lang="en-US" sz="1600" dirty="0"/>
              <a:t>the other </a:t>
            </a:r>
            <a:r>
              <a:rPr lang="en-US" sz="1600" dirty="0" smtClean="0"/>
              <a:t>joint </a:t>
            </a:r>
            <a:r>
              <a:rPr lang="en-US" sz="1600" dirty="0"/>
              <a:t>owners are given: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/>
              <a:t>prior </a:t>
            </a:r>
            <a:r>
              <a:rPr lang="en-GB" sz="1400" dirty="0"/>
              <a:t>notice, and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/>
              <a:t>fair </a:t>
            </a:r>
            <a:r>
              <a:rPr lang="en-GB" sz="1400" dirty="0"/>
              <a:t>and reasonable </a:t>
            </a:r>
            <a:r>
              <a:rPr lang="en-GB" sz="1400" dirty="0" smtClean="0"/>
              <a:t>compensation</a:t>
            </a:r>
          </a:p>
          <a:p>
            <a:pPr marL="1809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 smtClean="0"/>
          </a:p>
          <a:p>
            <a:pPr marL="1809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GA = default joint ownership </a:t>
            </a:r>
            <a:r>
              <a:rPr lang="en-US" dirty="0" smtClean="0">
                <a:solidFill>
                  <a:srgbClr val="0070C0"/>
                </a:solidFill>
              </a:rPr>
              <a:t>regime </a:t>
            </a:r>
            <a:endParaRPr lang="en-US" dirty="0">
              <a:solidFill>
                <a:srgbClr val="0070C0"/>
              </a:solidFill>
            </a:endParaRPr>
          </a:p>
          <a:p>
            <a:pPr marL="1809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Best </a:t>
            </a:r>
            <a:r>
              <a:rPr lang="en-US" sz="1600" b="1" dirty="0"/>
              <a:t>practice: </a:t>
            </a:r>
            <a:r>
              <a:rPr lang="en-US" sz="1600" dirty="0"/>
              <a:t>agree on a tailored joint ownership agreement adapted to each jointly owned result. 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           It </a:t>
            </a:r>
            <a:r>
              <a:rPr lang="en-US" sz="1600" i="1" dirty="0"/>
              <a:t>is always advisable to clarify the ownership of results within the consortium once they have been created, in line with your CA, before the partners start setting up exploitation strategies! 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755576" y="5417435"/>
            <a:ext cx="432048" cy="24738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1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General obligation to protect</a:t>
            </a:r>
            <a:endParaRPr lang="en-GB" altLang="en-US" sz="3600" kern="12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472" y="1196752"/>
            <a:ext cx="8229057" cy="5040559"/>
          </a:xfrm>
        </p:spPr>
        <p:txBody>
          <a:bodyPr/>
          <a:lstStyle/>
          <a:p>
            <a:endParaRPr lang="en-GB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Each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project participant </a:t>
            </a:r>
            <a:r>
              <a:rPr lang="en-US" sz="2000" dirty="0" smtClean="0"/>
              <a:t>must </a:t>
            </a:r>
            <a:r>
              <a:rPr lang="en-US" sz="2000" dirty="0"/>
              <a:t>examine the possibility of protecting its results and must adequately protect them — for an appropriate period and with appropriate territorial coverage — if: </a:t>
            </a:r>
          </a:p>
          <a:p>
            <a:pPr marL="0" indent="0">
              <a:buNone/>
            </a:pPr>
            <a:r>
              <a:rPr lang="en-US" sz="2000" dirty="0"/>
              <a:t>(a) the results can reasonably be expected to be commercially or industrially exploited and </a:t>
            </a:r>
          </a:p>
          <a:p>
            <a:pPr marL="0" indent="0">
              <a:buNone/>
            </a:pPr>
            <a:r>
              <a:rPr lang="en-US" sz="2000" dirty="0"/>
              <a:t>(b) protecting them is possible, reasonable and justified (given the circumstances). </a:t>
            </a:r>
          </a:p>
          <a:p>
            <a:pPr marL="0" indent="0">
              <a:buNone/>
            </a:pPr>
            <a:r>
              <a:rPr lang="en-US" sz="2000" dirty="0"/>
              <a:t>When deciding on protection, the </a:t>
            </a:r>
            <a:r>
              <a:rPr lang="en-US" sz="2000" dirty="0" smtClean="0"/>
              <a:t>project partner must </a:t>
            </a:r>
            <a:r>
              <a:rPr lang="en-US" sz="2000" dirty="0"/>
              <a:t>consider its own interests and the interests (especially commercial) of the other </a:t>
            </a:r>
            <a:r>
              <a:rPr lang="en-US" sz="2000" dirty="0" smtClean="0"/>
              <a:t>project partners. </a:t>
            </a:r>
            <a:r>
              <a:rPr lang="en-US" sz="2000" i="1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3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Obligation to disseminate</a:t>
            </a:r>
            <a:endParaRPr lang="en-GB" altLang="en-US" sz="3600" kern="12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472" y="1196753"/>
            <a:ext cx="8229057" cy="1800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Project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participants are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obliged to disseminate the results swiftly </a:t>
            </a:r>
            <a:r>
              <a:rPr lang="en-US" sz="2000" dirty="0"/>
              <a:t>(i.e. to scientific community/broader public) by any appropriate means other than that resulting from the formalities for protecting it or </a:t>
            </a:r>
            <a:r>
              <a:rPr lang="en-US" sz="2000" dirty="0">
                <a:solidFill>
                  <a:srgbClr val="C00000"/>
                </a:solidFill>
              </a:rPr>
              <a:t>exploiting the results</a:t>
            </a:r>
            <a:r>
              <a:rPr lang="en-US" sz="2000" dirty="0"/>
              <a:t>, and including the publication of results in any medium. </a:t>
            </a:r>
            <a:r>
              <a:rPr lang="en-US" sz="2000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11560" y="3068960"/>
            <a:ext cx="7704856" cy="273630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But:</a:t>
            </a:r>
          </a:p>
          <a:p>
            <a:pPr marL="342900" indent="-342900" defTabSz="512763" eaLnBrk="0" hangingPunct="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dissemination of results may take place before decision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made </a:t>
            </a: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regarding their possible protection, and</a:t>
            </a:r>
          </a:p>
          <a:p>
            <a:pPr marL="342900" indent="-342900" defTabSz="512763" eaLnBrk="0" hangingPunct="0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</a:t>
            </a: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patent applications and publications or any other type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dissemination </a:t>
            </a: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(also in electronic form) shall include a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statement that </a:t>
            </a: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action received financial support from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European </a:t>
            </a: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Union –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same </a:t>
            </a: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applies to results incorporated in </a:t>
            </a:r>
            <a:r>
              <a:rPr lang="en-US" i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standardisation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activities</a:t>
            </a: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0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Open Access (I)</a:t>
            </a:r>
            <a:endParaRPr lang="en-GB" altLang="en-US" sz="3600" kern="12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472" y="1196752"/>
            <a:ext cx="8229057" cy="504055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= online access at no charge to the end-user </a:t>
            </a:r>
            <a:r>
              <a:rPr lang="en-US" sz="2000" dirty="0"/>
              <a:t>(plus further distribution and proper archiving). In H2020: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General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rule = OA to peer-reviewed scientific publications.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Open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Research Data Pilot – optional. May be required in certain areas.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However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, open access: 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is </a:t>
            </a:r>
            <a:r>
              <a:rPr lang="en-US" sz="2000" u="sng" dirty="0"/>
              <a:t>not</a:t>
            </a:r>
            <a:r>
              <a:rPr lang="en-US" sz="2000" dirty="0"/>
              <a:t> an obligation to publish: only if publishing is the chosen dissemination route </a:t>
            </a:r>
          </a:p>
          <a:p>
            <a:r>
              <a:rPr lang="en-US" sz="2000" dirty="0" smtClean="0"/>
              <a:t>does </a:t>
            </a:r>
            <a:r>
              <a:rPr lang="en-US" sz="2000" u="sng" dirty="0"/>
              <a:t>not</a:t>
            </a:r>
            <a:r>
              <a:rPr lang="en-US" sz="2000" dirty="0"/>
              <a:t> interfere with the decision to exploit research results commercially e.g. patenting: discussion on open access comes after the decision to protect </a:t>
            </a:r>
          </a:p>
          <a:p>
            <a:r>
              <a:rPr lang="en-US" sz="2000" dirty="0" smtClean="0"/>
              <a:t>publications </a:t>
            </a:r>
            <a:r>
              <a:rPr lang="en-US" sz="2000" dirty="0"/>
              <a:t>are </a:t>
            </a:r>
            <a:r>
              <a:rPr lang="en-US" sz="2000" u="sng" dirty="0"/>
              <a:t>not</a:t>
            </a:r>
            <a:r>
              <a:rPr lang="en-US" sz="2000" dirty="0"/>
              <a:t> of a lower quality: they go through the same peer review process as other publications 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42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56" y="548680"/>
            <a:ext cx="8034762" cy="539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8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Open Access (</a:t>
            </a:r>
            <a:r>
              <a:rPr lang="en-US" altLang="en-US" sz="3600" kern="12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II)</a:t>
            </a:r>
            <a:endParaRPr lang="en-GB" altLang="en-US" sz="3600" kern="12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472" y="1196752"/>
            <a:ext cx="8229057" cy="50405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European Commission has published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fact sheet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guidelines</a:t>
            </a:r>
            <a:r>
              <a:rPr lang="en-US" sz="2000" b="1" dirty="0"/>
              <a:t> </a:t>
            </a:r>
            <a:r>
              <a:rPr lang="en-US" sz="2000" dirty="0"/>
              <a:t>on Open Access to Scientific Publications and Research Data in Horizon 2020, that can be downloaded at: </a:t>
            </a:r>
          </a:p>
          <a:p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://ec.europa.eu/programmes/horizon2020/sites/horizo </a:t>
            </a:r>
            <a:r>
              <a:rPr lang="en-GB" sz="2000" dirty="0" smtClean="0">
                <a:hlinkClick r:id="rId2"/>
              </a:rPr>
              <a:t>n2020/files/FactSheet_Open_Access.pdf</a:t>
            </a:r>
            <a:r>
              <a:rPr lang="en-GB" sz="2000" dirty="0" smtClean="0"/>
              <a:t>  </a:t>
            </a:r>
            <a:endParaRPr lang="en-GB" sz="2000" dirty="0"/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://ec.europa.eu/research/participants/data/ref/h2020/gr </a:t>
            </a:r>
            <a:r>
              <a:rPr lang="en-US" sz="2000" dirty="0" err="1" smtClean="0">
                <a:hlinkClick r:id="rId3"/>
              </a:rPr>
              <a:t>ants_manual</a:t>
            </a:r>
            <a:r>
              <a:rPr lang="en-US" sz="2000" dirty="0" smtClean="0">
                <a:hlinkClick r:id="rId3"/>
              </a:rPr>
              <a:t>/hi/</a:t>
            </a:r>
            <a:r>
              <a:rPr lang="en-US" sz="2000" dirty="0" err="1" smtClean="0">
                <a:hlinkClick r:id="rId3"/>
              </a:rPr>
              <a:t>oa_pilot</a:t>
            </a:r>
            <a:r>
              <a:rPr lang="en-US" sz="2000" dirty="0" smtClean="0">
                <a:hlinkClick r:id="rId3"/>
              </a:rPr>
              <a:t>/h2020-hi-oa-pilot-guide_en.pdf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</a:t>
            </a:r>
            <a:r>
              <a:rPr lang="en-US" sz="2000" dirty="0"/>
              <a:t>more guidance and support on Open Access: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OpenAIRE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initiative</a:t>
            </a:r>
            <a:r>
              <a:rPr lang="en-US" sz="2000" b="1" dirty="0"/>
              <a:t> </a:t>
            </a:r>
            <a:r>
              <a:rPr lang="en-US" sz="2000" dirty="0"/>
              <a:t>aims to support the implementation of the Open Access policies of the European Commission and the European Research Council. </a:t>
            </a:r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www.openaire.eu/</a:t>
            </a:r>
            <a:r>
              <a:rPr lang="en-US" sz="2000" b="1" dirty="0" smtClean="0"/>
              <a:t>  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32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General obligation to exploit</a:t>
            </a:r>
            <a:endParaRPr lang="en-GB" altLang="en-US" sz="3600" kern="12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472" y="1196752"/>
            <a:ext cx="8229057" cy="504055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Not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applicable for partners that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are not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receiving EU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funding</a:t>
            </a:r>
          </a:p>
          <a:p>
            <a:pPr marL="0" indent="0">
              <a:buNone/>
            </a:pPr>
            <a:r>
              <a:rPr lang="en-US" sz="2000" dirty="0" smtClean="0"/>
              <a:t>Each </a:t>
            </a:r>
            <a:r>
              <a:rPr lang="en-US" sz="2000" dirty="0"/>
              <a:t>beneficiary must </a:t>
            </a:r>
            <a:r>
              <a:rPr lang="en-US" sz="2000" dirty="0" smtClean="0"/>
              <a:t>– </a:t>
            </a:r>
            <a:r>
              <a:rPr lang="en-US" sz="2000" b="1" dirty="0" smtClean="0"/>
              <a:t>up  </a:t>
            </a:r>
            <a:r>
              <a:rPr lang="en-US" sz="2000" b="1" dirty="0"/>
              <a:t>to four years after the </a:t>
            </a:r>
            <a:r>
              <a:rPr lang="en-US" sz="2000" b="1" dirty="0" smtClean="0"/>
              <a:t>project's </a:t>
            </a:r>
            <a:r>
              <a:rPr lang="en-US" sz="2000" b="1" dirty="0"/>
              <a:t>completion 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take  </a:t>
            </a:r>
            <a:r>
              <a:rPr lang="en-US" sz="2000" dirty="0"/>
              <a:t>measures aiming to </a:t>
            </a:r>
            <a:r>
              <a:rPr lang="en-US" sz="2000" dirty="0" smtClean="0"/>
              <a:t>ensure the </a:t>
            </a:r>
            <a:r>
              <a:rPr lang="en-US" sz="2000" dirty="0"/>
              <a:t>‘</a:t>
            </a:r>
            <a:r>
              <a:rPr lang="en-US" sz="2000" b="1" dirty="0"/>
              <a:t>exploitation</a:t>
            </a:r>
            <a:r>
              <a:rPr lang="en-US" sz="2000" dirty="0"/>
              <a:t>’ of its results (either directly or indirectly, </a:t>
            </a:r>
            <a:r>
              <a:rPr lang="en-US" sz="2000" dirty="0" smtClean="0"/>
              <a:t>for instance </a:t>
            </a:r>
            <a:r>
              <a:rPr lang="en-US" sz="2000" dirty="0"/>
              <a:t>through transfer or </a:t>
            </a:r>
            <a:r>
              <a:rPr lang="en-US" sz="2000" dirty="0" smtClean="0"/>
              <a:t>licensing) </a:t>
            </a:r>
            <a:r>
              <a:rPr lang="en-US" sz="2000" dirty="0"/>
              <a:t>by: </a:t>
            </a:r>
          </a:p>
          <a:p>
            <a:pPr marL="0" indent="0">
              <a:buNone/>
            </a:pPr>
            <a:r>
              <a:rPr lang="en-US" sz="2000" dirty="0"/>
              <a:t>(a) using them in further research activities (outside </a:t>
            </a:r>
            <a:r>
              <a:rPr lang="en-US" sz="2000" dirty="0" smtClean="0"/>
              <a:t>the given </a:t>
            </a:r>
            <a:r>
              <a:rPr lang="en-US" sz="2000" dirty="0"/>
              <a:t>action); </a:t>
            </a:r>
          </a:p>
          <a:p>
            <a:pPr marL="0" indent="0">
              <a:buNone/>
            </a:pPr>
            <a:r>
              <a:rPr lang="en-US" sz="2000" dirty="0"/>
              <a:t>(b) developing, creating or marketing a product or process; </a:t>
            </a:r>
          </a:p>
          <a:p>
            <a:pPr marL="0" indent="0">
              <a:buNone/>
            </a:pPr>
            <a:r>
              <a:rPr lang="en-US" sz="2000" dirty="0"/>
              <a:t>(c) creating and providing a service, or </a:t>
            </a:r>
          </a:p>
          <a:p>
            <a:pPr marL="0" indent="0">
              <a:buNone/>
            </a:pPr>
            <a:r>
              <a:rPr lang="en-US" sz="2000" dirty="0"/>
              <a:t>(d) using them in </a:t>
            </a:r>
            <a:r>
              <a:rPr lang="en-US" sz="2000" dirty="0" err="1"/>
              <a:t>standardisation</a:t>
            </a:r>
            <a:r>
              <a:rPr lang="en-US" sz="2000" dirty="0"/>
              <a:t> activities. 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0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Transfer/Licensing of results (I)</a:t>
            </a:r>
            <a:endParaRPr lang="en-GB" altLang="en-US" sz="3600" kern="12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405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Each </a:t>
            </a:r>
            <a:r>
              <a:rPr lang="en-US" sz="2000" dirty="0" smtClean="0"/>
              <a:t>project participant may </a:t>
            </a:r>
            <a:r>
              <a:rPr lang="en-US" sz="2000" dirty="0"/>
              <a:t>transfer ownership of its results. </a:t>
            </a:r>
          </a:p>
          <a:p>
            <a:pPr marL="0" indent="0">
              <a:buNone/>
            </a:pPr>
            <a:r>
              <a:rPr lang="en-US" sz="2000" dirty="0" smtClean="0"/>
              <a:t>        Remember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obligation to notify the other interested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partners. </a:t>
            </a:r>
            <a:r>
              <a:rPr lang="en-US" sz="2000" dirty="0" smtClean="0"/>
              <a:t>A project </a:t>
            </a:r>
            <a:r>
              <a:rPr lang="en-US" sz="2000" dirty="0" smtClean="0"/>
              <a:t>participant that </a:t>
            </a:r>
            <a:r>
              <a:rPr lang="en-US" sz="2000" dirty="0"/>
              <a:t>intends to transfer ownership of results must give at least 45 days advance notice to the other </a:t>
            </a:r>
            <a:r>
              <a:rPr lang="en-US" sz="2000" dirty="0" smtClean="0"/>
              <a:t>project partners that </a:t>
            </a:r>
            <a:r>
              <a:rPr lang="en-US" sz="2000" dirty="0"/>
              <a:t>still have (or may still request) access rights to the results. </a:t>
            </a:r>
          </a:p>
          <a:p>
            <a:pPr marL="0" indent="0">
              <a:buNone/>
            </a:pPr>
            <a:r>
              <a:rPr lang="en-US" sz="2000" dirty="0"/>
              <a:t>Unless otherwise agreed (in writing), any other </a:t>
            </a:r>
            <a:r>
              <a:rPr lang="en-US" sz="2000" dirty="0" smtClean="0"/>
              <a:t>project </a:t>
            </a:r>
            <a:r>
              <a:rPr lang="en-US" sz="2000" dirty="0" smtClean="0"/>
              <a:t>participant may </a:t>
            </a:r>
            <a:r>
              <a:rPr lang="en-US" sz="2000" dirty="0"/>
              <a:t>object within 30 days of receiving notification, if it can show that the transfer would adversely affect its access rights. </a:t>
            </a:r>
          </a:p>
          <a:p>
            <a:pPr marL="0" indent="0">
              <a:buNone/>
            </a:pPr>
            <a:r>
              <a:rPr lang="en-US" sz="2000" dirty="0"/>
              <a:t>In this case, the transfer may not take place until an agreement has been reached between the </a:t>
            </a:r>
            <a:r>
              <a:rPr lang="en-US" sz="2000" dirty="0" smtClean="0"/>
              <a:t>project partners concerned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 smtClean="0"/>
              <a:t>        Remember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obligation to pass on all obligations over the results</a:t>
            </a:r>
            <a:r>
              <a:rPr lang="en-US" sz="2000" b="1" dirty="0"/>
              <a:t> </a:t>
            </a:r>
            <a:r>
              <a:rPr lang="en-US" sz="2000" dirty="0"/>
              <a:t>(protection, dissemination, access rights…) to the transferee and any subsequent transferee. 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583002" y="1600559"/>
            <a:ext cx="432048" cy="24738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553748" y="5386106"/>
            <a:ext cx="432048" cy="24738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5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Transfer/Licensing of results (</a:t>
            </a:r>
            <a:r>
              <a:rPr lang="en-US" altLang="en-US" sz="3600" kern="12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II)</a:t>
            </a:r>
            <a:endParaRPr lang="en-GB" altLang="en-US" sz="3600" kern="12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184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Each project </a:t>
            </a:r>
            <a:r>
              <a:rPr lang="en-US" dirty="0" smtClean="0"/>
              <a:t>participant may </a:t>
            </a:r>
            <a:r>
              <a:rPr lang="en-US" dirty="0"/>
              <a:t>grant </a:t>
            </a:r>
            <a:r>
              <a:rPr lang="en-US" dirty="0" err="1"/>
              <a:t>licences</a:t>
            </a:r>
            <a:r>
              <a:rPr lang="en-US" dirty="0"/>
              <a:t> to its results.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Exclusive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licences</a:t>
            </a:r>
            <a:r>
              <a:rPr lang="en-US" b="1" dirty="0"/>
              <a:t> </a:t>
            </a:r>
            <a:r>
              <a:rPr lang="en-US" dirty="0"/>
              <a:t>for results may be granted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en-US" b="1" dirty="0"/>
              <a:t> </a:t>
            </a:r>
            <a:r>
              <a:rPr lang="en-US" dirty="0"/>
              <a:t>if all the other </a:t>
            </a:r>
            <a:r>
              <a:rPr lang="en-US" dirty="0" smtClean="0"/>
              <a:t>project </a:t>
            </a:r>
            <a:r>
              <a:rPr lang="en-US" dirty="0" smtClean="0"/>
              <a:t>participants concerned </a:t>
            </a:r>
            <a:r>
              <a:rPr lang="en-US" dirty="0"/>
              <a:t>have waived their access rights. 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         </a:t>
            </a:r>
            <a:r>
              <a:rPr lang="en-US" b="1" dirty="0" smtClean="0">
                <a:solidFill>
                  <a:srgbClr val="C00000"/>
                </a:solidFill>
              </a:rPr>
              <a:t>If </a:t>
            </a:r>
            <a:r>
              <a:rPr lang="en-US" b="1" dirty="0">
                <a:solidFill>
                  <a:srgbClr val="C00000"/>
                </a:solidFill>
              </a:rPr>
              <a:t>you intend to transfer results (or grant exclusive </a:t>
            </a:r>
            <a:r>
              <a:rPr lang="en-US" b="1" dirty="0" err="1">
                <a:solidFill>
                  <a:srgbClr val="C00000"/>
                </a:solidFill>
              </a:rPr>
              <a:t>licences</a:t>
            </a:r>
            <a:r>
              <a:rPr lang="en-US" b="1" dirty="0">
                <a:solidFill>
                  <a:srgbClr val="C00000"/>
                </a:solidFill>
              </a:rPr>
              <a:t>) to a third party established in a non-EU country non-associated to Horizon 2020: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If </a:t>
            </a:r>
            <a:r>
              <a:rPr lang="en-US" dirty="0"/>
              <a:t>a clause to this effect is included in the GA, a </a:t>
            </a:r>
            <a:r>
              <a:rPr lang="en-US" dirty="0" smtClean="0"/>
              <a:t>project participant that </a:t>
            </a:r>
            <a:r>
              <a:rPr lang="en-US" dirty="0"/>
              <a:t>intends to transfer ownership or grant an exclusive </a:t>
            </a:r>
            <a:r>
              <a:rPr lang="en-US" dirty="0" err="1"/>
              <a:t>licence</a:t>
            </a:r>
            <a:r>
              <a:rPr lang="en-US" dirty="0"/>
              <a:t> to third parties established in non-EU, non-associated countries must formally notify the EC before the intended transfer or licensing takes place and: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identify </a:t>
            </a:r>
            <a:r>
              <a:rPr lang="en-US" dirty="0"/>
              <a:t>the specific results concerned;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describe </a:t>
            </a:r>
            <a:r>
              <a:rPr lang="en-US" dirty="0"/>
              <a:t>in detail the new owner or licensee and the planned or potential exploitation of the results, and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include </a:t>
            </a:r>
            <a:r>
              <a:rPr lang="en-US" dirty="0"/>
              <a:t>a reasoned assessment of the likely impact of the transfer or </a:t>
            </a:r>
            <a:r>
              <a:rPr lang="en-US" dirty="0" err="1"/>
              <a:t>licence</a:t>
            </a:r>
            <a:r>
              <a:rPr lang="en-US" dirty="0"/>
              <a:t> on EU competitiveness and its consistency with ethical principles and security considerations. 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Remember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that the EC may object to such transfers for up to 4 years after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completion of the given action!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565169" y="1924383"/>
            <a:ext cx="360040" cy="360040"/>
          </a:xfrm>
          <a:prstGeom prst="noSmoking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6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 bwMode="auto">
          <a:xfrm>
            <a:off x="250825" y="3933825"/>
            <a:ext cx="864235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Thank you </a:t>
            </a:r>
            <a:br>
              <a:rPr lang="en-GB" altLang="en-US" dirty="0" smtClean="0"/>
            </a:br>
            <a:r>
              <a:rPr lang="en-GB" altLang="en-US" dirty="0" smtClean="0"/>
              <a:t>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Grant Agreement (GA)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388" y="1276350"/>
            <a:ext cx="6753225" cy="430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4" name="Oval 3"/>
          <p:cNvSpPr/>
          <p:nvPr/>
        </p:nvSpPr>
        <p:spPr bwMode="auto">
          <a:xfrm>
            <a:off x="6660232" y="3645024"/>
            <a:ext cx="720080" cy="652664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Consortium Agreement (CA)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1124744"/>
            <a:ext cx="8258175" cy="478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17188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Intellectual Property rules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340768"/>
            <a:ext cx="813690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IP rules in Horizon 2020 can be found in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the </a:t>
            </a:r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Rules for Participation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(ii) the (model) </a:t>
            </a:r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Grant Agreement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(iii) the applicable </a:t>
            </a:r>
            <a:r>
              <a:rPr lang="en-US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 </a:t>
            </a:r>
            <a:r>
              <a:rPr lang="en-US" sz="2400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(iv) </a:t>
            </a:r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H2020 Online </a:t>
            </a:r>
            <a:r>
              <a:rPr lang="en-US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find them: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Portal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ec.europa.eu/research/participants/portal/desktop/en/home.html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50100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Definitions (I)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Background 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Tangible or intangible input (data, knowhow, information) which is held by the project partners prior to their accession to the GA. Includes IP as copyright, patents/ patent applications (filed prior to access to GA). </a:t>
            </a:r>
          </a:p>
          <a:p>
            <a:endParaRPr lang="en-US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prototypes; cell lines; database rights, </a:t>
            </a:r>
            <a:r>
              <a:rPr lang="en-US" i="1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licences</a:t>
            </a:r>
            <a:r>
              <a:rPr lang="en-US" i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the right to sublicense </a:t>
            </a:r>
          </a:p>
          <a:p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partners </a:t>
            </a:r>
            <a:r>
              <a: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 identify their background in writing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US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practice: do so before the Grant Agreement is signed! </a:t>
            </a: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 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results which are generated under the project – whether or not protectable. Such results may include copyrights, design or patent rights, trademarks or others, and belong to the partners who have generated them. </a:t>
            </a:r>
            <a:endParaRPr lang="en-GB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54579" y="3940317"/>
            <a:ext cx="432048" cy="24738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57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Definitions (II)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Access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rights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User rights (incl. </a:t>
            </a:r>
            <a:r>
              <a:rPr lang="en-US" dirty="0" err="1"/>
              <a:t>licences</a:t>
            </a:r>
            <a:r>
              <a:rPr lang="en-US" dirty="0"/>
              <a:t>) to results or background of project partners. 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rgbClr val="C00000"/>
                </a:solidFill>
              </a:rPr>
              <a:t>Exploitation</a:t>
            </a:r>
            <a:r>
              <a:rPr lang="en-GB" b="1" dirty="0"/>
              <a:t> </a:t>
            </a: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err="1"/>
              <a:t>Utilisation</a:t>
            </a:r>
            <a:r>
              <a:rPr lang="en-US" dirty="0"/>
              <a:t> (direct/indirect) of results in research activities, which are </a:t>
            </a:r>
            <a:r>
              <a:rPr lang="en-US" b="1" dirty="0"/>
              <a:t>not </a:t>
            </a:r>
            <a:r>
              <a:rPr lang="en-US" dirty="0"/>
              <a:t>part of the project, as well as </a:t>
            </a:r>
            <a:r>
              <a:rPr lang="en-US" dirty="0" err="1"/>
              <a:t>utilisation</a:t>
            </a:r>
            <a:r>
              <a:rPr lang="en-US" dirty="0"/>
              <a:t> for further development, creation and marketing of a product or process. 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Dissemination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Means trough which research results are presented to the public. Official publications (e.g. patent applications) are not considered as dissemination.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5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Access Rights (I)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472" y="1196752"/>
            <a:ext cx="8229057" cy="5040559"/>
          </a:xfrm>
        </p:spPr>
        <p:txBody>
          <a:bodyPr/>
          <a:lstStyle/>
          <a:p>
            <a:pPr>
              <a:buSzPct val="150000"/>
            </a:pPr>
            <a:r>
              <a:rPr lang="en-US" dirty="0"/>
              <a:t>Each project </a:t>
            </a:r>
            <a:r>
              <a:rPr lang="en-US" dirty="0" smtClean="0"/>
              <a:t>participant has </a:t>
            </a:r>
            <a:r>
              <a:rPr lang="en-US" dirty="0"/>
              <a:t>the right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request access rights </a:t>
            </a:r>
            <a:r>
              <a:rPr lang="en-US" dirty="0"/>
              <a:t>to the other project </a:t>
            </a:r>
            <a:r>
              <a:rPr lang="en-US" dirty="0" err="1" smtClean="0"/>
              <a:t>participants‘s</a:t>
            </a:r>
            <a:r>
              <a:rPr lang="en-US" dirty="0" smtClean="0"/>
              <a:t> </a:t>
            </a:r>
            <a:r>
              <a:rPr lang="en-US" dirty="0"/>
              <a:t>background and results as long as it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needs them</a:t>
            </a:r>
            <a:r>
              <a:rPr lang="en-US" dirty="0"/>
              <a:t> in order to carry out its work under the project or to use its own results (these are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minimum access rights</a:t>
            </a:r>
            <a:r>
              <a:rPr lang="en-US" dirty="0"/>
              <a:t>). </a:t>
            </a:r>
          </a:p>
          <a:p>
            <a:pPr>
              <a:buSzPct val="150000"/>
            </a:pPr>
            <a:r>
              <a:rPr lang="en-US" dirty="0" smtClean="0"/>
              <a:t>Shall </a:t>
            </a:r>
            <a:r>
              <a:rPr lang="en-US" dirty="0"/>
              <a:t>be requested in writing. Can be granted in any form. </a:t>
            </a:r>
            <a:endParaRPr lang="en-US" dirty="0" smtClean="0"/>
          </a:p>
          <a:p>
            <a:pPr marL="0" indent="0">
              <a:buSzPct val="150000"/>
              <a:buNone/>
            </a:pPr>
            <a:r>
              <a:rPr lang="en-US" b="1" i="1" dirty="0" smtClean="0"/>
              <a:t>       Best </a:t>
            </a:r>
            <a:r>
              <a:rPr lang="en-US" b="1" i="1" dirty="0"/>
              <a:t>practice: </a:t>
            </a:r>
            <a:r>
              <a:rPr lang="en-US" i="1" dirty="0"/>
              <a:t>to avoid misunderstandings, it is recommended that </a:t>
            </a:r>
            <a:r>
              <a:rPr lang="en-US" i="1" dirty="0" smtClean="0"/>
              <a:t>project partners agree </a:t>
            </a:r>
            <a:r>
              <a:rPr lang="en-US" i="1" dirty="0"/>
              <a:t>(e.g. in the consortium agreement) on a common interpretation of what is “</a:t>
            </a:r>
            <a:r>
              <a:rPr lang="en-US" b="1" i="1" dirty="0"/>
              <a:t>needed</a:t>
            </a:r>
            <a:r>
              <a:rPr lang="en-US" i="1" dirty="0"/>
              <a:t>”. </a:t>
            </a:r>
            <a:endParaRPr lang="en-US" dirty="0"/>
          </a:p>
          <a:p>
            <a:pPr>
              <a:buSzPct val="150000"/>
            </a:pPr>
            <a:r>
              <a:rPr lang="en-US" dirty="0" smtClean="0"/>
              <a:t>Are </a:t>
            </a:r>
            <a:r>
              <a:rPr lang="en-US" dirty="0"/>
              <a:t>to be requested/granted throughout the duration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up to 1 year </a:t>
            </a:r>
            <a:r>
              <a:rPr lang="en-US" dirty="0"/>
              <a:t>(or as otherwise agreed in the CA)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after the end of the project</a:t>
            </a:r>
            <a:r>
              <a:rPr lang="en-US" b="1" dirty="0"/>
              <a:t> </a:t>
            </a:r>
            <a:r>
              <a:rPr lang="en-US" dirty="0"/>
              <a:t>for exploitation needs. Once requested, access rights may be exercised as long as they are needed for exploiting the results (e.g. until the background patent expires). </a:t>
            </a:r>
            <a:endParaRPr lang="en-US" dirty="0" smtClean="0"/>
          </a:p>
          <a:p>
            <a:pPr marL="0" indent="0">
              <a:buSzPct val="150000"/>
              <a:buNone/>
            </a:pPr>
            <a:r>
              <a:rPr lang="en-US" i="1" dirty="0" smtClean="0"/>
              <a:t>      Access </a:t>
            </a:r>
            <a:r>
              <a:rPr lang="en-US" i="1" dirty="0"/>
              <a:t>rights do </a:t>
            </a:r>
            <a:r>
              <a:rPr lang="en-US" b="1" i="1" dirty="0"/>
              <a:t>not </a:t>
            </a:r>
            <a:r>
              <a:rPr lang="en-US" i="1" dirty="0"/>
              <a:t>confer the right to grant sub-</a:t>
            </a:r>
            <a:r>
              <a:rPr lang="en-US" i="1" dirty="0" err="1"/>
              <a:t>licences</a:t>
            </a:r>
            <a:r>
              <a:rPr lang="en-US" i="1" dirty="0"/>
              <a:t>! 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" name="&quot;No&quot; Symbol 1"/>
          <p:cNvSpPr/>
          <p:nvPr/>
        </p:nvSpPr>
        <p:spPr bwMode="auto">
          <a:xfrm>
            <a:off x="570355" y="5352786"/>
            <a:ext cx="360040" cy="360040"/>
          </a:xfrm>
          <a:prstGeom prst="noSmoking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70355" y="2924944"/>
            <a:ext cx="432048" cy="24738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4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Access Rights </a:t>
            </a:r>
            <a:r>
              <a:rPr lang="en-GB" altLang="en-US" sz="3600" kern="12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(II</a:t>
            </a:r>
            <a:r>
              <a:rPr lang="en-GB" altLang="en-US" sz="36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471" y="1340768"/>
            <a:ext cx="8229057" cy="5040559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Granting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of Access Rights 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2132856"/>
            <a:ext cx="88773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80728"/>
          </a:xfrm>
          <a:solidFill>
            <a:schemeClr val="accent1">
              <a:alpha val="71000"/>
            </a:schemeClr>
          </a:solidFill>
          <a:ln w="22225" cap="rnd" cmpd="sng">
            <a:solidFill>
              <a:schemeClr val="bg1"/>
            </a:solidFill>
            <a:bevel/>
          </a:ln>
          <a:extLst/>
        </p:spPr>
        <p:txBody>
          <a:bodyPr vert="horz" wrap="square" numCol="1" anchor="ctr" anchorCtr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3200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Exploitation and Dissemination Plan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472" y="1196752"/>
            <a:ext cx="8229057" cy="5040559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Project participants have </a:t>
            </a:r>
            <a:r>
              <a:rPr lang="en-US" dirty="0"/>
              <a:t>an obligation to define the expected results and their strategy for exploitation and dissemination. </a:t>
            </a:r>
            <a:endParaRPr lang="en-US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Hence </a:t>
            </a:r>
            <a:r>
              <a:rPr lang="en-US" dirty="0"/>
              <a:t>the following information must be included: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 </a:t>
            </a:r>
            <a:r>
              <a:rPr lang="en-US" dirty="0"/>
              <a:t>list of expected results that might be exploited (i.e. with commercial or industrial applicability) including their: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GB" dirty="0">
                <a:solidFill>
                  <a:srgbClr val="0070C0"/>
                </a:solidFill>
              </a:rPr>
              <a:t>description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GB" dirty="0">
                <a:solidFill>
                  <a:srgbClr val="0070C0"/>
                </a:solidFill>
              </a:rPr>
              <a:t>sector of application, and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GB" dirty="0">
                <a:solidFill>
                  <a:srgbClr val="0070C0"/>
                </a:solidFill>
              </a:rPr>
              <a:t>protection measures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 </a:t>
            </a:r>
            <a:r>
              <a:rPr lang="en-US" dirty="0"/>
              <a:t>list of all the means through which they intend to </a:t>
            </a:r>
            <a:r>
              <a:rPr lang="en-US" dirty="0" smtClean="0"/>
              <a:t>make the </a:t>
            </a:r>
            <a:r>
              <a:rPr lang="en-US" dirty="0"/>
              <a:t>results </a:t>
            </a:r>
            <a:r>
              <a:rPr lang="en-US" dirty="0" smtClean="0"/>
              <a:t>public </a:t>
            </a:r>
            <a:r>
              <a:rPr lang="en-US" dirty="0"/>
              <a:t>knowledge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 potential / expected </a:t>
            </a:r>
            <a:r>
              <a:rPr lang="en-US" dirty="0"/>
              <a:t>impact – quantifiable – in terms of marketability and research advancement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827729"/>
      </p:ext>
    </p:extLst>
  </p:cSld>
  <p:clrMapOvr>
    <a:masterClrMapping/>
  </p:clrMapOvr>
</p:sld>
</file>

<file path=ppt/theme/theme1.xml><?xml version="1.0" encoding="utf-8"?>
<a:theme xmlns:a="http://schemas.openxmlformats.org/drawingml/2006/main" name="H2020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2020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H2020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H2020_template</Template>
  <TotalTime>9842</TotalTime>
  <Words>1556</Words>
  <Application>Microsoft Office PowerPoint</Application>
  <PresentationFormat>On-screen Show (4:3)</PresentationFormat>
  <Paragraphs>138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H2020_template</vt:lpstr>
      <vt:lpstr>1_H2020_template</vt:lpstr>
      <vt:lpstr>6_H2020_template</vt:lpstr>
      <vt:lpstr>HORIZON 2020</vt:lpstr>
      <vt:lpstr>PowerPoint Presentation</vt:lpstr>
      <vt:lpstr>PowerPoint Presentation</vt:lpstr>
      <vt:lpstr>PowerPoint Presentation</vt:lpstr>
      <vt:lpstr>PowerPoint Presentation</vt:lpstr>
      <vt:lpstr>Definitions (II)</vt:lpstr>
      <vt:lpstr>Access Rights (I)</vt:lpstr>
      <vt:lpstr>Access Rights (II)</vt:lpstr>
      <vt:lpstr>Exploitation and Dissemination Plan</vt:lpstr>
      <vt:lpstr>Reminder: clarify the ownership of results!</vt:lpstr>
      <vt:lpstr>General obligation to protect</vt:lpstr>
      <vt:lpstr>Obligation to disseminate</vt:lpstr>
      <vt:lpstr>Open Access (I)</vt:lpstr>
      <vt:lpstr>PowerPoint Presentation</vt:lpstr>
      <vt:lpstr>Open Access (II)</vt:lpstr>
      <vt:lpstr>General obligation to exploit</vt:lpstr>
      <vt:lpstr>Transfer/Licensing of results (I)</vt:lpstr>
      <vt:lpstr>Transfer/Licensing of results (II)</vt:lpstr>
      <vt:lpstr>Thank you  for your attention!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2020</dc:title>
  <dc:creator>MOREIRA CRAVEIRO DA SILVA Ana Catarina (RTD)</dc:creator>
  <cp:lastModifiedBy>PUTSELEVA Maria (EEAS-MOSCOW)</cp:lastModifiedBy>
  <cp:revision>410</cp:revision>
  <cp:lastPrinted>2017-03-27T15:08:26Z</cp:lastPrinted>
  <dcterms:created xsi:type="dcterms:W3CDTF">2013-09-13T10:04:52Z</dcterms:created>
  <dcterms:modified xsi:type="dcterms:W3CDTF">2017-11-14T13:28:53Z</dcterms:modified>
</cp:coreProperties>
</file>