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74" r:id="rId3"/>
    <p:sldId id="258" r:id="rId4"/>
    <p:sldId id="270" r:id="rId5"/>
    <p:sldId id="276" r:id="rId6"/>
    <p:sldId id="277" r:id="rId7"/>
    <p:sldId id="265" r:id="rId8"/>
    <p:sldId id="278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3" autoAdjust="0"/>
    <p:restoredTop sz="79713" autoAdjust="0"/>
  </p:normalViewPr>
  <p:slideViewPr>
    <p:cSldViewPr>
      <p:cViewPr varScale="1">
        <p:scale>
          <a:sx n="59" d="100"/>
          <a:sy n="59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2761C-8DFA-4A29-961E-6C29C8ED2E79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6111C-66DE-457D-9274-F250AC13B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8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111C-66DE-457D-9274-F250AC13B6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0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111C-66DE-457D-9274-F250AC13B6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4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111C-66DE-457D-9274-F250AC13B6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0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90FC8498-D9D7-41A0-9013-F1576C27C31F}"/>
              </a:ext>
            </a:extLst>
          </p:cNvPr>
          <p:cNvGrpSpPr/>
          <p:nvPr/>
        </p:nvGrpSpPr>
        <p:grpSpPr>
          <a:xfrm>
            <a:off x="169192" y="-115173"/>
            <a:ext cx="9050030" cy="6858000"/>
            <a:chOff x="100394" y="0"/>
            <a:chExt cx="9050030" cy="6858000"/>
          </a:xfrm>
        </p:grpSpPr>
        <p:sp>
          <p:nvSpPr>
            <p:cNvPr id="21" name="TextBox 20"/>
            <p:cNvSpPr txBox="1"/>
            <p:nvPr/>
          </p:nvSpPr>
          <p:spPr>
            <a:xfrm>
              <a:off x="1835696" y="6165304"/>
              <a:ext cx="4019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1 октября 2020 год</a:t>
              </a:r>
              <a:endParaRPr lang="ru-RU" sz="1600" b="1" dirty="0"/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0A25714F-8765-47FF-9A28-EA8E04FBA4E4}"/>
                </a:ext>
              </a:extLst>
            </p:cNvPr>
            <p:cNvGrpSpPr/>
            <p:nvPr/>
          </p:nvGrpSpPr>
          <p:grpSpPr>
            <a:xfrm>
              <a:off x="100394" y="0"/>
              <a:ext cx="9050030" cy="6858000"/>
              <a:chOff x="93970" y="0"/>
              <a:chExt cx="9050030" cy="6858000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="" xmlns:a16="http://schemas.microsoft.com/office/drawing/2014/main" id="{F83044F1-5AA7-46DA-857F-D7A9B7206C84}"/>
                  </a:ext>
                </a:extLst>
              </p:cNvPr>
              <p:cNvGrpSpPr/>
              <p:nvPr/>
            </p:nvGrpSpPr>
            <p:grpSpPr>
              <a:xfrm>
                <a:off x="7715272" y="0"/>
                <a:ext cx="1428728" cy="6858000"/>
                <a:chOff x="7715272" y="0"/>
                <a:chExt cx="1428728" cy="6858000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7715272" y="0"/>
                  <a:ext cx="1428728" cy="685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" name="Рисунок 8" descr="C:\Users\Алия\AppData\Local\Microsoft\Windows\Temporary Internet Files\Content.Word\3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215338" y="0"/>
                  <a:ext cx="266699" cy="685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" name="Рисунок 11" descr="C:\Users\Алия\AppData\Local\Microsoft\Windows\Temporary Internet Files\Content.Word\¦д¦-TАTГ¦-2.jpg"/>
              <p:cNvPicPr/>
              <p:nvPr/>
            </p:nvPicPr>
            <p:blipFill>
              <a:blip r:embed="rId3" cstate="print"/>
              <a:srcRect l="11555" r="-35" b="35724"/>
              <a:stretch>
                <a:fillRect/>
              </a:stretch>
            </p:blipFill>
            <p:spPr bwMode="auto">
              <a:xfrm>
                <a:off x="93970" y="1052736"/>
                <a:ext cx="785818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DDDDCA15-885B-4954-A161-71B884F973D3}"/>
                </a:ext>
              </a:extLst>
            </p:cNvPr>
            <p:cNvGrpSpPr/>
            <p:nvPr/>
          </p:nvGrpSpPr>
          <p:grpSpPr>
            <a:xfrm>
              <a:off x="508987" y="441539"/>
              <a:ext cx="7358114" cy="1187261"/>
              <a:chOff x="508987" y="441539"/>
              <a:chExt cx="7358114" cy="118726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08987" y="441539"/>
                <a:ext cx="735811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99592" y="1074802"/>
                <a:ext cx="638192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СЕТЬ РЕСУРСНЫХ УЧЕБНО-МЕТОДИЧЕСКИХ ЦЕНТРОВ ПО ОБУЧЕНИЮ ИНВАЛИДОВ И ЛИЦ С ОГРАНИЧЕННЫМИ ВОЗМОЖНОСТЯМИ ЗДОРОВЬЯ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38891" y="2635981"/>
              <a:ext cx="5286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Взаимодействие вуза и НКО: ресурс для развития инклюзивного высшего образования</a:t>
              </a:r>
              <a:endParaRPr lang="ru-RU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9992" y="4429132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Ершова Нина Николаевна,  РУМЦ </a:t>
              </a:r>
              <a:r>
                <a:rPr lang="ru-RU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ВятГУ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-9386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000108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C:\Users\Алия\AppData\Local\Microsoft\Windows\Temporary Internet Files\Content.Word\¦д¦-TАTГ¦-2.jpg"/>
          <p:cNvPicPr/>
          <p:nvPr/>
        </p:nvPicPr>
        <p:blipFill>
          <a:blip r:embed="rId3" cstate="print"/>
          <a:srcRect l="11555" r="-35" b="35724"/>
          <a:stretch>
            <a:fillRect/>
          </a:stretch>
        </p:blipFill>
        <p:spPr bwMode="auto">
          <a:xfrm>
            <a:off x="35496" y="116632"/>
            <a:ext cx="1087230" cy="8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2726" y="404664"/>
            <a:ext cx="6257586" cy="50405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ВЗАИМОДЕЙСТВИЕ  ВУЗА И НКО</a:t>
            </a:r>
            <a:endParaRPr lang="ru-RU" sz="18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5575" y="1739104"/>
            <a:ext cx="7080721" cy="42101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+mj-lt"/>
              </a:rPr>
              <a:t>Инклюзивное </a:t>
            </a:r>
            <a:r>
              <a:rPr lang="ru-RU" sz="2400" dirty="0">
                <a:latin typeface="+mj-lt"/>
              </a:rPr>
              <a:t>высшее образование на современном этапе интенсивно развивается концептуально, содержательно, технологически, </a:t>
            </a:r>
            <a:r>
              <a:rPr lang="ru-RU" sz="2400" dirty="0" smtClean="0">
                <a:latin typeface="+mj-lt"/>
              </a:rPr>
              <a:t>технически.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+mj-lt"/>
              </a:rPr>
              <a:t>Проблемы: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+mj-lt"/>
              </a:rPr>
              <a:t>Низкий уровень мотивационной готовности лиц с инвалидностью к получению образования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+mj-lt"/>
              </a:rPr>
              <a:t>Недостаточное привлечение вузом внешних ресурсов, в </a:t>
            </a:r>
            <a:r>
              <a:rPr lang="ru-RU" sz="2400" dirty="0" err="1" smtClean="0">
                <a:latin typeface="+mj-lt"/>
              </a:rPr>
              <a:t>т.ч</a:t>
            </a:r>
            <a:r>
              <a:rPr lang="ru-RU" sz="2400" dirty="0" smtClean="0">
                <a:latin typeface="+mj-lt"/>
              </a:rPr>
              <a:t> поддерживающего сообщества НКО </a:t>
            </a:r>
            <a:endParaRPr lang="ru-RU" sz="2400" b="1" dirty="0">
              <a:latin typeface="+mj-lt"/>
            </a:endParaRPr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2" y="116632"/>
            <a:ext cx="2255716" cy="1705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89255"/>
            <a:ext cx="2131170" cy="18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Скругленный прямоугольник 37893"/>
          <p:cNvSpPr/>
          <p:nvPr/>
        </p:nvSpPr>
        <p:spPr>
          <a:xfrm>
            <a:off x="1407914" y="1435344"/>
            <a:ext cx="5756373" cy="530602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-9386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000108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C:\Users\Алия\AppData\Local\Microsoft\Windows\Temporary Internet Files\Content.Word\¦д¦-TАTГ¦-2.jpg"/>
          <p:cNvPicPr/>
          <p:nvPr/>
        </p:nvPicPr>
        <p:blipFill>
          <a:blip r:embed="rId3" cstate="print"/>
          <a:srcRect l="11555" r="-35" b="35724"/>
          <a:stretch>
            <a:fillRect/>
          </a:stretch>
        </p:blipFill>
        <p:spPr bwMode="auto">
          <a:xfrm>
            <a:off x="35496" y="116632"/>
            <a:ext cx="1087230" cy="8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2726" y="404664"/>
            <a:ext cx="6257586" cy="50405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Взаимодействие вуза и СО НКО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8278" y="2046678"/>
            <a:ext cx="451779" cy="3769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Система взаимодействия вуз-НКО</a:t>
            </a:r>
            <a:endParaRPr lang="ru-RU" sz="1400" dirty="0"/>
          </a:p>
        </p:txBody>
      </p:sp>
      <p:pic>
        <p:nvPicPr>
          <p:cNvPr id="24" name="Изображение 14" descr="6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15" y="1808665"/>
            <a:ext cx="864096" cy="8640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73783" y="2642197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Профессиональные сообщества</a:t>
            </a:r>
            <a:endParaRPr lang="ru-RU" sz="1600" dirty="0"/>
          </a:p>
        </p:txBody>
      </p:sp>
      <p:pic>
        <p:nvPicPr>
          <p:cNvPr id="27" name="Picture 4" descr="http://kotlas-info.ru/vustug-info/sites/default/files/1_4055.jpg"/>
          <p:cNvPicPr>
            <a:picLocks noChangeAspect="1" noChangeArrowheads="1"/>
          </p:cNvPicPr>
          <p:nvPr/>
        </p:nvPicPr>
        <p:blipFill>
          <a:blip r:embed="rId5" cstate="print"/>
          <a:srcRect l="7778" r="6667"/>
          <a:stretch>
            <a:fillRect/>
          </a:stretch>
        </p:blipFill>
        <p:spPr bwMode="auto">
          <a:xfrm>
            <a:off x="1914650" y="1914178"/>
            <a:ext cx="792088" cy="64807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276993" y="267026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Общественные организации инвалидов</a:t>
            </a:r>
            <a:r>
              <a:rPr lang="ru-RU" sz="1400" dirty="0"/>
              <a:t> </a:t>
            </a:r>
            <a:r>
              <a:rPr lang="ru-RU" sz="1400" dirty="0" smtClean="0"/>
              <a:t>(ВОИ, ВОС,ВОГ,,,)</a:t>
            </a:r>
            <a:endParaRPr lang="ru-RU" sz="1400" dirty="0"/>
          </a:p>
        </p:txBody>
      </p:sp>
      <p:pic>
        <p:nvPicPr>
          <p:cNvPr id="34" name="Picture 2" descr="ÐÐ°ÑÑÐ¸Ð½ÐºÐ¸ Ð¿Ð¾ Ð·Ð°Ð¿ÑÐ¾ÑÑ ÑÐ¾Ð´Ð¸ÑÐµÐ»Ð¸ ÐºÐ°ÑÑÐ¸Ð½Ðº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99" y="3642084"/>
            <a:ext cx="1529147" cy="86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486832" y="5685509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Региональные общественные организации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1454122" y="444733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Общественные организации родителей </a:t>
            </a:r>
            <a:endParaRPr lang="ru-RU" sz="1400" dirty="0"/>
          </a:p>
        </p:txBody>
      </p:sp>
      <p:pic>
        <p:nvPicPr>
          <p:cNvPr id="38" name="Picture 2" descr="ÐÐ°ÑÑÐ¸Ð½ÐºÐ¸ Ð¿Ð¾ Ð·Ð°Ð¿ÑÐ¾ÑÑ Ð¾ÑÐ³Ð°Ð½Ð¸Ð·Ð°ÑÐ¸Ð¸ Ð´Ð¾Ð¿Ð¾Ð»Ð½Ð¸ÑÐµÐ»ÑÐ½Ð¾Ð³Ð¾ Ð¾Ð±ÑÐ°Ð·Ð¾Ð²Ð°Ð½Ð¸Ñ ÐºÐ°ÑÑÐ¸Ð½ÐºÐ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40" y="3196015"/>
            <a:ext cx="1075938" cy="91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510568" y="4000492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Творческие, спортивные коллективы</a:t>
            </a:r>
            <a:endParaRPr lang="ru-RU" sz="1400" dirty="0"/>
          </a:p>
        </p:txBody>
      </p:sp>
      <p:pic>
        <p:nvPicPr>
          <p:cNvPr id="40" name="Picture 6" descr="ÐÐ°ÑÑÐ¸Ð½ÐºÐ¸ Ð¿Ð¾ Ð·Ð°Ð¿ÑÐ¾ÑÑ ÑÐ¾ÑÐ¸Ð°Ð»ÑÐ½ÑÐµ ÑÐ»ÑÐ¶Ð±Ñ ÐºÐ°ÑÑÐ¸Ð½ÐºÐ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01" y="4932541"/>
            <a:ext cx="1069647" cy="8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302197" y="580862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Благотворительные фонды</a:t>
            </a:r>
            <a:endParaRPr lang="ru-RU" sz="1600" dirty="0"/>
          </a:p>
        </p:txBody>
      </p:sp>
      <p:sp>
        <p:nvSpPr>
          <p:cNvPr id="37895" name="Стрелка вправо 37894"/>
          <p:cNvSpPr/>
          <p:nvPr/>
        </p:nvSpPr>
        <p:spPr>
          <a:xfrm>
            <a:off x="751707" y="3624369"/>
            <a:ext cx="516015" cy="73039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916" name="Группа 37915"/>
          <p:cNvGrpSpPr/>
          <p:nvPr/>
        </p:nvGrpSpPr>
        <p:grpSpPr>
          <a:xfrm>
            <a:off x="3329463" y="3029590"/>
            <a:ext cx="2144319" cy="1947341"/>
            <a:chOff x="3329463" y="3029590"/>
            <a:chExt cx="2144319" cy="194734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593731" y="3129318"/>
              <a:ext cx="1581877" cy="184761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847866" y="3543821"/>
              <a:ext cx="1112069" cy="296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вуз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55834" y="4073382"/>
              <a:ext cx="1112069" cy="2629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колледж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52143" y="4558726"/>
              <a:ext cx="1112068" cy="2649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школ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 rot="5400000">
              <a:off x="4237921" y="2121132"/>
              <a:ext cx="327404" cy="21443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Внутренние субъекты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902" name="Прямая соединительная линия 37901"/>
            <p:cNvCxnSpPr>
              <a:stCxn id="4" idx="2"/>
            </p:cNvCxnSpPr>
            <p:nvPr/>
          </p:nvCxnSpPr>
          <p:spPr>
            <a:xfrm flipH="1">
              <a:off x="4403900" y="3840040"/>
              <a:ext cx="1" cy="22239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15" idx="2"/>
            </p:cNvCxnSpPr>
            <p:nvPr/>
          </p:nvCxnSpPr>
          <p:spPr>
            <a:xfrm>
              <a:off x="4411869" y="4336335"/>
              <a:ext cx="4053" cy="20910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913" name="Стрелка вниз 37912"/>
          <p:cNvSpPr/>
          <p:nvPr/>
        </p:nvSpPr>
        <p:spPr>
          <a:xfrm>
            <a:off x="4181367" y="2310903"/>
            <a:ext cx="222534" cy="6052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8866386">
            <a:off x="2884404" y="2426080"/>
            <a:ext cx="269367" cy="6052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3063275" y="3702260"/>
            <a:ext cx="293097" cy="6052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4680209">
            <a:off x="3095790" y="4616799"/>
            <a:ext cx="263900" cy="6052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низ 78"/>
          <p:cNvSpPr/>
          <p:nvPr/>
        </p:nvSpPr>
        <p:spPr>
          <a:xfrm rot="10800000">
            <a:off x="4220298" y="5089672"/>
            <a:ext cx="266463" cy="6052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 rot="8695373">
            <a:off x="5304826" y="4862280"/>
            <a:ext cx="196183" cy="6052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245153">
            <a:off x="5385028" y="2413506"/>
            <a:ext cx="418164" cy="565851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 rot="5400000">
            <a:off x="4003839" y="553929"/>
            <a:ext cx="594626" cy="21258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 НКО</a:t>
            </a:r>
            <a:endParaRPr lang="ru-RU" sz="1600" b="1" dirty="0"/>
          </a:p>
        </p:txBody>
      </p:sp>
      <p:sp>
        <p:nvSpPr>
          <p:cNvPr id="85" name="Стрелка вниз 84"/>
          <p:cNvSpPr/>
          <p:nvPr/>
        </p:nvSpPr>
        <p:spPr>
          <a:xfrm rot="5400000">
            <a:off x="5489252" y="3680112"/>
            <a:ext cx="293097" cy="6052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5883" y="2685779"/>
            <a:ext cx="2254739" cy="2405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1034" y="5386728"/>
            <a:ext cx="1171406" cy="10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ятиугольник 25"/>
          <p:cNvSpPr/>
          <p:nvPr/>
        </p:nvSpPr>
        <p:spPr>
          <a:xfrm rot="10800000">
            <a:off x="795134" y="6158165"/>
            <a:ext cx="3456384" cy="39604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 rot="10800000">
            <a:off x="821643" y="5495146"/>
            <a:ext cx="3427036" cy="39604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 rot="10800000">
            <a:off x="792295" y="4883615"/>
            <a:ext cx="3456384" cy="39604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 rot="10800000">
            <a:off x="792295" y="4250538"/>
            <a:ext cx="3456384" cy="39604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rot="10800000">
            <a:off x="812074" y="3676088"/>
            <a:ext cx="3456384" cy="39604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10800000">
            <a:off x="741704" y="3063962"/>
            <a:ext cx="3456384" cy="39604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795135" y="2530836"/>
            <a:ext cx="3453544" cy="39604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-9386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000108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C:\Users\Алия\AppData\Local\Microsoft\Windows\Temporary Internet Files\Content.Word\¦д¦-TАTГ¦-2.jpg"/>
          <p:cNvPicPr/>
          <p:nvPr/>
        </p:nvPicPr>
        <p:blipFill>
          <a:blip r:embed="rId3" cstate="print"/>
          <a:srcRect l="11555" r="-35" b="35724"/>
          <a:stretch>
            <a:fillRect/>
          </a:stretch>
        </p:blipFill>
        <p:spPr bwMode="auto">
          <a:xfrm>
            <a:off x="35496" y="116632"/>
            <a:ext cx="1087230" cy="8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2726" y="404664"/>
            <a:ext cx="6257586" cy="50405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Функции НКО</a:t>
            </a:r>
            <a:endParaRPr lang="ru-RU" sz="20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43608" y="1484786"/>
            <a:ext cx="6120680" cy="173142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01575" y="486949"/>
            <a:ext cx="6264696" cy="5774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457200" y="2564904"/>
            <a:ext cx="442392" cy="36004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66637" y="3140968"/>
            <a:ext cx="442392" cy="36004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6637" y="6194169"/>
            <a:ext cx="442392" cy="36004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57200" y="5523564"/>
            <a:ext cx="442392" cy="36004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57200" y="4919618"/>
            <a:ext cx="442392" cy="36004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71265" y="4285136"/>
            <a:ext cx="442392" cy="36004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72684" y="3713800"/>
            <a:ext cx="442392" cy="36004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550965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Информационная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169476"/>
            <a:ext cx="1957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Просветительская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1736" y="6158165"/>
            <a:ext cx="197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Коммуникативная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60401" y="5508502"/>
            <a:ext cx="200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Консультационная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59312" y="4882003"/>
            <a:ext cx="124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Донорская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43608" y="3669504"/>
            <a:ext cx="1426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Лоббистская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77837" y="4265066"/>
            <a:ext cx="194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Организационная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919022" y="2543100"/>
            <a:ext cx="1889169" cy="39843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НКО помогают людям с инвалидностью реализоваться во всех проявлениях жизни: в трудовой деятельности, культурном досуге, обучении, в дружеском общении</a:t>
            </a:r>
            <a:r>
              <a:rPr lang="ru-RU" sz="1300" dirty="0">
                <a:solidFill>
                  <a:prstClr val="black"/>
                </a:solidFill>
              </a:rPr>
              <a:t>.</a:t>
            </a:r>
            <a:endParaRPr lang="ru-RU" sz="11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" y="139388"/>
            <a:ext cx="2046383" cy="1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-9386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000108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C:\Users\Алия\AppData\Local\Microsoft\Windows\Temporary Internet Files\Content.Word\¦д¦-TАTГ¦-2.jpg"/>
          <p:cNvPicPr/>
          <p:nvPr/>
        </p:nvPicPr>
        <p:blipFill>
          <a:blip r:embed="rId4" cstate="print"/>
          <a:srcRect l="11555" r="-35" b="35724"/>
          <a:stretch>
            <a:fillRect/>
          </a:stretch>
        </p:blipFill>
        <p:spPr bwMode="auto">
          <a:xfrm>
            <a:off x="35496" y="116632"/>
            <a:ext cx="1087230" cy="8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Ресурсы НКО</a:t>
            </a:r>
            <a:endParaRPr lang="ru-RU" sz="24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5186" y="1701662"/>
            <a:ext cx="7540086" cy="482368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2400" b="1" dirty="0"/>
          </a:p>
          <a:p>
            <a:pPr fontAlgn="t"/>
            <a:r>
              <a:rPr lang="ru-RU" sz="4200" dirty="0" smtClean="0"/>
              <a:t> </a:t>
            </a:r>
            <a:r>
              <a:rPr lang="ru-RU" sz="4400" dirty="0" smtClean="0"/>
              <a:t> </a:t>
            </a:r>
            <a:r>
              <a:rPr lang="ru-RU" sz="4400" dirty="0"/>
              <a:t>Реестр поставщиков услуг ( исполнители социальных и общественно-полезных услуг, получающие возможность инициировать, реализовывать и получать компенсацию (субсидии) государства (услуги по реабилитации, по социально-психологическому сопровождению);</a:t>
            </a:r>
          </a:p>
          <a:p>
            <a:pPr fontAlgn="t"/>
            <a:r>
              <a:rPr lang="ru-RU" sz="4400" dirty="0" smtClean="0"/>
              <a:t> </a:t>
            </a:r>
            <a:r>
              <a:rPr lang="ru-RU" sz="4400" dirty="0"/>
              <a:t>Социальные проекты и гранты (лица с инвалидностью являются одной из наиболее распространенных целевых групп в проектах);</a:t>
            </a:r>
          </a:p>
          <a:p>
            <a:pPr fontAlgn="t"/>
            <a:r>
              <a:rPr lang="ru-RU" sz="4400" dirty="0" smtClean="0"/>
              <a:t> </a:t>
            </a:r>
            <a:r>
              <a:rPr lang="ru-RU" sz="4400" dirty="0"/>
              <a:t>содержательно богатые, </a:t>
            </a:r>
            <a:r>
              <a:rPr lang="ru-RU" sz="4400" dirty="0" smtClean="0"/>
              <a:t>организационно и методически </a:t>
            </a:r>
            <a:r>
              <a:rPr lang="ru-RU" sz="4400" dirty="0"/>
              <a:t>адаптированные, часто с доказанной социальной эффективностью социальные практики.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2" y="7937"/>
            <a:ext cx="2201768" cy="17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-9386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000108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C:\Users\Алия\AppData\Local\Microsoft\Windows\Temporary Internet Files\Content.Word\¦д¦-TАTГ¦-2.jpg"/>
          <p:cNvPicPr/>
          <p:nvPr/>
        </p:nvPicPr>
        <p:blipFill>
          <a:blip r:embed="rId4" cstate="print"/>
          <a:srcRect l="11555" r="-35" b="35724"/>
          <a:stretch>
            <a:fillRect/>
          </a:stretch>
        </p:blipFill>
        <p:spPr bwMode="auto">
          <a:xfrm>
            <a:off x="35496" y="116632"/>
            <a:ext cx="1087230" cy="8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ВЕКТОРЫ  ВЗАИМОДЕЙСТВИЯ </a:t>
            </a:r>
            <a:br>
              <a:rPr lang="ru-RU" sz="2000" b="1" dirty="0" smtClean="0"/>
            </a:br>
            <a:r>
              <a:rPr lang="ru-RU" sz="2000" b="1" dirty="0" smtClean="0"/>
              <a:t> ВУЗА И НКО</a:t>
            </a:r>
            <a:endParaRPr lang="ru-RU" sz="20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5186" y="1531938"/>
            <a:ext cx="7540086" cy="531667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400" b="1" dirty="0"/>
          </a:p>
          <a:p>
            <a:endParaRPr lang="ru-RU" sz="2400" dirty="0" smtClean="0"/>
          </a:p>
          <a:p>
            <a:pPr fontAlgn="t"/>
            <a:r>
              <a:rPr lang="ru-RU" sz="2900" dirty="0"/>
              <a:t>- </a:t>
            </a:r>
            <a:r>
              <a:rPr lang="ru-RU" sz="2900" dirty="0" err="1"/>
              <a:t>профориентационные</a:t>
            </a:r>
            <a:r>
              <a:rPr lang="ru-RU" sz="2900" dirty="0"/>
              <a:t> мероприятия в НКО;</a:t>
            </a:r>
          </a:p>
          <a:p>
            <a:pPr fontAlgn="t"/>
            <a:r>
              <a:rPr lang="ru-RU" sz="2900" dirty="0"/>
              <a:t>- все виды практик студентов как с инвалидностью, так и без на базе НКО;</a:t>
            </a:r>
          </a:p>
          <a:p>
            <a:pPr fontAlgn="t"/>
            <a:r>
              <a:rPr lang="ru-RU" sz="2900" dirty="0"/>
              <a:t>- экспертиза доступности среды и инфраструктуры для лиц с инвалидностью в вузе</a:t>
            </a:r>
          </a:p>
          <a:p>
            <a:pPr fontAlgn="t"/>
            <a:r>
              <a:rPr lang="ru-RU" sz="2900" dirty="0"/>
              <a:t>- организация наставничества как персонального , так и коллективного над студентами с инвалидностью;</a:t>
            </a:r>
          </a:p>
          <a:p>
            <a:pPr fontAlgn="t"/>
            <a:r>
              <a:rPr lang="ru-RU" sz="2900" dirty="0"/>
              <a:t>-трудоустройство выпускников с инвалидностью в НКО и подготовка их к созданию НКО;</a:t>
            </a:r>
          </a:p>
          <a:p>
            <a:pPr fontAlgn="t"/>
            <a:r>
              <a:rPr lang="ru-RU" sz="2900" dirty="0"/>
              <a:t>- проведение совместных мероприятий и акций, реализация программ за счет грантов, совместная разработка и реализация программ через государственные социальные заказы и государственные гранты</a:t>
            </a:r>
          </a:p>
          <a:p>
            <a:pPr fontAlgn="t"/>
            <a:r>
              <a:rPr lang="ru-RU" sz="2900" dirty="0"/>
              <a:t>- создание специальных сервисов «обратной связи» и онлайн консультирования для родителей лиц с ОВЗ и инвалидностью.</a:t>
            </a:r>
          </a:p>
          <a:p>
            <a:pPr fontAlgn="t"/>
            <a:r>
              <a:rPr lang="ru-RU" sz="2900" dirty="0"/>
              <a:t>Перспективами взаимодействия некоммерческих организаций и высших учебных заведений могут стать: совместная реализация проектов, совместный </a:t>
            </a:r>
            <a:r>
              <a:rPr lang="ru-RU" sz="2900" dirty="0" err="1"/>
              <a:t>файндрайзинг</a:t>
            </a:r>
            <a:r>
              <a:rPr lang="ru-RU" sz="2900" dirty="0"/>
              <a:t> и др.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0" y="102026"/>
            <a:ext cx="2255716" cy="1705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690" y="91187"/>
            <a:ext cx="2201768" cy="17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-9386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000108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C:\Users\Алия\AppData\Local\Microsoft\Windows\Temporary Internet Files\Content.Word\¦д¦-TАTГ¦-2.jpg"/>
          <p:cNvPicPr/>
          <p:nvPr/>
        </p:nvPicPr>
        <p:blipFill>
          <a:blip r:embed="rId4" cstate="print"/>
          <a:srcRect l="11555" r="-35" b="35724"/>
          <a:stretch>
            <a:fillRect/>
          </a:stretch>
        </p:blipFill>
        <p:spPr bwMode="auto">
          <a:xfrm>
            <a:off x="35496" y="116632"/>
            <a:ext cx="1087230" cy="8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ПРОЕКТНОЕ  ВЗАИМОДЕЙСТВИЕ </a:t>
            </a:r>
            <a:br>
              <a:rPr lang="ru-RU" sz="2000" b="1" dirty="0" smtClean="0"/>
            </a:br>
            <a:r>
              <a:rPr lang="ru-RU" sz="2000" b="1" dirty="0" smtClean="0"/>
              <a:t> ВУЗА И НКО</a:t>
            </a:r>
            <a:endParaRPr lang="ru-RU" sz="20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5186" y="1701662"/>
            <a:ext cx="7540086" cy="482368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2400" b="1" dirty="0"/>
          </a:p>
          <a:p>
            <a:r>
              <a:rPr lang="ru-RU" sz="4200" dirty="0"/>
              <a:t>Совместная проектная деятельность </a:t>
            </a:r>
            <a:r>
              <a:rPr lang="ru-RU" sz="4200" dirty="0" smtClean="0"/>
              <a:t>вуза и НКО направлена  </a:t>
            </a:r>
            <a:r>
              <a:rPr lang="ru-RU" sz="4200" dirty="0"/>
              <a:t>на обеспечение реализации совместных взаимовыгодных проектов  и может осуществляться в следующих формах:</a:t>
            </a:r>
          </a:p>
          <a:p>
            <a:endParaRPr lang="ru-RU" sz="4200" dirty="0"/>
          </a:p>
          <a:p>
            <a:r>
              <a:rPr lang="ru-RU" sz="4200" dirty="0" smtClean="0"/>
              <a:t>Социальные, научно-исследовательские , образовательные, </a:t>
            </a:r>
            <a:r>
              <a:rPr lang="ru-RU" sz="4200" dirty="0"/>
              <a:t>направленные на совершенствование различных видов деятельности </a:t>
            </a:r>
            <a:r>
              <a:rPr lang="ru-RU" sz="4200" dirty="0" smtClean="0"/>
              <a:t>субъектов взаимодействия, социализацию и обучение студентов с ОВЗ и инвалидностью;</a:t>
            </a:r>
            <a:endParaRPr lang="ru-RU" sz="4200" dirty="0"/>
          </a:p>
          <a:p>
            <a:endParaRPr lang="ru-RU" sz="4200" dirty="0"/>
          </a:p>
          <a:p>
            <a:r>
              <a:rPr lang="ru-RU" sz="4200" dirty="0"/>
              <a:t>организация производственной и других видов практик студентов на взаимовыгодных условиях;</a:t>
            </a:r>
          </a:p>
          <a:p>
            <a:endParaRPr lang="ru-RU" sz="4200" dirty="0"/>
          </a:p>
          <a:p>
            <a:r>
              <a:rPr lang="ru-RU" sz="4200" dirty="0"/>
              <a:t>повышение квалификации, переподготовка и целевая подготовка специалистов; </a:t>
            </a:r>
          </a:p>
          <a:p>
            <a:endParaRPr lang="ru-RU" sz="4200" dirty="0"/>
          </a:p>
          <a:p>
            <a:r>
              <a:rPr lang="ru-RU" sz="4200" dirty="0"/>
              <a:t>создание системы трудоустройства выпускников с ОВЗ.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0" y="102026"/>
            <a:ext cx="2255716" cy="1705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690" y="91187"/>
            <a:ext cx="2201768" cy="17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-9386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000108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C:\Users\Алия\AppData\Local\Microsoft\Windows\Temporary Internet Files\Content.Word\¦д¦-TАTГ¦-2.jpg"/>
          <p:cNvPicPr/>
          <p:nvPr/>
        </p:nvPicPr>
        <p:blipFill>
          <a:blip r:embed="rId3" cstate="print"/>
          <a:srcRect l="11555" r="-35" b="35724"/>
          <a:stretch>
            <a:fillRect/>
          </a:stretch>
        </p:blipFill>
        <p:spPr bwMode="auto">
          <a:xfrm>
            <a:off x="35496" y="116632"/>
            <a:ext cx="1087230" cy="8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2726" y="404664"/>
            <a:ext cx="6257586" cy="504056"/>
          </a:xfrm>
        </p:spPr>
        <p:txBody>
          <a:bodyPr>
            <a:noAutofit/>
          </a:bodyPr>
          <a:lstStyle/>
          <a:p>
            <a:endParaRPr lang="ru-RU" sz="14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87624" y="1412776"/>
            <a:ext cx="5472608" cy="709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Условия формирования успешного взаимодействия </a:t>
            </a:r>
          </a:p>
          <a:p>
            <a:pPr marL="0" indent="0" algn="ctr">
              <a:buNone/>
            </a:pPr>
            <a:r>
              <a:rPr lang="ru-RU" sz="1800" b="1" dirty="0" smtClean="0"/>
              <a:t>в системе вуз-</a:t>
            </a:r>
            <a:r>
              <a:rPr lang="ru-RU" sz="1800" b="1" dirty="0" err="1" smtClean="0"/>
              <a:t>нко</a:t>
            </a:r>
            <a:endParaRPr lang="ru-RU" sz="1800" b="1" dirty="0" smtClean="0"/>
          </a:p>
          <a:p>
            <a:endParaRPr lang="ru-RU" sz="1800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endParaRPr lang="ru-RU" sz="2000" dirty="0" smtClean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1337344"/>
            <a:ext cx="5616624" cy="8291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>
            <a:off x="460375" y="2275402"/>
            <a:ext cx="924713" cy="4177934"/>
          </a:xfrm>
          <a:prstGeom prst="rightBracket">
            <a:avLst>
              <a:gd name="adj" fmla="val 10847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917036" y="2701309"/>
            <a:ext cx="936104" cy="80003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026533" y="4005064"/>
            <a:ext cx="936104" cy="78239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994384" y="5247202"/>
            <a:ext cx="936104" cy="86409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99356" y="2701310"/>
            <a:ext cx="4340365" cy="774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37689" y="4005063"/>
            <a:ext cx="4862503" cy="7733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24286" y="5247200"/>
            <a:ext cx="5616624" cy="8640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47051" y="2852936"/>
            <a:ext cx="3592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Координация и согласованность </a:t>
            </a:r>
            <a:r>
              <a:rPr lang="ru-RU" dirty="0"/>
              <a:t>действий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47051" y="4199543"/>
            <a:ext cx="2468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Обмен информацией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59450" y="5356082"/>
            <a:ext cx="488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Объединение ресурсов внутренних и внешних субъектов взаимодействия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0" y="102026"/>
            <a:ext cx="1575311" cy="11907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360" y="91188"/>
            <a:ext cx="1955097" cy="15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-9386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000108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C:\Users\Алия\AppData\Local\Microsoft\Windows\Temporary Internet Files\Content.Word\¦д¦-TАTГ¦-2.jpg"/>
          <p:cNvPicPr/>
          <p:nvPr/>
        </p:nvPicPr>
        <p:blipFill>
          <a:blip r:embed="rId3" cstate="print"/>
          <a:srcRect l="11555" r="-35" b="35724"/>
          <a:stretch>
            <a:fillRect/>
          </a:stretch>
        </p:blipFill>
        <p:spPr bwMode="auto">
          <a:xfrm>
            <a:off x="35496" y="116632"/>
            <a:ext cx="1087230" cy="8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2726" y="404664"/>
            <a:ext cx="6257586" cy="504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Результаты</a:t>
            </a:r>
            <a:endParaRPr lang="ru-RU" sz="24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782810"/>
            <a:ext cx="6779096" cy="41664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400" b="1" dirty="0" smtClean="0"/>
          </a:p>
          <a:p>
            <a:pPr lvl="0" fontAlgn="base"/>
            <a:r>
              <a:rPr lang="ru-RU" sz="2400" dirty="0"/>
              <a:t>Развитие социальных связей, обеспечение устойчивых социальных взаимоотношений и внешней </a:t>
            </a:r>
            <a:r>
              <a:rPr lang="ru-RU" sz="2400" dirty="0" smtClean="0"/>
              <a:t>поддержки инклюзивного образования</a:t>
            </a:r>
            <a:endParaRPr lang="ru-RU" sz="2400" dirty="0"/>
          </a:p>
          <a:p>
            <a:pPr lvl="0" fontAlgn="base"/>
            <a:r>
              <a:rPr lang="ru-RU" sz="2400" dirty="0"/>
              <a:t>Повышение результативности предпрофессиональной подготовки обучающихся с инвалидностью и ОВЗ, работы по их профориентации и включению в профессиональную деятельность;</a:t>
            </a:r>
          </a:p>
          <a:p>
            <a:pPr lvl="0" fontAlgn="base"/>
            <a:r>
              <a:rPr lang="ru-RU" sz="2400" dirty="0"/>
              <a:t>снижение рисков социальной </a:t>
            </a:r>
            <a:r>
              <a:rPr lang="ru-RU" sz="2400" dirty="0" err="1"/>
              <a:t>дезадаптированности</a:t>
            </a:r>
            <a:r>
              <a:rPr lang="ru-RU" sz="2400" dirty="0"/>
              <a:t> и </a:t>
            </a:r>
            <a:r>
              <a:rPr lang="ru-RU" sz="2400" dirty="0" err="1"/>
              <a:t>десоциализации</a:t>
            </a:r>
            <a:r>
              <a:rPr lang="ru-RU" sz="2400" dirty="0"/>
              <a:t> </a:t>
            </a:r>
            <a:r>
              <a:rPr lang="ru-RU" sz="2400" dirty="0" smtClean="0"/>
              <a:t>студентов </a:t>
            </a:r>
            <a:r>
              <a:rPr lang="ru-RU" sz="2400" dirty="0"/>
              <a:t>с инвалидностью и ОВЗ, связанных с несостоятельностью в сфере профессиональной самореализации.</a:t>
            </a:r>
          </a:p>
          <a:p>
            <a:pPr lvl="0" fontAlgn="base"/>
            <a:r>
              <a:rPr lang="ru-RU" sz="2400" dirty="0"/>
              <a:t>Поддержка мотивации студентов с инвалидностью к обучению, труду и саморазвитию через включение в реальную, общественно значимую, социальную, творческую и производственную деятельность</a:t>
            </a:r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2" y="116632"/>
            <a:ext cx="2255716" cy="17050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360" y="91188"/>
            <a:ext cx="1955097" cy="15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520</Words>
  <Application>Microsoft Office PowerPoint</Application>
  <PresentationFormat>Экран (4:3)</PresentationFormat>
  <Paragraphs>83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ВЗАИМОДЕЙСТВИЕ  ВУЗА И НКО</vt:lpstr>
      <vt:lpstr>Взаимодействие вуза и СО НКО</vt:lpstr>
      <vt:lpstr>Функции НКО</vt:lpstr>
      <vt:lpstr>Ресурсы НКО</vt:lpstr>
      <vt:lpstr>ВЕКТОРЫ  ВЗАИМОДЕЙСТВИЯ   ВУЗА И НКО</vt:lpstr>
      <vt:lpstr>ПРОЕКТНОЕ  ВЗАИМОДЕЙСТВИЕ   ВУЗА И НКО</vt:lpstr>
      <vt:lpstr>Презентация PowerPoint</vt:lpstr>
      <vt:lpstr>Результаты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</dc:creator>
  <cp:lastModifiedBy>NN</cp:lastModifiedBy>
  <cp:revision>77</cp:revision>
  <dcterms:created xsi:type="dcterms:W3CDTF">2018-10-22T13:11:23Z</dcterms:created>
  <dcterms:modified xsi:type="dcterms:W3CDTF">2020-10-01T07:07:52Z</dcterms:modified>
</cp:coreProperties>
</file>