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3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722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63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0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01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240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91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64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82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13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714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10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E74F4-D47E-4EA9-8F99-3EAF0CC28094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8CB86-8188-41BA-9CBE-05A310A0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74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akhalin.info/news/144584" TargetMode="External"/><Relationship Id="rId2" Type="http://schemas.openxmlformats.org/officeDocument/2006/relationships/hyperlink" Target="https://sakhalin.info/news/12946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akhalin.info/news/14631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kk.rosreestr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3218" y="1589810"/>
            <a:ext cx="9144000" cy="1021069"/>
          </a:xfrm>
        </p:spPr>
        <p:txBody>
          <a:bodyPr/>
          <a:lstStyle/>
          <a:p>
            <a:r>
              <a:rPr lang="ru-RU" dirty="0" smtClean="0"/>
              <a:t>ИССЛЕДОВАНИЯ для НКО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1037" y="3273506"/>
            <a:ext cx="9144000" cy="894735"/>
          </a:xfrm>
        </p:spPr>
        <p:txBody>
          <a:bodyPr>
            <a:normAutofit fontScale="92500"/>
          </a:bodyPr>
          <a:lstStyle/>
          <a:p>
            <a:r>
              <a:rPr lang="ru-RU" sz="3600" dirty="0" smtClean="0"/>
              <a:t>ПОИСК ДАННЫХ О </a:t>
            </a:r>
            <a:r>
              <a:rPr lang="ru-RU" sz="3600" dirty="0" smtClean="0"/>
              <a:t>СОЦИАЛЬНЫХ </a:t>
            </a:r>
            <a:r>
              <a:rPr lang="ru-RU" sz="3600" dirty="0" smtClean="0"/>
              <a:t>ПРОБЛЕМАХ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02528" y="5298316"/>
            <a:ext cx="609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Южно-Сахалинск, 11 ноября 2020 г.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36" t="17623" r="1" b="19672"/>
          <a:stretch/>
        </p:blipFill>
        <p:spPr>
          <a:xfrm>
            <a:off x="3648941" y="0"/>
            <a:ext cx="4603174" cy="1589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22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Гипотеза: «Государство </a:t>
            </a:r>
            <a:r>
              <a:rPr lang="ru-RU" dirty="0" smtClean="0"/>
              <a:t>исполняет свой долг, но делает это бездумно и порождает новые проблемы»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Примеры:</a:t>
            </a:r>
          </a:p>
          <a:p>
            <a:r>
              <a:rPr lang="ru-RU" dirty="0" smtClean="0"/>
              <a:t>1) Право на образование означает, что ребенок может получить место в школе не «по прописке», а на </a:t>
            </a:r>
            <a:r>
              <a:rPr lang="ru-RU" dirty="0" smtClean="0"/>
              <a:t>другом конце </a:t>
            </a:r>
            <a:r>
              <a:rPr lang="ru-RU" dirty="0" smtClean="0"/>
              <a:t>города.</a:t>
            </a:r>
          </a:p>
          <a:p>
            <a:r>
              <a:rPr lang="ru-RU" dirty="0" smtClean="0"/>
              <a:t>2) Электронная запись в школу с учетом времени подачи заявления на фоне дефицита мест снизила </a:t>
            </a:r>
            <a:r>
              <a:rPr lang="ru-RU" dirty="0" smtClean="0"/>
              <a:t>шансы некоторых </a:t>
            </a:r>
            <a:r>
              <a:rPr lang="ru-RU" dirty="0" smtClean="0"/>
              <a:t>детей на получение образования в школе рядом с домом.</a:t>
            </a:r>
          </a:p>
          <a:p>
            <a:r>
              <a:rPr lang="ru-RU" dirty="0" smtClean="0"/>
              <a:t>3) Выдача квартир детям-сиротам в дешевых новостройках на окраине приводит к созданию «</a:t>
            </a:r>
            <a:r>
              <a:rPr lang="ru-RU" dirty="0" smtClean="0"/>
              <a:t>сиротских гетто</a:t>
            </a:r>
            <a:r>
              <a:rPr lang="ru-RU" dirty="0" smtClean="0"/>
              <a:t>».</a:t>
            </a:r>
          </a:p>
          <a:p>
            <a:pPr marL="0" indent="0">
              <a:buNone/>
            </a:pPr>
            <a:r>
              <a:rPr lang="ru-RU" dirty="0" smtClean="0"/>
              <a:t>Источники данных:</a:t>
            </a:r>
          </a:p>
          <a:p>
            <a:r>
              <a:rPr lang="ru-RU" dirty="0" smtClean="0"/>
              <a:t>1) “Первичные документы” в государственных источниках. Закупки, контракты. Приказы о приеме.</a:t>
            </a:r>
          </a:p>
          <a:p>
            <a:r>
              <a:rPr lang="ru-RU" dirty="0" smtClean="0"/>
              <a:t>2) </a:t>
            </a:r>
            <a:r>
              <a:rPr lang="ru-RU" dirty="0" smtClean="0"/>
              <a:t>Информационные средства </a:t>
            </a:r>
            <a:r>
              <a:rPr lang="ru-RU" dirty="0" smtClean="0"/>
              <a:t>с публичным доступом. База данных о свободных местах в школах.</a:t>
            </a:r>
          </a:p>
          <a:p>
            <a:r>
              <a:rPr lang="ru-RU" dirty="0" smtClean="0"/>
              <a:t>3) Свидетельства граждан. </a:t>
            </a:r>
            <a:r>
              <a:rPr lang="ru-RU" dirty="0" err="1" smtClean="0"/>
              <a:t>Соцсети</a:t>
            </a:r>
            <a:r>
              <a:rPr lang="ru-RU" dirty="0" smtClean="0"/>
              <a:t>, форумы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951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Кейс: сиротские </a:t>
            </a:r>
            <a:r>
              <a:rPr lang="ru-RU" dirty="0" smtClean="0"/>
              <a:t>гетто на ул. Крайней в г. Южно-Сахалинск (современный многоквартирный дом)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Источники данных:</a:t>
            </a:r>
          </a:p>
          <a:p>
            <a:r>
              <a:rPr lang="ru-RU" dirty="0" smtClean="0"/>
              <a:t>1. Сообщения органов власти о выданных квартирах</a:t>
            </a:r>
          </a:p>
          <a:p>
            <a:r>
              <a:rPr lang="ru-RU" dirty="0" smtClean="0"/>
              <a:t>2. Контракты регионального или муниципального заказчика на квартиры для </a:t>
            </a:r>
            <a:r>
              <a:rPr lang="ru-RU" dirty="0" smtClean="0"/>
              <a:t>детей-сирот</a:t>
            </a:r>
            <a:endParaRPr lang="ru-RU" dirty="0" smtClean="0"/>
          </a:p>
          <a:p>
            <a:r>
              <a:rPr lang="ru-RU" dirty="0" smtClean="0"/>
              <a:t>3. По запросу - количество детей-сирот в очереди на квартиру</a:t>
            </a:r>
          </a:p>
          <a:p>
            <a:r>
              <a:rPr lang="ru-RU" dirty="0" smtClean="0"/>
              <a:t>4. Отчеты участковых уполномоченных МВД перед населением </a:t>
            </a:r>
            <a:r>
              <a:rPr lang="ru-RU" dirty="0" smtClean="0"/>
              <a:t>– уровень преступности </a:t>
            </a:r>
            <a:r>
              <a:rPr lang="ru-RU" dirty="0" smtClean="0"/>
              <a:t>на участке (как правило, в отчете есть адресный план участка). </a:t>
            </a:r>
            <a:r>
              <a:rPr lang="ru-RU" dirty="0" smtClean="0"/>
              <a:t>Они проводят </a:t>
            </a:r>
            <a:r>
              <a:rPr lang="ru-RU" dirty="0" smtClean="0"/>
              <a:t>очные доклады перед жителями, где можно задать вопросы.</a:t>
            </a:r>
          </a:p>
          <a:p>
            <a:r>
              <a:rPr lang="ru-RU" dirty="0" smtClean="0"/>
              <a:t>5. Косвенно: свидетельства </a:t>
            </a:r>
            <a:r>
              <a:rPr lang="ru-RU" dirty="0" err="1" smtClean="0"/>
              <a:t>риэлтеров</a:t>
            </a:r>
            <a:r>
              <a:rPr lang="ru-RU" dirty="0" smtClean="0"/>
              <a:t>, цены на квартиры в домах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Росреестр</a:t>
            </a:r>
            <a:r>
              <a:rPr lang="ru-RU" dirty="0" smtClean="0"/>
              <a:t>: сделки с квартирами сирот.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48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36625"/>
            <a:ext cx="10515600" cy="1325563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Из контрактов можно узнать:</a:t>
            </a:r>
            <a:br>
              <a:rPr lang="ru-RU" sz="2800" dirty="0" smtClean="0"/>
            </a:br>
            <a:r>
              <a:rPr lang="ru-RU" sz="2800" dirty="0" smtClean="0"/>
              <a:t>1. Количество квартир, приобретенных для детей-сирот</a:t>
            </a:r>
            <a:br>
              <a:rPr lang="ru-RU" sz="2800" dirty="0" smtClean="0"/>
            </a:br>
            <a:r>
              <a:rPr lang="ru-RU" sz="2800" dirty="0" smtClean="0"/>
              <a:t>2. Их адреса и, соответственно, проверить транспортную доступность квартир, их качество, состояние среды</a:t>
            </a:r>
            <a:br>
              <a:rPr lang="ru-RU" sz="2800" dirty="0" smtClean="0"/>
            </a:br>
            <a:r>
              <a:rPr lang="ru-RU" sz="2800" dirty="0" smtClean="0"/>
              <a:t>3. Понять, сколько квартир куплено в одном доме и дворе и создаются ли там “сиротские гетто”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2999799"/>
            <a:ext cx="10515600" cy="4351338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https://sakhalin.info/news/129161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sakhalin.info/news/129463</a:t>
            </a:r>
            <a:endParaRPr lang="ru-RU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sakhalin.info/news/144584</a:t>
            </a:r>
            <a:endParaRPr lang="ru-RU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sakhalin.info/news/146314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95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Кейс: дефицит мест в школах по месту прописки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Источники данных:</a:t>
            </a:r>
          </a:p>
          <a:p>
            <a:r>
              <a:rPr lang="ru-RU" dirty="0" smtClean="0"/>
              <a:t>1. Портал образовательных услуг </a:t>
            </a:r>
            <a:r>
              <a:rPr lang="ru-RU" dirty="0" smtClean="0"/>
              <a:t>Сахалинской </a:t>
            </a:r>
            <a:r>
              <a:rPr lang="ru-RU" dirty="0" smtClean="0"/>
              <a:t>области с обновляемой базой данных свободных мест в </a:t>
            </a:r>
            <a:r>
              <a:rPr lang="ru-RU" dirty="0" smtClean="0"/>
              <a:t>школах.</a:t>
            </a:r>
            <a:endParaRPr lang="ru-RU" dirty="0" smtClean="0"/>
          </a:p>
          <a:p>
            <a:r>
              <a:rPr lang="ru-RU" dirty="0" smtClean="0"/>
              <a:t>2. Родительские </a:t>
            </a:r>
            <a:r>
              <a:rPr lang="ru-RU" dirty="0" smtClean="0"/>
              <a:t>группы ВК, ОК, </a:t>
            </a:r>
            <a:r>
              <a:rPr lang="en-US" dirty="0" smtClean="0"/>
              <a:t>WA, </a:t>
            </a:r>
            <a:r>
              <a:rPr lang="en-US" dirty="0" err="1" smtClean="0"/>
              <a:t>Tg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ru-RU" dirty="0" smtClean="0"/>
              <a:t>3. Электронные СМИ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94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Замер интереса к проблеме</a:t>
            </a:r>
            <a:br>
              <a:rPr lang="ru-RU" sz="3600" dirty="0" smtClean="0"/>
            </a:br>
            <a:r>
              <a:rPr lang="ru-RU" sz="3600" dirty="0" smtClean="0"/>
              <a:t>Социальные сети</a:t>
            </a:r>
            <a:br>
              <a:rPr lang="ru-RU" sz="3600" dirty="0" smtClean="0"/>
            </a:br>
            <a:r>
              <a:rPr lang="ru-RU" sz="3600" dirty="0" smtClean="0"/>
              <a:t>Социологические инструменты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4682" y="2317173"/>
            <a:ext cx="10515600" cy="2602490"/>
          </a:xfrm>
        </p:spPr>
        <p:txBody>
          <a:bodyPr>
            <a:normAutofit/>
          </a:bodyPr>
          <a:lstStyle/>
          <a:p>
            <a:r>
              <a:rPr lang="ru-RU" dirty="0" smtClean="0"/>
              <a:t>Полезные ссылки</a:t>
            </a:r>
          </a:p>
          <a:p>
            <a:r>
              <a:rPr lang="ru-RU" dirty="0" smtClean="0"/>
              <a:t>zakupki.gov.ru - Закупки и контракты</a:t>
            </a:r>
          </a:p>
          <a:p>
            <a:r>
              <a:rPr lang="ru-RU" dirty="0" smtClean="0"/>
              <a:t>https://sudrf.ru/б https://sudact.ru - Судебные решения</a:t>
            </a:r>
          </a:p>
          <a:p>
            <a:r>
              <a:rPr lang="ru-RU" dirty="0" smtClean="0">
                <a:hlinkClick r:id="rId2"/>
              </a:rPr>
              <a:t>https://pkk.rosreestr.ru</a:t>
            </a:r>
            <a:r>
              <a:rPr lang="ru-RU" dirty="0" smtClean="0">
                <a:hlinkClick r:id="rId2"/>
              </a:rPr>
              <a:t>/</a:t>
            </a:r>
            <a:r>
              <a:rPr lang="ru-RU" dirty="0" smtClean="0"/>
              <a:t> </a:t>
            </a:r>
            <a:r>
              <a:rPr lang="ru-RU" dirty="0" smtClean="0"/>
              <a:t>- Карта </a:t>
            </a:r>
            <a:r>
              <a:rPr lang="ru-RU" dirty="0" err="1" smtClean="0"/>
              <a:t>Росреестра</a:t>
            </a:r>
            <a:endParaRPr lang="ru-RU" dirty="0" smtClean="0"/>
          </a:p>
          <a:p>
            <a:r>
              <a:rPr lang="ru-RU" dirty="0" smtClean="0"/>
              <a:t>https://bus.gov.ru/pub/ - Сайт отчетности </a:t>
            </a:r>
            <a:r>
              <a:rPr lang="ru-RU" dirty="0" err="1" smtClean="0"/>
              <a:t>гос.учреждений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9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18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Список литературы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209" y="716974"/>
            <a:ext cx="11804073" cy="595399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900" b="1" dirty="0"/>
              <a:t>Основная литература:</a:t>
            </a:r>
            <a:endParaRPr lang="ru-RU" sz="2900" dirty="0"/>
          </a:p>
          <a:p>
            <a:r>
              <a:rPr lang="ru-RU" sz="2900" dirty="0"/>
              <a:t>1. Иванов, О. И. Социальные проблемы: концепции и структура // http://socprob.ru/index2.</a:t>
            </a:r>
          </a:p>
          <a:p>
            <a:r>
              <a:rPr lang="ru-RU" sz="2900" dirty="0"/>
              <a:t>2. Контексты современности. - II: Хрестоматия. 2-е изд., </a:t>
            </a:r>
            <a:r>
              <a:rPr lang="ru-RU" sz="2900" dirty="0" err="1"/>
              <a:t>перераб</a:t>
            </a:r>
            <a:r>
              <a:rPr lang="ru-RU" sz="2900" dirty="0"/>
              <a:t>. и доп. / Сост. и ред. </a:t>
            </a:r>
            <a:r>
              <a:rPr lang="ru-RU" sz="2900" dirty="0" err="1"/>
              <a:t>С.А.Ерофеев</a:t>
            </a:r>
            <a:r>
              <a:rPr lang="ru-RU" sz="2900" dirty="0"/>
              <a:t>. Казань: Изд-во Казан, ун-та, 2001. - 188 с. (раздел 4. Социология социальных проблем).</a:t>
            </a:r>
          </a:p>
          <a:p>
            <a:r>
              <a:rPr lang="ru-RU" sz="2900" dirty="0"/>
              <a:t>3. </a:t>
            </a:r>
            <a:r>
              <a:rPr lang="ru-RU" sz="2900" dirty="0" err="1"/>
              <a:t>Санжаревский</a:t>
            </a:r>
            <a:r>
              <a:rPr lang="ru-RU" sz="2900" dirty="0"/>
              <a:t> И.И., Титаренко В.А. История, методология и техника исследования проблем общества и личности в социологии. Тамбов: Изд-во ОГУП «Тамбовская типография «Пролетарский светоч», 2002. С.432.</a:t>
            </a:r>
          </a:p>
          <a:p>
            <a:r>
              <a:rPr lang="ru-RU" sz="2900" dirty="0"/>
              <a:t>4. Социальное проектирование в сфере социальной защиты населения: Учебное пособие / Т. Н. Мартынова, Н. И. Морозова; ГОУ ВПО «Кемеровский государственный университет». – Томск : Изд-во Томского государственного педагогического университета, 2009.</a:t>
            </a:r>
          </a:p>
          <a:p>
            <a:r>
              <a:rPr lang="ru-RU" sz="2900" dirty="0"/>
              <a:t>5. Теория и методология исследований социальных проблем / Отв. ред. </a:t>
            </a:r>
            <a:r>
              <a:rPr lang="ru-RU" sz="2900" dirty="0" err="1"/>
              <a:t>Р.С.Гринберг</a:t>
            </a:r>
            <a:r>
              <a:rPr lang="ru-RU" sz="2900" dirty="0"/>
              <a:t>, </a:t>
            </a:r>
            <a:r>
              <a:rPr lang="ru-RU" sz="2900" dirty="0" err="1"/>
              <a:t>Т.В.Чубарова</a:t>
            </a:r>
            <a:r>
              <a:rPr lang="ru-RU" sz="2900" dirty="0"/>
              <a:t>; Институт международных экономических и политических исследований РАН. М., Наука, 2005. - 189 с.</a:t>
            </a:r>
          </a:p>
          <a:p>
            <a:r>
              <a:rPr lang="ru-RU" sz="2900" dirty="0"/>
              <a:t>6. Теория социальной работы / под общей редакцией Кузиной И.Г. - Владивосток: Изд-во ДВГТУ. 2006.</a:t>
            </a:r>
          </a:p>
          <a:p>
            <a:pPr marL="0" indent="0">
              <a:buNone/>
            </a:pPr>
            <a:endParaRPr lang="ru-RU" sz="2900" b="1" dirty="0" smtClean="0"/>
          </a:p>
          <a:p>
            <a:pPr marL="0" indent="0">
              <a:buNone/>
            </a:pPr>
            <a:r>
              <a:rPr lang="ru-RU" sz="2900" b="1" dirty="0" smtClean="0"/>
              <a:t>Дополнительная </a:t>
            </a:r>
            <a:r>
              <a:rPr lang="ru-RU" sz="2900" b="1" dirty="0"/>
              <a:t>литература:</a:t>
            </a:r>
            <a:endParaRPr lang="ru-RU" sz="2900" dirty="0"/>
          </a:p>
          <a:p>
            <a:r>
              <a:rPr lang="ru-RU" sz="2900" dirty="0"/>
              <a:t>1. Бестужев-Лада И.В. Поисковое социальное прогнозирование: Перспективные проблемы общества. М., 1984.</a:t>
            </a:r>
          </a:p>
          <a:p>
            <a:r>
              <a:rPr lang="ru-RU" sz="2900" dirty="0"/>
              <a:t>2. </a:t>
            </a:r>
            <a:r>
              <a:rPr lang="ru-RU" sz="2900" dirty="0" err="1"/>
              <a:t>Бобреньков</a:t>
            </a:r>
            <a:r>
              <a:rPr lang="ru-RU" sz="2900" dirty="0"/>
              <a:t> В.И., Кравченко А.И. Социология. В 3-х томах. Том 1. М.: ИНФРА-М. 2001.</a:t>
            </a:r>
          </a:p>
          <a:p>
            <a:r>
              <a:rPr lang="ru-RU" sz="2900" dirty="0"/>
              <a:t>3. Куценко В.И. Социальная задача как категория исторического материализма. Киев, 1972. с. 103.</a:t>
            </a:r>
          </a:p>
          <a:p>
            <a:r>
              <a:rPr lang="ru-RU" sz="2900" dirty="0"/>
              <a:t>4. Минина, В. Н. Социология социальных проблем : аналитический обзор основных концепций // Журнал социологии и социальной антропологии. Том I, Выпуск. – 1998.</a:t>
            </a:r>
          </a:p>
          <a:p>
            <a:r>
              <a:rPr lang="ru-RU" sz="2900" dirty="0"/>
              <a:t>5. Психологическая энциклопедия http://mirslovarei.com/content_psy/socialnaja-problema-29872.html.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04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5864"/>
            <a:ext cx="10515600" cy="65462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Социальная проблема: определения и подходы</a:t>
            </a:r>
            <a:endParaRPr lang="ru-RU" sz="31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9873"/>
            <a:ext cx="10515600" cy="51954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i="1" dirty="0" smtClean="0"/>
              <a:t>Социальная </a:t>
            </a:r>
            <a:r>
              <a:rPr lang="ru-RU" sz="2400" i="1" dirty="0"/>
              <a:t>проблема – существующая в самой реальности, в окружающей нас жизни противоречивая ситуация, носящая массовый характер и затрагивающая интересы больших социальных </a:t>
            </a:r>
            <a:r>
              <a:rPr lang="ru-RU" sz="2400" i="1" dirty="0" smtClean="0"/>
              <a:t>групп, </a:t>
            </a:r>
            <a:r>
              <a:rPr lang="ru-RU" sz="2400" i="1" dirty="0"/>
              <a:t>либо социальных институтов (Социология. В 3-х томах. Том 1. </a:t>
            </a:r>
            <a:r>
              <a:rPr lang="ru-RU" sz="2400" i="1" dirty="0" err="1"/>
              <a:t>Бобреньков</a:t>
            </a:r>
            <a:r>
              <a:rPr lang="ru-RU" sz="2400" i="1" dirty="0"/>
              <a:t> В.И., Кравченко А.И.).</a:t>
            </a:r>
          </a:p>
          <a:p>
            <a:pPr marL="0" indent="0">
              <a:buNone/>
            </a:pPr>
            <a:r>
              <a:rPr lang="ru-RU" sz="2400" i="1" dirty="0" smtClean="0"/>
              <a:t>Социальная проблема </a:t>
            </a:r>
            <a:r>
              <a:rPr lang="ru-RU" sz="2400" i="1" dirty="0" smtClean="0"/>
              <a:t>- это </a:t>
            </a:r>
            <a:r>
              <a:rPr lang="ru-RU" sz="2400" i="1" dirty="0" smtClean="0"/>
              <a:t>деятельность </a:t>
            </a:r>
            <a:r>
              <a:rPr lang="ru-RU" sz="2400" i="1" dirty="0"/>
              <a:t>индивидов или групп, </a:t>
            </a:r>
            <a:r>
              <a:rPr lang="ru-RU" sz="2400" i="1" dirty="0" smtClean="0"/>
              <a:t>выражающих недовольство </a:t>
            </a:r>
            <a:r>
              <a:rPr lang="ru-RU" sz="2400" i="1" dirty="0"/>
              <a:t>и выдвигающих утверждения </a:t>
            </a:r>
            <a:r>
              <a:rPr lang="ru-RU" sz="2400" i="1" dirty="0" smtClean="0"/>
              <a:t>требовательного характера </a:t>
            </a:r>
            <a:r>
              <a:rPr lang="ru-RU" sz="2400" i="1" dirty="0"/>
              <a:t>относительно некоторых предполагаемых </a:t>
            </a:r>
            <a:r>
              <a:rPr lang="ru-RU" sz="2400" i="1" dirty="0" smtClean="0"/>
              <a:t>неудовлетворительных для них условий </a:t>
            </a:r>
            <a:r>
              <a:rPr lang="ru-RU" sz="2400" i="1" dirty="0" smtClean="0"/>
              <a:t>(</a:t>
            </a:r>
            <a:r>
              <a:rPr lang="ru-RU" sz="2400" i="1" dirty="0" err="1" smtClean="0"/>
              <a:t>М.Спектор</a:t>
            </a:r>
            <a:r>
              <a:rPr lang="ru-RU" sz="2400" i="1" dirty="0"/>
              <a:t>, </a:t>
            </a:r>
            <a:r>
              <a:rPr lang="ru-RU" sz="2400" i="1" dirty="0" err="1" smtClean="0"/>
              <a:t>Дж.Китсьюз</a:t>
            </a:r>
            <a:r>
              <a:rPr lang="ru-RU" sz="2400" i="1" dirty="0" smtClean="0"/>
              <a:t>).</a:t>
            </a:r>
          </a:p>
          <a:p>
            <a:pPr marL="0" indent="0" algn="ctr">
              <a:buNone/>
            </a:pPr>
            <a:r>
              <a:rPr lang="ru-RU" b="1" dirty="0" smtClean="0"/>
              <a:t>Общие черты</a:t>
            </a:r>
            <a:endParaRPr lang="ru-RU" b="1" dirty="0" smtClean="0"/>
          </a:p>
          <a:p>
            <a:r>
              <a:rPr lang="ru-RU" sz="2400" dirty="0"/>
              <a:t>1) противоречие между существующими жизненными условиями и </a:t>
            </a:r>
            <a:r>
              <a:rPr lang="ru-RU" sz="2400" dirty="0" smtClean="0"/>
              <a:t>необходимыми условиями.</a:t>
            </a:r>
            <a:endParaRPr lang="ru-RU" sz="2400" dirty="0"/>
          </a:p>
          <a:p>
            <a:r>
              <a:rPr lang="ru-RU" sz="2400" dirty="0"/>
              <a:t>2) это противоречие касается не одного человека, а группы людей или всех </a:t>
            </a:r>
            <a:r>
              <a:rPr lang="ru-RU" sz="2400" dirty="0" smtClean="0"/>
              <a:t>людей.</a:t>
            </a:r>
            <a:endParaRPr lang="ru-RU" sz="2400" i="1" dirty="0" smtClean="0"/>
          </a:p>
          <a:p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725" y="5286375"/>
            <a:ext cx="1057275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32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Социальная проблема: примеры подходов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А) проблема затрагивает группу людей в обществе со схожими характеристиками (пол, возраст, особенности физического и социального здоровья).</a:t>
            </a:r>
          </a:p>
          <a:p>
            <a:pPr marL="0" indent="0">
              <a:buNone/>
            </a:pPr>
            <a:r>
              <a:rPr lang="ru-RU" dirty="0" smtClean="0"/>
              <a:t>Пример: </a:t>
            </a:r>
            <a:r>
              <a:rPr lang="ru-RU" dirty="0" smtClean="0"/>
              <a:t>дети-инвалиды</a:t>
            </a:r>
            <a:r>
              <a:rPr lang="ru-RU" dirty="0" smtClean="0"/>
              <a:t>, молодые </a:t>
            </a:r>
            <a:r>
              <a:rPr lang="ru-RU" dirty="0" smtClean="0"/>
              <a:t>матери-сироты, маломобильные граждане…</a:t>
            </a:r>
            <a:endParaRPr lang="ru-RU" dirty="0" smtClean="0"/>
          </a:p>
          <a:p>
            <a:r>
              <a:rPr lang="ru-RU" dirty="0" smtClean="0"/>
              <a:t>Б) явление, затрагивающее интересы всех людей в обществе.</a:t>
            </a:r>
          </a:p>
          <a:p>
            <a:pPr marL="0" indent="0">
              <a:buNone/>
            </a:pPr>
            <a:r>
              <a:rPr lang="ru-RU" dirty="0" smtClean="0"/>
              <a:t>Пример: беспризорные животные, </a:t>
            </a:r>
            <a:r>
              <a:rPr lang="ru-RU" dirty="0" smtClean="0"/>
              <a:t>загрязнение экологии.</a:t>
            </a:r>
            <a:endParaRPr lang="ru-RU" dirty="0" smtClean="0"/>
          </a:p>
          <a:p>
            <a:r>
              <a:rPr lang="ru-RU" dirty="0"/>
              <a:t>В</a:t>
            </a:r>
            <a:r>
              <a:rPr lang="ru-RU" dirty="0" smtClean="0"/>
              <a:t>) проблема может иметь территориальный характер. Социальные группы на разных территориях (в разных субъектах РФ или муниципалитетах) могут находиться в разных условиях, связанных с особенностями финансирования, правового поля определенной территории.</a:t>
            </a:r>
          </a:p>
          <a:p>
            <a:pPr marL="0" indent="0">
              <a:buNone/>
            </a:pPr>
            <a:r>
              <a:rPr lang="ru-RU" dirty="0" smtClean="0"/>
              <a:t>Пример: разные муниципалитеты на территории одного субъекта могут обеспечивать или не обеспечивать детей из малообеспеченных семей льготным питанием в школе.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7301" y="5285096"/>
            <a:ext cx="1054699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24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Социальная проблема в контексте данных: что можно измерить?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119" y="1548244"/>
            <a:ext cx="10515600" cy="49980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● “Кто отвечает”: выполнены ли обязательства государства по </a:t>
            </a:r>
            <a:r>
              <a:rPr lang="ru-RU" dirty="0" smtClean="0"/>
              <a:t>реали</a:t>
            </a:r>
            <a:r>
              <a:rPr lang="ru-RU" dirty="0" smtClean="0"/>
              <a:t>зации</a:t>
            </a:r>
            <a:r>
              <a:rPr lang="ru-RU" dirty="0" smtClean="0"/>
              <a:t> </a:t>
            </a:r>
            <a:r>
              <a:rPr lang="ru-RU" dirty="0" smtClean="0"/>
              <a:t>прав.</a:t>
            </a:r>
          </a:p>
          <a:p>
            <a:pPr marL="0" indent="0">
              <a:buNone/>
            </a:pPr>
            <a:r>
              <a:rPr lang="ru-RU" dirty="0" smtClean="0"/>
              <a:t>a. Примеры: </a:t>
            </a:r>
            <a:r>
              <a:rPr lang="ru-RU" dirty="0" smtClean="0"/>
              <a:t>количество </a:t>
            </a:r>
            <a:r>
              <a:rPr lang="ru-RU" dirty="0" smtClean="0"/>
              <a:t>застрахованных по </a:t>
            </a:r>
            <a:r>
              <a:rPr lang="ru-RU" dirty="0" smtClean="0"/>
              <a:t>ОМС и из них количество школьников.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b. Измерить легко, оценить измерения легко (в школу должны ходить все </a:t>
            </a:r>
            <a:r>
              <a:rPr lang="ru-RU" dirty="0" smtClean="0"/>
              <a:t>дети от 7 лет; все граждане </a:t>
            </a:r>
            <a:r>
              <a:rPr lang="ru-RU" dirty="0" smtClean="0"/>
              <a:t>России должны быть снабжены полисом ОМС).</a:t>
            </a:r>
          </a:p>
          <a:p>
            <a:pPr marL="0" indent="0">
              <a:buNone/>
            </a:pPr>
            <a:r>
              <a:rPr lang="ru-RU" dirty="0" smtClean="0"/>
              <a:t>c. Есть обязательная отчетность.</a:t>
            </a:r>
          </a:p>
          <a:p>
            <a:pPr marL="0" indent="0">
              <a:buNone/>
            </a:pPr>
            <a:r>
              <a:rPr lang="ru-RU" dirty="0" smtClean="0"/>
              <a:t>● Насколько хорошо государство реализует ваше право, с каким результатом?</a:t>
            </a:r>
          </a:p>
          <a:p>
            <a:pPr marL="0" indent="0">
              <a:buNone/>
            </a:pPr>
            <a:r>
              <a:rPr lang="ru-RU" dirty="0" smtClean="0"/>
              <a:t>a. Примеры: </a:t>
            </a:r>
            <a:r>
              <a:rPr lang="ru-RU" dirty="0"/>
              <a:t>К</a:t>
            </a:r>
            <a:r>
              <a:rPr lang="ru-RU" dirty="0" smtClean="0"/>
              <a:t>оличество </a:t>
            </a:r>
            <a:r>
              <a:rPr lang="ru-RU" dirty="0" smtClean="0"/>
              <a:t>больных. Смертность трудоспособных граждан. Доля школьников</a:t>
            </a:r>
            <a:r>
              <a:rPr lang="ru-RU" dirty="0" smtClean="0"/>
              <a:t>, окончивших </a:t>
            </a:r>
            <a:r>
              <a:rPr lang="ru-RU" dirty="0" smtClean="0"/>
              <a:t>9 классов. Результаты ЕГЭ.</a:t>
            </a:r>
          </a:p>
          <a:p>
            <a:pPr marL="0" indent="0">
              <a:buNone/>
            </a:pPr>
            <a:r>
              <a:rPr lang="ru-RU" dirty="0" smtClean="0"/>
              <a:t>b. Измерить легко, оценить измерения трудно.</a:t>
            </a:r>
          </a:p>
          <a:p>
            <a:pPr marL="0" indent="0">
              <a:buNone/>
            </a:pPr>
            <a:r>
              <a:rPr lang="ru-RU" dirty="0" smtClean="0"/>
              <a:t>c. Обязательной отчетности нет, но можно сделать выводы из добровольной </a:t>
            </a:r>
            <a:r>
              <a:rPr lang="ru-RU" dirty="0" smtClean="0"/>
              <a:t>отчетности и </a:t>
            </a:r>
            <a:r>
              <a:rPr lang="ru-RU" dirty="0" smtClean="0"/>
              <a:t>первичных документов.</a:t>
            </a:r>
          </a:p>
          <a:p>
            <a:pPr marL="0" indent="0">
              <a:buNone/>
            </a:pPr>
            <a:r>
              <a:rPr lang="ru-RU" dirty="0" smtClean="0"/>
              <a:t>● Уровень интереса к социальной проблеме - частота, с которой </a:t>
            </a:r>
            <a:r>
              <a:rPr lang="ru-RU" dirty="0" smtClean="0"/>
              <a:t>выдвигаются утверждения-требования </a:t>
            </a:r>
            <a:r>
              <a:rPr lang="ru-RU" dirty="0" smtClean="0"/>
              <a:t>определенного типа.</a:t>
            </a:r>
          </a:p>
          <a:p>
            <a:pPr marL="0" indent="0">
              <a:buNone/>
            </a:pPr>
            <a:r>
              <a:rPr lang="ru-RU" dirty="0" smtClean="0"/>
              <a:t>a. Примеры: </a:t>
            </a:r>
            <a:r>
              <a:rPr lang="ru-RU" dirty="0" smtClean="0"/>
              <a:t>количество </a:t>
            </a:r>
            <a:r>
              <a:rPr lang="ru-RU" dirty="0" smtClean="0"/>
              <a:t>обращений, жалоб, сообщений в </a:t>
            </a:r>
            <a:r>
              <a:rPr lang="ru-RU" dirty="0" err="1" smtClean="0"/>
              <a:t>соцсетях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b. Измерить легко, оценить измерения трудно. Легко оценить динамику.</a:t>
            </a:r>
          </a:p>
          <a:p>
            <a:pPr marL="0" indent="0">
              <a:buNone/>
            </a:pPr>
            <a:r>
              <a:rPr lang="ru-RU" dirty="0" smtClean="0"/>
              <a:t>c. Наборов данных нет. Социологические опросы, измерения.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7301" y="5285096"/>
            <a:ext cx="1054699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35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ИСТОЧНИКОВ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5892" y="1423555"/>
            <a:ext cx="10515600" cy="4831771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Прямые отчеты государственных органов учреждений</a:t>
            </a:r>
          </a:p>
          <a:p>
            <a:pPr marL="0" indent="0" algn="just">
              <a:buNone/>
            </a:pPr>
            <a:r>
              <a:rPr lang="ru-RU" dirty="0" smtClean="0"/>
              <a:t>Обусловлены </a:t>
            </a:r>
            <a:r>
              <a:rPr lang="ru-RU" dirty="0"/>
              <a:t>нормативными актами, обязывающими формировать </a:t>
            </a:r>
            <a:r>
              <a:rPr lang="ru-RU" dirty="0" smtClean="0"/>
              <a:t>и публиковать отчетность.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Годовые </a:t>
            </a:r>
            <a:r>
              <a:rPr lang="ru-RU" dirty="0"/>
              <a:t>доклады ведомств </a:t>
            </a:r>
            <a:r>
              <a:rPr lang="ru-RU" dirty="0" smtClean="0"/>
              <a:t>- </a:t>
            </a:r>
            <a:r>
              <a:rPr lang="ru-RU" dirty="0"/>
              <a:t>есть аналитическая </a:t>
            </a:r>
            <a:r>
              <a:rPr lang="ru-RU" dirty="0" smtClean="0"/>
              <a:t>часть.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Отчеты </a:t>
            </a:r>
            <a:r>
              <a:rPr lang="ru-RU" dirty="0"/>
              <a:t>учреждений - редко есть аналитическая часть, зато есть конкретные цифры </a:t>
            </a:r>
            <a:r>
              <a:rPr lang="ru-RU" dirty="0" smtClean="0"/>
              <a:t>и дополнительные сведения.</a:t>
            </a:r>
            <a:endParaRPr lang="ru-RU" dirty="0"/>
          </a:p>
          <a:p>
            <a:pPr algn="just"/>
            <a:r>
              <a:rPr lang="ru-RU" b="1" dirty="0" smtClean="0"/>
              <a:t>Наборы </a:t>
            </a:r>
            <a:r>
              <a:rPr lang="ru-RU" b="1" dirty="0"/>
              <a:t>данных</a:t>
            </a:r>
            <a:r>
              <a:rPr lang="ru-RU" dirty="0"/>
              <a:t>, в том числе </a:t>
            </a:r>
            <a:r>
              <a:rPr lang="ru-RU" dirty="0" smtClean="0"/>
              <a:t>статистика.</a:t>
            </a:r>
            <a:endParaRPr lang="ru-RU" dirty="0"/>
          </a:p>
          <a:p>
            <a:pPr algn="just"/>
            <a:r>
              <a:rPr lang="ru-RU" b="1" dirty="0" smtClean="0"/>
              <a:t>“</a:t>
            </a:r>
            <a:r>
              <a:rPr lang="ru-RU" b="1" dirty="0"/>
              <a:t>Первичные документы” </a:t>
            </a:r>
            <a:r>
              <a:rPr lang="ru-RU" dirty="0"/>
              <a:t>государства: последствия </a:t>
            </a:r>
            <a:r>
              <a:rPr lang="ru-RU" dirty="0" err="1" smtClean="0"/>
              <a:t>цифровизации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7301" y="5285096"/>
            <a:ext cx="1054699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9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913918" cy="52355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Общее образование: кто какие данные </a:t>
            </a:r>
            <a:r>
              <a:rPr lang="ru-RU" dirty="0" smtClean="0"/>
              <a:t>публикует?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Образование: о чем рассказывают </a:t>
            </a:r>
            <a:r>
              <a:rPr lang="ru-RU" dirty="0" smtClean="0"/>
              <a:t>отчеты </a:t>
            </a:r>
            <a:r>
              <a:rPr lang="ru-RU" dirty="0"/>
              <a:t>о </a:t>
            </a:r>
            <a:r>
              <a:rPr lang="ru-RU" dirty="0" err="1"/>
              <a:t>самообследовании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вэб</a:t>
            </a:r>
            <a:r>
              <a:rPr lang="ru-RU" dirty="0" smtClean="0"/>
              <a:t>-сайтах школ?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Здравоохранение: кто какие данные </a:t>
            </a:r>
            <a:r>
              <a:rPr lang="ru-RU" dirty="0" smtClean="0"/>
              <a:t>публикует?</a:t>
            </a:r>
            <a:br>
              <a:rPr lang="ru-RU" dirty="0" smtClean="0"/>
            </a:br>
            <a:r>
              <a:rPr lang="ru-RU" dirty="0"/>
              <a:t>Общественная </a:t>
            </a:r>
            <a:r>
              <a:rPr lang="ru-RU" dirty="0" smtClean="0"/>
              <a:t>безопасность, криминальная обстановка: что есть в открытом доступе?</a:t>
            </a:r>
            <a:br>
              <a:rPr lang="ru-RU" dirty="0" smtClean="0"/>
            </a:br>
            <a:r>
              <a:rPr lang="ru-RU" dirty="0"/>
              <a:t>Карточки ДТП: история о безопасности места жительства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7301" y="5285096"/>
            <a:ext cx="1054699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6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Закупки как огромный цифровой след государства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Что можно узнать из закупок:</a:t>
            </a:r>
          </a:p>
          <a:p>
            <a:r>
              <a:rPr lang="ru-RU" dirty="0" smtClean="0"/>
              <a:t>1) Стоимость и содержание питания в социальных учреждениях</a:t>
            </a:r>
          </a:p>
          <a:p>
            <a:r>
              <a:rPr lang="ru-RU" dirty="0" smtClean="0"/>
              <a:t>2) Контракты на отлов </a:t>
            </a:r>
            <a:r>
              <a:rPr lang="ru-RU" dirty="0" smtClean="0"/>
              <a:t>и стерилизацию беспризорных </a:t>
            </a:r>
            <a:r>
              <a:rPr lang="ru-RU" dirty="0" smtClean="0"/>
              <a:t>животных</a:t>
            </a:r>
          </a:p>
          <a:p>
            <a:r>
              <a:rPr lang="ru-RU" dirty="0" smtClean="0"/>
              <a:t>3) </a:t>
            </a:r>
            <a:r>
              <a:rPr lang="ru-RU" dirty="0" smtClean="0"/>
              <a:t>Закупка </a:t>
            </a:r>
            <a:r>
              <a:rPr lang="ru-RU" dirty="0" smtClean="0"/>
              <a:t>и установка мобильных </a:t>
            </a:r>
            <a:r>
              <a:rPr lang="ru-RU" dirty="0" smtClean="0"/>
              <a:t>лабораторий </a:t>
            </a:r>
            <a:r>
              <a:rPr lang="ru-RU" dirty="0" smtClean="0"/>
              <a:t>для забора проб воздуха</a:t>
            </a:r>
          </a:p>
          <a:p>
            <a:r>
              <a:rPr lang="ru-RU" dirty="0" smtClean="0"/>
              <a:t>4) </a:t>
            </a:r>
            <a:r>
              <a:rPr lang="ru-RU" dirty="0" smtClean="0"/>
              <a:t>Контракты </a:t>
            </a:r>
            <a:r>
              <a:rPr lang="ru-RU" dirty="0" smtClean="0"/>
              <a:t>на установку </a:t>
            </a:r>
            <a:r>
              <a:rPr lang="ru-RU" dirty="0" smtClean="0"/>
              <a:t>пандусов во входную группу</a:t>
            </a:r>
            <a:endParaRPr lang="ru-RU" dirty="0" smtClean="0"/>
          </a:p>
          <a:p>
            <a:r>
              <a:rPr lang="ru-RU" dirty="0" smtClean="0"/>
              <a:t>5) </a:t>
            </a:r>
            <a:r>
              <a:rPr lang="ru-RU" dirty="0" smtClean="0"/>
              <a:t>Ремонт </a:t>
            </a:r>
            <a:r>
              <a:rPr lang="ru-RU" dirty="0" smtClean="0"/>
              <a:t>и строительство инфраструктуры - водоводов, дорог и т.д.</a:t>
            </a:r>
          </a:p>
          <a:p>
            <a:pPr marL="0" indent="0">
              <a:buNone/>
            </a:pPr>
            <a:r>
              <a:rPr lang="ru-RU" dirty="0" smtClean="0"/>
              <a:t>Кто выступает в роли заказчика:</a:t>
            </a:r>
          </a:p>
          <a:p>
            <a:r>
              <a:rPr lang="ru-RU" dirty="0" smtClean="0"/>
              <a:t>Распорядители бюджетных средств:</a:t>
            </a:r>
          </a:p>
          <a:p>
            <a:r>
              <a:rPr lang="ru-RU" dirty="0" smtClean="0"/>
              <a:t>1. Министерство соцзащиты (образования, здравоохранения и т.д.) региона</a:t>
            </a:r>
          </a:p>
          <a:p>
            <a:r>
              <a:rPr lang="ru-RU" dirty="0" smtClean="0"/>
              <a:t>2. </a:t>
            </a:r>
            <a:r>
              <a:rPr lang="ru-RU" dirty="0" smtClean="0"/>
              <a:t>Учреждение</a:t>
            </a:r>
            <a:r>
              <a:rPr lang="ru-RU" dirty="0" smtClean="0"/>
              <a:t>, подведомственное министерству соцзащиты субъекта</a:t>
            </a:r>
          </a:p>
          <a:p>
            <a:r>
              <a:rPr lang="ru-RU" dirty="0" smtClean="0"/>
              <a:t>3. </a:t>
            </a:r>
            <a:r>
              <a:rPr lang="ru-RU" dirty="0" smtClean="0"/>
              <a:t>Муниципалитеты</a:t>
            </a:r>
          </a:p>
          <a:p>
            <a:pPr marL="0" indent="0">
              <a:buNone/>
            </a:pPr>
            <a:r>
              <a:rPr lang="ru-RU" dirty="0" smtClean="0"/>
              <a:t>Все они обязаны размещать все свои закупки и контракты на сайте zakupki.gov.ru.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21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 запрашивать данные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ФЗ №8 "Об обеспечении доступа к информации о деятельности государственных органов </a:t>
            </a:r>
            <a:r>
              <a:rPr lang="ru-RU" dirty="0" smtClean="0"/>
              <a:t>и органов </a:t>
            </a:r>
            <a:r>
              <a:rPr lang="ru-RU" dirty="0" smtClean="0"/>
              <a:t>местного самоуправления"</a:t>
            </a:r>
          </a:p>
          <a:p>
            <a:r>
              <a:rPr lang="ru-RU" dirty="0" smtClean="0"/>
              <a:t>ФЗ </a:t>
            </a:r>
            <a:r>
              <a:rPr lang="ru-RU" dirty="0" smtClean="0"/>
              <a:t>“О средствах массовой информации” (дружите </a:t>
            </a:r>
            <a:r>
              <a:rPr lang="ru-RU" dirty="0" smtClean="0"/>
              <a:t>с журналистами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Органы власти обязаны </a:t>
            </a:r>
            <a:r>
              <a:rPr lang="ru-RU" dirty="0" smtClean="0"/>
              <a:t>ответить:</a:t>
            </a:r>
          </a:p>
          <a:p>
            <a:pPr marL="0" indent="0">
              <a:buNone/>
            </a:pPr>
            <a:r>
              <a:rPr lang="ru-RU" dirty="0" smtClean="0"/>
              <a:t>СМИ - в течение 7 дней, гражданам - в течение 30 </a:t>
            </a:r>
            <a:r>
              <a:rPr lang="ru-RU" dirty="0" smtClean="0"/>
              <a:t>дней.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Формулируйте запросы как можно конкретней, </a:t>
            </a:r>
            <a:r>
              <a:rPr lang="ru-RU" dirty="0" smtClean="0"/>
              <a:t>желательно, </a:t>
            </a:r>
            <a:r>
              <a:rPr lang="ru-RU" dirty="0" smtClean="0"/>
              <a:t>опираясь на </a:t>
            </a:r>
            <a:r>
              <a:rPr lang="ru-RU" dirty="0" smtClean="0"/>
              <a:t>существующие нормативные </a:t>
            </a:r>
            <a:r>
              <a:rPr lang="ru-RU" dirty="0" smtClean="0"/>
              <a:t>акты о том, что нужные вам данные уже собраны в ведомстве.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40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● Смешивайте источники</a:t>
            </a:r>
            <a:br>
              <a:rPr lang="ru-RU" dirty="0" smtClean="0"/>
            </a:br>
            <a:r>
              <a:rPr lang="ru-RU" dirty="0" smtClean="0"/>
              <a:t>● Подходите к процессу творчески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Гипотеза: “Государство </a:t>
            </a:r>
            <a:r>
              <a:rPr lang="ru-RU" dirty="0" smtClean="0"/>
              <a:t>исполняет свой долг формально”</a:t>
            </a:r>
          </a:p>
          <a:p>
            <a:r>
              <a:rPr lang="ru-RU" dirty="0" smtClean="0"/>
              <a:t>Примеры:</a:t>
            </a:r>
          </a:p>
          <a:p>
            <a:r>
              <a:rPr lang="ru-RU" dirty="0" smtClean="0"/>
              <a:t>1) Дети с инвалидностью имеют право на бесплатное питание, но в сельских школах нет столовых.</a:t>
            </a:r>
          </a:p>
          <a:p>
            <a:r>
              <a:rPr lang="ru-RU" dirty="0" smtClean="0"/>
              <a:t>2) Дети-сироты годами ждут положенные им квартиры.</a:t>
            </a:r>
          </a:p>
          <a:p>
            <a:r>
              <a:rPr lang="ru-RU" dirty="0" smtClean="0"/>
              <a:t>3) В детской поликлинике нет узких специалистов.</a:t>
            </a:r>
          </a:p>
          <a:p>
            <a:pPr marL="0" indent="0">
              <a:buNone/>
            </a:pPr>
            <a:r>
              <a:rPr lang="ru-RU" dirty="0" smtClean="0"/>
              <a:t>Источники данных:</a:t>
            </a:r>
          </a:p>
          <a:p>
            <a:r>
              <a:rPr lang="ru-RU" dirty="0" smtClean="0"/>
              <a:t>1) Акты, постановления, судебные решения</a:t>
            </a:r>
          </a:p>
          <a:p>
            <a:r>
              <a:rPr lang="ru-RU" dirty="0" smtClean="0"/>
              <a:t>2) Отчеты и доклады профильных ведомств</a:t>
            </a:r>
          </a:p>
          <a:p>
            <a:r>
              <a:rPr lang="ru-RU" dirty="0" smtClean="0"/>
              <a:t>3) Электронная регистратура</a:t>
            </a:r>
          </a:p>
          <a:p>
            <a:r>
              <a:rPr lang="ru-RU" dirty="0" smtClean="0"/>
              <a:t>4) “Первичные документы”: закупки, контракты, списки сотрудников, финансовые отчеты учреждений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152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1517</Words>
  <Application>Microsoft Office PowerPoint</Application>
  <PresentationFormat>Широкоэкранный</PresentationFormat>
  <Paragraphs>115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Тема Office</vt:lpstr>
      <vt:lpstr>ИССЛЕДОВАНИЯ для НКО</vt:lpstr>
      <vt:lpstr>Социальная проблема: определения и подходы</vt:lpstr>
      <vt:lpstr>Социальная проблема: примеры подходов </vt:lpstr>
      <vt:lpstr>Социальная проблема в контексте данных: что можно измерить? </vt:lpstr>
      <vt:lpstr>ТИПЫ ИСТОЧНИКОВ ДАННЫХ</vt:lpstr>
      <vt:lpstr>Общее образование: кто какие данные публикует? Образование: о чем рассказывают отчеты о самообследовании на вэб-сайтах школ? Здравоохранение: кто какие данные публикует? Общественная безопасность, криминальная обстановка: что есть в открытом доступе? Карточки ДТП: история о безопасности места жительства</vt:lpstr>
      <vt:lpstr>Закупки как огромный цифровой след государства</vt:lpstr>
      <vt:lpstr>Право запрашивать данные</vt:lpstr>
      <vt:lpstr>● Смешивайте источники ● Подходите к процессу творчески</vt:lpstr>
      <vt:lpstr>Гипотеза: «Государство исполняет свой долг, но делает это бездумно и порождает новые проблемы» </vt:lpstr>
      <vt:lpstr>Кейс: сиротские гетто на ул. Крайней в г. Южно-Сахалинск (современный многоквартирный дом) </vt:lpstr>
      <vt:lpstr>Из контрактов можно узнать: 1. Количество квартир, приобретенных для детей-сирот 2. Их адреса и, соответственно, проверить транспортную доступность квартир, их качество, состояние среды 3. Понять, сколько квартир куплено в одном доме и дворе и создаются ли там “сиротские гетто”</vt:lpstr>
      <vt:lpstr>Кейс: дефицит мест в школах по месту прописки</vt:lpstr>
      <vt:lpstr>Замер интереса к проблеме Социальные сети Социологические инструменты</vt:lpstr>
      <vt:lpstr>Список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ИССЛЕДОВАНИЯ для НКО</dc:title>
  <dc:creator>Михаил Бизяев</dc:creator>
  <cp:lastModifiedBy>Михаил Бизяев</cp:lastModifiedBy>
  <cp:revision>25</cp:revision>
  <dcterms:created xsi:type="dcterms:W3CDTF">2020-11-09T05:14:34Z</dcterms:created>
  <dcterms:modified xsi:type="dcterms:W3CDTF">2020-11-11T04:37:46Z</dcterms:modified>
</cp:coreProperties>
</file>