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4391" r:id="rId1"/>
  </p:sldMasterIdLst>
  <p:notesMasterIdLst>
    <p:notesMasterId r:id="rId15"/>
  </p:notesMasterIdLst>
  <p:handoutMasterIdLst>
    <p:handoutMasterId r:id="rId16"/>
  </p:handoutMasterIdLst>
  <p:sldIdLst>
    <p:sldId id="291" r:id="rId2"/>
    <p:sldId id="1959" r:id="rId3"/>
    <p:sldId id="1961" r:id="rId4"/>
    <p:sldId id="1963" r:id="rId5"/>
    <p:sldId id="1964" r:id="rId6"/>
    <p:sldId id="1960" r:id="rId7"/>
    <p:sldId id="1962" r:id="rId8"/>
    <p:sldId id="1955" r:id="rId9"/>
    <p:sldId id="1954" r:id="rId10"/>
    <p:sldId id="1956" r:id="rId11"/>
    <p:sldId id="1957" r:id="rId12"/>
    <p:sldId id="1958" r:id="rId13"/>
    <p:sldId id="1641" r:id="rId14"/>
  </p:sldIdLst>
  <p:sldSz cx="9906000" cy="6858000" type="A4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F9361FAB-FB5D-4A7F-B6F3-6FC0EEC1C8E5}">
          <p14:sldIdLst>
            <p14:sldId id="291"/>
          </p14:sldIdLst>
        </p14:section>
        <p14:section name="Раздел без заголовка" id="{16888D2C-ECC2-45CB-B383-54B463FBD4BD}">
          <p14:sldIdLst>
            <p14:sldId id="1955"/>
            <p14:sldId id="1954"/>
            <p14:sldId id="1956"/>
            <p14:sldId id="1957"/>
            <p14:sldId id="1958"/>
            <p14:sldId id="164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933FF"/>
    <a:srgbClr val="FF00FF"/>
    <a:srgbClr val="CC3300"/>
    <a:srgbClr val="99FFCC"/>
    <a:srgbClr val="336600"/>
    <a:srgbClr val="00808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58" autoAdjust="0"/>
    <p:restoredTop sz="78205" autoAdjust="0"/>
  </p:normalViewPr>
  <p:slideViewPr>
    <p:cSldViewPr>
      <p:cViewPr>
        <p:scale>
          <a:sx n="60" d="100"/>
          <a:sy n="60" d="100"/>
        </p:scale>
        <p:origin x="120" y="-27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84978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2820" y="-114"/>
      </p:cViewPr>
      <p:guideLst>
        <p:guide orient="horz" pos="2160"/>
        <p:guide pos="288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удовлетворённость качеством образования</c:v>
                </c:pt>
                <c:pt idx="1">
                  <c:v>вероятность депрессии</c:v>
                </c:pt>
                <c:pt idx="2">
                  <c:v>наличие депрессии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0.35000000000000003</c:v>
                </c:pt>
                <c:pt idx="1">
                  <c:v>0.5</c:v>
                </c:pt>
                <c:pt idx="2">
                  <c:v>0.17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удовлетворённость качеством образования</c:v>
                </c:pt>
                <c:pt idx="1">
                  <c:v>вероятность депрессии</c:v>
                </c:pt>
                <c:pt idx="2">
                  <c:v>наличие депрессии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0.65000000000000013</c:v>
                </c:pt>
                <c:pt idx="1">
                  <c:v>0.5</c:v>
                </c:pt>
                <c:pt idx="2">
                  <c:v>0.83000000000000007</c:v>
                </c:pt>
              </c:numCache>
            </c:numRef>
          </c:val>
        </c:ser>
        <c:overlap val="100"/>
        <c:axId val="77256576"/>
        <c:axId val="81215872"/>
      </c:barChart>
      <c:catAx>
        <c:axId val="77256576"/>
        <c:scaling>
          <c:orientation val="minMax"/>
        </c:scaling>
        <c:axPos val="l"/>
        <c:tickLblPos val="nextTo"/>
        <c:crossAx val="81215872"/>
        <c:crosses val="autoZero"/>
        <c:auto val="1"/>
        <c:lblAlgn val="ctr"/>
        <c:lblOffset val="100"/>
      </c:catAx>
      <c:valAx>
        <c:axId val="81215872"/>
        <c:scaling>
          <c:orientation val="minMax"/>
        </c:scaling>
        <c:axPos val="b"/>
        <c:majorGridlines/>
        <c:numFmt formatCode="0%" sourceLinked="1"/>
        <c:tickLblPos val="nextTo"/>
        <c:crossAx val="7725657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Трудности ДО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Неготовность педагогов работать дистанционно</c:v>
                </c:pt>
                <c:pt idx="1">
                  <c:v>Технические трудности освоения платформ для дистанционного обучения</c:v>
                </c:pt>
                <c:pt idx="2">
                  <c:v>Возросший объём заданий и нагрузок</c:v>
                </c:pt>
                <c:pt idx="3">
                  <c:v>Трудности совмещения специальных программ с платформами для дистанционного обучения</c:v>
                </c:pt>
                <c:pt idx="4">
                  <c:v>Отсутствие общения</c:v>
                </c:pt>
                <c:pt idx="5">
                  <c:v>Проблемы с интернет – связью 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13</c:v>
                </c:pt>
                <c:pt idx="1">
                  <c:v>46</c:v>
                </c:pt>
                <c:pt idx="2">
                  <c:v>84</c:v>
                </c:pt>
                <c:pt idx="3">
                  <c:v>17</c:v>
                </c:pt>
                <c:pt idx="4">
                  <c:v>49</c:v>
                </c:pt>
                <c:pt idx="5">
                  <c:v>48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%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Неготовность педагогов работать дистанционно</c:v>
                </c:pt>
                <c:pt idx="1">
                  <c:v>Технические трудности освоения платформ для дистанционного обучения</c:v>
                </c:pt>
                <c:pt idx="2">
                  <c:v>Возросший объём заданий и нагрузок</c:v>
                </c:pt>
                <c:pt idx="3">
                  <c:v>Трудности совмещения специальных программ с платформами для дистанционного обучения</c:v>
                </c:pt>
                <c:pt idx="4">
                  <c:v>Отсутствие общения</c:v>
                </c:pt>
                <c:pt idx="5">
                  <c:v>Проблемы с интернет – связью 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 formatCode="0.0">
                  <c:v>5.6521739130434785</c:v>
                </c:pt>
                <c:pt idx="1">
                  <c:v>20</c:v>
                </c:pt>
                <c:pt idx="2" formatCode="0.0">
                  <c:v>36.52173913043481</c:v>
                </c:pt>
                <c:pt idx="3" formatCode="0.0">
                  <c:v>7.391304347826086</c:v>
                </c:pt>
                <c:pt idx="4" formatCode="0.0">
                  <c:v>21.304347826086957</c:v>
                </c:pt>
                <c:pt idx="5" formatCode="0.0">
                  <c:v>20.869565217391298</c:v>
                </c:pt>
              </c:numCache>
            </c:numRef>
          </c:val>
        </c:ser>
        <c:dLbls>
          <c:showVal val="1"/>
        </c:dLbls>
        <c:overlap val="-25"/>
        <c:axId val="121495936"/>
        <c:axId val="121497472"/>
      </c:barChart>
      <c:catAx>
        <c:axId val="121495936"/>
        <c:scaling>
          <c:orientation val="minMax"/>
        </c:scaling>
        <c:axPos val="l"/>
        <c:numFmt formatCode="General" sourceLinked="1"/>
        <c:majorTickMark val="none"/>
        <c:tickLblPos val="nextTo"/>
        <c:crossAx val="121497472"/>
        <c:crosses val="autoZero"/>
        <c:auto val="1"/>
        <c:lblAlgn val="ctr"/>
        <c:lblOffset val="100"/>
      </c:catAx>
      <c:valAx>
        <c:axId val="121497472"/>
        <c:scaling>
          <c:orientation val="minMax"/>
        </c:scaling>
        <c:delete val="1"/>
        <c:axPos val="b"/>
        <c:numFmt formatCode="General" sourceLinked="1"/>
        <c:majorTickMark val="none"/>
        <c:tickLblPos val="none"/>
        <c:crossAx val="121495936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2800" b="1"/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Достоинства ДО 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Возможность соблюдения режима труда и отдыха</c:v>
                </c:pt>
                <c:pt idx="1">
                  <c:v>Отсутствие необходимости добираться до места учёбы</c:v>
                </c:pt>
                <c:pt idx="2">
                  <c:v>Возможность получать больше индивидуальных консультаций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93</c:v>
                </c:pt>
                <c:pt idx="1">
                  <c:v>102</c:v>
                </c:pt>
                <c:pt idx="2">
                  <c:v>29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%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Возможность соблюдения режима труда и отдыха</c:v>
                </c:pt>
                <c:pt idx="1">
                  <c:v>Отсутствие необходимости добираться до места учёбы</c:v>
                </c:pt>
                <c:pt idx="2">
                  <c:v>Возможность получать больше индивидуальных консультаций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40.434782608695642</c:v>
                </c:pt>
                <c:pt idx="1">
                  <c:v>44.347826086956495</c:v>
                </c:pt>
                <c:pt idx="2">
                  <c:v>12.608695652173914</c:v>
                </c:pt>
              </c:numCache>
            </c:numRef>
          </c:val>
        </c:ser>
        <c:dLbls>
          <c:showVal val="1"/>
        </c:dLbls>
        <c:overlap val="-25"/>
        <c:axId val="150060416"/>
        <c:axId val="84194432"/>
      </c:barChart>
      <c:catAx>
        <c:axId val="150060416"/>
        <c:scaling>
          <c:orientation val="minMax"/>
        </c:scaling>
        <c:axPos val="l"/>
        <c:numFmt formatCode="General" sourceLinked="1"/>
        <c:majorTickMark val="none"/>
        <c:tickLblPos val="nextTo"/>
        <c:crossAx val="84194432"/>
        <c:crosses val="autoZero"/>
        <c:auto val="1"/>
        <c:lblAlgn val="ctr"/>
        <c:lblOffset val="100"/>
      </c:catAx>
      <c:valAx>
        <c:axId val="84194432"/>
        <c:scaling>
          <c:orientation val="minMax"/>
        </c:scaling>
        <c:delete val="1"/>
        <c:axPos val="b"/>
        <c:numFmt formatCode="General" sourceLinked="1"/>
        <c:majorTickMark val="none"/>
        <c:tickLblPos val="none"/>
        <c:crossAx val="150060416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2800" b="1"/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Лист1!$A$2:$A$12</c:f>
              <c:strCache>
                <c:ptCount val="11"/>
                <c:pt idx="0">
                  <c:v>"Доковидный" опыт  ДО</c:v>
                </c:pt>
                <c:pt idx="1">
                  <c:v>Негативные эмоции от ДО</c:v>
                </c:pt>
                <c:pt idx="2">
                  <c:v>Страх за перспективы своего образования</c:v>
                </c:pt>
                <c:pt idx="3">
                  <c:v>Растерянность. Неуверенность</c:v>
                </c:pt>
                <c:pt idx="4">
                  <c:v>Освоение новых отраслей знаний</c:v>
                </c:pt>
                <c:pt idx="5">
                  <c:v>Снижение эффективности работы</c:v>
                </c:pt>
                <c:pt idx="6">
                  <c:v>Снижение мотивации к учёбе</c:v>
                </c:pt>
                <c:pt idx="7">
                  <c:v>Снижение креативности</c:v>
                </c:pt>
                <c:pt idx="8">
                  <c:v>Технические проблемы</c:v>
                </c:pt>
                <c:pt idx="9">
                  <c:v>Недостатки работы вуза</c:v>
                </c:pt>
                <c:pt idx="10">
                  <c:v>Проблемы самоорганизации</c:v>
                </c:pt>
              </c:strCache>
            </c:strRef>
          </c:cat>
          <c:val>
            <c:numRef>
              <c:f>Лист1!$B$2:$B$12</c:f>
              <c:numCache>
                <c:formatCode>0%</c:formatCode>
                <c:ptCount val="11"/>
                <c:pt idx="0">
                  <c:v>0.32000000000000006</c:v>
                </c:pt>
                <c:pt idx="1">
                  <c:v>0.77000000000000013</c:v>
                </c:pt>
                <c:pt idx="2">
                  <c:v>0.23</c:v>
                </c:pt>
                <c:pt idx="3">
                  <c:v>0.23</c:v>
                </c:pt>
                <c:pt idx="4">
                  <c:v>0.2</c:v>
                </c:pt>
                <c:pt idx="5">
                  <c:v>0.4</c:v>
                </c:pt>
                <c:pt idx="6">
                  <c:v>0.56999999999999995</c:v>
                </c:pt>
                <c:pt idx="7">
                  <c:v>0.32000000000000006</c:v>
                </c:pt>
                <c:pt idx="8">
                  <c:v>0.24000000000000002</c:v>
                </c:pt>
                <c:pt idx="9">
                  <c:v>0.17</c:v>
                </c:pt>
                <c:pt idx="10">
                  <c:v>0.17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Лист1!$A$2:$A$12</c:f>
              <c:strCache>
                <c:ptCount val="11"/>
                <c:pt idx="0">
                  <c:v>"Доковидный" опыт  ДО</c:v>
                </c:pt>
                <c:pt idx="1">
                  <c:v>Негативные эмоции от ДО</c:v>
                </c:pt>
                <c:pt idx="2">
                  <c:v>Страх за перспективы своего образования</c:v>
                </c:pt>
                <c:pt idx="3">
                  <c:v>Растерянность. Неуверенность</c:v>
                </c:pt>
                <c:pt idx="4">
                  <c:v>Освоение новых отраслей знаний</c:v>
                </c:pt>
                <c:pt idx="5">
                  <c:v>Снижение эффективности работы</c:v>
                </c:pt>
                <c:pt idx="6">
                  <c:v>Снижение мотивации к учёбе</c:v>
                </c:pt>
                <c:pt idx="7">
                  <c:v>Снижение креативности</c:v>
                </c:pt>
                <c:pt idx="8">
                  <c:v>Технические проблемы</c:v>
                </c:pt>
                <c:pt idx="9">
                  <c:v>Недостатки работы вуза</c:v>
                </c:pt>
                <c:pt idx="10">
                  <c:v>Проблемы самоорганизации</c:v>
                </c:pt>
              </c:strCache>
            </c:strRef>
          </c:cat>
          <c:val>
            <c:numRef>
              <c:f>Лист1!$C$2:$C$12</c:f>
              <c:numCache>
                <c:formatCode>0%</c:formatCode>
                <c:ptCount val="11"/>
                <c:pt idx="0">
                  <c:v>0.68</c:v>
                </c:pt>
                <c:pt idx="1">
                  <c:v>0.23</c:v>
                </c:pt>
                <c:pt idx="2">
                  <c:v>0.77000000000000013</c:v>
                </c:pt>
                <c:pt idx="3">
                  <c:v>0.77000000000000013</c:v>
                </c:pt>
                <c:pt idx="4">
                  <c:v>0.8</c:v>
                </c:pt>
                <c:pt idx="5">
                  <c:v>0.60000000000000009</c:v>
                </c:pt>
                <c:pt idx="6">
                  <c:v>0.43000000000000005</c:v>
                </c:pt>
                <c:pt idx="7">
                  <c:v>0.68</c:v>
                </c:pt>
                <c:pt idx="8">
                  <c:v>0.76000000000000012</c:v>
                </c:pt>
                <c:pt idx="9">
                  <c:v>0.83000000000000007</c:v>
                </c:pt>
                <c:pt idx="10">
                  <c:v>0.83000000000000007</c:v>
                </c:pt>
              </c:numCache>
            </c:numRef>
          </c:val>
        </c:ser>
        <c:overlap val="100"/>
        <c:axId val="81574144"/>
        <c:axId val="81581184"/>
      </c:barChart>
      <c:catAx>
        <c:axId val="81574144"/>
        <c:scaling>
          <c:orientation val="minMax"/>
        </c:scaling>
        <c:axPos val="l"/>
        <c:tickLblPos val="nextTo"/>
        <c:crossAx val="81581184"/>
        <c:crosses val="autoZero"/>
        <c:auto val="1"/>
        <c:lblAlgn val="ctr"/>
        <c:lblOffset val="100"/>
      </c:catAx>
      <c:valAx>
        <c:axId val="81581184"/>
        <c:scaling>
          <c:orientation val="minMax"/>
        </c:scaling>
        <c:axPos val="b"/>
        <c:majorGridlines/>
        <c:numFmt formatCode="0%" sourceLinked="1"/>
        <c:tickLblPos val="nextTo"/>
        <c:crossAx val="81574144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Лист1!$A$2:$A$8</c:f>
              <c:strCache>
                <c:ptCount val="7"/>
                <c:pt idx="0">
                  <c:v>Экономия времени на дорогу </c:v>
                </c:pt>
                <c:pt idx="1">
                  <c:v>Возможность обучения в комфортной домашней среде</c:v>
                </c:pt>
                <c:pt idx="2">
                  <c:v>Возможность самостоятельно структурировать свое рабочее время</c:v>
                </c:pt>
                <c:pt idx="3">
                  <c:v>Возможность освоения новых навыков</c:v>
                </c:pt>
                <c:pt idx="4">
                  <c:v>Возможность применения новых ресурсов и технологий</c:v>
                </c:pt>
                <c:pt idx="5">
                  <c:v>Возможность дополнительного общения и контактов с преподавателями</c:v>
                </c:pt>
                <c:pt idx="6">
                  <c:v>Возможность дополнительного общения и контактов с сокурсниками</c:v>
                </c:pt>
              </c:strCache>
            </c:strRef>
          </c:cat>
          <c:val>
            <c:numRef>
              <c:f>Лист1!$B$2:$B$8</c:f>
              <c:numCache>
                <c:formatCode>0%</c:formatCode>
                <c:ptCount val="7"/>
                <c:pt idx="0">
                  <c:v>0.21000000000000002</c:v>
                </c:pt>
                <c:pt idx="1">
                  <c:v>0.18000000000000002</c:v>
                </c:pt>
                <c:pt idx="2">
                  <c:v>0.12000000000000001</c:v>
                </c:pt>
                <c:pt idx="3">
                  <c:v>0.13</c:v>
                </c:pt>
                <c:pt idx="4">
                  <c:v>0.1</c:v>
                </c:pt>
                <c:pt idx="5">
                  <c:v>7.0000000000000021E-2</c:v>
                </c:pt>
                <c:pt idx="6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Лист1!$A$2:$A$8</c:f>
              <c:strCache>
                <c:ptCount val="7"/>
                <c:pt idx="0">
                  <c:v>Экономия времени на дорогу </c:v>
                </c:pt>
                <c:pt idx="1">
                  <c:v>Возможность обучения в комфортной домашней среде</c:v>
                </c:pt>
                <c:pt idx="2">
                  <c:v>Возможность самостоятельно структурировать свое рабочее время</c:v>
                </c:pt>
                <c:pt idx="3">
                  <c:v>Возможность освоения новых навыков</c:v>
                </c:pt>
                <c:pt idx="4">
                  <c:v>Возможность применения новых ресурсов и технологий</c:v>
                </c:pt>
                <c:pt idx="5">
                  <c:v>Возможность дополнительного общения и контактов с преподавателями</c:v>
                </c:pt>
                <c:pt idx="6">
                  <c:v>Возможность дополнительного общения и контактов с сокурсниками</c:v>
                </c:pt>
              </c:strCache>
            </c:strRef>
          </c:cat>
          <c:val>
            <c:numRef>
              <c:f>Лист1!$C$2:$C$8</c:f>
              <c:numCache>
                <c:formatCode>0%</c:formatCode>
                <c:ptCount val="7"/>
                <c:pt idx="0">
                  <c:v>0.79</c:v>
                </c:pt>
                <c:pt idx="1">
                  <c:v>0.82000000000000006</c:v>
                </c:pt>
                <c:pt idx="2">
                  <c:v>0.88</c:v>
                </c:pt>
                <c:pt idx="3">
                  <c:v>0.87000000000000011</c:v>
                </c:pt>
                <c:pt idx="4">
                  <c:v>0.9</c:v>
                </c:pt>
                <c:pt idx="5">
                  <c:v>0.93</c:v>
                </c:pt>
                <c:pt idx="6">
                  <c:v>0.95000000000000007</c:v>
                </c:pt>
              </c:numCache>
            </c:numRef>
          </c:val>
        </c:ser>
        <c:overlap val="100"/>
        <c:axId val="83777792"/>
        <c:axId val="83808256"/>
      </c:barChart>
      <c:catAx>
        <c:axId val="83777792"/>
        <c:scaling>
          <c:orientation val="minMax"/>
        </c:scaling>
        <c:axPos val="l"/>
        <c:tickLblPos val="nextTo"/>
        <c:crossAx val="83808256"/>
        <c:crosses val="autoZero"/>
        <c:auto val="1"/>
        <c:lblAlgn val="ctr"/>
        <c:lblOffset val="100"/>
      </c:catAx>
      <c:valAx>
        <c:axId val="83808256"/>
        <c:scaling>
          <c:orientation val="minMax"/>
        </c:scaling>
        <c:axPos val="b"/>
        <c:majorGridlines/>
        <c:numFmt formatCode="0%" sourceLinked="1"/>
        <c:tickLblPos val="nextTo"/>
        <c:crossAx val="8377779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Отсутствие студенческой жизни, личного общения</c:v>
                </c:pt>
                <c:pt idx="1">
                  <c:v>Нехватка непосредственного общения с преподавателями</c:v>
                </c:pt>
                <c:pt idx="2">
                  <c:v>Увеличение доли самостоятельной работы</c:v>
                </c:pt>
                <c:pt idx="3">
                  <c:v>Отсутствие полноценных лабораторных и практических занятий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0.19</c:v>
                </c:pt>
                <c:pt idx="1">
                  <c:v>0.18000000000000002</c:v>
                </c:pt>
                <c:pt idx="2">
                  <c:v>0.17</c:v>
                </c:pt>
                <c:pt idx="3">
                  <c:v>0.1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Отсутствие студенческой жизни, личного общения</c:v>
                </c:pt>
                <c:pt idx="1">
                  <c:v>Нехватка непосредственного общения с преподавателями</c:v>
                </c:pt>
                <c:pt idx="2">
                  <c:v>Увеличение доли самостоятельной работы</c:v>
                </c:pt>
                <c:pt idx="3">
                  <c:v>Отсутствие полноценных лабораторных и практических занятий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4"/>
                <c:pt idx="0">
                  <c:v>0.81</c:v>
                </c:pt>
                <c:pt idx="1">
                  <c:v>0.82000000000000006</c:v>
                </c:pt>
                <c:pt idx="2">
                  <c:v>0.83000000000000007</c:v>
                </c:pt>
                <c:pt idx="3">
                  <c:v>0.9</c:v>
                </c:pt>
              </c:numCache>
            </c:numRef>
          </c:val>
        </c:ser>
        <c:overlap val="100"/>
        <c:axId val="92982656"/>
        <c:axId val="92990080"/>
      </c:barChart>
      <c:catAx>
        <c:axId val="92982656"/>
        <c:scaling>
          <c:orientation val="minMax"/>
        </c:scaling>
        <c:axPos val="l"/>
        <c:tickLblPos val="nextTo"/>
        <c:crossAx val="92990080"/>
        <c:crosses val="autoZero"/>
        <c:auto val="1"/>
        <c:lblAlgn val="ctr"/>
        <c:lblOffset val="100"/>
      </c:catAx>
      <c:valAx>
        <c:axId val="92990080"/>
        <c:scaling>
          <c:orientation val="minMax"/>
        </c:scaling>
        <c:axPos val="b"/>
        <c:majorGridlines/>
        <c:numFmt formatCode="0%" sourceLinked="1"/>
        <c:tickLblPos val="nextTo"/>
        <c:crossAx val="92982656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Лист1!$A$2:$A$10</c:f>
              <c:strCache>
                <c:ptCount val="9"/>
                <c:pt idx="0">
                  <c:v>Неблагополучные психические реакции пограничного уровня</c:v>
                </c:pt>
                <c:pt idx="1">
                  <c:v>Наличие астенических состояний</c:v>
                </c:pt>
                <c:pt idx="2">
                  <c:v>Наличие обсессивно-фобические состояния</c:v>
                </c:pt>
                <c:pt idx="3">
                  <c:v>Наличие депрессивных проявлений</c:v>
                </c:pt>
                <c:pt idx="4">
                  <c:v>Наличие гиперкинетических реакций</c:v>
                </c:pt>
                <c:pt idx="5">
                  <c:v>Наличие синдрома головных болей</c:v>
                </c:pt>
                <c:pt idx="6">
                  <c:v>Нарушения сна</c:v>
                </c:pt>
                <c:pt idx="7">
                  <c:v>Увеличение времени на ДЗ</c:v>
                </c:pt>
                <c:pt idx="8">
                  <c:v>Увеличение времени работы за компьютером</c:v>
                </c:pt>
              </c:strCache>
            </c:strRef>
          </c:cat>
          <c:val>
            <c:numRef>
              <c:f>Лист1!$B$2:$B$10</c:f>
              <c:numCache>
                <c:formatCode>0%</c:formatCode>
                <c:ptCount val="9"/>
                <c:pt idx="0">
                  <c:v>0.83000000000000007</c:v>
                </c:pt>
                <c:pt idx="1">
                  <c:v>0.42000000000000004</c:v>
                </c:pt>
                <c:pt idx="2">
                  <c:v>0.42000000000000004</c:v>
                </c:pt>
                <c:pt idx="3">
                  <c:v>0.37000000000000005</c:v>
                </c:pt>
                <c:pt idx="4">
                  <c:v>0.29000000000000004</c:v>
                </c:pt>
                <c:pt idx="5">
                  <c:v>0.27</c:v>
                </c:pt>
                <c:pt idx="6">
                  <c:v>0.56000000000000005</c:v>
                </c:pt>
                <c:pt idx="7">
                  <c:v>0.51</c:v>
                </c:pt>
                <c:pt idx="8">
                  <c:v>0.60000000000000009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Лист1!$A$2:$A$10</c:f>
              <c:strCache>
                <c:ptCount val="9"/>
                <c:pt idx="0">
                  <c:v>Неблагополучные психические реакции пограничного уровня</c:v>
                </c:pt>
                <c:pt idx="1">
                  <c:v>Наличие астенических состояний</c:v>
                </c:pt>
                <c:pt idx="2">
                  <c:v>Наличие обсессивно-фобические состояния</c:v>
                </c:pt>
                <c:pt idx="3">
                  <c:v>Наличие депрессивных проявлений</c:v>
                </c:pt>
                <c:pt idx="4">
                  <c:v>Наличие гиперкинетических реакций</c:v>
                </c:pt>
                <c:pt idx="5">
                  <c:v>Наличие синдрома головных болей</c:v>
                </c:pt>
                <c:pt idx="6">
                  <c:v>Нарушения сна</c:v>
                </c:pt>
                <c:pt idx="7">
                  <c:v>Увеличение времени на ДЗ</c:v>
                </c:pt>
                <c:pt idx="8">
                  <c:v>Увеличение времени работы за компьютером</c:v>
                </c:pt>
              </c:strCache>
            </c:strRef>
          </c:cat>
          <c:val>
            <c:numRef>
              <c:f>Лист1!$C$2:$C$10</c:f>
              <c:numCache>
                <c:formatCode>0%</c:formatCode>
                <c:ptCount val="9"/>
                <c:pt idx="0">
                  <c:v>0.17</c:v>
                </c:pt>
                <c:pt idx="1">
                  <c:v>0.58000000000000007</c:v>
                </c:pt>
                <c:pt idx="2">
                  <c:v>0.58000000000000007</c:v>
                </c:pt>
                <c:pt idx="3">
                  <c:v>0.63000000000000012</c:v>
                </c:pt>
                <c:pt idx="4">
                  <c:v>0.71000000000000008</c:v>
                </c:pt>
                <c:pt idx="5">
                  <c:v>0.73000000000000009</c:v>
                </c:pt>
                <c:pt idx="6">
                  <c:v>0.34</c:v>
                </c:pt>
                <c:pt idx="7">
                  <c:v>0.49000000000000005</c:v>
                </c:pt>
                <c:pt idx="8">
                  <c:v>0.4</c:v>
                </c:pt>
              </c:numCache>
            </c:numRef>
          </c:val>
        </c:ser>
        <c:overlap val="100"/>
        <c:axId val="94011776"/>
        <c:axId val="94154752"/>
      </c:barChart>
      <c:catAx>
        <c:axId val="94011776"/>
        <c:scaling>
          <c:orientation val="minMax"/>
        </c:scaling>
        <c:axPos val="l"/>
        <c:tickLblPos val="nextTo"/>
        <c:crossAx val="94154752"/>
        <c:crosses val="autoZero"/>
        <c:auto val="1"/>
        <c:lblAlgn val="ctr"/>
        <c:lblOffset val="100"/>
      </c:catAx>
      <c:valAx>
        <c:axId val="94154752"/>
        <c:scaling>
          <c:orientation val="minMax"/>
        </c:scaling>
        <c:axPos val="b"/>
        <c:majorGridlines/>
        <c:numFmt formatCode="0%" sourceLinked="1"/>
        <c:tickLblPos val="nextTo"/>
        <c:crossAx val="94011776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50005371592898984"/>
          <c:y val="3.0866359269839373E-2"/>
          <c:w val="0.45635674524266595"/>
          <c:h val="0.76245011282681729"/>
        </c:manualLayout>
      </c:layout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Лист1!$A$2:$A$8</c:f>
              <c:strCache>
                <c:ptCount val="7"/>
                <c:pt idx="0">
                  <c:v>технические проблемы</c:v>
                </c:pt>
                <c:pt idx="1">
                  <c:v>дефицит общения</c:v>
                </c:pt>
                <c:pt idx="2">
                  <c:v>трудности в организации времени и рабочего места</c:v>
                </c:pt>
                <c:pt idx="3">
                  <c:v>этикет онлайн-общения</c:v>
                </c:pt>
                <c:pt idx="4">
                  <c:v>усталость от учёбы</c:v>
                </c:pt>
                <c:pt idx="5">
                  <c:v>рост посещаемости занятий</c:v>
                </c:pt>
                <c:pt idx="6">
                  <c:v>удовлетворённость ДО</c:v>
                </c:pt>
              </c:strCache>
            </c:strRef>
          </c:cat>
          <c:val>
            <c:numRef>
              <c:f>Лист1!$B$2:$B$8</c:f>
              <c:numCache>
                <c:formatCode>0%</c:formatCode>
                <c:ptCount val="7"/>
                <c:pt idx="0">
                  <c:v>0.52</c:v>
                </c:pt>
                <c:pt idx="1">
                  <c:v>0.43000000000000005</c:v>
                </c:pt>
                <c:pt idx="2">
                  <c:v>0.39000000000000007</c:v>
                </c:pt>
                <c:pt idx="3">
                  <c:v>0.69000000000000006</c:v>
                </c:pt>
                <c:pt idx="4">
                  <c:v>0.66000000000000014</c:v>
                </c:pt>
                <c:pt idx="5">
                  <c:v>0.34</c:v>
                </c:pt>
                <c:pt idx="6">
                  <c:v>0.32000000000000006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Лист1!$A$2:$A$8</c:f>
              <c:strCache>
                <c:ptCount val="7"/>
                <c:pt idx="0">
                  <c:v>технические проблемы</c:v>
                </c:pt>
                <c:pt idx="1">
                  <c:v>дефицит общения</c:v>
                </c:pt>
                <c:pt idx="2">
                  <c:v>трудности в организации времени и рабочего места</c:v>
                </c:pt>
                <c:pt idx="3">
                  <c:v>этикет онлайн-общения</c:v>
                </c:pt>
                <c:pt idx="4">
                  <c:v>усталость от учёбы</c:v>
                </c:pt>
                <c:pt idx="5">
                  <c:v>рост посещаемости занятий</c:v>
                </c:pt>
                <c:pt idx="6">
                  <c:v>удовлетворённость ДО</c:v>
                </c:pt>
              </c:strCache>
            </c:strRef>
          </c:cat>
          <c:val>
            <c:numRef>
              <c:f>Лист1!$C$2:$C$8</c:f>
              <c:numCache>
                <c:formatCode>0%</c:formatCode>
                <c:ptCount val="7"/>
                <c:pt idx="0">
                  <c:v>0.48000000000000004</c:v>
                </c:pt>
                <c:pt idx="1">
                  <c:v>0.56999999999999995</c:v>
                </c:pt>
                <c:pt idx="2">
                  <c:v>0.6100000000000001</c:v>
                </c:pt>
                <c:pt idx="3">
                  <c:v>0.31000000000000005</c:v>
                </c:pt>
                <c:pt idx="4">
                  <c:v>0.34</c:v>
                </c:pt>
                <c:pt idx="5">
                  <c:v>0.66000000000000014</c:v>
                </c:pt>
                <c:pt idx="6">
                  <c:v>0.68</c:v>
                </c:pt>
              </c:numCache>
            </c:numRef>
          </c:val>
        </c:ser>
        <c:overlap val="100"/>
        <c:axId val="98174464"/>
        <c:axId val="100986880"/>
      </c:barChart>
      <c:catAx>
        <c:axId val="98174464"/>
        <c:scaling>
          <c:orientation val="minMax"/>
        </c:scaling>
        <c:axPos val="l"/>
        <c:tickLblPos val="nextTo"/>
        <c:crossAx val="100986880"/>
        <c:crosses val="autoZero"/>
        <c:auto val="1"/>
        <c:lblAlgn val="ctr"/>
        <c:lblOffset val="100"/>
      </c:catAx>
      <c:valAx>
        <c:axId val="100986880"/>
        <c:scaling>
          <c:orientation val="minMax"/>
        </c:scaling>
        <c:axPos val="b"/>
        <c:majorGridlines/>
        <c:numFmt formatCode="0%" sourceLinked="1"/>
        <c:tickLblPos val="nextTo"/>
        <c:crossAx val="98174464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удовлетворённость качеством образования</c:v>
                </c:pt>
                <c:pt idx="1">
                  <c:v>вероятность депрессии</c:v>
                </c:pt>
                <c:pt idx="2">
                  <c:v>наличие депрессии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0.35000000000000014</c:v>
                </c:pt>
                <c:pt idx="1">
                  <c:v>0.5</c:v>
                </c:pt>
                <c:pt idx="2">
                  <c:v>0.17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удовлетворённость качеством образования</c:v>
                </c:pt>
                <c:pt idx="1">
                  <c:v>вероятность депрессии</c:v>
                </c:pt>
                <c:pt idx="2">
                  <c:v>наличие депрессии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0.65000000000000036</c:v>
                </c:pt>
                <c:pt idx="1">
                  <c:v>0.5</c:v>
                </c:pt>
                <c:pt idx="2">
                  <c:v>0.83000000000000029</c:v>
                </c:pt>
              </c:numCache>
            </c:numRef>
          </c:val>
        </c:ser>
        <c:overlap val="100"/>
        <c:axId val="114362240"/>
        <c:axId val="114363776"/>
      </c:barChart>
      <c:catAx>
        <c:axId val="114362240"/>
        <c:scaling>
          <c:orientation val="minMax"/>
        </c:scaling>
        <c:axPos val="l"/>
        <c:tickLblPos val="nextTo"/>
        <c:crossAx val="114363776"/>
        <c:crosses val="autoZero"/>
        <c:auto val="1"/>
        <c:lblAlgn val="ctr"/>
        <c:lblOffset val="100"/>
      </c:catAx>
      <c:valAx>
        <c:axId val="114363776"/>
        <c:scaling>
          <c:orientation val="minMax"/>
        </c:scaling>
        <c:axPos val="b"/>
        <c:majorGridlines/>
        <c:numFmt formatCode="0%" sourceLinked="1"/>
        <c:tickLblPos val="nextTo"/>
        <c:crossAx val="11436224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Нозология нарушения</c:v>
                </c:pt>
              </c:strCache>
            </c:strRef>
          </c:tx>
          <c:dLbls>
            <c:showVal val="1"/>
            <c:showLeaderLines val="1"/>
          </c:dLbls>
          <c:cat>
            <c:strRef>
              <c:f>Лист1!$A$2:$A$9</c:f>
              <c:strCache>
                <c:ptCount val="8"/>
                <c:pt idx="0">
                  <c:v>Маломобильные, передвигающиеся на кресле- коляске</c:v>
                </c:pt>
                <c:pt idx="1">
                  <c:v>Нарушение   опорно-двигательного аппарата</c:v>
                </c:pt>
                <c:pt idx="2">
                  <c:v>Незрячие </c:v>
                </c:pt>
                <c:pt idx="3">
                  <c:v>Слабовидящие </c:v>
                </c:pt>
                <c:pt idx="4">
                  <c:v>Неслышащие </c:v>
                </c:pt>
                <c:pt idx="5">
                  <c:v>Слабослышащие </c:v>
                </c:pt>
                <c:pt idx="6">
                  <c:v>Общее  заболевание</c:v>
                </c:pt>
                <c:pt idx="7">
                  <c:v>Без  указания нозологии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10</c:v>
                </c:pt>
                <c:pt idx="1">
                  <c:v>79</c:v>
                </c:pt>
                <c:pt idx="2">
                  <c:v>2</c:v>
                </c:pt>
                <c:pt idx="3">
                  <c:v>29</c:v>
                </c:pt>
                <c:pt idx="4">
                  <c:v>0</c:v>
                </c:pt>
                <c:pt idx="5">
                  <c:v>15</c:v>
                </c:pt>
                <c:pt idx="6">
                  <c:v>79</c:v>
                </c:pt>
                <c:pt idx="7">
                  <c:v>35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57662364562778445"/>
          <c:y val="9.8259817766727028E-2"/>
          <c:w val="0.41575144392989088"/>
          <c:h val="0.86359065516936862"/>
        </c:manualLayout>
      </c:layout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Удовлетворённость дистанционным обучением </c:v>
                </c:pt>
              </c:strCache>
            </c:strRef>
          </c:tx>
          <c:dLbls>
            <c:dLblPos val="bestFit"/>
            <c:showPercent val="1"/>
            <c:showLeaderLines val="1"/>
          </c:dLbls>
          <c:cat>
            <c:strRef>
              <c:f>Лист1!$A$2:$A$4</c:f>
              <c:strCache>
                <c:ptCount val="3"/>
                <c:pt idx="0">
                  <c:v>Частично </c:v>
                </c:pt>
                <c:pt idx="1">
                  <c:v>Не удовлетворён</c:v>
                </c:pt>
                <c:pt idx="2">
                  <c:v>В полной мере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98</c:v>
                </c:pt>
                <c:pt idx="1">
                  <c:v>17</c:v>
                </c:pt>
                <c:pt idx="2">
                  <c:v>189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t"/>
      <c:layout/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B3C8F7-81F5-4C86-86A0-9205BA92098A}" type="doc">
      <dgm:prSet loTypeId="urn:microsoft.com/office/officeart/2005/8/layout/default#7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44E0943-B30D-4D5A-B7A3-55A99E76AA46}">
      <dgm:prSet phldrT="[Текст]" custT="1"/>
      <dgm:spPr/>
      <dgm:t>
        <a:bodyPr/>
        <a:lstStyle/>
        <a:p>
          <a:pPr algn="ctr"/>
          <a:endParaRPr lang="ru-RU" sz="1800" b="1" dirty="0" smtClean="0"/>
        </a:p>
        <a:p>
          <a:pPr algn="r"/>
          <a:endParaRPr lang="ru-RU" sz="1800" b="1" dirty="0" smtClean="0"/>
        </a:p>
        <a:p>
          <a:pPr algn="r"/>
          <a:endParaRPr lang="ru-RU" sz="1800" b="1" dirty="0" smtClean="0"/>
        </a:p>
        <a:p>
          <a:pPr algn="ctr"/>
          <a:r>
            <a:rPr lang="ru-RU" sz="1800" b="1" dirty="0" smtClean="0"/>
            <a:t>Кадровые</a:t>
          </a:r>
        </a:p>
        <a:p>
          <a:pPr algn="ctr"/>
          <a:r>
            <a:rPr lang="ru-RU" sz="1800" b="1" dirty="0" smtClean="0"/>
            <a:t> </a:t>
          </a:r>
          <a:endParaRPr lang="ru-RU" sz="1800" b="1" dirty="0"/>
        </a:p>
      </dgm:t>
    </dgm:pt>
    <dgm:pt modelId="{AE2AB9FF-68E3-48E6-ADB0-8A05B4F3F1C4}" type="parTrans" cxnId="{5CCB94CE-C7C5-4EF9-BA0C-C926596D0ED6}">
      <dgm:prSet/>
      <dgm:spPr/>
      <dgm:t>
        <a:bodyPr/>
        <a:lstStyle/>
        <a:p>
          <a:endParaRPr lang="ru-RU" sz="1800" b="1"/>
        </a:p>
      </dgm:t>
    </dgm:pt>
    <dgm:pt modelId="{211F4023-96EC-444D-89D1-47FBD6321BF3}" type="sibTrans" cxnId="{5CCB94CE-C7C5-4EF9-BA0C-C926596D0ED6}">
      <dgm:prSet/>
      <dgm:spPr/>
      <dgm:t>
        <a:bodyPr/>
        <a:lstStyle/>
        <a:p>
          <a:endParaRPr lang="ru-RU" sz="1800" b="1"/>
        </a:p>
      </dgm:t>
    </dgm:pt>
    <dgm:pt modelId="{62A71B3F-F4E5-480C-AA3D-2484118B5C2A}">
      <dgm:prSet phldrT="[Текст]" custT="1"/>
      <dgm:spPr/>
      <dgm:t>
        <a:bodyPr/>
        <a:lstStyle/>
        <a:p>
          <a:pPr algn="r"/>
          <a:endParaRPr lang="ru-RU" sz="1800" b="1" dirty="0" smtClean="0"/>
        </a:p>
        <a:p>
          <a:pPr algn="r"/>
          <a:endParaRPr lang="ru-RU" sz="1800" b="1" dirty="0" smtClean="0"/>
        </a:p>
        <a:p>
          <a:pPr algn="r"/>
          <a:endParaRPr lang="ru-RU" sz="1800" b="1" dirty="0" smtClean="0"/>
        </a:p>
        <a:p>
          <a:pPr algn="ctr"/>
          <a:r>
            <a:rPr lang="ru-RU" sz="1800" b="1" dirty="0" smtClean="0"/>
            <a:t>Научно</a:t>
          </a:r>
        </a:p>
        <a:p>
          <a:pPr algn="ctr"/>
          <a:r>
            <a:rPr lang="ru-RU" sz="1800" b="1" dirty="0" smtClean="0"/>
            <a:t>-методические</a:t>
          </a:r>
        </a:p>
        <a:p>
          <a:pPr algn="ctr"/>
          <a:r>
            <a:rPr lang="ru-RU" sz="1800" b="1" dirty="0" smtClean="0"/>
            <a:t> </a:t>
          </a:r>
          <a:endParaRPr lang="ru-RU" sz="1800" b="1" dirty="0"/>
        </a:p>
      </dgm:t>
    </dgm:pt>
    <dgm:pt modelId="{2D88AD6B-10D9-4022-80EF-D55F2E583D25}" type="parTrans" cxnId="{8E3EB455-B0A9-4262-A31C-E00ED8AF4CDA}">
      <dgm:prSet/>
      <dgm:spPr/>
      <dgm:t>
        <a:bodyPr/>
        <a:lstStyle/>
        <a:p>
          <a:endParaRPr lang="ru-RU" sz="1800" b="1"/>
        </a:p>
      </dgm:t>
    </dgm:pt>
    <dgm:pt modelId="{1EB98866-A48C-48AC-BCB5-580F83DD51C7}" type="sibTrans" cxnId="{8E3EB455-B0A9-4262-A31C-E00ED8AF4CDA}">
      <dgm:prSet/>
      <dgm:spPr/>
      <dgm:t>
        <a:bodyPr/>
        <a:lstStyle/>
        <a:p>
          <a:endParaRPr lang="ru-RU" sz="1800" b="1"/>
        </a:p>
      </dgm:t>
    </dgm:pt>
    <dgm:pt modelId="{E32AB4E5-4301-451E-B2EA-714B5407B5D4}">
      <dgm:prSet phldrT="[Текст]" custT="1"/>
      <dgm:spPr/>
      <dgm:t>
        <a:bodyPr/>
        <a:lstStyle/>
        <a:p>
          <a:pPr algn="r"/>
          <a:endParaRPr lang="ru-RU" sz="1800" b="1" dirty="0" smtClean="0"/>
        </a:p>
        <a:p>
          <a:pPr algn="r"/>
          <a:endParaRPr lang="ru-RU" sz="1800" b="1" dirty="0" smtClean="0"/>
        </a:p>
        <a:p>
          <a:pPr algn="r"/>
          <a:endParaRPr lang="ru-RU" sz="1800" b="1" dirty="0" smtClean="0"/>
        </a:p>
        <a:p>
          <a:pPr algn="ctr"/>
          <a:r>
            <a:rPr lang="ru-RU" sz="1800" b="1" dirty="0" smtClean="0"/>
            <a:t>Социальные</a:t>
          </a:r>
        </a:p>
        <a:p>
          <a:pPr algn="ctr"/>
          <a:r>
            <a:rPr lang="ru-RU" sz="1800" b="1" dirty="0" smtClean="0"/>
            <a:t> </a:t>
          </a:r>
          <a:endParaRPr lang="ru-RU" sz="1800" b="1" dirty="0"/>
        </a:p>
      </dgm:t>
    </dgm:pt>
    <dgm:pt modelId="{300D9119-7335-46F8-9C02-BB2CE24317FB}" type="parTrans" cxnId="{04ABC52B-610E-491A-A940-7922DABCDE5A}">
      <dgm:prSet/>
      <dgm:spPr/>
      <dgm:t>
        <a:bodyPr/>
        <a:lstStyle/>
        <a:p>
          <a:endParaRPr lang="ru-RU" sz="1800" b="1"/>
        </a:p>
      </dgm:t>
    </dgm:pt>
    <dgm:pt modelId="{69BF8E16-AA61-4D5A-AFD5-0E770D65B197}" type="sibTrans" cxnId="{04ABC52B-610E-491A-A940-7922DABCDE5A}">
      <dgm:prSet/>
      <dgm:spPr/>
      <dgm:t>
        <a:bodyPr/>
        <a:lstStyle/>
        <a:p>
          <a:endParaRPr lang="ru-RU" sz="1800" b="1"/>
        </a:p>
      </dgm:t>
    </dgm:pt>
    <dgm:pt modelId="{E1900344-75E5-4D9D-B1BA-0D64B953B7D6}">
      <dgm:prSet phldrT="[Текст]" custT="1"/>
      <dgm:spPr/>
      <dgm:t>
        <a:bodyPr/>
        <a:lstStyle/>
        <a:p>
          <a:pPr algn="r"/>
          <a:endParaRPr lang="ru-RU" sz="1800" b="1" dirty="0" smtClean="0"/>
        </a:p>
        <a:p>
          <a:pPr algn="r"/>
          <a:endParaRPr lang="ru-RU" sz="1800" b="1" dirty="0" smtClean="0"/>
        </a:p>
        <a:p>
          <a:pPr algn="r"/>
          <a:endParaRPr lang="ru-RU" sz="1800" b="1" dirty="0" smtClean="0"/>
        </a:p>
        <a:p>
          <a:pPr algn="ctr"/>
          <a:r>
            <a:rPr lang="ru-RU" sz="1800" b="1" dirty="0" smtClean="0"/>
            <a:t>Информационные</a:t>
          </a:r>
        </a:p>
        <a:p>
          <a:pPr algn="ctr"/>
          <a:r>
            <a:rPr lang="ru-RU" sz="1800" b="1" dirty="0" smtClean="0"/>
            <a:t> </a:t>
          </a:r>
          <a:endParaRPr lang="ru-RU" sz="1800" b="1" dirty="0"/>
        </a:p>
      </dgm:t>
    </dgm:pt>
    <dgm:pt modelId="{1C1DF864-E568-4582-9F94-CAE938C198D7}" type="parTrans" cxnId="{DE79795B-6FDD-4396-A243-113AE53C4A42}">
      <dgm:prSet/>
      <dgm:spPr/>
      <dgm:t>
        <a:bodyPr/>
        <a:lstStyle/>
        <a:p>
          <a:endParaRPr lang="ru-RU" sz="1800" b="1"/>
        </a:p>
      </dgm:t>
    </dgm:pt>
    <dgm:pt modelId="{03331887-6568-4F84-93E4-769D71F58757}" type="sibTrans" cxnId="{DE79795B-6FDD-4396-A243-113AE53C4A42}">
      <dgm:prSet/>
      <dgm:spPr/>
      <dgm:t>
        <a:bodyPr/>
        <a:lstStyle/>
        <a:p>
          <a:endParaRPr lang="ru-RU" sz="1800" b="1"/>
        </a:p>
      </dgm:t>
    </dgm:pt>
    <dgm:pt modelId="{C9045C17-C893-42F3-8331-7FDB38790794}">
      <dgm:prSet phldrT="[Текст]" custT="1"/>
      <dgm:spPr/>
      <dgm:t>
        <a:bodyPr/>
        <a:lstStyle/>
        <a:p>
          <a:pPr algn="ctr"/>
          <a:endParaRPr lang="ru-RU" sz="1800" b="1" dirty="0" smtClean="0"/>
        </a:p>
        <a:p>
          <a:pPr algn="ctr"/>
          <a:endParaRPr lang="ru-RU" sz="1800" b="1" dirty="0" smtClean="0"/>
        </a:p>
        <a:p>
          <a:pPr algn="ctr"/>
          <a:endParaRPr lang="ru-RU" sz="1800" b="1" dirty="0" smtClean="0"/>
        </a:p>
        <a:p>
          <a:pPr algn="ctr"/>
          <a:r>
            <a:rPr lang="ru-RU" sz="1800" b="1" dirty="0" smtClean="0"/>
            <a:t>Материально-технические</a:t>
          </a:r>
        </a:p>
        <a:p>
          <a:pPr algn="ctr"/>
          <a:endParaRPr lang="ru-RU" sz="1800" b="1" dirty="0"/>
        </a:p>
      </dgm:t>
    </dgm:pt>
    <dgm:pt modelId="{352AB5B8-6F7A-41B7-9BC3-06BEF7C2C6B5}" type="parTrans" cxnId="{1BAB404F-E2BC-4AF9-9407-80E3ECC988EF}">
      <dgm:prSet/>
      <dgm:spPr/>
      <dgm:t>
        <a:bodyPr/>
        <a:lstStyle/>
        <a:p>
          <a:endParaRPr lang="ru-RU" sz="1800" b="1"/>
        </a:p>
      </dgm:t>
    </dgm:pt>
    <dgm:pt modelId="{8699FC81-5EDC-4533-A2F0-062EEF179114}" type="sibTrans" cxnId="{1BAB404F-E2BC-4AF9-9407-80E3ECC988EF}">
      <dgm:prSet/>
      <dgm:spPr/>
      <dgm:t>
        <a:bodyPr/>
        <a:lstStyle/>
        <a:p>
          <a:endParaRPr lang="ru-RU" sz="1800" b="1"/>
        </a:p>
      </dgm:t>
    </dgm:pt>
    <dgm:pt modelId="{554E5912-4B49-43D0-891D-B6B05FF3E995}">
      <dgm:prSet phldrT="[Текст]" custT="1"/>
      <dgm:spPr/>
      <dgm:t>
        <a:bodyPr/>
        <a:lstStyle/>
        <a:p>
          <a:pPr algn="r"/>
          <a:endParaRPr lang="ru-RU" sz="1800" b="1" dirty="0" smtClean="0"/>
        </a:p>
        <a:p>
          <a:pPr algn="r"/>
          <a:endParaRPr lang="ru-RU" sz="1800" b="1" dirty="0" smtClean="0"/>
        </a:p>
        <a:p>
          <a:pPr algn="r"/>
          <a:endParaRPr lang="ru-RU" sz="1800" b="1" dirty="0" smtClean="0"/>
        </a:p>
        <a:p>
          <a:pPr algn="ctr"/>
          <a:r>
            <a:rPr lang="ru-RU" sz="1800" b="1" dirty="0" smtClean="0"/>
            <a:t>Организационно-управленческие</a:t>
          </a:r>
        </a:p>
        <a:p>
          <a:pPr algn="ctr"/>
          <a:endParaRPr lang="ru-RU" sz="1800" b="1" dirty="0"/>
        </a:p>
      </dgm:t>
    </dgm:pt>
    <dgm:pt modelId="{082D0B83-E9F8-4B74-BED5-E00C77D64122}" type="parTrans" cxnId="{4309EA1C-A4B3-4676-A88B-219050A212C0}">
      <dgm:prSet/>
      <dgm:spPr/>
      <dgm:t>
        <a:bodyPr/>
        <a:lstStyle/>
        <a:p>
          <a:endParaRPr lang="ru-RU" sz="1800" b="1"/>
        </a:p>
      </dgm:t>
    </dgm:pt>
    <dgm:pt modelId="{616AD6DF-6A01-4A04-AC82-237C56A83E97}" type="sibTrans" cxnId="{4309EA1C-A4B3-4676-A88B-219050A212C0}">
      <dgm:prSet/>
      <dgm:spPr/>
      <dgm:t>
        <a:bodyPr/>
        <a:lstStyle/>
        <a:p>
          <a:endParaRPr lang="ru-RU" sz="1800" b="1"/>
        </a:p>
      </dgm:t>
    </dgm:pt>
    <dgm:pt modelId="{63D6653D-748D-4F58-96E2-F6306E6E3F70}" type="pres">
      <dgm:prSet presAssocID="{09B3C8F7-81F5-4C86-86A0-9205BA92098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B55624B-4F68-403A-AC3F-03EB0136D996}" type="pres">
      <dgm:prSet presAssocID="{C44E0943-B30D-4D5A-B7A3-55A99E76AA4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286BD0-6CB1-474F-BC59-FA93332245D5}" type="pres">
      <dgm:prSet presAssocID="{211F4023-96EC-444D-89D1-47FBD6321BF3}" presName="sibTrans" presStyleCnt="0"/>
      <dgm:spPr/>
      <dgm:t>
        <a:bodyPr/>
        <a:lstStyle/>
        <a:p>
          <a:endParaRPr lang="ru-RU"/>
        </a:p>
      </dgm:t>
    </dgm:pt>
    <dgm:pt modelId="{36E1037A-B2E2-4C83-B77F-D2DF33F4048D}" type="pres">
      <dgm:prSet presAssocID="{62A71B3F-F4E5-480C-AA3D-2484118B5C2A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DDB440-BF90-4ECC-9D69-E8EFF5763268}" type="pres">
      <dgm:prSet presAssocID="{1EB98866-A48C-48AC-BCB5-580F83DD51C7}" presName="sibTrans" presStyleCnt="0"/>
      <dgm:spPr/>
      <dgm:t>
        <a:bodyPr/>
        <a:lstStyle/>
        <a:p>
          <a:endParaRPr lang="ru-RU"/>
        </a:p>
      </dgm:t>
    </dgm:pt>
    <dgm:pt modelId="{5BD4503A-734B-4D29-A7D7-4E94C4311BF2}" type="pres">
      <dgm:prSet presAssocID="{E32AB4E5-4301-451E-B2EA-714B5407B5D4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610B4B-7247-4500-AEB0-735F73924812}" type="pres">
      <dgm:prSet presAssocID="{69BF8E16-AA61-4D5A-AFD5-0E770D65B197}" presName="sibTrans" presStyleCnt="0"/>
      <dgm:spPr/>
      <dgm:t>
        <a:bodyPr/>
        <a:lstStyle/>
        <a:p>
          <a:endParaRPr lang="ru-RU"/>
        </a:p>
      </dgm:t>
    </dgm:pt>
    <dgm:pt modelId="{1C507582-C6D1-480D-94DE-8D2F26E41224}" type="pres">
      <dgm:prSet presAssocID="{E1900344-75E5-4D9D-B1BA-0D64B953B7D6}" presName="node" presStyleLbl="node1" presStyleIdx="3" presStyleCnt="6" custLinFactNeighborY="326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FB0003-0DC7-41EF-B754-0F5F53205488}" type="pres">
      <dgm:prSet presAssocID="{03331887-6568-4F84-93E4-769D71F58757}" presName="sibTrans" presStyleCnt="0"/>
      <dgm:spPr/>
      <dgm:t>
        <a:bodyPr/>
        <a:lstStyle/>
        <a:p>
          <a:endParaRPr lang="ru-RU"/>
        </a:p>
      </dgm:t>
    </dgm:pt>
    <dgm:pt modelId="{13FE637C-571B-4FE9-BDC6-184F62F2E7D1}" type="pres">
      <dgm:prSet presAssocID="{C9045C17-C893-42F3-8331-7FDB38790794}" presName="node" presStyleLbl="node1" presStyleIdx="4" presStyleCnt="6" custLinFactNeighborY="326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2ECC7B-0D70-4BDC-BA50-B526BFD67022}" type="pres">
      <dgm:prSet presAssocID="{8699FC81-5EDC-4533-A2F0-062EEF179114}" presName="sibTrans" presStyleCnt="0"/>
      <dgm:spPr/>
      <dgm:t>
        <a:bodyPr/>
        <a:lstStyle/>
        <a:p>
          <a:endParaRPr lang="ru-RU"/>
        </a:p>
      </dgm:t>
    </dgm:pt>
    <dgm:pt modelId="{C62344AC-3F76-4413-98BD-0B0398779400}" type="pres">
      <dgm:prSet presAssocID="{554E5912-4B49-43D0-891D-B6B05FF3E995}" presName="node" presStyleLbl="node1" presStyleIdx="5" presStyleCnt="6" custLinFactNeighborY="326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809793F-08F3-4ABA-9770-7E53DE3962D4}" type="presOf" srcId="{E1900344-75E5-4D9D-B1BA-0D64B953B7D6}" destId="{1C507582-C6D1-480D-94DE-8D2F26E41224}" srcOrd="0" destOrd="0" presId="urn:microsoft.com/office/officeart/2005/8/layout/default#7"/>
    <dgm:cxn modelId="{7F6B94F7-A8E1-4159-B59B-104331BA1FA0}" type="presOf" srcId="{554E5912-4B49-43D0-891D-B6B05FF3E995}" destId="{C62344AC-3F76-4413-98BD-0B0398779400}" srcOrd="0" destOrd="0" presId="urn:microsoft.com/office/officeart/2005/8/layout/default#7"/>
    <dgm:cxn modelId="{391C4C35-5F18-4D11-BAE3-3F87B1F0471F}" type="presOf" srcId="{C9045C17-C893-42F3-8331-7FDB38790794}" destId="{13FE637C-571B-4FE9-BDC6-184F62F2E7D1}" srcOrd="0" destOrd="0" presId="urn:microsoft.com/office/officeart/2005/8/layout/default#7"/>
    <dgm:cxn modelId="{8E3EB455-B0A9-4262-A31C-E00ED8AF4CDA}" srcId="{09B3C8F7-81F5-4C86-86A0-9205BA92098A}" destId="{62A71B3F-F4E5-480C-AA3D-2484118B5C2A}" srcOrd="1" destOrd="0" parTransId="{2D88AD6B-10D9-4022-80EF-D55F2E583D25}" sibTransId="{1EB98866-A48C-48AC-BCB5-580F83DD51C7}"/>
    <dgm:cxn modelId="{04ABC52B-610E-491A-A940-7922DABCDE5A}" srcId="{09B3C8F7-81F5-4C86-86A0-9205BA92098A}" destId="{E32AB4E5-4301-451E-B2EA-714B5407B5D4}" srcOrd="2" destOrd="0" parTransId="{300D9119-7335-46F8-9C02-BB2CE24317FB}" sibTransId="{69BF8E16-AA61-4D5A-AFD5-0E770D65B197}"/>
    <dgm:cxn modelId="{1BAB404F-E2BC-4AF9-9407-80E3ECC988EF}" srcId="{09B3C8F7-81F5-4C86-86A0-9205BA92098A}" destId="{C9045C17-C893-42F3-8331-7FDB38790794}" srcOrd="4" destOrd="0" parTransId="{352AB5B8-6F7A-41B7-9BC3-06BEF7C2C6B5}" sibTransId="{8699FC81-5EDC-4533-A2F0-062EEF179114}"/>
    <dgm:cxn modelId="{3BC73468-59B9-4FEA-B30B-35B2772267AC}" type="presOf" srcId="{E32AB4E5-4301-451E-B2EA-714B5407B5D4}" destId="{5BD4503A-734B-4D29-A7D7-4E94C4311BF2}" srcOrd="0" destOrd="0" presId="urn:microsoft.com/office/officeart/2005/8/layout/default#7"/>
    <dgm:cxn modelId="{7FBD4D23-F42D-4FB2-8C68-C225EA3AED4C}" type="presOf" srcId="{09B3C8F7-81F5-4C86-86A0-9205BA92098A}" destId="{63D6653D-748D-4F58-96E2-F6306E6E3F70}" srcOrd="0" destOrd="0" presId="urn:microsoft.com/office/officeart/2005/8/layout/default#7"/>
    <dgm:cxn modelId="{F5558C0C-3993-4F23-A27C-05A822ADE036}" type="presOf" srcId="{C44E0943-B30D-4D5A-B7A3-55A99E76AA46}" destId="{FB55624B-4F68-403A-AC3F-03EB0136D996}" srcOrd="0" destOrd="0" presId="urn:microsoft.com/office/officeart/2005/8/layout/default#7"/>
    <dgm:cxn modelId="{DE79795B-6FDD-4396-A243-113AE53C4A42}" srcId="{09B3C8F7-81F5-4C86-86A0-9205BA92098A}" destId="{E1900344-75E5-4D9D-B1BA-0D64B953B7D6}" srcOrd="3" destOrd="0" parTransId="{1C1DF864-E568-4582-9F94-CAE938C198D7}" sibTransId="{03331887-6568-4F84-93E4-769D71F58757}"/>
    <dgm:cxn modelId="{5CCB94CE-C7C5-4EF9-BA0C-C926596D0ED6}" srcId="{09B3C8F7-81F5-4C86-86A0-9205BA92098A}" destId="{C44E0943-B30D-4D5A-B7A3-55A99E76AA46}" srcOrd="0" destOrd="0" parTransId="{AE2AB9FF-68E3-48E6-ADB0-8A05B4F3F1C4}" sibTransId="{211F4023-96EC-444D-89D1-47FBD6321BF3}"/>
    <dgm:cxn modelId="{5B35648E-DB09-466A-9E9D-906B830D41A7}" type="presOf" srcId="{62A71B3F-F4E5-480C-AA3D-2484118B5C2A}" destId="{36E1037A-B2E2-4C83-B77F-D2DF33F4048D}" srcOrd="0" destOrd="0" presId="urn:microsoft.com/office/officeart/2005/8/layout/default#7"/>
    <dgm:cxn modelId="{4309EA1C-A4B3-4676-A88B-219050A212C0}" srcId="{09B3C8F7-81F5-4C86-86A0-9205BA92098A}" destId="{554E5912-4B49-43D0-891D-B6B05FF3E995}" srcOrd="5" destOrd="0" parTransId="{082D0B83-E9F8-4B74-BED5-E00C77D64122}" sibTransId="{616AD6DF-6A01-4A04-AC82-237C56A83E97}"/>
    <dgm:cxn modelId="{E50FE8B9-EF2B-490D-9F5B-3436369B577E}" type="presParOf" srcId="{63D6653D-748D-4F58-96E2-F6306E6E3F70}" destId="{FB55624B-4F68-403A-AC3F-03EB0136D996}" srcOrd="0" destOrd="0" presId="urn:microsoft.com/office/officeart/2005/8/layout/default#7"/>
    <dgm:cxn modelId="{630DB645-0484-4AA5-BBD5-C3A1DBE5835C}" type="presParOf" srcId="{63D6653D-748D-4F58-96E2-F6306E6E3F70}" destId="{2C286BD0-6CB1-474F-BC59-FA93332245D5}" srcOrd="1" destOrd="0" presId="urn:microsoft.com/office/officeart/2005/8/layout/default#7"/>
    <dgm:cxn modelId="{6DD27596-A1E8-4465-A9EC-31356792E4AD}" type="presParOf" srcId="{63D6653D-748D-4F58-96E2-F6306E6E3F70}" destId="{36E1037A-B2E2-4C83-B77F-D2DF33F4048D}" srcOrd="2" destOrd="0" presId="urn:microsoft.com/office/officeart/2005/8/layout/default#7"/>
    <dgm:cxn modelId="{75611762-2E83-46C9-9139-C52CE05545AF}" type="presParOf" srcId="{63D6653D-748D-4F58-96E2-F6306E6E3F70}" destId="{65DDB440-BF90-4ECC-9D69-E8EFF5763268}" srcOrd="3" destOrd="0" presId="urn:microsoft.com/office/officeart/2005/8/layout/default#7"/>
    <dgm:cxn modelId="{C01C0F86-83ED-4B3C-9FA7-633A4034267E}" type="presParOf" srcId="{63D6653D-748D-4F58-96E2-F6306E6E3F70}" destId="{5BD4503A-734B-4D29-A7D7-4E94C4311BF2}" srcOrd="4" destOrd="0" presId="urn:microsoft.com/office/officeart/2005/8/layout/default#7"/>
    <dgm:cxn modelId="{6B447721-CAC9-4DAF-B858-E517C3D506AD}" type="presParOf" srcId="{63D6653D-748D-4F58-96E2-F6306E6E3F70}" destId="{B0610B4B-7247-4500-AEB0-735F73924812}" srcOrd="5" destOrd="0" presId="urn:microsoft.com/office/officeart/2005/8/layout/default#7"/>
    <dgm:cxn modelId="{6C03C86A-DB36-407D-9794-AA1771992759}" type="presParOf" srcId="{63D6653D-748D-4F58-96E2-F6306E6E3F70}" destId="{1C507582-C6D1-480D-94DE-8D2F26E41224}" srcOrd="6" destOrd="0" presId="urn:microsoft.com/office/officeart/2005/8/layout/default#7"/>
    <dgm:cxn modelId="{26F2B019-8850-4DD4-868E-4CE7DF87FC98}" type="presParOf" srcId="{63D6653D-748D-4F58-96E2-F6306E6E3F70}" destId="{8CFB0003-0DC7-41EF-B754-0F5F53205488}" srcOrd="7" destOrd="0" presId="urn:microsoft.com/office/officeart/2005/8/layout/default#7"/>
    <dgm:cxn modelId="{5AC0FF1F-A0C5-45A6-BDAD-7EF7A129B7F6}" type="presParOf" srcId="{63D6653D-748D-4F58-96E2-F6306E6E3F70}" destId="{13FE637C-571B-4FE9-BDC6-184F62F2E7D1}" srcOrd="8" destOrd="0" presId="urn:microsoft.com/office/officeart/2005/8/layout/default#7"/>
    <dgm:cxn modelId="{FC5AE184-FE87-43C4-AEEB-CC3145206E14}" type="presParOf" srcId="{63D6653D-748D-4F58-96E2-F6306E6E3F70}" destId="{072ECC7B-0D70-4BDC-BA50-B526BFD67022}" srcOrd="9" destOrd="0" presId="urn:microsoft.com/office/officeart/2005/8/layout/default#7"/>
    <dgm:cxn modelId="{235F1BE0-3969-434A-B4D5-625FC0DEE3FC}" type="presParOf" srcId="{63D6653D-748D-4F58-96E2-F6306E6E3F70}" destId="{C62344AC-3F76-4413-98BD-0B0398779400}" srcOrd="10" destOrd="0" presId="urn:microsoft.com/office/officeart/2005/8/layout/default#7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55624B-4F68-403A-AC3F-03EB0136D996}">
      <dsp:nvSpPr>
        <dsp:cNvPr id="0" name=""/>
        <dsp:cNvSpPr/>
      </dsp:nvSpPr>
      <dsp:spPr>
        <a:xfrm>
          <a:off x="0" y="620896"/>
          <a:ext cx="2561722" cy="153703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/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/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Кадровые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 </a:t>
          </a:r>
          <a:endParaRPr lang="ru-RU" sz="1800" b="1" kern="1200" dirty="0"/>
        </a:p>
      </dsp:txBody>
      <dsp:txXfrm>
        <a:off x="0" y="620896"/>
        <a:ext cx="2561722" cy="1537033"/>
      </dsp:txXfrm>
    </dsp:sp>
    <dsp:sp modelId="{36E1037A-B2E2-4C83-B77F-D2DF33F4048D}">
      <dsp:nvSpPr>
        <dsp:cNvPr id="0" name=""/>
        <dsp:cNvSpPr/>
      </dsp:nvSpPr>
      <dsp:spPr>
        <a:xfrm>
          <a:off x="2817894" y="620896"/>
          <a:ext cx="2561722" cy="1537033"/>
        </a:xfrm>
        <a:prstGeom prst="rect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/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/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Научно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-методические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 </a:t>
          </a:r>
          <a:endParaRPr lang="ru-RU" sz="1800" b="1" kern="1200" dirty="0"/>
        </a:p>
      </dsp:txBody>
      <dsp:txXfrm>
        <a:off x="2817894" y="620896"/>
        <a:ext cx="2561722" cy="1537033"/>
      </dsp:txXfrm>
    </dsp:sp>
    <dsp:sp modelId="{5BD4503A-734B-4D29-A7D7-4E94C4311BF2}">
      <dsp:nvSpPr>
        <dsp:cNvPr id="0" name=""/>
        <dsp:cNvSpPr/>
      </dsp:nvSpPr>
      <dsp:spPr>
        <a:xfrm>
          <a:off x="5635788" y="620896"/>
          <a:ext cx="2561722" cy="1537033"/>
        </a:xfrm>
        <a:prstGeom prst="rect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/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/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Социальные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 </a:t>
          </a:r>
          <a:endParaRPr lang="ru-RU" sz="1800" b="1" kern="1200" dirty="0"/>
        </a:p>
      </dsp:txBody>
      <dsp:txXfrm>
        <a:off x="5635788" y="620896"/>
        <a:ext cx="2561722" cy="1537033"/>
      </dsp:txXfrm>
    </dsp:sp>
    <dsp:sp modelId="{1C507582-C6D1-480D-94DE-8D2F26E41224}">
      <dsp:nvSpPr>
        <dsp:cNvPr id="0" name=""/>
        <dsp:cNvSpPr/>
      </dsp:nvSpPr>
      <dsp:spPr>
        <a:xfrm>
          <a:off x="0" y="2915943"/>
          <a:ext cx="2561722" cy="1537033"/>
        </a:xfrm>
        <a:prstGeom prst="rect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/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/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Информационные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 </a:t>
          </a:r>
          <a:endParaRPr lang="ru-RU" sz="1800" b="1" kern="1200" dirty="0"/>
        </a:p>
      </dsp:txBody>
      <dsp:txXfrm>
        <a:off x="0" y="2915943"/>
        <a:ext cx="2561722" cy="1537033"/>
      </dsp:txXfrm>
    </dsp:sp>
    <dsp:sp modelId="{13FE637C-571B-4FE9-BDC6-184F62F2E7D1}">
      <dsp:nvSpPr>
        <dsp:cNvPr id="0" name=""/>
        <dsp:cNvSpPr/>
      </dsp:nvSpPr>
      <dsp:spPr>
        <a:xfrm>
          <a:off x="2817894" y="2915943"/>
          <a:ext cx="2561722" cy="1537033"/>
        </a:xfrm>
        <a:prstGeom prst="rect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Материально-технические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/>
        </a:p>
      </dsp:txBody>
      <dsp:txXfrm>
        <a:off x="2817894" y="2915943"/>
        <a:ext cx="2561722" cy="1537033"/>
      </dsp:txXfrm>
    </dsp:sp>
    <dsp:sp modelId="{C62344AC-3F76-4413-98BD-0B0398779400}">
      <dsp:nvSpPr>
        <dsp:cNvPr id="0" name=""/>
        <dsp:cNvSpPr/>
      </dsp:nvSpPr>
      <dsp:spPr>
        <a:xfrm>
          <a:off x="5635788" y="2915943"/>
          <a:ext cx="2561722" cy="1537033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/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/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Организационно-управленческие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/>
        </a:p>
      </dsp:txBody>
      <dsp:txXfrm>
        <a:off x="5635788" y="2915943"/>
        <a:ext cx="2561722" cy="15370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7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892FDF7-E3E4-48C9-BC29-B3714AA4DA9B}" type="datetimeFigureOut">
              <a:rPr lang="ru-RU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3D1EBC7-E71E-497D-93BE-DA6F9DDD15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57029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B321322-5031-4A15-9009-ADFB98222AEA}" type="datetimeFigureOut">
              <a:rPr lang="ru-RU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4350"/>
            <a:ext cx="3713162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C5BF5CD-9744-42F6-8ACE-F807ECB8A6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061420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 txBox="1">
            <a:spLocks noGrp="1" noChangeArrowheads="1"/>
          </p:cNvSpPr>
          <p:nvPr/>
        </p:nvSpPr>
        <p:spPr bwMode="auto">
          <a:xfrm>
            <a:off x="5180013" y="6515100"/>
            <a:ext cx="3962400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285" tIns="45642" rIns="91285" bIns="45642" anchor="b"/>
          <a:lstStyle/>
          <a:p>
            <a:pPr algn="r"/>
            <a:fld id="{A12D2D9B-804E-4520-B426-0EC3645E6224}" type="slidenum">
              <a:rPr lang="ru-RU" sz="1200"/>
              <a:pPr algn="r"/>
              <a:t>1</a:t>
            </a:fld>
            <a:endParaRPr lang="ru-RU" sz="12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716213" y="514350"/>
            <a:ext cx="3713162" cy="25717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lIns="91285" tIns="45642" rIns="91285" bIns="45642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dirty="0" smtClean="0">
                <a:latin typeface="Arial" charset="0"/>
                <a:cs typeface="Arial" charset="0"/>
              </a:rPr>
              <a:t> </a:t>
            </a:r>
          </a:p>
          <a:p>
            <a:pPr eaLnBrk="1" hangingPunct="1"/>
            <a:r>
              <a:rPr lang="ru-RU" dirty="0" smtClean="0">
                <a:latin typeface="Arial" charset="0"/>
                <a:cs typeface="Arial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63E0B8E-8F92-40FE-86FD-72A0A313C79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fld id="{ECB47A97-4A01-4946-9BB1-4E92FB833029}" type="slidenum">
              <a:rPr lang="ru-RU" sz="1200">
                <a:solidFill>
                  <a:srgbClr val="000000"/>
                </a:solidFill>
                <a:latin typeface="Calibri" charset="0"/>
              </a:rPr>
              <a:pPr eaLnBrk="1" hangingPunct="1"/>
              <a:t>13</a:t>
            </a:fld>
            <a:endParaRPr lang="ru-RU" sz="12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5179485" y="6513910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93B7699D-4616-A145-94BB-A445D5A6A1F3}" type="slidenum">
              <a:rPr lang="ru-RU" sz="1200">
                <a:solidFill>
                  <a:srgbClr val="000000"/>
                </a:solidFill>
                <a:latin typeface="Calibri" charset="0"/>
              </a:rPr>
              <a:pPr algn="r" eaLnBrk="1" hangingPunct="1">
                <a:buClrTx/>
                <a:buFontTx/>
                <a:buNone/>
              </a:pPr>
              <a:t>13</a:t>
            </a:fld>
            <a:endParaRPr lang="ru-RU" sz="12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481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16213" y="520700"/>
            <a:ext cx="3713162" cy="2571750"/>
          </a:xfrm>
          <a:solidFill>
            <a:srgbClr val="FFFFFF"/>
          </a:solidFill>
          <a:ln/>
        </p:spPr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7291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ru-RU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36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0864A8-28AE-46BB-96D3-4F9826F76ACD}" type="datetime1">
              <a:rPr lang="ru-RU" smtClean="0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620FE4-38FD-4050-99BA-71F2175CAB9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7" name="Рисунок 6" descr="ЧГУ_0000.jpg"/>
          <p:cNvPicPr>
            <a:picLocks noChangeAspect="1"/>
          </p:cNvPicPr>
          <p:nvPr userDrawn="1"/>
        </p:nvPicPr>
        <p:blipFill>
          <a:blip r:embed="rId2" cstate="print"/>
          <a:srcRect b="6584"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F52939-CA97-495E-A9F5-968287E491DA}" type="datetime1">
              <a:rPr lang="ru-RU" smtClean="0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5D51F7-D6E5-4465-8F84-B37E121358B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7" name="Рисунок 7" descr="ЧГУ_0001.jpg"/>
          <p:cNvPicPr>
            <a:picLocks noChangeAspect="1"/>
          </p:cNvPicPr>
          <p:nvPr userDrawn="1"/>
        </p:nvPicPr>
        <p:blipFill>
          <a:blip r:embed="rId2" cstate="print"/>
          <a:srcRect b="5844"/>
          <a:stretch>
            <a:fillRect/>
          </a:stretch>
        </p:blipFill>
        <p:spPr bwMode="auto">
          <a:xfrm>
            <a:off x="-14281" y="0"/>
            <a:ext cx="9920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9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49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20EA77-8F75-4CD5-A3EF-5A3EE98F3206}" type="datetime1">
              <a:rPr lang="ru-RU" smtClean="0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DE303-284D-4FEB-BA74-93E4CCD2EB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7" name="Рисунок 7" descr="ЧГУ_0001.jpg"/>
          <p:cNvPicPr>
            <a:picLocks noChangeAspect="1"/>
          </p:cNvPicPr>
          <p:nvPr userDrawn="1"/>
        </p:nvPicPr>
        <p:blipFill>
          <a:blip r:embed="rId2" cstate="print"/>
          <a:srcRect b="5844"/>
          <a:stretch>
            <a:fillRect/>
          </a:stretch>
        </p:blipFill>
        <p:spPr bwMode="auto">
          <a:xfrm>
            <a:off x="-14281" y="0"/>
            <a:ext cx="9920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4D5479-8777-498C-89D7-2B7859A10B95}" type="datetime1">
              <a:rPr lang="ru-RU" smtClean="0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FA244B-6F56-4BD9-9DE5-24E3A2E32E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7" name="Рисунок 6" descr="ЧГУ_0001.jpg"/>
          <p:cNvPicPr>
            <a:picLocks noChangeAspect="1"/>
          </p:cNvPicPr>
          <p:nvPr userDrawn="1"/>
        </p:nvPicPr>
        <p:blipFill>
          <a:blip r:embed="rId2" cstate="print"/>
          <a:srcRect b="5844"/>
          <a:stretch>
            <a:fillRect/>
          </a:stretch>
        </p:blipFill>
        <p:spPr bwMode="auto">
          <a:xfrm>
            <a:off x="-14281" y="0"/>
            <a:ext cx="9920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1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623DC9-7FF2-405A-96BF-130BE17411C2}" type="datetime1">
              <a:rPr lang="ru-RU" smtClean="0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ED23F2-80FC-47D6-AD9C-1EEB1AE6B15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7" name="Рисунок 7" descr="ЧГУ_0001.jpg"/>
          <p:cNvPicPr>
            <a:picLocks noChangeAspect="1"/>
          </p:cNvPicPr>
          <p:nvPr userDrawn="1"/>
        </p:nvPicPr>
        <p:blipFill>
          <a:blip r:embed="rId2" cstate="print"/>
          <a:srcRect b="5844"/>
          <a:stretch>
            <a:fillRect/>
          </a:stretch>
        </p:blipFill>
        <p:spPr bwMode="auto">
          <a:xfrm>
            <a:off x="-14281" y="0"/>
            <a:ext cx="9920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3555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04316D-CB70-422F-8BA7-FDF3724E613C}" type="datetime1">
              <a:rPr lang="ru-RU" smtClean="0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6DC5DA-B66D-4EB9-BC52-A3438A8FA84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8" name="Рисунок 6" descr="ЧГУ_0001.jpg"/>
          <p:cNvPicPr>
            <a:picLocks noChangeAspect="1"/>
          </p:cNvPicPr>
          <p:nvPr userDrawn="1"/>
        </p:nvPicPr>
        <p:blipFill>
          <a:blip r:embed="rId2" cstate="print"/>
          <a:srcRect b="5844"/>
          <a:stretch>
            <a:fillRect/>
          </a:stretch>
        </p:blipFill>
        <p:spPr bwMode="auto">
          <a:xfrm>
            <a:off x="-14281" y="0"/>
            <a:ext cx="9920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A617F9-90C4-4D69-969E-6DE08F31E297}" type="datetime1">
              <a:rPr lang="ru-RU" smtClean="0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3DF495-554C-44F2-9D3A-96B57F118BA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0" name="Рисунок 7" descr="ЧГУ_0001.jpg"/>
          <p:cNvPicPr>
            <a:picLocks noChangeAspect="1"/>
          </p:cNvPicPr>
          <p:nvPr userDrawn="1"/>
        </p:nvPicPr>
        <p:blipFill>
          <a:blip r:embed="rId2" cstate="print"/>
          <a:srcRect b="5844"/>
          <a:stretch>
            <a:fillRect/>
          </a:stretch>
        </p:blipFill>
        <p:spPr bwMode="auto">
          <a:xfrm>
            <a:off x="-14281" y="0"/>
            <a:ext cx="9920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CCB544-B75B-4E53-8911-B06C89B6EF58}" type="datetime1">
              <a:rPr lang="ru-RU" smtClean="0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188DEB-1FF3-49FA-B542-23273A86C6D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6" name="Рисунок 7" descr="ЧГУ_0001.jpg"/>
          <p:cNvPicPr>
            <a:picLocks noChangeAspect="1"/>
          </p:cNvPicPr>
          <p:nvPr userDrawn="1"/>
        </p:nvPicPr>
        <p:blipFill>
          <a:blip r:embed="rId2" cstate="print"/>
          <a:srcRect b="5844"/>
          <a:stretch>
            <a:fillRect/>
          </a:stretch>
        </p:blipFill>
        <p:spPr bwMode="auto">
          <a:xfrm>
            <a:off x="-14281" y="0"/>
            <a:ext cx="9920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41207F-7083-47EF-8331-0AD081E4B3F3}" type="datetime1">
              <a:rPr lang="ru-RU" smtClean="0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784219-5A6E-4EEC-8C29-22269147F79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5" name="Рисунок 7" descr="ЧГУ_0001.jpg"/>
          <p:cNvPicPr>
            <a:picLocks noChangeAspect="1"/>
          </p:cNvPicPr>
          <p:nvPr userDrawn="1"/>
        </p:nvPicPr>
        <p:blipFill>
          <a:blip r:embed="rId2" cstate="print"/>
          <a:srcRect b="5844"/>
          <a:stretch>
            <a:fillRect/>
          </a:stretch>
        </p:blipFill>
        <p:spPr bwMode="auto">
          <a:xfrm>
            <a:off x="-14281" y="0"/>
            <a:ext cx="9920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2972" y="27306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26020E-7B4C-46CC-8A6F-1B0662259B84}" type="datetime1">
              <a:rPr lang="ru-RU" smtClean="0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8D0CB1-9261-48E6-9F24-5BC7A6730FF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8" name="Рисунок 7" descr="ЧГУ_0001.jpg"/>
          <p:cNvPicPr>
            <a:picLocks noChangeAspect="1"/>
          </p:cNvPicPr>
          <p:nvPr userDrawn="1"/>
        </p:nvPicPr>
        <p:blipFill>
          <a:blip r:embed="rId2" cstate="print"/>
          <a:srcRect b="5844"/>
          <a:stretch>
            <a:fillRect/>
          </a:stretch>
        </p:blipFill>
        <p:spPr bwMode="auto">
          <a:xfrm>
            <a:off x="-14281" y="0"/>
            <a:ext cx="9920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629C25-26AC-4D96-B94D-9D76E51D480C}" type="datetime1">
              <a:rPr lang="ru-RU" smtClean="0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72A904-7C3C-4D4C-A201-35F5025A63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8" name="Рисунок 7" descr="ЧГУ_0001.jpg"/>
          <p:cNvPicPr>
            <a:picLocks noChangeAspect="1"/>
          </p:cNvPicPr>
          <p:nvPr userDrawn="1"/>
        </p:nvPicPr>
        <p:blipFill>
          <a:blip r:embed="rId2" cstate="print"/>
          <a:srcRect b="5844"/>
          <a:stretch>
            <a:fillRect/>
          </a:stretch>
        </p:blipFill>
        <p:spPr bwMode="auto">
          <a:xfrm>
            <a:off x="-14281" y="0"/>
            <a:ext cx="9920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6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69A659D-2D2F-4F2C-A831-1329BF08A67E}" type="datetime1">
              <a:rPr lang="ru-RU" smtClean="0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6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6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0EF7CD6-DC3B-4F05-828D-02D22B74F9C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  <p:sldLayoutId id="2147484399" r:id="rId8"/>
    <p:sldLayoutId id="2147484400" r:id="rId9"/>
    <p:sldLayoutId id="2147484401" r:id="rId10"/>
    <p:sldLayoutId id="214748440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image" Target="../media/image9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7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6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5.jpeg"/><Relationship Id="rId1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hyperlink" Target="mailto:kpisp@chsu.r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k.defo@mail.ru" TargetMode="External"/><Relationship Id="rId5" Type="http://schemas.openxmlformats.org/officeDocument/2006/relationships/hyperlink" Target="mailto:rumts_czfo_chgu@mail.ru" TargetMode="Externa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3E8CB5-F44F-49FD-93E0-BF31560B7A6B}" type="slidenum">
              <a:rPr lang="ru-RU" smtClean="0">
                <a:latin typeface="Bookman Old Style" pitchFamily="18" charset="0"/>
              </a:rPr>
              <a:pPr>
                <a:defRPr/>
              </a:pPr>
              <a:t>1</a:t>
            </a:fld>
            <a:endParaRPr lang="ru-RU" dirty="0">
              <a:latin typeface="Bookman Old Style" pitchFamily="18" charset="0"/>
            </a:endParaRPr>
          </a:p>
        </p:txBody>
      </p:sp>
      <p:sp>
        <p:nvSpPr>
          <p:cNvPr id="15363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344488" y="2056780"/>
            <a:ext cx="9002712" cy="2308324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Оценка удовлетворенности студентов с инвалидностью и ОВЗ переходом на обучение с использованием дистанционных технологий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95546" y="0"/>
            <a:ext cx="7310454" cy="163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i="1" dirty="0" smtClean="0">
                <a:solidFill>
                  <a:prstClr val="black"/>
                </a:solidFill>
              </a:rPr>
              <a:t>ФГБОУ ВО «Череповецкий государственный университет»</a:t>
            </a:r>
          </a:p>
          <a:p>
            <a:pPr lvl="0" algn="ctr">
              <a:lnSpc>
                <a:spcPct val="90000"/>
              </a:lnSpc>
              <a:defRPr/>
            </a:pPr>
            <a:r>
              <a:rPr lang="ru-RU" sz="1600" b="1" i="1" dirty="0" smtClean="0">
                <a:solidFill>
                  <a:prstClr val="black"/>
                </a:solidFill>
              </a:rPr>
              <a:t>Кафедра дефектологического образования</a:t>
            </a:r>
          </a:p>
          <a:p>
            <a:pPr algn="ctr"/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Ресурсный учебно-методический центр </a:t>
            </a:r>
          </a:p>
          <a:p>
            <a:pPr algn="ctr"/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Северо-Западного Федерального округа </a:t>
            </a:r>
          </a:p>
          <a:p>
            <a:pPr algn="ctr"/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по обучению инвалидов </a:t>
            </a:r>
          </a:p>
          <a:p>
            <a:pPr algn="ctr"/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и лиц с ограниченными возможностями здоровья </a:t>
            </a:r>
          </a:p>
          <a:p>
            <a:pPr algn="ctr"/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в Череповецком государственном университете </a:t>
            </a:r>
            <a:endParaRPr lang="ru-RU" sz="1600" b="1" i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Заголовок 7"/>
          <p:cNvSpPr txBox="1">
            <a:spLocks/>
          </p:cNvSpPr>
          <p:nvPr/>
        </p:nvSpPr>
        <p:spPr>
          <a:xfrm>
            <a:off x="0" y="4725144"/>
            <a:ext cx="9906000" cy="1035724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90000"/>
              </a:lnSpc>
              <a:defRPr/>
            </a:pPr>
            <a:r>
              <a:rPr lang="ru-RU" sz="2000" b="1" i="1" dirty="0" err="1" smtClean="0">
                <a:solidFill>
                  <a:srgbClr val="FF0000"/>
                </a:solidFill>
              </a:rPr>
              <a:t>Леханова</a:t>
            </a:r>
            <a:r>
              <a:rPr lang="ru-RU" sz="2000" b="1" i="1" dirty="0" smtClean="0">
                <a:solidFill>
                  <a:srgbClr val="FF0000"/>
                </a:solidFill>
              </a:rPr>
              <a:t> </a:t>
            </a:r>
            <a:r>
              <a:rPr lang="ru-RU" sz="2000" b="1" i="1" dirty="0">
                <a:solidFill>
                  <a:srgbClr val="FF0000"/>
                </a:solidFill>
              </a:rPr>
              <a:t>Ольга Леонидовна </a:t>
            </a:r>
            <a:r>
              <a:rPr lang="ru-RU" sz="2000" dirty="0"/>
              <a:t>к.п.н., доц. ,  зам. директора РУМЦ СЗФО ЧГУ, </a:t>
            </a:r>
          </a:p>
          <a:p>
            <a:pPr lvl="0">
              <a:lnSpc>
                <a:spcPct val="90000"/>
              </a:lnSpc>
              <a:defRPr/>
            </a:pPr>
            <a:r>
              <a:rPr lang="ru-RU" sz="2000" dirty="0"/>
              <a:t>доцент кафедры дефектологического образования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https://www.chsu.ru/documents/10157/206070246/%D0%A0%D0%A3%D0%9C%D0%A6+%D0%BD%D0%B0+%D1%81%D1%82%D1%80%D0%B0%D0%BD%D0%B8%D1%86%D1%83.jpg/0f9cfb17-99ed-4597-9bc9-6a7ab9cf4cae?t=150943234577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43580"/>
            <a:ext cx="4881562" cy="1164601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5280800" y="1637371"/>
            <a:ext cx="1903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8-800-550-19-35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784219-5A6E-4EEC-8C29-22269147F79E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="" xmlns:p14="http://schemas.microsoft.com/office/powerpoint/2010/main" val="914164062"/>
              </p:ext>
            </p:extLst>
          </p:nvPr>
        </p:nvGraphicFramePr>
        <p:xfrm>
          <a:off x="0" y="980728"/>
          <a:ext cx="9777536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2165382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784219-5A6E-4EEC-8C29-22269147F79E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="" xmlns:p14="http://schemas.microsoft.com/office/powerpoint/2010/main" val="2741300708"/>
              </p:ext>
            </p:extLst>
          </p:nvPr>
        </p:nvGraphicFramePr>
        <p:xfrm>
          <a:off x="0" y="980728"/>
          <a:ext cx="9777536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161278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38092" y="2214554"/>
          <a:ext cx="8197511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EC0B0A-4B75-4DCB-AD89-0091F0999C36}" type="slidenum">
              <a:rPr lang="ru-RU"/>
              <a:pPr>
                <a:defRPr/>
              </a:pPr>
              <a:t>12</a:t>
            </a:fld>
            <a:endParaRPr lang="ru-RU"/>
          </a:p>
        </p:txBody>
      </p:sp>
      <p:pic>
        <p:nvPicPr>
          <p:cNvPr id="2054" name="Picture 6" descr="http://promsnab123.ru/images_board/2012-Jan/410874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" y="2428868"/>
            <a:ext cx="1584001" cy="1188000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2060" name="Picture 12" descr="http://crimea.link.ua/var/board_photo/154448_link.ua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804303" y="2285992"/>
            <a:ext cx="1584000" cy="1188000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2066" name="Picture 18" descr="http://local.com.ua/forum/uploads/profile/photo-21794.jpg?_r=135110875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4669892"/>
            <a:ext cx="1188000" cy="1188000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2070" name="Picture 22" descr="http://soc.cap.ru/adminpanel/UserFiles/banners/Socportal/f720d8eff81495eb3d66322c160db249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786047" y="4598454"/>
            <a:ext cx="1188001" cy="1188000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2074" name="Picture 26" descr="http://investments.web-3.ru/data/html/3060/1.jpg"/>
          <p:cNvPicPr>
            <a:picLocks noChangeAspect="1" noChangeArrowheads="1"/>
          </p:cNvPicPr>
          <p:nvPr/>
        </p:nvPicPr>
        <p:blipFill>
          <a:blip r:embed="rId12" cstate="print"/>
          <a:srcRect r="6937" b="9800"/>
          <a:stretch>
            <a:fillRect/>
          </a:stretch>
        </p:blipFill>
        <p:spPr bwMode="auto">
          <a:xfrm>
            <a:off x="5726912" y="4500570"/>
            <a:ext cx="1547823" cy="1071570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</p:pic>
      <p:grpSp>
        <p:nvGrpSpPr>
          <p:cNvPr id="4" name="Группа 18"/>
          <p:cNvGrpSpPr/>
          <p:nvPr/>
        </p:nvGrpSpPr>
        <p:grpSpPr>
          <a:xfrm>
            <a:off x="2940830" y="2428868"/>
            <a:ext cx="1547823" cy="1188000"/>
            <a:chOff x="4702618" y="2269912"/>
            <a:chExt cx="1750580" cy="1404934"/>
          </a:xfrm>
          <a:effectLst>
            <a:glow rad="101600">
              <a:schemeClr val="accent3">
                <a:satMod val="175000"/>
                <a:alpha val="40000"/>
              </a:schemeClr>
            </a:glow>
          </a:effectLst>
        </p:grpSpPr>
        <p:pic>
          <p:nvPicPr>
            <p:cNvPr id="2064" name="Picture 16" descr="http://images.ua.prom.st/80313677_w200_h200_10958znak.jpg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4702618" y="2269912"/>
              <a:ext cx="821886" cy="1404934"/>
            </a:xfrm>
            <a:prstGeom prst="rect">
              <a:avLst/>
            </a:prstGeom>
            <a:noFill/>
          </p:spPr>
        </p:pic>
        <p:pic>
          <p:nvPicPr>
            <p:cNvPr id="2058" name="Picture 10" descr="http://www.sova-help.narod.ru/knigi.jpg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5336262" y="2270226"/>
              <a:ext cx="1116936" cy="1404000"/>
            </a:xfrm>
            <a:prstGeom prst="rect">
              <a:avLst/>
            </a:prstGeom>
            <a:noFill/>
          </p:spPr>
        </p:pic>
      </p:grpSp>
      <p:sp>
        <p:nvSpPr>
          <p:cNvPr id="25" name="Заголовок 24"/>
          <p:cNvSpPr>
            <a:spLocks noGrp="1"/>
          </p:cNvSpPr>
          <p:nvPr>
            <p:ph type="title"/>
          </p:nvPr>
        </p:nvSpPr>
        <p:spPr>
          <a:xfrm>
            <a:off x="2952736" y="274638"/>
            <a:ext cx="6457964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Специальные условия применения </a:t>
            </a:r>
            <a:r>
              <a:rPr lang="ru-RU" dirty="0" err="1" smtClean="0">
                <a:solidFill>
                  <a:srgbClr val="FF0000"/>
                </a:solidFill>
              </a:rPr>
              <a:t>ЭОиДОТ</a:t>
            </a:r>
            <a:r>
              <a:rPr lang="ru-RU" dirty="0" smtClean="0">
                <a:solidFill>
                  <a:srgbClr val="FF0000"/>
                </a:solidFill>
              </a:rPr>
              <a:t> в ИВО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248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Рисунок 5" descr="учик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58" y="4102340"/>
            <a:ext cx="3524320" cy="2350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309530" y="642918"/>
            <a:ext cx="9307219" cy="1257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5588" tIns="54906" rIns="105588" bIns="54906"/>
          <a:lstStyle/>
          <a:p>
            <a:pPr algn="ctr" defTabSz="527050">
              <a:buClrTx/>
              <a:buFontTx/>
              <a:buNone/>
              <a:tabLst>
                <a:tab pos="0" algn="l"/>
                <a:tab pos="525463" algn="l"/>
                <a:tab pos="1052513" algn="l"/>
                <a:tab pos="1579563" algn="l"/>
                <a:tab pos="2106613" algn="l"/>
                <a:tab pos="2633663" algn="l"/>
                <a:tab pos="3160713" algn="l"/>
                <a:tab pos="3687763" algn="l"/>
                <a:tab pos="4214813" algn="l"/>
                <a:tab pos="4741863" algn="l"/>
                <a:tab pos="5268913" algn="l"/>
                <a:tab pos="5795963" algn="l"/>
                <a:tab pos="6323013" algn="l"/>
                <a:tab pos="6850063" algn="l"/>
                <a:tab pos="7377113" algn="l"/>
                <a:tab pos="7904163" algn="l"/>
                <a:tab pos="8431213" algn="l"/>
                <a:tab pos="8958263" algn="l"/>
                <a:tab pos="9485313" algn="l"/>
                <a:tab pos="10012363" algn="l"/>
                <a:tab pos="10539413" algn="l"/>
              </a:tabLst>
            </a:pPr>
            <a:r>
              <a:rPr lang="ru-RU" sz="2400" b="1" dirty="0" smtClean="0">
                <a:solidFill>
                  <a:srgbClr val="595959"/>
                </a:solidFill>
                <a:latin typeface="Arial Black"/>
                <a:cs typeface="Arial Black"/>
              </a:rPr>
              <a:t>Наши контакты:</a:t>
            </a:r>
            <a:endParaRPr lang="ru-RU" sz="2400" b="1" dirty="0">
              <a:solidFill>
                <a:srgbClr val="595959"/>
              </a:solidFill>
              <a:latin typeface="Arial Black"/>
              <a:cs typeface="Arial Black"/>
            </a:endParaRPr>
          </a:p>
          <a:p>
            <a:pPr algn="ctr" defTabSz="527050">
              <a:spcBef>
                <a:spcPts val="425"/>
              </a:spcBef>
              <a:buClrTx/>
              <a:buFontTx/>
              <a:buNone/>
              <a:tabLst>
                <a:tab pos="0" algn="l"/>
                <a:tab pos="525463" algn="l"/>
                <a:tab pos="1052513" algn="l"/>
                <a:tab pos="1579563" algn="l"/>
                <a:tab pos="2106613" algn="l"/>
                <a:tab pos="2633663" algn="l"/>
                <a:tab pos="3160713" algn="l"/>
                <a:tab pos="3687763" algn="l"/>
                <a:tab pos="4214813" algn="l"/>
                <a:tab pos="4741863" algn="l"/>
                <a:tab pos="5268913" algn="l"/>
                <a:tab pos="5795963" algn="l"/>
                <a:tab pos="6323013" algn="l"/>
                <a:tab pos="6850063" algn="l"/>
                <a:tab pos="7377113" algn="l"/>
                <a:tab pos="7904163" algn="l"/>
                <a:tab pos="8431213" algn="l"/>
                <a:tab pos="8958263" algn="l"/>
                <a:tab pos="9485313" algn="l"/>
                <a:tab pos="10012363" algn="l"/>
                <a:tab pos="10539413" algn="l"/>
              </a:tabLst>
            </a:pPr>
            <a:endParaRPr lang="ru-RU" sz="2200" b="1" dirty="0">
              <a:solidFill>
                <a:srgbClr val="000000"/>
              </a:solidFill>
              <a:latin typeface="Calibri" charset="0"/>
            </a:endParaRPr>
          </a:p>
        </p:txBody>
      </p:sp>
      <p:pic>
        <p:nvPicPr>
          <p:cNvPr id="2969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7557" b="18266"/>
          <a:stretch>
            <a:fillRect/>
          </a:stretch>
        </p:blipFill>
        <p:spPr bwMode="auto">
          <a:xfrm>
            <a:off x="3584848" y="4102341"/>
            <a:ext cx="6185081" cy="2350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95282" y="1357298"/>
            <a:ext cx="756154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Контактный телефон: </a:t>
            </a:r>
            <a:r>
              <a:rPr lang="en-US" b="1" dirty="0" smtClean="0">
                <a:solidFill>
                  <a:srgbClr val="C00000"/>
                </a:solidFill>
              </a:rPr>
              <a:t>                 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sz="2800" dirty="0" smtClean="0"/>
              <a:t>8</a:t>
            </a:r>
            <a:r>
              <a:rPr lang="en-US" sz="2800" dirty="0" smtClean="0"/>
              <a:t>-</a:t>
            </a:r>
            <a:r>
              <a:rPr lang="ru-RU" sz="2800" dirty="0" smtClean="0"/>
              <a:t>8202-518-123   </a:t>
            </a:r>
            <a:endParaRPr lang="ru-RU" dirty="0" smtClean="0"/>
          </a:p>
          <a:p>
            <a:pPr defTabSz="527050">
              <a:tabLst>
                <a:tab pos="0" algn="l"/>
                <a:tab pos="525463" algn="l"/>
                <a:tab pos="1052513" algn="l"/>
                <a:tab pos="1579563" algn="l"/>
                <a:tab pos="2106613" algn="l"/>
                <a:tab pos="2633663" algn="l"/>
                <a:tab pos="3160713" algn="l"/>
                <a:tab pos="3687763" algn="l"/>
                <a:tab pos="4214813" algn="l"/>
                <a:tab pos="4741863" algn="l"/>
                <a:tab pos="5268913" algn="l"/>
                <a:tab pos="5795963" algn="l"/>
                <a:tab pos="6323013" algn="l"/>
                <a:tab pos="6850063" algn="l"/>
                <a:tab pos="7377113" algn="l"/>
                <a:tab pos="7904163" algn="l"/>
                <a:tab pos="8431213" algn="l"/>
                <a:tab pos="8958263" algn="l"/>
                <a:tab pos="9485313" algn="l"/>
                <a:tab pos="10012363" algn="l"/>
                <a:tab pos="10539413" algn="l"/>
              </a:tabLst>
            </a:pPr>
            <a:r>
              <a:rPr lang="ru-RU" b="1" dirty="0" smtClean="0">
                <a:solidFill>
                  <a:srgbClr val="C00000"/>
                </a:solidFill>
              </a:rPr>
              <a:t>CALL-центр</a:t>
            </a:r>
            <a:r>
              <a:rPr lang="ru-RU" dirty="0" smtClean="0"/>
              <a:t>:                                    </a:t>
            </a:r>
            <a:r>
              <a:rPr lang="ru-RU" sz="2800" dirty="0" smtClean="0">
                <a:solidFill>
                  <a:srgbClr val="C00000"/>
                </a:solidFill>
              </a:rPr>
              <a:t>8-800-550-19-35</a:t>
            </a:r>
            <a:r>
              <a:rPr lang="ru-RU" sz="2800" dirty="0" smtClean="0"/>
              <a:t> </a:t>
            </a:r>
            <a:endParaRPr lang="en-US" dirty="0" smtClean="0"/>
          </a:p>
          <a:p>
            <a:r>
              <a:rPr lang="ru-RU" b="1" dirty="0" err="1" smtClean="0">
                <a:solidFill>
                  <a:srgbClr val="C00000"/>
                </a:solidFill>
              </a:rPr>
              <a:t>E-mail</a:t>
            </a:r>
            <a:r>
              <a:rPr lang="ru-RU" b="1" dirty="0" smtClean="0">
                <a:solidFill>
                  <a:srgbClr val="C00000"/>
                </a:solidFill>
              </a:rPr>
              <a:t>: </a:t>
            </a:r>
            <a:r>
              <a:rPr lang="en-US" dirty="0" smtClean="0"/>
              <a:t>		</a:t>
            </a:r>
            <a:r>
              <a:rPr lang="ru-RU" dirty="0" smtClean="0"/>
              <a:t>                             </a:t>
            </a:r>
            <a:r>
              <a:rPr lang="en-US" dirty="0" smtClean="0">
                <a:hlinkClick r:id="rId5"/>
              </a:rPr>
              <a:t>rumts_czfo_chgu@mail.ru</a:t>
            </a:r>
            <a:endParaRPr lang="ru-RU" dirty="0" smtClean="0"/>
          </a:p>
          <a:p>
            <a:pPr algn="r"/>
            <a:r>
              <a:rPr lang="en-US" dirty="0" smtClean="0">
                <a:hlinkClick r:id="rId6"/>
              </a:rPr>
              <a:t>k.defo@mail.ru</a:t>
            </a:r>
            <a:endParaRPr lang="en-US" dirty="0" smtClean="0"/>
          </a:p>
          <a:p>
            <a:pPr algn="r"/>
            <a:r>
              <a:rPr lang="en-US" dirty="0" smtClean="0">
                <a:hlinkClick r:id="rId7"/>
              </a:rPr>
              <a:t>kpisp@chsu.ru</a:t>
            </a:r>
            <a:r>
              <a:rPr lang="en-US" dirty="0" smtClean="0"/>
              <a:t> </a:t>
            </a:r>
            <a:endParaRPr lang="ru-RU" dirty="0" smtClean="0"/>
          </a:p>
          <a:p>
            <a:endParaRPr lang="ru-RU" dirty="0" smtClean="0"/>
          </a:p>
          <a:p>
            <a:r>
              <a:rPr lang="ru-RU" b="1" dirty="0" smtClean="0">
                <a:solidFill>
                  <a:srgbClr val="C00000"/>
                </a:solidFill>
              </a:rPr>
              <a:t>Зав.кафедрой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дефектологического образования:</a:t>
            </a:r>
          </a:p>
          <a:p>
            <a:pPr algn="r"/>
            <a:r>
              <a:rPr lang="ru-RU" dirty="0" smtClean="0"/>
              <a:t>д.п.н., профессор Денисова Ольга Александровна:</a:t>
            </a:r>
          </a:p>
        </p:txBody>
      </p:sp>
    </p:spTree>
    <p:extLst>
      <p:ext uri="{BB962C8B-B14F-4D97-AF65-F5344CB8AC3E}">
        <p14:creationId xmlns="" xmlns:p14="http://schemas.microsoft.com/office/powerpoint/2010/main" val="41788960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152800" y="274638"/>
            <a:ext cx="6257900" cy="11430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Д</a:t>
            </a:r>
            <a:r>
              <a:rPr lang="en-US" sz="2400" b="1" dirty="0" err="1" smtClean="0">
                <a:solidFill>
                  <a:srgbClr val="FF0000"/>
                </a:solidFill>
              </a:rPr>
              <a:t>оклад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Международной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организации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труда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«</a:t>
            </a:r>
            <a:r>
              <a:rPr lang="en-US" sz="2400" b="1" dirty="0" err="1" smtClean="0">
                <a:solidFill>
                  <a:srgbClr val="FF0000"/>
                </a:solidFill>
              </a:rPr>
              <a:t>Молодежь</a:t>
            </a:r>
            <a:r>
              <a:rPr lang="en-US" sz="2400" b="1" dirty="0" smtClean="0">
                <a:solidFill>
                  <a:srgbClr val="FF0000"/>
                </a:solidFill>
              </a:rPr>
              <a:t> и </a:t>
            </a:r>
            <a:r>
              <a:rPr lang="en-US" sz="2400" b="1" dirty="0" err="1" smtClean="0">
                <a:solidFill>
                  <a:srgbClr val="FF0000"/>
                </a:solidFill>
              </a:rPr>
              <a:t>пандемия</a:t>
            </a:r>
            <a:r>
              <a:rPr lang="en-US" sz="2400" b="1" dirty="0" smtClean="0">
                <a:solidFill>
                  <a:srgbClr val="FF0000"/>
                </a:solidFill>
              </a:rPr>
              <a:t> COVID-19»</a:t>
            </a:r>
            <a:r>
              <a:rPr lang="ru-RU" sz="2400" b="1" dirty="0" smtClean="0">
                <a:solidFill>
                  <a:srgbClr val="FF0000"/>
                </a:solidFill>
              </a:rPr>
              <a:t>  (2020)</a:t>
            </a:r>
            <a:endParaRPr lang="ru-RU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95300" y="1600200"/>
          <a:ext cx="89154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784219-5A6E-4EEC-8C29-22269147F79E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24808" y="0"/>
            <a:ext cx="6257900" cy="11430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Д</a:t>
            </a:r>
            <a:r>
              <a:rPr lang="en-US" sz="2400" b="1" dirty="0" err="1" smtClean="0">
                <a:solidFill>
                  <a:srgbClr val="FF0000"/>
                </a:solidFill>
              </a:rPr>
              <a:t>оклад</a:t>
            </a:r>
            <a:r>
              <a:rPr lang="ru-RU" sz="2400" b="1" dirty="0" smtClean="0">
                <a:solidFill>
                  <a:srgbClr val="FF0000"/>
                </a:solidFill>
              </a:rPr>
              <a:t> Общероссийской общественной организации «Российское профессорское собрание» (2020)</a:t>
            </a:r>
            <a:endParaRPr lang="ru-RU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95300" y="1268760"/>
          <a:ext cx="8994204" cy="5589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784219-5A6E-4EEC-8C29-22269147F79E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24808" y="0"/>
            <a:ext cx="6257900" cy="11430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Д</a:t>
            </a:r>
            <a:r>
              <a:rPr lang="en-US" sz="2400" b="1" dirty="0" err="1" smtClean="0">
                <a:solidFill>
                  <a:srgbClr val="FF0000"/>
                </a:solidFill>
              </a:rPr>
              <a:t>оклад</a:t>
            </a:r>
            <a:r>
              <a:rPr lang="ru-RU" sz="2400" b="1" dirty="0" smtClean="0">
                <a:solidFill>
                  <a:srgbClr val="FF0000"/>
                </a:solidFill>
              </a:rPr>
              <a:t> Общероссийской общественной организации «Российское профессорское собрание» (2020)</a:t>
            </a:r>
            <a:endParaRPr lang="ru-RU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95300" y="1268760"/>
          <a:ext cx="941070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784219-5A6E-4EEC-8C29-22269147F79E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16496" y="1052736"/>
            <a:ext cx="4398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ПОЛОЖИТЕЛЬНЫЕ ФАКТОРЫ ОТ ДО:</a:t>
            </a:r>
            <a:endParaRPr lang="ru-RU" dirty="0"/>
          </a:p>
        </p:txBody>
      </p:sp>
      <p:graphicFrame>
        <p:nvGraphicFramePr>
          <p:cNvPr id="7" name="Содержимое 4"/>
          <p:cNvGraphicFramePr>
            <a:graphicFrameLocks/>
          </p:cNvGraphicFramePr>
          <p:nvPr/>
        </p:nvGraphicFramePr>
        <p:xfrm>
          <a:off x="495300" y="4437112"/>
          <a:ext cx="8994204" cy="2420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44488" y="4149080"/>
            <a:ext cx="4296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ОТРИЦАТЕЛЬНЫЕ ФАКТОРЫ ОТ ДО: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24808" y="0"/>
            <a:ext cx="6681192" cy="11430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Д</a:t>
            </a:r>
            <a:r>
              <a:rPr lang="en-US" sz="2400" b="1" dirty="0" err="1" smtClean="0">
                <a:solidFill>
                  <a:srgbClr val="FF0000"/>
                </a:solidFill>
              </a:rPr>
              <a:t>оклад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Национального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медицинского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исследовательского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центра</a:t>
            </a:r>
            <a:r>
              <a:rPr lang="en-US" sz="2400" b="1" dirty="0" smtClean="0">
                <a:solidFill>
                  <a:srgbClr val="FF0000"/>
                </a:solidFill>
              </a:rPr>
              <a:t> (НМИЦ) </a:t>
            </a:r>
            <a:r>
              <a:rPr lang="en-US" sz="2400" b="1" dirty="0" err="1" smtClean="0">
                <a:solidFill>
                  <a:srgbClr val="FF0000"/>
                </a:solidFill>
              </a:rPr>
              <a:t>здоровья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детей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Минздрава</a:t>
            </a:r>
            <a:r>
              <a:rPr lang="en-US" sz="2400" b="1" dirty="0" smtClean="0">
                <a:solidFill>
                  <a:srgbClr val="FF0000"/>
                </a:solidFill>
              </a:rPr>
              <a:t> РФ</a:t>
            </a:r>
            <a:r>
              <a:rPr lang="ru-RU" sz="2400" b="1" dirty="0" smtClean="0">
                <a:solidFill>
                  <a:srgbClr val="FF0000"/>
                </a:solidFill>
              </a:rPr>
              <a:t> (2020) /5-11 классы</a:t>
            </a:r>
            <a:endParaRPr lang="ru-RU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95300" y="1844824"/>
          <a:ext cx="8994204" cy="5013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784219-5A6E-4EEC-8C29-22269147F79E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720752" y="274638"/>
            <a:ext cx="6689948" cy="11430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Исследование НИУ ВШЭ</a:t>
            </a:r>
            <a:br>
              <a:rPr lang="ru-RU" sz="2400" b="1" dirty="0" smtClean="0">
                <a:solidFill>
                  <a:srgbClr val="FF0000"/>
                </a:solidFill>
              </a:rPr>
            </a:br>
            <a:r>
              <a:rPr lang="ru-RU" sz="2400" b="1" dirty="0" smtClean="0">
                <a:solidFill>
                  <a:srgbClr val="FF0000"/>
                </a:solidFill>
              </a:rPr>
              <a:t> (</a:t>
            </a:r>
            <a:r>
              <a:rPr lang="ru-RU" sz="2400" b="1" dirty="0" err="1" smtClean="0">
                <a:solidFill>
                  <a:srgbClr val="FF0000"/>
                </a:solidFill>
              </a:rPr>
              <a:t>В.Касамара</a:t>
            </a:r>
            <a:r>
              <a:rPr lang="ru-RU" sz="2400" b="1" dirty="0" smtClean="0">
                <a:solidFill>
                  <a:srgbClr val="FF0000"/>
                </a:solidFill>
              </a:rPr>
              <a:t>, И.Груздев, 2020)</a:t>
            </a:r>
            <a:endParaRPr lang="ru-RU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95300" y="1600200"/>
          <a:ext cx="9066212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784219-5A6E-4EEC-8C29-22269147F79E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720752" y="274638"/>
            <a:ext cx="6689948" cy="11430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Исследование НИУ ВШЭ</a:t>
            </a:r>
            <a:br>
              <a:rPr lang="ru-RU" sz="2400" b="1" dirty="0" smtClean="0">
                <a:solidFill>
                  <a:srgbClr val="FF0000"/>
                </a:solidFill>
              </a:rPr>
            </a:br>
            <a:r>
              <a:rPr lang="ru-RU" sz="2400" b="1" dirty="0" smtClean="0">
                <a:solidFill>
                  <a:srgbClr val="FF0000"/>
                </a:solidFill>
              </a:rPr>
              <a:t> (</a:t>
            </a:r>
            <a:r>
              <a:rPr lang="en-US" sz="2400" b="1" dirty="0" smtClean="0">
                <a:solidFill>
                  <a:srgbClr val="FF0000"/>
                </a:solidFill>
              </a:rPr>
              <a:t>Н. </a:t>
            </a:r>
            <a:r>
              <a:rPr lang="en-US" sz="2400" b="1" dirty="0" err="1" smtClean="0">
                <a:solidFill>
                  <a:srgbClr val="FF0000"/>
                </a:solidFill>
              </a:rPr>
              <a:t>Ширков</a:t>
            </a:r>
            <a:r>
              <a:rPr lang="ru-RU" sz="2400" b="1" dirty="0" smtClean="0">
                <a:solidFill>
                  <a:srgbClr val="FF0000"/>
                </a:solidFill>
              </a:rPr>
              <a:t>а, </a:t>
            </a:r>
            <a:r>
              <a:rPr lang="en-US" sz="2400" b="1" dirty="0" smtClean="0">
                <a:solidFill>
                  <a:srgbClr val="FF0000"/>
                </a:solidFill>
              </a:rPr>
              <a:t>И. </a:t>
            </a:r>
            <a:r>
              <a:rPr lang="en-US" sz="2400" b="1" dirty="0" err="1" smtClean="0">
                <a:solidFill>
                  <a:srgbClr val="FF0000"/>
                </a:solidFill>
              </a:rPr>
              <a:t>Коршунов</a:t>
            </a:r>
            <a:r>
              <a:rPr lang="ru-RU" sz="2400" b="1" dirty="0" smtClean="0">
                <a:solidFill>
                  <a:srgbClr val="FF0000"/>
                </a:solidFill>
              </a:rPr>
              <a:t>, 2020)</a:t>
            </a:r>
            <a:endParaRPr lang="ru-RU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95300" y="1600200"/>
          <a:ext cx="89154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784219-5A6E-4EEC-8C29-22269147F79E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784219-5A6E-4EEC-8C29-22269147F79E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="" xmlns:p14="http://schemas.microsoft.com/office/powerpoint/2010/main" val="1929643432"/>
              </p:ext>
            </p:extLst>
          </p:nvPr>
        </p:nvGraphicFramePr>
        <p:xfrm>
          <a:off x="-87560" y="1484784"/>
          <a:ext cx="9993560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212246" y="498647"/>
            <a:ext cx="4673501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 smtClean="0"/>
              <a:t> 26 вузов –партнёров РУМЦ СЗФО ЧГУ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367336" y="30512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ОПРОС студентов с инвалидностью 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12246" y="867979"/>
            <a:ext cx="4696927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 230 студентов очной формы обучения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4210228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784219-5A6E-4EEC-8C29-22269147F79E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="" xmlns:p14="http://schemas.microsoft.com/office/powerpoint/2010/main" val="1141717514"/>
              </p:ext>
            </p:extLst>
          </p:nvPr>
        </p:nvGraphicFramePr>
        <p:xfrm>
          <a:off x="704528" y="1196752"/>
          <a:ext cx="864096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6803606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11593</TotalTime>
  <Words>209</Words>
  <Application>Microsoft Office PowerPoint</Application>
  <PresentationFormat>Лист A4 (210x297 мм)</PresentationFormat>
  <Paragraphs>81</Paragraphs>
  <Slides>13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Оценка удовлетворенности студентов с инвалидностью и ОВЗ переходом на обучение с использованием дистанционных технологий</vt:lpstr>
      <vt:lpstr>Доклад Международной организации труда «Молодежь и пандемия COVID-19»  (2020)</vt:lpstr>
      <vt:lpstr>Доклад Общероссийской общественной организации «Российское профессорское собрание» (2020)</vt:lpstr>
      <vt:lpstr>Доклад Общероссийской общественной организации «Российское профессорское собрание» (2020)</vt:lpstr>
      <vt:lpstr>Доклад Национального медицинского исследовательского центра (НМИЦ) здоровья детей Минздрава РФ (2020) /5-11 классы</vt:lpstr>
      <vt:lpstr>Исследование НИУ ВШЭ  (В.Касамара, И.Груздев, 2020)</vt:lpstr>
      <vt:lpstr>Исследование НИУ ВШЭ  (Н. Ширкова, И. Коршунов, 2020)</vt:lpstr>
      <vt:lpstr>Слайд 8</vt:lpstr>
      <vt:lpstr>Слайд 9</vt:lpstr>
      <vt:lpstr>Слайд 10</vt:lpstr>
      <vt:lpstr>Слайд 11</vt:lpstr>
      <vt:lpstr>Специальные условия применения ЭОиДОТ в ИВО</vt:lpstr>
      <vt:lpstr>Слайд 13</vt:lpstr>
    </vt:vector>
  </TitlesOfParts>
  <Company>ГОУ ВПО ЧГУ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изменений структуры административно-правового управления</dc:title>
  <dc:creator>Илона</dc:creator>
  <cp:lastModifiedBy>pc</cp:lastModifiedBy>
  <cp:revision>1060</cp:revision>
  <dcterms:created xsi:type="dcterms:W3CDTF">2010-07-28T13:49:31Z</dcterms:created>
  <dcterms:modified xsi:type="dcterms:W3CDTF">2020-09-29T14:05:38Z</dcterms:modified>
</cp:coreProperties>
</file>