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30-Nov-19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5AD6F-D9B3-46DE-BB60-23E25BEB33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 в Переговоры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1DBB906-A3FD-4901-88E4-2604A3BBB49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i="1" dirty="0">
              <a:solidFill>
                <a:schemeClr val="tx1"/>
              </a:solidFill>
            </a:endParaRPr>
          </a:p>
          <a:p>
            <a:r>
              <a:rPr lang="en-US" i="1" dirty="0">
                <a:solidFill>
                  <a:schemeClr val="tx1"/>
                </a:solidFill>
              </a:rPr>
              <a:t>NSUEM</a:t>
            </a:r>
            <a:r>
              <a:rPr lang="ru-RU" i="1" dirty="0">
                <a:solidFill>
                  <a:schemeClr val="tx1"/>
                </a:solidFill>
              </a:rPr>
              <a:t> - 2019</a:t>
            </a:r>
            <a:endParaRPr lang="en-US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29618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D2872-B641-427B-A498-B522854E2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470025"/>
          </a:xfrm>
        </p:spPr>
        <p:txBody>
          <a:bodyPr/>
          <a:lstStyle/>
          <a:p>
            <a:r>
              <a:rPr lang="ru-RU" dirty="0"/>
              <a:t>О чём стоит подумать заранее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E066272-C584-445E-866D-D520A179C3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851025"/>
            <a:ext cx="7391400" cy="4321175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Альтернатива (если не будет достигнуто соглашение, с чем останутся стороны?) см.</a:t>
            </a:r>
            <a:r>
              <a:rPr lang="en-US" dirty="0">
                <a:solidFill>
                  <a:schemeClr val="tx1"/>
                </a:solidFill>
              </a:rPr>
              <a:t> BATNA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Интересы (ваши и другой стороны)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Опции и варианты (продумайте все варианты совершения сделки между сторонами)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ZOPA (zone of possible agreement)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Нормы и стандарты (обдумайте в какой форме вы хотите вести переговоры)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441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B5D849-7AA0-4AE6-A408-730D605F24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84187"/>
            <a:ext cx="7772400" cy="1470025"/>
          </a:xfrm>
        </p:spPr>
        <p:txBody>
          <a:bodyPr/>
          <a:lstStyle/>
          <a:p>
            <a:r>
              <a:rPr lang="en-US" dirty="0"/>
              <a:t>BATNA (Best Alternative to A Negotiated Agreement)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6A67C8-F56C-4AB3-9497-56353F5B31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209800"/>
            <a:ext cx="7467600" cy="3429000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ru-RU" dirty="0">
                <a:solidFill>
                  <a:schemeClr val="tx1"/>
                </a:solidFill>
              </a:rPr>
              <a:t>Какова лучшая альтернатива для сторон (как для вас так и для оппозиции), в случае, если не достигнута никаких договорённостей? Например,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Бизнес сделка (найти другого партнёра, поставщика и т.д.)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Кадровые вопросы (забостовка или повышение з/пл)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Юридические споры (местный суд или арбитраж)</a:t>
            </a:r>
          </a:p>
          <a:p>
            <a:pPr algn="l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0035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6D94CB-2176-4401-A60D-4621F466A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1470025"/>
          </a:xfrm>
        </p:spPr>
        <p:txBody>
          <a:bodyPr/>
          <a:lstStyle/>
          <a:p>
            <a:r>
              <a:rPr lang="ru-RU" dirty="0"/>
              <a:t>Интересы сторон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A9EBED-5B87-40DE-ACB4-D89C27CB79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1676400"/>
            <a:ext cx="6400800" cy="4724400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Хорошо подготовьтесь к предстоящим переговорам.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Обдумайте ваши собственные интересы и градацию их значимости. Тоже самое по отношению к интересам других сторон.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Если необходимо проведите исследования. Узнайте, что важнее всего для другой стороны, а что они скорее всего согласятся уступить.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Во время переговоров, будьте внимательны к словам, жестам, выражениям лиц. На что и как реагируют ваши оппоненты? Что для них важно, но они пытаются скрыть?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833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73E2A-13E5-4AEA-B5C1-2EF5F70AD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 время переговорного процесса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4E2711-632D-4C67-A70A-4B049D20E0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Будьте вежливы и открыты</a:t>
            </a:r>
          </a:p>
          <a:p>
            <a:r>
              <a:rPr lang="ru-RU" dirty="0"/>
              <a:t>Слушайте, слушайте, слушайте</a:t>
            </a:r>
          </a:p>
          <a:p>
            <a:r>
              <a:rPr lang="ru-RU" dirty="0"/>
              <a:t>Ваши комментарии должны быть конструктивны и без эмоций</a:t>
            </a:r>
          </a:p>
          <a:p>
            <a:r>
              <a:rPr lang="ru-RU" dirty="0"/>
              <a:t>Отделите проблему от людей</a:t>
            </a:r>
          </a:p>
          <a:p>
            <a:r>
              <a:rPr lang="ru-RU" dirty="0"/>
              <a:t>Отстранитесь от своего эго</a:t>
            </a:r>
          </a:p>
          <a:p>
            <a:r>
              <a:rPr lang="ru-RU" dirty="0"/>
              <a:t>Думайте об интересах, желаниях, целях и стремлениях другой стороны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217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CEC92-E854-4E12-A7DD-7617F86946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484187"/>
            <a:ext cx="7772400" cy="1470025"/>
          </a:xfrm>
        </p:spPr>
        <p:txBody>
          <a:bodyPr/>
          <a:lstStyle/>
          <a:p>
            <a:r>
              <a:rPr lang="ru-RU" dirty="0"/>
              <a:t>Переговоры очень распространены...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1FE9F58-0EAE-4201-B99C-87CC9F8DB9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2057400"/>
            <a:ext cx="7924800" cy="3581400"/>
          </a:xfrm>
        </p:spPr>
        <p:txBody>
          <a:bodyPr>
            <a:normAutofit fontScale="92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ежедневной жизни среди членов семьи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бизнесе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политике и правительстве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академической среде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юриспруденции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заключении сделок и при разрешении конфлитов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во всех организациях.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908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6C0638-B368-497B-BD7A-7F7B59EA0F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484187"/>
            <a:ext cx="7772400" cy="1470025"/>
          </a:xfrm>
        </p:spPr>
        <p:txBody>
          <a:bodyPr/>
          <a:lstStyle/>
          <a:p>
            <a:r>
              <a:rPr lang="ru-RU" dirty="0"/>
              <a:t>Все юристы вынуждены вести переговоры с ...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DF7D997-3C04-4E7A-9E06-5B139790A6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2209799"/>
            <a:ext cx="7620000" cy="4164013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другими юристами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со своими клиентами и т.д.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 различных специализациях права: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Заключение контрактов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Гражданское право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Криминальное право и т.д.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с различными субъектами: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Правительственные агенства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Внутри собственной компании</a:t>
            </a:r>
          </a:p>
          <a:p>
            <a:pPr algn="l"/>
            <a:r>
              <a:rPr lang="ru-RU" dirty="0">
                <a:solidFill>
                  <a:schemeClr val="tx1"/>
                </a:solidFill>
              </a:rPr>
              <a:t>Судьи и нотариусы</a:t>
            </a:r>
          </a:p>
          <a:p>
            <a:pPr algn="l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0964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73C987-CA4A-42B5-B616-6A273F3C53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1470025"/>
          </a:xfrm>
        </p:spPr>
        <p:txBody>
          <a:bodyPr/>
          <a:lstStyle/>
          <a:p>
            <a:r>
              <a:rPr lang="ru-RU" dirty="0"/>
              <a:t>Сложности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5373A25-E5AA-4B72-BC30-7F0F2FB52E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1622424"/>
            <a:ext cx="7391400" cy="4625975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Часто переговоры заканчиваются неудачей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Сделки не заключаются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Конфликты продолжаются дольше чем следовала бы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Отношения портятся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Деньги и время растраиваются безрезультатно</a:t>
            </a:r>
          </a:p>
        </p:txBody>
      </p:sp>
    </p:spTree>
    <p:extLst>
      <p:ext uri="{BB962C8B-B14F-4D97-AF65-F5344CB8AC3E}">
        <p14:creationId xmlns:p14="http://schemas.microsoft.com/office/powerpoint/2010/main" val="19950729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55307-0F06-4F2A-BFD6-EA5A9551D4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84187"/>
            <a:ext cx="7772400" cy="1470025"/>
          </a:xfrm>
        </p:spPr>
        <p:txBody>
          <a:bodyPr/>
          <a:lstStyle/>
          <a:p>
            <a:r>
              <a:rPr lang="ru-RU" dirty="0"/>
              <a:t>Возможные причины 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9EF0596-2F11-47EF-8897-69EB3E4264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362199"/>
            <a:ext cx="7772400" cy="4011613"/>
          </a:xfrm>
        </p:spPr>
        <p:txBody>
          <a:bodyPr>
            <a:normAutofit fontScale="775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Отсутсвие системитических проверок вашей позиции во время переговоров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Отсутсвие хорошо организованного способы для оценки успеха во время переговоров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Отсутствие понимания вашего собсвенного поведения и влияния которое оно оказывает на участников переговорного процесса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Определенные нормы препятсвуют стремлению к нахождению решению «побеждают все» (</a:t>
            </a:r>
            <a:r>
              <a:rPr lang="en-US" dirty="0">
                <a:solidFill>
                  <a:schemeClr val="tx1"/>
                </a:solidFill>
              </a:rPr>
              <a:t>win-win)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Три Э: эго, эмоции, эскалация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5831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C366A0-0C98-4E35-B495-7C4E7B5E0E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ru-RU" dirty="0"/>
              <a:t>Возможные решения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CB496-2A5A-45C0-81BA-27F9E5F7F7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1905000"/>
            <a:ext cx="7620000" cy="4191000"/>
          </a:xfrm>
        </p:spPr>
        <p:txBody>
          <a:bodyPr>
            <a:normAutofit fontScale="85000" lnSpcReduction="2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Научитесь простому способу систематического измерения успеха в отношениях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Подготовьтесь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Переодически пересматривайте вашу технику ведения переговоров со своими колегами или самостоятельно, чтобы понять, что работает, а что стоит делать по другому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Повысьте своё самосознание и понимание мотиваций других людей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Ставьте себя на место другой стороны как можно чаще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869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A17873-D234-41E7-80A5-356D5CF0F6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1470025"/>
          </a:xfrm>
        </p:spPr>
        <p:txBody>
          <a:bodyPr/>
          <a:lstStyle/>
          <a:p>
            <a:r>
              <a:rPr lang="ru-RU" dirty="0"/>
              <a:t>Три мифа о переговорах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8FCA9E-B2CB-4724-8615-6EA390D593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/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Не существует правильных основ ведения переговоров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Невзможно научить навыку ведения переговоров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Вы просто научитесь с опытом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63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7D31-DA28-47EF-8028-9B3F94A263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ru-RU" dirty="0"/>
              <a:t>Что вам стоит стремиться понять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53EFD6-403E-4561-AA86-B5126DF1F7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209800"/>
            <a:ext cx="7543800" cy="4038600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Интеллектуальные рамки для лучшего понимания переговоров и успеха в них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Как учиться на собственном опыте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Инструментарий межличностных навыков и стратегий решения проблем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tx1"/>
                </a:solidFill>
              </a:rPr>
              <a:t>Как правильно осознавать свои действия и действия других во время проведения переговоров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1886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E5571-B0E8-48A9-A84B-2CBC15AB53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484187"/>
            <a:ext cx="7772400" cy="1470025"/>
          </a:xfrm>
        </p:spPr>
        <p:txBody>
          <a:bodyPr/>
          <a:lstStyle/>
          <a:p>
            <a:r>
              <a:rPr lang="ru-RU" dirty="0"/>
              <a:t>Теория Пирога Гарвардского Университета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C46A40-568D-4743-8A9C-CE71714C2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057399"/>
            <a:ext cx="6400800" cy="431641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The Tension Between: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Opportunities to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Create Value and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Expand the Pie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AND the Necessity of Distributing</a:t>
            </a:r>
            <a:r>
              <a:rPr lang="ru-RU" dirty="0">
                <a:solidFill>
                  <a:schemeClr val="tx1"/>
                </a:solidFill>
              </a:rPr>
              <a:t>   </a:t>
            </a:r>
            <a:r>
              <a:rPr lang="en-US" dirty="0">
                <a:solidFill>
                  <a:schemeClr val="tx1"/>
                </a:solidFill>
              </a:rPr>
              <a:t>Value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(i.e., Dividing the Pie)</a:t>
            </a:r>
            <a:endParaRPr lang="ru-RU" dirty="0">
              <a:solidFill>
                <a:schemeClr val="tx1"/>
              </a:solidFill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Empathy AND</a:t>
            </a:r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assertiveness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Principals AND agents</a:t>
            </a:r>
          </a:p>
        </p:txBody>
      </p:sp>
    </p:spTree>
    <p:extLst>
      <p:ext uri="{BB962C8B-B14F-4D97-AF65-F5344CB8AC3E}">
        <p14:creationId xmlns:p14="http://schemas.microsoft.com/office/powerpoint/2010/main" val="3536984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553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Times New Roman</vt:lpstr>
      <vt:lpstr>Office Theme</vt:lpstr>
      <vt:lpstr>Введение в Переговоры</vt:lpstr>
      <vt:lpstr>Переговоры очень распространены...</vt:lpstr>
      <vt:lpstr>Все юристы вынуждены вести переговоры с ...</vt:lpstr>
      <vt:lpstr>Сложности</vt:lpstr>
      <vt:lpstr>Возможные причины </vt:lpstr>
      <vt:lpstr>Возможные решения</vt:lpstr>
      <vt:lpstr>Три мифа о переговорах</vt:lpstr>
      <vt:lpstr>Что вам стоит стремиться понять</vt:lpstr>
      <vt:lpstr>Теория Пирога Гарвардского Университета</vt:lpstr>
      <vt:lpstr>О чём стоит подумать заранее</vt:lpstr>
      <vt:lpstr>BATNA (Best Alternative to A Negotiated Agreement)</vt:lpstr>
      <vt:lpstr>Интересы сторон</vt:lpstr>
      <vt:lpstr>Во время переговорного процесса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Переговоры</dc:title>
  <dc:creator>Katya</dc:creator>
  <cp:lastModifiedBy>Katya</cp:lastModifiedBy>
  <cp:revision>28</cp:revision>
  <dcterms:created xsi:type="dcterms:W3CDTF">2006-08-16T00:00:00Z</dcterms:created>
  <dcterms:modified xsi:type="dcterms:W3CDTF">2019-11-30T10:14:35Z</dcterms:modified>
</cp:coreProperties>
</file>