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6" r:id="rId5"/>
    <p:sldId id="261" r:id="rId6"/>
    <p:sldId id="263" r:id="rId7"/>
    <p:sldId id="264" r:id="rId8"/>
    <p:sldId id="265" r:id="rId9"/>
    <p:sldId id="267" r:id="rId10"/>
    <p:sldId id="268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FE7A-5628-4AE3-8002-B704445E3568}" type="datetimeFigureOut">
              <a:rPr lang="ru-RU" smtClean="0"/>
              <a:t>03.08.2018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26BE-3808-4B78-B5C8-737752F0DC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733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FE7A-5628-4AE3-8002-B704445E3568}" type="datetimeFigureOut">
              <a:rPr lang="ru-RU" smtClean="0"/>
              <a:t>03.08.2018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26BE-3808-4B78-B5C8-737752F0DC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889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FE7A-5628-4AE3-8002-B704445E3568}" type="datetimeFigureOut">
              <a:rPr lang="ru-RU" smtClean="0"/>
              <a:t>03.08.2018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26BE-3808-4B78-B5C8-737752F0DC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14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FE7A-5628-4AE3-8002-B704445E3568}" type="datetimeFigureOut">
              <a:rPr lang="ru-RU" smtClean="0"/>
              <a:t>03.08.2018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26BE-3808-4B78-B5C8-737752F0DC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11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FE7A-5628-4AE3-8002-B704445E3568}" type="datetimeFigureOut">
              <a:rPr lang="ru-RU" smtClean="0"/>
              <a:t>03.08.2018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26BE-3808-4B78-B5C8-737752F0DC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703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FE7A-5628-4AE3-8002-B704445E3568}" type="datetimeFigureOut">
              <a:rPr lang="ru-RU" smtClean="0"/>
              <a:t>03.08.2018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26BE-3808-4B78-B5C8-737752F0DC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4636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FE7A-5628-4AE3-8002-B704445E3568}" type="datetimeFigureOut">
              <a:rPr lang="ru-RU" smtClean="0"/>
              <a:t>03.08.2018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26BE-3808-4B78-B5C8-737752F0DC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582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FE7A-5628-4AE3-8002-B704445E3568}" type="datetimeFigureOut">
              <a:rPr lang="ru-RU" smtClean="0"/>
              <a:t>03.08.2018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26BE-3808-4B78-B5C8-737752F0DC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347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FE7A-5628-4AE3-8002-B704445E3568}" type="datetimeFigureOut">
              <a:rPr lang="ru-RU" smtClean="0"/>
              <a:t>03.08.2018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26BE-3808-4B78-B5C8-737752F0DC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716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FE7A-5628-4AE3-8002-B704445E3568}" type="datetimeFigureOut">
              <a:rPr lang="ru-RU" smtClean="0"/>
              <a:t>03.08.2018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26BE-3808-4B78-B5C8-737752F0DC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806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5FE7A-5628-4AE3-8002-B704445E3568}" type="datetimeFigureOut">
              <a:rPr lang="ru-RU" smtClean="0"/>
              <a:t>03.08.2018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F26BE-3808-4B78-B5C8-737752F0DC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709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5FE7A-5628-4AE3-8002-B704445E3568}" type="datetimeFigureOut">
              <a:rPr lang="ru-RU" smtClean="0"/>
              <a:t>03.08.2018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F26BE-3808-4B78-B5C8-737752F0DC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79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3296" y="1431282"/>
            <a:ext cx="10078995" cy="2387600"/>
          </a:xfrm>
        </p:spPr>
        <p:txBody>
          <a:bodyPr>
            <a:normAutofit fontScale="90000"/>
          </a:bodyPr>
          <a:lstStyle/>
          <a:p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dirty="0"/>
              <a:t/>
            </a:r>
            <a:br>
              <a:rPr lang="ru-RU" sz="1300" dirty="0"/>
            </a:br>
            <a: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  <a:t>Первый слайд</a:t>
            </a: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1300" dirty="0"/>
              <a:t/>
            </a:r>
            <a:br>
              <a:rPr lang="ru-RU" sz="1300" dirty="0"/>
            </a:br>
            <a:r>
              <a:rPr lang="ru-RU" sz="3600" b="1" dirty="0" smtClean="0">
                <a:latin typeface="Century Gothic" charset="0"/>
                <a:ea typeface="Century Gothic" charset="0"/>
                <a:cs typeface="Century Gothic" charset="0"/>
              </a:rPr>
              <a:t>Название </a:t>
            </a:r>
            <a:r>
              <a:rPr lang="ru-RU" sz="3600" b="1" dirty="0">
                <a:latin typeface="Century Gothic" charset="0"/>
                <a:ea typeface="Century Gothic" charset="0"/>
                <a:cs typeface="Century Gothic" charset="0"/>
              </a:rPr>
              <a:t>компании, ваше имя и должность, КОНТАКТЫ</a:t>
            </a:r>
            <a:r>
              <a:rPr lang="ru-RU" sz="2200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22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  <a:t>(Можно </a:t>
            </a:r>
            <a:r>
              <a:rPr lang="ru-RU" sz="2200" dirty="0">
                <a:latin typeface="Century Gothic" charset="0"/>
                <a:ea typeface="Century Gothic" charset="0"/>
                <a:cs typeface="Century Gothic" charset="0"/>
              </a:rPr>
              <a:t>поставить запоминающуюся </a:t>
            </a:r>
            <a: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  <a:t>профи-иллюстрацию)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 </a:t>
            </a:r>
            <a:br>
              <a:rPr lang="ru-RU" sz="2200" dirty="0"/>
            </a:br>
            <a:r>
              <a:rPr lang="ru-RU" sz="2000" b="1" dirty="0" smtClean="0">
                <a:latin typeface="Century Gothic" charset="0"/>
                <a:ea typeface="Century Gothic" charset="0"/>
                <a:cs typeface="Century Gothic" charset="0"/>
              </a:rPr>
              <a:t>В речи:</a:t>
            </a:r>
            <a: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000" u="sng" dirty="0">
                <a:latin typeface="Century Gothic" charset="0"/>
                <a:ea typeface="Century Gothic" charset="0"/>
                <a:cs typeface="Century Gothic" charset="0"/>
              </a:rPr>
              <a:t>Кто Вы?</a:t>
            </a:r>
            <a: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</a:br>
            <a:endParaRPr lang="ru-RU" sz="20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20793" y="3552611"/>
            <a:ext cx="9144000" cy="2798762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Century Gothic" charset="0"/>
                <a:ea typeface="Century Gothic" charset="0"/>
                <a:cs typeface="Century Gothic" charset="0"/>
              </a:rPr>
              <a:t>Руководитель технологической компании, которая:</a:t>
            </a:r>
            <a:br>
              <a:rPr lang="ru-RU" sz="18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1800" dirty="0" smtClean="0">
                <a:latin typeface="Century Gothic" charset="0"/>
                <a:ea typeface="Century Gothic" charset="0"/>
                <a:cs typeface="Century Gothic" charset="0"/>
              </a:rPr>
              <a:t>Создает софт/</a:t>
            </a:r>
            <a:br>
              <a:rPr lang="ru-RU" sz="18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1800" dirty="0" smtClean="0">
                <a:latin typeface="Century Gothic" charset="0"/>
                <a:ea typeface="Century Gothic" charset="0"/>
                <a:cs typeface="Century Gothic" charset="0"/>
              </a:rPr>
              <a:t>Изобретает медицинские устройства и др.</a:t>
            </a:r>
            <a:br>
              <a:rPr lang="ru-RU" sz="18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1800" dirty="0" smtClean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18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1800" u="sng" dirty="0" smtClean="0">
                <a:latin typeface="Century Gothic" charset="0"/>
                <a:ea typeface="Century Gothic" charset="0"/>
                <a:cs typeface="Century Gothic" charset="0"/>
              </a:rPr>
              <a:t>Зачем Вы это делаете?</a:t>
            </a:r>
            <a:r>
              <a:rPr lang="ru-RU" sz="1800" dirty="0" smtClean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18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1800" dirty="0" smtClean="0">
                <a:latin typeface="Century Gothic" charset="0"/>
                <a:ea typeface="Century Gothic" charset="0"/>
                <a:cs typeface="Century Gothic" charset="0"/>
              </a:rPr>
              <a:t>Революция в вашей нише/</a:t>
            </a:r>
            <a:br>
              <a:rPr lang="ru-RU" sz="18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1800" dirty="0" smtClean="0">
                <a:latin typeface="Century Gothic" charset="0"/>
                <a:ea typeface="Century Gothic" charset="0"/>
                <a:cs typeface="Century Gothic" charset="0"/>
              </a:rPr>
              <a:t>Наша технология уничтожит привычный рынок роскоши и др.</a:t>
            </a:r>
          </a:p>
          <a:p>
            <a:r>
              <a:rPr lang="ru-RU" sz="1800" dirty="0" smtClean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18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1800" u="sng" dirty="0" smtClean="0">
                <a:latin typeface="Century Gothic" charset="0"/>
                <a:ea typeface="Century Gothic" charset="0"/>
                <a:cs typeface="Century Gothic" charset="0"/>
              </a:rPr>
              <a:t>Чего Вы хотите?</a:t>
            </a:r>
            <a:br>
              <a:rPr lang="ru-RU" sz="1800" u="sng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1800" dirty="0" smtClean="0">
                <a:latin typeface="Century Gothic" charset="0"/>
                <a:ea typeface="Century Gothic" charset="0"/>
                <a:cs typeface="Century Gothic" charset="0"/>
              </a:rPr>
              <a:t>Привлечь 1 миллион долларов/найти CEO/ перевернуть рынок и др.</a:t>
            </a:r>
          </a:p>
          <a:p>
            <a:endParaRPr lang="ru-RU" sz="18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803189" y="2594919"/>
            <a:ext cx="10639168" cy="247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147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68518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Century Gothic" charset="0"/>
                <a:ea typeface="Century Gothic" charset="0"/>
                <a:cs typeface="Century Gothic" charset="0"/>
              </a:rPr>
              <a:t>Последний слайд</a:t>
            </a:r>
            <a:r>
              <a:rPr lang="ru-RU" dirty="0" smtClean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dirty="0" smtClean="0">
                <a:latin typeface="Century Gothic" charset="0"/>
                <a:ea typeface="Century Gothic" charset="0"/>
                <a:cs typeface="Century Gothic" charset="0"/>
              </a:rPr>
            </a:br>
            <a:endParaRPr lang="ru-RU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690654" cy="4723456"/>
          </a:xfrm>
        </p:spPr>
        <p:txBody>
          <a:bodyPr>
            <a:normAutofit/>
          </a:bodyPr>
          <a:lstStyle/>
          <a:p>
            <a:pPr marL="0" lvl="0" indent="0" algn="ctr" fontAlgn="base">
              <a:buNone/>
            </a:pPr>
            <a:r>
              <a:rPr lang="ru-RU" sz="2400" dirty="0" smtClean="0">
                <a:latin typeface="Century Gothic" charset="0"/>
                <a:ea typeface="Century Gothic" charset="0"/>
                <a:cs typeface="Century Gothic" charset="0"/>
              </a:rPr>
              <a:t>Повторить </a:t>
            </a:r>
            <a:r>
              <a:rPr lang="ru-RU" sz="2400" dirty="0">
                <a:latin typeface="Century Gothic" charset="0"/>
                <a:ea typeface="Century Gothic" charset="0"/>
                <a:cs typeface="Century Gothic" charset="0"/>
              </a:rPr>
              <a:t>фотографию продукта</a:t>
            </a:r>
          </a:p>
          <a:p>
            <a:pPr marL="0" lvl="0" indent="0" algn="ctr" fontAlgn="base">
              <a:buNone/>
            </a:pPr>
            <a:r>
              <a:rPr lang="ru-RU" sz="2400" dirty="0">
                <a:latin typeface="Century Gothic" charset="0"/>
                <a:ea typeface="Century Gothic" charset="0"/>
                <a:cs typeface="Century Gothic" charset="0"/>
              </a:rPr>
              <a:t>Броская фраза или слоган - на запоминание!</a:t>
            </a:r>
          </a:p>
          <a:p>
            <a:pPr marL="0" lvl="0" indent="0" algn="ctr" fontAlgn="base">
              <a:buNone/>
            </a:pPr>
            <a:r>
              <a:rPr lang="ru-RU" sz="2400" u="sng" dirty="0">
                <a:latin typeface="Century Gothic" charset="0"/>
                <a:ea typeface="Century Gothic" charset="0"/>
                <a:cs typeface="Century Gothic" charset="0"/>
              </a:rPr>
              <a:t>Название компании, ваше имя и должность, </a:t>
            </a:r>
            <a:r>
              <a:rPr lang="ru-RU" sz="2400" u="sng" dirty="0" smtClean="0">
                <a:latin typeface="Century Gothic" charset="0"/>
                <a:ea typeface="Century Gothic" charset="0"/>
                <a:cs typeface="Century Gothic" charset="0"/>
              </a:rPr>
              <a:t>КОНТАКТЫ</a:t>
            </a:r>
          </a:p>
          <a:p>
            <a:pPr marL="0" lvl="0" indent="0" algn="ctr" fontAlgn="base">
              <a:buNone/>
            </a:pPr>
            <a:endParaRPr lang="ru-RU" sz="21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endParaRPr lang="ru-RU" sz="21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indent="0" algn="ctr" fontAlgn="base">
              <a:buNone/>
            </a:pPr>
            <a:r>
              <a:rPr lang="ru-RU" sz="2100" b="1" dirty="0">
                <a:latin typeface="Century Gothic" charset="0"/>
                <a:ea typeface="Century Gothic" charset="0"/>
                <a:cs typeface="Century Gothic" charset="0"/>
              </a:rPr>
              <a:t>В речи</a:t>
            </a:r>
            <a:r>
              <a:rPr lang="ru-RU" sz="2100" b="1" dirty="0" smtClean="0">
                <a:latin typeface="Century Gothic" charset="0"/>
                <a:ea typeface="Century Gothic" charset="0"/>
                <a:cs typeface="Century Gothic" charset="0"/>
              </a:rPr>
              <a:t>:</a:t>
            </a:r>
          </a:p>
          <a:p>
            <a:pPr marL="0" lvl="0" indent="0" algn="ctr" fontAlgn="base">
              <a:buNone/>
            </a:pPr>
            <a:endParaRPr lang="ru-RU" sz="2100" dirty="0" smtClean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Поблагодарить </a:t>
            </a:r>
            <a:r>
              <a:rPr lang="ru-RU" sz="2100" dirty="0">
                <a:latin typeface="Century Gothic" charset="0"/>
                <a:ea typeface="Century Gothic" charset="0"/>
                <a:cs typeface="Century Gothic" charset="0"/>
              </a:rPr>
              <a:t>и попросить задавать </a:t>
            </a: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вопросы.</a:t>
            </a:r>
            <a:endParaRPr lang="ru-RU" sz="21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Еще </a:t>
            </a:r>
            <a:r>
              <a:rPr lang="ru-RU" sz="2100" dirty="0">
                <a:latin typeface="Century Gothic" charset="0"/>
                <a:ea typeface="Century Gothic" charset="0"/>
                <a:cs typeface="Century Gothic" charset="0"/>
              </a:rPr>
              <a:t>раз поблагодарить и пригласить продолжить общение на </a:t>
            </a: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кофе-брейке</a:t>
            </a:r>
            <a:endParaRPr lang="ru-RU" sz="21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indent="0" algn="ctr">
              <a:buNone/>
            </a:pPr>
            <a:r>
              <a:rPr lang="ru-RU" sz="2100" dirty="0">
                <a:latin typeface="Century Gothic" charset="0"/>
                <a:ea typeface="Century Gothic" charset="0"/>
                <a:cs typeface="Century Gothic" charset="0"/>
              </a:rPr>
              <a:t> </a:t>
            </a:r>
          </a:p>
          <a:p>
            <a:pPr marL="0" indent="0" algn="ctr">
              <a:buNone/>
            </a:pPr>
            <a:endParaRPr lang="ru-RU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776416" y="3423037"/>
            <a:ext cx="10639168" cy="247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67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66309"/>
            <a:ext cx="9144000" cy="2387600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1400" dirty="0"/>
              <a:t> </a:t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3600" b="1" dirty="0" smtClean="0">
                <a:latin typeface="Century Gothic" charset="0"/>
                <a:ea typeface="Century Gothic" charset="0"/>
                <a:cs typeface="Century Gothic" charset="0"/>
              </a:rPr>
              <a:t>Проблема</a:t>
            </a:r>
            <a:r>
              <a:rPr lang="ru-RU" sz="2200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22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200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22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  <a:t>Опишите, </a:t>
            </a:r>
            <a:r>
              <a:rPr lang="ru-RU" sz="2200" dirty="0">
                <a:latin typeface="Century Gothic" charset="0"/>
                <a:ea typeface="Century Gothic" charset="0"/>
                <a:cs typeface="Century Gothic" charset="0"/>
              </a:rPr>
              <a:t>какую тяжелую проблемы </a:t>
            </a:r>
            <a: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  <a:t>Вы решаете.</a:t>
            </a:r>
            <a:r>
              <a:rPr lang="ru-RU" sz="2200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22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  <a:t>Покажите, </a:t>
            </a:r>
            <a:r>
              <a:rPr lang="ru-RU" sz="2200" dirty="0">
                <a:latin typeface="Century Gothic" charset="0"/>
                <a:ea typeface="Century Gothic" charset="0"/>
                <a:cs typeface="Century Gothic" charset="0"/>
              </a:rPr>
              <a:t>сколько людей/компаний с этой проблемой в </a:t>
            </a:r>
            <a: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  <a:t>мире.</a:t>
            </a:r>
            <a:r>
              <a:rPr lang="ru-RU" sz="2200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22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200" dirty="0">
                <a:latin typeface="Century Gothic" charset="0"/>
                <a:ea typeface="Century Gothic" charset="0"/>
                <a:cs typeface="Century Gothic" charset="0"/>
              </a:rPr>
              <a:t>Как она неэффективно решается/совсем не решается </a:t>
            </a:r>
            <a: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  <a:t>сейчас.</a:t>
            </a:r>
            <a:r>
              <a:rPr lang="ru-RU" sz="3100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3100" dirty="0">
                <a:latin typeface="Century Gothic" charset="0"/>
                <a:ea typeface="Century Gothic" charset="0"/>
                <a:cs typeface="Century Gothic" charset="0"/>
              </a:rPr>
            </a:br>
            <a:endParaRPr lang="ru-RU" sz="31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72281" y="3280762"/>
            <a:ext cx="9144000" cy="2798762"/>
          </a:xfrm>
        </p:spPr>
        <p:txBody>
          <a:bodyPr>
            <a:normAutofit fontScale="92500" lnSpcReduction="10000"/>
          </a:bodyPr>
          <a:lstStyle/>
          <a:p>
            <a:r>
              <a:rPr lang="ru-RU" sz="1900" b="1" dirty="0" smtClean="0">
                <a:latin typeface="Century Gothic" charset="0"/>
                <a:ea typeface="Century Gothic" charset="0"/>
                <a:cs typeface="Century Gothic" charset="0"/>
              </a:rPr>
              <a:t>В речи:</a:t>
            </a:r>
          </a:p>
          <a:p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Не притягивайте проблему “за уши”. Это должна быть реальная острая проблема, требующая решения.</a:t>
            </a:r>
            <a:b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Не нужно цитировать, откуда у Вас цифры и данные - это «на закуску» во время Q&amp;A.</a:t>
            </a:r>
            <a:b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Задача: заставить всех кивать и сопереживать.</a:t>
            </a:r>
            <a:b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Если Вы аудитории проблему реально донесли и слушатели кивают, а не SMS-</a:t>
            </a:r>
            <a:r>
              <a:rPr lang="ru-RU" sz="1900" dirty="0" err="1" smtClean="0">
                <a:latin typeface="Century Gothic" charset="0"/>
                <a:ea typeface="Century Gothic" charset="0"/>
                <a:cs typeface="Century Gothic" charset="0"/>
              </a:rPr>
              <a:t>ят</a:t>
            </a: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, это уже половина успеха.</a:t>
            </a:r>
            <a:b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776416" y="2842055"/>
            <a:ext cx="10639168" cy="247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170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606071"/>
            <a:ext cx="9144000" cy="2784619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31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3100" dirty="0" smtClean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31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3100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31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3600" b="1" dirty="0" smtClean="0">
                <a:latin typeface="Century Gothic" charset="0"/>
                <a:ea typeface="Century Gothic" charset="0"/>
                <a:cs typeface="Century Gothic" charset="0"/>
              </a:rPr>
              <a:t>Решение</a:t>
            </a:r>
            <a:br>
              <a:rPr lang="ru-RU" sz="3600" b="1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  <a:t>Опишите, как именно Вы решаете указанную проблему.</a:t>
            </a:r>
            <a:b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  <a:t>Покажите, как Вы к этому решению пришли.</a:t>
            </a:r>
            <a:b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  <a:t>Четко укажите, что именно Вы хотите продать.</a:t>
            </a:r>
            <a:b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200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22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22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200" b="1" dirty="0" smtClean="0">
                <a:latin typeface="Century Gothic" charset="0"/>
                <a:ea typeface="Century Gothic" charset="0"/>
                <a:cs typeface="Century Gothic" charset="0"/>
              </a:rPr>
              <a:t>В речи:</a:t>
            </a:r>
            <a:br>
              <a:rPr lang="ru-RU" sz="2200" b="1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200" b="1" dirty="0" smtClean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2200" b="1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  <a:t>Это не место для подробного технического объяснения.</a:t>
            </a:r>
            <a:b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  <a:t>Выигрышная стратегия: “Решение на поверхности, но мы первые его придумали и воплотили”.</a:t>
            </a:r>
            <a:b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  <a:t>Убедитесь, что аудитория понимает, что Ваше решение однозначно решит </a:t>
            </a:r>
            <a: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  <a:t>проблему.</a:t>
            </a:r>
            <a:b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  <a:t>Если кто-то продукт уже использует - это самый лучший слайд сказать об </a:t>
            </a:r>
            <a: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  <a:t>этом.</a:t>
            </a:r>
            <a: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  <a:t>Если </a:t>
            </a:r>
            <a: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  <a:t>видите, что </a:t>
            </a:r>
            <a: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  <a:t>аудитория слушает недоверчиво, уделите в 2 раза больше времени следующему </a:t>
            </a:r>
            <a: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  <a:t>слайду.</a:t>
            </a:r>
            <a: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</a:br>
            <a:endParaRPr lang="ru-RU" sz="20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776416" y="2619633"/>
            <a:ext cx="10639168" cy="247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695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632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Century Gothic" charset="0"/>
                <a:ea typeface="Century Gothic" charset="0"/>
                <a:cs typeface="Century Gothic" charset="0"/>
              </a:rPr>
              <a:t>Технология</a:t>
            </a:r>
            <a:endParaRPr lang="ru-RU" sz="3200" b="1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81928"/>
            <a:ext cx="10727724" cy="4859380"/>
          </a:xfrm>
        </p:spPr>
        <p:txBody>
          <a:bodyPr>
            <a:normAutofit fontScale="70000" lnSpcReduction="20000"/>
          </a:bodyPr>
          <a:lstStyle/>
          <a:p>
            <a:pPr marL="0" lvl="0" indent="0" algn="ctr" fontAlgn="base">
              <a:buNone/>
            </a:pPr>
            <a:r>
              <a:rPr lang="ru-RU" dirty="0" smtClean="0">
                <a:latin typeface="Century Gothic" charset="0"/>
                <a:ea typeface="Century Gothic" charset="0"/>
                <a:cs typeface="Century Gothic" charset="0"/>
              </a:rPr>
              <a:t>В </a:t>
            </a:r>
            <a:r>
              <a:rPr lang="ru-RU" dirty="0">
                <a:latin typeface="Century Gothic" charset="0"/>
                <a:ea typeface="Century Gothic" charset="0"/>
                <a:cs typeface="Century Gothic" charset="0"/>
              </a:rPr>
              <a:t>идеале - фотография. </a:t>
            </a:r>
            <a:r>
              <a:rPr lang="ru-RU" dirty="0" smtClean="0">
                <a:latin typeface="Century Gothic" charset="0"/>
                <a:ea typeface="Century Gothic" charset="0"/>
                <a:cs typeface="Century Gothic" charset="0"/>
              </a:rPr>
              <a:t>Подойдут </a:t>
            </a:r>
            <a:r>
              <a:rPr lang="ru-RU" dirty="0">
                <a:latin typeface="Century Gothic" charset="0"/>
                <a:ea typeface="Century Gothic" charset="0"/>
                <a:cs typeface="Century Gothic" charset="0"/>
              </a:rPr>
              <a:t>чертежи и </a:t>
            </a:r>
            <a:r>
              <a:rPr lang="ru-RU" dirty="0" smtClean="0">
                <a:latin typeface="Century Gothic" charset="0"/>
                <a:ea typeface="Century Gothic" charset="0"/>
                <a:cs typeface="Century Gothic" charset="0"/>
              </a:rPr>
              <a:t>диаграммы.</a:t>
            </a:r>
            <a:endParaRPr lang="ru-RU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dirty="0">
                <a:latin typeface="Century Gothic" charset="0"/>
                <a:ea typeface="Century Gothic" charset="0"/>
                <a:cs typeface="Century Gothic" charset="0"/>
              </a:rPr>
              <a:t>Нужна последовательность действий? Изобразите </a:t>
            </a:r>
            <a:r>
              <a:rPr lang="ru-RU" dirty="0" smtClean="0">
                <a:latin typeface="Century Gothic" charset="0"/>
                <a:ea typeface="Century Gothic" charset="0"/>
                <a:cs typeface="Century Gothic" charset="0"/>
              </a:rPr>
              <a:t>графически.</a:t>
            </a:r>
            <a:endParaRPr lang="ru-RU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dirty="0">
                <a:latin typeface="Century Gothic" charset="0"/>
                <a:ea typeface="Century Gothic" charset="0"/>
                <a:cs typeface="Century Gothic" charset="0"/>
              </a:rPr>
              <a:t>Чем меньше текста - тем </a:t>
            </a:r>
            <a:r>
              <a:rPr lang="ru-RU" dirty="0" smtClean="0">
                <a:latin typeface="Century Gothic" charset="0"/>
                <a:ea typeface="Century Gothic" charset="0"/>
                <a:cs typeface="Century Gothic" charset="0"/>
              </a:rPr>
              <a:t>лучше.</a:t>
            </a:r>
            <a:endParaRPr lang="ru-RU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dirty="0">
                <a:latin typeface="Century Gothic" charset="0"/>
                <a:ea typeface="Century Gothic" charset="0"/>
                <a:cs typeface="Century Gothic" charset="0"/>
              </a:rPr>
              <a:t>Чем меньше технических терминов - тем еще </a:t>
            </a:r>
            <a:r>
              <a:rPr lang="ru-RU" dirty="0" smtClean="0">
                <a:latin typeface="Century Gothic" charset="0"/>
                <a:ea typeface="Century Gothic" charset="0"/>
                <a:cs typeface="Century Gothic" charset="0"/>
              </a:rPr>
              <a:t>лучше.</a:t>
            </a:r>
            <a:endParaRPr lang="ru-RU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dirty="0">
                <a:latin typeface="Century Gothic" charset="0"/>
                <a:ea typeface="Century Gothic" charset="0"/>
                <a:cs typeface="Century Gothic" charset="0"/>
              </a:rPr>
              <a:t>Если есть патент - номер должен быть </a:t>
            </a:r>
            <a:r>
              <a:rPr lang="ru-RU" dirty="0" smtClean="0">
                <a:latin typeface="Century Gothic" charset="0"/>
                <a:ea typeface="Century Gothic" charset="0"/>
                <a:cs typeface="Century Gothic" charset="0"/>
              </a:rPr>
              <a:t>тут.</a:t>
            </a:r>
          </a:p>
          <a:p>
            <a:pPr marL="0" lvl="0" indent="0" algn="ctr" fontAlgn="base">
              <a:buNone/>
            </a:pPr>
            <a:endParaRPr lang="ru-RU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endParaRPr lang="ru-RU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indent="0" algn="ctr">
              <a:buNone/>
            </a:pPr>
            <a:r>
              <a:rPr lang="ru-RU" b="1" dirty="0">
                <a:latin typeface="Century Gothic" charset="0"/>
                <a:ea typeface="Century Gothic" charset="0"/>
                <a:cs typeface="Century Gothic" charset="0"/>
              </a:rPr>
              <a:t>В речи</a:t>
            </a:r>
            <a:r>
              <a:rPr lang="ru-RU" b="1" dirty="0" smtClean="0">
                <a:latin typeface="Century Gothic" charset="0"/>
                <a:ea typeface="Century Gothic" charset="0"/>
                <a:cs typeface="Century Gothic" charset="0"/>
              </a:rPr>
              <a:t>:</a:t>
            </a:r>
          </a:p>
          <a:p>
            <a:pPr marL="0" indent="0" algn="ctr">
              <a:buNone/>
            </a:pPr>
            <a:endParaRPr lang="ru-RU" b="1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600" dirty="0">
                <a:latin typeface="Century Gothic" charset="0"/>
                <a:ea typeface="Century Gothic" charset="0"/>
                <a:cs typeface="Century Gothic" charset="0"/>
              </a:rPr>
              <a:t>Описание иллюстрации понятным языком</a:t>
            </a:r>
          </a:p>
          <a:p>
            <a:pPr marL="0" lvl="0" indent="0" algn="ctr" fontAlgn="base">
              <a:buNone/>
            </a:pPr>
            <a:r>
              <a:rPr lang="ru-RU" sz="2600" dirty="0">
                <a:latin typeface="Century Gothic" charset="0"/>
                <a:ea typeface="Century Gothic" charset="0"/>
                <a:cs typeface="Century Gothic" charset="0"/>
              </a:rPr>
              <a:t>Разъясните, что именно делает решение функциональным, чего никто раньше не </a:t>
            </a:r>
            <a:r>
              <a:rPr lang="ru-RU" sz="2600" dirty="0" smtClean="0">
                <a:latin typeface="Century Gothic" charset="0"/>
                <a:ea typeface="Century Gothic" charset="0"/>
                <a:cs typeface="Century Gothic" charset="0"/>
              </a:rPr>
              <a:t>делал.</a:t>
            </a:r>
            <a:endParaRPr lang="ru-RU" sz="26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600" dirty="0">
                <a:latin typeface="Century Gothic" charset="0"/>
                <a:ea typeface="Century Gothic" charset="0"/>
                <a:cs typeface="Century Gothic" charset="0"/>
              </a:rPr>
              <a:t>Если видите, что </a:t>
            </a:r>
            <a:r>
              <a:rPr lang="ru-RU" sz="2600" dirty="0" smtClean="0">
                <a:latin typeface="Century Gothic" charset="0"/>
                <a:ea typeface="Century Gothic" charset="0"/>
                <a:cs typeface="Century Gothic" charset="0"/>
              </a:rPr>
              <a:t>аудитория </a:t>
            </a:r>
            <a:r>
              <a:rPr lang="ru-RU" sz="2600" dirty="0">
                <a:latin typeface="Century Gothic" charset="0"/>
                <a:ea typeface="Century Gothic" charset="0"/>
                <a:cs typeface="Century Gothic" charset="0"/>
              </a:rPr>
              <a:t>технологию не понимает (с предыдущего слайда), </a:t>
            </a:r>
            <a:r>
              <a:rPr lang="ru-RU" sz="2600" dirty="0" smtClean="0">
                <a:latin typeface="Century Gothic" charset="0"/>
                <a:ea typeface="Century Gothic" charset="0"/>
                <a:cs typeface="Century Gothic" charset="0"/>
              </a:rPr>
              <a:t>объясните на </a:t>
            </a:r>
            <a:r>
              <a:rPr lang="ru-RU" sz="2600" dirty="0">
                <a:latin typeface="Century Gothic" charset="0"/>
                <a:ea typeface="Century Gothic" charset="0"/>
                <a:cs typeface="Century Gothic" charset="0"/>
              </a:rPr>
              <a:t>понятном примере сходного </a:t>
            </a:r>
            <a:r>
              <a:rPr lang="ru-RU" sz="2600" dirty="0" smtClean="0">
                <a:latin typeface="Century Gothic" charset="0"/>
                <a:ea typeface="Century Gothic" charset="0"/>
                <a:cs typeface="Century Gothic" charset="0"/>
              </a:rPr>
              <a:t>устройства/процесса, НО</a:t>
            </a:r>
            <a:endParaRPr lang="ru-RU" sz="26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600" dirty="0">
                <a:latin typeface="Century Gothic" charset="0"/>
                <a:ea typeface="Century Gothic" charset="0"/>
                <a:cs typeface="Century Gothic" charset="0"/>
              </a:rPr>
              <a:t>не оставляйте слайд “недопонятым” - это </a:t>
            </a:r>
            <a:r>
              <a:rPr lang="ru-RU" sz="2600" dirty="0" smtClean="0">
                <a:latin typeface="Century Gothic" charset="0"/>
                <a:ea typeface="Century Gothic" charset="0"/>
                <a:cs typeface="Century Gothic" charset="0"/>
              </a:rPr>
              <a:t>провал.</a:t>
            </a:r>
            <a:endParaRPr lang="ru-RU" sz="2600" dirty="0">
              <a:latin typeface="Century Gothic" charset="0"/>
              <a:ea typeface="Century Gothic" charset="0"/>
              <a:cs typeface="Century Gothic" charset="0"/>
            </a:endParaRPr>
          </a:p>
          <a:p>
            <a:pPr algn="ctr"/>
            <a:endParaRPr lang="ru-RU" sz="26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838200" y="3299255"/>
            <a:ext cx="10639168" cy="247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195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939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4000" b="1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sz="4000" b="1" dirty="0" smtClean="0">
                <a:latin typeface="Century Gothic" charset="0"/>
                <a:ea typeface="Century Gothic" charset="0"/>
                <a:cs typeface="Century Gothic" charset="0"/>
              </a:rPr>
              <a:t>Бизнес-модель</a:t>
            </a:r>
            <a:r>
              <a:rPr lang="ru-RU" sz="4000" b="1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4000" b="1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dirty="0">
                <a:latin typeface="Century Gothic" charset="0"/>
                <a:ea typeface="Century Gothic" charset="0"/>
                <a:cs typeface="Century Gothic" charset="0"/>
              </a:rPr>
              <a:t>В идеале: фотография своего магазина, логотипы </a:t>
            </a:r>
            <a:r>
              <a:rPr lang="ru-RU" dirty="0" err="1" smtClean="0">
                <a:latin typeface="Century Gothic" charset="0"/>
                <a:ea typeface="Century Gothic" charset="0"/>
                <a:cs typeface="Century Gothic" charset="0"/>
              </a:rPr>
              <a:t>диллеров</a:t>
            </a:r>
            <a:r>
              <a:rPr lang="ru-RU" dirty="0" smtClean="0">
                <a:latin typeface="Century Gothic" charset="0"/>
                <a:ea typeface="Century Gothic" charset="0"/>
                <a:cs typeface="Century Gothic" charset="0"/>
              </a:rPr>
              <a:t>.</a:t>
            </a:r>
            <a:r>
              <a:rPr lang="ru-RU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dirty="0">
                <a:latin typeface="Century Gothic" charset="0"/>
                <a:ea typeface="Century Gothic" charset="0"/>
                <a:cs typeface="Century Gothic" charset="0"/>
              </a:rPr>
              <a:t>Очень поможет: схема движения </a:t>
            </a:r>
            <a:r>
              <a:rPr lang="ru-RU" dirty="0" smtClean="0">
                <a:latin typeface="Century Gothic" charset="0"/>
                <a:ea typeface="Century Gothic" charset="0"/>
                <a:cs typeface="Century Gothic" charset="0"/>
              </a:rPr>
              <a:t>товаров/денег.</a:t>
            </a:r>
            <a:r>
              <a:rPr lang="ru-RU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dirty="0">
                <a:latin typeface="Century Gothic" charset="0"/>
                <a:ea typeface="Century Gothic" charset="0"/>
                <a:cs typeface="Century Gothic" charset="0"/>
              </a:rPr>
              <a:t>Покажите, какую </a:t>
            </a:r>
            <a:r>
              <a:rPr lang="ru-RU" dirty="0" err="1">
                <a:latin typeface="Century Gothic" charset="0"/>
                <a:ea typeface="Century Gothic" charset="0"/>
                <a:cs typeface="Century Gothic" charset="0"/>
              </a:rPr>
              <a:t>маржинальность</a:t>
            </a:r>
            <a:r>
              <a:rPr lang="ru-RU" dirty="0">
                <a:latin typeface="Century Gothic" charset="0"/>
                <a:ea typeface="Century Gothic" charset="0"/>
                <a:cs typeface="Century Gothic" charset="0"/>
              </a:rPr>
              <a:t> </a:t>
            </a:r>
            <a:r>
              <a:rPr lang="ru-RU" dirty="0" smtClean="0">
                <a:latin typeface="Century Gothic" charset="0"/>
                <a:ea typeface="Century Gothic" charset="0"/>
                <a:cs typeface="Century Gothic" charset="0"/>
              </a:rPr>
              <a:t>Вы закладываете.</a:t>
            </a:r>
            <a:r>
              <a:rPr lang="ru-RU" dirty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dirty="0">
                <a:latin typeface="Century Gothic" charset="0"/>
                <a:ea typeface="Century Gothic" charset="0"/>
                <a:cs typeface="Century Gothic" charset="0"/>
              </a:rPr>
            </a:br>
            <a:r>
              <a:rPr lang="ru-RU" dirty="0">
                <a:latin typeface="Century Gothic" charset="0"/>
                <a:ea typeface="Century Gothic" charset="0"/>
                <a:cs typeface="Century Gothic" charset="0"/>
              </a:rPr>
              <a:t> </a:t>
            </a:r>
            <a:br>
              <a:rPr lang="ru-RU" dirty="0">
                <a:latin typeface="Century Gothic" charset="0"/>
                <a:ea typeface="Century Gothic" charset="0"/>
                <a:cs typeface="Century Gothic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643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984" y="5257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Century Gothic" charset="0"/>
                <a:ea typeface="Century Gothic" charset="0"/>
                <a:cs typeface="Century Gothic" charset="0"/>
              </a:rPr>
              <a:t>Маркетинг и продажи</a:t>
            </a:r>
            <a:br>
              <a:rPr lang="ru-RU" sz="3200" b="1" dirty="0" smtClean="0">
                <a:latin typeface="Century Gothic" charset="0"/>
                <a:ea typeface="Century Gothic" charset="0"/>
                <a:cs typeface="Century Gothic" charset="0"/>
              </a:rPr>
            </a:br>
            <a:endParaRPr lang="ru-RU" sz="3200" b="1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78489"/>
            <a:ext cx="10814222" cy="4748170"/>
          </a:xfrm>
        </p:spPr>
        <p:txBody>
          <a:bodyPr>
            <a:normAutofit fontScale="85000" lnSpcReduction="20000"/>
          </a:bodyPr>
          <a:lstStyle/>
          <a:p>
            <a:pPr marL="0" lvl="0" indent="0" algn="ctr" fontAlgn="base">
              <a:buNone/>
            </a:pPr>
            <a:r>
              <a:rPr lang="ru-RU" sz="2400" dirty="0" smtClean="0">
                <a:latin typeface="Century Gothic" charset="0"/>
                <a:ea typeface="Century Gothic" charset="0"/>
                <a:cs typeface="Century Gothic" charset="0"/>
              </a:rPr>
              <a:t>В </a:t>
            </a:r>
            <a:r>
              <a:rPr lang="ru-RU" sz="2400" dirty="0">
                <a:latin typeface="Century Gothic" charset="0"/>
                <a:ea typeface="Century Gothic" charset="0"/>
                <a:cs typeface="Century Gothic" charset="0"/>
              </a:rPr>
              <a:t>идеале: диаграмма с маркетинговым фокусом и бюджетом на несколько </a:t>
            </a:r>
            <a:r>
              <a:rPr lang="ru-RU" sz="2400" dirty="0" smtClean="0">
                <a:latin typeface="Century Gothic" charset="0"/>
                <a:ea typeface="Century Gothic" charset="0"/>
                <a:cs typeface="Century Gothic" charset="0"/>
              </a:rPr>
              <a:t>лет.</a:t>
            </a:r>
            <a:endParaRPr lang="ru-RU" sz="24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400" dirty="0">
                <a:latin typeface="Century Gothic" charset="0"/>
                <a:ea typeface="Century Gothic" charset="0"/>
                <a:cs typeface="Century Gothic" charset="0"/>
              </a:rPr>
              <a:t>Если потенциальных рынков несколько - выделите </a:t>
            </a:r>
            <a:r>
              <a:rPr lang="ru-RU" sz="2400" dirty="0" smtClean="0">
                <a:latin typeface="Century Gothic" charset="0"/>
                <a:ea typeface="Century Gothic" charset="0"/>
                <a:cs typeface="Century Gothic" charset="0"/>
              </a:rPr>
              <a:t>главный.</a:t>
            </a:r>
            <a:endParaRPr lang="ru-RU" sz="24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400" dirty="0">
                <a:latin typeface="Century Gothic" charset="0"/>
                <a:ea typeface="Century Gothic" charset="0"/>
                <a:cs typeface="Century Gothic" charset="0"/>
              </a:rPr>
              <a:t>Если покупательских ниш много - выделите 1-3 </a:t>
            </a:r>
            <a:r>
              <a:rPr lang="ru-RU" sz="2400" dirty="0" smtClean="0">
                <a:latin typeface="Century Gothic" charset="0"/>
                <a:ea typeface="Century Gothic" charset="0"/>
                <a:cs typeface="Century Gothic" charset="0"/>
              </a:rPr>
              <a:t>основных.</a:t>
            </a:r>
            <a:endParaRPr lang="ru-RU" sz="24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indent="0" algn="ctr">
              <a:buNone/>
            </a:pPr>
            <a:r>
              <a:rPr lang="ru-RU" sz="2100" dirty="0">
                <a:latin typeface="Century Gothic" charset="0"/>
                <a:ea typeface="Century Gothic" charset="0"/>
                <a:cs typeface="Century Gothic" charset="0"/>
              </a:rPr>
              <a:t> </a:t>
            </a:r>
          </a:p>
          <a:p>
            <a:pPr marL="0" indent="0" algn="ctr">
              <a:buNone/>
            </a:pPr>
            <a:endParaRPr lang="ru-RU" sz="2100" b="1" dirty="0" smtClean="0">
              <a:latin typeface="Century Gothic" charset="0"/>
              <a:ea typeface="Century Gothic" charset="0"/>
              <a:cs typeface="Century Gothic" charset="0"/>
            </a:endParaRPr>
          </a:p>
          <a:p>
            <a:pPr marL="0" indent="0" algn="ctr">
              <a:buNone/>
            </a:pPr>
            <a:r>
              <a:rPr lang="ru-RU" sz="2100" b="1" dirty="0" smtClean="0">
                <a:latin typeface="Century Gothic" charset="0"/>
                <a:ea typeface="Century Gothic" charset="0"/>
                <a:cs typeface="Century Gothic" charset="0"/>
              </a:rPr>
              <a:t>В </a:t>
            </a:r>
            <a:r>
              <a:rPr lang="ru-RU" sz="2100" b="1" dirty="0">
                <a:latin typeface="Century Gothic" charset="0"/>
                <a:ea typeface="Century Gothic" charset="0"/>
                <a:cs typeface="Century Gothic" charset="0"/>
              </a:rPr>
              <a:t>речи</a:t>
            </a:r>
            <a:r>
              <a:rPr lang="ru-RU" sz="2100" b="1" dirty="0" smtClean="0">
                <a:latin typeface="Century Gothic" charset="0"/>
                <a:ea typeface="Century Gothic" charset="0"/>
                <a:cs typeface="Century Gothic" charset="0"/>
              </a:rPr>
              <a:t>:</a:t>
            </a:r>
          </a:p>
          <a:p>
            <a:pPr marL="0" indent="0" algn="ctr">
              <a:buNone/>
            </a:pPr>
            <a:endParaRPr lang="ru-RU" sz="21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100" dirty="0">
                <a:latin typeface="Century Gothic" charset="0"/>
                <a:ea typeface="Century Gothic" charset="0"/>
                <a:cs typeface="Century Gothic" charset="0"/>
              </a:rPr>
              <a:t>Расскажите, как </a:t>
            </a: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Вы </a:t>
            </a:r>
            <a:r>
              <a:rPr lang="ru-RU" sz="2100" dirty="0">
                <a:latin typeface="Century Gothic" charset="0"/>
                <a:ea typeface="Century Gothic" charset="0"/>
                <a:cs typeface="Century Gothic" charset="0"/>
              </a:rPr>
              <a:t>достучитесь до своего </a:t>
            </a: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покупателя.</a:t>
            </a:r>
            <a:endParaRPr lang="ru-RU" sz="21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100" dirty="0">
                <a:latin typeface="Century Gothic" charset="0"/>
                <a:ea typeface="Century Gothic" charset="0"/>
                <a:cs typeface="Century Gothic" charset="0"/>
              </a:rPr>
              <a:t>Опишите, что является главным мотивом для </a:t>
            </a: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покупки.</a:t>
            </a:r>
            <a:endParaRPr lang="ru-RU" sz="21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Убедите </a:t>
            </a:r>
            <a:r>
              <a:rPr lang="ru-RU" sz="2100" dirty="0">
                <a:latin typeface="Century Gothic" charset="0"/>
                <a:ea typeface="Century Gothic" charset="0"/>
                <a:cs typeface="Century Gothic" charset="0"/>
              </a:rPr>
              <a:t>аудиторию, что </a:t>
            </a: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Ваш </a:t>
            </a:r>
            <a:r>
              <a:rPr lang="ru-RU" sz="2100" dirty="0">
                <a:latin typeface="Century Gothic" charset="0"/>
                <a:ea typeface="Century Gothic" charset="0"/>
                <a:cs typeface="Century Gothic" charset="0"/>
              </a:rPr>
              <a:t>план А и план Б не приведут компанию к банкротству из-за неэффективного </a:t>
            </a: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продвижения.</a:t>
            </a:r>
            <a:endParaRPr lang="ru-RU" sz="21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100" dirty="0">
                <a:latin typeface="Century Gothic" charset="0"/>
                <a:ea typeface="Century Gothic" charset="0"/>
                <a:cs typeface="Century Gothic" charset="0"/>
              </a:rPr>
              <a:t>Обязательно заранее подготовьтесь: узнайте, как именно другие компании продвигают аналогичные </a:t>
            </a: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продукты.</a:t>
            </a:r>
            <a:endParaRPr lang="ru-RU" sz="21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100" dirty="0">
                <a:latin typeface="Century Gothic" charset="0"/>
                <a:ea typeface="Century Gothic" charset="0"/>
                <a:cs typeface="Century Gothic" charset="0"/>
              </a:rPr>
              <a:t>Только если аудитория скептически воспринимает маркетинговый план - расскажите об успехе других </a:t>
            </a: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компаний.</a:t>
            </a:r>
            <a:endParaRPr lang="ru-RU" sz="21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838200" y="2904052"/>
            <a:ext cx="10639168" cy="247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40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Century Gothic" charset="0"/>
                <a:ea typeface="Century Gothic" charset="0"/>
                <a:cs typeface="Century Gothic" charset="0"/>
              </a:rPr>
              <a:t> Конкуренция</a:t>
            </a:r>
            <a:r>
              <a:rPr lang="ru-RU" sz="3200" dirty="0" smtClean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sz="3200" dirty="0" smtClean="0">
                <a:latin typeface="Century Gothic" charset="0"/>
                <a:ea typeface="Century Gothic" charset="0"/>
                <a:cs typeface="Century Gothic" charset="0"/>
              </a:rPr>
            </a:br>
            <a:endParaRPr lang="ru-RU" sz="32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30209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lvl="0" indent="0" algn="ctr" fontAlgn="base">
              <a:buNone/>
            </a:pPr>
            <a:r>
              <a:rPr lang="ru-RU" sz="2400" dirty="0" smtClean="0">
                <a:latin typeface="Century Gothic" charset="0"/>
                <a:ea typeface="Century Gothic" charset="0"/>
                <a:cs typeface="Century Gothic" charset="0"/>
              </a:rPr>
              <a:t>В </a:t>
            </a:r>
            <a:r>
              <a:rPr lang="ru-RU" sz="2400" dirty="0">
                <a:latin typeface="Century Gothic" charset="0"/>
                <a:ea typeface="Century Gothic" charset="0"/>
                <a:cs typeface="Century Gothic" charset="0"/>
              </a:rPr>
              <a:t>идеале: таблица с тем, что есть у </a:t>
            </a:r>
            <a:r>
              <a:rPr lang="ru-RU" sz="2400" dirty="0" smtClean="0">
                <a:latin typeface="Century Gothic" charset="0"/>
                <a:ea typeface="Century Gothic" charset="0"/>
                <a:cs typeface="Century Gothic" charset="0"/>
              </a:rPr>
              <a:t>Вас</a:t>
            </a:r>
            <a:r>
              <a:rPr lang="ru-RU" sz="2400" dirty="0">
                <a:latin typeface="Century Gothic" charset="0"/>
                <a:ea typeface="Century Gothic" charset="0"/>
                <a:cs typeface="Century Gothic" charset="0"/>
              </a:rPr>
              <a:t>, и что есть у </a:t>
            </a:r>
            <a:r>
              <a:rPr lang="ru-RU" sz="2400" dirty="0" smtClean="0">
                <a:latin typeface="Century Gothic" charset="0"/>
                <a:ea typeface="Century Gothic" charset="0"/>
                <a:cs typeface="Century Gothic" charset="0"/>
              </a:rPr>
              <a:t>конкурентов.</a:t>
            </a:r>
            <a:endParaRPr lang="ru-RU" sz="24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400" dirty="0">
                <a:latin typeface="Century Gothic" charset="0"/>
                <a:ea typeface="Century Gothic" charset="0"/>
                <a:cs typeface="Century Gothic" charset="0"/>
              </a:rPr>
              <a:t>Работает правило: лучше больше (конкурентов), чем </a:t>
            </a:r>
            <a:r>
              <a:rPr lang="ru-RU" sz="2400" dirty="0" smtClean="0">
                <a:latin typeface="Century Gothic" charset="0"/>
                <a:ea typeface="Century Gothic" charset="0"/>
                <a:cs typeface="Century Gothic" charset="0"/>
              </a:rPr>
              <a:t>меньше.</a:t>
            </a:r>
            <a:endParaRPr lang="ru-RU" sz="24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400" dirty="0">
                <a:latin typeface="Century Gothic" charset="0"/>
                <a:ea typeface="Century Gothic" charset="0"/>
                <a:cs typeface="Century Gothic" charset="0"/>
              </a:rPr>
              <a:t>Слайд должен четко иллюстрировать превосходство </a:t>
            </a:r>
            <a:r>
              <a:rPr lang="ru-RU" sz="2400" dirty="0" smtClean="0">
                <a:latin typeface="Century Gothic" charset="0"/>
                <a:ea typeface="Century Gothic" charset="0"/>
                <a:cs typeface="Century Gothic" charset="0"/>
              </a:rPr>
              <a:t>продукта.</a:t>
            </a:r>
            <a:endParaRPr lang="ru-RU" sz="24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400" dirty="0">
                <a:latin typeface="Century Gothic" charset="0"/>
                <a:ea typeface="Century Gothic" charset="0"/>
                <a:cs typeface="Century Gothic" charset="0"/>
              </a:rPr>
              <a:t>Если конкурентов очень много: описывайте самых </a:t>
            </a:r>
            <a:r>
              <a:rPr lang="ru-RU" sz="2400" dirty="0" smtClean="0">
                <a:latin typeface="Century Gothic" charset="0"/>
                <a:ea typeface="Century Gothic" charset="0"/>
                <a:cs typeface="Century Gothic" charset="0"/>
              </a:rPr>
              <a:t>больших.</a:t>
            </a:r>
          </a:p>
          <a:p>
            <a:pPr marL="0" lvl="0" indent="0" algn="ctr" fontAlgn="base">
              <a:buNone/>
            </a:pPr>
            <a:endParaRPr lang="ru-RU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endParaRPr lang="ru-RU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indent="0" algn="ctr">
              <a:buNone/>
            </a:pPr>
            <a:r>
              <a:rPr lang="ru-RU" sz="2100" b="1" dirty="0">
                <a:latin typeface="Century Gothic" charset="0"/>
                <a:ea typeface="Century Gothic" charset="0"/>
                <a:cs typeface="Century Gothic" charset="0"/>
              </a:rPr>
              <a:t>В речи</a:t>
            </a:r>
            <a:r>
              <a:rPr lang="ru-RU" sz="2100" b="1" dirty="0" smtClean="0">
                <a:latin typeface="Century Gothic" charset="0"/>
                <a:ea typeface="Century Gothic" charset="0"/>
                <a:cs typeface="Century Gothic" charset="0"/>
              </a:rPr>
              <a:t>:</a:t>
            </a:r>
          </a:p>
          <a:p>
            <a:pPr marL="0" indent="0" algn="ctr">
              <a:buNone/>
            </a:pPr>
            <a:endParaRPr lang="ru-RU" sz="2100" b="1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100" dirty="0">
                <a:latin typeface="Century Gothic" charset="0"/>
                <a:ea typeface="Century Gothic" charset="0"/>
                <a:cs typeface="Century Gothic" charset="0"/>
              </a:rPr>
              <a:t>Проиллюстрируйте, чем именно </a:t>
            </a: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Вы </a:t>
            </a:r>
            <a:r>
              <a:rPr lang="ru-RU" sz="2100" dirty="0">
                <a:latin typeface="Century Gothic" charset="0"/>
                <a:ea typeface="Century Gothic" charset="0"/>
                <a:cs typeface="Century Gothic" charset="0"/>
              </a:rPr>
              <a:t>лучше </a:t>
            </a: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конкурентов.</a:t>
            </a:r>
            <a:endParaRPr lang="ru-RU" sz="21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100" dirty="0">
                <a:latin typeface="Century Gothic" charset="0"/>
                <a:ea typeface="Century Gothic" charset="0"/>
                <a:cs typeface="Century Gothic" charset="0"/>
              </a:rPr>
              <a:t>Расскажите, как будете с </a:t>
            </a: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ними бороться.</a:t>
            </a:r>
            <a:endParaRPr lang="ru-RU" sz="21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100" dirty="0">
                <a:latin typeface="Century Gothic" charset="0"/>
                <a:ea typeface="Century Gothic" charset="0"/>
                <a:cs typeface="Century Gothic" charset="0"/>
              </a:rPr>
              <a:t>Не унижайте конкурентов - никто не хочет слушать почему их продукты плохие, все хотят услышать почему </a:t>
            </a: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Ваши </a:t>
            </a:r>
            <a:r>
              <a:rPr lang="mr-IN" sz="2100" dirty="0" smtClean="0">
                <a:latin typeface="Century Gothic" charset="0"/>
                <a:ea typeface="Century Gothic" charset="0"/>
                <a:cs typeface="Century Gothic" charset="0"/>
              </a:rPr>
              <a:t>–</a:t>
            </a:r>
            <a:r>
              <a:rPr lang="ru-RU" sz="2100" dirty="0" smtClean="0">
                <a:latin typeface="Century Gothic" charset="0"/>
                <a:ea typeface="Century Gothic" charset="0"/>
                <a:cs typeface="Century Gothic" charset="0"/>
              </a:rPr>
              <a:t> хороши.</a:t>
            </a:r>
            <a:endParaRPr lang="ru-RU" sz="21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indent="0" algn="ctr">
              <a:buNone/>
            </a:pPr>
            <a:endParaRPr lang="ru-RU" sz="21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838200" y="3286898"/>
            <a:ext cx="10639168" cy="247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829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Century Gothic" charset="0"/>
                <a:ea typeface="Century Gothic" charset="0"/>
                <a:cs typeface="Century Gothic" charset="0"/>
              </a:rPr>
              <a:t>Команда</a:t>
            </a:r>
            <a:r>
              <a:rPr lang="ru-RU" dirty="0" smtClean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dirty="0" smtClean="0">
                <a:latin typeface="Century Gothic" charset="0"/>
                <a:ea typeface="Century Gothic" charset="0"/>
                <a:cs typeface="Century Gothic" charset="0"/>
              </a:rPr>
            </a:br>
            <a:endParaRPr lang="ru-RU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306642"/>
            <a:ext cx="10900719" cy="5254796"/>
          </a:xfrm>
        </p:spPr>
        <p:txBody>
          <a:bodyPr>
            <a:normAutofit/>
          </a:bodyPr>
          <a:lstStyle/>
          <a:p>
            <a:pPr marL="0" lvl="0" indent="0" algn="ctr" fontAlgn="base">
              <a:buNone/>
            </a:pPr>
            <a: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  <a:t>Если </a:t>
            </a:r>
            <a: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  <a:t>есть фотография команды с Биллом Гейтсом в полном составе - только ее покажите без </a:t>
            </a:r>
            <a: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  <a:t>текста.</a:t>
            </a:r>
            <a:endParaRPr lang="ru-RU" sz="20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  <a:t>Если такой фотографии нет - дайте только имена, позиции и не более одной строки описания опыта по каждому </a:t>
            </a:r>
            <a: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  <a:t>человеку.</a:t>
            </a:r>
            <a:endParaRPr lang="ru-RU" sz="20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  <a:t>Если победы на </a:t>
            </a:r>
            <a: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  <a:t>бизнес-конкурсах </a:t>
            </a:r>
            <a: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  <a:t>- скажите тут об этом!</a:t>
            </a:r>
          </a:p>
          <a:p>
            <a:pPr marL="0" lvl="0" indent="0" algn="ctr" fontAlgn="base">
              <a:buNone/>
            </a:pPr>
            <a: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  <a:t>Есть </a:t>
            </a:r>
            <a: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  <a:t>проблемы? Напишите, </a:t>
            </a:r>
            <a:r>
              <a:rPr lang="ru-RU" sz="2000" dirty="0">
                <a:latin typeface="Century Gothic" charset="0"/>
                <a:ea typeface="Century Gothic" charset="0"/>
                <a:cs typeface="Century Gothic" charset="0"/>
              </a:rPr>
              <a:t>что HR позиции </a:t>
            </a:r>
            <a:r>
              <a:rPr lang="ru-RU" sz="2000" dirty="0" smtClean="0">
                <a:latin typeface="Century Gothic" charset="0"/>
                <a:ea typeface="Century Gothic" charset="0"/>
                <a:cs typeface="Century Gothic" charset="0"/>
              </a:rPr>
              <a:t>открыты.</a:t>
            </a:r>
          </a:p>
          <a:p>
            <a:pPr marL="0" indent="0" algn="ctr" fontAlgn="base">
              <a:buNone/>
            </a:pPr>
            <a:endParaRPr lang="ru-RU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indent="0" algn="ctr" fontAlgn="base">
              <a:buNone/>
            </a:pPr>
            <a:r>
              <a:rPr lang="ru-RU" sz="1900" b="1" dirty="0" smtClean="0">
                <a:latin typeface="Century Gothic" charset="0"/>
                <a:ea typeface="Century Gothic" charset="0"/>
                <a:cs typeface="Century Gothic" charset="0"/>
              </a:rPr>
              <a:t>В </a:t>
            </a:r>
            <a:r>
              <a:rPr lang="ru-RU" sz="1900" b="1" dirty="0">
                <a:latin typeface="Century Gothic" charset="0"/>
                <a:ea typeface="Century Gothic" charset="0"/>
                <a:cs typeface="Century Gothic" charset="0"/>
              </a:rPr>
              <a:t>речи</a:t>
            </a:r>
            <a:r>
              <a:rPr lang="ru-RU" sz="1900" b="1" dirty="0" smtClean="0">
                <a:latin typeface="Century Gothic" charset="0"/>
                <a:ea typeface="Century Gothic" charset="0"/>
                <a:cs typeface="Century Gothic" charset="0"/>
              </a:rPr>
              <a:t>:</a:t>
            </a:r>
          </a:p>
          <a:p>
            <a:pPr marL="0" indent="0" algn="ctr" fontAlgn="base">
              <a:buNone/>
            </a:pPr>
            <a:endParaRPr lang="ru-RU" sz="19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1900" dirty="0">
                <a:latin typeface="Century Gothic" charset="0"/>
                <a:ea typeface="Century Gothic" charset="0"/>
                <a:cs typeface="Century Gothic" charset="0"/>
              </a:rPr>
              <a:t>Один в поле не воин: за каждым CEO стоит </a:t>
            </a: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команда.</a:t>
            </a:r>
            <a:endParaRPr lang="ru-RU" sz="19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1900" dirty="0">
                <a:latin typeface="Century Gothic" charset="0"/>
                <a:ea typeface="Century Gothic" charset="0"/>
                <a:cs typeface="Century Gothic" charset="0"/>
              </a:rPr>
              <a:t>Объясните, почему именно </a:t>
            </a: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Ваша </a:t>
            </a:r>
            <a:r>
              <a:rPr lang="ru-RU" sz="1900" dirty="0">
                <a:latin typeface="Century Gothic" charset="0"/>
                <a:ea typeface="Century Gothic" charset="0"/>
                <a:cs typeface="Century Gothic" charset="0"/>
              </a:rPr>
              <a:t>команда может сделать из продукта многомиллионный </a:t>
            </a: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бизнес.</a:t>
            </a:r>
            <a:endParaRPr lang="ru-RU" sz="19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1900" dirty="0">
                <a:latin typeface="Century Gothic" charset="0"/>
                <a:ea typeface="Century Gothic" charset="0"/>
                <a:cs typeface="Century Gothic" charset="0"/>
              </a:rPr>
              <a:t>Если есть менторы и </a:t>
            </a:r>
            <a:r>
              <a:rPr lang="ru-RU" sz="1900" dirty="0" err="1">
                <a:latin typeface="Century Gothic" charset="0"/>
                <a:ea typeface="Century Gothic" charset="0"/>
                <a:cs typeface="Century Gothic" charset="0"/>
              </a:rPr>
              <a:t>адвайзеры</a:t>
            </a:r>
            <a:r>
              <a:rPr lang="ru-RU" sz="1900" dirty="0">
                <a:latin typeface="Century Gothic" charset="0"/>
                <a:ea typeface="Century Gothic" charset="0"/>
                <a:cs typeface="Century Gothic" charset="0"/>
              </a:rPr>
              <a:t> - не забудьте их </a:t>
            </a: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упомянуть.</a:t>
            </a:r>
            <a:endParaRPr lang="ru-RU" sz="19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1900" dirty="0">
                <a:latin typeface="Century Gothic" charset="0"/>
                <a:ea typeface="Century Gothic" charset="0"/>
                <a:cs typeface="Century Gothic" charset="0"/>
              </a:rPr>
              <a:t>Скажите </a:t>
            </a: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словами, </a:t>
            </a:r>
            <a:r>
              <a:rPr lang="ru-RU" sz="1900" dirty="0">
                <a:latin typeface="Century Gothic" charset="0"/>
                <a:ea typeface="Century Gothic" charset="0"/>
                <a:cs typeface="Century Gothic" charset="0"/>
              </a:rPr>
              <a:t>сколько людей </a:t>
            </a: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Вам </a:t>
            </a:r>
            <a:r>
              <a:rPr lang="ru-RU" sz="1900" dirty="0">
                <a:latin typeface="Century Gothic" charset="0"/>
                <a:ea typeface="Century Gothic" charset="0"/>
                <a:cs typeface="Century Gothic" charset="0"/>
              </a:rPr>
              <a:t>еще </a:t>
            </a: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понадобятся.</a:t>
            </a:r>
            <a:endParaRPr lang="ru-RU" sz="19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indent="0" algn="ctr">
              <a:buNone/>
            </a:pPr>
            <a:endParaRPr lang="ru-RU" sz="19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838198" y="3509320"/>
            <a:ext cx="10639168" cy="247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27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70973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Century Gothic" charset="0"/>
                <a:ea typeface="Century Gothic" charset="0"/>
                <a:cs typeface="Century Gothic" charset="0"/>
              </a:rPr>
              <a:t>Финансовый прогноз</a:t>
            </a:r>
            <a:r>
              <a:rPr lang="ru-RU" dirty="0" smtClean="0">
                <a:latin typeface="Century Gothic" charset="0"/>
                <a:ea typeface="Century Gothic" charset="0"/>
                <a:cs typeface="Century Gothic" charset="0"/>
              </a:rPr>
              <a:t/>
            </a:r>
            <a:br>
              <a:rPr lang="ru-RU" dirty="0" smtClean="0">
                <a:latin typeface="Century Gothic" charset="0"/>
                <a:ea typeface="Century Gothic" charset="0"/>
                <a:cs typeface="Century Gothic" charset="0"/>
              </a:rPr>
            </a:br>
            <a:endParaRPr lang="ru-RU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78490"/>
            <a:ext cx="10515600" cy="4351338"/>
          </a:xfrm>
        </p:spPr>
        <p:txBody>
          <a:bodyPr>
            <a:normAutofit lnSpcReduction="10000"/>
          </a:bodyPr>
          <a:lstStyle/>
          <a:p>
            <a:pPr marL="0" lvl="0" indent="0" algn="ctr" fontAlgn="base">
              <a:buNone/>
            </a:pP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2 </a:t>
            </a:r>
            <a:r>
              <a:rPr lang="ru-RU" sz="1900" dirty="0">
                <a:latin typeface="Century Gothic" charset="0"/>
                <a:ea typeface="Century Gothic" charset="0"/>
                <a:cs typeface="Century Gothic" charset="0"/>
              </a:rPr>
              <a:t>диаграммы: прогноз продаж на 5 лет в $$ и количество </a:t>
            </a: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покупателей.</a:t>
            </a:r>
            <a:endParaRPr lang="ru-RU" sz="19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1900" dirty="0">
                <a:latin typeface="Century Gothic" charset="0"/>
                <a:ea typeface="Century Gothic" charset="0"/>
                <a:cs typeface="Century Gothic" charset="0"/>
              </a:rPr>
              <a:t>Если есть сезонность продаж - учитывайте </a:t>
            </a: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это.</a:t>
            </a:r>
            <a:endParaRPr lang="ru-RU" sz="19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1900" dirty="0">
                <a:latin typeface="Century Gothic" charset="0"/>
                <a:ea typeface="Century Gothic" charset="0"/>
                <a:cs typeface="Century Gothic" charset="0"/>
              </a:rPr>
              <a:t>Текстом дать ключевые метрики: требуемые инвестиции, количество раундов, привлеченные гранты, вклад от учредителей и т.п</a:t>
            </a: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.</a:t>
            </a:r>
          </a:p>
          <a:p>
            <a:pPr marL="0" lvl="0" indent="0" algn="ctr" fontAlgn="base">
              <a:buNone/>
            </a:pPr>
            <a:endParaRPr lang="ru-RU" sz="19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endParaRPr lang="ru-RU" sz="19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indent="0" algn="ctr" fontAlgn="base">
              <a:buNone/>
            </a:pPr>
            <a:r>
              <a:rPr lang="ru-RU" sz="1900" b="1" dirty="0">
                <a:latin typeface="Century Gothic" charset="0"/>
                <a:ea typeface="Century Gothic" charset="0"/>
                <a:cs typeface="Century Gothic" charset="0"/>
              </a:rPr>
              <a:t>В речи</a:t>
            </a:r>
            <a:r>
              <a:rPr lang="ru-RU" sz="1900" b="1" dirty="0" smtClean="0">
                <a:latin typeface="Century Gothic" charset="0"/>
                <a:ea typeface="Century Gothic" charset="0"/>
                <a:cs typeface="Century Gothic" charset="0"/>
              </a:rPr>
              <a:t>:</a:t>
            </a:r>
          </a:p>
          <a:p>
            <a:pPr marL="0" indent="0" algn="ctr" fontAlgn="base">
              <a:buNone/>
            </a:pPr>
            <a:endParaRPr lang="ru-RU" sz="19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1900" dirty="0">
                <a:latin typeface="Century Gothic" charset="0"/>
                <a:ea typeface="Century Gothic" charset="0"/>
                <a:cs typeface="Century Gothic" charset="0"/>
              </a:rPr>
              <a:t>Объясните, как вы пришли к таким прогнозам </a:t>
            </a: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продаж.</a:t>
            </a:r>
            <a:endParaRPr lang="ru-RU" sz="19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1900" dirty="0">
                <a:latin typeface="Century Gothic" charset="0"/>
                <a:ea typeface="Century Gothic" charset="0"/>
                <a:cs typeface="Century Gothic" charset="0"/>
              </a:rPr>
              <a:t>Объясните, чем будет обусловлен рост </a:t>
            </a: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продаж.</a:t>
            </a:r>
            <a:endParaRPr lang="ru-RU" sz="19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lvl="0" indent="0" algn="ctr" fontAlgn="base">
              <a:buNone/>
            </a:pPr>
            <a:r>
              <a:rPr lang="ru-RU" sz="1900" dirty="0">
                <a:latin typeface="Century Gothic" charset="0"/>
                <a:ea typeface="Century Gothic" charset="0"/>
                <a:cs typeface="Century Gothic" charset="0"/>
              </a:rPr>
              <a:t>Если еще осталось свободное время - на этом слайде можно остановиться более подробно и рассказать стратегии </a:t>
            </a:r>
            <a:r>
              <a:rPr lang="ru-RU" sz="1900" dirty="0" smtClean="0">
                <a:latin typeface="Century Gothic" charset="0"/>
                <a:ea typeface="Century Gothic" charset="0"/>
                <a:cs typeface="Century Gothic" charset="0"/>
              </a:rPr>
              <a:t>финансирования.</a:t>
            </a:r>
            <a:endParaRPr lang="ru-RU" sz="1900" dirty="0">
              <a:latin typeface="Century Gothic" charset="0"/>
              <a:ea typeface="Century Gothic" charset="0"/>
              <a:cs typeface="Century Gothic" charset="0"/>
            </a:endParaRPr>
          </a:p>
          <a:p>
            <a:pPr marL="0" indent="0" algn="ctr">
              <a:buNone/>
            </a:pP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838200" y="3188044"/>
            <a:ext cx="10639168" cy="247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694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454</Words>
  <Application>Microsoft Office PowerPoint</Application>
  <PresentationFormat>Широкоэкранный</PresentationFormat>
  <Paragraphs>81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Тема Office</vt:lpstr>
      <vt:lpstr>  Первый слайд  Название компании, ваше имя и должность, КОНТАКТЫ (Можно поставить запоминающуюся профи-иллюстрацию)    В речи:  Кто Вы? </vt:lpstr>
      <vt:lpstr>        Проблема  Опишите, какую тяжелую проблемы Вы решаете. Покажите, сколько людей/компаний с этой проблемой в мире. Как она неэффективно решается/совсем не решается сейчас. </vt:lpstr>
      <vt:lpstr>                      Решение  Опишите, как именно Вы решаете указанную проблему. Покажите, как Вы к этому решению пришли. Четко укажите, что именно Вы хотите продать.   В речи:  Это не место для подробного технического объяснения. Выигрышная стратегия: “Решение на поверхности, но мы первые его придумали и воплотили”. Убедитесь, что аудитория понимает, что Ваше решение однозначно решит проблему. Если кто-то продукт уже использует - это самый лучший слайд сказать об этом. Если видите, что аудитория слушает недоверчиво, уделите в 2 раза больше времени следующему слайду.   </vt:lpstr>
      <vt:lpstr>Технология</vt:lpstr>
      <vt:lpstr>Презентация PowerPoint</vt:lpstr>
      <vt:lpstr>Маркетинг и продажи </vt:lpstr>
      <vt:lpstr> Конкуренция </vt:lpstr>
      <vt:lpstr>Команда </vt:lpstr>
      <vt:lpstr>Финансовый прогноз </vt:lpstr>
      <vt:lpstr>Последний слайд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компании, ваше имя и должность, КОНТАКТЫ Можно поставить запоминающуюся профи-иллюстрацию В речи: Пока аудитория читает слайд - сразу же говорите свой 30 секундный питч   Скажите все это за 30 секунд: Кто Вы?</dc:title>
  <dc:creator>1</dc:creator>
  <cp:lastModifiedBy>1</cp:lastModifiedBy>
  <cp:revision>17</cp:revision>
  <dcterms:created xsi:type="dcterms:W3CDTF">2018-05-22T06:57:33Z</dcterms:created>
  <dcterms:modified xsi:type="dcterms:W3CDTF">2018-08-03T09:51:57Z</dcterms:modified>
</cp:coreProperties>
</file>