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0" r:id="rId4"/>
    <p:sldId id="281" r:id="rId5"/>
    <p:sldId id="282" r:id="rId6"/>
    <p:sldId id="268" r:id="rId7"/>
    <p:sldId id="258" r:id="rId8"/>
    <p:sldId id="259" r:id="rId9"/>
    <p:sldId id="283" r:id="rId10"/>
    <p:sldId id="284" r:id="rId11"/>
    <p:sldId id="260" r:id="rId12"/>
    <p:sldId id="262" r:id="rId13"/>
    <p:sldId id="261" r:id="rId14"/>
    <p:sldId id="263" r:id="rId15"/>
    <p:sldId id="264" r:id="rId16"/>
    <p:sldId id="265" r:id="rId17"/>
    <p:sldId id="266" r:id="rId18"/>
    <p:sldId id="267" r:id="rId19"/>
    <p:sldId id="269" r:id="rId20"/>
    <p:sldId id="270" r:id="rId21"/>
    <p:sldId id="271" r:id="rId22"/>
    <p:sldId id="272" r:id="rId23"/>
    <p:sldId id="273" r:id="rId24"/>
    <p:sldId id="274" r:id="rId25"/>
    <p:sldId id="275" r:id="rId26"/>
    <p:sldId id="276" r:id="rId27"/>
    <p:sldId id="277" r:id="rId28"/>
    <p:sldId id="278" r:id="rId29"/>
    <p:sldId id="279"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30-Nov-19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30-Nov-19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30-Nov-19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30-Nov-19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30-Nov-19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30-Nov-19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30-Nov-19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30-Nov-19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30-Nov-19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30-Nov-19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30-Nov-19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2">
                <a:lumMod val="60000"/>
                <a:lumOff val="4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30-Nov-19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sccinstitute.com/"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815CE-9EA4-4260-813B-0D029B23FE27}"/>
              </a:ext>
            </a:extLst>
          </p:cNvPr>
          <p:cNvSpPr>
            <a:spLocks noGrp="1"/>
          </p:cNvSpPr>
          <p:nvPr>
            <p:ph type="ctrTitle"/>
          </p:nvPr>
        </p:nvSpPr>
        <p:spPr/>
        <p:txBody>
          <a:bodyPr>
            <a:normAutofit/>
          </a:bodyPr>
          <a:lstStyle/>
          <a:p>
            <a:r>
              <a:rPr lang="en-US" sz="6000"/>
              <a:t>Mediation</a:t>
            </a:r>
            <a:endParaRPr lang="en-US" sz="6000" dirty="0"/>
          </a:p>
        </p:txBody>
      </p:sp>
      <p:sp>
        <p:nvSpPr>
          <p:cNvPr id="3" name="Subtitle 2">
            <a:extLst>
              <a:ext uri="{FF2B5EF4-FFF2-40B4-BE49-F238E27FC236}">
                <a16:creationId xmlns:a16="http://schemas.microsoft.com/office/drawing/2014/main" id="{FC9CD620-027D-4FEC-861B-9C57FFE8A2DB}"/>
              </a:ext>
            </a:extLst>
          </p:cNvPr>
          <p:cNvSpPr>
            <a:spLocks noGrp="1"/>
          </p:cNvSpPr>
          <p:nvPr>
            <p:ph type="subTitle" idx="1"/>
          </p:nvPr>
        </p:nvSpPr>
        <p:spPr/>
        <p:txBody>
          <a:bodyPr/>
          <a:lstStyle/>
          <a:p>
            <a:endParaRPr lang="ru-RU" i="1" dirty="0">
              <a:solidFill>
                <a:schemeClr val="tx1"/>
              </a:solidFill>
            </a:endParaRPr>
          </a:p>
          <a:p>
            <a:r>
              <a:rPr lang="en-US" i="1" dirty="0">
                <a:solidFill>
                  <a:schemeClr val="tx1"/>
                </a:solidFill>
              </a:rPr>
              <a:t>NSUEM</a:t>
            </a:r>
            <a:r>
              <a:rPr lang="ru-RU" i="1" dirty="0">
                <a:solidFill>
                  <a:schemeClr val="tx1"/>
                </a:solidFill>
              </a:rPr>
              <a:t> - 2019</a:t>
            </a:r>
            <a:endParaRPr lang="en-US" i="1" dirty="0">
              <a:solidFill>
                <a:schemeClr val="tx1"/>
              </a:solidFill>
            </a:endParaRPr>
          </a:p>
        </p:txBody>
      </p:sp>
    </p:spTree>
    <p:extLst>
      <p:ext uri="{BB962C8B-B14F-4D97-AF65-F5344CB8AC3E}">
        <p14:creationId xmlns:p14="http://schemas.microsoft.com/office/powerpoint/2010/main" val="25975007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9447E-69BC-4485-8070-A79259A5E1B9}"/>
              </a:ext>
            </a:extLst>
          </p:cNvPr>
          <p:cNvSpPr>
            <a:spLocks noGrp="1"/>
          </p:cNvSpPr>
          <p:nvPr>
            <p:ph type="title"/>
          </p:nvPr>
        </p:nvSpPr>
        <p:spPr/>
        <p:txBody>
          <a:bodyPr/>
          <a:lstStyle/>
          <a:p>
            <a:r>
              <a:rPr lang="ru-RU" dirty="0"/>
              <a:t>Роли посредника/медиатора</a:t>
            </a:r>
            <a:endParaRPr lang="en-US" dirty="0"/>
          </a:p>
        </p:txBody>
      </p:sp>
      <p:sp>
        <p:nvSpPr>
          <p:cNvPr id="3" name="Content Placeholder 2">
            <a:extLst>
              <a:ext uri="{FF2B5EF4-FFF2-40B4-BE49-F238E27FC236}">
                <a16:creationId xmlns:a16="http://schemas.microsoft.com/office/drawing/2014/main" id="{68A20732-F671-4BB9-B510-EADEC0312F59}"/>
              </a:ext>
            </a:extLst>
          </p:cNvPr>
          <p:cNvSpPr>
            <a:spLocks noGrp="1"/>
          </p:cNvSpPr>
          <p:nvPr>
            <p:ph idx="1"/>
          </p:nvPr>
        </p:nvSpPr>
        <p:spPr/>
        <p:txBody>
          <a:bodyPr>
            <a:normAutofit fontScale="62500" lnSpcReduction="20000"/>
          </a:bodyPr>
          <a:lstStyle/>
          <a:p>
            <a:pPr algn="just"/>
            <a:r>
              <a:rPr lang="ru-RU" b="1" dirty="0"/>
              <a:t>Председатель / гид. </a:t>
            </a:r>
            <a:r>
              <a:rPr lang="ru-RU" dirty="0"/>
              <a:t>Ответственнен за процесс, структурирует общение между сторонами.</a:t>
            </a:r>
          </a:p>
          <a:p>
            <a:pPr algn="just"/>
            <a:r>
              <a:rPr lang="ru-RU" b="1" dirty="0"/>
              <a:t>Рефери / наблюдатель. </a:t>
            </a:r>
            <a:r>
              <a:rPr lang="ru-RU" dirty="0"/>
              <a:t>Регулирует поведение сторон, помогает избегать непродуктивных и нефункциональных дискуссий.</a:t>
            </a:r>
          </a:p>
          <a:p>
            <a:pPr algn="just"/>
            <a:r>
              <a:rPr lang="ru-RU" b="1" dirty="0"/>
              <a:t>Посредник / помощник. </a:t>
            </a:r>
            <a:r>
              <a:rPr lang="ru-RU" dirty="0"/>
              <a:t>Посреднику нужно будет использовать все свои психологические навыки для создания конструктивного общения между сторонами, чтобы помочь им преодолеть жесткие или догматические позиции / Помочь сторонам найти пути к инновационной перспективе и решению, которые трансформируют, в значительную степень, их подход к спорным вопросам и к другой стороне.</a:t>
            </a:r>
          </a:p>
          <a:p>
            <a:pPr algn="just"/>
            <a:r>
              <a:rPr lang="ru-RU" b="1" dirty="0"/>
              <a:t>Лидер / представитель власти.</a:t>
            </a:r>
          </a:p>
          <a:p>
            <a:pPr algn="just"/>
            <a:r>
              <a:rPr lang="ru-RU" b="1" dirty="0"/>
              <a:t>Посол реальности </a:t>
            </a:r>
            <a:r>
              <a:rPr lang="ru-RU" dirty="0"/>
              <a:t>(проверка реальности возможностей и негативных последствий). </a:t>
            </a:r>
          </a:p>
          <a:p>
            <a:pPr algn="just"/>
            <a:r>
              <a:rPr lang="en-US" b="1" dirty="0"/>
              <a:t>???</a:t>
            </a:r>
            <a:r>
              <a:rPr lang="en-US" dirty="0"/>
              <a:t> If not, if you were called upon to act as mediator, what mediation approach and strategy would you establish?</a:t>
            </a:r>
          </a:p>
        </p:txBody>
      </p:sp>
    </p:spTree>
    <p:extLst>
      <p:ext uri="{BB962C8B-B14F-4D97-AF65-F5344CB8AC3E}">
        <p14:creationId xmlns:p14="http://schemas.microsoft.com/office/powerpoint/2010/main" val="1924028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7BA6FE-86E3-429E-B4CF-D2727985172C}"/>
              </a:ext>
            </a:extLst>
          </p:cNvPr>
          <p:cNvSpPr>
            <a:spLocks noGrp="1"/>
          </p:cNvSpPr>
          <p:nvPr>
            <p:ph type="title"/>
          </p:nvPr>
        </p:nvSpPr>
        <p:spPr/>
        <p:txBody>
          <a:bodyPr>
            <a:normAutofit fontScale="90000"/>
          </a:bodyPr>
          <a:lstStyle/>
          <a:p>
            <a:r>
              <a:rPr lang="ru-RU" dirty="0"/>
              <a:t>Насколько распространена медиация?</a:t>
            </a:r>
            <a:endParaRPr lang="en-US" dirty="0"/>
          </a:p>
        </p:txBody>
      </p:sp>
      <p:sp>
        <p:nvSpPr>
          <p:cNvPr id="3" name="Content Placeholder 2">
            <a:extLst>
              <a:ext uri="{FF2B5EF4-FFF2-40B4-BE49-F238E27FC236}">
                <a16:creationId xmlns:a16="http://schemas.microsoft.com/office/drawing/2014/main" id="{C40CD777-863E-432E-8F3A-F1E5612BF2C0}"/>
              </a:ext>
            </a:extLst>
          </p:cNvPr>
          <p:cNvSpPr>
            <a:spLocks noGrp="1"/>
          </p:cNvSpPr>
          <p:nvPr>
            <p:ph idx="1"/>
          </p:nvPr>
        </p:nvSpPr>
        <p:spPr>
          <a:xfrm>
            <a:off x="457200" y="1600200"/>
            <a:ext cx="8229600" cy="4648200"/>
          </a:xfrm>
        </p:spPr>
        <p:txBody>
          <a:bodyPr>
            <a:normAutofit fontScale="70000" lnSpcReduction="20000"/>
          </a:bodyPr>
          <a:lstStyle/>
          <a:p>
            <a:pPr algn="just"/>
            <a:r>
              <a:rPr lang="en-US" b="1" dirty="0"/>
              <a:t>SCC</a:t>
            </a:r>
            <a:r>
              <a:rPr lang="ru-RU" dirty="0"/>
              <a:t>.</a:t>
            </a:r>
            <a:r>
              <a:rPr lang="en-US" dirty="0"/>
              <a:t> </a:t>
            </a:r>
            <a:r>
              <a:rPr lang="ru-RU" dirty="0"/>
              <a:t>Регламент процедуры посредничества (медиации) Арбитражного института Торговой палаты Стокгольма (ТПС):</a:t>
            </a:r>
          </a:p>
          <a:p>
            <a:pPr algn="just"/>
            <a:endParaRPr lang="ru-RU" dirty="0"/>
          </a:p>
          <a:p>
            <a:pPr algn="just"/>
            <a:r>
              <a:rPr lang="ru-RU" i="1" dirty="0"/>
              <a:t>Регламент процедуры посредничества ТПС обладает многими преимуществами. Медиация конфиденциальна. Регламент содержит положение, позволяющее назначить  медиатора арбитром, с тем чтобы он утвердил мировое соглашение в форме арбитражного решения.  Таким образом, мировое соглашение может быть трансформировано в арбитражное решение, которое можно принудительно исполнить. Стороны управляют процессом. Медиатор помогает, в первую очередь, найти взаимоприемлемые решения, независимо, приходят ли они к примирению или решают передать дело на рассмотрение судьям или арбитрам</a:t>
            </a:r>
            <a:r>
              <a:rPr lang="ru-RU" dirty="0"/>
              <a:t>.</a:t>
            </a:r>
            <a:endParaRPr lang="en-US" dirty="0"/>
          </a:p>
        </p:txBody>
      </p:sp>
    </p:spTree>
    <p:extLst>
      <p:ext uri="{BB962C8B-B14F-4D97-AF65-F5344CB8AC3E}">
        <p14:creationId xmlns:p14="http://schemas.microsoft.com/office/powerpoint/2010/main" val="14882190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035A06-2DAC-43C6-8194-A65A95FF1727}"/>
              </a:ext>
            </a:extLst>
          </p:cNvPr>
          <p:cNvSpPr>
            <a:spLocks noGrp="1"/>
          </p:cNvSpPr>
          <p:nvPr>
            <p:ph type="title"/>
          </p:nvPr>
        </p:nvSpPr>
        <p:spPr/>
        <p:txBody>
          <a:bodyPr>
            <a:normAutofit fontScale="90000"/>
          </a:bodyPr>
          <a:lstStyle/>
          <a:p>
            <a:r>
              <a:rPr lang="ru-RU" dirty="0"/>
              <a:t>Насколько распространена медиация?</a:t>
            </a:r>
            <a:endParaRPr lang="en-US" dirty="0"/>
          </a:p>
        </p:txBody>
      </p:sp>
      <p:sp>
        <p:nvSpPr>
          <p:cNvPr id="3" name="Content Placeholder 2">
            <a:extLst>
              <a:ext uri="{FF2B5EF4-FFF2-40B4-BE49-F238E27FC236}">
                <a16:creationId xmlns:a16="http://schemas.microsoft.com/office/drawing/2014/main" id="{81C0CC19-DBAE-4692-A98D-8DF5B3CCDB06}"/>
              </a:ext>
            </a:extLst>
          </p:cNvPr>
          <p:cNvSpPr>
            <a:spLocks noGrp="1"/>
          </p:cNvSpPr>
          <p:nvPr>
            <p:ph idx="1"/>
          </p:nvPr>
        </p:nvSpPr>
        <p:spPr/>
        <p:txBody>
          <a:bodyPr>
            <a:normAutofit fontScale="92500" lnSpcReduction="20000"/>
          </a:bodyPr>
          <a:lstStyle/>
          <a:p>
            <a:pPr algn="just"/>
            <a:r>
              <a:rPr lang="en-US" b="1" dirty="0"/>
              <a:t>ICC Paris. </a:t>
            </a:r>
            <a:r>
              <a:rPr lang="ru-RU" dirty="0"/>
              <a:t>Регламента дружественного урегулирования споров Международной Торговой Палаты (ДРС МТП)</a:t>
            </a:r>
            <a:r>
              <a:rPr lang="en-US" dirty="0"/>
              <a:t>.</a:t>
            </a:r>
          </a:p>
          <a:p>
            <a:pPr algn="just"/>
            <a:r>
              <a:rPr lang="en-US" b="1" dirty="0"/>
              <a:t>UNCITRAL. </a:t>
            </a:r>
            <a:r>
              <a:rPr lang="ru-RU" dirty="0"/>
              <a:t>Примирительный регламент ЮНСИТРАЛ</a:t>
            </a:r>
            <a:r>
              <a:rPr lang="en-US" dirty="0"/>
              <a:t>.</a:t>
            </a:r>
          </a:p>
          <a:p>
            <a:pPr algn="just"/>
            <a:r>
              <a:rPr lang="en-US" b="1" dirty="0"/>
              <a:t>WIPO. </a:t>
            </a:r>
            <a:r>
              <a:rPr lang="ru-RU" dirty="0"/>
              <a:t>Правила ВОИС о посредничестве</a:t>
            </a:r>
            <a:r>
              <a:rPr lang="en-US" dirty="0"/>
              <a:t>.</a:t>
            </a:r>
          </a:p>
          <a:p>
            <a:pPr algn="just"/>
            <a:r>
              <a:rPr lang="en-US" b="1" dirty="0"/>
              <a:t>ICSID. </a:t>
            </a:r>
            <a:r>
              <a:rPr lang="ru-RU" dirty="0"/>
              <a:t>Правила медиации между инвестором и иностранным государством.</a:t>
            </a:r>
            <a:endParaRPr lang="en-US" dirty="0"/>
          </a:p>
          <a:p>
            <a:pPr algn="just"/>
            <a:r>
              <a:rPr lang="en-US" b="1" dirty="0"/>
              <a:t>ECT. </a:t>
            </a:r>
            <a:r>
              <a:rPr lang="ru-RU" dirty="0"/>
              <a:t>Правила инвестиционной медиации Энергетической Хартии.</a:t>
            </a:r>
            <a:endParaRPr lang="en-US" dirty="0"/>
          </a:p>
          <a:p>
            <a:pPr algn="just"/>
            <a:endParaRPr lang="en-US" dirty="0"/>
          </a:p>
        </p:txBody>
      </p:sp>
    </p:spTree>
    <p:extLst>
      <p:ext uri="{BB962C8B-B14F-4D97-AF65-F5344CB8AC3E}">
        <p14:creationId xmlns:p14="http://schemas.microsoft.com/office/powerpoint/2010/main" val="39809663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F22543-2C7E-402F-9F61-B96B379370AE}"/>
              </a:ext>
            </a:extLst>
          </p:cNvPr>
          <p:cNvSpPr>
            <a:spLocks noGrp="1"/>
          </p:cNvSpPr>
          <p:nvPr>
            <p:ph type="title"/>
          </p:nvPr>
        </p:nvSpPr>
        <p:spPr/>
        <p:txBody>
          <a:bodyPr>
            <a:normAutofit fontScale="90000"/>
          </a:bodyPr>
          <a:lstStyle/>
          <a:p>
            <a:r>
              <a:rPr lang="ru-RU" dirty="0"/>
              <a:t>Примеры типовых медиационных оговорок</a:t>
            </a:r>
            <a:endParaRPr lang="en-US" dirty="0"/>
          </a:p>
        </p:txBody>
      </p:sp>
      <p:sp>
        <p:nvSpPr>
          <p:cNvPr id="3" name="Content Placeholder 2">
            <a:extLst>
              <a:ext uri="{FF2B5EF4-FFF2-40B4-BE49-F238E27FC236}">
                <a16:creationId xmlns:a16="http://schemas.microsoft.com/office/drawing/2014/main" id="{9620A4A4-C954-420D-B956-EF8C293DF3A8}"/>
              </a:ext>
            </a:extLst>
          </p:cNvPr>
          <p:cNvSpPr>
            <a:spLocks noGrp="1"/>
          </p:cNvSpPr>
          <p:nvPr>
            <p:ph idx="1"/>
          </p:nvPr>
        </p:nvSpPr>
        <p:spPr/>
        <p:txBody>
          <a:bodyPr>
            <a:normAutofit fontScale="70000" lnSpcReduction="20000"/>
          </a:bodyPr>
          <a:lstStyle/>
          <a:p>
            <a:pPr algn="just"/>
            <a:r>
              <a:rPr lang="ru-RU" dirty="0"/>
              <a:t>(1) Любой спор, разногласие или претензия в связи с настоящим контрактом либо его нарушением, расторжением или недействительностью будут разрешены путем медиации по Регламенту медиации Арбитражного Института Торговой палаты г. Стокгольма при отсутствии возражений сторон.</a:t>
            </a:r>
          </a:p>
          <a:p>
            <a:pPr marL="0" indent="0" algn="just">
              <a:buNone/>
            </a:pPr>
            <a:endParaRPr lang="ru-RU" dirty="0"/>
          </a:p>
          <a:p>
            <a:pPr algn="just"/>
            <a:r>
              <a:rPr lang="ru-RU" dirty="0"/>
              <a:t>(2) Любой спор, разногласие или претензия в связи с настоящим контрактом либо его нарушением, расторжением или недействительностью должны быть сначала переданы для урегулирования в порядке медиации по Регламенту медиации Арбитражного Института Торговой палаты г. Стокгольма при отсутствии возражений сторон. Если одна из сторон возражает против медиации или если процедура медиации прекращается, спор должен быть окончательно разрешен путем арбитража в Арбитражном институте Торговой палаты г. Стокгольма (ТПС). </a:t>
            </a:r>
          </a:p>
          <a:p>
            <a:endParaRPr lang="en-US" dirty="0"/>
          </a:p>
        </p:txBody>
      </p:sp>
    </p:spTree>
    <p:extLst>
      <p:ext uri="{BB962C8B-B14F-4D97-AF65-F5344CB8AC3E}">
        <p14:creationId xmlns:p14="http://schemas.microsoft.com/office/powerpoint/2010/main" val="22015415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81F9B6-1AB8-4E4B-B0AA-3D6F33B4D497}"/>
              </a:ext>
            </a:extLst>
          </p:cNvPr>
          <p:cNvSpPr>
            <a:spLocks noGrp="1"/>
          </p:cNvSpPr>
          <p:nvPr>
            <p:ph type="title"/>
          </p:nvPr>
        </p:nvSpPr>
        <p:spPr/>
        <p:txBody>
          <a:bodyPr>
            <a:normAutofit fontScale="90000"/>
          </a:bodyPr>
          <a:lstStyle/>
          <a:p>
            <a:r>
              <a:rPr lang="ru-RU" dirty="0"/>
              <a:t>Примеры типовых медиационных оговорок</a:t>
            </a:r>
            <a:endParaRPr lang="en-US" dirty="0"/>
          </a:p>
        </p:txBody>
      </p:sp>
      <p:sp>
        <p:nvSpPr>
          <p:cNvPr id="3" name="Content Placeholder 2">
            <a:extLst>
              <a:ext uri="{FF2B5EF4-FFF2-40B4-BE49-F238E27FC236}">
                <a16:creationId xmlns:a16="http://schemas.microsoft.com/office/drawing/2014/main" id="{B00ABDFA-4032-4F40-B351-586BCA7B6C71}"/>
              </a:ext>
            </a:extLst>
          </p:cNvPr>
          <p:cNvSpPr>
            <a:spLocks noGrp="1"/>
          </p:cNvSpPr>
          <p:nvPr>
            <p:ph idx="1"/>
          </p:nvPr>
        </p:nvSpPr>
        <p:spPr>
          <a:xfrm>
            <a:off x="457200" y="1600200"/>
            <a:ext cx="8229600" cy="4648200"/>
          </a:xfrm>
        </p:spPr>
        <p:txBody>
          <a:bodyPr>
            <a:normAutofit fontScale="62500" lnSpcReduction="20000"/>
          </a:bodyPr>
          <a:lstStyle/>
          <a:p>
            <a:pPr algn="just"/>
            <a:r>
              <a:rPr lang="en-US" dirty="0"/>
              <a:t>(3) </a:t>
            </a:r>
            <a:r>
              <a:rPr lang="ru-RU" dirty="0"/>
              <a:t>Стороны вправе в любое время без ущерба для иных разбирательств, прибегнуть к процедуре урегулирования любого спора, возникающего из настоящего контракта или в связи с ним, в соответствии с Регламентом ДРС МТП</a:t>
            </a:r>
            <a:r>
              <a:rPr lang="en-US" dirty="0"/>
              <a:t>.</a:t>
            </a:r>
          </a:p>
          <a:p>
            <a:pPr algn="just"/>
            <a:r>
              <a:rPr lang="en-US" dirty="0"/>
              <a:t>(4) </a:t>
            </a:r>
            <a:r>
              <a:rPr lang="ru-RU" dirty="0"/>
              <a:t>В случае возникновения любого спора из настоящего контракта или в связи с ним, стороны соглашаются на первом этапе обсудить и рассмотреть возможность передачи спора для урегулирования в соответствии с Регламентом ДРС МТП</a:t>
            </a:r>
            <a:r>
              <a:rPr lang="en-US" dirty="0"/>
              <a:t>.</a:t>
            </a:r>
          </a:p>
          <a:p>
            <a:pPr algn="just"/>
            <a:r>
              <a:rPr lang="en-US" dirty="0"/>
              <a:t>(5) </a:t>
            </a:r>
            <a:r>
              <a:rPr lang="ru-RU" dirty="0"/>
              <a:t>В случае возникновения любого спора из настоящего контракта или в связи с ним, стороны соглашаются передать спор для урегулирования в соответствии с Регламентом ДРС МТП. Если спор не будет разрешен в соответствии с указанным Регламентом в течение 45 дней с даты подачи Заявления о ДРС или в течение иного срока, который может быть установлен в письменном соглашении сторон, такой спор подлежит окончательному урегулированию в соответствии с Арбитражным Регламентом МТП одним или несколькими арбитрами, назначенными в соответствии с этим Регламентом</a:t>
            </a:r>
            <a:r>
              <a:rPr lang="en-US" dirty="0"/>
              <a:t>.</a:t>
            </a:r>
            <a:endParaRPr lang="ru-RU" dirty="0"/>
          </a:p>
          <a:p>
            <a:endParaRPr lang="en-US" dirty="0"/>
          </a:p>
        </p:txBody>
      </p:sp>
    </p:spTree>
    <p:extLst>
      <p:ext uri="{BB962C8B-B14F-4D97-AF65-F5344CB8AC3E}">
        <p14:creationId xmlns:p14="http://schemas.microsoft.com/office/powerpoint/2010/main" val="40329290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857B84-850E-44DC-B6BD-66641FE715B0}"/>
              </a:ext>
            </a:extLst>
          </p:cNvPr>
          <p:cNvSpPr>
            <a:spLocks noGrp="1"/>
          </p:cNvSpPr>
          <p:nvPr>
            <p:ph type="title"/>
          </p:nvPr>
        </p:nvSpPr>
        <p:spPr/>
        <p:txBody>
          <a:bodyPr/>
          <a:lstStyle/>
          <a:p>
            <a:r>
              <a:rPr lang="ru-RU" dirty="0"/>
              <a:t>Эскалация конфликта</a:t>
            </a:r>
            <a:endParaRPr lang="en-US" dirty="0"/>
          </a:p>
        </p:txBody>
      </p:sp>
      <p:pic>
        <p:nvPicPr>
          <p:cNvPr id="4" name="Content Placeholder 3">
            <a:extLst>
              <a:ext uri="{FF2B5EF4-FFF2-40B4-BE49-F238E27FC236}">
                <a16:creationId xmlns:a16="http://schemas.microsoft.com/office/drawing/2014/main" id="{303ECF10-AE2C-4FD5-9C04-9FA76276CE67}"/>
              </a:ext>
            </a:extLst>
          </p:cNvPr>
          <p:cNvPicPr>
            <a:picLocks noGrp="1" noChangeAspect="1"/>
          </p:cNvPicPr>
          <p:nvPr>
            <p:ph idx="1"/>
          </p:nvPr>
        </p:nvPicPr>
        <p:blipFill>
          <a:blip r:embed="rId2"/>
          <a:stretch>
            <a:fillRect/>
          </a:stretch>
        </p:blipFill>
        <p:spPr>
          <a:xfrm>
            <a:off x="520286" y="1524000"/>
            <a:ext cx="8025223" cy="4724400"/>
          </a:xfrm>
          <a:prstGeom prst="rect">
            <a:avLst/>
          </a:prstGeom>
        </p:spPr>
      </p:pic>
    </p:spTree>
    <p:extLst>
      <p:ext uri="{BB962C8B-B14F-4D97-AF65-F5344CB8AC3E}">
        <p14:creationId xmlns:p14="http://schemas.microsoft.com/office/powerpoint/2010/main" val="24361227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FDD44-C558-49EE-877B-1D2E9333A61D}"/>
              </a:ext>
            </a:extLst>
          </p:cNvPr>
          <p:cNvSpPr>
            <a:spLocks noGrp="1"/>
          </p:cNvSpPr>
          <p:nvPr>
            <p:ph type="title"/>
          </p:nvPr>
        </p:nvSpPr>
        <p:spPr/>
        <p:txBody>
          <a:bodyPr/>
          <a:lstStyle/>
          <a:p>
            <a:r>
              <a:rPr lang="ru-RU" dirty="0"/>
              <a:t>Побег от стереотипов</a:t>
            </a:r>
            <a:endParaRPr lang="en-US" dirty="0"/>
          </a:p>
        </p:txBody>
      </p:sp>
      <p:pic>
        <p:nvPicPr>
          <p:cNvPr id="4" name="Content Placeholder 3">
            <a:extLst>
              <a:ext uri="{FF2B5EF4-FFF2-40B4-BE49-F238E27FC236}">
                <a16:creationId xmlns:a16="http://schemas.microsoft.com/office/drawing/2014/main" id="{C81ADBCE-A262-4B14-8788-0BD0531E2CDC}"/>
              </a:ext>
            </a:extLst>
          </p:cNvPr>
          <p:cNvPicPr>
            <a:picLocks noGrp="1" noChangeAspect="1"/>
          </p:cNvPicPr>
          <p:nvPr>
            <p:ph idx="1"/>
          </p:nvPr>
        </p:nvPicPr>
        <p:blipFill>
          <a:blip r:embed="rId2"/>
          <a:stretch>
            <a:fillRect/>
          </a:stretch>
        </p:blipFill>
        <p:spPr>
          <a:xfrm>
            <a:off x="685800" y="1476517"/>
            <a:ext cx="7848600" cy="4820127"/>
          </a:xfrm>
          <a:prstGeom prst="rect">
            <a:avLst/>
          </a:prstGeom>
        </p:spPr>
      </p:pic>
    </p:spTree>
    <p:extLst>
      <p:ext uri="{BB962C8B-B14F-4D97-AF65-F5344CB8AC3E}">
        <p14:creationId xmlns:p14="http://schemas.microsoft.com/office/powerpoint/2010/main" val="30557755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B4379-0572-4E1D-BCE4-437E23552754}"/>
              </a:ext>
            </a:extLst>
          </p:cNvPr>
          <p:cNvSpPr>
            <a:spLocks noGrp="1"/>
          </p:cNvSpPr>
          <p:nvPr>
            <p:ph type="title"/>
          </p:nvPr>
        </p:nvSpPr>
        <p:spPr/>
        <p:txBody>
          <a:bodyPr/>
          <a:lstStyle/>
          <a:p>
            <a:r>
              <a:rPr lang="ru-RU" dirty="0"/>
              <a:t>Поменяемся ролями?</a:t>
            </a:r>
            <a:endParaRPr lang="en-US" dirty="0"/>
          </a:p>
        </p:txBody>
      </p:sp>
      <p:pic>
        <p:nvPicPr>
          <p:cNvPr id="4" name="Content Placeholder 3">
            <a:extLst>
              <a:ext uri="{FF2B5EF4-FFF2-40B4-BE49-F238E27FC236}">
                <a16:creationId xmlns:a16="http://schemas.microsoft.com/office/drawing/2014/main" id="{8D8EF957-9E24-4285-A7CE-930897E6B7FD}"/>
              </a:ext>
            </a:extLst>
          </p:cNvPr>
          <p:cNvPicPr>
            <a:picLocks noGrp="1" noChangeAspect="1"/>
          </p:cNvPicPr>
          <p:nvPr>
            <p:ph idx="1"/>
          </p:nvPr>
        </p:nvPicPr>
        <p:blipFill>
          <a:blip r:embed="rId2"/>
          <a:stretch>
            <a:fillRect/>
          </a:stretch>
        </p:blipFill>
        <p:spPr>
          <a:xfrm>
            <a:off x="531796" y="1417638"/>
            <a:ext cx="8002604" cy="4843992"/>
          </a:xfrm>
          <a:prstGeom prst="rect">
            <a:avLst/>
          </a:prstGeom>
        </p:spPr>
      </p:pic>
    </p:spTree>
    <p:extLst>
      <p:ext uri="{BB962C8B-B14F-4D97-AF65-F5344CB8AC3E}">
        <p14:creationId xmlns:p14="http://schemas.microsoft.com/office/powerpoint/2010/main" val="31492870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D20B6-5656-4B83-8895-FDB968CDD684}"/>
              </a:ext>
            </a:extLst>
          </p:cNvPr>
          <p:cNvSpPr>
            <a:spLocks noGrp="1"/>
          </p:cNvSpPr>
          <p:nvPr>
            <p:ph type="title"/>
          </p:nvPr>
        </p:nvSpPr>
        <p:spPr/>
        <p:txBody>
          <a:bodyPr>
            <a:normAutofit fontScale="90000"/>
          </a:bodyPr>
          <a:lstStyle/>
          <a:p>
            <a:r>
              <a:rPr lang="ru-RU" dirty="0"/>
              <a:t>Какова полная картина происходящего?</a:t>
            </a:r>
            <a:endParaRPr lang="en-US" dirty="0"/>
          </a:p>
        </p:txBody>
      </p:sp>
      <p:pic>
        <p:nvPicPr>
          <p:cNvPr id="4" name="Content Placeholder 3">
            <a:extLst>
              <a:ext uri="{FF2B5EF4-FFF2-40B4-BE49-F238E27FC236}">
                <a16:creationId xmlns:a16="http://schemas.microsoft.com/office/drawing/2014/main" id="{7173578B-BA6C-4FCB-8948-8C60384A45D0}"/>
              </a:ext>
            </a:extLst>
          </p:cNvPr>
          <p:cNvPicPr>
            <a:picLocks noGrp="1" noChangeAspect="1"/>
          </p:cNvPicPr>
          <p:nvPr>
            <p:ph idx="1"/>
          </p:nvPr>
        </p:nvPicPr>
        <p:blipFill>
          <a:blip r:embed="rId2"/>
          <a:stretch>
            <a:fillRect/>
          </a:stretch>
        </p:blipFill>
        <p:spPr>
          <a:xfrm>
            <a:off x="685800" y="1600200"/>
            <a:ext cx="7772400" cy="4835155"/>
          </a:xfrm>
          <a:prstGeom prst="rect">
            <a:avLst/>
          </a:prstGeom>
        </p:spPr>
      </p:pic>
    </p:spTree>
    <p:extLst>
      <p:ext uri="{BB962C8B-B14F-4D97-AF65-F5344CB8AC3E}">
        <p14:creationId xmlns:p14="http://schemas.microsoft.com/office/powerpoint/2010/main" val="25448898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E82A49-2529-480C-8DA0-CB6EFEC2E4AE}"/>
              </a:ext>
            </a:extLst>
          </p:cNvPr>
          <p:cNvSpPr>
            <a:spLocks noGrp="1"/>
          </p:cNvSpPr>
          <p:nvPr>
            <p:ph type="title"/>
          </p:nvPr>
        </p:nvSpPr>
        <p:spPr/>
        <p:txBody>
          <a:bodyPr/>
          <a:lstStyle/>
          <a:p>
            <a:r>
              <a:rPr lang="ru-RU" dirty="0"/>
              <a:t>Процесс медиации</a:t>
            </a:r>
            <a:endParaRPr lang="en-US" dirty="0"/>
          </a:p>
        </p:txBody>
      </p:sp>
      <p:sp>
        <p:nvSpPr>
          <p:cNvPr id="3" name="Content Placeholder 2">
            <a:extLst>
              <a:ext uri="{FF2B5EF4-FFF2-40B4-BE49-F238E27FC236}">
                <a16:creationId xmlns:a16="http://schemas.microsoft.com/office/drawing/2014/main" id="{2D6A77BC-CF67-45FF-ABFC-38BA08D2612F}"/>
              </a:ext>
            </a:extLst>
          </p:cNvPr>
          <p:cNvSpPr>
            <a:spLocks noGrp="1"/>
          </p:cNvSpPr>
          <p:nvPr>
            <p:ph idx="1"/>
          </p:nvPr>
        </p:nvSpPr>
        <p:spPr/>
        <p:txBody>
          <a:bodyPr>
            <a:normAutofit fontScale="70000" lnSpcReduction="20000"/>
          </a:bodyPr>
          <a:lstStyle/>
          <a:p>
            <a:pPr marL="571500" indent="-571500" algn="just">
              <a:buFont typeface="+mj-lt"/>
              <a:buAutoNum type="romanUcPeriod"/>
            </a:pPr>
            <a:r>
              <a:rPr lang="ru-RU" b="1" dirty="0"/>
              <a:t>Подготовка: </a:t>
            </a:r>
            <a:r>
              <a:rPr lang="ru-RU" dirty="0"/>
              <a:t>объяснить процесс, правила, роль медиатора; договориться о деталях процесса и как/когда будут поданы документы.</a:t>
            </a:r>
          </a:p>
          <a:p>
            <a:pPr marL="571500" indent="-571500" algn="just">
              <a:buFont typeface="+mj-lt"/>
              <a:buAutoNum type="romanUcPeriod"/>
            </a:pPr>
            <a:endParaRPr lang="ru-RU" dirty="0"/>
          </a:p>
          <a:p>
            <a:pPr marL="571500" indent="-571500" algn="just">
              <a:buFont typeface="+mj-lt"/>
              <a:buAutoNum type="romanUcPeriod"/>
            </a:pPr>
            <a:r>
              <a:rPr lang="ru-RU" b="1" dirty="0"/>
              <a:t>Начало процесса:</a:t>
            </a:r>
            <a:r>
              <a:rPr lang="ru-RU" dirty="0"/>
              <a:t> медиатор произносит вступительную речь и стороны делятся своим видением конфликта </a:t>
            </a:r>
            <a:r>
              <a:rPr lang="en-US" dirty="0"/>
              <a:t>(opening statements).</a:t>
            </a:r>
            <a:endParaRPr lang="ru-RU" dirty="0"/>
          </a:p>
          <a:p>
            <a:pPr marL="571500" indent="-571500" algn="just">
              <a:buFont typeface="+mj-lt"/>
              <a:buAutoNum type="romanUcPeriod"/>
            </a:pPr>
            <a:endParaRPr lang="en-US" dirty="0"/>
          </a:p>
          <a:p>
            <a:pPr marL="571500" indent="-571500" algn="just">
              <a:buFont typeface="+mj-lt"/>
              <a:buAutoNum type="romanUcPeriod"/>
            </a:pPr>
            <a:r>
              <a:rPr lang="ru-RU" b="1" dirty="0"/>
              <a:t>Определение тем для обсуждения: </a:t>
            </a:r>
            <a:r>
              <a:rPr lang="ru-RU" dirty="0"/>
              <a:t>обмен информацией; определение потребностей, интересов, пунктов согласия / несогласия, лучших и худших решений проблемы; проведение совместных заседаний и отдельных встреч / совещаний; тестирование реальности (переоценка позиций).</a:t>
            </a:r>
            <a:endParaRPr lang="en-US" dirty="0"/>
          </a:p>
        </p:txBody>
      </p:sp>
    </p:spTree>
    <p:extLst>
      <p:ext uri="{BB962C8B-B14F-4D97-AF65-F5344CB8AC3E}">
        <p14:creationId xmlns:p14="http://schemas.microsoft.com/office/powerpoint/2010/main" val="489140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B1F87-3DE9-4253-BABF-3146ED52B38A}"/>
              </a:ext>
            </a:extLst>
          </p:cNvPr>
          <p:cNvSpPr>
            <a:spLocks noGrp="1"/>
          </p:cNvSpPr>
          <p:nvPr>
            <p:ph type="title"/>
          </p:nvPr>
        </p:nvSpPr>
        <p:spPr/>
        <p:txBody>
          <a:bodyPr/>
          <a:lstStyle/>
          <a:p>
            <a:r>
              <a:rPr lang="ru-RU" dirty="0"/>
              <a:t>Что такое медиация?</a:t>
            </a:r>
            <a:endParaRPr lang="en-US" dirty="0"/>
          </a:p>
        </p:txBody>
      </p:sp>
      <p:sp>
        <p:nvSpPr>
          <p:cNvPr id="3" name="Content Placeholder 2">
            <a:extLst>
              <a:ext uri="{FF2B5EF4-FFF2-40B4-BE49-F238E27FC236}">
                <a16:creationId xmlns:a16="http://schemas.microsoft.com/office/drawing/2014/main" id="{5F66E033-05D0-4853-8625-17A7F516088A}"/>
              </a:ext>
            </a:extLst>
          </p:cNvPr>
          <p:cNvSpPr>
            <a:spLocks noGrp="1"/>
          </p:cNvSpPr>
          <p:nvPr>
            <p:ph idx="1"/>
          </p:nvPr>
        </p:nvSpPr>
        <p:spPr>
          <a:xfrm>
            <a:off x="457200" y="1600200"/>
            <a:ext cx="8229600" cy="4724400"/>
          </a:xfrm>
        </p:spPr>
        <p:txBody>
          <a:bodyPr>
            <a:normAutofit fontScale="92500" lnSpcReduction="20000"/>
          </a:bodyPr>
          <a:lstStyle/>
          <a:p>
            <a:pPr algn="just"/>
            <a:r>
              <a:rPr lang="ru-RU" dirty="0"/>
              <a:t>Медиация является гибким и эффективным способом разрешения споров, при котором независимое третье лицо помогает сторонам прийти к продуманному решению по их спору.</a:t>
            </a:r>
          </a:p>
          <a:p>
            <a:pPr algn="just"/>
            <a:r>
              <a:rPr lang="ru-RU" dirty="0"/>
              <a:t>Медиация строится на мирном разрешении спора с помощью посредника.  Соглашение о медиации может быть включено в основной договор в форме  оговорки. Стороны имеют возможность договориться о медиации после подписания основного контракта или возникновения спора.</a:t>
            </a:r>
          </a:p>
          <a:p>
            <a:pPr marL="0" indent="0" algn="just">
              <a:buNone/>
            </a:pPr>
            <a:r>
              <a:rPr lang="ru-RU" i="1" dirty="0"/>
              <a:t>    </a:t>
            </a:r>
            <a:r>
              <a:rPr lang="en-US" i="1" dirty="0">
                <a:hlinkClick r:id="rId2"/>
              </a:rPr>
              <a:t>https://sccinstitute.com</a:t>
            </a:r>
            <a:endParaRPr lang="en-US" i="1" dirty="0"/>
          </a:p>
        </p:txBody>
      </p:sp>
    </p:spTree>
    <p:extLst>
      <p:ext uri="{BB962C8B-B14F-4D97-AF65-F5344CB8AC3E}">
        <p14:creationId xmlns:p14="http://schemas.microsoft.com/office/powerpoint/2010/main" val="3344938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7937D1-6A7E-4B64-89D2-ABFBF7382A5C}"/>
              </a:ext>
            </a:extLst>
          </p:cNvPr>
          <p:cNvSpPr>
            <a:spLocks noGrp="1"/>
          </p:cNvSpPr>
          <p:nvPr>
            <p:ph type="title"/>
          </p:nvPr>
        </p:nvSpPr>
        <p:spPr/>
        <p:txBody>
          <a:bodyPr/>
          <a:lstStyle/>
          <a:p>
            <a:r>
              <a:rPr lang="ru-RU" dirty="0"/>
              <a:t>Процесс медиации</a:t>
            </a:r>
            <a:endParaRPr lang="en-US" dirty="0"/>
          </a:p>
        </p:txBody>
      </p:sp>
      <p:sp>
        <p:nvSpPr>
          <p:cNvPr id="3" name="Content Placeholder 2">
            <a:extLst>
              <a:ext uri="{FF2B5EF4-FFF2-40B4-BE49-F238E27FC236}">
                <a16:creationId xmlns:a16="http://schemas.microsoft.com/office/drawing/2014/main" id="{00C3F266-1FFC-406A-A825-7865FDBFC05A}"/>
              </a:ext>
            </a:extLst>
          </p:cNvPr>
          <p:cNvSpPr>
            <a:spLocks noGrp="1"/>
          </p:cNvSpPr>
          <p:nvPr>
            <p:ph idx="1"/>
          </p:nvPr>
        </p:nvSpPr>
        <p:spPr/>
        <p:txBody>
          <a:bodyPr/>
          <a:lstStyle/>
          <a:p>
            <a:pPr marL="571500" indent="-571500">
              <a:buFont typeface="+mj-lt"/>
              <a:buAutoNum type="romanUcPeriod" startAt="4"/>
            </a:pPr>
            <a:r>
              <a:rPr lang="ru-RU" b="1" dirty="0"/>
              <a:t>Оценка новых вариантов разрешения конфликта: </a:t>
            </a:r>
            <a:r>
              <a:rPr lang="en-US" dirty="0"/>
              <a:t>brainstorming </a:t>
            </a:r>
            <a:r>
              <a:rPr lang="ru-RU" dirty="0"/>
              <a:t>(без оценки), анализ (с оценкой), выбор.</a:t>
            </a:r>
          </a:p>
          <a:p>
            <a:pPr marL="571500" indent="-571500">
              <a:buFont typeface="+mj-lt"/>
              <a:buAutoNum type="romanUcPeriod" startAt="4"/>
            </a:pPr>
            <a:endParaRPr lang="ru-RU" b="1" dirty="0"/>
          </a:p>
          <a:p>
            <a:pPr marL="571500" indent="-571500">
              <a:buFont typeface="+mj-lt"/>
              <a:buAutoNum type="romanUcPeriod" startAt="4"/>
            </a:pPr>
            <a:r>
              <a:rPr lang="ru-RU" b="1" dirty="0"/>
              <a:t>Составление и рассмотрение соглашения.</a:t>
            </a:r>
          </a:p>
          <a:p>
            <a:pPr marL="571500" indent="-571500">
              <a:buFont typeface="+mj-lt"/>
              <a:buAutoNum type="romanUcPeriod" startAt="4"/>
            </a:pPr>
            <a:endParaRPr lang="ru-RU" b="1" dirty="0"/>
          </a:p>
          <a:p>
            <a:pPr marL="571500" indent="-571500">
              <a:buFont typeface="+mj-lt"/>
              <a:buAutoNum type="romanUcPeriod" startAt="4"/>
            </a:pPr>
            <a:r>
              <a:rPr lang="ru-RU" b="1" dirty="0"/>
              <a:t>Исполнение совместной договорённости </a:t>
            </a:r>
            <a:r>
              <a:rPr lang="ru-RU" dirty="0"/>
              <a:t>(экзекватура).</a:t>
            </a:r>
            <a:endParaRPr lang="en-US" dirty="0"/>
          </a:p>
        </p:txBody>
      </p:sp>
    </p:spTree>
    <p:extLst>
      <p:ext uri="{BB962C8B-B14F-4D97-AF65-F5344CB8AC3E}">
        <p14:creationId xmlns:p14="http://schemas.microsoft.com/office/powerpoint/2010/main" val="28373630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AA1C7B-F112-4737-9DFA-D8D9190F9DDF}"/>
              </a:ext>
            </a:extLst>
          </p:cNvPr>
          <p:cNvSpPr>
            <a:spLocks noGrp="1"/>
          </p:cNvSpPr>
          <p:nvPr>
            <p:ph type="title"/>
          </p:nvPr>
        </p:nvSpPr>
        <p:spPr/>
        <p:txBody>
          <a:bodyPr/>
          <a:lstStyle/>
          <a:p>
            <a:r>
              <a:rPr lang="ru-RU" dirty="0"/>
              <a:t>Основные правила</a:t>
            </a:r>
            <a:endParaRPr lang="en-US" dirty="0"/>
          </a:p>
        </p:txBody>
      </p:sp>
      <p:sp>
        <p:nvSpPr>
          <p:cNvPr id="3" name="Content Placeholder 2">
            <a:extLst>
              <a:ext uri="{FF2B5EF4-FFF2-40B4-BE49-F238E27FC236}">
                <a16:creationId xmlns:a16="http://schemas.microsoft.com/office/drawing/2014/main" id="{BC2C9576-7B38-432A-B437-E001A0B0C022}"/>
              </a:ext>
            </a:extLst>
          </p:cNvPr>
          <p:cNvSpPr>
            <a:spLocks noGrp="1"/>
          </p:cNvSpPr>
          <p:nvPr>
            <p:ph idx="1"/>
          </p:nvPr>
        </p:nvSpPr>
        <p:spPr/>
        <p:txBody>
          <a:bodyPr/>
          <a:lstStyle/>
          <a:p>
            <a:pPr algn="just"/>
            <a:r>
              <a:rPr lang="ru-RU" dirty="0"/>
              <a:t>Добровольный и необязательный характер (до подписания соглашения);</a:t>
            </a:r>
          </a:p>
          <a:p>
            <a:pPr algn="just"/>
            <a:r>
              <a:rPr lang="ru-RU" dirty="0"/>
              <a:t>Полная конфиденциальность;</a:t>
            </a:r>
          </a:p>
          <a:p>
            <a:pPr algn="just"/>
            <a:r>
              <a:rPr lang="ru-RU" dirty="0"/>
              <a:t>Устный формат (за исключением коротких письменных меморандумов, экспертных отчетов и юридических консультации, при необходимости);</a:t>
            </a:r>
          </a:p>
          <a:p>
            <a:pPr algn="just"/>
            <a:r>
              <a:rPr lang="ru-RU" dirty="0"/>
              <a:t>Присутствие юристов необязательно.</a:t>
            </a:r>
          </a:p>
        </p:txBody>
      </p:sp>
    </p:spTree>
    <p:extLst>
      <p:ext uri="{BB962C8B-B14F-4D97-AF65-F5344CB8AC3E}">
        <p14:creationId xmlns:p14="http://schemas.microsoft.com/office/powerpoint/2010/main" val="34035388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4CE09-3901-4253-A24E-07FCB652B284}"/>
              </a:ext>
            </a:extLst>
          </p:cNvPr>
          <p:cNvSpPr>
            <a:spLocks noGrp="1"/>
          </p:cNvSpPr>
          <p:nvPr>
            <p:ph type="title"/>
          </p:nvPr>
        </p:nvSpPr>
        <p:spPr/>
        <p:txBody>
          <a:bodyPr/>
          <a:lstStyle/>
          <a:p>
            <a:r>
              <a:rPr lang="ru-RU" dirty="0"/>
              <a:t>Переговоры на основе интересов</a:t>
            </a:r>
            <a:endParaRPr lang="en-US" dirty="0"/>
          </a:p>
        </p:txBody>
      </p:sp>
      <p:sp>
        <p:nvSpPr>
          <p:cNvPr id="3" name="Content Placeholder 2">
            <a:extLst>
              <a:ext uri="{FF2B5EF4-FFF2-40B4-BE49-F238E27FC236}">
                <a16:creationId xmlns:a16="http://schemas.microsoft.com/office/drawing/2014/main" id="{9E2737A5-B002-4B1B-8EF3-8F85347D1357}"/>
              </a:ext>
            </a:extLst>
          </p:cNvPr>
          <p:cNvSpPr>
            <a:spLocks noGrp="1"/>
          </p:cNvSpPr>
          <p:nvPr>
            <p:ph idx="1"/>
          </p:nvPr>
        </p:nvSpPr>
        <p:spPr/>
        <p:txBody>
          <a:bodyPr>
            <a:normAutofit fontScale="92500" lnSpcReduction="20000"/>
          </a:bodyPr>
          <a:lstStyle/>
          <a:p>
            <a:pPr algn="just"/>
            <a:r>
              <a:rPr lang="ru-RU" dirty="0"/>
              <a:t>Отделите людей от проблемы;</a:t>
            </a:r>
          </a:p>
          <a:p>
            <a:pPr algn="just"/>
            <a:r>
              <a:rPr lang="ru-RU" dirty="0"/>
              <a:t>Сосредоточьтесь на интересах сторон, а не на их позициях (потребности </a:t>
            </a:r>
            <a:r>
              <a:rPr lang="en-US" dirty="0"/>
              <a:t>vs. </a:t>
            </a:r>
            <a:r>
              <a:rPr lang="ru-RU" dirty="0"/>
              <a:t>стратегия);</a:t>
            </a:r>
          </a:p>
          <a:p>
            <a:pPr algn="just"/>
            <a:r>
              <a:rPr lang="ru-RU" dirty="0"/>
              <a:t>Осознайте, какие имеются альтернативы достижению соглашения сторонами: BATNA-лучшая альтернатива договорному соглашению; WATNA-худшая альтернатива договорному соглашению</a:t>
            </a:r>
            <a:r>
              <a:rPr lang="en-US" dirty="0"/>
              <a:t>; PATNA</a:t>
            </a:r>
            <a:r>
              <a:rPr lang="ru-RU" dirty="0"/>
              <a:t>-вероятная альтернатива договорному соглашению. (Используйте объективные критерии: время + затраты + результаты + последствия).</a:t>
            </a:r>
            <a:endParaRPr lang="en-US" dirty="0"/>
          </a:p>
        </p:txBody>
      </p:sp>
    </p:spTree>
    <p:extLst>
      <p:ext uri="{BB962C8B-B14F-4D97-AF65-F5344CB8AC3E}">
        <p14:creationId xmlns:p14="http://schemas.microsoft.com/office/powerpoint/2010/main" val="31167671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14BEE5-99CA-4C5A-8D0B-EF730FB591F1}"/>
              </a:ext>
            </a:extLst>
          </p:cNvPr>
          <p:cNvSpPr>
            <a:spLocks noGrp="1"/>
          </p:cNvSpPr>
          <p:nvPr>
            <p:ph type="title"/>
          </p:nvPr>
        </p:nvSpPr>
        <p:spPr/>
        <p:txBody>
          <a:bodyPr/>
          <a:lstStyle/>
          <a:p>
            <a:r>
              <a:rPr lang="ru-RU" dirty="0"/>
              <a:t>Переговоры на основе интересов</a:t>
            </a:r>
            <a:endParaRPr lang="en-US" dirty="0"/>
          </a:p>
        </p:txBody>
      </p:sp>
      <p:sp>
        <p:nvSpPr>
          <p:cNvPr id="3" name="Content Placeholder 2">
            <a:extLst>
              <a:ext uri="{FF2B5EF4-FFF2-40B4-BE49-F238E27FC236}">
                <a16:creationId xmlns:a16="http://schemas.microsoft.com/office/drawing/2014/main" id="{C4C3672D-CA9B-4641-A731-5CCEA3C4558F}"/>
              </a:ext>
            </a:extLst>
          </p:cNvPr>
          <p:cNvSpPr>
            <a:spLocks noGrp="1"/>
          </p:cNvSpPr>
          <p:nvPr>
            <p:ph idx="1"/>
          </p:nvPr>
        </p:nvSpPr>
        <p:spPr/>
        <p:txBody>
          <a:bodyPr/>
          <a:lstStyle/>
          <a:p>
            <a:pPr algn="just"/>
            <a:r>
              <a:rPr lang="en-US" dirty="0"/>
              <a:t>Brainstorming</a:t>
            </a:r>
            <a:r>
              <a:rPr lang="ru-RU" dirty="0"/>
              <a:t>: представьте новые варианты разрешения спора (без оценки), изобретаете различные решения конфликта;</a:t>
            </a:r>
          </a:p>
          <a:p>
            <a:pPr algn="just"/>
            <a:r>
              <a:rPr lang="ru-RU" dirty="0"/>
              <a:t>Оцените возможные варианты с учётом потребностей сторон и их взаимовыгоды.</a:t>
            </a:r>
            <a:endParaRPr lang="en-US" dirty="0"/>
          </a:p>
        </p:txBody>
      </p:sp>
    </p:spTree>
    <p:extLst>
      <p:ext uri="{BB962C8B-B14F-4D97-AF65-F5344CB8AC3E}">
        <p14:creationId xmlns:p14="http://schemas.microsoft.com/office/powerpoint/2010/main" val="42711869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483852-7F1F-48A6-8B47-51DE6C5E383C}"/>
              </a:ext>
            </a:extLst>
          </p:cNvPr>
          <p:cNvSpPr>
            <a:spLocks noGrp="1"/>
          </p:cNvSpPr>
          <p:nvPr>
            <p:ph type="title"/>
          </p:nvPr>
        </p:nvSpPr>
        <p:spPr/>
        <p:txBody>
          <a:bodyPr/>
          <a:lstStyle/>
          <a:p>
            <a:r>
              <a:rPr lang="ru-RU" dirty="0"/>
              <a:t>Возможные варианты</a:t>
            </a:r>
            <a:endParaRPr lang="en-US" dirty="0"/>
          </a:p>
        </p:txBody>
      </p:sp>
      <p:pic>
        <p:nvPicPr>
          <p:cNvPr id="4" name="Content Placeholder 3">
            <a:extLst>
              <a:ext uri="{FF2B5EF4-FFF2-40B4-BE49-F238E27FC236}">
                <a16:creationId xmlns:a16="http://schemas.microsoft.com/office/drawing/2014/main" id="{E4F77F57-C851-4E60-A137-24D1709B3AA8}"/>
              </a:ext>
            </a:extLst>
          </p:cNvPr>
          <p:cNvPicPr>
            <a:picLocks noGrp="1" noChangeAspect="1"/>
          </p:cNvPicPr>
          <p:nvPr>
            <p:ph idx="1"/>
          </p:nvPr>
        </p:nvPicPr>
        <p:blipFill>
          <a:blip r:embed="rId2"/>
          <a:stretch>
            <a:fillRect/>
          </a:stretch>
        </p:blipFill>
        <p:spPr>
          <a:xfrm>
            <a:off x="609600" y="1373531"/>
            <a:ext cx="7924799" cy="4979299"/>
          </a:xfrm>
          <a:prstGeom prst="rect">
            <a:avLst/>
          </a:prstGeom>
        </p:spPr>
      </p:pic>
    </p:spTree>
    <p:extLst>
      <p:ext uri="{BB962C8B-B14F-4D97-AF65-F5344CB8AC3E}">
        <p14:creationId xmlns:p14="http://schemas.microsoft.com/office/powerpoint/2010/main" val="42038879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5C0EA-5D32-4B3F-8872-067E61BED0C9}"/>
              </a:ext>
            </a:extLst>
          </p:cNvPr>
          <p:cNvSpPr>
            <a:spLocks noGrp="1"/>
          </p:cNvSpPr>
          <p:nvPr>
            <p:ph type="title"/>
          </p:nvPr>
        </p:nvSpPr>
        <p:spPr/>
        <p:txBody>
          <a:bodyPr/>
          <a:lstStyle/>
          <a:p>
            <a:r>
              <a:rPr lang="en-US" dirty="0"/>
              <a:t>Institutional and Ad hoc Mediation</a:t>
            </a:r>
          </a:p>
        </p:txBody>
      </p:sp>
      <p:sp>
        <p:nvSpPr>
          <p:cNvPr id="3" name="Content Placeholder 2">
            <a:extLst>
              <a:ext uri="{FF2B5EF4-FFF2-40B4-BE49-F238E27FC236}">
                <a16:creationId xmlns:a16="http://schemas.microsoft.com/office/drawing/2014/main" id="{B19E70D9-58E4-47B8-A18C-536C47C026F9}"/>
              </a:ext>
            </a:extLst>
          </p:cNvPr>
          <p:cNvSpPr>
            <a:spLocks noGrp="1"/>
          </p:cNvSpPr>
          <p:nvPr>
            <p:ph idx="1"/>
          </p:nvPr>
        </p:nvSpPr>
        <p:spPr/>
        <p:txBody>
          <a:bodyPr>
            <a:normAutofit fontScale="70000" lnSpcReduction="20000"/>
          </a:bodyPr>
          <a:lstStyle/>
          <a:p>
            <a:pPr algn="just"/>
            <a:r>
              <a:rPr lang="en-US" b="1" dirty="0"/>
              <a:t>Ad hoc Mediation</a:t>
            </a:r>
            <a:endParaRPr lang="ru-RU" b="1" dirty="0"/>
          </a:p>
          <a:p>
            <a:pPr algn="just"/>
            <a:r>
              <a:rPr lang="ru-RU" dirty="0"/>
              <a:t>Правила и положения определяются сторонами с уточнением о том, кто будет посредником/медиатором, место проведения медиации, язык, распределение расходов, применимое право, использование пункта об эскалации, комбинация Med-Arb, и т.п.</a:t>
            </a:r>
          </a:p>
          <a:p>
            <a:pPr algn="just"/>
            <a:r>
              <a:rPr lang="ru-RU" b="1" dirty="0"/>
              <a:t>Институциональная медиация</a:t>
            </a:r>
          </a:p>
          <a:p>
            <a:pPr algn="just"/>
            <a:r>
              <a:rPr lang="ru-RU" dirty="0"/>
              <a:t>Стороны предпочитают проводить медиацию в соответствии с правилами и при содействии посреднического института. Большинство посреднических институтов рекомендуют включать в контракты свои собственные типовые/модельные пункты по медиации конфликтов. Применимое право, юрисдикция, язык и расходы будут зависеть от медиационных правил этих институтов.</a:t>
            </a:r>
            <a:endParaRPr lang="en-US" dirty="0"/>
          </a:p>
        </p:txBody>
      </p:sp>
    </p:spTree>
    <p:extLst>
      <p:ext uri="{BB962C8B-B14F-4D97-AF65-F5344CB8AC3E}">
        <p14:creationId xmlns:p14="http://schemas.microsoft.com/office/powerpoint/2010/main" val="19547552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38637-E077-4D9F-AA53-792FD0B6D73B}"/>
              </a:ext>
            </a:extLst>
          </p:cNvPr>
          <p:cNvSpPr>
            <a:spLocks noGrp="1"/>
          </p:cNvSpPr>
          <p:nvPr>
            <p:ph type="title"/>
          </p:nvPr>
        </p:nvSpPr>
        <p:spPr/>
        <p:txBody>
          <a:bodyPr/>
          <a:lstStyle/>
          <a:p>
            <a:r>
              <a:rPr lang="ru-RU" dirty="0"/>
              <a:t>Качества посредника/медиатора</a:t>
            </a:r>
            <a:endParaRPr lang="en-US" dirty="0"/>
          </a:p>
        </p:txBody>
      </p:sp>
      <p:sp>
        <p:nvSpPr>
          <p:cNvPr id="3" name="Content Placeholder 2">
            <a:extLst>
              <a:ext uri="{FF2B5EF4-FFF2-40B4-BE49-F238E27FC236}">
                <a16:creationId xmlns:a16="http://schemas.microsoft.com/office/drawing/2014/main" id="{6ECDCB56-4AF3-40FA-AE1F-56B705932A15}"/>
              </a:ext>
            </a:extLst>
          </p:cNvPr>
          <p:cNvSpPr>
            <a:spLocks noGrp="1"/>
          </p:cNvSpPr>
          <p:nvPr>
            <p:ph idx="1"/>
          </p:nvPr>
        </p:nvSpPr>
        <p:spPr/>
        <p:txBody>
          <a:bodyPr/>
          <a:lstStyle/>
          <a:p>
            <a:pPr algn="just"/>
            <a:r>
              <a:rPr lang="ru-RU" dirty="0"/>
              <a:t>Катализатор, фасилитатор, собиратель информации и «тестер реальности»;</a:t>
            </a:r>
          </a:p>
          <a:p>
            <a:pPr algn="just"/>
            <a:r>
              <a:rPr lang="ru-RU" dirty="0"/>
              <a:t>Независимый и беспристрастный (социально и финансово);</a:t>
            </a:r>
          </a:p>
          <a:p>
            <a:pPr algn="just"/>
            <a:r>
              <a:rPr lang="ru-RU" dirty="0"/>
              <a:t>Бдительный: справедливость (процесс) и уважение (стороны);</a:t>
            </a:r>
          </a:p>
          <a:p>
            <a:pPr algn="just"/>
            <a:r>
              <a:rPr lang="ru-RU" dirty="0"/>
              <a:t>Знающий, умелый и компетентный;</a:t>
            </a:r>
          </a:p>
          <a:p>
            <a:pPr algn="just"/>
            <a:r>
              <a:rPr lang="ru-RU" dirty="0"/>
              <a:t>Нравственный.</a:t>
            </a:r>
          </a:p>
          <a:p>
            <a:endParaRPr lang="en-US" dirty="0"/>
          </a:p>
        </p:txBody>
      </p:sp>
    </p:spTree>
    <p:extLst>
      <p:ext uri="{BB962C8B-B14F-4D97-AF65-F5344CB8AC3E}">
        <p14:creationId xmlns:p14="http://schemas.microsoft.com/office/powerpoint/2010/main" val="2142456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F7972F-CC54-4F97-95BE-00F4B3BA873A}"/>
              </a:ext>
            </a:extLst>
          </p:cNvPr>
          <p:cNvSpPr>
            <a:spLocks noGrp="1"/>
          </p:cNvSpPr>
          <p:nvPr>
            <p:ph type="title"/>
          </p:nvPr>
        </p:nvSpPr>
        <p:spPr/>
        <p:txBody>
          <a:bodyPr/>
          <a:lstStyle/>
          <a:p>
            <a:r>
              <a:rPr lang="ru-RU" dirty="0"/>
              <a:t>Длительность процесса</a:t>
            </a:r>
            <a:endParaRPr lang="en-US" dirty="0"/>
          </a:p>
        </p:txBody>
      </p:sp>
      <p:sp>
        <p:nvSpPr>
          <p:cNvPr id="3" name="Content Placeholder 2">
            <a:extLst>
              <a:ext uri="{FF2B5EF4-FFF2-40B4-BE49-F238E27FC236}">
                <a16:creationId xmlns:a16="http://schemas.microsoft.com/office/drawing/2014/main" id="{11BD21A2-61E6-4316-9CC7-A3ECF131BE3E}"/>
              </a:ext>
            </a:extLst>
          </p:cNvPr>
          <p:cNvSpPr>
            <a:spLocks noGrp="1"/>
          </p:cNvSpPr>
          <p:nvPr>
            <p:ph idx="1"/>
          </p:nvPr>
        </p:nvSpPr>
        <p:spPr/>
        <p:txBody>
          <a:bodyPr>
            <a:normAutofit lnSpcReduction="10000"/>
          </a:bodyPr>
          <a:lstStyle/>
          <a:p>
            <a:pPr algn="just"/>
            <a:r>
              <a:rPr lang="ru-RU" dirty="0"/>
              <a:t>Посредничество/медиация может быть начато/а и выполнено/а в любое время до и во время судебного разбирательства.</a:t>
            </a:r>
          </a:p>
          <a:p>
            <a:pPr algn="just"/>
            <a:r>
              <a:rPr lang="ru-RU" dirty="0"/>
              <a:t>Также до или во время возникновения конфликта: </a:t>
            </a:r>
            <a:r>
              <a:rPr lang="ru-RU" i="1" dirty="0"/>
              <a:t>Раннее разрешение споров. Чем раньше процессы ADR реализуются в конфликтном цикле, тем меньше риск выхода спора из-под контроля.</a:t>
            </a:r>
          </a:p>
          <a:p>
            <a:pPr algn="just"/>
            <a:r>
              <a:rPr lang="ru-RU" dirty="0"/>
              <a:t>Примерно, 3-5 посреднических сессий.</a:t>
            </a:r>
            <a:endParaRPr lang="en-US" dirty="0"/>
          </a:p>
        </p:txBody>
      </p:sp>
    </p:spTree>
    <p:extLst>
      <p:ext uri="{BB962C8B-B14F-4D97-AF65-F5344CB8AC3E}">
        <p14:creationId xmlns:p14="http://schemas.microsoft.com/office/powerpoint/2010/main" val="9204957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33A231-6E85-4F99-AAE6-D61E09CD99EF}"/>
              </a:ext>
            </a:extLst>
          </p:cNvPr>
          <p:cNvSpPr>
            <a:spLocks noGrp="1"/>
          </p:cNvSpPr>
          <p:nvPr>
            <p:ph type="title"/>
          </p:nvPr>
        </p:nvSpPr>
        <p:spPr/>
        <p:txBody>
          <a:bodyPr/>
          <a:lstStyle/>
          <a:p>
            <a:r>
              <a:rPr lang="en-US" dirty="0"/>
              <a:t>Albert Einstein</a:t>
            </a:r>
          </a:p>
        </p:txBody>
      </p:sp>
      <p:sp>
        <p:nvSpPr>
          <p:cNvPr id="3" name="Content Placeholder 2">
            <a:extLst>
              <a:ext uri="{FF2B5EF4-FFF2-40B4-BE49-F238E27FC236}">
                <a16:creationId xmlns:a16="http://schemas.microsoft.com/office/drawing/2014/main" id="{81525860-995F-419C-B7B4-EA0C700A39A4}"/>
              </a:ext>
            </a:extLst>
          </p:cNvPr>
          <p:cNvSpPr>
            <a:spLocks noGrp="1"/>
          </p:cNvSpPr>
          <p:nvPr>
            <p:ph idx="1"/>
          </p:nvPr>
        </p:nvSpPr>
        <p:spPr/>
        <p:txBody>
          <a:bodyPr/>
          <a:lstStyle/>
          <a:p>
            <a:endParaRPr lang="ru-RU" i="1" dirty="0"/>
          </a:p>
          <a:p>
            <a:r>
              <a:rPr lang="en-US" i="1" dirty="0"/>
              <a:t>« We can’t solve the problems</a:t>
            </a:r>
            <a:r>
              <a:rPr lang="ru-RU" i="1" dirty="0"/>
              <a:t> </a:t>
            </a:r>
            <a:r>
              <a:rPr lang="en-US" i="1" dirty="0"/>
              <a:t>by using the same kind of thinking</a:t>
            </a:r>
            <a:r>
              <a:rPr lang="ru-RU" i="1" dirty="0"/>
              <a:t> </a:t>
            </a:r>
            <a:r>
              <a:rPr lang="en-US" i="1" dirty="0"/>
              <a:t>we used when we created them.»</a:t>
            </a:r>
          </a:p>
        </p:txBody>
      </p:sp>
    </p:spTree>
    <p:extLst>
      <p:ext uri="{BB962C8B-B14F-4D97-AF65-F5344CB8AC3E}">
        <p14:creationId xmlns:p14="http://schemas.microsoft.com/office/powerpoint/2010/main" val="11846075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A68694-58D7-4641-8F70-30D19F4D19BF}"/>
              </a:ext>
            </a:extLst>
          </p:cNvPr>
          <p:cNvSpPr>
            <a:spLocks noGrp="1"/>
          </p:cNvSpPr>
          <p:nvPr>
            <p:ph type="title"/>
          </p:nvPr>
        </p:nvSpPr>
        <p:spPr/>
        <p:txBody>
          <a:bodyPr>
            <a:normAutofit fontScale="90000"/>
          </a:bodyPr>
          <a:lstStyle/>
          <a:p>
            <a:r>
              <a:rPr lang="ru-RU" dirty="0"/>
              <a:t>Международное политическое посредничество</a:t>
            </a:r>
            <a:endParaRPr lang="en-US" dirty="0"/>
          </a:p>
        </p:txBody>
      </p:sp>
      <p:sp>
        <p:nvSpPr>
          <p:cNvPr id="3" name="Content Placeholder 2">
            <a:extLst>
              <a:ext uri="{FF2B5EF4-FFF2-40B4-BE49-F238E27FC236}">
                <a16:creationId xmlns:a16="http://schemas.microsoft.com/office/drawing/2014/main" id="{DB389393-F516-4A99-A219-E9C60C443102}"/>
              </a:ext>
            </a:extLst>
          </p:cNvPr>
          <p:cNvSpPr>
            <a:spLocks noGrp="1"/>
          </p:cNvSpPr>
          <p:nvPr>
            <p:ph idx="1"/>
          </p:nvPr>
        </p:nvSpPr>
        <p:spPr/>
        <p:txBody>
          <a:bodyPr/>
          <a:lstStyle/>
          <a:p>
            <a:r>
              <a:rPr lang="ru-RU" dirty="0"/>
              <a:t>Что это такое?</a:t>
            </a:r>
          </a:p>
          <a:p>
            <a:r>
              <a:rPr lang="ru-RU" dirty="0"/>
              <a:t>Примеры:</a:t>
            </a:r>
          </a:p>
          <a:p>
            <a:pPr>
              <a:buFont typeface="Wingdings" panose="05000000000000000000" pitchFamily="2" charset="2"/>
              <a:buChar char="Ø"/>
            </a:pPr>
            <a:r>
              <a:rPr lang="ru-RU" dirty="0"/>
              <a:t>Таифское Соглашение 1989</a:t>
            </a:r>
          </a:p>
          <a:p>
            <a:pPr>
              <a:buFont typeface="Wingdings" panose="05000000000000000000" pitchFamily="2" charset="2"/>
              <a:buChar char="Ø"/>
            </a:pPr>
            <a:r>
              <a:rPr lang="ru-RU" dirty="0"/>
              <a:t>Мали</a:t>
            </a:r>
          </a:p>
          <a:p>
            <a:pPr>
              <a:buFont typeface="Wingdings" panose="05000000000000000000" pitchFamily="2" charset="2"/>
              <a:buChar char="Ø"/>
            </a:pPr>
            <a:r>
              <a:rPr lang="ru-RU" dirty="0"/>
              <a:t>Сирия</a:t>
            </a:r>
          </a:p>
          <a:p>
            <a:pPr>
              <a:buFont typeface="Wingdings" panose="05000000000000000000" pitchFamily="2" charset="2"/>
              <a:buChar char="Ø"/>
            </a:pPr>
            <a:r>
              <a:rPr lang="ru-RU" dirty="0"/>
              <a:t>Украина</a:t>
            </a:r>
            <a:endParaRPr lang="en-US" dirty="0"/>
          </a:p>
        </p:txBody>
      </p:sp>
    </p:spTree>
    <p:extLst>
      <p:ext uri="{BB962C8B-B14F-4D97-AF65-F5344CB8AC3E}">
        <p14:creationId xmlns:p14="http://schemas.microsoft.com/office/powerpoint/2010/main" val="911649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B6900-46EB-4895-B299-A77EECD0412F}"/>
              </a:ext>
            </a:extLst>
          </p:cNvPr>
          <p:cNvSpPr>
            <a:spLocks noGrp="1"/>
          </p:cNvSpPr>
          <p:nvPr>
            <p:ph type="title"/>
          </p:nvPr>
        </p:nvSpPr>
        <p:spPr/>
        <p:txBody>
          <a:bodyPr/>
          <a:lstStyle/>
          <a:p>
            <a:r>
              <a:rPr lang="ru-RU" dirty="0"/>
              <a:t>Что такое медиация?</a:t>
            </a:r>
            <a:endParaRPr lang="en-US" dirty="0"/>
          </a:p>
        </p:txBody>
      </p:sp>
      <p:sp>
        <p:nvSpPr>
          <p:cNvPr id="3" name="Content Placeholder 2">
            <a:extLst>
              <a:ext uri="{FF2B5EF4-FFF2-40B4-BE49-F238E27FC236}">
                <a16:creationId xmlns:a16="http://schemas.microsoft.com/office/drawing/2014/main" id="{A000A067-7999-4F55-82A8-58BBADEF9B33}"/>
              </a:ext>
            </a:extLst>
          </p:cNvPr>
          <p:cNvSpPr>
            <a:spLocks noGrp="1"/>
          </p:cNvSpPr>
          <p:nvPr>
            <p:ph idx="1"/>
          </p:nvPr>
        </p:nvSpPr>
        <p:spPr>
          <a:xfrm>
            <a:off x="457200" y="1600200"/>
            <a:ext cx="8229600" cy="4800600"/>
          </a:xfrm>
        </p:spPr>
        <p:txBody>
          <a:bodyPr>
            <a:normAutofit fontScale="70000" lnSpcReduction="20000"/>
          </a:bodyPr>
          <a:lstStyle/>
          <a:p>
            <a:pPr algn="just"/>
            <a:r>
              <a:rPr lang="en-US" dirty="0"/>
              <a:t>Mediation is a process of dialog put into place by a neutral third party in order to help two other parties manage their differences in a voluntary, consensual manner. The mediator facilitates better mutual understanding between the parties so that they can build solutions to their problems on a basis of shared agreement and fairness.</a:t>
            </a:r>
          </a:p>
          <a:p>
            <a:pPr marL="0" indent="0" algn="just">
              <a:buNone/>
            </a:pPr>
            <a:endParaRPr lang="en-US" dirty="0"/>
          </a:p>
          <a:p>
            <a:pPr algn="just"/>
            <a:r>
              <a:rPr lang="en-US" dirty="0"/>
              <a:t>The accent is placed on the parties themselves building solutions to their problems, to their differences. While some mediators may become directive when they perceive the possible materialization of a solution to a conflict, in general, a mediator will hope to facilitate non-</a:t>
            </a:r>
            <a:r>
              <a:rPr lang="en-US" dirty="0" err="1"/>
              <a:t>directively</a:t>
            </a:r>
            <a:r>
              <a:rPr lang="en-US" dirty="0"/>
              <a:t> the emergence of one which the two parties will own because they themselves have constructed it between them.</a:t>
            </a:r>
          </a:p>
          <a:p>
            <a:pPr marL="0" indent="0" algn="just">
              <a:buNone/>
            </a:pPr>
            <a:r>
              <a:rPr lang="en-US" b="1" dirty="0"/>
              <a:t>      ESSEC Business School</a:t>
            </a:r>
          </a:p>
          <a:p>
            <a:endParaRPr lang="en-US" dirty="0"/>
          </a:p>
        </p:txBody>
      </p:sp>
    </p:spTree>
    <p:extLst>
      <p:ext uri="{BB962C8B-B14F-4D97-AF65-F5344CB8AC3E}">
        <p14:creationId xmlns:p14="http://schemas.microsoft.com/office/powerpoint/2010/main" val="4138679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66558-1B4F-4207-8383-E71976727850}"/>
              </a:ext>
            </a:extLst>
          </p:cNvPr>
          <p:cNvSpPr>
            <a:spLocks noGrp="1"/>
          </p:cNvSpPr>
          <p:nvPr>
            <p:ph type="title"/>
          </p:nvPr>
        </p:nvSpPr>
        <p:spPr/>
        <p:txBody>
          <a:bodyPr/>
          <a:lstStyle/>
          <a:p>
            <a:r>
              <a:rPr lang="ru-RU" dirty="0"/>
              <a:t>Где используется медиация</a:t>
            </a:r>
            <a:endParaRPr lang="en-US" dirty="0"/>
          </a:p>
        </p:txBody>
      </p:sp>
      <p:sp>
        <p:nvSpPr>
          <p:cNvPr id="3" name="Content Placeholder 2">
            <a:extLst>
              <a:ext uri="{FF2B5EF4-FFF2-40B4-BE49-F238E27FC236}">
                <a16:creationId xmlns:a16="http://schemas.microsoft.com/office/drawing/2014/main" id="{ED6B7648-5996-41E8-82BD-AD9A43EDB868}"/>
              </a:ext>
            </a:extLst>
          </p:cNvPr>
          <p:cNvSpPr>
            <a:spLocks noGrp="1"/>
          </p:cNvSpPr>
          <p:nvPr>
            <p:ph idx="1"/>
          </p:nvPr>
        </p:nvSpPr>
        <p:spPr/>
        <p:txBody>
          <a:bodyPr/>
          <a:lstStyle/>
          <a:p>
            <a:r>
              <a:rPr lang="ru-RU" dirty="0"/>
              <a:t>Семейные споры (развод, права на детей и тд);</a:t>
            </a:r>
          </a:p>
          <a:p>
            <a:r>
              <a:rPr lang="ru-RU" dirty="0"/>
              <a:t>Коммерческие споры;</a:t>
            </a:r>
          </a:p>
          <a:p>
            <a:r>
              <a:rPr lang="ru-RU" dirty="0"/>
              <a:t>Трудовые споры;</a:t>
            </a:r>
          </a:p>
          <a:p>
            <a:r>
              <a:rPr lang="ru-RU" dirty="0"/>
              <a:t>Международные отношения.</a:t>
            </a:r>
            <a:endParaRPr lang="en-US" dirty="0"/>
          </a:p>
        </p:txBody>
      </p:sp>
    </p:spTree>
    <p:extLst>
      <p:ext uri="{BB962C8B-B14F-4D97-AF65-F5344CB8AC3E}">
        <p14:creationId xmlns:p14="http://schemas.microsoft.com/office/powerpoint/2010/main" val="400131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BA339-B22E-4434-AECA-AADDB21AC815}"/>
              </a:ext>
            </a:extLst>
          </p:cNvPr>
          <p:cNvSpPr>
            <a:spLocks noGrp="1"/>
          </p:cNvSpPr>
          <p:nvPr>
            <p:ph type="title"/>
          </p:nvPr>
        </p:nvSpPr>
        <p:spPr/>
        <p:txBody>
          <a:bodyPr/>
          <a:lstStyle/>
          <a:p>
            <a:r>
              <a:rPr lang="ru-RU" dirty="0"/>
              <a:t>Когда используется медиация</a:t>
            </a:r>
            <a:endParaRPr lang="en-US" dirty="0"/>
          </a:p>
        </p:txBody>
      </p:sp>
      <p:sp>
        <p:nvSpPr>
          <p:cNvPr id="3" name="Content Placeholder 2">
            <a:extLst>
              <a:ext uri="{FF2B5EF4-FFF2-40B4-BE49-F238E27FC236}">
                <a16:creationId xmlns:a16="http://schemas.microsoft.com/office/drawing/2014/main" id="{F9F2FAAB-A688-4CBF-ABE9-570B0FB83D8F}"/>
              </a:ext>
            </a:extLst>
          </p:cNvPr>
          <p:cNvSpPr>
            <a:spLocks noGrp="1"/>
          </p:cNvSpPr>
          <p:nvPr>
            <p:ph idx="1"/>
          </p:nvPr>
        </p:nvSpPr>
        <p:spPr/>
        <p:txBody>
          <a:bodyPr/>
          <a:lstStyle/>
          <a:p>
            <a:r>
              <a:rPr lang="ru-RU" dirty="0"/>
              <a:t>Плохие коммуникации между сторонами;</a:t>
            </a:r>
          </a:p>
          <a:p>
            <a:r>
              <a:rPr lang="ru-RU" dirty="0"/>
              <a:t>Переговоры не принесли результата или невозможны;</a:t>
            </a:r>
          </a:p>
          <a:p>
            <a:r>
              <a:rPr lang="ru-RU" dirty="0"/>
              <a:t>Эмоции между сторонами слишком негативны и/или агрессивны;</a:t>
            </a:r>
          </a:p>
          <a:p>
            <a:r>
              <a:rPr lang="ru-RU" dirty="0"/>
              <a:t>Отсутствие доверия между сторонами;</a:t>
            </a:r>
          </a:p>
          <a:p>
            <a:r>
              <a:rPr lang="ru-RU" dirty="0"/>
              <a:t>Ожидание скоытых намерений и действий.</a:t>
            </a:r>
            <a:endParaRPr lang="en-US" dirty="0"/>
          </a:p>
        </p:txBody>
      </p:sp>
    </p:spTree>
    <p:extLst>
      <p:ext uri="{BB962C8B-B14F-4D97-AF65-F5344CB8AC3E}">
        <p14:creationId xmlns:p14="http://schemas.microsoft.com/office/powerpoint/2010/main" val="37713051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E9D4CE-C55C-4BB0-AC68-511E30CC13CE}"/>
              </a:ext>
            </a:extLst>
          </p:cNvPr>
          <p:cNvSpPr>
            <a:spLocks noGrp="1"/>
          </p:cNvSpPr>
          <p:nvPr>
            <p:ph type="title"/>
          </p:nvPr>
        </p:nvSpPr>
        <p:spPr/>
        <p:txBody>
          <a:bodyPr/>
          <a:lstStyle/>
          <a:p>
            <a:r>
              <a:rPr lang="ru-RU" dirty="0"/>
              <a:t>Что же выбрать?</a:t>
            </a:r>
            <a:endParaRPr lang="en-US" dirty="0"/>
          </a:p>
        </p:txBody>
      </p:sp>
      <p:pic>
        <p:nvPicPr>
          <p:cNvPr id="4" name="Content Placeholder 3">
            <a:extLst>
              <a:ext uri="{FF2B5EF4-FFF2-40B4-BE49-F238E27FC236}">
                <a16:creationId xmlns:a16="http://schemas.microsoft.com/office/drawing/2014/main" id="{4B5CB2E2-C943-491D-BD66-3D006BE39A3E}"/>
              </a:ext>
            </a:extLst>
          </p:cNvPr>
          <p:cNvPicPr>
            <a:picLocks noGrp="1" noChangeAspect="1"/>
          </p:cNvPicPr>
          <p:nvPr>
            <p:ph idx="1"/>
          </p:nvPr>
        </p:nvPicPr>
        <p:blipFill>
          <a:blip r:embed="rId2"/>
          <a:stretch>
            <a:fillRect/>
          </a:stretch>
        </p:blipFill>
        <p:spPr>
          <a:xfrm>
            <a:off x="762000" y="1407338"/>
            <a:ext cx="7696200" cy="4960803"/>
          </a:xfrm>
          <a:prstGeom prst="rect">
            <a:avLst/>
          </a:prstGeom>
        </p:spPr>
      </p:pic>
    </p:spTree>
    <p:extLst>
      <p:ext uri="{BB962C8B-B14F-4D97-AF65-F5344CB8AC3E}">
        <p14:creationId xmlns:p14="http://schemas.microsoft.com/office/powerpoint/2010/main" val="20553651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C1A090-68F9-4A4F-B1BE-0E9A01D7E3C1}"/>
              </a:ext>
            </a:extLst>
          </p:cNvPr>
          <p:cNvSpPr>
            <a:spLocks noGrp="1"/>
          </p:cNvSpPr>
          <p:nvPr>
            <p:ph type="title"/>
          </p:nvPr>
        </p:nvSpPr>
        <p:spPr/>
        <p:txBody>
          <a:bodyPr/>
          <a:lstStyle/>
          <a:p>
            <a:r>
              <a:rPr lang="ru-RU" dirty="0"/>
              <a:t>Каковы плюсы медиации?</a:t>
            </a:r>
            <a:endParaRPr lang="en-US" dirty="0"/>
          </a:p>
        </p:txBody>
      </p:sp>
      <p:sp>
        <p:nvSpPr>
          <p:cNvPr id="3" name="Content Placeholder 2">
            <a:extLst>
              <a:ext uri="{FF2B5EF4-FFF2-40B4-BE49-F238E27FC236}">
                <a16:creationId xmlns:a16="http://schemas.microsoft.com/office/drawing/2014/main" id="{BA01F61A-7C6B-4DE4-BEC4-DE6151C93139}"/>
              </a:ext>
            </a:extLst>
          </p:cNvPr>
          <p:cNvSpPr>
            <a:spLocks noGrp="1"/>
          </p:cNvSpPr>
          <p:nvPr>
            <p:ph idx="1"/>
          </p:nvPr>
        </p:nvSpPr>
        <p:spPr/>
        <p:txBody>
          <a:bodyPr>
            <a:normAutofit fontScale="92500"/>
          </a:bodyPr>
          <a:lstStyle/>
          <a:p>
            <a:r>
              <a:rPr lang="ru-RU" i="1" dirty="0"/>
              <a:t>Сохраняет отношения: </a:t>
            </a:r>
            <a:r>
              <a:rPr lang="ru-RU" dirty="0"/>
              <a:t>способствует партнерскому взаимовыгодному сотрудничеству.</a:t>
            </a:r>
          </a:p>
          <a:p>
            <a:r>
              <a:rPr lang="ru-RU" i="1" dirty="0"/>
              <a:t>Контроль за процессом: </a:t>
            </a:r>
            <a:r>
              <a:rPr lang="ru-RU" dirty="0"/>
              <a:t>возможность получения исполнимого решения согласно договору между сторонами.</a:t>
            </a:r>
          </a:p>
          <a:p>
            <a:r>
              <a:rPr lang="ru-RU" i="1" dirty="0"/>
              <a:t>Быстрота: </a:t>
            </a:r>
            <a:r>
              <a:rPr lang="ru-RU" dirty="0"/>
              <a:t>медиационная сессия занимает один – два дня.</a:t>
            </a:r>
          </a:p>
          <a:p>
            <a:r>
              <a:rPr lang="ru-RU" i="1" dirty="0"/>
              <a:t>Гибкость: </a:t>
            </a:r>
            <a:r>
              <a:rPr lang="ru-RU" dirty="0"/>
              <a:t>стороны могут влиять на процесс.</a:t>
            </a:r>
          </a:p>
          <a:p>
            <a:endParaRPr lang="ru-RU" dirty="0"/>
          </a:p>
          <a:p>
            <a:endParaRPr lang="ru-RU" dirty="0"/>
          </a:p>
          <a:p>
            <a:endParaRPr lang="en-US" dirty="0"/>
          </a:p>
        </p:txBody>
      </p:sp>
    </p:spTree>
    <p:extLst>
      <p:ext uri="{BB962C8B-B14F-4D97-AF65-F5344CB8AC3E}">
        <p14:creationId xmlns:p14="http://schemas.microsoft.com/office/powerpoint/2010/main" val="21478167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B53F26-4476-470F-892C-3969074909FD}"/>
              </a:ext>
            </a:extLst>
          </p:cNvPr>
          <p:cNvSpPr>
            <a:spLocks noGrp="1"/>
          </p:cNvSpPr>
          <p:nvPr>
            <p:ph type="title"/>
          </p:nvPr>
        </p:nvSpPr>
        <p:spPr/>
        <p:txBody>
          <a:bodyPr/>
          <a:lstStyle/>
          <a:p>
            <a:r>
              <a:rPr lang="ru-RU" dirty="0"/>
              <a:t>Каковы минусы медиации?</a:t>
            </a:r>
            <a:endParaRPr lang="en-US" dirty="0"/>
          </a:p>
        </p:txBody>
      </p:sp>
      <p:sp>
        <p:nvSpPr>
          <p:cNvPr id="3" name="Content Placeholder 2">
            <a:extLst>
              <a:ext uri="{FF2B5EF4-FFF2-40B4-BE49-F238E27FC236}">
                <a16:creationId xmlns:a16="http://schemas.microsoft.com/office/drawing/2014/main" id="{EED6C7C8-0A28-4074-9C65-56319F917AFE}"/>
              </a:ext>
            </a:extLst>
          </p:cNvPr>
          <p:cNvSpPr>
            <a:spLocks noGrp="1"/>
          </p:cNvSpPr>
          <p:nvPr>
            <p:ph idx="1"/>
          </p:nvPr>
        </p:nvSpPr>
        <p:spPr/>
        <p:txBody>
          <a:bodyPr/>
          <a:lstStyle/>
          <a:p>
            <a:pPr algn="just"/>
            <a:r>
              <a:rPr lang="ru-RU" dirty="0"/>
              <a:t>Включение третьей стороны в решение внутреннего конфликта;</a:t>
            </a:r>
          </a:p>
          <a:p>
            <a:pPr algn="just"/>
            <a:r>
              <a:rPr lang="ru-RU" dirty="0"/>
              <a:t>Время и затраты;</a:t>
            </a:r>
          </a:p>
          <a:p>
            <a:pPr algn="just"/>
            <a:r>
              <a:rPr lang="ru-RU" dirty="0"/>
              <a:t>Юридическая сила соглашения, родившегося в результате медиации.</a:t>
            </a:r>
          </a:p>
          <a:p>
            <a:pPr algn="just"/>
            <a:r>
              <a:rPr lang="ru-RU" dirty="0"/>
              <a:t>Что ещё???</a:t>
            </a:r>
            <a:endParaRPr lang="en-US" dirty="0"/>
          </a:p>
        </p:txBody>
      </p:sp>
    </p:spTree>
    <p:extLst>
      <p:ext uri="{BB962C8B-B14F-4D97-AF65-F5344CB8AC3E}">
        <p14:creationId xmlns:p14="http://schemas.microsoft.com/office/powerpoint/2010/main" val="3440973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84EEEB-C5C6-4859-A1EC-2841BE5AFB6A}"/>
              </a:ext>
            </a:extLst>
          </p:cNvPr>
          <p:cNvSpPr>
            <a:spLocks noGrp="1"/>
          </p:cNvSpPr>
          <p:nvPr>
            <p:ph type="title"/>
          </p:nvPr>
        </p:nvSpPr>
        <p:spPr/>
        <p:txBody>
          <a:bodyPr>
            <a:normAutofit fontScale="90000"/>
          </a:bodyPr>
          <a:lstStyle/>
          <a:p>
            <a:r>
              <a:rPr lang="ru-RU" dirty="0"/>
              <a:t>Кто может выстпуать в роли посредника / медиатора?</a:t>
            </a:r>
            <a:endParaRPr lang="en-US" dirty="0"/>
          </a:p>
        </p:txBody>
      </p:sp>
      <p:sp>
        <p:nvSpPr>
          <p:cNvPr id="3" name="Content Placeholder 2">
            <a:extLst>
              <a:ext uri="{FF2B5EF4-FFF2-40B4-BE49-F238E27FC236}">
                <a16:creationId xmlns:a16="http://schemas.microsoft.com/office/drawing/2014/main" id="{1E26673E-646A-4E20-9769-7E1F0CB6E316}"/>
              </a:ext>
            </a:extLst>
          </p:cNvPr>
          <p:cNvSpPr>
            <a:spLocks noGrp="1"/>
          </p:cNvSpPr>
          <p:nvPr>
            <p:ph idx="1"/>
          </p:nvPr>
        </p:nvSpPr>
        <p:spPr/>
        <p:txBody>
          <a:bodyPr/>
          <a:lstStyle/>
          <a:p>
            <a:r>
              <a:rPr lang="ru-RU" dirty="0"/>
              <a:t>Юристы;</a:t>
            </a:r>
          </a:p>
          <a:p>
            <a:r>
              <a:rPr lang="ru-RU" dirty="0"/>
              <a:t>Бывшие судьи; </a:t>
            </a:r>
          </a:p>
          <a:p>
            <a:r>
              <a:rPr lang="ru-RU" dirty="0"/>
              <a:t>Дипломаты;</a:t>
            </a:r>
          </a:p>
          <a:p>
            <a:r>
              <a:rPr lang="ru-RU" dirty="0"/>
              <a:t>Кто ещё?</a:t>
            </a:r>
            <a:endParaRPr lang="en-US" dirty="0"/>
          </a:p>
        </p:txBody>
      </p:sp>
    </p:spTree>
    <p:extLst>
      <p:ext uri="{BB962C8B-B14F-4D97-AF65-F5344CB8AC3E}">
        <p14:creationId xmlns:p14="http://schemas.microsoft.com/office/powerpoint/2010/main" val="32735947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TotalTime>
  <Words>1415</Words>
  <Application>Microsoft Office PowerPoint</Application>
  <PresentationFormat>On-screen Show (4:3)</PresentationFormat>
  <Paragraphs>119</Paragraphs>
  <Slides>29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Calibri</vt:lpstr>
      <vt:lpstr>Wingdings</vt:lpstr>
      <vt:lpstr>Office Theme</vt:lpstr>
      <vt:lpstr>Mediation</vt:lpstr>
      <vt:lpstr>Что такое медиация?</vt:lpstr>
      <vt:lpstr>Что такое медиация?</vt:lpstr>
      <vt:lpstr>Где используется медиация</vt:lpstr>
      <vt:lpstr>Когда используется медиация</vt:lpstr>
      <vt:lpstr>Что же выбрать?</vt:lpstr>
      <vt:lpstr>Каковы плюсы медиации?</vt:lpstr>
      <vt:lpstr>Каковы минусы медиации?</vt:lpstr>
      <vt:lpstr>Кто может выстпуать в роли посредника / медиатора?</vt:lpstr>
      <vt:lpstr>Роли посредника/медиатора</vt:lpstr>
      <vt:lpstr>Насколько распространена медиация?</vt:lpstr>
      <vt:lpstr>Насколько распространена медиация?</vt:lpstr>
      <vt:lpstr>Примеры типовых медиационных оговорок</vt:lpstr>
      <vt:lpstr>Примеры типовых медиационных оговорок</vt:lpstr>
      <vt:lpstr>Эскалация конфликта</vt:lpstr>
      <vt:lpstr>Побег от стереотипов</vt:lpstr>
      <vt:lpstr>Поменяемся ролями?</vt:lpstr>
      <vt:lpstr>Какова полная картина происходящего?</vt:lpstr>
      <vt:lpstr>Процесс медиации</vt:lpstr>
      <vt:lpstr>Процесс медиации</vt:lpstr>
      <vt:lpstr>Основные правила</vt:lpstr>
      <vt:lpstr>Переговоры на основе интересов</vt:lpstr>
      <vt:lpstr>Переговоры на основе интересов</vt:lpstr>
      <vt:lpstr>Возможные варианты</vt:lpstr>
      <vt:lpstr>Institutional and Ad hoc Mediation</vt:lpstr>
      <vt:lpstr>Качества посредника/медиатора</vt:lpstr>
      <vt:lpstr>Длительность процесса</vt:lpstr>
      <vt:lpstr>Albert Einstein</vt:lpstr>
      <vt:lpstr>Международное политическое посредничество</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Медиация</dc:title>
  <dc:creator>Katya</dc:creator>
  <cp:lastModifiedBy>Katya</cp:lastModifiedBy>
  <cp:revision>52</cp:revision>
  <dcterms:created xsi:type="dcterms:W3CDTF">2006-08-16T00:00:00Z</dcterms:created>
  <dcterms:modified xsi:type="dcterms:W3CDTF">2019-11-30T10:17:24Z</dcterms:modified>
</cp:coreProperties>
</file>