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FF23-8849-42BF-A0AA-0304AB5E2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r>
              <a:rPr lang="en-US" dirty="0"/>
              <a:t>International Contracts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75801-0FB5-4522-B25C-D1E4DA97D4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i="1" dirty="0">
              <a:solidFill>
                <a:schemeClr val="tx1"/>
              </a:solidFill>
            </a:endParaRPr>
          </a:p>
          <a:p>
            <a:r>
              <a:rPr lang="en-US" i="1">
                <a:solidFill>
                  <a:schemeClr val="tx1"/>
                </a:solidFill>
              </a:rPr>
              <a:t>NSUEM</a:t>
            </a:r>
            <a:r>
              <a:rPr lang="ru-RU" i="1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- 2019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340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5824C-D9FC-4334-95D9-81FCE5D62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Арбитражная оговорка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45993-0ABA-49BB-93B7-572196393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Что необходимо включить: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Название арбитражного института / если </a:t>
            </a:r>
            <a:r>
              <a:rPr lang="en-US" dirty="0"/>
              <a:t>ad hoc</a:t>
            </a:r>
            <a:r>
              <a:rPr lang="ru-RU" dirty="0"/>
              <a:t> - правила по котрым необходимо будет разрешать спор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Количество арбитров (способ их назначения)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Место проведения арбитражного разбирательства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Язык арбитражного разбирательства 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Будьте осторожны с чрезмерной креативностью!!!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12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A493-84AE-452B-8DCE-3FDD4EF54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Интересные примеры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31316-023A-4407-922E-ACEC5F54B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Пункты по разрешению споров и арбитражные оговорки</a:t>
            </a:r>
          </a:p>
          <a:p>
            <a:r>
              <a:rPr lang="ru-RU" dirty="0"/>
              <a:t>Международные контракты различных типов</a:t>
            </a:r>
          </a:p>
        </p:txBody>
      </p:sp>
    </p:spTree>
    <p:extLst>
      <p:ext uri="{BB962C8B-B14F-4D97-AF65-F5344CB8AC3E}">
        <p14:creationId xmlns:p14="http://schemas.microsoft.com/office/powerpoint/2010/main" val="265367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59277-E0F4-4DA2-8393-3275AB3EB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такое международные соглашения/договоры/контракты?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2D3410-F82E-4DB0-AB81-FA6EF1008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438400"/>
            <a:ext cx="7772400" cy="38100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Осуществление международных коммерческих операций требует определенной правовой нормы – заключения соглашения между партнерами разных стран. Осуществление международной инвестиционной деятельности также может потребовать заключения соглашения между иностранным инвестором и представителями государства, куда направлена инвестиция.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Внешнеторговые сделки двух или более сторон в процессе их производственной, хозяйственной и торговой деятельности оформляются контрактом (договором), совершаемым, как правило, в письменной форме.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Под международным контрактом (договором) понимается соглашение между двумя или несколькими сторонами, находящимися в разных странах, по поставке установленного количества товарных единиц и/или оказанию услуг в соответствии с согласованными сторонами условиями.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93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03283-E63D-4023-886F-75DE0B7F8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Составление договора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97970-81F1-4A5B-A84F-22B060030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От того, как составлен договор, во многом зависит поведение сторон, поскольку именно он определяет условия сделки, права и обязанности сторон, их ответственность в случае неисполнения договора и т.д. </a:t>
            </a:r>
          </a:p>
          <a:p>
            <a:pPr algn="just"/>
            <a:r>
              <a:rPr lang="ru-RU" dirty="0"/>
              <a:t>Форма договора зависит от желания сторон, предмета и объема обязательств сторон, а также применимого права.</a:t>
            </a:r>
          </a:p>
          <a:p>
            <a:pPr algn="just"/>
            <a:r>
              <a:rPr lang="ru-RU" dirty="0"/>
              <a:t>На практике при составлении контрактов (договоров) часто используются так называемые типовые контракты. </a:t>
            </a:r>
            <a:r>
              <a:rPr lang="ru-RU" i="1" dirty="0"/>
              <a:t>Типовой контракт </a:t>
            </a:r>
            <a:r>
              <a:rPr lang="ru-RU" dirty="0"/>
              <a:t>– это разработанный в соответствии с установленными правилами документ, содержащий примерные образцы формулировок условий определенного договора.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38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739CD-248A-4016-A19F-B4D31B68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ru-RU" dirty="0"/>
              <a:t>Что необходимо принимать во внимание?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028F7-D86B-41D5-8D8A-F0AE30C8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4144963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/>
              <a:t>Контракт не должен нарушать действующего законодательства;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Интересы вашего клиента должны быть надежно защищены, а обязанности вашего контрагента по бизнесу строго обеспечены его ответственностью;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/>
              <a:t>Контракт не должен содержать каких-либо «подводных камней» или так называемых "юридических мин".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4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52075-E542-4CAF-98E1-0380A2461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правила заключения международного соглашения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5AE70-13D0-4D5D-97C6-18C284204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самым тщательным образом распланируйте предстоящую операцию, составьте схему, выделите этапы, сроки, самые важные пункты и т.д.</a:t>
            </a:r>
          </a:p>
          <a:p>
            <a:pPr algn="just"/>
            <a:r>
              <a:rPr lang="ru-RU" dirty="0"/>
              <a:t>не допускайте двусмысленностей и недомолвок при формулировке статей договора, таких как размытость фраз/слов, нечеткость и т.д.</a:t>
            </a:r>
          </a:p>
          <a:p>
            <a:pPr algn="just"/>
            <a:r>
              <a:rPr lang="ru-RU" dirty="0"/>
              <a:t>пересмотрите договор с позиции будущего конфликта (какие пункты могут поставить вашего клиента под удар в будущем).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65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388A-9346-45D5-A9DB-DBB3D7450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Правовые основы международных контрактов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6694A-FABA-4C5B-B177-3D4DFBC08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Законодательство, избранной правовой системы. При составлении договора стороны должны определить законодательство какой страны будет применяться к данному договору (или к различным его пунктам). </a:t>
            </a:r>
          </a:p>
          <a:p>
            <a:pPr algn="just"/>
            <a:r>
              <a:rPr lang="ru-RU" dirty="0"/>
              <a:t>Различные нормы международного права (зависит от конкретного договора), такие как Венская конвенция ООН 1980 года о договорах международной купли-продажи товаров, принципы международных коммерческих договоров УНИДРУА, инкотермс и т.д.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822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DA639-5230-436C-9A37-73FDC27D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пункты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763DA-7CE3-4B2D-B3F9-F10CD0525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Название контракта и наименование сторон</a:t>
            </a:r>
          </a:p>
          <a:p>
            <a:r>
              <a:rPr lang="ru-RU" dirty="0"/>
              <a:t>Пункт определений</a:t>
            </a:r>
          </a:p>
          <a:p>
            <a:r>
              <a:rPr lang="ru-RU" dirty="0"/>
              <a:t>Основной договор</a:t>
            </a:r>
          </a:p>
          <a:p>
            <a:r>
              <a:rPr lang="ru-RU" dirty="0"/>
              <a:t>Пункты ответсвенности</a:t>
            </a:r>
          </a:p>
          <a:p>
            <a:r>
              <a:rPr lang="ru-RU" dirty="0"/>
              <a:t>Применимое право</a:t>
            </a:r>
          </a:p>
          <a:p>
            <a:r>
              <a:rPr lang="ru-RU" dirty="0"/>
              <a:t>Срок действия договора и условия его вступления в силу (если они есть)</a:t>
            </a:r>
          </a:p>
          <a:p>
            <a:r>
              <a:rPr lang="ru-RU" dirty="0"/>
              <a:t>Условия расторжения договора и форс мажёр</a:t>
            </a:r>
          </a:p>
          <a:p>
            <a:r>
              <a:rPr lang="ru-RU" dirty="0"/>
              <a:t>Иерархия договорных документов</a:t>
            </a:r>
          </a:p>
          <a:p>
            <a:r>
              <a:rPr lang="ru-RU" dirty="0"/>
              <a:t>Разрешение споров и право, которое его регулирует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2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E104-0D32-40FB-A1A3-B2F7B4A29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Специальные пункты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C18E9-47DD-4AC4-A82D-EA5046EAD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/>
              <a:t>В зависимости от типа контракта, могут быть включены и другие пункты, например:</a:t>
            </a:r>
          </a:p>
          <a:p>
            <a:pPr algn="just"/>
            <a:r>
              <a:rPr lang="ru-RU" dirty="0"/>
              <a:t>Часто в контрактах о продаже/покупке нефти/газа будет включён пункт о пересмотре цены и условия к нему применимые</a:t>
            </a:r>
          </a:p>
          <a:p>
            <a:pPr algn="just"/>
            <a:r>
              <a:rPr lang="ru-RU" dirty="0"/>
              <a:t>Часто в контрактах с государствами, иностранный инвестор постарается настоять на включении какой-либо формы пункта стабилизации правовой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1918894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14285-B592-4EFC-A9B9-FA0C0A78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Пункт по разрешению споров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21A2D-ADAA-4CB7-9276-9CAB3BE31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Переговоры</a:t>
            </a:r>
          </a:p>
          <a:p>
            <a:r>
              <a:rPr lang="ru-RU" dirty="0"/>
              <a:t>Медиация</a:t>
            </a:r>
          </a:p>
          <a:p>
            <a:r>
              <a:rPr lang="ru-RU" dirty="0"/>
              <a:t>Арбитраж (через международный арбитражный институт или </a:t>
            </a:r>
            <a:r>
              <a:rPr lang="en-US" dirty="0"/>
              <a:t>ad hoc</a:t>
            </a:r>
            <a:r>
              <a:rPr lang="ru-RU" dirty="0"/>
              <a:t>)</a:t>
            </a:r>
          </a:p>
          <a:p>
            <a:r>
              <a:rPr lang="ru-RU" dirty="0"/>
              <a:t>Местные суды</a:t>
            </a:r>
          </a:p>
        </p:txBody>
      </p:sp>
    </p:spTree>
    <p:extLst>
      <p:ext uri="{BB962C8B-B14F-4D97-AF65-F5344CB8AC3E}">
        <p14:creationId xmlns:p14="http://schemas.microsoft.com/office/powerpoint/2010/main" val="3416850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565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International Contracts </vt:lpstr>
      <vt:lpstr>Что такое международные соглашения/договоры/контракты?</vt:lpstr>
      <vt:lpstr>Составление договора</vt:lpstr>
      <vt:lpstr>Что необходимо принимать во внимание?</vt:lpstr>
      <vt:lpstr>Основные правила заключения международного соглашения </vt:lpstr>
      <vt:lpstr>Правовые основы международных контрактов</vt:lpstr>
      <vt:lpstr>Основные пункты </vt:lpstr>
      <vt:lpstr>Специальные пункты </vt:lpstr>
      <vt:lpstr>Пункт по разрешению споров</vt:lpstr>
      <vt:lpstr>Арбитражная оговорка</vt:lpstr>
      <vt:lpstr>Интересные примеры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Contracts </dc:title>
  <dc:creator>Katya</dc:creator>
  <cp:lastModifiedBy>Katya</cp:lastModifiedBy>
  <cp:revision>27</cp:revision>
  <dcterms:created xsi:type="dcterms:W3CDTF">2006-08-16T00:00:00Z</dcterms:created>
  <dcterms:modified xsi:type="dcterms:W3CDTF">2019-11-30T10:14:56Z</dcterms:modified>
</cp:coreProperties>
</file>