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97" r:id="rId2"/>
    <p:sldId id="568" r:id="rId3"/>
    <p:sldId id="552" r:id="rId4"/>
    <p:sldId id="569" r:id="rId5"/>
    <p:sldId id="564" r:id="rId6"/>
    <p:sldId id="566" r:id="rId7"/>
    <p:sldId id="567" r:id="rId8"/>
    <p:sldId id="499" r:id="rId9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017335"/>
    <a:srgbClr val="0A2BB6"/>
    <a:srgbClr val="FF66CC"/>
    <a:srgbClr val="0B64B5"/>
    <a:srgbClr val="2667A7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3" autoAdjust="0"/>
    <p:restoredTop sz="84048" autoAdjust="0"/>
  </p:normalViewPr>
  <p:slideViewPr>
    <p:cSldViewPr>
      <p:cViewPr>
        <p:scale>
          <a:sx n="110" d="100"/>
          <a:sy n="110" d="100"/>
        </p:scale>
        <p:origin x="-528" y="158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E2C9DCA0-EC11-4AB5-AA24-E716D4CC98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320" tIns="45660" rIns="91320" bIns="4566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B5B2EF0-7653-4851-86AA-DE77DF2D94F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320" tIns="45660" rIns="91320" bIns="4566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21EA72-4E27-43FE-9538-519173EC53E2}" type="datetimeFigureOut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BD75605A-C034-42E1-82E1-7F1E7DE85F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0" tIns="45660" rIns="91320" bIns="4566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68B4CD00-8B73-4EE9-93CE-AD5031B30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320" tIns="45660" rIns="91320" bIns="4566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9E51C94-9970-4CB6-A622-CCCE1F7A3B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30525" cy="498475"/>
          </a:xfrm>
          <a:prstGeom prst="rect">
            <a:avLst/>
          </a:prstGeom>
        </p:spPr>
        <p:txBody>
          <a:bodyPr vert="horz" lIns="91320" tIns="45660" rIns="91320" bIns="4566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8B566B3-BE1C-41BE-B007-74A1CDBA42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29050" y="9442450"/>
            <a:ext cx="2930525" cy="498475"/>
          </a:xfrm>
          <a:prstGeom prst="rect">
            <a:avLst/>
          </a:prstGeom>
        </p:spPr>
        <p:txBody>
          <a:bodyPr vert="horz" wrap="square" lIns="91320" tIns="45660" rIns="91320" bIns="456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2A38275-6AEB-4C2A-B3A9-D6CAABC120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1268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38275-6AEB-4C2A-B3A9-D6CAABC120FE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170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AF84216-3098-467B-90C4-38AAE107A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8142B-D6CF-44CA-9800-0186AF4AC266}" type="datetime1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3E3B674-EE8A-4251-8261-EFF449A97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CCD551B-ACA4-4E78-A1D0-2C93B3DC2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715A6-12E5-4F2C-BBE0-09C6524589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981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74CB976-5631-4BB6-ACB9-419D76816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01A60-9B8C-41DB-8058-EBC843EE4D91}" type="datetime1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B90561-ADD0-485E-8FC4-9788BF1F6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9705985-F921-4AF3-9380-AF9A6B9A3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974D3-20E9-4ACF-8118-8A7C031319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744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2606F93-9695-4A33-B044-01E58C731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C7977-5B04-46E2-B0FB-B20EFBF20D3D}" type="datetime1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C53F65A-EB70-4A8F-BB50-D5A061819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FBB14C6-BB5D-4D0B-9B66-971F2D59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53314-C8AD-4931-AECA-5ED939C466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99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94CC8B7-7E3A-474A-BBFC-8A8ECA84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EEBAB-9ECF-4E7C-8282-984C7A028CD2}" type="datetime1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1AA4CAA-FC5A-4235-B490-530900FE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B2670D6-4200-4A2E-B574-3D351724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D9BF1-7BA9-4CF7-A0BE-1118255746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538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AD1C2ED-4DB8-4C6B-8525-D87B7834C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F02D0-C54F-4189-994B-1404730098FE}" type="datetime1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554C45A-CE2E-4C06-8141-FD31AA46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668B74D-2A87-427A-950D-972E7B53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4172A-BE3B-4BAD-A8DB-501718EB6B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322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02346D57-736B-4440-868B-AA2EF4BA5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5347A-A741-4CC7-8396-7195ED03DB49}" type="datetime1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EFAB210B-E91A-4A07-9EF9-CC1EF99B0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21B4DD9E-4FEF-4351-9310-AA8A777F4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0C33E-59AF-4816-959F-BEA9663F33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265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ADCE581C-91AB-4E1C-ABEE-9CE3DBC78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9BE11-543A-4D98-9548-F12D0AA77A70}" type="datetime1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38FA8EAA-D970-40D2-9069-E368D721B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88920D74-611A-4126-8707-D462BA4F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572A3-94D2-4376-A731-A0148CD312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8579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767BF7D2-B21E-41A5-9AFE-F22FB733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6864C-3CEB-468A-B3E3-03E9618D606B}" type="datetime1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06A3B2A6-3F8E-4BD6-86C3-D860AE23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D4E5A36B-E7F8-4EAC-BF83-70F2276F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0C3A9-6F92-4753-884D-0C45E1C462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735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9FE15C86-EB2D-4831-A62B-4E818A8AB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9834B-A684-4319-98BE-B79755D3D8AA}" type="datetime1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D8E3DE53-1A03-49A8-9812-72E184148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DC5ADDE1-ACD8-4EE6-96AA-CB99DD2E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F1E88-D600-4315-8837-BCB077BE2A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10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86EE05C1-9BAC-43F0-9307-8A1618EDA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19308-8831-47E7-B87F-DCFF76DB4499}" type="datetime1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89E96842-7BC2-4997-90B5-A6709134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8A62A022-6E27-42AD-A0E7-07E22CDD4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8074C-54D3-40B5-A71E-E70FF2D0F8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872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C8A7C28A-94E9-4738-AEBE-F9CC654F2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7F012-083C-42DA-A622-2E952DB124DF}" type="datetime1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53472098-847D-41AB-96AE-8D3792287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58FA6AFB-37D5-4C50-AFCF-7F5101362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2D8A4-164B-4275-99B6-7B376B3C41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358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="" xmlns:a16="http://schemas.microsoft.com/office/drawing/2014/main" id="{0EA34941-3FDA-4BC9-AC26-29F3C8063A7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="" xmlns:a16="http://schemas.microsoft.com/office/drawing/2014/main" id="{0365BAC9-FF6D-463D-92B9-562D92E6ED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30B30C0-10F4-4B0A-84B1-E240E086A2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B3C4EA-615A-4BEB-A2FB-120B59F374F6}" type="datetime1">
              <a:rPr lang="ru-RU"/>
              <a:pPr>
                <a:defRPr/>
              </a:pPr>
              <a:t>27.06.2019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80558BD-C78E-4C6F-A34B-5CF98DA72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789B254-9E42-4D18-88B4-454196CFF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DC76FB9-131D-4E0A-9944-052D741940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>
            <a:extLst>
              <a:ext uri="{FF2B5EF4-FFF2-40B4-BE49-F238E27FC236}">
                <a16:creationId xmlns="" xmlns:a16="http://schemas.microsoft.com/office/drawing/2014/main" id="{8350A3ED-59F6-4ECE-A2E7-4A223FEC3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4">
            <a:extLst>
              <a:ext uri="{FF2B5EF4-FFF2-40B4-BE49-F238E27FC236}">
                <a16:creationId xmlns="" xmlns:a16="http://schemas.microsoft.com/office/drawing/2014/main" id="{7DB00CB5-C902-4366-B2B7-D688D4372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Номер слайда 3">
            <a:extLst>
              <a:ext uri="{FF2B5EF4-FFF2-40B4-BE49-F238E27FC236}">
                <a16:creationId xmlns="" xmlns:a16="http://schemas.microsoft.com/office/drawing/2014/main" id="{C243D1CA-2278-464A-9387-46D72B62B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2AF99B-EE2A-4177-8D2A-A0F2CFD29E58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3077" name="TextBox 1">
            <a:extLst>
              <a:ext uri="{FF2B5EF4-FFF2-40B4-BE49-F238E27FC236}">
                <a16:creationId xmlns="" xmlns:a16="http://schemas.microsoft.com/office/drawing/2014/main" id="{CA0D1CC4-AFC8-49F4-B5B7-0F5300037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0688"/>
            <a:ext cx="6730568" cy="232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0"/>
              </a:spcAft>
              <a:buNone/>
            </a:pPr>
            <a:r>
              <a:rPr lang="ru-RU" sz="2400" b="1" dirty="0" smtClean="0">
                <a:latin typeface="Times New Roman"/>
                <a:ea typeface="Times New Roman"/>
              </a:rPr>
              <a:t>О ТАРГЕТНОЙ ДОСТАВКЕ ЛЕКАРСТВ:</a:t>
            </a:r>
          </a:p>
          <a:p>
            <a:pPr algn="ctr">
              <a:spcAft>
                <a:spcPts val="0"/>
              </a:spcAft>
              <a:buNone/>
            </a:pPr>
            <a:r>
              <a:rPr lang="ru-RU" sz="2400" b="1" i="1" dirty="0" smtClean="0">
                <a:latin typeface="Times New Roman"/>
                <a:ea typeface="Times New Roman"/>
              </a:rPr>
              <a:t>взгляд химика</a:t>
            </a:r>
            <a:endParaRPr lang="ru-RU" sz="1600" b="1" i="1" dirty="0" smtClean="0">
              <a:latin typeface="Times New Roman"/>
              <a:ea typeface="Times New Roman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600" i="1" dirty="0">
              <a:latin typeface="+mj-lt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dirty="0" smtClean="0"/>
              <a:t>Ольга Евгеньевна Лебедева</a:t>
            </a:r>
          </a:p>
          <a:p>
            <a:pPr algn="ctr">
              <a:buNone/>
            </a:pPr>
            <a:r>
              <a:rPr lang="ru-RU" sz="1400" dirty="0" smtClean="0"/>
              <a:t>профессор кафедры общей химии </a:t>
            </a:r>
          </a:p>
          <a:p>
            <a:pPr algn="ctr">
              <a:buNone/>
            </a:pPr>
            <a:r>
              <a:rPr lang="ru-RU" sz="1400" dirty="0" smtClean="0"/>
              <a:t>института фармации, химии и биологии</a:t>
            </a:r>
          </a:p>
          <a:p>
            <a:pPr algn="ctr">
              <a:buNone/>
            </a:pPr>
            <a:endParaRPr lang="ru-RU" sz="2400" dirty="0"/>
          </a:p>
        </p:txBody>
      </p:sp>
      <p:sp>
        <p:nvSpPr>
          <p:cNvPr id="3078" name="TextBox 3">
            <a:extLst>
              <a:ext uri="{FF2B5EF4-FFF2-40B4-BE49-F238E27FC236}">
                <a16:creationId xmlns="" xmlns:a16="http://schemas.microsoft.com/office/drawing/2014/main" id="{E6914725-3E3E-40FA-B083-ECC856E81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5797550"/>
            <a:ext cx="57959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800" i="1" dirty="0" err="1" smtClean="0">
                <a:solidFill>
                  <a:srgbClr val="000000"/>
                </a:solidFill>
                <a:cs typeface="Calibri" panose="020F0502020204030204" pitchFamily="34" charset="0"/>
              </a:rPr>
              <a:t>Startup:Land</a:t>
            </a:r>
            <a:r>
              <a:rPr lang="en-US" altLang="ru-RU" sz="1800" i="1" dirty="0" smtClean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altLang="ru-RU" sz="1800" i="1" dirty="0" err="1" smtClean="0">
                <a:solidFill>
                  <a:srgbClr val="000000"/>
                </a:solidFill>
                <a:cs typeface="Calibri" panose="020F0502020204030204" pitchFamily="34" charset="0"/>
              </a:rPr>
              <a:t>Healthnet</a:t>
            </a:r>
            <a:r>
              <a:rPr lang="ru-RU" altLang="ru-RU" sz="1800" i="1" dirty="0" smtClean="0">
                <a:solidFill>
                  <a:srgbClr val="000000"/>
                </a:solidFill>
                <a:cs typeface="Calibri" panose="020F0502020204030204" pitchFamily="34" charset="0"/>
              </a:rPr>
              <a:t>, </a:t>
            </a:r>
            <a:endParaRPr lang="en-US" altLang="ru-RU" sz="1800" i="1" dirty="0" smtClean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i="1" dirty="0" smtClean="0">
                <a:solidFill>
                  <a:srgbClr val="000000"/>
                </a:solidFill>
                <a:cs typeface="Calibri" panose="020F0502020204030204" pitchFamily="34" charset="0"/>
              </a:rPr>
              <a:t>Белгород </a:t>
            </a:r>
            <a:r>
              <a:rPr lang="en-US" altLang="ru-RU" sz="1800" i="1" dirty="0" smtClean="0"/>
              <a:t>27</a:t>
            </a:r>
            <a:r>
              <a:rPr lang="ru-RU" altLang="ru-RU" sz="1800" i="1" dirty="0" smtClean="0"/>
              <a:t>.</a:t>
            </a:r>
            <a:r>
              <a:rPr lang="en-US" altLang="ru-RU" sz="1800" i="1" dirty="0" smtClean="0"/>
              <a:t>06</a:t>
            </a:r>
            <a:r>
              <a:rPr lang="en-US" altLang="ru-RU" sz="1800" i="1" dirty="0" smtClean="0"/>
              <a:t>.</a:t>
            </a:r>
            <a:r>
              <a:rPr lang="ru-RU" altLang="ru-RU" sz="1800" i="1" dirty="0" smtClean="0"/>
              <a:t>201</a:t>
            </a:r>
            <a:r>
              <a:rPr lang="en-US" altLang="ru-RU" sz="1800" i="1" dirty="0" smtClean="0"/>
              <a:t>9</a:t>
            </a:r>
            <a:endParaRPr lang="ru-RU" altLang="ru-RU" sz="1800" i="1" dirty="0"/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="" xmlns:a16="http://schemas.microsoft.com/office/drawing/2014/main" id="{0112A5E3-D3CE-4C0C-ABB9-0C46B9549E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CE10449-9ABA-4331-8F6A-FCAA347C08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48" name="Номер слайда 3">
            <a:extLst>
              <a:ext uri="{FF2B5EF4-FFF2-40B4-BE49-F238E27FC236}">
                <a16:creationId xmlns="" xmlns:a16="http://schemas.microsoft.com/office/drawing/2014/main" id="{2EA92284-A7AE-4433-993A-F83233622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47FA4E-4030-4BE6-96CA-BE082889B630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6149" name="Рисунок 4">
            <a:extLst>
              <a:ext uri="{FF2B5EF4-FFF2-40B4-BE49-F238E27FC236}">
                <a16:creationId xmlns="" xmlns:a16="http://schemas.microsoft.com/office/drawing/2014/main" id="{3CC63762-58F2-4E30-9562-21ECE4AD5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02" y="5796"/>
            <a:ext cx="925195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Пауль Эрлих и «волшебная пуля»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31"/>
          <a:stretch/>
        </p:blipFill>
        <p:spPr bwMode="auto">
          <a:xfrm>
            <a:off x="2339752" y="1079838"/>
            <a:ext cx="29249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3861048"/>
            <a:ext cx="5832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Пауль Эрлих (</a:t>
            </a:r>
            <a:r>
              <a:rPr lang="ru-RU" b="1" dirty="0" smtClean="0"/>
              <a:t>1854–1915), автор концепции </a:t>
            </a:r>
            <a:r>
              <a:rPr lang="ru-RU" b="1" dirty="0"/>
              <a:t>«волшебной </a:t>
            </a:r>
            <a:r>
              <a:rPr lang="ru-RU" b="1" dirty="0" smtClean="0"/>
              <a:t>пули».</a:t>
            </a:r>
          </a:p>
          <a:p>
            <a:r>
              <a:rPr lang="ru-RU" i="1" dirty="0" smtClean="0"/>
              <a:t>Фотография </a:t>
            </a:r>
            <a:r>
              <a:rPr lang="ru-RU" i="1" dirty="0"/>
              <a:t>П. Эрлиха </a:t>
            </a:r>
            <a:r>
              <a:rPr lang="ru-RU" i="1" dirty="0" smtClean="0"/>
              <a:t>с </a:t>
            </a:r>
            <a:r>
              <a:rPr lang="ru-RU" i="1" dirty="0"/>
              <a:t>сайта «Микробы и человек</a:t>
            </a:r>
            <a:r>
              <a:rPr lang="ru-RU" i="1" dirty="0" smtClean="0"/>
              <a:t>» </a:t>
            </a:r>
            <a:r>
              <a:rPr lang="en-US" i="1" dirty="0"/>
              <a:t>http://mikrobiki.ru/mikroorganizmy/mikrobiologi/paul-erlih.html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8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="" xmlns:a16="http://schemas.microsoft.com/office/drawing/2014/main" id="{0112A5E3-D3CE-4C0C-ABB9-0C46B9549E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CE10449-9ABA-4331-8F6A-FCAA347C08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48" name="Номер слайда 3">
            <a:extLst>
              <a:ext uri="{FF2B5EF4-FFF2-40B4-BE49-F238E27FC236}">
                <a16:creationId xmlns="" xmlns:a16="http://schemas.microsoft.com/office/drawing/2014/main" id="{2EA92284-A7AE-4433-993A-F83233622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47FA4E-4030-4BE6-96CA-BE082889B630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6149" name="Рисунок 4">
            <a:extLst>
              <a:ext uri="{FF2B5EF4-FFF2-40B4-BE49-F238E27FC236}">
                <a16:creationId xmlns="" xmlns:a16="http://schemas.microsoft.com/office/drawing/2014/main" id="{3CC63762-58F2-4E30-9562-21ECE4AD5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925195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1">
            <a:extLst>
              <a:ext uri="{FF2B5EF4-FFF2-40B4-BE49-F238E27FC236}">
                <a16:creationId xmlns="" xmlns:a16="http://schemas.microsoft.com/office/drawing/2014/main" id="{FBAA4DC4-BB52-461E-A73C-ED03C86F8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19" y="1412776"/>
            <a:ext cx="7992888" cy="288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ru-RU" sz="2400" b="1" dirty="0" smtClean="0"/>
              <a:t>Targeted drug delivery</a:t>
            </a:r>
          </a:p>
          <a:p>
            <a:pPr>
              <a:buNone/>
            </a:pPr>
            <a:r>
              <a:rPr lang="ru-RU" altLang="ru-RU" sz="2400" dirty="0"/>
              <a:t>В 2017 г. – более 2000 публикаций</a:t>
            </a:r>
            <a:endParaRPr lang="en-US" altLang="ru-RU" sz="2400" dirty="0"/>
          </a:p>
          <a:p>
            <a:pPr>
              <a:buNone/>
            </a:pPr>
            <a:r>
              <a:rPr lang="en-US" altLang="ru-RU" sz="2400" dirty="0"/>
              <a:t>Google </a:t>
            </a:r>
            <a:r>
              <a:rPr lang="ru-RU" altLang="ru-RU" sz="2400" dirty="0"/>
              <a:t>дает 86 млн. </a:t>
            </a:r>
            <a:r>
              <a:rPr lang="ru-RU" altLang="ru-RU" sz="2400" dirty="0" smtClean="0"/>
              <a:t>ссылок</a:t>
            </a:r>
          </a:p>
          <a:p>
            <a:pPr>
              <a:buNone/>
            </a:pPr>
            <a:r>
              <a:rPr lang="ru-RU" altLang="ru-RU" sz="2400" dirty="0" smtClean="0"/>
              <a:t>К </a:t>
            </a:r>
            <a:r>
              <a:rPr lang="ru-RU" altLang="ru-RU" sz="2400" dirty="0"/>
              <a:t>2021 году ожидается рост рынка технологий лекарственной доставки на 24% по сравнению с </a:t>
            </a:r>
            <a:r>
              <a:rPr lang="ru-RU" altLang="ru-RU" sz="2400" dirty="0" smtClean="0"/>
              <a:t>2015 годом</a:t>
            </a:r>
          </a:p>
          <a:p>
            <a:pPr>
              <a:buNone/>
            </a:pPr>
            <a:r>
              <a:rPr lang="ru-RU" altLang="ru-RU" sz="2400" dirty="0" smtClean="0"/>
              <a:t> </a:t>
            </a:r>
            <a:r>
              <a:rPr lang="en-US" altLang="ru-RU" sz="1800" i="1" dirty="0" smtClean="0"/>
              <a:t>Rita </a:t>
            </a:r>
            <a:r>
              <a:rPr lang="en-US" altLang="ru-RU" sz="1800" i="1" dirty="0" err="1"/>
              <a:t>Bosetti</a:t>
            </a:r>
            <a:r>
              <a:rPr lang="en-US" altLang="ru-RU" sz="1800" i="1" dirty="0"/>
              <a:t>. (2015). Cost–effectiveness of </a:t>
            </a:r>
            <a:r>
              <a:rPr lang="en-US" altLang="ru-RU" sz="1800" i="1" dirty="0" err="1"/>
              <a:t>nanomedicine</a:t>
            </a:r>
            <a:r>
              <a:rPr lang="en-US" altLang="ru-RU" sz="1800" i="1" dirty="0"/>
              <a:t>: the path to a future successful and dominant market</a:t>
            </a:r>
            <a:r>
              <a:rPr lang="en-US" altLang="ru-RU" sz="1800" i="1" dirty="0" smtClean="0"/>
              <a:t>? </a:t>
            </a:r>
            <a:r>
              <a:rPr lang="en-US" altLang="ru-RU" sz="1800" i="1" dirty="0" err="1"/>
              <a:t>Nanomedicine</a:t>
            </a:r>
            <a:r>
              <a:rPr lang="en-US" altLang="ru-RU" sz="1800" i="1" dirty="0"/>
              <a:t>. 10, 1851-1853</a:t>
            </a:r>
            <a:endParaRPr lang="ru-RU" altLang="ru-RU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="" xmlns:a16="http://schemas.microsoft.com/office/drawing/2014/main" id="{0112A5E3-D3CE-4C0C-ABB9-0C46B9549E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CE10449-9ABA-4331-8F6A-FCAA347C08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48" name="Номер слайда 3">
            <a:extLst>
              <a:ext uri="{FF2B5EF4-FFF2-40B4-BE49-F238E27FC236}">
                <a16:creationId xmlns="" xmlns:a16="http://schemas.microsoft.com/office/drawing/2014/main" id="{2EA92284-A7AE-4433-993A-F83233622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47FA4E-4030-4BE6-96CA-BE082889B630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6149" name="Рисунок 4">
            <a:extLst>
              <a:ext uri="{FF2B5EF4-FFF2-40B4-BE49-F238E27FC236}">
                <a16:creationId xmlns="" xmlns:a16="http://schemas.microsoft.com/office/drawing/2014/main" id="{3CC63762-58F2-4E30-9562-21ECE4AD5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925195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620688"/>
            <a:ext cx="5328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Уже в применении:</a:t>
            </a:r>
          </a:p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липосомы</a:t>
            </a:r>
            <a:r>
              <a:rPr lang="ru-RU" dirty="0" smtClean="0"/>
              <a:t> (56% среди «</a:t>
            </a:r>
            <a:r>
              <a:rPr lang="ru-RU" dirty="0" err="1" smtClean="0"/>
              <a:t>нанолекарств</a:t>
            </a:r>
            <a:r>
              <a:rPr lang="ru-RU" dirty="0" smtClean="0"/>
              <a:t>» в 2017 г.),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Полиплексы</a:t>
            </a:r>
            <a:r>
              <a:rPr lang="ru-RU" dirty="0" smtClean="0"/>
              <a:t> (</a:t>
            </a:r>
            <a:r>
              <a:rPr lang="ru-RU" i="1" dirty="0" err="1" smtClean="0"/>
              <a:t>полиэтиленимин</a:t>
            </a:r>
            <a:r>
              <a:rPr lang="ru-RU" dirty="0"/>
              <a:t>, </a:t>
            </a:r>
            <a:r>
              <a:rPr lang="ru-RU" i="1" dirty="0"/>
              <a:t>поли-L-лизин</a:t>
            </a:r>
            <a:r>
              <a:rPr lang="ru-RU" dirty="0"/>
              <a:t>, </a:t>
            </a:r>
            <a:r>
              <a:rPr lang="ru-RU" i="1" dirty="0" err="1"/>
              <a:t>полиамидоамин</a:t>
            </a:r>
            <a:r>
              <a:rPr lang="ru-RU" dirty="0"/>
              <a:t> и </a:t>
            </a:r>
            <a:r>
              <a:rPr lang="ru-RU" i="1" dirty="0" err="1" smtClean="0"/>
              <a:t>хитозан</a:t>
            </a:r>
            <a:r>
              <a:rPr lang="ru-RU" i="1" dirty="0" smtClean="0"/>
              <a:t>)</a:t>
            </a:r>
            <a:r>
              <a:rPr lang="ru-RU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циклодекстрины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наночастицы</a:t>
            </a:r>
            <a:r>
              <a:rPr lang="ru-RU" dirty="0" smtClean="0"/>
              <a:t> </a:t>
            </a:r>
            <a:r>
              <a:rPr lang="ru-RU" dirty="0"/>
              <a:t>золота,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магнитные </a:t>
            </a:r>
            <a:r>
              <a:rPr lang="ru-RU" dirty="0" err="1" smtClean="0"/>
              <a:t>наночастицы</a:t>
            </a:r>
            <a:r>
              <a:rPr lang="ru-RU" dirty="0" smtClean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наночастицы</a:t>
            </a:r>
            <a:r>
              <a:rPr lang="ru-RU" dirty="0" smtClean="0"/>
              <a:t> </a:t>
            </a:r>
            <a:r>
              <a:rPr lang="ru-RU" dirty="0" err="1"/>
              <a:t>графеновых</a:t>
            </a:r>
            <a:r>
              <a:rPr lang="ru-RU" dirty="0"/>
              <a:t> полимеров</a:t>
            </a:r>
          </a:p>
        </p:txBody>
      </p:sp>
      <p:pic>
        <p:nvPicPr>
          <p:cNvPr id="3074" name="Picture 2" descr="ÐÐ°ÑÑÐ¸Ð½ÐºÐ¸ Ð¿Ð¾ Ð·Ð°Ð¿ÑÐ¾ÑÑ Ð»Ð¸Ð¿Ð¾ÑÐ¾Ð¼Ð° ÐºÐ°ÑÑÐ¸Ð½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5" y="3477695"/>
            <a:ext cx="2167310" cy="139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Ð½Ð°Ð½Ð¾ÑÐ°ÑÑÐ¸ÑÑ Ð·Ð¾Ð»Ð¾ÑÐ° Ð´Ð»Ñ Ð´Ð¾ÑÑÐ°Ð²ÐºÐ¸ Ð»ÐµÐºÐ°ÑÑÑÐ² ÐºÐ°ÑÑÐ¸Ð½Ðº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30893"/>
            <a:ext cx="1648321" cy="169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Ð³ÑÐ°ÑÐµÐ½ Ð´Ð¾ÑÑÐ°Ð²ÐºÐ° Ð»ÐµÐºÐ°ÑÑÑÐ² ÐºÐ°ÑÑÐ¸Ð½Ðº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89040"/>
            <a:ext cx="3055838" cy="171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14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="" xmlns:a16="http://schemas.microsoft.com/office/drawing/2014/main" id="{976DB0A4-5162-4188-AD6A-902D046657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F839345-C912-4D2D-A6C9-4137659866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72" name="Номер слайда 3">
            <a:extLst>
              <a:ext uri="{FF2B5EF4-FFF2-40B4-BE49-F238E27FC236}">
                <a16:creationId xmlns="" xmlns:a16="http://schemas.microsoft.com/office/drawing/2014/main" id="{20601A44-FBF7-44C5-A6E0-BA6A0E3B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66E2A7-8725-4295-AAD6-F28E45342C72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7173" name="Рисунок 4">
            <a:extLst>
              <a:ext uri="{FF2B5EF4-FFF2-40B4-BE49-F238E27FC236}">
                <a16:creationId xmlns="" xmlns:a16="http://schemas.microsoft.com/office/drawing/2014/main" id="{E3658C71-9B41-487A-9257-C5810D524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925195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Система для адресной доставки лекарст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68760"/>
            <a:ext cx="351472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414908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Разработка лаборатории </a:t>
            </a:r>
            <a:r>
              <a:rPr lang="ru-RU" dirty="0"/>
              <a:t>химического дизайна </a:t>
            </a:r>
            <a:r>
              <a:rPr lang="ru-RU" dirty="0" err="1"/>
              <a:t>бионаноматериалов</a:t>
            </a:r>
            <a:r>
              <a:rPr lang="ru-RU" dirty="0"/>
              <a:t> химического факультета МГУ</a:t>
            </a:r>
          </a:p>
        </p:txBody>
      </p:sp>
    </p:spTree>
    <p:extLst>
      <p:ext uri="{BB962C8B-B14F-4D97-AF65-F5344CB8AC3E}">
        <p14:creationId xmlns:p14="http://schemas.microsoft.com/office/powerpoint/2010/main" val="212676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="" xmlns:a16="http://schemas.microsoft.com/office/drawing/2014/main" id="{8A07F5CF-1B77-4B15-BBCB-27ABF99BD5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3E2FBCC-C16E-4DA5-B78F-391B826515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4" name="Номер слайда 3">
            <a:extLst>
              <a:ext uri="{FF2B5EF4-FFF2-40B4-BE49-F238E27FC236}">
                <a16:creationId xmlns="" xmlns:a16="http://schemas.microsoft.com/office/drawing/2014/main" id="{AD87F198-BBC9-4FFB-A7EF-EF08E5B8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89E2C7-60DE-47DC-8E4A-4CBC2FEDE00F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10245" name="Рисунок 4">
            <a:extLst>
              <a:ext uri="{FF2B5EF4-FFF2-40B4-BE49-F238E27FC236}">
                <a16:creationId xmlns="" xmlns:a16="http://schemas.microsoft.com/office/drawing/2014/main" id="{1985A734-3052-4E47-B4F1-E773091B8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925195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3F279AC-7305-4D71-A2CC-F03218423322}"/>
              </a:ext>
            </a:extLst>
          </p:cNvPr>
          <p:cNvSpPr txBox="1"/>
          <p:nvPr/>
        </p:nvSpPr>
        <p:spPr>
          <a:xfrm>
            <a:off x="531813" y="412750"/>
            <a:ext cx="8080375" cy="11356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2260" b="1" dirty="0">
              <a:latin typeface="Times New Roman" panose="02020603050405020304" pitchFamily="18" charset="0"/>
            </a:endParaRPr>
          </a:p>
          <a:p>
            <a:pPr algn="ctr">
              <a:defRPr/>
            </a:pPr>
            <a:endParaRPr lang="ru-RU" sz="2260" b="1" dirty="0">
              <a:latin typeface="Times New Roman" panose="02020603050405020304" pitchFamily="18" charset="0"/>
            </a:endParaRPr>
          </a:p>
          <a:p>
            <a:pPr algn="ctr">
              <a:defRPr/>
            </a:pPr>
            <a:endParaRPr lang="ru-RU" sz="2260" b="1" dirty="0">
              <a:latin typeface="Times New Roman" panose="02020603050405020304" pitchFamily="18" charset="0"/>
            </a:endParaRPr>
          </a:p>
        </p:txBody>
      </p:sp>
      <p:pic>
        <p:nvPicPr>
          <p:cNvPr id="2050" name="Picture 2" descr="Наноматериал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1"/>
            <a:ext cx="7259913" cy="50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494" y="5229200"/>
            <a:ext cx="92789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Электронные микрофотографии </a:t>
            </a:r>
            <a:r>
              <a:rPr lang="ru-RU" sz="1200" b="1" dirty="0" err="1" smtClean="0"/>
              <a:t>наноматериалов</a:t>
            </a:r>
            <a:r>
              <a:rPr lang="ru-RU" sz="1200" b="1" dirty="0"/>
              <a:t>, используемых в биомедицине:</a:t>
            </a:r>
            <a:r>
              <a:rPr lang="ru-RU" sz="1200" dirty="0"/>
              <a:t> </a:t>
            </a:r>
            <a:r>
              <a:rPr lang="ru-RU" sz="1200" b="1" i="1" dirty="0"/>
              <a:t>а</a:t>
            </a:r>
            <a:r>
              <a:rPr lang="ru-RU" sz="1200" dirty="0"/>
              <a:t> — серебряные </a:t>
            </a:r>
            <a:r>
              <a:rPr lang="ru-RU" sz="1200" dirty="0" err="1"/>
              <a:t>нанонити</a:t>
            </a:r>
            <a:r>
              <a:rPr lang="ru-RU" sz="1200" dirty="0"/>
              <a:t>; </a:t>
            </a:r>
            <a:r>
              <a:rPr lang="ru-RU" sz="1200" b="1" i="1" dirty="0"/>
              <a:t>б</a:t>
            </a:r>
            <a:r>
              <a:rPr lang="ru-RU" sz="1200" dirty="0"/>
              <a:t> — золотые </a:t>
            </a:r>
            <a:r>
              <a:rPr lang="ru-RU" sz="1200" dirty="0" err="1"/>
              <a:t>наночастицы</a:t>
            </a:r>
            <a:r>
              <a:rPr lang="ru-RU" sz="1200" dirty="0"/>
              <a:t>; </a:t>
            </a:r>
            <a:r>
              <a:rPr lang="ru-RU" sz="1200" b="1" i="1" dirty="0"/>
              <a:t>в</a:t>
            </a:r>
            <a:r>
              <a:rPr lang="ru-RU" sz="1200" dirty="0"/>
              <a:t> — </a:t>
            </a:r>
            <a:r>
              <a:rPr lang="ru-RU" sz="1200" dirty="0" err="1"/>
              <a:t>наночастицы</a:t>
            </a:r>
            <a:r>
              <a:rPr lang="ru-RU" sz="1200" dirty="0"/>
              <a:t> на основе диоксида кремния с золотым покрытием; </a:t>
            </a:r>
            <a:r>
              <a:rPr lang="ru-RU" sz="1200" b="1" i="1" dirty="0"/>
              <a:t>г</a:t>
            </a:r>
            <a:r>
              <a:rPr lang="ru-RU" sz="1200" dirty="0"/>
              <a:t> — золотые </a:t>
            </a:r>
            <a:r>
              <a:rPr lang="ru-RU" sz="1200" dirty="0" err="1"/>
              <a:t>наностержни</a:t>
            </a:r>
            <a:r>
              <a:rPr lang="ru-RU" sz="1200" dirty="0"/>
              <a:t>; </a:t>
            </a:r>
            <a:r>
              <a:rPr lang="ru-RU" sz="1200" b="1" i="1" dirty="0"/>
              <a:t>д</a:t>
            </a:r>
            <a:r>
              <a:rPr lang="ru-RU" sz="1200" dirty="0"/>
              <a:t> — плотные </a:t>
            </a:r>
            <a:r>
              <a:rPr lang="ru-RU" sz="1200" dirty="0" err="1"/>
              <a:t>наночастицы</a:t>
            </a:r>
            <a:r>
              <a:rPr lang="ru-RU" sz="1200" dirty="0"/>
              <a:t> на основе диоксида кремния; </a:t>
            </a:r>
            <a:r>
              <a:rPr lang="ru-RU" sz="1200" b="1" i="1" dirty="0"/>
              <a:t>е</a:t>
            </a:r>
            <a:r>
              <a:rPr lang="ru-RU" sz="1200" dirty="0"/>
              <a:t> — золотые </a:t>
            </a:r>
            <a:r>
              <a:rPr lang="ru-RU" sz="1200" dirty="0" err="1"/>
              <a:t>наночастицы</a:t>
            </a:r>
            <a:r>
              <a:rPr lang="ru-RU" sz="1200" dirty="0"/>
              <a:t> на неорганическом носителе; </a:t>
            </a:r>
            <a:r>
              <a:rPr lang="ru-RU" sz="1200" b="1" i="1" dirty="0"/>
              <a:t>ж</a:t>
            </a:r>
            <a:r>
              <a:rPr lang="ru-RU" sz="1200" dirty="0"/>
              <a:t> — </a:t>
            </a:r>
            <a:r>
              <a:rPr lang="ru-RU" sz="1200" dirty="0" err="1"/>
              <a:t>мезопористый</a:t>
            </a:r>
            <a:r>
              <a:rPr lang="ru-RU" sz="1200" dirty="0"/>
              <a:t> диоксид кремния; </a:t>
            </a:r>
            <a:r>
              <a:rPr lang="ru-RU" sz="1200" b="1" i="1" dirty="0"/>
              <a:t>з</a:t>
            </a:r>
            <a:r>
              <a:rPr lang="ru-RU" sz="1200" dirty="0"/>
              <a:t> — </a:t>
            </a:r>
            <a:r>
              <a:rPr lang="ru-RU" sz="1200" dirty="0" err="1"/>
              <a:t>наночастицы</a:t>
            </a:r>
            <a:r>
              <a:rPr lang="ru-RU" sz="1200" dirty="0"/>
              <a:t> на основе поли(лакто-со-гликолевой) кислоты (PLGA); </a:t>
            </a:r>
            <a:r>
              <a:rPr lang="ru-RU" sz="1200" b="1" i="1" dirty="0"/>
              <a:t>и</a:t>
            </a:r>
            <a:r>
              <a:rPr lang="ru-RU" sz="1200" dirty="0"/>
              <a:t> — </a:t>
            </a:r>
            <a:r>
              <a:rPr lang="ru-RU" sz="1200" dirty="0" err="1"/>
              <a:t>наночастицы</a:t>
            </a:r>
            <a:r>
              <a:rPr lang="ru-RU" sz="1200" dirty="0"/>
              <a:t> на основе оксида железа (II, III) c покрытием из диоксида кремния; </a:t>
            </a:r>
            <a:r>
              <a:rPr lang="ru-RU" sz="1200" b="1" i="1" dirty="0"/>
              <a:t>к</a:t>
            </a:r>
            <a:r>
              <a:rPr lang="ru-RU" sz="1200" dirty="0"/>
              <a:t> — </a:t>
            </a:r>
            <a:r>
              <a:rPr lang="ru-RU" sz="1200" dirty="0" err="1"/>
              <a:t>наночастицы</a:t>
            </a:r>
            <a:r>
              <a:rPr lang="ru-RU" sz="1200" dirty="0"/>
              <a:t> на основе оксида цинка; </a:t>
            </a:r>
            <a:r>
              <a:rPr lang="ru-RU" sz="1200" b="1" i="1" dirty="0"/>
              <a:t>л</a:t>
            </a:r>
            <a:r>
              <a:rPr lang="ru-RU" sz="1200" dirty="0"/>
              <a:t> — </a:t>
            </a:r>
            <a:r>
              <a:rPr lang="ru-RU" sz="1200" dirty="0" err="1"/>
              <a:t>нанотрубки</a:t>
            </a:r>
            <a:r>
              <a:rPr lang="ru-RU" sz="1200" dirty="0"/>
              <a:t> на основе оксида титана; </a:t>
            </a:r>
            <a:r>
              <a:rPr lang="ru-RU" sz="1200" b="1" i="1" dirty="0"/>
              <a:t>м</a:t>
            </a:r>
            <a:r>
              <a:rPr lang="ru-RU" sz="1200" dirty="0"/>
              <a:t> — </a:t>
            </a:r>
            <a:r>
              <a:rPr lang="ru-RU" sz="1200" dirty="0" err="1"/>
              <a:t>наночастицы</a:t>
            </a:r>
            <a:r>
              <a:rPr lang="ru-RU" sz="1200" dirty="0"/>
              <a:t> на основе оксида железа (II, III</a:t>
            </a:r>
            <a:r>
              <a:rPr lang="ru-RU" sz="1200" dirty="0" smtClean="0"/>
              <a:t>).</a:t>
            </a:r>
          </a:p>
          <a:p>
            <a:r>
              <a:rPr lang="en-US" sz="1100" i="1" dirty="0" smtClean="0"/>
              <a:t>Manuel </a:t>
            </a:r>
            <a:r>
              <a:rPr lang="en-US" sz="1100" i="1" dirty="0" err="1"/>
              <a:t>Arruebo</a:t>
            </a:r>
            <a:r>
              <a:rPr lang="en-US" sz="1100" i="1" dirty="0"/>
              <a:t>, </a:t>
            </a:r>
            <a:r>
              <a:rPr lang="en-US" sz="1100" i="1" dirty="0" err="1"/>
              <a:t>Nuria</a:t>
            </a:r>
            <a:r>
              <a:rPr lang="en-US" sz="1100" i="1" dirty="0"/>
              <a:t> </a:t>
            </a:r>
            <a:r>
              <a:rPr lang="en-US" sz="1100" i="1" dirty="0" err="1"/>
              <a:t>Vilaboa</a:t>
            </a:r>
            <a:r>
              <a:rPr lang="en-US" sz="1100" i="1" dirty="0"/>
              <a:t>, Berta </a:t>
            </a:r>
            <a:r>
              <a:rPr lang="en-US" sz="1100" i="1" dirty="0" err="1"/>
              <a:t>Sáez</a:t>
            </a:r>
            <a:r>
              <a:rPr lang="en-US" sz="1100" i="1" dirty="0"/>
              <a:t>-Gutierrez, Julio </a:t>
            </a:r>
            <a:r>
              <a:rPr lang="en-US" sz="1100" i="1" dirty="0" err="1"/>
              <a:t>Lambea</a:t>
            </a:r>
            <a:r>
              <a:rPr lang="en-US" sz="1100" i="1" dirty="0"/>
              <a:t>, Alejandro </a:t>
            </a:r>
            <a:r>
              <a:rPr lang="en-US" sz="1100" i="1" dirty="0" err="1"/>
              <a:t>Tres</a:t>
            </a:r>
            <a:r>
              <a:rPr lang="en-US" sz="1100" i="1" dirty="0"/>
              <a:t>, et. al</a:t>
            </a:r>
            <a:r>
              <a:rPr lang="en-US" sz="1100" i="1" dirty="0" smtClean="0"/>
              <a:t>. </a:t>
            </a:r>
            <a:r>
              <a:rPr lang="en-US" sz="1100" i="1" dirty="0"/>
              <a:t>(2011). Assessment of the Evolution of Cancer Treatment Therapies. Cancers. 3, 3279-3330. 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163595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D9BF1-7BA9-4CF7-A0BE-111825574604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6" name="Picture 3" descr="E:\Тарасенко Е.А\PhD\Конференции, Статьи\2019_Суздаль\Сферические.t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43808" y="1268760"/>
            <a:ext cx="3535263" cy="44815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594928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Кафедра общей химии института фармации, химии и биологии НИУ «</a:t>
            </a:r>
            <a:r>
              <a:rPr lang="ru-RU" dirty="0" err="1" smtClean="0"/>
              <a:t>БелГУ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34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="" xmlns:a16="http://schemas.microsoft.com/office/drawing/2014/main" id="{296828E8-69C3-4C42-A63B-3EDC10E7BC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07912E0-75EB-4995-8C49-7FE2423999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436" name="Номер слайда 3">
            <a:extLst>
              <a:ext uri="{FF2B5EF4-FFF2-40B4-BE49-F238E27FC236}">
                <a16:creationId xmlns="" xmlns:a16="http://schemas.microsoft.com/office/drawing/2014/main" id="{E943C675-5CDE-4769-8D7E-DAE0B031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E17224-4959-461D-B507-736059D9059A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18437" name="Рисунок 4">
            <a:extLst>
              <a:ext uri="{FF2B5EF4-FFF2-40B4-BE49-F238E27FC236}">
                <a16:creationId xmlns="" xmlns:a16="http://schemas.microsoft.com/office/drawing/2014/main" id="{8E36E9BE-55D2-4657-825E-A9007F33A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3765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РЕКТОРА МОН 05-060720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РЕКТОРА МОН 05-06072013</Template>
  <TotalTime>8217</TotalTime>
  <Words>331</Words>
  <Application>Microsoft Office PowerPoint</Application>
  <PresentationFormat>Экран (4:3)</PresentationFormat>
  <Paragraphs>37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ПРЕЗЕНТАЦИЯ РЕКТОРА МОН 05-06072013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ФГАОУ ВПО  «Белгородский государственный национальный исследовательский университет» по повышению конкурентоспособности среди ведущих мировых научно-образовательных центров  на 2013-2017 годы</dc:title>
  <dc:creator>SandyBridge</dc:creator>
  <cp:lastModifiedBy>Admin</cp:lastModifiedBy>
  <cp:revision>1367</cp:revision>
  <cp:lastPrinted>2017-02-03T08:51:46Z</cp:lastPrinted>
  <dcterms:created xsi:type="dcterms:W3CDTF">2013-07-01T17:50:51Z</dcterms:created>
  <dcterms:modified xsi:type="dcterms:W3CDTF">2019-06-26T23:04:30Z</dcterms:modified>
</cp:coreProperties>
</file>