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sldIdLst>
    <p:sldId id="256" r:id="rId2"/>
    <p:sldId id="257" r:id="rId3"/>
    <p:sldId id="271" r:id="rId4"/>
    <p:sldId id="258" r:id="rId5"/>
    <p:sldId id="259" r:id="rId6"/>
    <p:sldId id="272" r:id="rId7"/>
    <p:sldId id="260" r:id="rId8"/>
    <p:sldId id="273" r:id="rId9"/>
    <p:sldId id="274" r:id="rId10"/>
    <p:sldId id="283" r:id="rId11"/>
    <p:sldId id="269" r:id="rId12"/>
    <p:sldId id="261" r:id="rId13"/>
    <p:sldId id="285" r:id="rId14"/>
    <p:sldId id="289" r:id="rId15"/>
    <p:sldId id="284" r:id="rId16"/>
    <p:sldId id="263" r:id="rId17"/>
    <p:sldId id="276" r:id="rId18"/>
    <p:sldId id="277" r:id="rId19"/>
    <p:sldId id="288" r:id="rId20"/>
    <p:sldId id="264" r:id="rId21"/>
    <p:sldId id="265" r:id="rId22"/>
    <p:sldId id="286" r:id="rId23"/>
    <p:sldId id="266" r:id="rId24"/>
    <p:sldId id="267" r:id="rId25"/>
    <p:sldId id="287" r:id="rId26"/>
    <p:sldId id="268" r:id="rId27"/>
    <p:sldId id="270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8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0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94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6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4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9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99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0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03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1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5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5E4D1-C1A5-4B17-BE06-E9227EFB4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214" y="2222205"/>
            <a:ext cx="8623004" cy="1761348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Национальная технологическая инициатива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466A3B-F1AF-4C6C-B6F8-1410767DF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2837" y="5181754"/>
            <a:ext cx="7570382" cy="742279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</a:rPr>
              <a:t>Докладчик: к.э.н., заместитель директора департамента НТИ и поддержки инновационных предприятий и проектов 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Маргарита Иванова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4950B8-A5B7-477A-9C41-3E01CFF7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0" y="12331"/>
            <a:ext cx="3975564" cy="16619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B8740A-3A9B-454F-9371-0488ACEB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1" y="2585399"/>
            <a:ext cx="2461988" cy="24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C453C-FA55-485D-AE24-0F3D23A1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163"/>
          </a:xfrm>
        </p:spPr>
        <p:txBody>
          <a:bodyPr/>
          <a:lstStyle/>
          <a:p>
            <a:r>
              <a:rPr lang="ru-RU" b="1" dirty="0"/>
              <a:t>Требования к проектам 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2F2EE-7C62-443C-A861-72C9478C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4763"/>
            <a:ext cx="8519829" cy="5029200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Соответствие проектов НТИ, их сроков, целей, задач, ожидаемых результатов и целевых показателей целям и результатам «дорожных карта» НТИ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Наличие  описания системы управления проектами НТИ, критериев оценки успешности реализации проектов НТИ и их завершения, указание ответственных за реализацию проектов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Обоснованность формы и объема предоставления поддержки проектов НТИ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Наличие внебюджетных средств на реализацию проектов НТИ и сведений о механизмах их привлечения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Наличие описания проекта НТИ и обосновывающих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39528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7E27A-EEED-4C7D-ABCC-B23476A5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36" y="279991"/>
            <a:ext cx="8596668" cy="1320800"/>
          </a:xfrm>
        </p:spPr>
        <p:txBody>
          <a:bodyPr/>
          <a:lstStyle/>
          <a:p>
            <a:r>
              <a:rPr lang="ru-RU" b="1" dirty="0"/>
              <a:t>Объем финансирования мероприятий НТИ в 2018</a:t>
            </a:r>
            <a:r>
              <a:rPr lang="en-US" b="1" dirty="0"/>
              <a:t> </a:t>
            </a:r>
            <a:r>
              <a:rPr lang="ru-RU" b="1" dirty="0"/>
              <a:t>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36" y="1693763"/>
            <a:ext cx="8838806" cy="460109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6,6 млрд рублей получит </a:t>
            </a:r>
            <a:r>
              <a:rPr lang="ru-RU" sz="2400" dirty="0" err="1">
                <a:solidFill>
                  <a:schemeClr val="tx1"/>
                </a:solidFill>
              </a:rPr>
              <a:t>Минобрнауки</a:t>
            </a:r>
            <a:r>
              <a:rPr lang="ru-RU" sz="2400" dirty="0">
                <a:solidFill>
                  <a:schemeClr val="tx1"/>
                </a:solidFill>
              </a:rPr>
              <a:t> России на реализацию «дорожных карт» НТИ (4,4 млрд рублей), организацию и проведение технологических конкурсов НТИ (0,6 млрд рублей), реализацию некоммерческими организациями, осуществляющими функции инфраструктурных центров, программ по развитию отдельных направлений НТИ (0,5 млн рублей), деятельность университета НТИ «20.35» (1,1 млрд рублей).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Еще 3 млрд рублей выделены Фонду содействия инновациям на предоставление грантов юридическим лицам для проведения научно-исследовательских и опытно-конструкторских работ по утвержденным «дорожным картам» НТИ.</a:t>
            </a:r>
          </a:p>
        </p:txBody>
      </p:sp>
    </p:spTree>
    <p:extLst>
      <p:ext uri="{BB962C8B-B14F-4D97-AF65-F5344CB8AC3E}">
        <p14:creationId xmlns:p14="http://schemas.microsoft.com/office/powerpoint/2010/main" val="409078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4561C-4AE6-4308-8537-5416A05E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2019"/>
            <a:ext cx="8604889" cy="1325526"/>
          </a:xfrm>
        </p:spPr>
        <p:txBody>
          <a:bodyPr/>
          <a:lstStyle/>
          <a:p>
            <a:r>
              <a:rPr lang="ru-RU" b="1" dirty="0"/>
              <a:t>Финансирование проектов НТИ: постановление </a:t>
            </a:r>
            <a:r>
              <a:rPr lang="en-US" b="1" dirty="0"/>
              <a:t># 317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6BA1D-1A4C-4E39-91BA-77B21B1A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7709"/>
            <a:ext cx="8923866" cy="51382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Государственная поддержка в рамках 317 Постановления Правительства осуществляется на условиях </a:t>
            </a:r>
            <a:r>
              <a:rPr lang="ru-RU" dirty="0" err="1">
                <a:solidFill>
                  <a:schemeClr val="tx1"/>
                </a:solidFill>
              </a:rPr>
              <a:t>софинансирования</a:t>
            </a:r>
            <a:r>
              <a:rPr lang="ru-RU" dirty="0">
                <a:solidFill>
                  <a:schemeClr val="tx1"/>
                </a:solidFill>
              </a:rPr>
              <a:t> из внебюджетных источников в следующих формах:</a:t>
            </a:r>
          </a:p>
          <a:p>
            <a:r>
              <a:rPr lang="ru-RU" sz="2000" dirty="0">
                <a:solidFill>
                  <a:srgbClr val="C00000"/>
                </a:solidFill>
              </a:rPr>
              <a:t>расходы на предоставление грантов физическим и (или) юридическим лицам, являющимся участниками проекта НТИ, на проведение научно-исследовательских и опытно-конструкторских работ</a:t>
            </a:r>
          </a:p>
          <a:p>
            <a:r>
              <a:rPr lang="ru-RU" dirty="0">
                <a:solidFill>
                  <a:schemeClr val="tx1"/>
                </a:solidFill>
              </a:rPr>
              <a:t>расходы на оплату договоров на предоставление услуг в рамках реализации проектов НТИ</a:t>
            </a:r>
          </a:p>
          <a:p>
            <a:r>
              <a:rPr lang="ru-RU" dirty="0">
                <a:solidFill>
                  <a:schemeClr val="tx1"/>
                </a:solidFill>
              </a:rPr>
              <a:t>оплата дополнительной эмиссии акций и (или) вклад в уставный (складочный) капитал хозяйственных обществ, являющихся участниками проекта НТИ</a:t>
            </a:r>
          </a:p>
          <a:p>
            <a:r>
              <a:rPr lang="ru-RU" dirty="0">
                <a:solidFill>
                  <a:schemeClr val="tx1"/>
                </a:solidFill>
              </a:rPr>
              <a:t>взносы в некоммерческие организации, являющиеся участниками проекта НТИ</a:t>
            </a:r>
          </a:p>
          <a:p>
            <a:r>
              <a:rPr lang="ru-RU" dirty="0">
                <a:solidFill>
                  <a:schemeClr val="tx1"/>
                </a:solidFill>
              </a:rPr>
              <a:t>расходы на приобретение и предоставление в пользование физическим и юридическим лицам, являющимся участниками проекта НТИ, научного и иного оборудования, интеллектуальных прав (технологий, программного обеспечения), не учитываемых на балансе проектного офиса</a:t>
            </a:r>
          </a:p>
        </p:txBody>
      </p:sp>
    </p:spTree>
    <p:extLst>
      <p:ext uri="{BB962C8B-B14F-4D97-AF65-F5344CB8AC3E}">
        <p14:creationId xmlns:p14="http://schemas.microsoft.com/office/powerpoint/2010/main" val="30644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4561C-4AE6-4308-8537-5416A05E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2019"/>
            <a:ext cx="8604889" cy="1325526"/>
          </a:xfrm>
        </p:spPr>
        <p:txBody>
          <a:bodyPr>
            <a:normAutofit/>
          </a:bodyPr>
          <a:lstStyle/>
          <a:p>
            <a:r>
              <a:rPr lang="ru-RU" sz="4000" b="1" dirty="0"/>
              <a:t>Финансирование проектов НТИ: постановление </a:t>
            </a:r>
            <a:r>
              <a:rPr lang="en-US" sz="4000" b="1" dirty="0"/>
              <a:t># 317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6BA1D-1A4C-4E39-91BA-77B21B1A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2258"/>
            <a:ext cx="7414042" cy="398995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Сумма гранта – до 500 млн. рублей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Софинансирование</a:t>
            </a:r>
            <a:r>
              <a:rPr lang="ru-RU" sz="2400" dirty="0">
                <a:solidFill>
                  <a:schemeClr val="tx1"/>
                </a:solidFill>
              </a:rPr>
              <a:t> – не менее 30 % собственных средств, в т.ч. из внебюджетных источников</a:t>
            </a:r>
          </a:p>
          <a:p>
            <a:r>
              <a:rPr lang="ru-RU" sz="2400" dirty="0">
                <a:solidFill>
                  <a:schemeClr val="tx1"/>
                </a:solidFill>
              </a:rPr>
              <a:t>4 этапа экспертизы: Проектный офис НТИ (АО «РВК»), Проектный комитет НТИ, Экспертный совет НТИ, межведомственная рабочая группа при Правительственной комиссии по модернизации экономики и инновационному </a:t>
            </a:r>
            <a:r>
              <a:rPr lang="ru-RU" sz="2400">
                <a:solidFill>
                  <a:schemeClr val="tx1"/>
                </a:solidFill>
              </a:rPr>
              <a:t>развитию России (МРГ)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E0759-F914-408F-968D-D39602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786"/>
            <a:ext cx="8596668" cy="411126"/>
          </a:xfrm>
        </p:spPr>
        <p:txBody>
          <a:bodyPr>
            <a:noAutofit/>
          </a:bodyPr>
          <a:lstStyle/>
          <a:p>
            <a:r>
              <a:rPr lang="ru-RU" b="1" dirty="0"/>
              <a:t>Порядок рассмотрения проектов НТИ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E439E3-1F46-44B1-ADB4-29B49E96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79660"/>
            <a:ext cx="94583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7257C-E47E-4934-B5D3-011D2C63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Autofit/>
          </a:bodyPr>
          <a:lstStyle/>
          <a:p>
            <a:r>
              <a:rPr lang="ru-RU" sz="4000" b="1" dirty="0"/>
              <a:t>Внешэкономбанк: финансирование проектов НТИ на возвратной основе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3DA6B-63C5-4B39-B9FF-C87D1AE5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94505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Срок окупаемости проекта – более 5 лет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Общая стоимость проекта – более 1 млрд рублей или в размере суммы в иностранной валюте, эквивалентной более 1 млрд рублей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Проект одобрен МРГ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Срок финансирования на возвратной основе – от 5 до 10 лет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Размер предоставляемого финансирования на возвратной основе – более 0,5 млрд рублей или в размере суммы в иностранной валюте, эквивалентной более 0,5 млрд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50739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35E3F-4F11-428A-ABEE-D172A5E7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39" y="568140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/>
              <a:t>Программы Фонда содействия инновациям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36111F-3A68-4814-984A-80254420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9" y="2221427"/>
            <a:ext cx="2914650" cy="2071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4EFA0D-0522-4EA6-802A-36A9B5D24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01" y="4271777"/>
            <a:ext cx="2914650" cy="1985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1F7412-B9A0-45E8-B72C-CE06EBA2D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151" y="2242952"/>
            <a:ext cx="2924175" cy="2028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DED88-EEC7-4BF0-9F7F-29F0D0971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801" y="2242952"/>
            <a:ext cx="2914650" cy="2009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C5CF99-7276-4060-A5C8-699E3BCC3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801" y="4252727"/>
            <a:ext cx="2914650" cy="2019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1AD885-90B7-42B6-B397-39A9EBF8F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151" y="4252727"/>
            <a:ext cx="2924175" cy="20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1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C061E-5B81-4A96-9736-30D3D62F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0"/>
            <a:ext cx="9859345" cy="3193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УМНИК-НТИ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06EAE-3F3F-4B37-8FC3-8DC58062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" y="595810"/>
            <a:ext cx="9314121" cy="5411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Поддержка коммерчески ориентированных научно-технических проектов молодых исследователей.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Участники</a:t>
            </a:r>
            <a:r>
              <a:rPr lang="ru-RU" sz="1600" dirty="0">
                <a:solidFill>
                  <a:schemeClr val="tx1"/>
                </a:solidFill>
              </a:rPr>
              <a:t> - физические лица, от 18 до 30 лет включительно, являющиеся гражданами РФ, и ранее не побеждавшие в программе.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Параметры поддержки</a:t>
            </a:r>
          </a:p>
          <a:p>
            <a:r>
              <a:rPr lang="ru-RU" sz="1600" dirty="0">
                <a:solidFill>
                  <a:schemeClr val="tx1"/>
                </a:solidFill>
              </a:rPr>
              <a:t>размер гранта – 500 тыс. рублей</a:t>
            </a:r>
          </a:p>
          <a:p>
            <a:r>
              <a:rPr lang="ru-RU" sz="1600" dirty="0">
                <a:solidFill>
                  <a:schemeClr val="tx1"/>
                </a:solidFill>
              </a:rPr>
              <a:t>срок выполнения НИР – не более 24 месяцев (2 этапа по 12 месяцев)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направление расходов – проведение НИР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Ожидаемые результаты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подана заявка на регистрацию прав на результаты интеллектуальной деятельности (далее - РИД), созданные в рамках выполнения НИР</a:t>
            </a:r>
          </a:p>
          <a:p>
            <a:r>
              <a:rPr lang="ru-RU" sz="1600" dirty="0">
                <a:solidFill>
                  <a:schemeClr val="tx1"/>
                </a:solidFill>
              </a:rPr>
              <a:t>разработан бизнес-план инновационного проекта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пройдена </a:t>
            </a:r>
            <a:r>
              <a:rPr lang="ru-RU" sz="1600" dirty="0" err="1">
                <a:solidFill>
                  <a:schemeClr val="tx1"/>
                </a:solidFill>
              </a:rPr>
              <a:t>преакселерационная</a:t>
            </a:r>
            <a:r>
              <a:rPr lang="ru-RU" sz="1600" dirty="0">
                <a:solidFill>
                  <a:schemeClr val="tx1"/>
                </a:solidFill>
              </a:rPr>
              <a:t> программа на базе предприятия, включенного в реестр аккредитованных Фондом </a:t>
            </a:r>
            <a:r>
              <a:rPr lang="ru-RU" sz="1600" dirty="0" err="1">
                <a:solidFill>
                  <a:schemeClr val="tx1"/>
                </a:solidFill>
              </a:rPr>
              <a:t>преакселераторов</a:t>
            </a:r>
            <a:r>
              <a:rPr lang="ru-RU" sz="1600" dirty="0">
                <a:solidFill>
                  <a:schemeClr val="tx1"/>
                </a:solidFill>
              </a:rPr>
              <a:t>, с целью проработки перспектив коммерческого использования результатов НИР</a:t>
            </a:r>
          </a:p>
          <a:p>
            <a:r>
              <a:rPr lang="ru-RU" sz="1600" dirty="0">
                <a:solidFill>
                  <a:schemeClr val="tx1"/>
                </a:solidFill>
              </a:rPr>
              <a:t>обеспечено развитие проекта в части коммерциализации результатов НИР: подана заявка в программу «Старт»; либо зарегистрировано малое инновационное предприятие с долевым участием заявителя не менее 50%; либо подписано лицензионное соглашение о возмездной передаче прав на РИД, созданные в рамках выполнения НИР</a:t>
            </a:r>
          </a:p>
        </p:txBody>
      </p:sp>
    </p:spTree>
    <p:extLst>
      <p:ext uri="{BB962C8B-B14F-4D97-AF65-F5344CB8AC3E}">
        <p14:creationId xmlns:p14="http://schemas.microsoft.com/office/powerpoint/2010/main" val="272373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EFB8A-4499-4864-860C-8510ED01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8" y="219692"/>
            <a:ext cx="10178322" cy="702136"/>
          </a:xfrm>
        </p:spPr>
        <p:txBody>
          <a:bodyPr>
            <a:normAutofit/>
          </a:bodyPr>
          <a:lstStyle/>
          <a:p>
            <a:r>
              <a:rPr lang="ru-RU" b="1" dirty="0"/>
              <a:t>Старт-НТИ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4BB75-AF47-4D7F-B912-3FF824F1B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88" y="939379"/>
            <a:ext cx="8959122" cy="5773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Цель конкурса </a:t>
            </a:r>
            <a:r>
              <a:rPr lang="ru-RU" sz="2000" dirty="0">
                <a:solidFill>
                  <a:schemeClr val="tx1"/>
                </a:solidFill>
              </a:rPr>
              <a:t>– поддержка НИОКР в целях реализации "дорожных карт« НТИ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Основные параметры предоставляемой поддержки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Размер гранта – до 3 млн. рублей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Направление поддержки – выполнение НИОКР (зарплата, сырье, материалы, комплектующие, услуги соисполнителей)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Срок выполнения НИОКР – 12 месяцев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Участники</a:t>
            </a:r>
            <a:r>
              <a:rPr lang="ru-RU" sz="2000" dirty="0">
                <a:solidFill>
                  <a:schemeClr val="tx1"/>
                </a:solidFill>
              </a:rPr>
              <a:t> – предприятия,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относящиеся к малым согласно № 209-ФЗ от 24.07.2007 г. и единому реестру субъектов малого и среднего предпринимательства;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дата регистрации предприятия составляет не более 3-х лет с даты подачи заявки на конкурс</a:t>
            </a:r>
          </a:p>
        </p:txBody>
      </p:sp>
    </p:spTree>
    <p:extLst>
      <p:ext uri="{BB962C8B-B14F-4D97-AF65-F5344CB8AC3E}">
        <p14:creationId xmlns:p14="http://schemas.microsoft.com/office/powerpoint/2010/main" val="284537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423BB-AAAD-449F-8A64-A9B6FE24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1255"/>
            <a:ext cx="8596668" cy="63440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Развитие-НТИ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21527-7AB3-4D5A-914C-40354316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35665"/>
            <a:ext cx="8711215" cy="5621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Цель конкурса </a:t>
            </a:r>
            <a:r>
              <a:rPr lang="ru-RU" dirty="0">
                <a:solidFill>
                  <a:schemeClr val="tx1"/>
                </a:solidFill>
              </a:rPr>
              <a:t>– поддержка НИОКР в целях реализации "дорожных карт« НТИ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Основные параметры предоставляемой поддержки</a:t>
            </a:r>
          </a:p>
          <a:p>
            <a:r>
              <a:rPr lang="ru-RU" dirty="0">
                <a:solidFill>
                  <a:schemeClr val="tx1"/>
                </a:solidFill>
              </a:rPr>
              <a:t>Размер гранта – до 20 млн. рублей</a:t>
            </a:r>
          </a:p>
          <a:p>
            <a:r>
              <a:rPr lang="ru-RU" dirty="0">
                <a:solidFill>
                  <a:schemeClr val="tx1"/>
                </a:solidFill>
              </a:rPr>
              <a:t>Внебюджетное </a:t>
            </a:r>
            <a:r>
              <a:rPr lang="ru-RU" dirty="0" err="1">
                <a:solidFill>
                  <a:schemeClr val="tx1"/>
                </a:solidFill>
              </a:rPr>
              <a:t>софинансирование</a:t>
            </a:r>
            <a:r>
              <a:rPr lang="ru-RU" dirty="0">
                <a:solidFill>
                  <a:schemeClr val="tx1"/>
                </a:solidFill>
              </a:rPr>
              <a:t> (за счет собственных или привлеченных средств) – не менее 30% суммы гранта</a:t>
            </a:r>
          </a:p>
          <a:p>
            <a:r>
              <a:rPr lang="ru-RU" dirty="0">
                <a:solidFill>
                  <a:schemeClr val="tx1"/>
                </a:solidFill>
              </a:rPr>
              <a:t>Направление поддержки – выполнение НИОКР (зарплата, сырье, материалы, комплектующие, услуги соисполнителей)</a:t>
            </a:r>
          </a:p>
          <a:p>
            <a:r>
              <a:rPr lang="ru-RU" dirty="0">
                <a:solidFill>
                  <a:schemeClr val="tx1"/>
                </a:solidFill>
              </a:rPr>
              <a:t>Срок выполнения НИОКР – 12-24 месяца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Участники</a:t>
            </a:r>
            <a:r>
              <a:rPr lang="ru-RU" dirty="0">
                <a:solidFill>
                  <a:schemeClr val="tx1"/>
                </a:solidFill>
              </a:rPr>
              <a:t> – предприятия,</a:t>
            </a:r>
          </a:p>
          <a:p>
            <a:r>
              <a:rPr lang="ru-RU" dirty="0">
                <a:solidFill>
                  <a:schemeClr val="tx1"/>
                </a:solidFill>
              </a:rPr>
              <a:t>относящиеся к малым согласно № 209-ФЗ от 24.07.2007 г. и единому реестру субъектов малого и среднего предпринимательства</a:t>
            </a:r>
          </a:p>
          <a:p>
            <a:r>
              <a:rPr lang="ru-RU" dirty="0">
                <a:solidFill>
                  <a:schemeClr val="tx1"/>
                </a:solidFill>
              </a:rPr>
              <a:t>у которых нет незавершенных договоров гранта с Фондом </a:t>
            </a:r>
          </a:p>
          <a:p>
            <a:r>
              <a:rPr lang="ru-RU" dirty="0">
                <a:solidFill>
                  <a:schemeClr val="tx1"/>
                </a:solidFill>
              </a:rPr>
              <a:t>успешно выпускающие собственную наукоемкую продукцию</a:t>
            </a:r>
          </a:p>
          <a:p>
            <a:r>
              <a:rPr lang="ru-RU" dirty="0">
                <a:solidFill>
                  <a:schemeClr val="tx1"/>
                </a:solidFill>
              </a:rPr>
              <a:t>имеющие положительную финансово-экономическую историю</a:t>
            </a:r>
          </a:p>
          <a:p>
            <a:r>
              <a:rPr lang="ru-RU" dirty="0">
                <a:solidFill>
                  <a:schemeClr val="tx1"/>
                </a:solidFill>
              </a:rPr>
              <a:t>имеющие защищенную интеллектуальную собственность по тематике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3130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666F6-E146-43B3-89C5-ABD6FA12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6876"/>
            <a:ext cx="8596668" cy="1320800"/>
          </a:xfrm>
        </p:spPr>
        <p:txBody>
          <a:bodyPr>
            <a:noAutofit/>
          </a:bodyPr>
          <a:lstStyle/>
          <a:p>
            <a:r>
              <a:rPr lang="ru-RU" sz="4000" b="1" dirty="0"/>
              <a:t>Национальная технологическая инициатива (НТИ)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80274-190F-4CBE-A5FB-9C438188A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676"/>
            <a:ext cx="8764192" cy="359359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долгосрочная программа </a:t>
            </a:r>
            <a:r>
              <a:rPr lang="ru-RU" sz="2000" dirty="0" err="1">
                <a:solidFill>
                  <a:schemeClr val="tx1"/>
                </a:solidFill>
              </a:rPr>
              <a:t>частно</a:t>
            </a:r>
            <a:r>
              <a:rPr lang="ru-RU" sz="2000" dirty="0">
                <a:solidFill>
                  <a:schemeClr val="tx1"/>
                </a:solidFill>
              </a:rPr>
              <a:t>-государственного партнерства по развитию новых перспективных рынков на базе высокотехнологичных решений, которые будут определять развитие мировой и российской экономики в ближайшие </a:t>
            </a:r>
            <a:r>
              <a:rPr lang="ru-RU" sz="2000">
                <a:solidFill>
                  <a:schemeClr val="tx1"/>
                </a:solidFill>
              </a:rPr>
              <a:t>15-20 лет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8928B1-3BE3-4747-AB4F-B988CBC6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429000"/>
            <a:ext cx="8138151" cy="319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F0BA8-C25E-4DC8-8DBC-49F8AB89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Центры НТИ в вузах и научных организациях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50C4B-D1CF-45EE-98B1-85E45EB6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5659"/>
            <a:ext cx="8679317" cy="44564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Центры (компетенций) НТИ создаются для комплексного развития сквозных технологий и представляют собой инженерно-образовательные консорциумы, которые реализуют: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исследовательские программы, направленные на преодоление технологических разрывов, выявленных в дорожных картах НТИ, в партнерстве с индустриальными партнерами, осуществляющими внедрение результатов работы центров компетенций НТИ, для производства и вывода на глобальный рынок продуктов и услуг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перспективные образовательные программы инженерного профиля с целью подготовки перспективных специалистов для работы с новыми технологиями</a:t>
            </a:r>
          </a:p>
        </p:txBody>
      </p:sp>
    </p:spTree>
    <p:extLst>
      <p:ext uri="{BB962C8B-B14F-4D97-AF65-F5344CB8AC3E}">
        <p14:creationId xmlns:p14="http://schemas.microsoft.com/office/powerpoint/2010/main" val="371124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DACEDB-075C-41BA-86CB-71D2346D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" y="0"/>
            <a:ext cx="6733333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A25B2-8C5B-4F57-AEC6-FBB324DC0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85" y="0"/>
            <a:ext cx="5969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2E6AB8-3ED5-4E0D-A775-09BF96F8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01" y="2426403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Создание персонализированных программ обучения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Представляет собой технологическую платформу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Имеет физическое представительство в «Точках кипения»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Направлен на сборку персональных траекторий для развития профильных </a:t>
            </a:r>
            <a:r>
              <a:rPr lang="ru-RU" sz="2000" b="1" dirty="0">
                <a:solidFill>
                  <a:schemeClr val="tx1"/>
                </a:solidFill>
              </a:rPr>
              <a:t>компетенций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b="1" i="1" dirty="0" err="1">
                <a:solidFill>
                  <a:schemeClr val="tx1"/>
                </a:solidFill>
              </a:rPr>
              <a:t>softskills</a:t>
            </a:r>
            <a:r>
              <a:rPr lang="ru-RU" sz="2000" dirty="0">
                <a:solidFill>
                  <a:schemeClr val="tx1"/>
                </a:solidFill>
              </a:rPr>
              <a:t> (управление личной эффективностью, командой, управление новыми типами организаций, экономическая эффективность на глобальных рынках) и </a:t>
            </a:r>
            <a:r>
              <a:rPr lang="ru-RU" sz="2000" b="1" i="1" dirty="0">
                <a:solidFill>
                  <a:schemeClr val="tx1"/>
                </a:solidFill>
              </a:rPr>
              <a:t>сквозные технологии </a:t>
            </a:r>
            <a:r>
              <a:rPr lang="ru-RU" sz="2000" dirty="0">
                <a:solidFill>
                  <a:schemeClr val="tx1"/>
                </a:solidFill>
              </a:rPr>
              <a:t>(искусственный интеллект, дополненная и виртуальная реальности, </a:t>
            </a:r>
            <a:r>
              <a:rPr lang="ru-RU" sz="2000" dirty="0" err="1">
                <a:solidFill>
                  <a:schemeClr val="tx1"/>
                </a:solidFill>
              </a:rPr>
              <a:t>киберфизические</a:t>
            </a:r>
            <a:r>
              <a:rPr lang="ru-RU" sz="2000" dirty="0">
                <a:solidFill>
                  <a:schemeClr val="tx1"/>
                </a:solidFill>
              </a:rPr>
              <a:t> системы)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5E01E-888A-46B6-9A90-7FE5A590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1" y="0"/>
            <a:ext cx="3975206" cy="22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20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36D40-35CA-4FF5-9D6B-1B9B481A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772454"/>
          </a:xfrm>
        </p:spPr>
        <p:txBody>
          <a:bodyPr>
            <a:normAutofit/>
          </a:bodyPr>
          <a:lstStyle/>
          <a:p>
            <a:r>
              <a:rPr lang="ru-RU" sz="4400" b="1" dirty="0"/>
              <a:t>Технологические конкурсы</a:t>
            </a:r>
            <a:r>
              <a:rPr lang="en-US" sz="4400" b="1" dirty="0"/>
              <a:t> </a:t>
            </a:r>
            <a:r>
              <a:rPr lang="ru-RU" sz="4400" b="1" dirty="0"/>
              <a:t>НТИ </a:t>
            </a:r>
            <a:r>
              <a:rPr lang="en-US" sz="4400" b="1" dirty="0" err="1"/>
              <a:t>UpGreat</a:t>
            </a:r>
            <a:endParaRPr lang="ru-RU" sz="44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5EE5044-FDC4-447B-9F10-24B2433DF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06C48-8C73-4351-8B2E-F8ECFEE84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589"/>
            <a:ext cx="12192000" cy="41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6987EA-3853-4D82-B033-E7A7E8E5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8" y="902699"/>
            <a:ext cx="9980428" cy="26858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1100F-BE60-4A8D-8E05-D8F4B30E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8" y="4181576"/>
            <a:ext cx="9980428" cy="267642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F2598A-7D2E-43E6-9040-1C60D041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8" y="152400"/>
            <a:ext cx="8596668" cy="655674"/>
          </a:xfrm>
        </p:spPr>
        <p:txBody>
          <a:bodyPr/>
          <a:lstStyle/>
          <a:p>
            <a:r>
              <a:rPr lang="ru-RU" b="1" dirty="0"/>
              <a:t>Будущие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2993482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1217F-ECB5-4ED9-B5FF-7349835A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9610"/>
            <a:ext cx="8596668" cy="1095154"/>
          </a:xfrm>
        </p:spPr>
        <p:txBody>
          <a:bodyPr>
            <a:normAutofit/>
          </a:bodyPr>
          <a:lstStyle/>
          <a:p>
            <a:r>
              <a:rPr lang="ru-RU" sz="4400" b="1" dirty="0"/>
              <a:t>Венчурный фонд 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51F41-F9ED-4C27-9B56-6B481141A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704"/>
            <a:ext cx="8689950" cy="425399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Фонд в форме инвестиционного товарищества сроком на 10 лет, инвестиционный период составит 5 лет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Управляющий товарищ - </a:t>
            </a:r>
            <a:r>
              <a:rPr lang="en-US" sz="3200" dirty="0">
                <a:solidFill>
                  <a:schemeClr val="tx1"/>
                </a:solidFill>
              </a:rPr>
              <a:t>Kama Flow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Предполагаемые размер фонда и величина инвестиций соинвесторов не менее 3 млрд. рублей</a:t>
            </a:r>
          </a:p>
          <a:p>
            <a:r>
              <a:rPr lang="ru-RU" sz="3200" dirty="0">
                <a:solidFill>
                  <a:schemeClr val="tx1"/>
                </a:solidFill>
              </a:rPr>
              <a:t>Инвестиции будут нацелены преимущественно на российские проекты посевных и ранних стадий</a:t>
            </a:r>
          </a:p>
        </p:txBody>
      </p:sp>
    </p:spTree>
    <p:extLst>
      <p:ext uri="{BB962C8B-B14F-4D97-AF65-F5344CB8AC3E}">
        <p14:creationId xmlns:p14="http://schemas.microsoft.com/office/powerpoint/2010/main" val="192608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C99BD-CC49-4E6B-98F0-00E8E08D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НТИ в Калужской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1C685-2A14-426E-911C-F1E29B2B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6632"/>
            <a:ext cx="9147150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В начале 2018 г. Губернатором области утвержден план мероприятий («дорожная карта») реализации НТИ в Калужской области на 2018-2020 годы, где с учетом имеющегося научно-технологического задела региона были определены целевые рынки НТИ для развития в Калужской области: </a:t>
            </a:r>
            <a:r>
              <a:rPr lang="ru-RU" sz="2800" b="1" dirty="0" err="1">
                <a:solidFill>
                  <a:schemeClr val="tx1"/>
                </a:solidFill>
              </a:rPr>
              <a:t>AutoNet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AeroNet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HealthNet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EnergyNet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NeuroNet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58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55AFF-9B3F-4C53-A8C0-7725CA02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38" y="333819"/>
            <a:ext cx="7005462" cy="61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6897C-2DBA-4CE2-92A6-6AA0EA62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20" y="343786"/>
            <a:ext cx="8596668" cy="1320800"/>
          </a:xfrm>
        </p:spPr>
        <p:txBody>
          <a:bodyPr/>
          <a:lstStyle/>
          <a:p>
            <a:r>
              <a:rPr lang="ru-RU" b="1" dirty="0"/>
              <a:t>Инициаторы проектов НТИ </a:t>
            </a:r>
            <a:br>
              <a:rPr lang="en-US" b="1" dirty="0"/>
            </a:br>
            <a:r>
              <a:rPr lang="ru-RU" b="1" dirty="0"/>
              <a:t>в Калужской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90145-632D-4381-80E5-56F5D71A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0" y="1755648"/>
            <a:ext cx="5077968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матрица нти">
            <a:extLst>
              <a:ext uri="{FF2B5EF4-FFF2-40B4-BE49-F238E27FC236}">
                <a16:creationId xmlns:a16="http://schemas.microsoft.com/office/drawing/2014/main" id="{6A12E97F-A660-4E63-B401-792FA6B4B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-141460"/>
            <a:ext cx="12279086" cy="68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99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D12E8-4FDF-4593-9A7B-4FC1B1FA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B2B </a:t>
            </a:r>
            <a:r>
              <a:rPr lang="ru-RU" b="1" dirty="0"/>
              <a:t>или</a:t>
            </a:r>
            <a:r>
              <a:rPr lang="en-US" b="1" dirty="0"/>
              <a:t> B2C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74A694-9D45-4C90-957E-1BF18F2D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85900"/>
            <a:ext cx="81343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35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30BA19-1864-4047-A17D-8FEF3160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54" y="633676"/>
            <a:ext cx="8081008" cy="52990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chemeClr val="tx1"/>
                </a:solidFill>
              </a:rPr>
              <a:t>Маргарита Иванова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Заместитель директора департамента НТИ и поддержки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инновационных предприятий и проектов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АО «АИРКО»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249035, Калужская обл., г. Обнинск, ул. Цветкова, д. 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т/ф +7 (48439) 4 24 90, м. +7 906 641 25 84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/>
                </a:solidFill>
              </a:rPr>
              <a:t>e-</a:t>
            </a:r>
            <a:r>
              <a:rPr lang="ru-RU" sz="2200" b="1" dirty="0" err="1">
                <a:solidFill>
                  <a:schemeClr val="tx1"/>
                </a:solidFill>
              </a:rPr>
              <a:t>mail</a:t>
            </a:r>
            <a:r>
              <a:rPr lang="ru-RU" sz="2200" b="1" dirty="0">
                <a:solidFill>
                  <a:schemeClr val="tx1"/>
                </a:solidFill>
              </a:rPr>
              <a:t>: m.ivanova@airko.org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www.airko.org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084911-B7D5-48C5-A3C6-54564357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829" y="5007394"/>
            <a:ext cx="4426857" cy="18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3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31EFC-7599-433B-9A6B-6CBAEFAE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Рынки 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2E455-022F-4A27-B96C-B2D4DBB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6866"/>
            <a:ext cx="8966396" cy="469257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Рынок станет значимым и заметным в глобальном масштабе: объем составит более $100 млрд. к 2035 г.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текущий момент рынка нет, либо на нем отсутствуют общепринятые/ устоявшиеся технологические стандарты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Рынок предпочтительно ориентирован на потребности людей как конечных потребителей (приоритет B2C над B2В)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Рынок будет представлять собой сеть, в которой посредники заменяются на управляющее программное обеспечение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Рынок важен для России с точки зрения обеспечения базовых потребностей и безопасности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 России есть условия для достижения конкурентных преимуществ и занятия значимой доли рынка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 России есть технологическое предприниматели с амбициями создать компании-лидеры на данном высокотехнологичном новом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261375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7BAE4-A294-4569-ACFB-BBEFC8B3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254794"/>
            <a:ext cx="10178322" cy="989215"/>
          </a:xfrm>
        </p:spPr>
        <p:txBody>
          <a:bodyPr>
            <a:noAutofit/>
          </a:bodyPr>
          <a:lstStyle/>
          <a:p>
            <a:r>
              <a:rPr lang="ru-RU" sz="3200" b="1" dirty="0"/>
              <a:t>Система «дорожных карт» НТИ - основной </a:t>
            </a:r>
            <a:br>
              <a:rPr lang="ru-RU" sz="3200" b="1" dirty="0"/>
            </a:br>
            <a:r>
              <a:rPr lang="ru-RU" sz="3200" b="1" dirty="0"/>
              <a:t>инструмент реализации НТИ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55AF8-4691-4477-B934-9DBD2C407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371600"/>
            <a:ext cx="9393729" cy="4994031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chemeClr val="tx1"/>
                </a:solidFill>
              </a:rPr>
              <a:t>AeroNet</a:t>
            </a:r>
            <a:r>
              <a:rPr lang="ru-RU" sz="2100" dirty="0">
                <a:solidFill>
                  <a:schemeClr val="tx1"/>
                </a:solidFill>
              </a:rPr>
              <a:t> – рынок распределенных систем беспилотных летательных аппаратов, позволяющих объединить воздушные суда в единую сеть и обеспечить безопасность воздушного пространства.</a:t>
            </a:r>
          </a:p>
          <a:p>
            <a:r>
              <a:rPr lang="ru-RU" sz="2100" b="1" dirty="0" err="1">
                <a:solidFill>
                  <a:schemeClr val="tx1"/>
                </a:solidFill>
              </a:rPr>
              <a:t>MariNet</a:t>
            </a:r>
            <a:r>
              <a:rPr lang="ru-RU" sz="2100" dirty="0">
                <a:solidFill>
                  <a:schemeClr val="tx1"/>
                </a:solidFill>
              </a:rPr>
              <a:t> - рынок морских интеллектуальных систем, который включает в себя несколько взаимосвязанных сегментов: цифровая навигация, инновационное судостроение, технологии освоения ресурсов океана, космические и спутниковые технологии.</a:t>
            </a:r>
          </a:p>
          <a:p>
            <a:r>
              <a:rPr lang="ru-RU" sz="2100" b="1" dirty="0">
                <a:solidFill>
                  <a:schemeClr val="tx1"/>
                </a:solidFill>
              </a:rPr>
              <a:t>AutoNet</a:t>
            </a:r>
            <a:r>
              <a:rPr lang="ru-RU" sz="2100" dirty="0">
                <a:solidFill>
                  <a:schemeClr val="tx1"/>
                </a:solidFill>
              </a:rPr>
              <a:t> - рынок беспилотных транспортных средств, основанный на развитии сенсорных систем, программного обеспечения для распознавания дорожных сцен и управления транспортом.</a:t>
            </a:r>
          </a:p>
          <a:p>
            <a:r>
              <a:rPr lang="ru-RU" sz="2100" b="1" dirty="0">
                <a:solidFill>
                  <a:schemeClr val="tx1"/>
                </a:solidFill>
              </a:rPr>
              <a:t>NeuroNet</a:t>
            </a:r>
            <a:r>
              <a:rPr lang="ru-RU" sz="2100" dirty="0">
                <a:solidFill>
                  <a:schemeClr val="tx1"/>
                </a:solidFill>
              </a:rPr>
              <a:t> - рынок средств человеко-машинных коммуникаций, основанных на передовых разработках в </a:t>
            </a:r>
            <a:r>
              <a:rPr lang="ru-RU" sz="2100" dirty="0" err="1">
                <a:solidFill>
                  <a:schemeClr val="tx1"/>
                </a:solidFill>
              </a:rPr>
              <a:t>нейротехнологиях</a:t>
            </a:r>
            <a:r>
              <a:rPr lang="ru-RU" sz="2100" dirty="0">
                <a:solidFill>
                  <a:schemeClr val="tx1"/>
                </a:solidFill>
              </a:rPr>
              <a:t> и повышающих продуктивность человеко-машинных систем, производительность психических и мыслительных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75212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E1048E-1B93-4660-B4D0-6410B062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80" y="1522819"/>
            <a:ext cx="9019953" cy="507173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HealthNet</a:t>
            </a:r>
            <a:r>
              <a:rPr lang="ru-RU" sz="2000" dirty="0">
                <a:solidFill>
                  <a:schemeClr val="tx1"/>
                </a:solidFill>
              </a:rPr>
              <a:t> - рынок персонализированной медицины, включающий в себя сегменты ИТ-устройств и платформ поддержки здоровья и лечения, спортивного здоровья, превентивной медицины, новых медицинских материалов, биопротезов, искусственных органов, персональных фармакологических препаратов, профилактики и лечения старения.</a:t>
            </a:r>
          </a:p>
          <a:p>
            <a:r>
              <a:rPr lang="ru-RU" sz="2000" b="1" dirty="0" err="1">
                <a:solidFill>
                  <a:schemeClr val="tx1"/>
                </a:solidFill>
              </a:rPr>
              <a:t>EnergyNet</a:t>
            </a:r>
            <a:r>
              <a:rPr lang="ru-RU" sz="2000" dirty="0">
                <a:solidFill>
                  <a:schemeClr val="tx1"/>
                </a:solidFill>
              </a:rPr>
              <a:t> - рынок энергии, основанный на технологических решениях, обеспечивающих интеллектуализацию и распределенный характер энергетических сетей (</a:t>
            </a:r>
            <a:r>
              <a:rPr lang="ru-RU" sz="2000" dirty="0" err="1">
                <a:solidFill>
                  <a:schemeClr val="tx1"/>
                </a:solidFill>
              </a:rPr>
              <a:t>smart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grid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r>
              <a:rPr lang="ru-RU" sz="2000" b="1" dirty="0" err="1">
                <a:solidFill>
                  <a:schemeClr val="tx1"/>
                </a:solidFill>
              </a:rPr>
              <a:t>TechNet</a:t>
            </a:r>
            <a:r>
              <a:rPr lang="ru-RU" sz="2000" dirty="0">
                <a:solidFill>
                  <a:schemeClr val="tx1"/>
                </a:solidFill>
              </a:rPr>
              <a:t> - кросс-рыночное и кросс-отраслевое направление, обеспечивающее технологическую поддержку развития рынков НТИ и высокотехнологичных отраслей промышленности за счет формирования Цифровых, «Умных», Виртуальных Фабрик Будущего (</a:t>
            </a:r>
            <a:r>
              <a:rPr lang="ru-RU" sz="2000" dirty="0" err="1">
                <a:solidFill>
                  <a:schemeClr val="tx1"/>
                </a:solidFill>
              </a:rPr>
              <a:t>Digital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Smart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Virtual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Factories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of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the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Future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Кружковое движение НТИ </a:t>
            </a:r>
            <a:r>
              <a:rPr lang="ru-RU" sz="2000" dirty="0">
                <a:solidFill>
                  <a:schemeClr val="tx1"/>
                </a:solidFill>
              </a:rPr>
              <a:t>- создание среды возможностей, которая поощряет организационное разнообразие и выращивание команд для исследований и новых бизнесов.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3DB7C7B-A326-4455-90B1-69F2B3CB3794}"/>
              </a:ext>
            </a:extLst>
          </p:cNvPr>
          <p:cNvSpPr txBox="1">
            <a:spLocks/>
          </p:cNvSpPr>
          <p:nvPr/>
        </p:nvSpPr>
        <p:spPr>
          <a:xfrm>
            <a:off x="515815" y="254794"/>
            <a:ext cx="10178322" cy="989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/>
              <a:t>Система «дорожных карт» НТИ - основной </a:t>
            </a:r>
            <a:br>
              <a:rPr lang="ru-RU" sz="3200" b="1"/>
            </a:br>
            <a:r>
              <a:rPr lang="ru-RU" sz="3200" b="1"/>
              <a:t>инструмент реализации НТИ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9194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8388B-1E40-40C1-A319-71F17002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4530"/>
          </a:xfrm>
        </p:spPr>
        <p:txBody>
          <a:bodyPr/>
          <a:lstStyle/>
          <a:p>
            <a:r>
              <a:rPr lang="ru-RU" b="1" dirty="0"/>
              <a:t>Дорожные карты НТИ в разработке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F8BCD-34B9-4A92-BD64-32675390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130"/>
            <a:ext cx="8838806" cy="4940595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FoodNet</a:t>
            </a:r>
            <a:r>
              <a:rPr lang="ru-RU" dirty="0">
                <a:solidFill>
                  <a:schemeClr val="tx1"/>
                </a:solidFill>
              </a:rPr>
              <a:t> - рынок продовольствия, обеспеченный интеллектуализацией, автоматизацией и роботизацией технологических процессов на всем протяжении жизненного цикла продуктов от производства до потребления, а также развитием биотехнологий.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SafeNet</a:t>
            </a:r>
            <a:r>
              <a:rPr lang="ru-RU" dirty="0">
                <a:solidFill>
                  <a:schemeClr val="tx1"/>
                </a:solidFill>
              </a:rPr>
              <a:t> – рынок новых персональных систем безопасности, включающий в себя сегменты: защищенные каналы связи (в т.ч. основанные на квантовых коммуникациях), верифицируемые операционные системы с повышенным уровнем безопасности и приложения для них, биометрические системы аутентификации и другие направления.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FinNet</a:t>
            </a:r>
            <a:r>
              <a:rPr lang="ru-RU" dirty="0">
                <a:solidFill>
                  <a:schemeClr val="tx1"/>
                </a:solidFill>
              </a:rPr>
              <a:t> – рынок децентрализованных финансовых систем и валют, персонифицированных сетевых финансовых сервисов, который фокусируется на развитии технологий распределенного хранения и обработки данных, позволяющих уменьшить число посредников и создавать финансовые продукты с сокращенным путем от источника денежного потока к конечному потребителю.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FashionNet</a:t>
            </a:r>
            <a:r>
              <a:rPr lang="ru-RU" dirty="0">
                <a:solidFill>
                  <a:schemeClr val="tx1"/>
                </a:solidFill>
              </a:rPr>
              <a:t> - «умная» одежда, в которую встраиваются гаджеты, персонифицированное создание продукции или продажа виртуального дизайна, который потребитель сможет использовать для 3D-печати.</a:t>
            </a:r>
          </a:p>
        </p:txBody>
      </p:sp>
    </p:spTree>
    <p:extLst>
      <p:ext uri="{BB962C8B-B14F-4D97-AF65-F5344CB8AC3E}">
        <p14:creationId xmlns:p14="http://schemas.microsoft.com/office/powerpoint/2010/main" val="209712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43712-1B41-42A7-8415-F4200565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9358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/>
              <a:t>Приоритетные группы сквозных технологий 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22000-4AD6-407C-B666-44AF9A96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8298"/>
            <a:ext cx="8711215" cy="488034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Большие данные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Искусственный интеллект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Системы распределенного реестра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Квантовые технологии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Новые и портативные источники энергии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Новые производственные технологии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Сенсорика и компоненты робототехники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Технологии беспроводной связи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Технологии управления свойствами биологических объектов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Нейротехнологии</a:t>
            </a:r>
            <a:r>
              <a:rPr lang="ru-RU" sz="2400" dirty="0">
                <a:solidFill>
                  <a:schemeClr val="tx1"/>
                </a:solidFill>
              </a:rPr>
              <a:t>, технологии виртуальной и дополненной реальностей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198743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69D21-CDF8-4A74-8C25-8411365D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43" y="148856"/>
            <a:ext cx="8596668" cy="698205"/>
          </a:xfrm>
        </p:spPr>
        <p:txBody>
          <a:bodyPr/>
          <a:lstStyle/>
          <a:p>
            <a:r>
              <a:rPr lang="ru-RU" b="1" dirty="0"/>
              <a:t>Принципы НТИ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63432-340F-41AD-9C08-B700474F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43" y="1031358"/>
            <a:ext cx="8689950" cy="5507665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программа объединяет людей, а не организации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НТИ включает новые глобальные высокотехнологичные рынки, борьба за лидерство на которых состоится на горизонте ближайших 20 лет в процессе цифровизации мировой экономики.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значительная роль в программе отведена компаниям с «геном НТИ»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программа направлена на формирование в нашей стране реального научно-технического задела по направлениям НТИ</a:t>
            </a:r>
          </a:p>
          <a:p>
            <a:r>
              <a:rPr lang="ru-RU" sz="2800" dirty="0">
                <a:solidFill>
                  <a:schemeClr val="tx1"/>
                </a:solidFill>
              </a:rPr>
              <a:t>государство не является лидером в настоящей программе, определяющим логику стратегического маневра на новых рынках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! НТИ </a:t>
            </a:r>
            <a:r>
              <a:rPr lang="ru-RU" sz="2800" dirty="0">
                <a:solidFill>
                  <a:schemeClr val="tx1"/>
                </a:solidFill>
              </a:rPr>
              <a:t>- это не «отлитый в граните» проект, а живая программа, которая в процессе реализации усовершенствует себя силами его участников. </a:t>
            </a:r>
          </a:p>
        </p:txBody>
      </p:sp>
    </p:spTree>
    <p:extLst>
      <p:ext uri="{BB962C8B-B14F-4D97-AF65-F5344CB8AC3E}">
        <p14:creationId xmlns:p14="http://schemas.microsoft.com/office/powerpoint/2010/main" val="25696325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1230</TotalTime>
  <Words>1812</Words>
  <Application>Microsoft Office PowerPoint</Application>
  <PresentationFormat>Широкоэкранный</PresentationFormat>
  <Paragraphs>138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Аспект</vt:lpstr>
      <vt:lpstr>Национальная технологическая инициатива</vt:lpstr>
      <vt:lpstr>Национальная технологическая инициатива (НТИ)</vt:lpstr>
      <vt:lpstr>Презентация PowerPoint</vt:lpstr>
      <vt:lpstr>Рынки НТИ</vt:lpstr>
      <vt:lpstr>Система «дорожных карт» НТИ - основной  инструмент реализации НТИ </vt:lpstr>
      <vt:lpstr>Презентация PowerPoint</vt:lpstr>
      <vt:lpstr>Дорожные карты НТИ в разработке</vt:lpstr>
      <vt:lpstr>Приоритетные группы сквозных технологий НТИ</vt:lpstr>
      <vt:lpstr>Принципы НТИ</vt:lpstr>
      <vt:lpstr>Требования к проектам НТИ</vt:lpstr>
      <vt:lpstr>Объем финансирования мероприятий НТИ в 2018 году</vt:lpstr>
      <vt:lpstr>Финансирование проектов НТИ: постановление # 317</vt:lpstr>
      <vt:lpstr>Финансирование проектов НТИ: постановление # 317</vt:lpstr>
      <vt:lpstr>Порядок рассмотрения проектов НТИ</vt:lpstr>
      <vt:lpstr>Внешэкономбанк: финансирование проектов НТИ на возвратной основе</vt:lpstr>
      <vt:lpstr>Программы Фонда содействия инновациям</vt:lpstr>
      <vt:lpstr>УМНИК-НТИ</vt:lpstr>
      <vt:lpstr>Старт-НТИ</vt:lpstr>
      <vt:lpstr>Развитие-НТИ</vt:lpstr>
      <vt:lpstr>Центры НТИ в вузах и научных организациях</vt:lpstr>
      <vt:lpstr>Презентация PowerPoint</vt:lpstr>
      <vt:lpstr>Презентация PowerPoint</vt:lpstr>
      <vt:lpstr>Презентация PowerPoint</vt:lpstr>
      <vt:lpstr>Технологические конкурсы НТИ UpGreat</vt:lpstr>
      <vt:lpstr>Будущие конкурсы</vt:lpstr>
      <vt:lpstr>Венчурный фонд НТИ</vt:lpstr>
      <vt:lpstr>НТИ в Калужской области</vt:lpstr>
      <vt:lpstr>Презентация PowerPoint</vt:lpstr>
      <vt:lpstr>Инициаторы проектов НТИ  в Калужской области</vt:lpstr>
      <vt:lpstr>B2B или B2C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для развития рынков НТИ</dc:title>
  <dc:creator>margo ivanova</dc:creator>
  <cp:lastModifiedBy>Иванова</cp:lastModifiedBy>
  <cp:revision>90</cp:revision>
  <cp:lastPrinted>2018-09-10T07:50:22Z</cp:lastPrinted>
  <dcterms:created xsi:type="dcterms:W3CDTF">2018-01-29T07:56:44Z</dcterms:created>
  <dcterms:modified xsi:type="dcterms:W3CDTF">2018-10-18T08:09:11Z</dcterms:modified>
</cp:coreProperties>
</file>