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1"/>
  </p:sldMasterIdLst>
  <p:notesMasterIdLst>
    <p:notesMasterId r:id="rId44"/>
  </p:notesMasterIdLst>
  <p:sldIdLst>
    <p:sldId id="419" r:id="rId2"/>
    <p:sldId id="357" r:id="rId3"/>
    <p:sldId id="731" r:id="rId4"/>
    <p:sldId id="730" r:id="rId5"/>
    <p:sldId id="637" r:id="rId6"/>
    <p:sldId id="685" r:id="rId7"/>
    <p:sldId id="686" r:id="rId8"/>
    <p:sldId id="378" r:id="rId9"/>
    <p:sldId id="631" r:id="rId10"/>
    <p:sldId id="687" r:id="rId11"/>
    <p:sldId id="688" r:id="rId12"/>
    <p:sldId id="689" r:id="rId13"/>
    <p:sldId id="633" r:id="rId14"/>
    <p:sldId id="670" r:id="rId15"/>
    <p:sldId id="690" r:id="rId16"/>
    <p:sldId id="691" r:id="rId17"/>
    <p:sldId id="539" r:id="rId18"/>
    <p:sldId id="671" r:id="rId19"/>
    <p:sldId id="538" r:id="rId20"/>
    <p:sldId id="518" r:id="rId21"/>
    <p:sldId id="672" r:id="rId22"/>
    <p:sldId id="692" r:id="rId23"/>
    <p:sldId id="693" r:id="rId24"/>
    <p:sldId id="694" r:id="rId25"/>
    <p:sldId id="695" r:id="rId26"/>
    <p:sldId id="632" r:id="rId27"/>
    <p:sldId id="717" r:id="rId28"/>
    <p:sldId id="718" r:id="rId29"/>
    <p:sldId id="675" r:id="rId30"/>
    <p:sldId id="728" r:id="rId31"/>
    <p:sldId id="720" r:id="rId32"/>
    <p:sldId id="676" r:id="rId33"/>
    <p:sldId id="722" r:id="rId34"/>
    <p:sldId id="674" r:id="rId35"/>
    <p:sldId id="719" r:id="rId36"/>
    <p:sldId id="432" r:id="rId37"/>
    <p:sldId id="684" r:id="rId38"/>
    <p:sldId id="327" r:id="rId39"/>
    <p:sldId id="733" r:id="rId40"/>
    <p:sldId id="734" r:id="rId41"/>
    <p:sldId id="735" r:id="rId42"/>
    <p:sldId id="729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500" userDrawn="1">
          <p15:clr>
            <a:srgbClr val="A4A3A4"/>
          </p15:clr>
        </p15:guide>
        <p15:guide id="6" pos="2162" userDrawn="1">
          <p15:clr>
            <a:srgbClr val="A4A3A4"/>
          </p15:clr>
        </p15:guide>
        <p15:guide id="7" pos="7514" userDrawn="1">
          <p15:clr>
            <a:srgbClr val="A4A3A4"/>
          </p15:clr>
        </p15:guide>
        <p15:guide id="8" orient="horz" pos="2976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  <p15:guide id="10" orient="horz" pos="2750" userDrawn="1">
          <p15:clr>
            <a:srgbClr val="A4A3A4"/>
          </p15:clr>
        </p15:guide>
        <p15:guide id="11" orient="horz" pos="32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ннокентий Дементьев" initials="ИД" lastIdx="12" clrIdx="0"/>
  <p:cmAuthor id="2" name="Фонд президентских грантов" initials="Фпг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837"/>
    <a:srgbClr val="FDFAF6"/>
    <a:srgbClr val="FFFFFE"/>
    <a:srgbClr val="FFE682"/>
    <a:srgbClr val="FFC61B"/>
    <a:srgbClr val="7EB180"/>
    <a:srgbClr val="FF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3" autoAdjust="0"/>
    <p:restoredTop sz="92958" autoAdjust="0"/>
  </p:normalViewPr>
  <p:slideViewPr>
    <p:cSldViewPr snapToGrid="0">
      <p:cViewPr varScale="1">
        <p:scale>
          <a:sx n="74" d="100"/>
          <a:sy n="74" d="100"/>
        </p:scale>
        <p:origin x="660" y="60"/>
      </p:cViewPr>
      <p:guideLst>
        <p:guide orient="horz" pos="2160"/>
        <p:guide pos="551"/>
        <p:guide orient="horz" pos="777"/>
        <p:guide pos="3840"/>
        <p:guide orient="horz" pos="2500"/>
        <p:guide pos="2162"/>
        <p:guide pos="7514"/>
        <p:guide orient="horz" pos="2976"/>
        <p:guide orient="horz" pos="1933"/>
        <p:guide orient="horz" pos="2750"/>
        <p:guide orient="horz" pos="3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5F02-7995-411B-9A9F-CDCE8C5FA64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E2788-D7B2-43C4-9A21-842ABDAFC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0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40A9E-08E2-48A4-B529-4C58C66583D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35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788-D7B2-43C4-9A21-842ABDAFC4D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2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3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9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рассказать про обратную логику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E2788-D7B2-43C4-9A21-842ABDAFC4D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9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2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E2788-D7B2-43C4-9A21-842ABDAFC4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84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448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27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38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40A9E-08E2-48A4-B529-4C58C66583D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25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788-D7B2-43C4-9A21-842ABDAFC4D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04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40A9E-08E2-48A4-B529-4C58C66583DD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58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5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40A9E-08E2-48A4-B529-4C58C66583DD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41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31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887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19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40A9E-08E2-48A4-B529-4C58C66583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2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81E56-EE55-3E47-812E-49C71C784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422042-4B61-DB49-A30C-2F931538A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22436-099F-E24C-B142-57C816BCA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C774-299D-A94B-8DA5-75AB560024D9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BF8C3-30FD-494D-979C-A653D13D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EF8E6-559B-5046-961F-F1D3A1BF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1511-7F5C-9241-83AF-D4D20195C6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07CAF-9448-0540-97CA-930E02F97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602" y="472341"/>
            <a:ext cx="2635970" cy="892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2D1A2A-8010-D147-A3A7-E402F5ACF9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3786" y="1"/>
            <a:ext cx="4891605" cy="68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041D7-1144-104B-BAAF-CA7003D9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EE20FB-792E-A54B-A633-629B6BF05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A66A41-C4E7-E14C-83A9-ECDA97FE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84F87-CB9E-4C9F-91E8-B5E2F65B4D45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2AE4E-3911-2F45-8C87-A8B8C6AF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B9C5C-A553-C241-B9B1-8011D088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8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6CC812-7037-E74C-8B80-654353343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FEC1C5-F2F4-FD4E-A333-2B58370FA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5BEDC-DE40-3744-9488-2AAF9284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574EC-4C4A-43D0-9906-76693A56A523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9BD12-A48E-A947-B8C6-EF9491FD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1E410-1FD1-BF40-96A1-74816701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18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4DF6200-8591-4E10-A535-4F0161AE564E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BF6EF"/>
              </a:gs>
            </a:gsLst>
            <a:lin ang="5400000" scaled="0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Объект 8" hidden="1">
            <a:extLst>
              <a:ext uri="{FF2B5EF4-FFF2-40B4-BE49-F238E27FC236}">
                <a16:creationId xmlns:a16="http://schemas.microsoft.com/office/drawing/2014/main" id="{1B60F097-D3E5-4A3E-AA31-E4BAEC1530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9" name="Объект 8" hidden="1">
                        <a:extLst>
                          <a:ext uri="{FF2B5EF4-FFF2-40B4-BE49-F238E27FC236}">
                            <a16:creationId xmlns:a16="http://schemas.microsoft.com/office/drawing/2014/main" id="{1B60F097-D3E5-4A3E-AA31-E4BAEC1530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E868B984-B8BC-457F-A473-7434AAEC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819" y="6356350"/>
            <a:ext cx="91948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0AF7BE-5590-4491-9ACA-4153DC872FD2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43AF95-7510-45C3-A7FA-6F8C2032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82234-478A-4650-94EC-BDEC660A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FD4BC2-D38D-4056-80AF-0E04701B0A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039" y="230188"/>
            <a:ext cx="1751829" cy="592927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79072A1D-639A-410C-BA6F-388CD7D3869D}"/>
              </a:ext>
            </a:extLst>
          </p:cNvPr>
          <p:cNvSpPr txBox="1">
            <a:spLocks/>
          </p:cNvSpPr>
          <p:nvPr userDrawn="1"/>
        </p:nvSpPr>
        <p:spPr>
          <a:xfrm>
            <a:off x="767715" y="6356350"/>
            <a:ext cx="276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C2A17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chemeClr val="accent1"/>
                </a:solidFill>
              </a:rPr>
              <a:t>президентскиегранты.рф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1DBB79B-8344-4FDF-9DCC-86B92E85CB4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95561" y="6488585"/>
            <a:ext cx="38894" cy="124146"/>
          </a:xfrm>
          <a:prstGeom prst="line">
            <a:avLst/>
          </a:prstGeom>
          <a:ln w="63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9BC9E81-0C4D-445F-B730-7C63892684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7785" y="6488585"/>
            <a:ext cx="38894" cy="124146"/>
          </a:xfrm>
          <a:prstGeom prst="line">
            <a:avLst/>
          </a:prstGeom>
          <a:ln w="63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63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82234-478A-4650-94EC-BDEC660A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9439AD-A166-441A-9978-3BDD957F123B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5C6AF-578C-496E-A9D9-C9687411D52A}"/>
              </a:ext>
            </a:extLst>
          </p:cNvPr>
          <p:cNvGrpSpPr/>
          <p:nvPr userDrawn="1"/>
        </p:nvGrpSpPr>
        <p:grpSpPr>
          <a:xfrm>
            <a:off x="-29298" y="1729010"/>
            <a:ext cx="5637862" cy="4078065"/>
            <a:chOff x="8003005" y="2278285"/>
            <a:chExt cx="3350796" cy="242375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16BAA0A-2B48-46A2-A028-1249433F0F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3005" y="2623978"/>
              <a:ext cx="2542490" cy="190339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B31FC65-9593-4A39-A464-7BC013181B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16237" y="2278285"/>
              <a:ext cx="3237564" cy="2423750"/>
            </a:xfrm>
            <a:prstGeom prst="rect">
              <a:avLst/>
            </a:prstGeom>
          </p:spPr>
        </p:pic>
      </p:grp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51B487A4-5421-4F09-BC7E-A7EBE40A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1638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rgbClr val="624E3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942DA5EE-82C9-4312-8AD3-F9308D4F5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131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3C3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33" name="Дата 3">
            <a:extLst>
              <a:ext uri="{FF2B5EF4-FFF2-40B4-BE49-F238E27FC236}">
                <a16:creationId xmlns:a16="http://schemas.microsoft.com/office/drawing/2014/main" id="{4CD531F0-D633-45D3-8117-7387ADA5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4571" y="6356350"/>
            <a:ext cx="91948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A6D5E-252C-43B7-9763-1E81B5E0568B}" type="datetime1">
              <a:rPr lang="ru-RU" smtClean="0"/>
              <a:pPr/>
              <a:t>17.03.2020</a:t>
            </a:fld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27D67F-AF17-4278-9410-45591C1A8B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602" y="472341"/>
            <a:ext cx="2635970" cy="89217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159C6BC-0685-44A6-9CC2-9A7C0FB0A5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63786" y="1"/>
            <a:ext cx="4891605" cy="6869716"/>
          </a:xfrm>
          <a:prstGeom prst="rect">
            <a:avLst/>
          </a:prstGeom>
        </p:spPr>
      </p:pic>
      <p:sp>
        <p:nvSpPr>
          <p:cNvPr id="15" name="Дата 3">
            <a:extLst>
              <a:ext uri="{FF2B5EF4-FFF2-40B4-BE49-F238E27FC236}">
                <a16:creationId xmlns:a16="http://schemas.microsoft.com/office/drawing/2014/main" id="{B9C4B553-7AFB-4846-8FF4-14CAAD072F43}"/>
              </a:ext>
            </a:extLst>
          </p:cNvPr>
          <p:cNvSpPr txBox="1">
            <a:spLocks/>
          </p:cNvSpPr>
          <p:nvPr userDrawn="1"/>
        </p:nvSpPr>
        <p:spPr>
          <a:xfrm>
            <a:off x="1570300" y="6356350"/>
            <a:ext cx="276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C2A17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президентскиегранты.рф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DEAF6F5-6AA0-4918-8250-B82FE77DD4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6404" y="6488585"/>
            <a:ext cx="38894" cy="124146"/>
          </a:xfrm>
          <a:prstGeom prst="line">
            <a:avLst/>
          </a:prstGeom>
          <a:ln w="63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28B5C01-9E37-47D6-ABF2-90388F20F27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7785" y="6488585"/>
            <a:ext cx="38894" cy="124146"/>
          </a:xfrm>
          <a:prstGeom prst="line">
            <a:avLst/>
          </a:prstGeom>
          <a:ln w="63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7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22BCA-0184-3C4D-89CD-9688D074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AB62D-A3D8-7F40-BF5D-EDA7E9230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7A59F-D2DD-0C46-97BD-606A06F4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F7BE-5590-4491-9ACA-4153DC872FD2}" type="datetime1">
              <a:rPr lang="ru-RU" smtClean="0"/>
              <a:pPr/>
              <a:t>17.03.2020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3F444-8BB9-9B40-911B-F600DC33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4243A3-3746-3445-8D7E-E51AAC3F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05FD4424-BAED-934D-A689-2CE107609F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84ACD049-8F87-2745-84A2-F26D0351C8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63C0B1-E2B7-A04C-969C-F3DD9C0158F6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C3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DC4899-A5D6-6E41-B493-F7DE3AE203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039" y="230188"/>
            <a:ext cx="1751829" cy="592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1D30A-965E-0546-B11D-57B0DB4024F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43944" y="261663"/>
            <a:ext cx="673736" cy="725562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0C77D11-8CFA-D946-B47E-293FC68EDEFE}"/>
              </a:ext>
            </a:extLst>
          </p:cNvPr>
          <p:cNvSpPr txBox="1">
            <a:spLocks/>
          </p:cNvSpPr>
          <p:nvPr userDrawn="1"/>
        </p:nvSpPr>
        <p:spPr>
          <a:xfrm>
            <a:off x="758190" y="6356350"/>
            <a:ext cx="276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C2A17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президентскиегранты.рф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560D860-307A-D443-895C-6C208C47DE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595561" y="6488585"/>
            <a:ext cx="38894" cy="124146"/>
          </a:xfrm>
          <a:prstGeom prst="line">
            <a:avLst/>
          </a:prstGeom>
          <a:ln w="63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F2CFD1-06BB-E345-BCD9-4856FCB4AFA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7785" y="6488585"/>
            <a:ext cx="38894" cy="124146"/>
          </a:xfrm>
          <a:prstGeom prst="line">
            <a:avLst/>
          </a:prstGeom>
          <a:ln w="63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88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F9A0A-F168-BF4E-A184-5E1E7AC8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16C3B-64A4-0345-A334-D8800228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AEC27-5FFE-A440-ADEE-031E7D7D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B9AA-8BA4-4ACF-8E52-CF1DDE52821F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0C48B1-B673-644F-A709-9DF9304D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B21678-4F0D-174B-B876-24CD242D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1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500CC-56C0-6345-8A83-43782938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E1E44F-BF7D-0247-A6ED-15C81FCFB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17BA2E-1357-E646-8B2F-A766B096F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248077-DD6F-BD4E-B4C9-4F7F16FB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0736D-DC81-4FEA-9FAA-47C69131E4A7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C2756C-1336-5F4F-AA88-EE6FFFF1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2199E4-E58A-E949-8E26-77C89842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8D2-42F1-9D45-94D1-97A0FAAE8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9E131-2F17-A646-9D16-86EB0636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C93213-08C3-C149-87E2-B36C4E928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F35F40-2DA8-7146-8D2F-C4A3CF5B9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F416B2-31BA-504B-A012-651EEF2E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3415EA-E493-0A40-87AC-81B00B52A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78F0-3467-4B1E-9DA8-4F510E90AEFF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317D43-273E-4242-A400-0437B0A9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4B053A-B96D-1947-8BBB-C553EB3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6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FF2F4-BD8F-844C-BAD1-038CF74C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FCB7D1-1DAF-254F-9109-DA04006B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FA9F-0420-4E18-8947-2DAB2F8E070D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ABE8E9-19C6-9D4A-BFE2-FE8E9953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B30556-BA0A-274C-AC65-F97429F6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34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F8FF32-0798-9D4D-BF63-A63C15BB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B8A4-E19E-4B08-B96B-BFCEB1ABF3C7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B66769-9C50-7C4D-923C-00536470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0D62DE-CA62-3E4B-862A-37D6F925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E78A1E15-0080-224A-A6CB-BBA4F3B3D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9F01EFF1-2A51-0146-96F9-A5C98E85CB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099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6B5F2-D8EA-8149-930D-C56C87FC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B4683-E044-4942-A690-1E4D7D127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88BFC3-486A-4643-84BD-8BB7D7077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FB205-617A-B342-85D1-5D3A927DA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0BCF-72CA-4836-898F-C1C777E5699F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B753C2-0358-B94B-A452-24CCF355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6C23ED-EEC6-054F-AD18-D070B77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40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F2500-02B4-6949-BFF2-69B6A854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4B94E7-159F-0A49-8AF1-ADE837A90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DCC0C2-A46D-3D49-AB52-6DEADC0C5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3A7FCB-7EA3-1B43-8FDA-646F1408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82F6-57EE-47BE-8679-56BDBE14A813}" type="datetime1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ABAC5-F34F-4748-8FFB-8B05B2C1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CAD0E-CD44-C04C-BD04-921F860B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9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7C262-4240-A645-9208-00199303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51557D-3424-DA4E-B30B-BBD747F95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A27D56-10BF-A54D-ACF1-D0A3BD1C3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9A8CE-1227-4C94-AA10-F48B3901489B}" type="datetime1">
              <a:rPr lang="ru-RU" smtClean="0"/>
              <a:pPr/>
              <a:t>17.03.2020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A35C1-6F5A-F640-B381-D8D9C0BBB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F94E3-B2B2-5A4B-BE91-82D22ABAA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39AD-A166-441A-9978-3BDD957F123B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2872CF9A-60E9-474A-B1C8-E212DCC37E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3"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BFD9B229-5A5C-B044-A5EF-9D538336DB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998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70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78.svg"/><Relationship Id="rId4" Type="http://schemas.openxmlformats.org/officeDocument/2006/relationships/image" Target="../media/image61.sv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svg"/><Relationship Id="rId5" Type="http://schemas.openxmlformats.org/officeDocument/2006/relationships/image" Target="../media/image79.png"/><Relationship Id="rId10" Type="http://schemas.openxmlformats.org/officeDocument/2006/relationships/image" Target="../media/image61.sv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8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hyperlink" Target="https://&#1087;&#1088;&#1077;&#1079;&#1080;&#1076;&#1077;&#1085;&#1090;&#1089;&#1082;&#1080;&#1077;&#1075;&#1088;&#1072;&#1085;&#1090;&#1099;.&#1088;&#1092;/Content/files/&#1084;&#1077;&#1090;&#1086;&#1076;&#1080;&#1095;&#1077;&#1089;&#1082;&#1080;&#1077;%20&#1088;&#1077;&#1082;&#1086;&#1084;&#1077;&#1085;&#1076;&#1072;&#1094;&#1080;&#1080;%20&#1087;&#1086;%20&#1087;&#1086;&#1076;&#1075;&#1086;&#1090;&#1086;&#1074;&#1082;&#1077;%20&#1073;&#1102;&#1076;&#1078;&#1077;&#1090;&#1072;%202017-2.pdf" TargetMode="External"/><Relationship Id="rId5" Type="http://schemas.openxmlformats.org/officeDocument/2006/relationships/image" Target="../media/image95.png"/><Relationship Id="rId10" Type="http://schemas.openxmlformats.org/officeDocument/2006/relationships/hyperlink" Target="https://www.youtube.com/watch?v=abSs0S6d9xo&amp;list=PL01GEBvFh6jbLas44Q0ZIAO2CXJQiqBZ-" TargetMode="External"/><Relationship Id="rId4" Type="http://schemas.openxmlformats.org/officeDocument/2006/relationships/image" Target="../media/image94.svg"/><Relationship Id="rId9" Type="http://schemas.openxmlformats.org/officeDocument/2006/relationships/hyperlink" Target="https://&#1087;&#1088;&#1077;&#1079;&#1080;&#1076;&#1077;&#1085;&#1090;&#1089;&#1082;&#1080;&#1077;&#1075;&#1088;&#1072;&#1085;&#1090;&#1099;.&#1088;&#1092;/Content/files/&#1048;&#1085;&#1089;&#1090;&#1088;&#1091;&#1082;&#1094;&#1080;&#1103;%20&#1087;&#1086;%20&#1087;&#1086;&#1076;&#1075;&#1086;&#1090;&#1086;&#1074;&#1082;&#1077;%20&#1076;&#1086;&#1082;&#1091;&#1084;&#1077;&#1085;&#1090;&#1086;&#1074;%20&#1085;&#1072;%20&#1082;&#1086;&#1085;&#1082;&#1091;&#1088;&#1089;%202017-2-v2.pd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Relationship Id="rId9" Type="http://schemas.openxmlformats.org/officeDocument/2006/relationships/image" Target="../media/image106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EBBABF3-26BF-4946-BD71-648CC4ACF14A}"/>
              </a:ext>
            </a:extLst>
          </p:cNvPr>
          <p:cNvSpPr txBox="1">
            <a:spLocks/>
          </p:cNvSpPr>
          <p:nvPr/>
        </p:nvSpPr>
        <p:spPr>
          <a:xfrm>
            <a:off x="612361" y="2170551"/>
            <a:ext cx="10883798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6000" dirty="0">
                <a:solidFill>
                  <a:srgbClr val="624E33"/>
                </a:solidFill>
              </a:rPr>
              <a:t>Управление социальными проектами: от разработки до подготовки отчетности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9A557B-6DF4-E543-BB2C-BACCE99BE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31852" r="12222" b="30740"/>
          <a:stretch/>
        </p:blipFill>
        <p:spPr>
          <a:xfrm>
            <a:off x="180561" y="116621"/>
            <a:ext cx="4397721" cy="1701800"/>
          </a:xfrm>
          <a:prstGeom prst="rect">
            <a:avLst/>
          </a:prstGeom>
        </p:spPr>
      </p:pic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41D3C367-6390-9849-849C-548FBABC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179" y="377749"/>
            <a:ext cx="3049421" cy="117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6B8A08-7B8E-C34D-942F-054A6AE86FBD}"/>
              </a:ext>
            </a:extLst>
          </p:cNvPr>
          <p:cNvSpPr/>
          <p:nvPr/>
        </p:nvSpPr>
        <p:spPr>
          <a:xfrm>
            <a:off x="9219489" y="5747435"/>
            <a:ext cx="20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+7(905)8796071</a:t>
            </a:r>
          </a:p>
          <a:p>
            <a:r>
              <a:rPr lang="ru-RU" dirty="0" err="1"/>
              <a:t>c.u.k@yandex.ru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70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503E554-21B3-43EE-AC29-61497E63CC4C}"/>
              </a:ext>
            </a:extLst>
          </p:cNvPr>
          <p:cNvGrpSpPr/>
          <p:nvPr/>
        </p:nvGrpSpPr>
        <p:grpSpPr>
          <a:xfrm>
            <a:off x="783771" y="1173788"/>
            <a:ext cx="10507964" cy="2818226"/>
            <a:chOff x="783771" y="1358900"/>
            <a:chExt cx="11346690" cy="490474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43668217-9370-47B7-9BA7-F5327D013FEF}"/>
                </a:ext>
              </a:extLst>
            </p:cNvPr>
            <p:cNvSpPr/>
            <p:nvPr/>
          </p:nvSpPr>
          <p:spPr>
            <a:xfrm>
              <a:off x="783771" y="1358900"/>
              <a:ext cx="3543326" cy="4904740"/>
            </a:xfrm>
            <a:prstGeom prst="roundRect">
              <a:avLst>
                <a:gd name="adj" fmla="val 1333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D39C46F7-9210-49C8-9614-A388F075112D}"/>
                </a:ext>
              </a:extLst>
            </p:cNvPr>
            <p:cNvSpPr/>
            <p:nvPr/>
          </p:nvSpPr>
          <p:spPr>
            <a:xfrm>
              <a:off x="4476931" y="1358900"/>
              <a:ext cx="3543326" cy="4904740"/>
            </a:xfrm>
            <a:prstGeom prst="roundRect">
              <a:avLst>
                <a:gd name="adj" fmla="val 1333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586B5615-D6AC-4B9F-B620-7470C5B9AD9C}"/>
                </a:ext>
              </a:extLst>
            </p:cNvPr>
            <p:cNvSpPr/>
            <p:nvPr/>
          </p:nvSpPr>
          <p:spPr>
            <a:xfrm>
              <a:off x="8180250" y="1358900"/>
              <a:ext cx="3950211" cy="4904740"/>
            </a:xfrm>
            <a:prstGeom prst="roundRect">
              <a:avLst>
                <a:gd name="adj" fmla="val 1333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Обоснование географии проекта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6A23232D-F1B4-4F05-AE02-CBFDC07BE88F}"/>
              </a:ext>
            </a:extLst>
          </p:cNvPr>
          <p:cNvSpPr/>
          <p:nvPr/>
        </p:nvSpPr>
        <p:spPr>
          <a:xfrm>
            <a:off x="3580951" y="6006955"/>
            <a:ext cx="359950" cy="431941"/>
          </a:xfrm>
          <a:custGeom>
            <a:avLst/>
            <a:gdLst>
              <a:gd name="connsiteX0" fmla="*/ 738240 w 758421"/>
              <a:gd name="connsiteY0" fmla="*/ 2377 h 910106"/>
              <a:gd name="connsiteX1" fmla="*/ 757265 w 758421"/>
              <a:gd name="connsiteY1" fmla="*/ 21916 h 910106"/>
              <a:gd name="connsiteX2" fmla="*/ 738240 w 758421"/>
              <a:gd name="connsiteY2" fmla="*/ 50710 h 910106"/>
              <a:gd name="connsiteX3" fmla="*/ 667797 w 758421"/>
              <a:gd name="connsiteY3" fmla="*/ 130152 h 910106"/>
              <a:gd name="connsiteX4" fmla="*/ 516113 w 758421"/>
              <a:gd name="connsiteY4" fmla="*/ 694726 h 910106"/>
              <a:gd name="connsiteX5" fmla="*/ 409933 w 758421"/>
              <a:gd name="connsiteY5" fmla="*/ 814789 h 910106"/>
              <a:gd name="connsiteX6" fmla="*/ 20953 w 758421"/>
              <a:gd name="connsiteY6" fmla="*/ 908370 h 910106"/>
              <a:gd name="connsiteX7" fmla="*/ 1928 w 758421"/>
              <a:gd name="connsiteY7" fmla="*/ 888831 h 910106"/>
              <a:gd name="connsiteX8" fmla="*/ 20953 w 758421"/>
              <a:gd name="connsiteY8" fmla="*/ 860037 h 910106"/>
              <a:gd name="connsiteX9" fmla="*/ 91396 w 758421"/>
              <a:gd name="connsiteY9" fmla="*/ 780595 h 910106"/>
              <a:gd name="connsiteX10" fmla="*/ 243081 w 758421"/>
              <a:gd name="connsiteY10" fmla="*/ 216021 h 910106"/>
              <a:gd name="connsiteX11" fmla="*/ 349260 w 758421"/>
              <a:gd name="connsiteY11" fmla="*/ 95958 h 910106"/>
              <a:gd name="connsiteX12" fmla="*/ 738240 w 758421"/>
              <a:gd name="connsiteY12" fmla="*/ 2377 h 910106"/>
              <a:gd name="connsiteX13" fmla="*/ 632318 w 758421"/>
              <a:gd name="connsiteY13" fmla="*/ 122182 h 910106"/>
              <a:gd name="connsiteX14" fmla="*/ 653914 w 758421"/>
              <a:gd name="connsiteY14" fmla="*/ 71020 h 910106"/>
              <a:gd name="connsiteX15" fmla="*/ 349003 w 758421"/>
              <a:gd name="connsiteY15" fmla="*/ 144292 h 910106"/>
              <a:gd name="connsiteX16" fmla="*/ 278559 w 758421"/>
              <a:gd name="connsiteY16" fmla="*/ 223990 h 910106"/>
              <a:gd name="connsiteX17" fmla="*/ 126875 w 758421"/>
              <a:gd name="connsiteY17" fmla="*/ 788565 h 910106"/>
              <a:gd name="connsiteX18" fmla="*/ 105279 w 758421"/>
              <a:gd name="connsiteY18" fmla="*/ 839727 h 910106"/>
              <a:gd name="connsiteX19" fmla="*/ 410191 w 758421"/>
              <a:gd name="connsiteY19" fmla="*/ 766198 h 910106"/>
              <a:gd name="connsiteX20" fmla="*/ 480634 w 758421"/>
              <a:gd name="connsiteY20" fmla="*/ 686500 h 910106"/>
              <a:gd name="connsiteX21" fmla="*/ 632318 w 758421"/>
              <a:gd name="connsiteY21" fmla="*/ 122182 h 91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8421" h="910106">
                <a:moveTo>
                  <a:pt x="738240" y="2377"/>
                </a:moveTo>
                <a:cubicBezTo>
                  <a:pt x="748781" y="-194"/>
                  <a:pt x="757265" y="8547"/>
                  <a:pt x="757265" y="21916"/>
                </a:cubicBezTo>
                <a:cubicBezTo>
                  <a:pt x="757265" y="35285"/>
                  <a:pt x="748781" y="48139"/>
                  <a:pt x="738240" y="50710"/>
                </a:cubicBezTo>
                <a:cubicBezTo>
                  <a:pt x="707132" y="58166"/>
                  <a:pt x="678852" y="90045"/>
                  <a:pt x="667797" y="130152"/>
                </a:cubicBezTo>
                <a:lnTo>
                  <a:pt x="516113" y="694726"/>
                </a:lnTo>
                <a:cubicBezTo>
                  <a:pt x="499916" y="755143"/>
                  <a:pt x="457238" y="803477"/>
                  <a:pt x="409933" y="814789"/>
                </a:cubicBezTo>
                <a:lnTo>
                  <a:pt x="20953" y="908370"/>
                </a:lnTo>
                <a:cubicBezTo>
                  <a:pt x="10412" y="910941"/>
                  <a:pt x="1928" y="902200"/>
                  <a:pt x="1928" y="888831"/>
                </a:cubicBezTo>
                <a:cubicBezTo>
                  <a:pt x="1928" y="875462"/>
                  <a:pt x="10412" y="862608"/>
                  <a:pt x="20953" y="860037"/>
                </a:cubicBezTo>
                <a:cubicBezTo>
                  <a:pt x="52061" y="852581"/>
                  <a:pt x="80341" y="820702"/>
                  <a:pt x="91396" y="780595"/>
                </a:cubicBezTo>
                <a:lnTo>
                  <a:pt x="243081" y="216021"/>
                </a:lnTo>
                <a:cubicBezTo>
                  <a:pt x="259277" y="155604"/>
                  <a:pt x="301955" y="107270"/>
                  <a:pt x="349260" y="95958"/>
                </a:cubicBezTo>
                <a:lnTo>
                  <a:pt x="738240" y="2377"/>
                </a:lnTo>
                <a:close/>
                <a:moveTo>
                  <a:pt x="632318" y="122182"/>
                </a:moveTo>
                <a:cubicBezTo>
                  <a:pt x="637203" y="103671"/>
                  <a:pt x="644659" y="86446"/>
                  <a:pt x="653914" y="71020"/>
                </a:cubicBezTo>
                <a:lnTo>
                  <a:pt x="349003" y="144292"/>
                </a:lnTo>
                <a:cubicBezTo>
                  <a:pt x="317637" y="151747"/>
                  <a:pt x="289357" y="183884"/>
                  <a:pt x="278559" y="223990"/>
                </a:cubicBezTo>
                <a:lnTo>
                  <a:pt x="126875" y="788565"/>
                </a:lnTo>
                <a:cubicBezTo>
                  <a:pt x="121990" y="807076"/>
                  <a:pt x="114535" y="824301"/>
                  <a:pt x="105279" y="839727"/>
                </a:cubicBezTo>
                <a:lnTo>
                  <a:pt x="410191" y="766198"/>
                </a:lnTo>
                <a:cubicBezTo>
                  <a:pt x="441556" y="758742"/>
                  <a:pt x="469836" y="726606"/>
                  <a:pt x="480634" y="686500"/>
                </a:cubicBezTo>
                <a:lnTo>
                  <a:pt x="632318" y="122182"/>
                </a:lnTo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9FDA8E3-99FF-4B76-BBB7-395E6DEC08AB}"/>
              </a:ext>
            </a:extLst>
          </p:cNvPr>
          <p:cNvGrpSpPr/>
          <p:nvPr/>
        </p:nvGrpSpPr>
        <p:grpSpPr>
          <a:xfrm>
            <a:off x="2424476" y="3490585"/>
            <a:ext cx="2595255" cy="3047764"/>
            <a:chOff x="755284" y="1924730"/>
            <a:chExt cx="2568087" cy="301585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C3ADA20-046C-44CB-A5C6-11C256EF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55284" y="2243897"/>
              <a:ext cx="2568087" cy="269669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A4327BB-60A2-476F-9978-61A8B289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989670" y="1924730"/>
              <a:ext cx="2028825" cy="280987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5B2AB34-78AA-4337-9848-282907C1C955}"/>
              </a:ext>
            </a:extLst>
          </p:cNvPr>
          <p:cNvSpPr txBox="1"/>
          <p:nvPr/>
        </p:nvSpPr>
        <p:spPr>
          <a:xfrm>
            <a:off x="5384343" y="112957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Регион?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E94044-1DC1-4748-A1D4-814B48A0F0FE}"/>
              </a:ext>
            </a:extLst>
          </p:cNvPr>
          <p:cNvSpPr/>
          <p:nvPr/>
        </p:nvSpPr>
        <p:spPr>
          <a:xfrm>
            <a:off x="5275230" y="4375663"/>
            <a:ext cx="386990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Где и почему  </a:t>
            </a:r>
            <a:b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</a:br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будет реализован </a:t>
            </a:r>
            <a:b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</a:br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проект?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44FF05-7F93-4B29-ABD2-CE0ED292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4940" y="2192989"/>
            <a:ext cx="1638281" cy="13106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8D47FD3-DC35-4C82-A726-86941AA2B38D}"/>
              </a:ext>
            </a:extLst>
          </p:cNvPr>
          <p:cNvSpPr txBox="1"/>
          <p:nvPr/>
        </p:nvSpPr>
        <p:spPr>
          <a:xfrm>
            <a:off x="1487444" y="1129577"/>
            <a:ext cx="2056946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Страна?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DA0EB4-DE1F-429F-A07A-F545B9879935}"/>
              </a:ext>
            </a:extLst>
          </p:cNvPr>
          <p:cNvSpPr txBox="1"/>
          <p:nvPr/>
        </p:nvSpPr>
        <p:spPr>
          <a:xfrm>
            <a:off x="8462484" y="1129577"/>
            <a:ext cx="2056946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Город/посёлок?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DBA412-4C7F-4ADE-8468-37C9DC3D2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0528" y="2101168"/>
            <a:ext cx="2168902" cy="157254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68830B-B46D-4E06-A251-3B8AD93EB9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8120" y="2218764"/>
            <a:ext cx="2405847" cy="11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2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436CE5-D814-41EB-BF58-2765557536D3}"/>
              </a:ext>
            </a:extLst>
          </p:cNvPr>
          <p:cNvGrpSpPr/>
          <p:nvPr/>
        </p:nvGrpSpPr>
        <p:grpSpPr>
          <a:xfrm>
            <a:off x="685286" y="2182824"/>
            <a:ext cx="10668514" cy="4004477"/>
            <a:chOff x="685286" y="2335224"/>
            <a:chExt cx="10668514" cy="4004477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98CBD49F-85B9-4483-8245-DF9BCD9AB7AB}"/>
                </a:ext>
              </a:extLst>
            </p:cNvPr>
            <p:cNvSpPr/>
            <p:nvPr/>
          </p:nvSpPr>
          <p:spPr>
            <a:xfrm>
              <a:off x="685286" y="5073344"/>
              <a:ext cx="10668514" cy="1266357"/>
            </a:xfrm>
            <a:prstGeom prst="roundRect">
              <a:avLst>
                <a:gd name="adj" fmla="val 1333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DC63BD-1657-4506-ACA9-E6603A2DCAAB}"/>
                </a:ext>
              </a:extLst>
            </p:cNvPr>
            <p:cNvSpPr/>
            <p:nvPr/>
          </p:nvSpPr>
          <p:spPr>
            <a:xfrm>
              <a:off x="685286" y="3706824"/>
              <a:ext cx="10668514" cy="1266357"/>
            </a:xfrm>
            <a:prstGeom prst="roundRect">
              <a:avLst>
                <a:gd name="adj" fmla="val 1333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F55C019E-1E4A-45C6-A446-FECAA355484F}"/>
                </a:ext>
              </a:extLst>
            </p:cNvPr>
            <p:cNvSpPr/>
            <p:nvPr/>
          </p:nvSpPr>
          <p:spPr>
            <a:xfrm>
              <a:off x="685286" y="2335224"/>
              <a:ext cx="10668514" cy="1266357"/>
            </a:xfrm>
            <a:prstGeom prst="roundRect">
              <a:avLst>
                <a:gd name="adj" fmla="val 1333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136337"/>
            <a:ext cx="10515600" cy="1325563"/>
          </a:xfrm>
        </p:spPr>
        <p:txBody>
          <a:bodyPr/>
          <a:lstStyle/>
          <a:p>
            <a:r>
              <a:rPr lang="ru-RU" sz="3200" dirty="0"/>
              <a:t>Правильный выбор целевых групп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646DF55-3DD3-42C2-9D7A-5077F658BFA1}"/>
              </a:ext>
            </a:extLst>
          </p:cNvPr>
          <p:cNvGrpSpPr/>
          <p:nvPr/>
        </p:nvGrpSpPr>
        <p:grpSpPr>
          <a:xfrm>
            <a:off x="9886002" y="2431860"/>
            <a:ext cx="797238" cy="778432"/>
            <a:chOff x="12559549" y="1696661"/>
            <a:chExt cx="797238" cy="778432"/>
          </a:xfrm>
        </p:grpSpPr>
        <p:sp>
          <p:nvSpPr>
            <p:cNvPr id="31" name="Рисунок 65">
              <a:extLst>
                <a:ext uri="{FF2B5EF4-FFF2-40B4-BE49-F238E27FC236}">
                  <a16:creationId xmlns:a16="http://schemas.microsoft.com/office/drawing/2014/main" id="{1E240523-F6BD-4DCE-BB19-2DA703D0DFAE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40" name="Рисунок 10">
              <a:extLst>
                <a:ext uri="{FF2B5EF4-FFF2-40B4-BE49-F238E27FC236}">
                  <a16:creationId xmlns:a16="http://schemas.microsoft.com/office/drawing/2014/main" id="{920B1B34-2545-4213-8317-62263CD023FB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AA3DFD86-6ADA-422C-ADFB-65851BB578AB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B0337F5C-0D7D-4DED-B384-E23A0A535672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39" name="Рисунок 65">
              <a:extLst>
                <a:ext uri="{FF2B5EF4-FFF2-40B4-BE49-F238E27FC236}">
                  <a16:creationId xmlns:a16="http://schemas.microsoft.com/office/drawing/2014/main" id="{EB762C39-2214-4A4C-928D-BC513AE0340A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70498BE-A2D6-4C7F-A460-B80C3B01E5F3}"/>
              </a:ext>
            </a:extLst>
          </p:cNvPr>
          <p:cNvSpPr txBox="1"/>
          <p:nvPr/>
        </p:nvSpPr>
        <p:spPr>
          <a:xfrm>
            <a:off x="662975" y="1137815"/>
            <a:ext cx="1754633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Целевые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 группы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FF6A80-F70D-40C7-96FD-FF9408F5A313}"/>
              </a:ext>
            </a:extLst>
          </p:cNvPr>
          <p:cNvSpPr txBox="1"/>
          <p:nvPr/>
        </p:nvSpPr>
        <p:spPr>
          <a:xfrm>
            <a:off x="2642339" y="1098108"/>
            <a:ext cx="3830729" cy="95410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Обоснование проблем 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целевой группы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F0031D-BCB2-484C-8DF9-6D65A3377524}"/>
              </a:ext>
            </a:extLst>
          </p:cNvPr>
          <p:cNvSpPr txBox="1"/>
          <p:nvPr/>
        </p:nvSpPr>
        <p:spPr>
          <a:xfrm>
            <a:off x="6566008" y="1137815"/>
            <a:ext cx="2618604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Календарный 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план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C11E1B-3836-4262-9327-D9B4F5B55DC0}"/>
              </a:ext>
            </a:extLst>
          </p:cNvPr>
          <p:cNvSpPr txBox="1"/>
          <p:nvPr/>
        </p:nvSpPr>
        <p:spPr>
          <a:xfrm>
            <a:off x="9047122" y="1137815"/>
            <a:ext cx="2405737" cy="71166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2800" b="1" dirty="0">
                <a:solidFill>
                  <a:srgbClr val="3C3837"/>
                </a:solidFill>
                <a:ea typeface="Verdana" panose="020B0604030504040204" pitchFamily="34" charset="0"/>
              </a:rPr>
              <a:t>Результаты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0CD52C6-4184-44E9-A8D7-C562E535A0F3}"/>
              </a:ext>
            </a:extLst>
          </p:cNvPr>
          <p:cNvGrpSpPr/>
          <p:nvPr/>
        </p:nvGrpSpPr>
        <p:grpSpPr>
          <a:xfrm>
            <a:off x="7461430" y="2431860"/>
            <a:ext cx="797238" cy="778432"/>
            <a:chOff x="12559549" y="1696661"/>
            <a:chExt cx="797238" cy="778432"/>
          </a:xfrm>
        </p:grpSpPr>
        <p:sp>
          <p:nvSpPr>
            <p:cNvPr id="53" name="Рисунок 65">
              <a:extLst>
                <a:ext uri="{FF2B5EF4-FFF2-40B4-BE49-F238E27FC236}">
                  <a16:creationId xmlns:a16="http://schemas.microsoft.com/office/drawing/2014/main" id="{A003EEF7-2CAD-495C-9999-94541719D835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54" name="Рисунок 10">
              <a:extLst>
                <a:ext uri="{FF2B5EF4-FFF2-40B4-BE49-F238E27FC236}">
                  <a16:creationId xmlns:a16="http://schemas.microsoft.com/office/drawing/2014/main" id="{8A10C1A9-6CE7-4D6B-B844-883CDE43FAB2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2BD48958-DD2F-40DC-AD00-9450EDBE239A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1BB6B8E6-442B-4BDD-B4FF-B549CCCA1478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60" name="Рисунок 65">
              <a:extLst>
                <a:ext uri="{FF2B5EF4-FFF2-40B4-BE49-F238E27FC236}">
                  <a16:creationId xmlns:a16="http://schemas.microsoft.com/office/drawing/2014/main" id="{EDE9BAB5-DDBE-477A-93A7-A105452AE2AF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14ED5A9-2DFE-472F-BF10-22F25B4A22E7}"/>
              </a:ext>
            </a:extLst>
          </p:cNvPr>
          <p:cNvGrpSpPr/>
          <p:nvPr/>
        </p:nvGrpSpPr>
        <p:grpSpPr>
          <a:xfrm>
            <a:off x="4147930" y="2431860"/>
            <a:ext cx="797238" cy="778432"/>
            <a:chOff x="12559549" y="1696661"/>
            <a:chExt cx="797238" cy="778432"/>
          </a:xfrm>
        </p:grpSpPr>
        <p:sp>
          <p:nvSpPr>
            <p:cNvPr id="75" name="Рисунок 65">
              <a:extLst>
                <a:ext uri="{FF2B5EF4-FFF2-40B4-BE49-F238E27FC236}">
                  <a16:creationId xmlns:a16="http://schemas.microsoft.com/office/drawing/2014/main" id="{8DA248C1-F368-47D1-9174-4F968660D362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76" name="Рисунок 10">
              <a:extLst>
                <a:ext uri="{FF2B5EF4-FFF2-40B4-BE49-F238E27FC236}">
                  <a16:creationId xmlns:a16="http://schemas.microsoft.com/office/drawing/2014/main" id="{CFAA0802-5303-4B08-9931-C32648E44BCF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277BE899-B1B6-42D9-833F-44451456F400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A459EB41-1218-4139-8ED3-A698DADF372F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77" name="Рисунок 65">
              <a:extLst>
                <a:ext uri="{FF2B5EF4-FFF2-40B4-BE49-F238E27FC236}">
                  <a16:creationId xmlns:a16="http://schemas.microsoft.com/office/drawing/2014/main" id="{4B96FA5E-6E80-4911-92DA-F646DFD01F32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EBEA339-8075-4B94-B29E-0E4D93385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461" y="5074006"/>
            <a:ext cx="1362928" cy="1004644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9DA5CF4-5D03-48FC-B347-0B6AFF5B38F1}"/>
              </a:ext>
            </a:extLst>
          </p:cNvPr>
          <p:cNvGrpSpPr/>
          <p:nvPr/>
        </p:nvGrpSpPr>
        <p:grpSpPr>
          <a:xfrm>
            <a:off x="9886002" y="3800243"/>
            <a:ext cx="797238" cy="778432"/>
            <a:chOff x="12559549" y="1696661"/>
            <a:chExt cx="797238" cy="778432"/>
          </a:xfrm>
        </p:grpSpPr>
        <p:sp>
          <p:nvSpPr>
            <p:cNvPr id="65" name="Рисунок 65">
              <a:extLst>
                <a:ext uri="{FF2B5EF4-FFF2-40B4-BE49-F238E27FC236}">
                  <a16:creationId xmlns:a16="http://schemas.microsoft.com/office/drawing/2014/main" id="{E7F0EE1C-4161-43EB-98F3-45C42BBA2771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66" name="Рисунок 10">
              <a:extLst>
                <a:ext uri="{FF2B5EF4-FFF2-40B4-BE49-F238E27FC236}">
                  <a16:creationId xmlns:a16="http://schemas.microsoft.com/office/drawing/2014/main" id="{58DA826A-2072-42D3-A015-2B006C2CF1F7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87D1FA21-6CDE-4818-BBB9-F1D7013F675E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CB5358DD-A131-4A96-B123-D846EA9CD2C7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67" name="Рисунок 65">
              <a:extLst>
                <a:ext uri="{FF2B5EF4-FFF2-40B4-BE49-F238E27FC236}">
                  <a16:creationId xmlns:a16="http://schemas.microsoft.com/office/drawing/2014/main" id="{E9C68DBB-8C95-4087-B6D9-BA98604A2B91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7EBEECF-CD49-4E9C-B1A8-9817CCFC34EB}"/>
              </a:ext>
            </a:extLst>
          </p:cNvPr>
          <p:cNvGrpSpPr/>
          <p:nvPr/>
        </p:nvGrpSpPr>
        <p:grpSpPr>
          <a:xfrm>
            <a:off x="7461430" y="3800243"/>
            <a:ext cx="797238" cy="778432"/>
            <a:chOff x="12559549" y="1696661"/>
            <a:chExt cx="797238" cy="778432"/>
          </a:xfrm>
        </p:grpSpPr>
        <p:sp>
          <p:nvSpPr>
            <p:cNvPr id="71" name="Рисунок 65">
              <a:extLst>
                <a:ext uri="{FF2B5EF4-FFF2-40B4-BE49-F238E27FC236}">
                  <a16:creationId xmlns:a16="http://schemas.microsoft.com/office/drawing/2014/main" id="{1B4F8A47-07E7-42C8-B82F-920233141EDF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72" name="Рисунок 10">
              <a:extLst>
                <a:ext uri="{FF2B5EF4-FFF2-40B4-BE49-F238E27FC236}">
                  <a16:creationId xmlns:a16="http://schemas.microsoft.com/office/drawing/2014/main" id="{949C15E0-4AF8-4690-806E-7C7B9A3C82B6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98" name="Полилиния: фигура 97">
                <a:extLst>
                  <a:ext uri="{FF2B5EF4-FFF2-40B4-BE49-F238E27FC236}">
                    <a16:creationId xmlns:a16="http://schemas.microsoft.com/office/drawing/2014/main" id="{D7217A19-2FE7-4514-9E16-8EBAF31907B5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9" name="Полилиния: фигура 98">
                <a:extLst>
                  <a:ext uri="{FF2B5EF4-FFF2-40B4-BE49-F238E27FC236}">
                    <a16:creationId xmlns:a16="http://schemas.microsoft.com/office/drawing/2014/main" id="{09F9D1EA-F952-4CBE-9B5E-631C36F8A53D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73" name="Рисунок 65">
              <a:extLst>
                <a:ext uri="{FF2B5EF4-FFF2-40B4-BE49-F238E27FC236}">
                  <a16:creationId xmlns:a16="http://schemas.microsoft.com/office/drawing/2014/main" id="{F14E78BD-2584-4935-A037-DCEA023B25C9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B4B05B25-5FEC-458E-BC01-9FDCB479566E}"/>
              </a:ext>
            </a:extLst>
          </p:cNvPr>
          <p:cNvGrpSpPr/>
          <p:nvPr/>
        </p:nvGrpSpPr>
        <p:grpSpPr>
          <a:xfrm>
            <a:off x="4147930" y="3800243"/>
            <a:ext cx="797238" cy="778432"/>
            <a:chOff x="12559549" y="1696661"/>
            <a:chExt cx="797238" cy="778432"/>
          </a:xfrm>
        </p:grpSpPr>
        <p:sp>
          <p:nvSpPr>
            <p:cNvPr id="101" name="Рисунок 65">
              <a:extLst>
                <a:ext uri="{FF2B5EF4-FFF2-40B4-BE49-F238E27FC236}">
                  <a16:creationId xmlns:a16="http://schemas.microsoft.com/office/drawing/2014/main" id="{DD95FE0F-872F-4610-88B7-6BB908B7A3B0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102" name="Рисунок 10">
              <a:extLst>
                <a:ext uri="{FF2B5EF4-FFF2-40B4-BE49-F238E27FC236}">
                  <a16:creationId xmlns:a16="http://schemas.microsoft.com/office/drawing/2014/main" id="{39F6284D-1C96-4174-9866-C273BED134A4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104" name="Полилиния: фигура 103">
                <a:extLst>
                  <a:ext uri="{FF2B5EF4-FFF2-40B4-BE49-F238E27FC236}">
                    <a16:creationId xmlns:a16="http://schemas.microsoft.com/office/drawing/2014/main" id="{17879DDB-58B4-4724-BC1F-2E98CE678EB1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05" name="Полилиния: фигура 104">
                <a:extLst>
                  <a:ext uri="{FF2B5EF4-FFF2-40B4-BE49-F238E27FC236}">
                    <a16:creationId xmlns:a16="http://schemas.microsoft.com/office/drawing/2014/main" id="{E5BD6F97-F3CB-4505-9542-D1C06A89147F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03" name="Рисунок 65">
              <a:extLst>
                <a:ext uri="{FF2B5EF4-FFF2-40B4-BE49-F238E27FC236}">
                  <a16:creationId xmlns:a16="http://schemas.microsoft.com/office/drawing/2014/main" id="{31800BCF-8CB3-4B6C-9EFD-A5C54ED12D5A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62A863B-667C-4FD4-8607-6595A441FD7F}"/>
              </a:ext>
            </a:extLst>
          </p:cNvPr>
          <p:cNvGrpSpPr/>
          <p:nvPr/>
        </p:nvGrpSpPr>
        <p:grpSpPr>
          <a:xfrm>
            <a:off x="9886002" y="5157026"/>
            <a:ext cx="797238" cy="778432"/>
            <a:chOff x="12559549" y="1696661"/>
            <a:chExt cx="797238" cy="778432"/>
          </a:xfrm>
        </p:grpSpPr>
        <p:sp>
          <p:nvSpPr>
            <p:cNvPr id="107" name="Рисунок 65">
              <a:extLst>
                <a:ext uri="{FF2B5EF4-FFF2-40B4-BE49-F238E27FC236}">
                  <a16:creationId xmlns:a16="http://schemas.microsoft.com/office/drawing/2014/main" id="{348DC8A1-96BD-4F9A-85C3-1D73783DFE78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108" name="Рисунок 10">
              <a:extLst>
                <a:ext uri="{FF2B5EF4-FFF2-40B4-BE49-F238E27FC236}">
                  <a16:creationId xmlns:a16="http://schemas.microsoft.com/office/drawing/2014/main" id="{4B1F0991-6591-4475-AF52-9E2951F52460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110" name="Полилиния: фигура 109">
                <a:extLst>
                  <a:ext uri="{FF2B5EF4-FFF2-40B4-BE49-F238E27FC236}">
                    <a16:creationId xmlns:a16="http://schemas.microsoft.com/office/drawing/2014/main" id="{3E1FB2BF-27EB-4AC9-8273-5764910EF817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1" name="Полилиния: фигура 110">
                <a:extLst>
                  <a:ext uri="{FF2B5EF4-FFF2-40B4-BE49-F238E27FC236}">
                    <a16:creationId xmlns:a16="http://schemas.microsoft.com/office/drawing/2014/main" id="{DA3180D8-EDDD-4565-B183-2FC1217337AA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09" name="Рисунок 65">
              <a:extLst>
                <a:ext uri="{FF2B5EF4-FFF2-40B4-BE49-F238E27FC236}">
                  <a16:creationId xmlns:a16="http://schemas.microsoft.com/office/drawing/2014/main" id="{92DD46F2-13EA-451E-91CF-6906FE7C31DE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3A86B625-69B6-408E-9ADC-85560169C954}"/>
              </a:ext>
            </a:extLst>
          </p:cNvPr>
          <p:cNvGrpSpPr/>
          <p:nvPr/>
        </p:nvGrpSpPr>
        <p:grpSpPr>
          <a:xfrm>
            <a:off x="7461430" y="5157026"/>
            <a:ext cx="797238" cy="778432"/>
            <a:chOff x="12559549" y="1696661"/>
            <a:chExt cx="797238" cy="778432"/>
          </a:xfrm>
        </p:grpSpPr>
        <p:sp>
          <p:nvSpPr>
            <p:cNvPr id="113" name="Рисунок 65">
              <a:extLst>
                <a:ext uri="{FF2B5EF4-FFF2-40B4-BE49-F238E27FC236}">
                  <a16:creationId xmlns:a16="http://schemas.microsoft.com/office/drawing/2014/main" id="{2BF9D1F7-457A-44B6-AAA0-204FE85CC94A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114" name="Рисунок 10">
              <a:extLst>
                <a:ext uri="{FF2B5EF4-FFF2-40B4-BE49-F238E27FC236}">
                  <a16:creationId xmlns:a16="http://schemas.microsoft.com/office/drawing/2014/main" id="{82E7620D-88BB-4E33-A99E-0022A0C48555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116" name="Полилиния: фигура 115">
                <a:extLst>
                  <a:ext uri="{FF2B5EF4-FFF2-40B4-BE49-F238E27FC236}">
                    <a16:creationId xmlns:a16="http://schemas.microsoft.com/office/drawing/2014/main" id="{BA40D5DB-7F70-49F1-A300-C0841D0199A9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7" name="Полилиния: фигура 116">
                <a:extLst>
                  <a:ext uri="{FF2B5EF4-FFF2-40B4-BE49-F238E27FC236}">
                    <a16:creationId xmlns:a16="http://schemas.microsoft.com/office/drawing/2014/main" id="{28FC3210-645D-49F9-A6DD-38858F6C353D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15" name="Рисунок 65">
              <a:extLst>
                <a:ext uri="{FF2B5EF4-FFF2-40B4-BE49-F238E27FC236}">
                  <a16:creationId xmlns:a16="http://schemas.microsoft.com/office/drawing/2014/main" id="{E9A68902-BE3A-499C-AADE-11EBCD6265E1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11008BCB-ECC6-4A02-922B-76FE4EEEE62B}"/>
              </a:ext>
            </a:extLst>
          </p:cNvPr>
          <p:cNvGrpSpPr/>
          <p:nvPr/>
        </p:nvGrpSpPr>
        <p:grpSpPr>
          <a:xfrm>
            <a:off x="4147930" y="5157026"/>
            <a:ext cx="797238" cy="778432"/>
            <a:chOff x="12559549" y="1696661"/>
            <a:chExt cx="797238" cy="778432"/>
          </a:xfrm>
        </p:grpSpPr>
        <p:sp>
          <p:nvSpPr>
            <p:cNvPr id="119" name="Рисунок 65">
              <a:extLst>
                <a:ext uri="{FF2B5EF4-FFF2-40B4-BE49-F238E27FC236}">
                  <a16:creationId xmlns:a16="http://schemas.microsoft.com/office/drawing/2014/main" id="{24CE066E-DAF8-4DC8-9447-99F03CD0FC19}"/>
                </a:ext>
              </a:extLst>
            </p:cNvPr>
            <p:cNvSpPr/>
            <p:nvPr/>
          </p:nvSpPr>
          <p:spPr>
            <a:xfrm>
              <a:off x="12735331" y="184242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120" name="Рисунок 10">
              <a:extLst>
                <a:ext uri="{FF2B5EF4-FFF2-40B4-BE49-F238E27FC236}">
                  <a16:creationId xmlns:a16="http://schemas.microsoft.com/office/drawing/2014/main" id="{3D185DDF-57B9-46E8-8DEC-FEC644BF6F19}"/>
                </a:ext>
              </a:extLst>
            </p:cNvPr>
            <p:cNvGrpSpPr/>
            <p:nvPr/>
          </p:nvGrpSpPr>
          <p:grpSpPr>
            <a:xfrm>
              <a:off x="12559549" y="1696661"/>
              <a:ext cx="778433" cy="778432"/>
              <a:chOff x="4905599" y="2248124"/>
              <a:chExt cx="2352675" cy="2352675"/>
            </a:xfrm>
          </p:grpSpPr>
          <p:sp>
            <p:nvSpPr>
              <p:cNvPr id="122" name="Полилиния: фигура 121">
                <a:extLst>
                  <a:ext uri="{FF2B5EF4-FFF2-40B4-BE49-F238E27FC236}">
                    <a16:creationId xmlns:a16="http://schemas.microsoft.com/office/drawing/2014/main" id="{3859D788-62B9-44AF-94D6-261A95E98F88}"/>
                  </a:ext>
                </a:extLst>
              </p:cNvPr>
              <p:cNvSpPr/>
              <p:nvPr/>
            </p:nvSpPr>
            <p:spPr>
              <a:xfrm>
                <a:off x="4905599" y="2248124"/>
                <a:ext cx="2352675" cy="2352675"/>
              </a:xfrm>
              <a:custGeom>
                <a:avLst/>
                <a:gdLst>
                  <a:gd name="connsiteX0" fmla="*/ 1940018 w 2352675"/>
                  <a:gd name="connsiteY0" fmla="*/ 335056 h 2352675"/>
                  <a:gd name="connsiteX1" fmla="*/ 1178018 w 2352675"/>
                  <a:gd name="connsiteY1" fmla="*/ 41686 h 2352675"/>
                  <a:gd name="connsiteX2" fmla="*/ 41686 w 2352675"/>
                  <a:gd name="connsiteY2" fmla="*/ 1178018 h 2352675"/>
                  <a:gd name="connsiteX3" fmla="*/ 1178018 w 2352675"/>
                  <a:gd name="connsiteY3" fmla="*/ 2314351 h 2352675"/>
                  <a:gd name="connsiteX4" fmla="*/ 2314351 w 2352675"/>
                  <a:gd name="connsiteY4" fmla="*/ 1178018 h 2352675"/>
                  <a:gd name="connsiteX5" fmla="*/ 2300064 w 2352675"/>
                  <a:gd name="connsiteY5" fmla="*/ 996091 h 2352675"/>
                  <a:gd name="connsiteX6" fmla="*/ 2274346 w 2352675"/>
                  <a:gd name="connsiteY6" fmla="*/ 878933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2675" h="2352675">
                    <a:moveTo>
                      <a:pt x="1940018" y="335056"/>
                    </a:moveTo>
                    <a:cubicBezTo>
                      <a:pt x="1738088" y="153128"/>
                      <a:pt x="1471388" y="41686"/>
                      <a:pt x="1178018" y="41686"/>
                    </a:cubicBezTo>
                    <a:cubicBezTo>
                      <a:pt x="550321" y="41686"/>
                      <a:pt x="41686" y="550321"/>
                      <a:pt x="41686" y="1178018"/>
                    </a:cubicBezTo>
                    <a:cubicBezTo>
                      <a:pt x="41686" y="1805716"/>
                      <a:pt x="550321" y="2314351"/>
                      <a:pt x="1178018" y="2314351"/>
                    </a:cubicBezTo>
                    <a:cubicBezTo>
                      <a:pt x="1805716" y="2314351"/>
                      <a:pt x="2314351" y="1805716"/>
                      <a:pt x="2314351" y="1178018"/>
                    </a:cubicBezTo>
                    <a:cubicBezTo>
                      <a:pt x="2314351" y="1116106"/>
                      <a:pt x="2309589" y="1055146"/>
                      <a:pt x="2300064" y="996091"/>
                    </a:cubicBezTo>
                    <a:cubicBezTo>
                      <a:pt x="2293396" y="956086"/>
                      <a:pt x="2284823" y="917033"/>
                      <a:pt x="2274346" y="878933"/>
                    </a:cubicBezTo>
                  </a:path>
                </a:pathLst>
              </a:custGeom>
              <a:noFill/>
              <a:ln w="25400" cap="rnd">
                <a:solidFill>
                  <a:srgbClr val="7EB18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3" name="Полилиния: фигура 122">
                <a:extLst>
                  <a:ext uri="{FF2B5EF4-FFF2-40B4-BE49-F238E27FC236}">
                    <a16:creationId xmlns:a16="http://schemas.microsoft.com/office/drawing/2014/main" id="{A338FBDD-F6C4-44EE-91A0-D20D45A422BE}"/>
                  </a:ext>
                </a:extLst>
              </p:cNvPr>
              <p:cNvSpPr/>
              <p:nvPr/>
            </p:nvSpPr>
            <p:spPr>
              <a:xfrm>
                <a:off x="5063265" y="2405790"/>
                <a:ext cx="2036599" cy="2036594"/>
              </a:xfrm>
              <a:custGeom>
                <a:avLst/>
                <a:gdLst>
                  <a:gd name="connsiteX0" fmla="*/ 2038499 w 2095500"/>
                  <a:gd name="connsiteY0" fmla="*/ 860257 h 2095500"/>
                  <a:gd name="connsiteX1" fmla="*/ 2056597 w 2095500"/>
                  <a:gd name="connsiteY1" fmla="*/ 1050757 h 2095500"/>
                  <a:gd name="connsiteX2" fmla="*/ 1049804 w 2095500"/>
                  <a:gd name="connsiteY2" fmla="*/ 2057549 h 2095500"/>
                  <a:gd name="connsiteX3" fmla="*/ 43964 w 2095500"/>
                  <a:gd name="connsiteY3" fmla="*/ 1049804 h 2095500"/>
                  <a:gd name="connsiteX4" fmla="*/ 1049804 w 2095500"/>
                  <a:gd name="connsiteY4" fmla="*/ 43964 h 2095500"/>
                  <a:gd name="connsiteX5" fmla="*/ 1717507 w 2095500"/>
                  <a:gd name="connsiteY5" fmla="*/ 297329 h 209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5500" h="2095500">
                    <a:moveTo>
                      <a:pt x="2038499" y="860257"/>
                    </a:moveTo>
                    <a:cubicBezTo>
                      <a:pt x="2049929" y="922169"/>
                      <a:pt x="2056597" y="985034"/>
                      <a:pt x="2056597" y="1050757"/>
                    </a:cubicBezTo>
                    <a:cubicBezTo>
                      <a:pt x="2056597" y="1607017"/>
                      <a:pt x="1606064" y="2057549"/>
                      <a:pt x="1049804" y="2057549"/>
                    </a:cubicBezTo>
                    <a:cubicBezTo>
                      <a:pt x="493544" y="2057549"/>
                      <a:pt x="43964" y="1606064"/>
                      <a:pt x="43964" y="1049804"/>
                    </a:cubicBezTo>
                    <a:cubicBezTo>
                      <a:pt x="43964" y="493544"/>
                      <a:pt x="494497" y="43964"/>
                      <a:pt x="1049804" y="43964"/>
                    </a:cubicBezTo>
                    <a:cubicBezTo>
                      <a:pt x="1306027" y="43964"/>
                      <a:pt x="1539389" y="140167"/>
                      <a:pt x="1717507" y="297329"/>
                    </a:cubicBezTo>
                  </a:path>
                </a:pathLst>
              </a:custGeom>
              <a:noFill/>
              <a:ln w="22225" cap="flat">
                <a:solidFill>
                  <a:srgbClr val="7EB180"/>
                </a:solidFill>
                <a:prstDash val="sysDot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21" name="Рисунок 65">
              <a:extLst>
                <a:ext uri="{FF2B5EF4-FFF2-40B4-BE49-F238E27FC236}">
                  <a16:creationId xmlns:a16="http://schemas.microsoft.com/office/drawing/2014/main" id="{F63ED144-0E97-4FFD-847C-421E08857510}"/>
                </a:ext>
              </a:extLst>
            </p:cNvPr>
            <p:cNvSpPr/>
            <p:nvPr/>
          </p:nvSpPr>
          <p:spPr>
            <a:xfrm>
              <a:off x="12716279" y="1825095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C48F32A4-EACD-4DD1-A959-83A1EB01AAEB}"/>
              </a:ext>
            </a:extLst>
          </p:cNvPr>
          <p:cNvGrpSpPr/>
          <p:nvPr/>
        </p:nvGrpSpPr>
        <p:grpSpPr>
          <a:xfrm>
            <a:off x="2515829" y="1119889"/>
            <a:ext cx="6616340" cy="5014211"/>
            <a:chOff x="4350313" y="1015402"/>
            <a:chExt cx="6616340" cy="5118698"/>
          </a:xfrm>
        </p:grpSpPr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2A7A190A-F9E1-4F7B-A025-884E4854AE32}"/>
                </a:ext>
              </a:extLst>
            </p:cNvPr>
            <p:cNvCxnSpPr>
              <a:cxnSpLocks/>
            </p:cNvCxnSpPr>
            <p:nvPr/>
          </p:nvCxnSpPr>
          <p:spPr>
            <a:xfrm>
              <a:off x="4350313" y="1015402"/>
              <a:ext cx="0" cy="5118698"/>
            </a:xfrm>
            <a:prstGeom prst="line">
              <a:avLst/>
            </a:prstGeom>
            <a:noFill/>
            <a:ln w="127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DD0467BD-083E-49C3-9745-F0AD8F09286E}"/>
                </a:ext>
              </a:extLst>
            </p:cNvPr>
            <p:cNvCxnSpPr>
              <a:cxnSpLocks/>
            </p:cNvCxnSpPr>
            <p:nvPr/>
          </p:nvCxnSpPr>
          <p:spPr>
            <a:xfrm>
              <a:off x="8327625" y="1015402"/>
              <a:ext cx="0" cy="5118698"/>
            </a:xfrm>
            <a:prstGeom prst="line">
              <a:avLst/>
            </a:prstGeom>
            <a:noFill/>
            <a:ln w="127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7" name="Прямая соединительная линия 126">
              <a:extLst>
                <a:ext uri="{FF2B5EF4-FFF2-40B4-BE49-F238E27FC236}">
                  <a16:creationId xmlns:a16="http://schemas.microsoft.com/office/drawing/2014/main" id="{1AA1CD25-05AB-4EF7-AA0E-7CDF6A258305}"/>
                </a:ext>
              </a:extLst>
            </p:cNvPr>
            <p:cNvCxnSpPr>
              <a:cxnSpLocks/>
            </p:cNvCxnSpPr>
            <p:nvPr/>
          </p:nvCxnSpPr>
          <p:spPr>
            <a:xfrm>
              <a:off x="10966653" y="1015402"/>
              <a:ext cx="0" cy="5118698"/>
            </a:xfrm>
            <a:prstGeom prst="line">
              <a:avLst/>
            </a:prstGeom>
            <a:noFill/>
            <a:ln w="127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8804DD-C85F-442C-BE39-C204326DF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976" y="3773446"/>
            <a:ext cx="1470215" cy="8062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6B325E-3353-4B65-A4E0-2E6701B06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426" y="2286103"/>
            <a:ext cx="1111236" cy="10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6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C5FA89D-BE22-4DF5-965D-C94DAC006572}"/>
              </a:ext>
            </a:extLst>
          </p:cNvPr>
          <p:cNvSpPr/>
          <p:nvPr/>
        </p:nvSpPr>
        <p:spPr>
          <a:xfrm>
            <a:off x="602526" y="2322501"/>
            <a:ext cx="10850334" cy="4325699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AEBFF5A-E03D-4AFC-ADED-2EF24FAF00A1}"/>
              </a:ext>
            </a:extLst>
          </p:cNvPr>
          <p:cNvSpPr/>
          <p:nvPr/>
        </p:nvSpPr>
        <p:spPr>
          <a:xfrm>
            <a:off x="602526" y="1193740"/>
            <a:ext cx="10850334" cy="1005122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Обоснование проблем целевой группы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1332E8D-E949-4BCE-B984-6C27DFAA9FAF}"/>
              </a:ext>
            </a:extLst>
          </p:cNvPr>
          <p:cNvGrpSpPr/>
          <p:nvPr/>
        </p:nvGrpSpPr>
        <p:grpSpPr>
          <a:xfrm>
            <a:off x="830923" y="3152588"/>
            <a:ext cx="579070" cy="579069"/>
            <a:chOff x="7338751" y="1703133"/>
            <a:chExt cx="778433" cy="778432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7167E99D-CC57-42E0-8A39-62C4F41C5AC1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85722F02-8CF5-4F72-A7A5-BE7AC68ADCEF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Рисунок 65">
              <a:extLst>
                <a:ext uri="{FF2B5EF4-FFF2-40B4-BE49-F238E27FC236}">
                  <a16:creationId xmlns:a16="http://schemas.microsoft.com/office/drawing/2014/main" id="{C7E618D3-9214-40B8-987D-FDF800A7E02D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9C69B9-6991-4761-9FC5-0B89C5E13910}"/>
              </a:ext>
            </a:extLst>
          </p:cNvPr>
          <p:cNvSpPr/>
          <p:nvPr/>
        </p:nvSpPr>
        <p:spPr>
          <a:xfrm>
            <a:off x="1608786" y="3217393"/>
            <a:ext cx="4810120" cy="26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Результаты сторонних исследований целевой группы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Результаты собственных исследований (тестов, опросов) целевой группы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5FCED75-7F55-4E0C-BC9E-F3C8D68E7EAB}"/>
              </a:ext>
            </a:extLst>
          </p:cNvPr>
          <p:cNvGrpSpPr/>
          <p:nvPr/>
        </p:nvGrpSpPr>
        <p:grpSpPr>
          <a:xfrm>
            <a:off x="830923" y="4602295"/>
            <a:ext cx="579070" cy="579069"/>
            <a:chOff x="7338751" y="1703133"/>
            <a:chExt cx="778433" cy="778432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97A53E-A90B-4A6B-AB58-98EDFBBC5F72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1AFC3261-C14C-4CA3-BC90-D93FAD69D52E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Рисунок 65">
              <a:extLst>
                <a:ext uri="{FF2B5EF4-FFF2-40B4-BE49-F238E27FC236}">
                  <a16:creationId xmlns:a16="http://schemas.microsoft.com/office/drawing/2014/main" id="{D00E9463-9155-4AF3-8FBE-A2805834F163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4F545C2-75DD-4427-8EA0-7FFFBA4C9D79}"/>
              </a:ext>
            </a:extLst>
          </p:cNvPr>
          <p:cNvGrpSpPr/>
          <p:nvPr/>
        </p:nvGrpSpPr>
        <p:grpSpPr>
          <a:xfrm>
            <a:off x="6155263" y="3205912"/>
            <a:ext cx="579070" cy="579069"/>
            <a:chOff x="7338751" y="1703133"/>
            <a:chExt cx="778433" cy="778432"/>
          </a:xfrm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88CEFDFA-E41F-40F6-BEC0-2DB100033692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5DACB6CB-23E6-48DF-82B1-CED6E3BDC470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Рисунок 65">
              <a:extLst>
                <a:ext uri="{FF2B5EF4-FFF2-40B4-BE49-F238E27FC236}">
                  <a16:creationId xmlns:a16="http://schemas.microsoft.com/office/drawing/2014/main" id="{C4735443-2951-49B1-A8A1-7616B34F9CB6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0BE3343-76D9-4437-8459-C8EA17FC4904}"/>
              </a:ext>
            </a:extLst>
          </p:cNvPr>
          <p:cNvGrpSpPr/>
          <p:nvPr/>
        </p:nvGrpSpPr>
        <p:grpSpPr>
          <a:xfrm>
            <a:off x="6155263" y="4506754"/>
            <a:ext cx="579070" cy="579069"/>
            <a:chOff x="7338751" y="1703133"/>
            <a:chExt cx="778433" cy="778432"/>
          </a:xfrm>
        </p:grpSpPr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A5F95B65-5115-4669-BB52-DBFC1037A735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710B6507-3C1E-4980-8753-0A1B37041F47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Рисунок 65">
              <a:extLst>
                <a:ext uri="{FF2B5EF4-FFF2-40B4-BE49-F238E27FC236}">
                  <a16:creationId xmlns:a16="http://schemas.microsoft.com/office/drawing/2014/main" id="{51DAC8FD-6ED8-429A-92B0-845A4CBB4AB2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CE08EA0-C488-406C-99E4-5898C9F9CD3C}"/>
              </a:ext>
            </a:extLst>
          </p:cNvPr>
          <p:cNvSpPr txBox="1"/>
          <p:nvPr/>
        </p:nvSpPr>
        <p:spPr>
          <a:xfrm>
            <a:off x="736601" y="2503203"/>
            <a:ext cx="5682305" cy="57907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dirty="0">
                <a:solidFill>
                  <a:srgbClr val="3C3837"/>
                </a:solidFill>
                <a:ea typeface="Verdana" panose="020B0604030504040204" pitchFamily="34" charset="0"/>
              </a:rPr>
              <a:t>Необходимо подтверждение: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68EF942-1237-426E-8D9B-C0D4ABC09857}"/>
              </a:ext>
            </a:extLst>
          </p:cNvPr>
          <p:cNvSpPr/>
          <p:nvPr/>
        </p:nvSpPr>
        <p:spPr>
          <a:xfrm>
            <a:off x="1608786" y="1206999"/>
            <a:ext cx="9811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C3837"/>
                </a:solidFill>
              </a:rPr>
              <a:t>Не должно строиться на собственных убеждениях </a:t>
            </a:r>
            <a:br>
              <a:rPr lang="ru-RU" sz="2800" b="1" dirty="0">
                <a:solidFill>
                  <a:srgbClr val="3C3837"/>
                </a:solidFill>
              </a:rPr>
            </a:br>
            <a:r>
              <a:rPr lang="ru-RU" sz="2800" b="1" dirty="0">
                <a:solidFill>
                  <a:srgbClr val="3C3837"/>
                </a:solidFill>
              </a:rPr>
              <a:t>и утверждениях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9757C8C-FF16-4CBB-A8DC-E62763A233EF}"/>
              </a:ext>
            </a:extLst>
          </p:cNvPr>
          <p:cNvGrpSpPr/>
          <p:nvPr/>
        </p:nvGrpSpPr>
        <p:grpSpPr>
          <a:xfrm>
            <a:off x="830923" y="1389346"/>
            <a:ext cx="578382" cy="578382"/>
            <a:chOff x="4842392" y="2444782"/>
            <a:chExt cx="749588" cy="749588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D381431F-B116-4FC6-9F4B-3333A757EA0A}"/>
                </a:ext>
              </a:extLst>
            </p:cNvPr>
            <p:cNvSpPr/>
            <p:nvPr/>
          </p:nvSpPr>
          <p:spPr>
            <a:xfrm>
              <a:off x="4842392" y="2444782"/>
              <a:ext cx="749588" cy="749588"/>
            </a:xfrm>
            <a:custGeom>
              <a:avLst/>
              <a:gdLst>
                <a:gd name="connsiteX0" fmla="*/ 2275298 w 2352675"/>
                <a:gd name="connsiteY0" fmla="*/ 878933 h 2352675"/>
                <a:gd name="connsiteX1" fmla="*/ 2301016 w 2352675"/>
                <a:gd name="connsiteY1" fmla="*/ 996091 h 2352675"/>
                <a:gd name="connsiteX2" fmla="*/ 2315304 w 2352675"/>
                <a:gd name="connsiteY2" fmla="*/ 1178018 h 2352675"/>
                <a:gd name="connsiteX3" fmla="*/ 1178971 w 2352675"/>
                <a:gd name="connsiteY3" fmla="*/ 2314351 h 2352675"/>
                <a:gd name="connsiteX4" fmla="*/ 41686 w 2352675"/>
                <a:gd name="connsiteY4" fmla="*/ 1178018 h 2352675"/>
                <a:gd name="connsiteX5" fmla="*/ 1178018 w 2352675"/>
                <a:gd name="connsiteY5" fmla="*/ 41686 h 2352675"/>
                <a:gd name="connsiteX6" fmla="*/ 1940018 w 2352675"/>
                <a:gd name="connsiteY6" fmla="*/ 335056 h 2352675"/>
                <a:gd name="connsiteX7" fmla="*/ 2275298 w 2352675"/>
                <a:gd name="connsiteY7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2675" h="2352675">
                  <a:moveTo>
                    <a:pt x="2275298" y="878933"/>
                  </a:moveTo>
                  <a:cubicBezTo>
                    <a:pt x="2287681" y="917033"/>
                    <a:pt x="2294348" y="957038"/>
                    <a:pt x="2301016" y="996091"/>
                  </a:cubicBezTo>
                  <a:cubicBezTo>
                    <a:pt x="2310541" y="1055146"/>
                    <a:pt x="2315304" y="1116106"/>
                    <a:pt x="2315304" y="1178018"/>
                  </a:cubicBezTo>
                  <a:cubicBezTo>
                    <a:pt x="2315304" y="1805716"/>
                    <a:pt x="1806668" y="2314351"/>
                    <a:pt x="1178971" y="2314351"/>
                  </a:cubicBezTo>
                  <a:cubicBezTo>
                    <a:pt x="551273" y="2314351"/>
                    <a:pt x="41686" y="1806668"/>
                    <a:pt x="41686" y="1178018"/>
                  </a:cubicBezTo>
                  <a:cubicBezTo>
                    <a:pt x="41686" y="549368"/>
                    <a:pt x="550321" y="41686"/>
                    <a:pt x="1178018" y="41686"/>
                  </a:cubicBezTo>
                  <a:cubicBezTo>
                    <a:pt x="1471388" y="41686"/>
                    <a:pt x="1738088" y="152176"/>
                    <a:pt x="1940018" y="335056"/>
                  </a:cubicBezTo>
                  <a:cubicBezTo>
                    <a:pt x="1940018" y="335056"/>
                    <a:pt x="2159094" y="535081"/>
                    <a:pt x="2275298" y="878933"/>
                  </a:cubicBezTo>
                  <a:close/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880A2E3C-8D7F-4AAB-90DF-BD3EB7647AFD}"/>
                </a:ext>
              </a:extLst>
            </p:cNvPr>
            <p:cNvSpPr/>
            <p:nvPr/>
          </p:nvSpPr>
          <p:spPr>
            <a:xfrm>
              <a:off x="4883243" y="2485633"/>
              <a:ext cx="667649" cy="667649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  <a:gd name="connsiteX6" fmla="*/ 2038499 w 2095500"/>
                <a:gd name="connsiteY6" fmla="*/ 860257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  <a:cubicBezTo>
                    <a:pt x="1717507" y="297329"/>
                    <a:pt x="1969919" y="496402"/>
                    <a:pt x="2038499" y="860257"/>
                  </a:cubicBezTo>
                  <a:close/>
                </a:path>
              </a:pathLst>
            </a:custGeom>
            <a:noFill/>
            <a:ln w="22225" cap="flat">
              <a:solidFill>
                <a:schemeClr val="accent4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892E5761-FEFF-42E5-A7A0-391EB41B7E87}"/>
                </a:ext>
              </a:extLst>
            </p:cNvPr>
            <p:cNvSpPr/>
            <p:nvPr/>
          </p:nvSpPr>
          <p:spPr>
            <a:xfrm>
              <a:off x="5019404" y="2621794"/>
              <a:ext cx="395876" cy="395876"/>
            </a:xfrm>
            <a:custGeom>
              <a:avLst/>
              <a:gdLst>
                <a:gd name="connsiteX0" fmla="*/ 774621 w 1095375"/>
                <a:gd name="connsiteY0" fmla="*/ 548878 h 1095375"/>
                <a:gd name="connsiteX1" fmla="*/ 1044178 w 1095375"/>
                <a:gd name="connsiteY1" fmla="*/ 279321 h 1095375"/>
                <a:gd name="connsiteX2" fmla="*/ 1044178 w 1095375"/>
                <a:gd name="connsiteY2" fmla="*/ 53578 h 1095375"/>
                <a:gd name="connsiteX3" fmla="*/ 1044178 w 1095375"/>
                <a:gd name="connsiteY3" fmla="*/ 53578 h 1095375"/>
                <a:gd name="connsiteX4" fmla="*/ 818436 w 1095375"/>
                <a:gd name="connsiteY4" fmla="*/ 53578 h 1095375"/>
                <a:gd name="connsiteX5" fmla="*/ 548878 w 1095375"/>
                <a:gd name="connsiteY5" fmla="*/ 323136 h 1095375"/>
                <a:gd name="connsiteX6" fmla="*/ 279321 w 1095375"/>
                <a:gd name="connsiteY6" fmla="*/ 54531 h 1095375"/>
                <a:gd name="connsiteX7" fmla="*/ 53578 w 1095375"/>
                <a:gd name="connsiteY7" fmla="*/ 54531 h 1095375"/>
                <a:gd name="connsiteX8" fmla="*/ 53578 w 1095375"/>
                <a:gd name="connsiteY8" fmla="*/ 280273 h 1095375"/>
                <a:gd name="connsiteX9" fmla="*/ 323136 w 1095375"/>
                <a:gd name="connsiteY9" fmla="*/ 549831 h 1095375"/>
                <a:gd name="connsiteX10" fmla="*/ 53578 w 1095375"/>
                <a:gd name="connsiteY10" fmla="*/ 819388 h 1095375"/>
                <a:gd name="connsiteX11" fmla="*/ 53578 w 1095375"/>
                <a:gd name="connsiteY11" fmla="*/ 1045131 h 1095375"/>
                <a:gd name="connsiteX12" fmla="*/ 53578 w 1095375"/>
                <a:gd name="connsiteY12" fmla="*/ 1045131 h 1095375"/>
                <a:gd name="connsiteX13" fmla="*/ 279321 w 1095375"/>
                <a:gd name="connsiteY13" fmla="*/ 1045131 h 1095375"/>
                <a:gd name="connsiteX14" fmla="*/ 548878 w 1095375"/>
                <a:gd name="connsiteY14" fmla="*/ 775573 h 1095375"/>
                <a:gd name="connsiteX15" fmla="*/ 818436 w 1095375"/>
                <a:gd name="connsiteY15" fmla="*/ 1045131 h 1095375"/>
                <a:gd name="connsiteX16" fmla="*/ 1044178 w 1095375"/>
                <a:gd name="connsiteY16" fmla="*/ 1045131 h 1095375"/>
                <a:gd name="connsiteX17" fmla="*/ 1044178 w 1095375"/>
                <a:gd name="connsiteY17" fmla="*/ 1045131 h 1095375"/>
                <a:gd name="connsiteX18" fmla="*/ 1044178 w 1095375"/>
                <a:gd name="connsiteY18" fmla="*/ 819388 h 1095375"/>
                <a:gd name="connsiteX19" fmla="*/ 774621 w 1095375"/>
                <a:gd name="connsiteY19" fmla="*/ 548878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5375" h="1095375">
                  <a:moveTo>
                    <a:pt x="774621" y="548878"/>
                  </a:moveTo>
                  <a:lnTo>
                    <a:pt x="1044178" y="279321"/>
                  </a:lnTo>
                  <a:cubicBezTo>
                    <a:pt x="1106091" y="217408"/>
                    <a:pt x="1106091" y="115491"/>
                    <a:pt x="1044178" y="53578"/>
                  </a:cubicBezTo>
                  <a:lnTo>
                    <a:pt x="1044178" y="53578"/>
                  </a:lnTo>
                  <a:cubicBezTo>
                    <a:pt x="982266" y="-8334"/>
                    <a:pt x="880348" y="-8334"/>
                    <a:pt x="818436" y="53578"/>
                  </a:cubicBezTo>
                  <a:lnTo>
                    <a:pt x="548878" y="323136"/>
                  </a:lnTo>
                  <a:lnTo>
                    <a:pt x="279321" y="54531"/>
                  </a:lnTo>
                  <a:cubicBezTo>
                    <a:pt x="217408" y="-7382"/>
                    <a:pt x="115491" y="-7382"/>
                    <a:pt x="53578" y="54531"/>
                  </a:cubicBezTo>
                  <a:cubicBezTo>
                    <a:pt x="-8334" y="116443"/>
                    <a:pt x="-8334" y="218361"/>
                    <a:pt x="53578" y="280273"/>
                  </a:cubicBezTo>
                  <a:lnTo>
                    <a:pt x="323136" y="549831"/>
                  </a:lnTo>
                  <a:lnTo>
                    <a:pt x="53578" y="819388"/>
                  </a:lnTo>
                  <a:cubicBezTo>
                    <a:pt x="-8334" y="881301"/>
                    <a:pt x="-8334" y="983218"/>
                    <a:pt x="53578" y="1045131"/>
                  </a:cubicBezTo>
                  <a:lnTo>
                    <a:pt x="53578" y="1045131"/>
                  </a:lnTo>
                  <a:cubicBezTo>
                    <a:pt x="115491" y="1107043"/>
                    <a:pt x="217408" y="1107043"/>
                    <a:pt x="279321" y="1045131"/>
                  </a:cubicBezTo>
                  <a:lnTo>
                    <a:pt x="548878" y="775573"/>
                  </a:lnTo>
                  <a:lnTo>
                    <a:pt x="818436" y="1045131"/>
                  </a:lnTo>
                  <a:cubicBezTo>
                    <a:pt x="880348" y="1107043"/>
                    <a:pt x="982266" y="1107043"/>
                    <a:pt x="1044178" y="1045131"/>
                  </a:cubicBezTo>
                  <a:lnTo>
                    <a:pt x="1044178" y="1045131"/>
                  </a:lnTo>
                  <a:cubicBezTo>
                    <a:pt x="1106091" y="983218"/>
                    <a:pt x="1106091" y="881301"/>
                    <a:pt x="1044178" y="819388"/>
                  </a:cubicBezTo>
                  <a:lnTo>
                    <a:pt x="774621" y="548878"/>
                  </a:lnTo>
                  <a:close/>
                </a:path>
              </a:pathLst>
            </a:custGeom>
            <a:solidFill>
              <a:srgbClr val="DC7C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20C32CA-B3F5-4A05-B701-E23356232669}"/>
              </a:ext>
            </a:extLst>
          </p:cNvPr>
          <p:cNvGrpSpPr/>
          <p:nvPr/>
        </p:nvGrpSpPr>
        <p:grpSpPr>
          <a:xfrm>
            <a:off x="6155263" y="5134496"/>
            <a:ext cx="579070" cy="579069"/>
            <a:chOff x="7338751" y="1703133"/>
            <a:chExt cx="778433" cy="778432"/>
          </a:xfrm>
        </p:grpSpPr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5712B262-658E-494B-A235-45FEEAC12D4A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1EEB9ADD-3FAD-409B-BFF5-02DB5367DC8C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Рисунок 65">
              <a:extLst>
                <a:ext uri="{FF2B5EF4-FFF2-40B4-BE49-F238E27FC236}">
                  <a16:creationId xmlns:a16="http://schemas.microsoft.com/office/drawing/2014/main" id="{2A46FA46-746B-4D61-BBEE-136F7A619A7B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7553331-64DF-4074-8648-3BFBFBD01D58}"/>
              </a:ext>
            </a:extLst>
          </p:cNvPr>
          <p:cNvSpPr/>
          <p:nvPr/>
        </p:nvSpPr>
        <p:spPr>
          <a:xfrm>
            <a:off x="6779354" y="3217393"/>
            <a:ext cx="48101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Цитаты из СМИ представителей </a:t>
            </a:r>
            <a:br>
              <a:rPr lang="en-US" sz="2800" dirty="0">
                <a:solidFill>
                  <a:srgbClr val="3C3837"/>
                </a:solidFill>
              </a:rPr>
            </a:br>
            <a:r>
              <a:rPr lang="ru-RU" sz="2800" dirty="0">
                <a:solidFill>
                  <a:srgbClr val="3C3837"/>
                </a:solidFill>
              </a:rPr>
              <a:t>органов власти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Официальная статистика 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Письма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327961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50C7E1F9-052F-4AB2-8819-24D643061B9B}"/>
              </a:ext>
            </a:extLst>
          </p:cNvPr>
          <p:cNvSpPr/>
          <p:nvPr/>
        </p:nvSpPr>
        <p:spPr>
          <a:xfrm rot="5400000">
            <a:off x="2751934" y="4112484"/>
            <a:ext cx="676765" cy="753081"/>
          </a:xfrm>
          <a:prstGeom prst="rightArrow">
            <a:avLst/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0" scaled="0"/>
          </a:gradFill>
          <a:ln w="63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6B20CAEE-892D-4672-99F9-20AB4A14B557}"/>
              </a:ext>
            </a:extLst>
          </p:cNvPr>
          <p:cNvSpPr/>
          <p:nvPr/>
        </p:nvSpPr>
        <p:spPr>
          <a:xfrm rot="5400000">
            <a:off x="5812634" y="4112484"/>
            <a:ext cx="676765" cy="753081"/>
          </a:xfrm>
          <a:prstGeom prst="rightArrow">
            <a:avLst/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0" scaled="0"/>
          </a:gradFill>
          <a:ln w="63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24E1D2BB-69A6-422F-9E60-68DDE2FAA343}"/>
              </a:ext>
            </a:extLst>
          </p:cNvPr>
          <p:cNvSpPr/>
          <p:nvPr/>
        </p:nvSpPr>
        <p:spPr>
          <a:xfrm rot="5400000">
            <a:off x="9000334" y="4112484"/>
            <a:ext cx="676765" cy="753081"/>
          </a:xfrm>
          <a:prstGeom prst="rightArrow">
            <a:avLst/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0" scaled="0"/>
          </a:gradFill>
          <a:ln w="63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E59E72EF-2EE8-435A-A9A4-0A0AA8294641}"/>
              </a:ext>
            </a:extLst>
          </p:cNvPr>
          <p:cNvSpPr/>
          <p:nvPr/>
        </p:nvSpPr>
        <p:spPr>
          <a:xfrm rot="5400000">
            <a:off x="5838034" y="2169384"/>
            <a:ext cx="676765" cy="753081"/>
          </a:xfrm>
          <a:prstGeom prst="rightArrow">
            <a:avLst/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0" scaled="0"/>
          </a:gradFill>
          <a:ln w="63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B6BB561-1890-471D-ADF7-562E3E50B1F3}"/>
              </a:ext>
            </a:extLst>
          </p:cNvPr>
          <p:cNvSpPr/>
          <p:nvPr/>
        </p:nvSpPr>
        <p:spPr>
          <a:xfrm>
            <a:off x="7930432" y="4917000"/>
            <a:ext cx="2797520" cy="1128200"/>
          </a:xfrm>
          <a:prstGeom prst="roundRect">
            <a:avLst>
              <a:gd name="adj" fmla="val 858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895D41E-98FC-4F65-A8A8-C32AA781D8B6}"/>
              </a:ext>
            </a:extLst>
          </p:cNvPr>
          <p:cNvSpPr/>
          <p:nvPr/>
        </p:nvSpPr>
        <p:spPr>
          <a:xfrm>
            <a:off x="4791462" y="4917000"/>
            <a:ext cx="2795720" cy="1128200"/>
          </a:xfrm>
          <a:prstGeom prst="roundRect">
            <a:avLst>
              <a:gd name="adj" fmla="val 858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E552FEB-3AB0-45E5-8706-D171EF45A1EE}"/>
              </a:ext>
            </a:extLst>
          </p:cNvPr>
          <p:cNvSpPr/>
          <p:nvPr/>
        </p:nvSpPr>
        <p:spPr>
          <a:xfrm>
            <a:off x="1650692" y="4917000"/>
            <a:ext cx="2797520" cy="1128200"/>
          </a:xfrm>
          <a:prstGeom prst="roundRect">
            <a:avLst>
              <a:gd name="adj" fmla="val 858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F0FD749-DA3F-4548-9590-6D6A07C2B911}"/>
              </a:ext>
            </a:extLst>
          </p:cNvPr>
          <p:cNvSpPr/>
          <p:nvPr/>
        </p:nvSpPr>
        <p:spPr>
          <a:xfrm>
            <a:off x="2504052" y="1279042"/>
            <a:ext cx="7361420" cy="1089593"/>
          </a:xfrm>
          <a:prstGeom prst="roundRect">
            <a:avLst>
              <a:gd name="adj" fmla="val 2933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CFD00D3-3D45-4374-AA1F-BC2AF9B9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95058"/>
            <a:ext cx="9334500" cy="815027"/>
          </a:xfrm>
        </p:spPr>
        <p:txBody>
          <a:bodyPr>
            <a:normAutofit fontScale="90000"/>
          </a:bodyPr>
          <a:lstStyle/>
          <a:p>
            <a:r>
              <a:rPr lang="ru-RU" dirty="0"/>
              <a:t>Выявление причин проблемы целевой группы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0821BB-765C-4B57-8D7E-48BC6D97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0DC136D-5A26-419C-8F35-2DE4C5951A42}"/>
              </a:ext>
            </a:extLst>
          </p:cNvPr>
          <p:cNvSpPr txBox="1">
            <a:spLocks/>
          </p:cNvSpPr>
          <p:nvPr/>
        </p:nvSpPr>
        <p:spPr>
          <a:xfrm>
            <a:off x="2844002" y="1423006"/>
            <a:ext cx="6719098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ПРОБЛЕМА целевой группы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C442D9C-F38F-49E3-86AA-2700A6566AD5}"/>
              </a:ext>
            </a:extLst>
          </p:cNvPr>
          <p:cNvSpPr txBox="1">
            <a:spLocks/>
          </p:cNvSpPr>
          <p:nvPr/>
        </p:nvSpPr>
        <p:spPr>
          <a:xfrm>
            <a:off x="4865777" y="5073068"/>
            <a:ext cx="2621280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ПРИЧИНА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ПРЕПЯТСТВИЕ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1D52A8-D1AC-4BE1-A5AB-A432B4B1F321}"/>
              </a:ext>
            </a:extLst>
          </p:cNvPr>
          <p:cNvSpPr txBox="1">
            <a:spLocks/>
          </p:cNvSpPr>
          <p:nvPr/>
        </p:nvSpPr>
        <p:spPr>
          <a:xfrm>
            <a:off x="8018552" y="5071722"/>
            <a:ext cx="2621280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ПРИЧИНА 3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ПРЕПЯТСТВИЕ 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95734F2-E80D-4F4A-BB2D-B9DFFE3A7081}"/>
              </a:ext>
            </a:extLst>
          </p:cNvPr>
          <p:cNvSpPr/>
          <p:nvPr/>
        </p:nvSpPr>
        <p:spPr>
          <a:xfrm rot="5400000">
            <a:off x="5944605" y="1388989"/>
            <a:ext cx="700275" cy="4620779"/>
          </a:xfrm>
          <a:prstGeom prst="roundRect">
            <a:avLst>
              <a:gd name="adj" fmla="val 4951"/>
            </a:avLst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16800000" scaled="0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2359057-B287-4132-A23B-638B147BF863}"/>
              </a:ext>
            </a:extLst>
          </p:cNvPr>
          <p:cNvSpPr/>
          <p:nvPr/>
        </p:nvSpPr>
        <p:spPr>
          <a:xfrm>
            <a:off x="2504052" y="3083032"/>
            <a:ext cx="7361420" cy="1236196"/>
          </a:xfrm>
          <a:prstGeom prst="roundRect">
            <a:avLst>
              <a:gd name="adj" fmla="val 8326"/>
            </a:avLst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5400000" scaled="0"/>
          </a:gradFill>
          <a:ln w="6350">
            <a:solidFill>
              <a:schemeClr val="accent5"/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7C1850-0072-4E2B-AC4A-4266532E6D58}"/>
              </a:ext>
            </a:extLst>
          </p:cNvPr>
          <p:cNvSpPr txBox="1">
            <a:spLocks/>
          </p:cNvSpPr>
          <p:nvPr/>
        </p:nvSpPr>
        <p:spPr>
          <a:xfrm>
            <a:off x="3409814" y="3308619"/>
            <a:ext cx="5855208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Изучение проблемы,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ее причин (препятствий)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A56084DE-E98B-403A-978E-9171C42CD462}"/>
              </a:ext>
            </a:extLst>
          </p:cNvPr>
          <p:cNvSpPr txBox="1">
            <a:spLocks/>
          </p:cNvSpPr>
          <p:nvPr/>
        </p:nvSpPr>
        <p:spPr>
          <a:xfrm>
            <a:off x="1741577" y="5073253"/>
            <a:ext cx="2621280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ПРИЧИНА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j-cs"/>
              </a:rPr>
              <a:t>ПРЕПЯТСТВИЕ </a:t>
            </a:r>
          </a:p>
        </p:txBody>
      </p:sp>
    </p:spTree>
    <p:extLst>
      <p:ext uri="{BB962C8B-B14F-4D97-AF65-F5344CB8AC3E}">
        <p14:creationId xmlns:p14="http://schemas.microsoft.com/office/powerpoint/2010/main" val="341976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Цель проекта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27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893BDF-9638-497E-A68B-7BA4444518F7}"/>
              </a:ext>
            </a:extLst>
          </p:cNvPr>
          <p:cNvSpPr/>
          <p:nvPr/>
        </p:nvSpPr>
        <p:spPr>
          <a:xfrm rot="5400000">
            <a:off x="3526182" y="-1659047"/>
            <a:ext cx="5027150" cy="1062808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CFAEE-E111-4FA1-9FE7-39BDFF72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Цель проекта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E8A58-39BF-43A1-9B46-95E3E6B9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8F5A-F340-42BF-9607-A6E5756FC3A3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F00366-F581-43E0-BF24-68877DF3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3685" y="3005227"/>
            <a:ext cx="1555944" cy="1584958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B1D37C2-C267-4071-BD75-4887943DE20B}"/>
              </a:ext>
            </a:extLst>
          </p:cNvPr>
          <p:cNvSpPr/>
          <p:nvPr/>
        </p:nvSpPr>
        <p:spPr>
          <a:xfrm>
            <a:off x="1652854" y="1422712"/>
            <a:ext cx="805866" cy="962456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2A58243-8934-4B80-AA2A-F36773A1FD95}"/>
              </a:ext>
            </a:extLst>
          </p:cNvPr>
          <p:cNvSpPr txBox="1">
            <a:spLocks/>
          </p:cNvSpPr>
          <p:nvPr/>
        </p:nvSpPr>
        <p:spPr>
          <a:xfrm>
            <a:off x="480786" y="1595605"/>
            <a:ext cx="11223534" cy="1439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Цель проекта = решение проблем</a:t>
            </a:r>
          </a:p>
          <a:p>
            <a:pPr algn="ctr"/>
            <a:r>
              <a:rPr lang="ru-RU" altLang="ru-RU" sz="32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всех выбранных представителей целевых групп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581BFE8-AFE2-4EC6-98B8-73AD46EB1739}"/>
              </a:ext>
            </a:extLst>
          </p:cNvPr>
          <p:cNvSpPr/>
          <p:nvPr/>
        </p:nvSpPr>
        <p:spPr>
          <a:xfrm>
            <a:off x="1240623" y="4695124"/>
            <a:ext cx="684668" cy="817707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827ACB6-7FB2-4D7D-8BFA-B0D7FCAE5AFF}"/>
              </a:ext>
            </a:extLst>
          </p:cNvPr>
          <p:cNvSpPr txBox="1">
            <a:spLocks/>
          </p:cNvSpPr>
          <p:nvPr/>
        </p:nvSpPr>
        <p:spPr>
          <a:xfrm>
            <a:off x="480786" y="4847459"/>
            <a:ext cx="11223534" cy="1439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Цель проекта</a:t>
            </a:r>
            <a:r>
              <a:rPr lang="en-US" altLang="ru-RU" sz="36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altLang="ru-RU" sz="36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всегда измерима, достижима, адекватна и конкретна</a:t>
            </a:r>
          </a:p>
        </p:txBody>
      </p:sp>
    </p:spTree>
    <p:extLst>
      <p:ext uri="{BB962C8B-B14F-4D97-AF65-F5344CB8AC3E}">
        <p14:creationId xmlns:p14="http://schemas.microsoft.com/office/powerpoint/2010/main" val="361675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2C40F41-F031-48F9-BB93-34AC455C0DE8}"/>
              </a:ext>
            </a:extLst>
          </p:cNvPr>
          <p:cNvSpPr/>
          <p:nvPr/>
        </p:nvSpPr>
        <p:spPr>
          <a:xfrm>
            <a:off x="604279" y="1144145"/>
            <a:ext cx="3504360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4CBA5BC9-0A5F-4A2B-89A3-D1C1E9995EF6}"/>
              </a:ext>
            </a:extLst>
          </p:cNvPr>
          <p:cNvSpPr/>
          <p:nvPr/>
        </p:nvSpPr>
        <p:spPr>
          <a:xfrm>
            <a:off x="8561552" y="1144145"/>
            <a:ext cx="3072134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D23D36D6-3F51-47A3-AA7F-2B15D55B12C6}"/>
              </a:ext>
            </a:extLst>
          </p:cNvPr>
          <p:cNvSpPr/>
          <p:nvPr/>
        </p:nvSpPr>
        <p:spPr>
          <a:xfrm>
            <a:off x="1086295" y="2600615"/>
            <a:ext cx="487958" cy="582775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395F0-6D89-416C-9A5B-68C03C97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Какими должны быть результаты проекта?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F70FD9-2FE0-4070-8B94-4A0D823F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8F5A-F340-42BF-9607-A6E5756FC3A3}" type="slidenum">
              <a:rPr lang="ru-RU" smtClean="0"/>
              <a:t>16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C69222-11D8-4B5E-9C85-66B176365B25}"/>
              </a:ext>
            </a:extLst>
          </p:cNvPr>
          <p:cNvSpPr/>
          <p:nvPr/>
        </p:nvSpPr>
        <p:spPr>
          <a:xfrm>
            <a:off x="743518" y="2712862"/>
            <a:ext cx="3365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3C3837"/>
                </a:solidFill>
              </a:rPr>
              <a:t>Количественный результат –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A793E9-FFE9-457D-8017-6188A28B3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5123" y="1405804"/>
            <a:ext cx="1375159" cy="116877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3C77C75-496E-423B-A6E9-E7A0EB49C39F}"/>
              </a:ext>
            </a:extLst>
          </p:cNvPr>
          <p:cNvSpPr/>
          <p:nvPr/>
        </p:nvSpPr>
        <p:spPr>
          <a:xfrm>
            <a:off x="673898" y="3799057"/>
            <a:ext cx="3365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3C3837"/>
                </a:solidFill>
              </a:rPr>
              <a:t>это количество людей, которые ощутят позитивные изменения после осуществления вашего проекта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B9691E-F03E-4ECE-9643-A91330AE57B6}"/>
              </a:ext>
            </a:extLst>
          </p:cNvPr>
          <p:cNvSpPr/>
          <p:nvPr/>
        </p:nvSpPr>
        <p:spPr>
          <a:xfrm>
            <a:off x="8690885" y="3811883"/>
            <a:ext cx="2812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/>
              <a:t>это конкретные изменения, которых </a:t>
            </a:r>
            <a:br>
              <a:rPr lang="ru-RU" sz="2400" dirty="0"/>
            </a:br>
            <a:r>
              <a:rPr lang="ru-RU" sz="2400" dirty="0"/>
              <a:t>вы добьетесь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39B1B2-2C27-4D88-B984-E3C16D379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0853" y="1473332"/>
            <a:ext cx="1494936" cy="1131916"/>
          </a:xfrm>
          <a:prstGeom prst="rect">
            <a:avLst/>
          </a:prstGeom>
        </p:spPr>
      </p:pic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6D9489F-28D3-4953-8494-DAEF6C37D9E8}"/>
              </a:ext>
            </a:extLst>
          </p:cNvPr>
          <p:cNvSpPr/>
          <p:nvPr/>
        </p:nvSpPr>
        <p:spPr>
          <a:xfrm>
            <a:off x="8980054" y="2564615"/>
            <a:ext cx="487958" cy="582775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59FFE71-E458-4965-A09F-D00F0B80B5F3}"/>
              </a:ext>
            </a:extLst>
          </p:cNvPr>
          <p:cNvSpPr/>
          <p:nvPr/>
        </p:nvSpPr>
        <p:spPr>
          <a:xfrm>
            <a:off x="8953064" y="2663603"/>
            <a:ext cx="2400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3C3837"/>
                </a:solidFill>
              </a:rPr>
              <a:t>Качественный результат –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49152D30-3C70-4DE9-8E90-7ACFF3CA6371}"/>
              </a:ext>
            </a:extLst>
          </p:cNvPr>
          <p:cNvSpPr/>
          <p:nvPr/>
        </p:nvSpPr>
        <p:spPr>
          <a:xfrm rot="10800000">
            <a:off x="3846273" y="2904702"/>
            <a:ext cx="1150134" cy="1299824"/>
          </a:xfrm>
          <a:prstGeom prst="rightArrow">
            <a:avLst/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0" scaled="0"/>
          </a:gradFill>
          <a:ln w="63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328D422C-1BC1-4566-8422-E1844456A7A8}"/>
              </a:ext>
            </a:extLst>
          </p:cNvPr>
          <p:cNvSpPr/>
          <p:nvPr/>
        </p:nvSpPr>
        <p:spPr>
          <a:xfrm>
            <a:off x="7696352" y="2904702"/>
            <a:ext cx="1150134" cy="1299824"/>
          </a:xfrm>
          <a:prstGeom prst="rightArrow">
            <a:avLst/>
          </a:prstGeom>
          <a:gradFill>
            <a:gsLst>
              <a:gs pos="0">
                <a:srgbClr val="FFE682">
                  <a:alpha val="81000"/>
                </a:srgbClr>
              </a:gs>
              <a:gs pos="100000">
                <a:srgbClr val="FFC61B">
                  <a:alpha val="81000"/>
                </a:srgbClr>
              </a:gs>
            </a:gsLst>
            <a:lin ang="0" scaled="0"/>
          </a:gradFill>
          <a:ln w="63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8BD3DF5-4618-4094-A61C-6229FCB423AC}"/>
              </a:ext>
            </a:extLst>
          </p:cNvPr>
          <p:cNvGrpSpPr/>
          <p:nvPr/>
        </p:nvGrpSpPr>
        <p:grpSpPr>
          <a:xfrm>
            <a:off x="4423583" y="1148298"/>
            <a:ext cx="3825268" cy="5078145"/>
            <a:chOff x="4423583" y="1148298"/>
            <a:chExt cx="3825268" cy="5078145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4DFB6B1-CF5F-4E26-9996-EFAE23CA4AAB}"/>
                </a:ext>
              </a:extLst>
            </p:cNvPr>
            <p:cNvSpPr/>
            <p:nvPr/>
          </p:nvSpPr>
          <p:spPr>
            <a:xfrm>
              <a:off x="4423583" y="1148298"/>
              <a:ext cx="3825268" cy="507814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accent2">
                  <a:lumMod val="25000"/>
                  <a:alpha val="17000"/>
                </a:schemeClr>
              </a:solidFill>
            </a:ln>
            <a:effectLst>
              <a:outerShdw blurRad="304800" algn="ctr" rotWithShape="0">
                <a:schemeClr val="accent1">
                  <a:lumMod val="50000"/>
                  <a:alpha val="3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1DE984C-1426-6B46-AB2E-31A9C2E8E2BF}"/>
                </a:ext>
              </a:extLst>
            </p:cNvPr>
            <p:cNvSpPr/>
            <p:nvPr/>
          </p:nvSpPr>
          <p:spPr>
            <a:xfrm>
              <a:off x="4486991" y="2732734"/>
              <a:ext cx="3698360" cy="3213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>
                  <a:solidFill>
                    <a:srgbClr val="3C3837"/>
                  </a:solidFill>
                </a:rPr>
                <a:t>Измеримы</a:t>
              </a:r>
              <a:r>
                <a:rPr lang="ru-RU" sz="2400" dirty="0">
                  <a:solidFill>
                    <a:srgbClr val="3C3837"/>
                  </a:solidFill>
                </a:rPr>
                <a:t> = 1,2,3... </a:t>
              </a:r>
            </a:p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>
                  <a:solidFill>
                    <a:srgbClr val="3C3837"/>
                  </a:solidFill>
                </a:rPr>
                <a:t>Достижимы</a:t>
              </a:r>
              <a:r>
                <a:rPr lang="ru-RU" sz="2400" dirty="0">
                  <a:solidFill>
                    <a:srgbClr val="3C3837"/>
                  </a:solidFill>
                </a:rPr>
                <a:t> в период реализации проекта</a:t>
              </a:r>
            </a:p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>
                  <a:solidFill>
                    <a:srgbClr val="3C3837"/>
                  </a:solidFill>
                </a:rPr>
                <a:t>Адекватны </a:t>
              </a:r>
              <a:r>
                <a:rPr lang="ru-RU" sz="2400" dirty="0">
                  <a:solidFill>
                    <a:srgbClr val="3C3837"/>
                  </a:solidFill>
                </a:rPr>
                <a:t>масштабу проекта</a:t>
              </a:r>
            </a:p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>
                  <a:solidFill>
                    <a:srgbClr val="3C3837"/>
                  </a:solidFill>
                </a:rPr>
                <a:t>Конкретны</a:t>
              </a:r>
              <a:r>
                <a:rPr lang="ru-RU" sz="2400" dirty="0">
                  <a:solidFill>
                    <a:srgbClr val="3C3837"/>
                  </a:solidFill>
                </a:rPr>
                <a:t> = </a:t>
              </a:r>
              <a:br>
                <a:rPr lang="ru-RU" sz="2400" dirty="0">
                  <a:solidFill>
                    <a:srgbClr val="3C3837"/>
                  </a:solidFill>
                </a:rPr>
              </a:br>
              <a:r>
                <a:rPr lang="ru-RU" sz="2400" dirty="0">
                  <a:solidFill>
                    <a:srgbClr val="3C3837"/>
                  </a:solidFill>
                </a:rPr>
                <a:t>целевая аудитория, </a:t>
              </a:r>
              <a:br>
                <a:rPr lang="ru-RU" sz="2400" dirty="0">
                  <a:solidFill>
                    <a:srgbClr val="3C3837"/>
                  </a:solidFill>
                </a:rPr>
              </a:br>
              <a:r>
                <a:rPr lang="ru-RU" sz="2400" dirty="0">
                  <a:solidFill>
                    <a:srgbClr val="3C3837"/>
                  </a:solidFill>
                </a:rPr>
                <a:t>срок и результат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952FD25-FD6F-4855-A058-24E60D28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67836" y="1304201"/>
              <a:ext cx="1334518" cy="1359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42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07CAC-A011-40E5-9FF8-71CBE6A0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Достижение цели проекта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31AE0-ECE5-422E-A4DA-DEEECA5C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8F5A-F340-42BF-9607-A6E5756FC3A3}" type="slidenum">
              <a:rPr lang="ru-RU" smtClean="0"/>
              <a:t>17</a:t>
            </a:fld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82D201-6CCF-4D4E-9EDF-72278B17102A}"/>
              </a:ext>
            </a:extLst>
          </p:cNvPr>
          <p:cNvSpPr txBox="1">
            <a:spLocks/>
          </p:cNvSpPr>
          <p:nvPr/>
        </p:nvSpPr>
        <p:spPr>
          <a:xfrm>
            <a:off x="5928341" y="3112214"/>
            <a:ext cx="4963885" cy="809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/>
              <a:t>Цели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F04CB20-89F4-4138-93AF-1D2D4AA1542A}"/>
              </a:ext>
            </a:extLst>
          </p:cNvPr>
          <p:cNvSpPr txBox="1">
            <a:spLocks/>
          </p:cNvSpPr>
          <p:nvPr/>
        </p:nvSpPr>
        <p:spPr>
          <a:xfrm>
            <a:off x="1287489" y="4423892"/>
            <a:ext cx="2548301" cy="809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/>
              <a:t>Проект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9A20D2-54B2-4C80-8C5D-18AB7BE56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9164" y="2424180"/>
            <a:ext cx="1864949" cy="19393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169DE22-C9AB-47A4-AD0D-15B03964C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3261" y="1366740"/>
            <a:ext cx="1555944" cy="15849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179C57-F051-4A24-AF03-DB97A26F5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278" y="2580431"/>
            <a:ext cx="1555944" cy="15849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171723E-1166-411E-9933-2CA9B6248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1468" y="4328160"/>
            <a:ext cx="1555944" cy="1584958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CD230D4-3012-43DC-AFAD-E9E473621F1D}"/>
              </a:ext>
            </a:extLst>
          </p:cNvPr>
          <p:cNvCxnSpPr/>
          <p:nvPr/>
        </p:nvCxnSpPr>
        <p:spPr>
          <a:xfrm>
            <a:off x="5311222" y="2159219"/>
            <a:ext cx="3117027" cy="0"/>
          </a:xfrm>
          <a:prstGeom prst="straightConnector1">
            <a:avLst/>
          </a:prstGeom>
          <a:ln w="76200" cap="rnd">
            <a:solidFill>
              <a:schemeClr val="accent5"/>
            </a:solidFill>
            <a:prstDash val="solid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7AD997-1352-483E-B5A7-D549D75574FA}"/>
              </a:ext>
            </a:extLst>
          </p:cNvPr>
          <p:cNvGrpSpPr/>
          <p:nvPr/>
        </p:nvGrpSpPr>
        <p:grpSpPr>
          <a:xfrm>
            <a:off x="3876115" y="2159218"/>
            <a:ext cx="1784163" cy="2961421"/>
            <a:chOff x="3876115" y="2159219"/>
            <a:chExt cx="1784163" cy="2814800"/>
          </a:xfrm>
        </p:grpSpPr>
        <p:cxnSp>
          <p:nvCxnSpPr>
            <p:cNvPr id="8" name="Соединитель: изогнутый 7">
              <a:extLst>
                <a:ext uri="{FF2B5EF4-FFF2-40B4-BE49-F238E27FC236}">
                  <a16:creationId xmlns:a16="http://schemas.microsoft.com/office/drawing/2014/main" id="{714BACC5-4A3D-490B-A66E-114FBDBC11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115" y="2159219"/>
              <a:ext cx="1435107" cy="1159282"/>
            </a:xfrm>
            <a:prstGeom prst="curvedConnector3">
              <a:avLst/>
            </a:prstGeom>
            <a:ln w="76200" cap="rnd">
              <a:solidFill>
                <a:schemeClr val="accent5"/>
              </a:solidFill>
              <a:prstDash val="solid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D15760AB-D08D-43C8-AE8E-1128B7015460}"/>
                </a:ext>
              </a:extLst>
            </p:cNvPr>
            <p:cNvCxnSpPr>
              <a:cxnSpLocks/>
            </p:cNvCxnSpPr>
            <p:nvPr/>
          </p:nvCxnSpPr>
          <p:spPr>
            <a:xfrm>
              <a:off x="3876115" y="3320552"/>
              <a:ext cx="1435107" cy="0"/>
            </a:xfrm>
            <a:prstGeom prst="straightConnector1">
              <a:avLst/>
            </a:prstGeom>
            <a:ln w="76200" cap="rnd">
              <a:solidFill>
                <a:schemeClr val="accent5"/>
              </a:solidFill>
              <a:prstDash val="solid"/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Соединитель: изогнутый 33">
              <a:extLst>
                <a:ext uri="{FF2B5EF4-FFF2-40B4-BE49-F238E27FC236}">
                  <a16:creationId xmlns:a16="http://schemas.microsoft.com/office/drawing/2014/main" id="{2175F234-F7A0-4B0B-B8EE-78FF5A178664}"/>
                </a:ext>
              </a:extLst>
            </p:cNvPr>
            <p:cNvCxnSpPr>
              <a:cxnSpLocks/>
            </p:cNvCxnSpPr>
            <p:nvPr/>
          </p:nvCxnSpPr>
          <p:spPr>
            <a:xfrm>
              <a:off x="3876115" y="3332744"/>
              <a:ext cx="1784163" cy="1641275"/>
            </a:xfrm>
            <a:prstGeom prst="curvedConnector3">
              <a:avLst/>
            </a:prstGeom>
            <a:ln w="76200" cap="rnd">
              <a:solidFill>
                <a:schemeClr val="accent5"/>
              </a:solidFill>
              <a:prstDash val="solid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DCDD0B2D-48F3-45EF-BC3E-A28BA26A41A2}"/>
              </a:ext>
            </a:extLst>
          </p:cNvPr>
          <p:cNvCxnSpPr>
            <a:cxnSpLocks/>
          </p:cNvCxnSpPr>
          <p:nvPr/>
        </p:nvCxnSpPr>
        <p:spPr>
          <a:xfrm>
            <a:off x="5684520" y="5118383"/>
            <a:ext cx="2331720" cy="0"/>
          </a:xfrm>
          <a:prstGeom prst="straightConnector1">
            <a:avLst/>
          </a:prstGeom>
          <a:ln w="76200" cap="rnd">
            <a:solidFill>
              <a:schemeClr val="accent5"/>
            </a:solidFill>
            <a:prstDash val="solid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420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Задачи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7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AEBFF5A-E03D-4AFC-ADED-2EF24FAF00A1}"/>
              </a:ext>
            </a:extLst>
          </p:cNvPr>
          <p:cNvSpPr/>
          <p:nvPr/>
        </p:nvSpPr>
        <p:spPr>
          <a:xfrm>
            <a:off x="783770" y="4454788"/>
            <a:ext cx="10669089" cy="1390396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Задачи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962182AB-491C-4A27-B487-E7A49903D25B}"/>
              </a:ext>
            </a:extLst>
          </p:cNvPr>
          <p:cNvSpPr/>
          <p:nvPr/>
        </p:nvSpPr>
        <p:spPr>
          <a:xfrm>
            <a:off x="2625870" y="1314313"/>
            <a:ext cx="784707" cy="937186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606BD06-06B7-4AAF-A1FF-7874744750B4}"/>
              </a:ext>
            </a:extLst>
          </p:cNvPr>
          <p:cNvSpPr txBox="1">
            <a:spLocks/>
          </p:cNvSpPr>
          <p:nvPr/>
        </p:nvSpPr>
        <p:spPr>
          <a:xfrm>
            <a:off x="1675493" y="1554677"/>
            <a:ext cx="8895080" cy="1439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Задача – конкретна и решаема!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2F576C-C169-4DD7-AD86-9A6F3E880890}"/>
              </a:ext>
            </a:extLst>
          </p:cNvPr>
          <p:cNvSpPr/>
          <p:nvPr/>
        </p:nvSpPr>
        <p:spPr>
          <a:xfrm>
            <a:off x="1645013" y="4636382"/>
            <a:ext cx="8901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Задача – </a:t>
            </a:r>
            <a:r>
              <a:rPr lang="ru-RU" sz="2800" dirty="0"/>
              <a:t>составляющая цели, которая решает конкретную проблему на пути к достижению этой цели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BF688AA-CA01-4845-9F0F-1AC980B91BD5}"/>
              </a:ext>
            </a:extLst>
          </p:cNvPr>
          <p:cNvSpPr/>
          <p:nvPr/>
        </p:nvSpPr>
        <p:spPr>
          <a:xfrm>
            <a:off x="1160374" y="2932238"/>
            <a:ext cx="5301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C3837"/>
                </a:solidFill>
                <a:cs typeface="Times New Roman" panose="02020603050405020304" pitchFamily="18" charset="0"/>
              </a:rPr>
              <a:t>Не более 5 задач</a:t>
            </a:r>
          </a:p>
        </p:txBody>
      </p:sp>
      <p:sp>
        <p:nvSpPr>
          <p:cNvPr id="34" name="Стрелка: шеврон 33">
            <a:extLst>
              <a:ext uri="{FF2B5EF4-FFF2-40B4-BE49-F238E27FC236}">
                <a16:creationId xmlns:a16="http://schemas.microsoft.com/office/drawing/2014/main" id="{A9B112B5-E978-481C-B723-A39075F918E2}"/>
              </a:ext>
            </a:extLst>
          </p:cNvPr>
          <p:cNvSpPr/>
          <p:nvPr/>
        </p:nvSpPr>
        <p:spPr>
          <a:xfrm>
            <a:off x="6219726" y="2931993"/>
            <a:ext cx="440154" cy="842055"/>
          </a:xfrm>
          <a:prstGeom prst="chevron">
            <a:avLst>
              <a:gd name="adj" fmla="val 662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3BFCF-0417-4AE6-AB1C-CD29EBD73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8633" y="2514601"/>
            <a:ext cx="1555944" cy="1584958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10B2B66-F506-4FB3-80FE-B41439D3669C}"/>
              </a:ext>
            </a:extLst>
          </p:cNvPr>
          <p:cNvSpPr/>
          <p:nvPr/>
        </p:nvSpPr>
        <p:spPr>
          <a:xfrm>
            <a:off x="6976836" y="2932238"/>
            <a:ext cx="2451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3C3837"/>
                </a:solidFill>
                <a:cs typeface="Times New Roman" panose="02020603050405020304" pitchFamily="18" charset="0"/>
              </a:rPr>
              <a:t>1 Цель</a:t>
            </a:r>
          </a:p>
        </p:txBody>
      </p:sp>
    </p:spTree>
    <p:extLst>
      <p:ext uri="{BB962C8B-B14F-4D97-AF65-F5344CB8AC3E}">
        <p14:creationId xmlns:p14="http://schemas.microsoft.com/office/powerpoint/2010/main" val="8627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FB20C92-B89B-49FF-9641-FBBCDFD31C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5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FB20C92-B89B-49FF-9641-FBBCDFD31C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E8172-84A2-4544-B425-E52A38EB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183" y="261955"/>
            <a:ext cx="10515600" cy="1325563"/>
          </a:xfrm>
        </p:spPr>
        <p:txBody>
          <a:bodyPr/>
          <a:lstStyle/>
          <a:p>
            <a:r>
              <a:rPr lang="ru-RU" altLang="ru-RU" dirty="0">
                <a:ea typeface="Verdana" panose="020B0604030504040204" pitchFamily="34" charset="0"/>
                <a:cs typeface="Verdana" panose="020B0604030504040204" pitchFamily="34" charset="0"/>
              </a:rPr>
              <a:t>Что такое социальный проект?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B75824-381E-487F-9FBD-6A509C8C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t>2</a:t>
            </a:fld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E0BE8172-84A2-4544-B425-E52A38EBAA9C}"/>
              </a:ext>
            </a:extLst>
          </p:cNvPr>
          <p:cNvSpPr txBox="1">
            <a:spLocks/>
          </p:cNvSpPr>
          <p:nvPr/>
        </p:nvSpPr>
        <p:spPr>
          <a:xfrm>
            <a:off x="1587443" y="2567589"/>
            <a:ext cx="8895080" cy="2425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2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Комплекс действий и мероприятий, направленных на достижение цели и получение заранее запланированных результатов </a:t>
            </a:r>
            <a:br>
              <a:rPr lang="ru-RU" altLang="ru-RU" sz="32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для решения или смягчения существующей социальной проблемы</a:t>
            </a:r>
            <a:endParaRPr lang="ru-RU" sz="3200" dirty="0">
              <a:solidFill>
                <a:srgbClr val="3C3837"/>
              </a:solidFill>
            </a:endParaRPr>
          </a:p>
          <a:p>
            <a:pPr algn="ctr"/>
            <a:endParaRPr lang="ru-RU" sz="3200" b="0" dirty="0">
              <a:solidFill>
                <a:srgbClr val="3C383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C0624-5E05-2F45-A9F8-E657B30B33F1}"/>
              </a:ext>
            </a:extLst>
          </p:cNvPr>
          <p:cNvSpPr txBox="1"/>
          <p:nvPr/>
        </p:nvSpPr>
        <p:spPr>
          <a:xfrm>
            <a:off x="736600" y="736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493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23E2DB6-7AA2-487F-B955-D69679833773}"/>
              </a:ext>
            </a:extLst>
          </p:cNvPr>
          <p:cNvSpPr/>
          <p:nvPr/>
        </p:nvSpPr>
        <p:spPr>
          <a:xfrm>
            <a:off x="6734557" y="2645519"/>
            <a:ext cx="4790151" cy="1187902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3600" b="1" dirty="0">
                <a:solidFill>
                  <a:srgbClr val="3C3837"/>
                </a:solidFill>
                <a:latin typeface="Calibri"/>
                <a:cs typeface="Times New Roman" panose="02020603050405020304" pitchFamily="18" charset="0"/>
              </a:rPr>
              <a:t>Проблема решена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2A6E0AF-CFEA-4224-9545-0B6759F1248E}"/>
              </a:ext>
            </a:extLst>
          </p:cNvPr>
          <p:cNvSpPr/>
          <p:nvPr/>
        </p:nvSpPr>
        <p:spPr>
          <a:xfrm>
            <a:off x="7281589" y="5086194"/>
            <a:ext cx="3498737" cy="837806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0ACDD19-87EA-43D5-AE49-8621CDA56EE5}"/>
              </a:ext>
            </a:extLst>
          </p:cNvPr>
          <p:cNvSpPr/>
          <p:nvPr/>
        </p:nvSpPr>
        <p:spPr>
          <a:xfrm>
            <a:off x="1411673" y="4025901"/>
            <a:ext cx="3217233" cy="837806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6D4A0B0-3135-4DE0-BE8D-38BD7810F615}"/>
              </a:ext>
            </a:extLst>
          </p:cNvPr>
          <p:cNvSpPr/>
          <p:nvPr/>
        </p:nvSpPr>
        <p:spPr>
          <a:xfrm>
            <a:off x="7281590" y="4025901"/>
            <a:ext cx="3498737" cy="837806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82B72D4-F04B-417A-BE87-888C7ED9458D}"/>
              </a:ext>
            </a:extLst>
          </p:cNvPr>
          <p:cNvSpPr/>
          <p:nvPr/>
        </p:nvSpPr>
        <p:spPr>
          <a:xfrm>
            <a:off x="710008" y="2616402"/>
            <a:ext cx="4910635" cy="1154995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FB20C92-B89B-49FF-9641-FBBCDFD31C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6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FB20C92-B89B-49FF-9641-FBBCDFD31C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E8172-84A2-4544-B425-E52A38EB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Постановка задач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B75824-381E-487F-9FBD-6A509C8C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1750B8-3A0E-4E98-9019-85D0330349BB}"/>
              </a:ext>
            </a:extLst>
          </p:cNvPr>
          <p:cNvSpPr/>
          <p:nvPr/>
        </p:nvSpPr>
        <p:spPr>
          <a:xfrm>
            <a:off x="1468346" y="4105743"/>
            <a:ext cx="307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Препятствие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1B8749B-B15E-40E8-9005-052E3216BA8F}"/>
              </a:ext>
            </a:extLst>
          </p:cNvPr>
          <p:cNvSpPr/>
          <p:nvPr/>
        </p:nvSpPr>
        <p:spPr>
          <a:xfrm>
            <a:off x="7505232" y="4118769"/>
            <a:ext cx="307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Задача</a:t>
            </a:r>
          </a:p>
        </p:txBody>
      </p:sp>
      <p:sp>
        <p:nvSpPr>
          <p:cNvPr id="8" name="Стрелка: влево-вправо 7">
            <a:extLst>
              <a:ext uri="{FF2B5EF4-FFF2-40B4-BE49-F238E27FC236}">
                <a16:creationId xmlns:a16="http://schemas.microsoft.com/office/drawing/2014/main" id="{E188241D-4C54-4AEC-A796-B1955C763587}"/>
              </a:ext>
            </a:extLst>
          </p:cNvPr>
          <p:cNvSpPr/>
          <p:nvPr/>
        </p:nvSpPr>
        <p:spPr>
          <a:xfrm>
            <a:off x="4830863" y="4219828"/>
            <a:ext cx="2358310" cy="582817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65194E3-B09F-4328-92FC-5C9C728E4CAE}"/>
              </a:ext>
            </a:extLst>
          </p:cNvPr>
          <p:cNvSpPr/>
          <p:nvPr/>
        </p:nvSpPr>
        <p:spPr>
          <a:xfrm>
            <a:off x="1137346" y="2814214"/>
            <a:ext cx="393202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Есть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52DFC58-BEF7-4E9C-88ED-86A9FB95A0C1}"/>
              </a:ext>
            </a:extLst>
          </p:cNvPr>
          <p:cNvCxnSpPr>
            <a:cxnSpLocks/>
          </p:cNvCxnSpPr>
          <p:nvPr/>
        </p:nvCxnSpPr>
        <p:spPr>
          <a:xfrm flipV="1">
            <a:off x="6010018" y="1106801"/>
            <a:ext cx="0" cy="5252482"/>
          </a:xfrm>
          <a:prstGeom prst="line">
            <a:avLst/>
          </a:prstGeom>
          <a:noFill/>
          <a:ln w="66675" cap="rnd">
            <a:solidFill>
              <a:schemeClr val="accent5"/>
            </a:solidFill>
            <a:prstDash val="sysDot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8D762CC7-EB40-454F-8DD7-A15D142EAA3B}"/>
              </a:ext>
            </a:extLst>
          </p:cNvPr>
          <p:cNvSpPr/>
          <p:nvPr/>
        </p:nvSpPr>
        <p:spPr>
          <a:xfrm>
            <a:off x="2020974" y="1080159"/>
            <a:ext cx="784707" cy="937186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637E9FFB-9450-4C98-833C-8C7EF5D7A487}"/>
              </a:ext>
            </a:extLst>
          </p:cNvPr>
          <p:cNvSpPr txBox="1">
            <a:spLocks/>
          </p:cNvSpPr>
          <p:nvPr/>
        </p:nvSpPr>
        <p:spPr>
          <a:xfrm>
            <a:off x="1157768" y="1839667"/>
            <a:ext cx="3877458" cy="90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плохо</a:t>
            </a:r>
            <a:endParaRPr lang="ru-RU" sz="3600" b="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D9E8ADC8-6DE0-4D26-9D91-146C0CF9BC1A}"/>
              </a:ext>
            </a:extLst>
          </p:cNvPr>
          <p:cNvSpPr/>
          <p:nvPr/>
        </p:nvSpPr>
        <p:spPr>
          <a:xfrm>
            <a:off x="7436398" y="1135560"/>
            <a:ext cx="784707" cy="937186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B4EB6A2E-3255-4396-905B-8C89B6D0E5C3}"/>
              </a:ext>
            </a:extLst>
          </p:cNvPr>
          <p:cNvSpPr txBox="1">
            <a:spLocks/>
          </p:cNvSpPr>
          <p:nvPr/>
        </p:nvSpPr>
        <p:spPr>
          <a:xfrm>
            <a:off x="7253756" y="1259741"/>
            <a:ext cx="4034739" cy="862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Должно быть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3B02590-8B08-4846-9445-169D8D0DDE2F}"/>
              </a:ext>
            </a:extLst>
          </p:cNvPr>
          <p:cNvSpPr/>
          <p:nvPr/>
        </p:nvSpPr>
        <p:spPr>
          <a:xfrm>
            <a:off x="1411674" y="5086194"/>
            <a:ext cx="3227500" cy="837806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Стрелка: влево-вправо 22">
            <a:extLst>
              <a:ext uri="{FF2B5EF4-FFF2-40B4-BE49-F238E27FC236}">
                <a16:creationId xmlns:a16="http://schemas.microsoft.com/office/drawing/2014/main" id="{E441532C-B263-4B86-A3A9-FE1C0C859A76}"/>
              </a:ext>
            </a:extLst>
          </p:cNvPr>
          <p:cNvSpPr/>
          <p:nvPr/>
        </p:nvSpPr>
        <p:spPr>
          <a:xfrm>
            <a:off x="4804131" y="5224119"/>
            <a:ext cx="2358310" cy="582817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012F9D4-A55D-404C-B242-15B309006844}"/>
              </a:ext>
            </a:extLst>
          </p:cNvPr>
          <p:cNvSpPr/>
          <p:nvPr/>
        </p:nvSpPr>
        <p:spPr>
          <a:xfrm>
            <a:off x="1480647" y="5151423"/>
            <a:ext cx="307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Препятствие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B1EC72-98E4-4D94-A44C-C941695FFCE7}"/>
              </a:ext>
            </a:extLst>
          </p:cNvPr>
          <p:cNvSpPr/>
          <p:nvPr/>
        </p:nvSpPr>
        <p:spPr>
          <a:xfrm>
            <a:off x="7516130" y="5159385"/>
            <a:ext cx="307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Задача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48402E61-34E9-400E-B143-5F6A60E80C8A}"/>
              </a:ext>
            </a:extLst>
          </p:cNvPr>
          <p:cNvSpPr txBox="1">
            <a:spLocks/>
          </p:cNvSpPr>
          <p:nvPr/>
        </p:nvSpPr>
        <p:spPr>
          <a:xfrm>
            <a:off x="1179080" y="1259741"/>
            <a:ext cx="3877458" cy="90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Сейчас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B8B25DC9-283F-4238-9C26-1CA2B104DC01}"/>
              </a:ext>
            </a:extLst>
          </p:cNvPr>
          <p:cNvSpPr txBox="1">
            <a:spLocks/>
          </p:cNvSpPr>
          <p:nvPr/>
        </p:nvSpPr>
        <p:spPr>
          <a:xfrm>
            <a:off x="7315622" y="1894430"/>
            <a:ext cx="3877458" cy="90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хорошо</a:t>
            </a:r>
            <a:endParaRPr lang="ru-RU" sz="3600" b="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CBAF1D-8F61-475E-85FB-512428E8D405}"/>
              </a:ext>
            </a:extLst>
          </p:cNvPr>
          <p:cNvSpPr/>
          <p:nvPr/>
        </p:nvSpPr>
        <p:spPr>
          <a:xfrm>
            <a:off x="4970113" y="1533465"/>
            <a:ext cx="197400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3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Мероприятия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61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062D9-D36C-4AE3-A5B2-B73200F8A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Мероприятия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E17212-04F3-4377-9F26-F9CFA51E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8F5A-F340-42BF-9607-A6E5756FC3A3}" type="slidenum">
              <a:rPr lang="ru-RU" smtClean="0"/>
              <a:t>22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199042-44D8-43E3-876B-2C437F03468E}"/>
              </a:ext>
            </a:extLst>
          </p:cNvPr>
          <p:cNvSpPr/>
          <p:nvPr/>
        </p:nvSpPr>
        <p:spPr>
          <a:xfrm>
            <a:off x="1019325" y="2591084"/>
            <a:ext cx="960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C3837"/>
                </a:solidFill>
              </a:rPr>
              <a:t>Цель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757BC6-3DD6-4595-8826-F45EA940EB76}"/>
              </a:ext>
            </a:extLst>
          </p:cNvPr>
          <p:cNvSpPr/>
          <p:nvPr/>
        </p:nvSpPr>
        <p:spPr>
          <a:xfrm>
            <a:off x="8285441" y="3527045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C3837"/>
                </a:solidFill>
              </a:rPr>
              <a:t>Мероприятия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473B693-3B12-42C8-9CC0-82C0313F38DF}"/>
              </a:ext>
            </a:extLst>
          </p:cNvPr>
          <p:cNvSpPr txBox="1">
            <a:spLocks/>
          </p:cNvSpPr>
          <p:nvPr/>
        </p:nvSpPr>
        <p:spPr>
          <a:xfrm>
            <a:off x="7368048" y="4032806"/>
            <a:ext cx="4340340" cy="815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b="0" dirty="0">
                <a:solidFill>
                  <a:srgbClr val="3C3837"/>
                </a:solidFill>
              </a:rPr>
              <a:t>Не менее 2 мероприятий на каждую задачу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3AF4ED38-EC29-4819-A40A-5674B9BFADFA}"/>
              </a:ext>
            </a:extLst>
          </p:cNvPr>
          <p:cNvSpPr txBox="1">
            <a:spLocks/>
          </p:cNvSpPr>
          <p:nvPr/>
        </p:nvSpPr>
        <p:spPr>
          <a:xfrm>
            <a:off x="1061129" y="513654"/>
            <a:ext cx="9369136" cy="815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ru-RU" b="0" dirty="0">
              <a:solidFill>
                <a:srgbClr val="3C3837"/>
              </a:solidFill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5E6F3866-EC20-471A-98BC-820086FD6764}"/>
              </a:ext>
            </a:extLst>
          </p:cNvPr>
          <p:cNvSpPr/>
          <p:nvPr/>
        </p:nvSpPr>
        <p:spPr>
          <a:xfrm>
            <a:off x="1383484" y="1010085"/>
            <a:ext cx="731666" cy="873839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6F34188F-F4CD-4B51-99AA-67D7D0D358AA}"/>
              </a:ext>
            </a:extLst>
          </p:cNvPr>
          <p:cNvSpPr txBox="1">
            <a:spLocks/>
          </p:cNvSpPr>
          <p:nvPr/>
        </p:nvSpPr>
        <p:spPr>
          <a:xfrm>
            <a:off x="1237488" y="1166241"/>
            <a:ext cx="10215372" cy="7533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Мероприятия – </a:t>
            </a:r>
            <a:r>
              <a:rPr lang="ru-RU" altLang="ru-RU" sz="3600" b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инструмент для решения задач</a:t>
            </a:r>
            <a:endParaRPr lang="ru-RU" altLang="ru-RU" sz="3600" b="0" dirty="0">
              <a:solidFill>
                <a:srgbClr val="3C383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2CEE9B4-BCB7-489D-BA39-01843251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792" y="3296718"/>
            <a:ext cx="1555944" cy="1584958"/>
          </a:xfrm>
          <a:prstGeom prst="rect">
            <a:avLst/>
          </a:prstGeom>
        </p:spPr>
      </p:pic>
      <p:sp>
        <p:nvSpPr>
          <p:cNvPr id="53" name="Дуга 52">
            <a:extLst>
              <a:ext uri="{FF2B5EF4-FFF2-40B4-BE49-F238E27FC236}">
                <a16:creationId xmlns:a16="http://schemas.microsoft.com/office/drawing/2014/main" id="{DFED5302-BFA0-4078-88C4-5A69C6E05052}"/>
              </a:ext>
            </a:extLst>
          </p:cNvPr>
          <p:cNvSpPr/>
          <p:nvPr/>
        </p:nvSpPr>
        <p:spPr>
          <a:xfrm rot="5741020" flipH="1" flipV="1">
            <a:off x="6586750" y="4594340"/>
            <a:ext cx="1427151" cy="2368940"/>
          </a:xfrm>
          <a:prstGeom prst="arc">
            <a:avLst>
              <a:gd name="adj1" fmla="val 18336970"/>
              <a:gd name="adj2" fmla="val 3956511"/>
            </a:avLst>
          </a:prstGeom>
          <a:ln w="2222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07953D-0A7B-4AF8-9C97-F288EBA53903}"/>
              </a:ext>
            </a:extLst>
          </p:cNvPr>
          <p:cNvGrpSpPr/>
          <p:nvPr/>
        </p:nvGrpSpPr>
        <p:grpSpPr>
          <a:xfrm>
            <a:off x="4571786" y="2005487"/>
            <a:ext cx="7042188" cy="3174077"/>
            <a:chOff x="4349118" y="1406112"/>
            <a:chExt cx="7042188" cy="4367898"/>
          </a:xfrm>
        </p:grpSpPr>
        <p:sp>
          <p:nvSpPr>
            <p:cNvPr id="52" name="Дуга 51">
              <a:extLst>
                <a:ext uri="{FF2B5EF4-FFF2-40B4-BE49-F238E27FC236}">
                  <a16:creationId xmlns:a16="http://schemas.microsoft.com/office/drawing/2014/main" id="{3FEDC51F-EFBA-4546-8BD9-ACAB793966B6}"/>
                </a:ext>
              </a:extLst>
            </p:cNvPr>
            <p:cNvSpPr/>
            <p:nvPr/>
          </p:nvSpPr>
          <p:spPr>
            <a:xfrm rot="6430194" flipH="1" flipV="1">
              <a:off x="5904703" y="1259600"/>
              <a:ext cx="1807585" cy="2739646"/>
            </a:xfrm>
            <a:prstGeom prst="arc">
              <a:avLst>
                <a:gd name="adj1" fmla="val 17645312"/>
                <a:gd name="adj2" fmla="val 3704238"/>
              </a:avLst>
            </a:prstGeom>
            <a:ln w="2222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Дуга 53">
              <a:extLst>
                <a:ext uri="{FF2B5EF4-FFF2-40B4-BE49-F238E27FC236}">
                  <a16:creationId xmlns:a16="http://schemas.microsoft.com/office/drawing/2014/main" id="{889720CF-DBFD-4916-B5CC-B6EFF7FF60F9}"/>
                </a:ext>
              </a:extLst>
            </p:cNvPr>
            <p:cNvSpPr/>
            <p:nvPr/>
          </p:nvSpPr>
          <p:spPr>
            <a:xfrm rot="6003765" flipH="1" flipV="1">
              <a:off x="5648231" y="711395"/>
              <a:ext cx="3107284" cy="4845151"/>
            </a:xfrm>
            <a:prstGeom prst="arc">
              <a:avLst>
                <a:gd name="adj1" fmla="val 18173945"/>
                <a:gd name="adj2" fmla="val 3615552"/>
              </a:avLst>
            </a:prstGeom>
            <a:ln w="2222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Дуга 54">
              <a:extLst>
                <a:ext uri="{FF2B5EF4-FFF2-40B4-BE49-F238E27FC236}">
                  <a16:creationId xmlns:a16="http://schemas.microsoft.com/office/drawing/2014/main" id="{6D168EED-7902-437E-9F6E-94A63EB67502}"/>
                </a:ext>
              </a:extLst>
            </p:cNvPr>
            <p:cNvSpPr/>
            <p:nvPr/>
          </p:nvSpPr>
          <p:spPr>
            <a:xfrm rot="5741020" flipH="1" flipV="1">
              <a:off x="5686263" y="68967"/>
              <a:ext cx="4367898" cy="7042188"/>
            </a:xfrm>
            <a:prstGeom prst="arc">
              <a:avLst>
                <a:gd name="adj1" fmla="val 18093348"/>
                <a:gd name="adj2" fmla="val 3862232"/>
              </a:avLst>
            </a:prstGeom>
            <a:ln w="2222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Дуга 55">
            <a:extLst>
              <a:ext uri="{FF2B5EF4-FFF2-40B4-BE49-F238E27FC236}">
                <a16:creationId xmlns:a16="http://schemas.microsoft.com/office/drawing/2014/main" id="{A13F6BFF-033E-4A07-B4A4-1C3994EA48C1}"/>
              </a:ext>
            </a:extLst>
          </p:cNvPr>
          <p:cNvSpPr/>
          <p:nvPr/>
        </p:nvSpPr>
        <p:spPr>
          <a:xfrm rot="5400000" flipH="1" flipV="1">
            <a:off x="6080313" y="4137175"/>
            <a:ext cx="3356150" cy="4845151"/>
          </a:xfrm>
          <a:prstGeom prst="arc">
            <a:avLst>
              <a:gd name="adj1" fmla="val 19246512"/>
              <a:gd name="adj2" fmla="val 3621691"/>
            </a:avLst>
          </a:prstGeom>
          <a:ln w="2222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46F6DB7-ACC8-4029-B2DC-56E70DF69568}"/>
              </a:ext>
            </a:extLst>
          </p:cNvPr>
          <p:cNvGrpSpPr/>
          <p:nvPr/>
        </p:nvGrpSpPr>
        <p:grpSpPr>
          <a:xfrm>
            <a:off x="2230291" y="1884944"/>
            <a:ext cx="4290555" cy="4570921"/>
            <a:chOff x="2230291" y="1656344"/>
            <a:chExt cx="4290555" cy="4570921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1436F46-DD02-4FDE-AB76-FEC63434CD04}"/>
                </a:ext>
              </a:extLst>
            </p:cNvPr>
            <p:cNvGrpSpPr/>
            <p:nvPr/>
          </p:nvGrpSpPr>
          <p:grpSpPr>
            <a:xfrm>
              <a:off x="4479744" y="4186165"/>
              <a:ext cx="2041102" cy="2041100"/>
              <a:chOff x="974864" y="1889680"/>
              <a:chExt cx="2365662" cy="2365662"/>
            </a:xfrm>
            <a:noFill/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A1495DBD-F923-402E-83B4-D3652CBF0CA1}"/>
                  </a:ext>
                </a:extLst>
              </p:cNvPr>
              <p:cNvSpPr/>
              <p:nvPr/>
            </p:nvSpPr>
            <p:spPr>
              <a:xfrm>
                <a:off x="974864" y="1889680"/>
                <a:ext cx="2365662" cy="2365662"/>
              </a:xfrm>
              <a:prstGeom prst="ellipse">
                <a:avLst/>
              </a:prstGeom>
              <a:grpFill/>
              <a:ln w="25400" cap="flat">
                <a:solidFill>
                  <a:schemeClr val="accent5"/>
                </a:solidFill>
                <a:prstDash val="sysDot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E78A8162-5DF7-4769-9A86-ADB0545A6626}"/>
                  </a:ext>
                </a:extLst>
              </p:cNvPr>
              <p:cNvSpPr/>
              <p:nvPr/>
            </p:nvSpPr>
            <p:spPr>
              <a:xfrm>
                <a:off x="1081542" y="1999080"/>
                <a:ext cx="2142508" cy="2142508"/>
              </a:xfrm>
              <a:prstGeom prst="ellipse">
                <a:avLst/>
              </a:prstGeom>
              <a:grpFill/>
              <a:ln w="47625" cap="flat">
                <a:solidFill>
                  <a:schemeClr val="accent5"/>
                </a:solidFill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AA13EBD-343C-4A05-AEE6-5F592E20AA40}"/>
                </a:ext>
              </a:extLst>
            </p:cNvPr>
            <p:cNvSpPr/>
            <p:nvPr/>
          </p:nvSpPr>
          <p:spPr>
            <a:xfrm>
              <a:off x="4882199" y="4943227"/>
              <a:ext cx="12747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3C3837"/>
                  </a:solidFill>
                </a:rPr>
                <a:t>Задача</a:t>
              </a: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3F2227E9-71B6-4E2A-9F0D-4A54F321C3F0}"/>
                </a:ext>
              </a:extLst>
            </p:cNvPr>
            <p:cNvGrpSpPr/>
            <p:nvPr/>
          </p:nvGrpSpPr>
          <p:grpSpPr>
            <a:xfrm>
              <a:off x="4448498" y="1656344"/>
              <a:ext cx="2041102" cy="2041100"/>
              <a:chOff x="974864" y="1889680"/>
              <a:chExt cx="2365662" cy="2365662"/>
            </a:xfrm>
            <a:noFill/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86267CA3-EACB-46AF-8692-C6A6E43C689F}"/>
                  </a:ext>
                </a:extLst>
              </p:cNvPr>
              <p:cNvSpPr/>
              <p:nvPr/>
            </p:nvSpPr>
            <p:spPr>
              <a:xfrm>
                <a:off x="974864" y="1889680"/>
                <a:ext cx="2365662" cy="2365662"/>
              </a:xfrm>
              <a:prstGeom prst="ellipse">
                <a:avLst/>
              </a:prstGeom>
              <a:grpFill/>
              <a:ln w="25400" cap="flat">
                <a:solidFill>
                  <a:schemeClr val="accent5"/>
                </a:solidFill>
                <a:prstDash val="sysDot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6C575A4C-9852-47C4-BEB0-4DDA2AA9FD1E}"/>
                  </a:ext>
                </a:extLst>
              </p:cNvPr>
              <p:cNvSpPr/>
              <p:nvPr/>
            </p:nvSpPr>
            <p:spPr>
              <a:xfrm>
                <a:off x="1081542" y="1999080"/>
                <a:ext cx="2142508" cy="2142508"/>
              </a:xfrm>
              <a:prstGeom prst="ellipse">
                <a:avLst/>
              </a:prstGeom>
              <a:grpFill/>
              <a:ln w="47625" cap="flat">
                <a:solidFill>
                  <a:schemeClr val="accent5"/>
                </a:solidFill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954DF8A-06A1-49E8-9805-60722894042B}"/>
                </a:ext>
              </a:extLst>
            </p:cNvPr>
            <p:cNvSpPr/>
            <p:nvPr/>
          </p:nvSpPr>
          <p:spPr>
            <a:xfrm>
              <a:off x="4896824" y="2427983"/>
              <a:ext cx="12747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3C3837"/>
                  </a:solidFill>
                </a:rPr>
                <a:t>Задача</a:t>
              </a:r>
            </a:p>
          </p:txBody>
        </p: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2B54E1B4-3986-4B2B-BCC4-996E6FABE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736" y="2885704"/>
              <a:ext cx="2029644" cy="623306"/>
            </a:xfrm>
            <a:prstGeom prst="line">
              <a:avLst/>
            </a:prstGeom>
            <a:ln w="57150">
              <a:solidFill>
                <a:schemeClr val="accent5"/>
              </a:solidFill>
              <a:prstDash val="solid"/>
              <a:headEnd type="triangl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C499197-9A47-4D04-B683-6DEEC118D5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0291" y="4234224"/>
              <a:ext cx="2153034" cy="528274"/>
            </a:xfrm>
            <a:prstGeom prst="line">
              <a:avLst/>
            </a:prstGeom>
            <a:ln w="57150">
              <a:solidFill>
                <a:schemeClr val="accent5"/>
              </a:solidFill>
              <a:prstDash val="solid"/>
              <a:headEnd type="triangl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733F7A8-0CE9-40A4-9CAE-398A5F913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1517" y="2766955"/>
            <a:ext cx="943977" cy="70480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DCE6BBD-C21A-4FDA-BBA1-74212FFCD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8407" y="2766955"/>
            <a:ext cx="943977" cy="70480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CA3050F-8936-4D32-BC30-A6FBC7C05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80963" y="2766955"/>
            <a:ext cx="943977" cy="70480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5D26537-7E77-4555-8034-ADCA3FBE5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3080" y="5577683"/>
            <a:ext cx="943977" cy="70480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5F99E93-33D7-4A86-89C4-F16AA39C1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9970" y="5577683"/>
            <a:ext cx="943977" cy="7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0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3FB4AB5-3A1C-423D-BEE5-B95C7B02DE84}"/>
              </a:ext>
            </a:extLst>
          </p:cNvPr>
          <p:cNvSpPr/>
          <p:nvPr/>
        </p:nvSpPr>
        <p:spPr>
          <a:xfrm>
            <a:off x="864550" y="4741602"/>
            <a:ext cx="10369508" cy="13824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647A2DF-57FF-441E-BA29-4AA7C24F5703}"/>
              </a:ext>
            </a:extLst>
          </p:cNvPr>
          <p:cNvSpPr/>
          <p:nvPr/>
        </p:nvSpPr>
        <p:spPr>
          <a:xfrm>
            <a:off x="4565693" y="1264282"/>
            <a:ext cx="2952708" cy="31625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4466526-4F69-4D61-B2BB-148705DD1A92}"/>
              </a:ext>
            </a:extLst>
          </p:cNvPr>
          <p:cNvSpPr/>
          <p:nvPr/>
        </p:nvSpPr>
        <p:spPr>
          <a:xfrm>
            <a:off x="8281350" y="1246175"/>
            <a:ext cx="2952708" cy="31625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1FE981D-56F1-45C4-8914-360C8D333533}"/>
              </a:ext>
            </a:extLst>
          </p:cNvPr>
          <p:cNvSpPr/>
          <p:nvPr/>
        </p:nvSpPr>
        <p:spPr>
          <a:xfrm>
            <a:off x="847252" y="1300377"/>
            <a:ext cx="2952708" cy="31625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BE8EC39-E3EF-4EDF-90B8-360EE934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Содержание мероприятий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698A2E-70D5-4ECF-BA3B-DC4258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655"/>
            <a:fld id="{3EF660E9-E116-4F2D-91B7-27BAC0D3A970}" type="slidenum">
              <a:rPr lang="ru-RU"/>
              <a:pPr defTabSz="414655"/>
              <a:t>23</a:t>
            </a:fld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6C49696-EAA5-46E5-BD6F-DEDAFBDB9EC8}"/>
              </a:ext>
            </a:extLst>
          </p:cNvPr>
          <p:cNvSpPr txBox="1">
            <a:spLocks/>
          </p:cNvSpPr>
          <p:nvPr/>
        </p:nvSpPr>
        <p:spPr>
          <a:xfrm>
            <a:off x="1136302" y="3148264"/>
            <a:ext cx="2347130" cy="1423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Время проведения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ru-RU" b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19D8F44B-A0E1-4CF9-9BD1-C2175C8724E0}"/>
              </a:ext>
            </a:extLst>
          </p:cNvPr>
          <p:cNvSpPr txBox="1">
            <a:spLocks/>
          </p:cNvSpPr>
          <p:nvPr/>
        </p:nvSpPr>
        <p:spPr>
          <a:xfrm>
            <a:off x="8350552" y="3145710"/>
            <a:ext cx="2825450" cy="954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Ожидаемый результат</a:t>
            </a:r>
            <a:endParaRPr lang="ru-RU" b="0" dirty="0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BE10B3CF-0312-4C9A-B407-6E9843F70636}"/>
              </a:ext>
            </a:extLst>
          </p:cNvPr>
          <p:cNvSpPr txBox="1">
            <a:spLocks/>
          </p:cNvSpPr>
          <p:nvPr/>
        </p:nvSpPr>
        <p:spPr>
          <a:xfrm>
            <a:off x="4851959" y="3148264"/>
            <a:ext cx="2347130" cy="1100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Место проведения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ru-RU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406DB-CDA2-4E70-8F4E-8351409D3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668" y="1669977"/>
            <a:ext cx="1777048" cy="12968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EC9C32-E75B-450B-AFB6-C12798E67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8039" y="1525941"/>
            <a:ext cx="1385162" cy="14032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732360-8F06-40A9-AC8F-4E69891BE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5507" y="1729738"/>
            <a:ext cx="1390663" cy="114075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C5915E-52F3-480D-B187-AE37BAFF9B20}"/>
              </a:ext>
            </a:extLst>
          </p:cNvPr>
          <p:cNvSpPr/>
          <p:nvPr/>
        </p:nvSpPr>
        <p:spPr>
          <a:xfrm>
            <a:off x="765490" y="4992663"/>
            <a:ext cx="1058831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000"/>
              </a:spcAft>
              <a:buClr>
                <a:srgbClr val="7EB180"/>
              </a:buClr>
              <a:buSzPct val="120000"/>
            </a:pPr>
            <a:r>
              <a:rPr lang="ru-RU" sz="2800" b="1" dirty="0">
                <a:solidFill>
                  <a:srgbClr val="3C3837"/>
                </a:solidFill>
              </a:rPr>
              <a:t>Детализация описания мероприятий позволяет </a:t>
            </a:r>
            <a:br>
              <a:rPr lang="en-US" sz="2800" b="1" dirty="0">
                <a:solidFill>
                  <a:srgbClr val="3C3837"/>
                </a:solidFill>
              </a:rPr>
            </a:br>
            <a:r>
              <a:rPr lang="ru-RU" sz="2800" b="1" dirty="0">
                <a:solidFill>
                  <a:srgbClr val="3C3837"/>
                </a:solidFill>
              </a:rPr>
              <a:t>понять их 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6082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2750FAA-C741-4A95-B3DA-3AA21F5C2E2E}"/>
              </a:ext>
            </a:extLst>
          </p:cNvPr>
          <p:cNvSpPr/>
          <p:nvPr/>
        </p:nvSpPr>
        <p:spPr>
          <a:xfrm>
            <a:off x="6604000" y="1364345"/>
            <a:ext cx="4634896" cy="4526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1FE981D-56F1-45C4-8914-360C8D333533}"/>
              </a:ext>
            </a:extLst>
          </p:cNvPr>
          <p:cNvSpPr/>
          <p:nvPr/>
        </p:nvSpPr>
        <p:spPr>
          <a:xfrm>
            <a:off x="864549" y="1364345"/>
            <a:ext cx="4854079" cy="4526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BE8EC39-E3EF-4EDF-90B8-360EE934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Результаты мероприятия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698A2E-70D5-4ECF-BA3B-DC4258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655"/>
            <a:fld id="{3EF660E9-E116-4F2D-91B7-27BAC0D3A970}" type="slidenum">
              <a:rPr lang="ru-RU"/>
              <a:pPr defTabSz="414655"/>
              <a:t>24</a:t>
            </a:fld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6C49696-EAA5-46E5-BD6F-DEDAFBDB9EC8}"/>
              </a:ext>
            </a:extLst>
          </p:cNvPr>
          <p:cNvSpPr txBox="1">
            <a:spLocks/>
          </p:cNvSpPr>
          <p:nvPr/>
        </p:nvSpPr>
        <p:spPr>
          <a:xfrm>
            <a:off x="1237899" y="3111008"/>
            <a:ext cx="4105903" cy="271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Количественные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b="0" dirty="0"/>
              <a:t>Сколько человек </a:t>
            </a:r>
            <a:br>
              <a:rPr lang="ru-RU" b="0" dirty="0"/>
            </a:br>
            <a:r>
              <a:rPr lang="ru-RU" b="0" dirty="0"/>
              <a:t>из каждой целевой группы было на мероприятии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b="0" dirty="0"/>
              <a:t> 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19D8F44B-A0E1-4CF9-9BD1-C2175C8724E0}"/>
              </a:ext>
            </a:extLst>
          </p:cNvPr>
          <p:cNvSpPr txBox="1">
            <a:spLocks/>
          </p:cNvSpPr>
          <p:nvPr/>
        </p:nvSpPr>
        <p:spPr>
          <a:xfrm>
            <a:off x="7168386" y="3108454"/>
            <a:ext cx="3506124" cy="271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Качественные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b="0" dirty="0"/>
              <a:t>Что полезного каждая целевая группа получила </a:t>
            </a:r>
            <a:br>
              <a:rPr lang="ru-RU" b="0" dirty="0"/>
            </a:br>
            <a:r>
              <a:rPr lang="ru-RU" b="0" dirty="0"/>
              <a:t>от мероприятия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70E61E6-9C9D-44E1-86D0-387C96A6F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8588" y="1777059"/>
            <a:ext cx="1375159" cy="11687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4173799-385F-4D3D-A8B3-4C65A2616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56" y="1891976"/>
            <a:ext cx="1430188" cy="10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3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0510303-5529-4BAE-9877-6226D0E3FA01}"/>
              </a:ext>
            </a:extLst>
          </p:cNvPr>
          <p:cNvSpPr/>
          <p:nvPr/>
        </p:nvSpPr>
        <p:spPr>
          <a:xfrm>
            <a:off x="841828" y="1208650"/>
            <a:ext cx="10392229" cy="1043940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0079C16-9FCF-41E1-889C-84863A55F14D}"/>
              </a:ext>
            </a:extLst>
          </p:cNvPr>
          <p:cNvSpPr/>
          <p:nvPr/>
        </p:nvSpPr>
        <p:spPr>
          <a:xfrm>
            <a:off x="841828" y="2385940"/>
            <a:ext cx="10392229" cy="1043940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A5DCD9E-8DA6-4EBB-983C-7205A4FD9957}"/>
              </a:ext>
            </a:extLst>
          </p:cNvPr>
          <p:cNvSpPr/>
          <p:nvPr/>
        </p:nvSpPr>
        <p:spPr>
          <a:xfrm>
            <a:off x="841828" y="3528940"/>
            <a:ext cx="10392229" cy="1043940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AEBFF5A-E03D-4AFC-ADED-2EF24FAF00A1}"/>
              </a:ext>
            </a:extLst>
          </p:cNvPr>
          <p:cNvSpPr/>
          <p:nvPr/>
        </p:nvSpPr>
        <p:spPr>
          <a:xfrm>
            <a:off x="841828" y="4668130"/>
            <a:ext cx="10392229" cy="1493520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Календарный план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9C69B9-6991-4761-9FC5-0B89C5E13910}"/>
              </a:ext>
            </a:extLst>
          </p:cNvPr>
          <p:cNvSpPr/>
          <p:nvPr/>
        </p:nvSpPr>
        <p:spPr>
          <a:xfrm>
            <a:off x="2416627" y="1330570"/>
            <a:ext cx="8686800" cy="473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0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Детализация описания мероприятий позволяет </a:t>
            </a:r>
            <a:br>
              <a:rPr lang="en-US" sz="2800" dirty="0">
                <a:solidFill>
                  <a:srgbClr val="3C3837"/>
                </a:solidFill>
              </a:rPr>
            </a:br>
            <a:r>
              <a:rPr lang="ru-RU" sz="2800" dirty="0">
                <a:solidFill>
                  <a:srgbClr val="3C3837"/>
                </a:solidFill>
              </a:rPr>
              <a:t>понять их содержание</a:t>
            </a:r>
          </a:p>
          <a:p>
            <a:pPr>
              <a:lnSpc>
                <a:spcPct val="90000"/>
              </a:lnSpc>
              <a:spcAft>
                <a:spcPts val="30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Хронология проведения мероприятий раскрывает последовательность реализации проекта</a:t>
            </a:r>
          </a:p>
          <a:p>
            <a:pPr>
              <a:lnSpc>
                <a:spcPct val="90000"/>
              </a:lnSpc>
              <a:spcAft>
                <a:spcPts val="30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Мероприятия направлены на решение проблем  </a:t>
            </a:r>
            <a:br>
              <a:rPr lang="en-US" sz="2800" dirty="0">
                <a:solidFill>
                  <a:srgbClr val="3C3837"/>
                </a:solidFill>
              </a:rPr>
            </a:br>
            <a:r>
              <a:rPr lang="ru-RU" sz="2800" dirty="0">
                <a:solidFill>
                  <a:srgbClr val="3C3837"/>
                </a:solidFill>
              </a:rPr>
              <a:t>всех представителей целевых групп</a:t>
            </a:r>
          </a:p>
          <a:p>
            <a:pPr>
              <a:lnSpc>
                <a:spcPct val="90000"/>
              </a:lnSpc>
              <a:spcAft>
                <a:spcPts val="3000"/>
              </a:spcAft>
              <a:buClr>
                <a:srgbClr val="7EB180"/>
              </a:buClr>
              <a:buSzPct val="120000"/>
            </a:pPr>
            <a:r>
              <a:rPr lang="ru-RU" sz="2800" dirty="0">
                <a:solidFill>
                  <a:srgbClr val="3C3837"/>
                </a:solidFill>
              </a:rPr>
              <a:t>Мероприятия проводятся на всей заявленной территории проекта (во всех указанных регионах, городах, муниципальных образованиях)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E0CF01-53D7-41D6-91D6-C2C5D6144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94" y="3643240"/>
            <a:ext cx="1113619" cy="843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2125EA-BA55-44D1-B726-9CA02458F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5312" y="1174190"/>
            <a:ext cx="975951" cy="9939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88108D-9E84-43E1-8A0A-EE0D313EA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0927" y="2554513"/>
            <a:ext cx="898546" cy="7370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F76B4C-82BD-4501-86CD-985DB6A6D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3319" y="4985332"/>
            <a:ext cx="1299936" cy="8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8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Стрелка: вниз 91">
            <a:extLst>
              <a:ext uri="{FF2B5EF4-FFF2-40B4-BE49-F238E27FC236}">
                <a16:creationId xmlns:a16="http://schemas.microsoft.com/office/drawing/2014/main" id="{437F5600-E5F2-4543-8538-E6CEDBE2CEA6}"/>
              </a:ext>
            </a:extLst>
          </p:cNvPr>
          <p:cNvSpPr/>
          <p:nvPr/>
        </p:nvSpPr>
        <p:spPr>
          <a:xfrm rot="18900000">
            <a:off x="3301678" y="3044038"/>
            <a:ext cx="427492" cy="675848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Стрелка: вниз 90">
            <a:extLst>
              <a:ext uri="{FF2B5EF4-FFF2-40B4-BE49-F238E27FC236}">
                <a16:creationId xmlns:a16="http://schemas.microsoft.com/office/drawing/2014/main" id="{A87C8450-37EB-456C-82F1-611E40C54B8A}"/>
              </a:ext>
            </a:extLst>
          </p:cNvPr>
          <p:cNvSpPr/>
          <p:nvPr/>
        </p:nvSpPr>
        <p:spPr>
          <a:xfrm rot="2613026">
            <a:off x="1391121" y="3044038"/>
            <a:ext cx="427492" cy="675848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92DF101B-1918-4CA7-943C-53161AFBD097}"/>
              </a:ext>
            </a:extLst>
          </p:cNvPr>
          <p:cNvSpPr/>
          <p:nvPr/>
        </p:nvSpPr>
        <p:spPr>
          <a:xfrm>
            <a:off x="821275" y="3778753"/>
            <a:ext cx="1492560" cy="2577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0" name="Стрелка: вниз 79">
            <a:extLst>
              <a:ext uri="{FF2B5EF4-FFF2-40B4-BE49-F238E27FC236}">
                <a16:creationId xmlns:a16="http://schemas.microsoft.com/office/drawing/2014/main" id="{4167F559-A0F7-46EF-8E35-973D4AFAF64B}"/>
              </a:ext>
            </a:extLst>
          </p:cNvPr>
          <p:cNvSpPr/>
          <p:nvPr/>
        </p:nvSpPr>
        <p:spPr>
          <a:xfrm rot="18900000">
            <a:off x="5232156" y="1912050"/>
            <a:ext cx="569588" cy="779506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Стрелка: вниз 61">
            <a:extLst>
              <a:ext uri="{FF2B5EF4-FFF2-40B4-BE49-F238E27FC236}">
                <a16:creationId xmlns:a16="http://schemas.microsoft.com/office/drawing/2014/main" id="{AF1D212E-7B0B-4C69-B44E-0C11F338DCC2}"/>
              </a:ext>
            </a:extLst>
          </p:cNvPr>
          <p:cNvSpPr/>
          <p:nvPr/>
        </p:nvSpPr>
        <p:spPr>
          <a:xfrm rot="2613026">
            <a:off x="3490906" y="1912050"/>
            <a:ext cx="569588" cy="779506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BFE789F7-9FDB-445A-A50B-EBC49183FC18}"/>
              </a:ext>
            </a:extLst>
          </p:cNvPr>
          <p:cNvSpPr/>
          <p:nvPr/>
        </p:nvSpPr>
        <p:spPr>
          <a:xfrm>
            <a:off x="3795272" y="451353"/>
            <a:ext cx="1721829" cy="18442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716048A-53E3-456B-AC0F-A546A6C950FA}"/>
              </a:ext>
            </a:extLst>
          </p:cNvPr>
          <p:cNvSpPr/>
          <p:nvPr/>
        </p:nvSpPr>
        <p:spPr>
          <a:xfrm>
            <a:off x="9060941" y="451353"/>
            <a:ext cx="2417292" cy="18442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68BA0B68-A950-4D42-927B-0A69A5448D11}"/>
              </a:ext>
            </a:extLst>
          </p:cNvPr>
          <p:cNvSpPr txBox="1">
            <a:spLocks/>
          </p:cNvSpPr>
          <p:nvPr/>
        </p:nvSpPr>
        <p:spPr>
          <a:xfrm>
            <a:off x="9129845" y="1436045"/>
            <a:ext cx="2328817" cy="809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624E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Результаты проекта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B899051-99B0-4703-A582-60FB8E1E1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531" y="673707"/>
            <a:ext cx="920127" cy="93728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7740E2A-3962-42BD-920F-E8B21C632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1682" y="457201"/>
            <a:ext cx="917798" cy="9346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761DC8-90BB-485F-B6DA-85C97D2CDA6E}"/>
              </a:ext>
            </a:extLst>
          </p:cNvPr>
          <p:cNvSpPr/>
          <p:nvPr/>
        </p:nvSpPr>
        <p:spPr>
          <a:xfrm>
            <a:off x="4173366" y="1610992"/>
            <a:ext cx="96045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24E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06E1256-7BAA-4B6F-BAF0-E0A1646D5498}"/>
              </a:ext>
            </a:extLst>
          </p:cNvPr>
          <p:cNvCxnSpPr>
            <a:cxnSpLocks/>
          </p:cNvCxnSpPr>
          <p:nvPr/>
        </p:nvCxnSpPr>
        <p:spPr>
          <a:xfrm flipH="1">
            <a:off x="5749236" y="1436045"/>
            <a:ext cx="3122064" cy="0"/>
          </a:xfrm>
          <a:prstGeom prst="line">
            <a:avLst/>
          </a:prstGeom>
          <a:ln w="63500" cmpd="sng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FFCB61B0-F188-4EB3-9473-821B6D3707CB}"/>
              </a:ext>
            </a:extLst>
          </p:cNvPr>
          <p:cNvSpPr/>
          <p:nvPr/>
        </p:nvSpPr>
        <p:spPr>
          <a:xfrm>
            <a:off x="1671821" y="2688070"/>
            <a:ext cx="1754797" cy="6126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70D59A-7EF7-42D7-B949-28E0DA46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1C26F88-2A73-4C3D-9CD2-28DAC89EAA9D}"/>
              </a:ext>
            </a:extLst>
          </p:cNvPr>
          <p:cNvSpPr txBox="1">
            <a:spLocks/>
          </p:cNvSpPr>
          <p:nvPr/>
        </p:nvSpPr>
        <p:spPr>
          <a:xfrm>
            <a:off x="1818049" y="2779812"/>
            <a:ext cx="1519910" cy="417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ЗАДАЧА 1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41387B8-129E-4820-841C-EED46557324B}"/>
              </a:ext>
            </a:extLst>
          </p:cNvPr>
          <p:cNvSpPr txBox="1">
            <a:spLocks/>
          </p:cNvSpPr>
          <p:nvPr/>
        </p:nvSpPr>
        <p:spPr>
          <a:xfrm>
            <a:off x="709363" y="3896500"/>
            <a:ext cx="1753336" cy="1205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Мероприятие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1.1</a:t>
            </a:r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965A242C-9A4D-4EA5-B37C-36EA2CB108C8}"/>
              </a:ext>
            </a:extLst>
          </p:cNvPr>
          <p:cNvSpPr/>
          <p:nvPr/>
        </p:nvSpPr>
        <p:spPr>
          <a:xfrm>
            <a:off x="1117520" y="5427923"/>
            <a:ext cx="832766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68EB58-A6F8-4764-822B-FA66465DB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7812" y="5534348"/>
            <a:ext cx="690347" cy="58674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BF27F74-464E-4CFC-B002-8863D23DC90E}"/>
              </a:ext>
            </a:extLst>
          </p:cNvPr>
          <p:cNvSpPr txBox="1"/>
          <p:nvPr/>
        </p:nvSpPr>
        <p:spPr>
          <a:xfrm>
            <a:off x="2388693" y="456953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20EFD5E0-4EC5-48FB-AC22-320B24CA067B}"/>
              </a:ext>
            </a:extLst>
          </p:cNvPr>
          <p:cNvSpPr/>
          <p:nvPr/>
        </p:nvSpPr>
        <p:spPr>
          <a:xfrm>
            <a:off x="989238" y="4499496"/>
            <a:ext cx="1090410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EB1F0DB7-314B-4F49-BA4B-73906B2F0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941" y="4572446"/>
            <a:ext cx="814534" cy="616738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68BEDDD4-0ACB-42C6-9995-335F780F549E}"/>
              </a:ext>
            </a:extLst>
          </p:cNvPr>
          <p:cNvSpPr txBox="1"/>
          <p:nvPr/>
        </p:nvSpPr>
        <p:spPr>
          <a:xfrm>
            <a:off x="8593979" y="454186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6B9A0A11-0644-41AD-B324-28C86CB33438}"/>
              </a:ext>
            </a:extLst>
          </p:cNvPr>
          <p:cNvSpPr txBox="1"/>
          <p:nvPr/>
        </p:nvSpPr>
        <p:spPr>
          <a:xfrm>
            <a:off x="8599442" y="5532391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6C795F99-A6FD-463F-ACBB-F7560F7F983E}"/>
              </a:ext>
            </a:extLst>
          </p:cNvPr>
          <p:cNvSpPr txBox="1">
            <a:spLocks/>
          </p:cNvSpPr>
          <p:nvPr/>
        </p:nvSpPr>
        <p:spPr>
          <a:xfrm>
            <a:off x="9983103" y="4552712"/>
            <a:ext cx="2417293" cy="765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24E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Количественные результаты мероприятий</a:t>
            </a:r>
          </a:p>
        </p:txBody>
      </p:sp>
      <p:sp>
        <p:nvSpPr>
          <p:cNvPr id="54" name="Объект 2">
            <a:extLst>
              <a:ext uri="{FF2B5EF4-FFF2-40B4-BE49-F238E27FC236}">
                <a16:creationId xmlns:a16="http://schemas.microsoft.com/office/drawing/2014/main" id="{1B2E2C22-39A2-4871-B6F8-6E12CC6B1895}"/>
              </a:ext>
            </a:extLst>
          </p:cNvPr>
          <p:cNvSpPr txBox="1">
            <a:spLocks/>
          </p:cNvSpPr>
          <p:nvPr/>
        </p:nvSpPr>
        <p:spPr>
          <a:xfrm>
            <a:off x="10002887" y="5482446"/>
            <a:ext cx="1861837" cy="857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solidFill>
                  <a:srgbClr val="624E33"/>
                </a:solidFill>
                <a:latin typeface="Calibri"/>
              </a:rPr>
              <a:t>Качественные результаты мероприятий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9E0AC1E-2D54-40FF-8FB1-23B06DB26373}"/>
              </a:ext>
            </a:extLst>
          </p:cNvPr>
          <p:cNvSpPr txBox="1"/>
          <p:nvPr/>
        </p:nvSpPr>
        <p:spPr>
          <a:xfrm>
            <a:off x="2388693" y="554743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A02C1D2A-EDE7-4F27-A50E-433683CDD6DC}"/>
              </a:ext>
            </a:extLst>
          </p:cNvPr>
          <p:cNvSpPr/>
          <p:nvPr/>
        </p:nvSpPr>
        <p:spPr>
          <a:xfrm>
            <a:off x="2853275" y="3778753"/>
            <a:ext cx="1492560" cy="2577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94" name="Объект 2">
            <a:extLst>
              <a:ext uri="{FF2B5EF4-FFF2-40B4-BE49-F238E27FC236}">
                <a16:creationId xmlns:a16="http://schemas.microsoft.com/office/drawing/2014/main" id="{EE4526E7-00F2-488F-8F38-B8FCBC9529CF}"/>
              </a:ext>
            </a:extLst>
          </p:cNvPr>
          <p:cNvSpPr txBox="1">
            <a:spLocks/>
          </p:cNvSpPr>
          <p:nvPr/>
        </p:nvSpPr>
        <p:spPr>
          <a:xfrm>
            <a:off x="2741363" y="3896500"/>
            <a:ext cx="1753336" cy="1205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Мероприятие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1.2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1B43B6DB-C0FF-4EF5-8F59-5FF6FFF28E51}"/>
              </a:ext>
            </a:extLst>
          </p:cNvPr>
          <p:cNvSpPr/>
          <p:nvPr/>
        </p:nvSpPr>
        <p:spPr>
          <a:xfrm>
            <a:off x="3149520" y="5427923"/>
            <a:ext cx="832766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F498934D-C6D8-4678-AD4A-498C10D80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9812" y="5534348"/>
            <a:ext cx="690347" cy="58674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90A244DA-C33C-40CD-A74A-8ACBCD2653AB}"/>
              </a:ext>
            </a:extLst>
          </p:cNvPr>
          <p:cNvSpPr txBox="1"/>
          <p:nvPr/>
        </p:nvSpPr>
        <p:spPr>
          <a:xfrm>
            <a:off x="4407993" y="456953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A069C9B-8085-4B23-AD08-EBF8303B88CA}"/>
              </a:ext>
            </a:extLst>
          </p:cNvPr>
          <p:cNvSpPr/>
          <p:nvPr/>
        </p:nvSpPr>
        <p:spPr>
          <a:xfrm>
            <a:off x="3021238" y="4499496"/>
            <a:ext cx="1090410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85330D3-8AC1-486A-B5DB-5B635B57C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55941" y="4572446"/>
            <a:ext cx="814534" cy="61673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1FBD817-ECD2-4300-BA2E-CFC51CA2EE9B}"/>
              </a:ext>
            </a:extLst>
          </p:cNvPr>
          <p:cNvSpPr txBox="1"/>
          <p:nvPr/>
        </p:nvSpPr>
        <p:spPr>
          <a:xfrm>
            <a:off x="4407993" y="554743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19" name="Стрелка: вниз 118">
            <a:extLst>
              <a:ext uri="{FF2B5EF4-FFF2-40B4-BE49-F238E27FC236}">
                <a16:creationId xmlns:a16="http://schemas.microsoft.com/office/drawing/2014/main" id="{90D45774-1139-4786-88D4-4A3CD0F684A6}"/>
              </a:ext>
            </a:extLst>
          </p:cNvPr>
          <p:cNvSpPr/>
          <p:nvPr/>
        </p:nvSpPr>
        <p:spPr>
          <a:xfrm rot="18900000">
            <a:off x="7429178" y="3044038"/>
            <a:ext cx="427492" cy="675848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Стрелка: вниз 119">
            <a:extLst>
              <a:ext uri="{FF2B5EF4-FFF2-40B4-BE49-F238E27FC236}">
                <a16:creationId xmlns:a16="http://schemas.microsoft.com/office/drawing/2014/main" id="{B94B726B-3440-4A82-9A05-F079ACB8C5DB}"/>
              </a:ext>
            </a:extLst>
          </p:cNvPr>
          <p:cNvSpPr/>
          <p:nvPr/>
        </p:nvSpPr>
        <p:spPr>
          <a:xfrm rot="2613026">
            <a:off x="5518621" y="3044038"/>
            <a:ext cx="427492" cy="675848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F7E4F972-CB0A-404D-9B03-E5001B8CC766}"/>
              </a:ext>
            </a:extLst>
          </p:cNvPr>
          <p:cNvSpPr/>
          <p:nvPr/>
        </p:nvSpPr>
        <p:spPr>
          <a:xfrm>
            <a:off x="4923375" y="3778753"/>
            <a:ext cx="1492560" cy="2577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F84C5F19-10EA-429F-953D-EFEE87FDB605}"/>
              </a:ext>
            </a:extLst>
          </p:cNvPr>
          <p:cNvSpPr/>
          <p:nvPr/>
        </p:nvSpPr>
        <p:spPr>
          <a:xfrm>
            <a:off x="5799321" y="2688070"/>
            <a:ext cx="1754797" cy="6126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3" name="Объект 2">
            <a:extLst>
              <a:ext uri="{FF2B5EF4-FFF2-40B4-BE49-F238E27FC236}">
                <a16:creationId xmlns:a16="http://schemas.microsoft.com/office/drawing/2014/main" id="{017F1DB0-0A9D-4314-8EF9-7A3E2093C9DB}"/>
              </a:ext>
            </a:extLst>
          </p:cNvPr>
          <p:cNvSpPr txBox="1">
            <a:spLocks/>
          </p:cNvSpPr>
          <p:nvPr/>
        </p:nvSpPr>
        <p:spPr>
          <a:xfrm>
            <a:off x="5945549" y="2779812"/>
            <a:ext cx="1519910" cy="417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ЗАДАЧА 2</a:t>
            </a:r>
          </a:p>
        </p:txBody>
      </p:sp>
      <p:sp>
        <p:nvSpPr>
          <p:cNvPr id="124" name="Объект 2">
            <a:extLst>
              <a:ext uri="{FF2B5EF4-FFF2-40B4-BE49-F238E27FC236}">
                <a16:creationId xmlns:a16="http://schemas.microsoft.com/office/drawing/2014/main" id="{E1EC419E-710B-4358-AAA1-500696D94377}"/>
              </a:ext>
            </a:extLst>
          </p:cNvPr>
          <p:cNvSpPr txBox="1">
            <a:spLocks/>
          </p:cNvSpPr>
          <p:nvPr/>
        </p:nvSpPr>
        <p:spPr>
          <a:xfrm>
            <a:off x="4811463" y="3896500"/>
            <a:ext cx="1753336" cy="1205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Мероприятие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2.1</a:t>
            </a:r>
          </a:p>
        </p:txBody>
      </p: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C40999CE-2DBB-4556-B713-6B79E825EBBA}"/>
              </a:ext>
            </a:extLst>
          </p:cNvPr>
          <p:cNvSpPr/>
          <p:nvPr/>
        </p:nvSpPr>
        <p:spPr>
          <a:xfrm>
            <a:off x="5219620" y="5427923"/>
            <a:ext cx="832766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A21E1203-C0AD-4E64-ABCA-5BF01E621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912" y="5534348"/>
            <a:ext cx="690347" cy="586741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48B1F2A9-16E2-4751-BDED-35B863FBDC9B}"/>
              </a:ext>
            </a:extLst>
          </p:cNvPr>
          <p:cNvSpPr txBox="1"/>
          <p:nvPr/>
        </p:nvSpPr>
        <p:spPr>
          <a:xfrm>
            <a:off x="6465393" y="456953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A9EFF17F-6BC8-4328-A627-227408BFB25B}"/>
              </a:ext>
            </a:extLst>
          </p:cNvPr>
          <p:cNvSpPr/>
          <p:nvPr/>
        </p:nvSpPr>
        <p:spPr>
          <a:xfrm>
            <a:off x="5091338" y="4499496"/>
            <a:ext cx="1090410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0D1B87BF-2756-4228-9565-F02C5449A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6041" y="4572446"/>
            <a:ext cx="814534" cy="616738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526CAF60-7CF0-43B3-BDBA-79EEDEB64BD2}"/>
              </a:ext>
            </a:extLst>
          </p:cNvPr>
          <p:cNvSpPr txBox="1"/>
          <p:nvPr/>
        </p:nvSpPr>
        <p:spPr>
          <a:xfrm>
            <a:off x="6465393" y="5547439"/>
            <a:ext cx="539136" cy="61673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FF38F7E2-CB28-4A19-9F25-C96E69B67A61}"/>
              </a:ext>
            </a:extLst>
          </p:cNvPr>
          <p:cNvSpPr/>
          <p:nvPr/>
        </p:nvSpPr>
        <p:spPr>
          <a:xfrm>
            <a:off x="6955375" y="3778753"/>
            <a:ext cx="1492560" cy="2577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3" name="Объект 2">
            <a:extLst>
              <a:ext uri="{FF2B5EF4-FFF2-40B4-BE49-F238E27FC236}">
                <a16:creationId xmlns:a16="http://schemas.microsoft.com/office/drawing/2014/main" id="{715A1CDC-094E-4117-BFA7-B3EF402D9D28}"/>
              </a:ext>
            </a:extLst>
          </p:cNvPr>
          <p:cNvSpPr txBox="1">
            <a:spLocks/>
          </p:cNvSpPr>
          <p:nvPr/>
        </p:nvSpPr>
        <p:spPr>
          <a:xfrm>
            <a:off x="6843463" y="3896500"/>
            <a:ext cx="1753336" cy="1205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Мероприятие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</a:t>
            </a:r>
          </a:p>
        </p:txBody>
      </p:sp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3981E9EA-6921-4527-9B40-5603217822E4}"/>
              </a:ext>
            </a:extLst>
          </p:cNvPr>
          <p:cNvSpPr/>
          <p:nvPr/>
        </p:nvSpPr>
        <p:spPr>
          <a:xfrm>
            <a:off x="7251620" y="5427923"/>
            <a:ext cx="832766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83364D7C-A8F4-4A35-8B6A-F5C199E2D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1912" y="5534348"/>
            <a:ext cx="690347" cy="586741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14534D95-3ACE-4094-853E-26559F8C742E}"/>
              </a:ext>
            </a:extLst>
          </p:cNvPr>
          <p:cNvSpPr/>
          <p:nvPr/>
        </p:nvSpPr>
        <p:spPr>
          <a:xfrm>
            <a:off x="7123338" y="4499496"/>
            <a:ext cx="1090410" cy="776592"/>
          </a:xfrm>
          <a:prstGeom prst="roundRect">
            <a:avLst>
              <a:gd name="adj" fmla="val 741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86FFE746-F5D4-4995-A268-ADABAF6AD4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58041" y="4572446"/>
            <a:ext cx="814534" cy="616738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678FB2A-49AA-4E69-B5D5-5CA5FB6B9AE7}"/>
              </a:ext>
            </a:extLst>
          </p:cNvPr>
          <p:cNvGrpSpPr/>
          <p:nvPr/>
        </p:nvGrpSpPr>
        <p:grpSpPr>
          <a:xfrm>
            <a:off x="9147933" y="5432748"/>
            <a:ext cx="764858" cy="712839"/>
            <a:chOff x="11170796" y="4308475"/>
            <a:chExt cx="998002" cy="930126"/>
          </a:xfrm>
        </p:grpSpPr>
        <p:sp>
          <p:nvSpPr>
            <p:cNvPr id="151" name="Прямоугольник: скругленные углы 150">
              <a:extLst>
                <a:ext uri="{FF2B5EF4-FFF2-40B4-BE49-F238E27FC236}">
                  <a16:creationId xmlns:a16="http://schemas.microsoft.com/office/drawing/2014/main" id="{94CBBF39-114F-4B7B-97F7-DC234B787272}"/>
                </a:ext>
              </a:extLst>
            </p:cNvPr>
            <p:cNvSpPr/>
            <p:nvPr/>
          </p:nvSpPr>
          <p:spPr>
            <a:xfrm>
              <a:off x="11170796" y="4308475"/>
              <a:ext cx="832766" cy="776591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Прямоугольник: скругленные углы 149">
              <a:extLst>
                <a:ext uri="{FF2B5EF4-FFF2-40B4-BE49-F238E27FC236}">
                  <a16:creationId xmlns:a16="http://schemas.microsoft.com/office/drawing/2014/main" id="{2D8AB2E8-4AEB-471D-8D24-9986D78D0652}"/>
                </a:ext>
              </a:extLst>
            </p:cNvPr>
            <p:cNvSpPr/>
            <p:nvPr/>
          </p:nvSpPr>
          <p:spPr>
            <a:xfrm>
              <a:off x="11224839" y="4359410"/>
              <a:ext cx="832766" cy="776591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38B61047-5F06-45B3-8899-1D5B15059AB2}"/>
                </a:ext>
              </a:extLst>
            </p:cNvPr>
            <p:cNvSpPr/>
            <p:nvPr/>
          </p:nvSpPr>
          <p:spPr>
            <a:xfrm>
              <a:off x="11281263" y="4412002"/>
              <a:ext cx="832766" cy="776592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Прямоугольник: скругленные углы 141">
              <a:extLst>
                <a:ext uri="{FF2B5EF4-FFF2-40B4-BE49-F238E27FC236}">
                  <a16:creationId xmlns:a16="http://schemas.microsoft.com/office/drawing/2014/main" id="{350AB3F0-D490-4186-8427-D9841998EE80}"/>
                </a:ext>
              </a:extLst>
            </p:cNvPr>
            <p:cNvSpPr/>
            <p:nvPr/>
          </p:nvSpPr>
          <p:spPr>
            <a:xfrm>
              <a:off x="11336032" y="4462009"/>
              <a:ext cx="832766" cy="776592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F480E46D-7DE3-4C73-ACFC-6A220E80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416324" y="4568434"/>
              <a:ext cx="690347" cy="58674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BA0C4BD-2776-4935-B3AD-5CBF53B7DEC9}"/>
              </a:ext>
            </a:extLst>
          </p:cNvPr>
          <p:cNvGrpSpPr/>
          <p:nvPr/>
        </p:nvGrpSpPr>
        <p:grpSpPr>
          <a:xfrm>
            <a:off x="9091363" y="4552767"/>
            <a:ext cx="823936" cy="630752"/>
            <a:chOff x="11068050" y="3368482"/>
            <a:chExt cx="1230110" cy="941692"/>
          </a:xfrm>
        </p:grpSpPr>
        <p:sp>
          <p:nvSpPr>
            <p:cNvPr id="148" name="Прямоугольник: скругленные углы 147">
              <a:extLst>
                <a:ext uri="{FF2B5EF4-FFF2-40B4-BE49-F238E27FC236}">
                  <a16:creationId xmlns:a16="http://schemas.microsoft.com/office/drawing/2014/main" id="{F03A1AD1-2758-4B7D-89DE-B4DEF2CF7D43}"/>
                </a:ext>
              </a:extLst>
            </p:cNvPr>
            <p:cNvSpPr/>
            <p:nvPr/>
          </p:nvSpPr>
          <p:spPr>
            <a:xfrm>
              <a:off x="11068050" y="3368482"/>
              <a:ext cx="1090410" cy="776592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Прямоугольник: скругленные углы 146">
              <a:extLst>
                <a:ext uri="{FF2B5EF4-FFF2-40B4-BE49-F238E27FC236}">
                  <a16:creationId xmlns:a16="http://schemas.microsoft.com/office/drawing/2014/main" id="{42452C85-94C0-4A91-9B4D-280D8A8E30A7}"/>
                </a:ext>
              </a:extLst>
            </p:cNvPr>
            <p:cNvSpPr/>
            <p:nvPr/>
          </p:nvSpPr>
          <p:spPr>
            <a:xfrm>
              <a:off x="11118850" y="3425632"/>
              <a:ext cx="1090410" cy="776592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Прямоугольник: скругленные углы 145">
              <a:extLst>
                <a:ext uri="{FF2B5EF4-FFF2-40B4-BE49-F238E27FC236}">
                  <a16:creationId xmlns:a16="http://schemas.microsoft.com/office/drawing/2014/main" id="{2A91B9DF-218C-4AEC-8593-CCE1CB0DC9DA}"/>
                </a:ext>
              </a:extLst>
            </p:cNvPr>
            <p:cNvSpPr/>
            <p:nvPr/>
          </p:nvSpPr>
          <p:spPr>
            <a:xfrm>
              <a:off x="11163300" y="3482782"/>
              <a:ext cx="1090410" cy="776592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Прямоугольник: скругленные углы 143">
              <a:extLst>
                <a:ext uri="{FF2B5EF4-FFF2-40B4-BE49-F238E27FC236}">
                  <a16:creationId xmlns:a16="http://schemas.microsoft.com/office/drawing/2014/main" id="{D7787B49-8710-4999-83CC-146591909D76}"/>
                </a:ext>
              </a:extLst>
            </p:cNvPr>
            <p:cNvSpPr/>
            <p:nvPr/>
          </p:nvSpPr>
          <p:spPr>
            <a:xfrm>
              <a:off x="11207750" y="3533582"/>
              <a:ext cx="1090410" cy="776592"/>
            </a:xfrm>
            <a:prstGeom prst="roundRect">
              <a:avLst>
                <a:gd name="adj" fmla="val 74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524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BB25776C-1039-4332-9B73-961233091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342453" y="3606532"/>
              <a:ext cx="814534" cy="616738"/>
            </a:xfrm>
            <a:prstGeom prst="rect">
              <a:avLst/>
            </a:prstGeom>
          </p:spPr>
        </p:pic>
      </p:grpSp>
      <p:sp>
        <p:nvSpPr>
          <p:cNvPr id="66" name="Стрелка: вниз 65">
            <a:extLst>
              <a:ext uri="{FF2B5EF4-FFF2-40B4-BE49-F238E27FC236}">
                <a16:creationId xmlns:a16="http://schemas.microsoft.com/office/drawing/2014/main" id="{54860230-FCC2-4EFE-B73E-5A258122937A}"/>
              </a:ext>
            </a:extLst>
          </p:cNvPr>
          <p:cNvSpPr/>
          <p:nvPr/>
        </p:nvSpPr>
        <p:spPr>
          <a:xfrm rot="10800000">
            <a:off x="10002887" y="2575420"/>
            <a:ext cx="569588" cy="1519964"/>
          </a:xfrm>
          <a:prstGeom prst="downArrow">
            <a:avLst>
              <a:gd name="adj1" fmla="val 46048"/>
              <a:gd name="adj2" fmla="val 5295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86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Команда проекта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573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2750FAA-C741-4A95-B3DA-3AA21F5C2E2E}"/>
              </a:ext>
            </a:extLst>
          </p:cNvPr>
          <p:cNvSpPr/>
          <p:nvPr/>
        </p:nvSpPr>
        <p:spPr>
          <a:xfrm>
            <a:off x="5836919" y="1132139"/>
            <a:ext cx="5426167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1FE981D-56F1-45C4-8914-360C8D333533}"/>
              </a:ext>
            </a:extLst>
          </p:cNvPr>
          <p:cNvSpPr/>
          <p:nvPr/>
        </p:nvSpPr>
        <p:spPr>
          <a:xfrm>
            <a:off x="839165" y="1132139"/>
            <a:ext cx="4804395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BE8EC39-E3EF-4EDF-90B8-360EE934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Команда проекта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698A2E-70D5-4ECF-BA3B-DC4258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655"/>
            <a:fld id="{3EF660E9-E116-4F2D-91B7-27BAC0D3A970}" type="slidenum">
              <a:rPr lang="ru-RU"/>
              <a:pPr defTabSz="414655"/>
              <a:t>28</a:t>
            </a:fld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6C49696-EAA5-46E5-BD6F-DEDAFBDB9EC8}"/>
              </a:ext>
            </a:extLst>
          </p:cNvPr>
          <p:cNvSpPr txBox="1">
            <a:spLocks/>
          </p:cNvSpPr>
          <p:nvPr/>
        </p:nvSpPr>
        <p:spPr>
          <a:xfrm>
            <a:off x="1198062" y="2588493"/>
            <a:ext cx="4105903" cy="271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/>
              <a:t>Компетенция и опыт </a:t>
            </a:r>
          </a:p>
          <a:p>
            <a:pPr algn="ctr">
              <a:spcBef>
                <a:spcPts val="0"/>
              </a:spcBef>
            </a:pPr>
            <a:r>
              <a:rPr lang="ru-RU" b="0" dirty="0"/>
              <a:t>членов команды должны соответствовать задачам и мероприятиям проекта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3E49CF36-DBC1-4375-8D74-BC490C9EF8F3}"/>
              </a:ext>
            </a:extLst>
          </p:cNvPr>
          <p:cNvSpPr txBox="1">
            <a:spLocks/>
          </p:cNvSpPr>
          <p:nvPr/>
        </p:nvSpPr>
        <p:spPr>
          <a:xfrm>
            <a:off x="6255356" y="2580319"/>
            <a:ext cx="4688416" cy="305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3C3837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Принцип «необходимости </a:t>
            </a:r>
            <a:br>
              <a:rPr lang="ru-RU" dirty="0"/>
            </a:br>
            <a:r>
              <a:rPr lang="ru-RU" dirty="0"/>
              <a:t>и достаточности»</a:t>
            </a:r>
          </a:p>
          <a:p>
            <a:pPr marL="531813"/>
            <a:r>
              <a:rPr lang="ru-RU" b="0" dirty="0"/>
              <a:t>Команда обеспечивает выполнение </a:t>
            </a:r>
            <a:br>
              <a:rPr lang="ru-RU" b="0" dirty="0"/>
            </a:br>
            <a:r>
              <a:rPr lang="ru-RU" b="0" dirty="0"/>
              <a:t>всех мероприятий календарного плана </a:t>
            </a:r>
          </a:p>
          <a:p>
            <a:pPr marL="531813"/>
            <a:r>
              <a:rPr lang="ru-RU" b="0" dirty="0"/>
              <a:t>В команде нет избыточных сотрудников</a:t>
            </a:r>
          </a:p>
          <a:p>
            <a:pPr algn="ctr"/>
            <a:endParaRPr lang="ru-RU" b="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02FEF27-49D0-4412-BCA2-5A66C2BC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0986" y="1376179"/>
            <a:ext cx="1395433" cy="10902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9A820-42E1-4368-874E-E0CF3F30A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4714" y="1400537"/>
            <a:ext cx="1145402" cy="1065901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BA8896A-C424-41E9-B592-9A89A316A9F8}"/>
              </a:ext>
            </a:extLst>
          </p:cNvPr>
          <p:cNvGrpSpPr/>
          <p:nvPr/>
        </p:nvGrpSpPr>
        <p:grpSpPr>
          <a:xfrm>
            <a:off x="6096000" y="3512263"/>
            <a:ext cx="579070" cy="579069"/>
            <a:chOff x="7338751" y="1703133"/>
            <a:chExt cx="778433" cy="778432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06643CF-DC00-4EA0-BDC1-A71DB9F850FA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5F887D96-7250-48A1-B01E-3C01DBD31EDD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Рисунок 65">
              <a:extLst>
                <a:ext uri="{FF2B5EF4-FFF2-40B4-BE49-F238E27FC236}">
                  <a16:creationId xmlns:a16="http://schemas.microsoft.com/office/drawing/2014/main" id="{C878FFAA-7370-483B-B60B-C992AA0EB236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A74FF01-E915-4E17-9724-894756ADDA00}"/>
              </a:ext>
            </a:extLst>
          </p:cNvPr>
          <p:cNvGrpSpPr/>
          <p:nvPr/>
        </p:nvGrpSpPr>
        <p:grpSpPr>
          <a:xfrm>
            <a:off x="6096000" y="4838934"/>
            <a:ext cx="579070" cy="579069"/>
            <a:chOff x="7338751" y="1703133"/>
            <a:chExt cx="778433" cy="778432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93B02941-147D-479C-8B57-973941F7236E}"/>
                </a:ext>
              </a:extLst>
            </p:cNvPr>
            <p:cNvSpPr/>
            <p:nvPr/>
          </p:nvSpPr>
          <p:spPr>
            <a:xfrm>
              <a:off x="7338751" y="1703133"/>
              <a:ext cx="778433" cy="778432"/>
            </a:xfrm>
            <a:custGeom>
              <a:avLst/>
              <a:gdLst>
                <a:gd name="connsiteX0" fmla="*/ 1940018 w 2352675"/>
                <a:gd name="connsiteY0" fmla="*/ 335056 h 2352675"/>
                <a:gd name="connsiteX1" fmla="*/ 1178018 w 2352675"/>
                <a:gd name="connsiteY1" fmla="*/ 41686 h 2352675"/>
                <a:gd name="connsiteX2" fmla="*/ 41686 w 2352675"/>
                <a:gd name="connsiteY2" fmla="*/ 1178018 h 2352675"/>
                <a:gd name="connsiteX3" fmla="*/ 1178018 w 2352675"/>
                <a:gd name="connsiteY3" fmla="*/ 2314351 h 2352675"/>
                <a:gd name="connsiteX4" fmla="*/ 2314351 w 2352675"/>
                <a:gd name="connsiteY4" fmla="*/ 1178018 h 2352675"/>
                <a:gd name="connsiteX5" fmla="*/ 2300064 w 2352675"/>
                <a:gd name="connsiteY5" fmla="*/ 996091 h 2352675"/>
                <a:gd name="connsiteX6" fmla="*/ 2274346 w 2352675"/>
                <a:gd name="connsiteY6" fmla="*/ 878933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2675" h="2352675">
                  <a:moveTo>
                    <a:pt x="1940018" y="335056"/>
                  </a:moveTo>
                  <a:cubicBezTo>
                    <a:pt x="1738088" y="153128"/>
                    <a:pt x="1471388" y="41686"/>
                    <a:pt x="1178018" y="41686"/>
                  </a:cubicBezTo>
                  <a:cubicBezTo>
                    <a:pt x="550321" y="41686"/>
                    <a:pt x="41686" y="550321"/>
                    <a:pt x="41686" y="1178018"/>
                  </a:cubicBezTo>
                  <a:cubicBezTo>
                    <a:pt x="41686" y="1805716"/>
                    <a:pt x="550321" y="2314351"/>
                    <a:pt x="1178018" y="2314351"/>
                  </a:cubicBezTo>
                  <a:cubicBezTo>
                    <a:pt x="1805716" y="2314351"/>
                    <a:pt x="2314351" y="1805716"/>
                    <a:pt x="2314351" y="1178018"/>
                  </a:cubicBezTo>
                  <a:cubicBezTo>
                    <a:pt x="2314351" y="1116106"/>
                    <a:pt x="2309589" y="1055146"/>
                    <a:pt x="2300064" y="996091"/>
                  </a:cubicBezTo>
                  <a:cubicBezTo>
                    <a:pt x="2293396" y="956086"/>
                    <a:pt x="2284823" y="917033"/>
                    <a:pt x="2274346" y="878933"/>
                  </a:cubicBezTo>
                </a:path>
              </a:pathLst>
            </a:custGeom>
            <a:noFill/>
            <a:ln w="25400" cap="rnd">
              <a:solidFill>
                <a:srgbClr val="7EB1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D20208C1-23F0-477B-A7D6-2FDC7389C47C}"/>
                </a:ext>
              </a:extLst>
            </p:cNvPr>
            <p:cNvSpPr/>
            <p:nvPr/>
          </p:nvSpPr>
          <p:spPr>
            <a:xfrm>
              <a:off x="7390918" y="1755300"/>
              <a:ext cx="673852" cy="673850"/>
            </a:xfrm>
            <a:custGeom>
              <a:avLst/>
              <a:gdLst>
                <a:gd name="connsiteX0" fmla="*/ 2038499 w 2095500"/>
                <a:gd name="connsiteY0" fmla="*/ 860257 h 2095500"/>
                <a:gd name="connsiteX1" fmla="*/ 2056597 w 2095500"/>
                <a:gd name="connsiteY1" fmla="*/ 1050757 h 2095500"/>
                <a:gd name="connsiteX2" fmla="*/ 1049804 w 2095500"/>
                <a:gd name="connsiteY2" fmla="*/ 2057549 h 2095500"/>
                <a:gd name="connsiteX3" fmla="*/ 43964 w 2095500"/>
                <a:gd name="connsiteY3" fmla="*/ 1049804 h 2095500"/>
                <a:gd name="connsiteX4" fmla="*/ 1049804 w 2095500"/>
                <a:gd name="connsiteY4" fmla="*/ 43964 h 2095500"/>
                <a:gd name="connsiteX5" fmla="*/ 1717507 w 2095500"/>
                <a:gd name="connsiteY5" fmla="*/ 29732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0" h="2095500">
                  <a:moveTo>
                    <a:pt x="2038499" y="860257"/>
                  </a:moveTo>
                  <a:cubicBezTo>
                    <a:pt x="2049929" y="922169"/>
                    <a:pt x="2056597" y="985034"/>
                    <a:pt x="2056597" y="1050757"/>
                  </a:cubicBezTo>
                  <a:cubicBezTo>
                    <a:pt x="2056597" y="1607017"/>
                    <a:pt x="1606064" y="2057549"/>
                    <a:pt x="1049804" y="2057549"/>
                  </a:cubicBezTo>
                  <a:cubicBezTo>
                    <a:pt x="493544" y="2057549"/>
                    <a:pt x="43964" y="1606064"/>
                    <a:pt x="43964" y="1049804"/>
                  </a:cubicBezTo>
                  <a:cubicBezTo>
                    <a:pt x="43964" y="493544"/>
                    <a:pt x="494497" y="43964"/>
                    <a:pt x="1049804" y="43964"/>
                  </a:cubicBezTo>
                  <a:cubicBezTo>
                    <a:pt x="1306027" y="43964"/>
                    <a:pt x="1539389" y="140167"/>
                    <a:pt x="1717507" y="297329"/>
                  </a:cubicBezTo>
                </a:path>
              </a:pathLst>
            </a:custGeom>
            <a:noFill/>
            <a:ln w="22225" cap="flat">
              <a:solidFill>
                <a:srgbClr val="7EB180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Рисунок 65">
              <a:extLst>
                <a:ext uri="{FF2B5EF4-FFF2-40B4-BE49-F238E27FC236}">
                  <a16:creationId xmlns:a16="http://schemas.microsoft.com/office/drawing/2014/main" id="{D334B3B0-F204-4609-A1F1-6DBAEF07709C}"/>
                </a:ext>
              </a:extLst>
            </p:cNvPr>
            <p:cNvSpPr/>
            <p:nvPr/>
          </p:nvSpPr>
          <p:spPr>
            <a:xfrm>
              <a:off x="7495481" y="18315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546858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Бюджет проекта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75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81FB2F-B3A2-CF47-9F4F-A058D227D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76" r="1509"/>
          <a:stretch/>
        </p:blipFill>
        <p:spPr>
          <a:xfrm>
            <a:off x="174904" y="1189038"/>
            <a:ext cx="12042496" cy="562927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C36562-A1D5-084A-AE87-FA93BB49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EBB7516-1C35-4147-9C45-356B49F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82" y="64293"/>
            <a:ext cx="11516417" cy="1325563"/>
          </a:xfrm>
        </p:spPr>
        <p:txBody>
          <a:bodyPr/>
          <a:lstStyle/>
          <a:p>
            <a:r>
              <a:rPr lang="ru-RU" altLang="ru-RU" dirty="0">
                <a:ea typeface="Verdana" panose="020B0604030504040204" pitchFamily="34" charset="0"/>
                <a:cs typeface="Verdana" panose="020B0604030504040204" pitchFamily="34" charset="0"/>
              </a:rPr>
              <a:t>Направления для социального проектирования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979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AE6C003-6E8F-4A50-99CE-5A7CA5247421}"/>
              </a:ext>
            </a:extLst>
          </p:cNvPr>
          <p:cNvSpPr/>
          <p:nvPr/>
        </p:nvSpPr>
        <p:spPr>
          <a:xfrm>
            <a:off x="7225347" y="3964699"/>
            <a:ext cx="1601153" cy="1237609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9ECF4F6-9269-4DB7-9FBA-F86821C748FE}"/>
              </a:ext>
            </a:extLst>
          </p:cNvPr>
          <p:cNvSpPr/>
          <p:nvPr/>
        </p:nvSpPr>
        <p:spPr>
          <a:xfrm>
            <a:off x="7339647" y="4072649"/>
            <a:ext cx="1601153" cy="1237609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7EBAEDB-54EF-422D-8253-279D8A40E2DD}"/>
              </a:ext>
            </a:extLst>
          </p:cNvPr>
          <p:cNvSpPr/>
          <p:nvPr/>
        </p:nvSpPr>
        <p:spPr>
          <a:xfrm>
            <a:off x="7459390" y="4170620"/>
            <a:ext cx="1601153" cy="1237609"/>
          </a:xfrm>
          <a:prstGeom prst="roundRect">
            <a:avLst>
              <a:gd name="adj" fmla="val 3392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Бюджет проекта</a:t>
            </a: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19A69211-0C2F-44AD-A4AA-6FE0D949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655"/>
            <a:fld id="{3EF660E9-E116-4F2D-91B7-27BAC0D3A970}" type="slidenum">
              <a:rPr lang="ru-RU"/>
              <a:pPr defTabSz="414655"/>
              <a:t>30</a:t>
            </a:fld>
            <a:endParaRPr lang="ru-RU" dirty="0"/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47E473B6-8E00-423B-A0E5-F7A688BF815E}"/>
              </a:ext>
            </a:extLst>
          </p:cNvPr>
          <p:cNvSpPr txBox="1">
            <a:spLocks/>
          </p:cNvSpPr>
          <p:nvPr/>
        </p:nvSpPr>
        <p:spPr>
          <a:xfrm>
            <a:off x="3177915" y="1815901"/>
            <a:ext cx="6318354" cy="2136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Обеспечивает выполнение всех мероприятий календарного плана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825D63-D024-4499-8F47-50F41DC00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6115" y="4418946"/>
            <a:ext cx="943977" cy="704802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A96B07B-1577-4EDB-AE7E-942810A49A20}"/>
              </a:ext>
            </a:extLst>
          </p:cNvPr>
          <p:cNvCxnSpPr>
            <a:cxnSpLocks/>
          </p:cNvCxnSpPr>
          <p:nvPr/>
        </p:nvCxnSpPr>
        <p:spPr>
          <a:xfrm>
            <a:off x="5194300" y="4602796"/>
            <a:ext cx="1714500" cy="0"/>
          </a:xfrm>
          <a:prstGeom prst="straightConnector1">
            <a:avLst/>
          </a:prstGeom>
          <a:ln w="76200" cap="rnd">
            <a:solidFill>
              <a:schemeClr val="accent5"/>
            </a:solidFill>
            <a:prstDash val="solid"/>
            <a:round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96D7A-C96F-442F-A3BB-7E466663D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3155" y="3901246"/>
            <a:ext cx="1413499" cy="14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8EF16793-0066-4C9D-98A7-0589D3419B1F}"/>
              </a:ext>
            </a:extLst>
          </p:cNvPr>
          <p:cNvSpPr/>
          <p:nvPr/>
        </p:nvSpPr>
        <p:spPr>
          <a:xfrm>
            <a:off x="610021" y="1782835"/>
            <a:ext cx="5430983" cy="34064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AF350761-8E7E-4887-AB26-B3258EA3523A}"/>
              </a:ext>
            </a:extLst>
          </p:cNvPr>
          <p:cNvSpPr/>
          <p:nvPr/>
        </p:nvSpPr>
        <p:spPr>
          <a:xfrm>
            <a:off x="6165986" y="1782835"/>
            <a:ext cx="5430983" cy="34064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Бюджет проекта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911FC390-B8DF-4DE7-805E-0C195521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655"/>
            <a:fld id="{3EF660E9-E116-4F2D-91B7-27BAC0D3A970}" type="slidenum">
              <a:rPr lang="ru-RU"/>
              <a:pPr defTabSz="414655"/>
              <a:t>31</a:t>
            </a:fld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131359-E88C-489F-8346-DA609970DC84}"/>
              </a:ext>
            </a:extLst>
          </p:cNvPr>
          <p:cNvSpPr txBox="1"/>
          <p:nvPr/>
        </p:nvSpPr>
        <p:spPr>
          <a:xfrm>
            <a:off x="8546518" y="177521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3600" b="1" dirty="0">
                <a:solidFill>
                  <a:srgbClr val="3C3837"/>
                </a:solidFill>
                <a:ea typeface="Verdana" panose="020B0604030504040204" pitchFamily="34" charset="0"/>
              </a:rPr>
              <a:t>Средства гранта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054822-F0F2-475F-AE3A-BC1FC776471C}"/>
              </a:ext>
            </a:extLst>
          </p:cNvPr>
          <p:cNvSpPr txBox="1"/>
          <p:nvPr/>
        </p:nvSpPr>
        <p:spPr>
          <a:xfrm>
            <a:off x="2297039" y="1775215"/>
            <a:ext cx="2056946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3600" b="1" dirty="0">
                <a:solidFill>
                  <a:srgbClr val="3C3837"/>
                </a:solidFill>
              </a:rPr>
              <a:t>Собственные средства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E2A63D-C7AE-41DE-AB05-A22F4CDF1332}"/>
              </a:ext>
            </a:extLst>
          </p:cNvPr>
          <p:cNvSpPr txBox="1"/>
          <p:nvPr/>
        </p:nvSpPr>
        <p:spPr>
          <a:xfrm>
            <a:off x="2297039" y="3905182"/>
            <a:ext cx="2056946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ru-RU" sz="3200" dirty="0">
                <a:solidFill>
                  <a:srgbClr val="3C3837"/>
                </a:solidFill>
              </a:rPr>
              <a:t>Ресурсы организации, </a:t>
            </a:r>
          </a:p>
          <a:p>
            <a:pPr algn="ctr"/>
            <a:r>
              <a:rPr lang="ru-RU" sz="3200" dirty="0">
                <a:solidFill>
                  <a:srgbClr val="3C3837"/>
                </a:solidFill>
              </a:rPr>
              <a:t>в </a:t>
            </a:r>
            <a:r>
              <a:rPr lang="ru-RU" sz="3200" dirty="0" err="1">
                <a:solidFill>
                  <a:srgbClr val="3C3837"/>
                </a:solidFill>
              </a:rPr>
              <a:t>т.ч</a:t>
            </a:r>
            <a:r>
              <a:rPr lang="ru-RU" sz="3200" dirty="0">
                <a:solidFill>
                  <a:srgbClr val="3C3837"/>
                </a:solidFill>
              </a:rPr>
              <a:t> средства партнеров</a:t>
            </a:r>
          </a:p>
          <a:p>
            <a:pPr algn="ctr"/>
            <a:r>
              <a:rPr lang="ru-RU" sz="3200" dirty="0">
                <a:solidFill>
                  <a:srgbClr val="3C3837"/>
                </a:solidFill>
              </a:rPr>
              <a:t>(материальные </a:t>
            </a:r>
            <a:br>
              <a:rPr lang="en-US" sz="3200">
                <a:solidFill>
                  <a:srgbClr val="3C3837"/>
                </a:solidFill>
              </a:rPr>
            </a:br>
            <a:r>
              <a:rPr lang="ru-RU" sz="3200">
                <a:solidFill>
                  <a:srgbClr val="3C3837"/>
                </a:solidFill>
              </a:rPr>
              <a:t>и </a:t>
            </a:r>
            <a:r>
              <a:rPr lang="ru-RU" sz="3200" dirty="0">
                <a:solidFill>
                  <a:srgbClr val="3C3837"/>
                </a:solidFill>
              </a:rPr>
              <a:t>не материальные)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1344A1-B6E2-4D4F-ABAA-86E62F48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4122" y="2895601"/>
            <a:ext cx="1799192" cy="17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27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Партнеры проекта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095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A0DD53-B7A1-4CFC-8EFB-DBA1481E8132}"/>
              </a:ext>
            </a:extLst>
          </p:cNvPr>
          <p:cNvSpPr/>
          <p:nvPr/>
        </p:nvSpPr>
        <p:spPr>
          <a:xfrm>
            <a:off x="4432299" y="1200151"/>
            <a:ext cx="6982461" cy="4981508"/>
          </a:xfrm>
          <a:prstGeom prst="roundRect">
            <a:avLst>
              <a:gd name="adj" fmla="val 858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4D0E910-DA35-4ABF-BD6D-1BAC3DE4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Партнеры проекта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59EF4A-2117-4F6F-82C8-E73E1C7023FF}"/>
              </a:ext>
            </a:extLst>
          </p:cNvPr>
          <p:cNvSpPr/>
          <p:nvPr/>
        </p:nvSpPr>
        <p:spPr>
          <a:xfrm>
            <a:off x="4687786" y="1465538"/>
            <a:ext cx="63739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"/>
            </a:pPr>
            <a:r>
              <a:rPr lang="ru-RU" sz="2800" dirty="0">
                <a:solidFill>
                  <a:srgbClr val="3C3837"/>
                </a:solidFill>
              </a:rPr>
              <a:t>письмами поддержки </a:t>
            </a:r>
          </a:p>
          <a:p>
            <a:pPr marL="457200" indent="-457200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"/>
            </a:pPr>
            <a:r>
              <a:rPr lang="ru-RU" sz="2800" dirty="0">
                <a:solidFill>
                  <a:srgbClr val="3C3837"/>
                </a:solidFill>
              </a:rPr>
              <a:t>соглашениями о сотрудничестве </a:t>
            </a:r>
          </a:p>
          <a:p>
            <a:pPr marL="457200" indent="-457200">
              <a:spcAft>
                <a:spcPts val="1200"/>
              </a:spcAft>
              <a:buClr>
                <a:schemeClr val="accent5"/>
              </a:buClr>
              <a:buFont typeface="Wingdings" panose="05000000000000000000" pitchFamily="2" charset="2"/>
              <a:buChar char=""/>
            </a:pPr>
            <a:r>
              <a:rPr lang="ru-RU" sz="2800" dirty="0">
                <a:solidFill>
                  <a:srgbClr val="3C3837"/>
                </a:solidFill>
              </a:rPr>
              <a:t>или иными аналогичными документами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403E05-4999-4331-88C3-4B17175078F7}"/>
              </a:ext>
            </a:extLst>
          </p:cNvPr>
          <p:cNvSpPr/>
          <p:nvPr/>
        </p:nvSpPr>
        <p:spPr>
          <a:xfrm>
            <a:off x="4734560" y="4098136"/>
            <a:ext cx="5948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C3837"/>
                </a:solidFill>
              </a:rPr>
              <a:t>Письма поддержки или другие документы должны содержать указание на вид поддержки данному проекту партнером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3F7AEB-DA6A-44BC-A15C-ECDC6527EE55}"/>
              </a:ext>
            </a:extLst>
          </p:cNvPr>
          <p:cNvSpPr/>
          <p:nvPr/>
        </p:nvSpPr>
        <p:spPr>
          <a:xfrm>
            <a:off x="417752" y="3276210"/>
            <a:ext cx="36589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>
                <a:solidFill>
                  <a:srgbClr val="624E33"/>
                </a:solidFill>
              </a:rPr>
              <a:t>Партнеры подтверждаются: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704AFF-B687-4655-88F8-DBBB8769E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8100" y="1554717"/>
            <a:ext cx="1380828" cy="167672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B0C64A1-2931-4CBD-B0A5-DAE57D98A611}"/>
              </a:ext>
            </a:extLst>
          </p:cNvPr>
          <p:cNvCxnSpPr>
            <a:cxnSpLocks/>
          </p:cNvCxnSpPr>
          <p:nvPr/>
        </p:nvCxnSpPr>
        <p:spPr>
          <a:xfrm>
            <a:off x="4836492" y="3886973"/>
            <a:ext cx="6225208" cy="0"/>
          </a:xfrm>
          <a:prstGeom prst="line">
            <a:avLst/>
          </a:prstGeom>
          <a:noFill/>
          <a:ln w="28575" cap="rnd">
            <a:solidFill>
              <a:srgbClr val="FFD415"/>
            </a:solidFill>
            <a:prstDash val="sysDot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73210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428314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Организация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4D2675-BB2A-4264-AC1D-451DC8357F1E}"/>
              </a:ext>
            </a:extLst>
          </p:cNvPr>
          <p:cNvGrpSpPr/>
          <p:nvPr/>
        </p:nvGrpSpPr>
        <p:grpSpPr>
          <a:xfrm>
            <a:off x="4963886" y="1543480"/>
            <a:ext cx="2264228" cy="2264120"/>
            <a:chOff x="782656" y="1295375"/>
            <a:chExt cx="1986561" cy="198646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8009EA-A0E0-4F40-9ACC-BBC3C70EEA43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6A10B7C2-0C67-48FF-B1A3-C2C15B8FF6CA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906EC15-730D-4700-AADC-984147D3969A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бъект 16">
              <a:extLst>
                <a:ext uri="{FF2B5EF4-FFF2-40B4-BE49-F238E27FC236}">
                  <a16:creationId xmlns:a16="http://schemas.microsoft.com/office/drawing/2014/main" id="{04C16DB5-7E98-4977-94E9-5C61A9D6BF0D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05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35239AF7-1E9E-490E-9525-B0A59947E5F0}"/>
              </a:ext>
            </a:extLst>
          </p:cNvPr>
          <p:cNvSpPr/>
          <p:nvPr/>
        </p:nvSpPr>
        <p:spPr>
          <a:xfrm>
            <a:off x="5095966" y="1132139"/>
            <a:ext cx="2921139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1764CFE2-156C-4D3E-A8B6-1C60AF65FD4F}"/>
              </a:ext>
            </a:extLst>
          </p:cNvPr>
          <p:cNvSpPr/>
          <p:nvPr/>
        </p:nvSpPr>
        <p:spPr>
          <a:xfrm>
            <a:off x="8142892" y="1132139"/>
            <a:ext cx="3274764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1FE981D-56F1-45C4-8914-360C8D333533}"/>
              </a:ext>
            </a:extLst>
          </p:cNvPr>
          <p:cNvSpPr/>
          <p:nvPr/>
        </p:nvSpPr>
        <p:spPr>
          <a:xfrm>
            <a:off x="605790" y="1132139"/>
            <a:ext cx="4378314" cy="50781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BE8EC39-E3EF-4EDF-90B8-360EE934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Организация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698A2E-70D5-4ECF-BA3B-DC4258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655"/>
            <a:fld id="{3EF660E9-E116-4F2D-91B7-27BAC0D3A970}" type="slidenum">
              <a:rPr lang="ru-RU"/>
              <a:pPr defTabSz="414655"/>
              <a:t>35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ECDD41-8538-47FE-B8A9-CE67BCBEB352}"/>
              </a:ext>
            </a:extLst>
          </p:cNvPr>
          <p:cNvSpPr txBox="1"/>
          <p:nvPr/>
        </p:nvSpPr>
        <p:spPr>
          <a:xfrm>
            <a:off x="8402232" y="2553905"/>
            <a:ext cx="2759254" cy="330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170" tIns="33170" rIns="33170" bIns="33170" numCol="1" spcCol="38100" rtlCol="0" anchor="t">
            <a:spAutoFit/>
          </a:bodyPr>
          <a:lstStyle/>
          <a:p>
            <a:pPr algn="ctr" defTabSz="414655">
              <a:lnSpc>
                <a:spcPct val="90000"/>
              </a:lnSpc>
            </a:pP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Должны быть указаны </a:t>
            </a:r>
            <a:b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</a:b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все </a:t>
            </a:r>
            <a:r>
              <a:rPr lang="ru-RU" sz="2600" b="1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полученные субсидии и гранты </a:t>
            </a: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на реализацию проектов</a:t>
            </a:r>
            <a:br>
              <a:rPr lang="en-US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</a:b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и достигнутые результаты за последние 5 лет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C7F33F-AAD8-40AE-9810-849C1BF11778}"/>
              </a:ext>
            </a:extLst>
          </p:cNvPr>
          <p:cNvSpPr/>
          <p:nvPr/>
        </p:nvSpPr>
        <p:spPr>
          <a:xfrm>
            <a:off x="5130868" y="2532436"/>
            <a:ext cx="2835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55">
              <a:lnSpc>
                <a:spcPct val="90000"/>
              </a:lnSpc>
            </a:pPr>
            <a:r>
              <a:rPr lang="ru-RU" sz="2600" b="1" dirty="0">
                <a:solidFill>
                  <a:srgbClr val="3C3837"/>
                </a:solidFill>
              </a:rPr>
              <a:t>Опыт проектной работы </a:t>
            </a:r>
            <a:r>
              <a:rPr lang="ru-RU" sz="2600" dirty="0">
                <a:solidFill>
                  <a:srgbClr val="3C3837"/>
                </a:solidFill>
              </a:rPr>
              <a:t>организации </a:t>
            </a: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подтвержден публикациями </a:t>
            </a:r>
            <a:b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</a:b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в СМИ </a:t>
            </a:r>
            <a:b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</a:b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и Интернете, </a:t>
            </a:r>
            <a:b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</a:br>
            <a:r>
              <a:rPr lang="ru-RU" sz="2600" kern="0" dirty="0">
                <a:solidFill>
                  <a:srgbClr val="3C3837"/>
                </a:solidFill>
                <a:ea typeface="PT Sans" panose="020B0503020203020204" pitchFamily="34" charset="-52"/>
                <a:cs typeface="Calibri" panose="020F0502020204030204" pitchFamily="34" charset="0"/>
                <a:sym typeface="Gill Sans"/>
              </a:rPr>
              <a:t>на сайте организации</a:t>
            </a:r>
          </a:p>
          <a:p>
            <a:pPr marR="19685" lvl="0" algn="ctr" fontAlgn="base">
              <a:lnSpc>
                <a:spcPct val="90000"/>
              </a:lnSpc>
              <a:buClr>
                <a:srgbClr val="000000"/>
              </a:buClr>
              <a:buSzPts val="1200"/>
            </a:pPr>
            <a:endParaRPr lang="ru-RU" sz="2600" dirty="0">
              <a:solidFill>
                <a:srgbClr val="3C3837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E1F4CE-EC07-4B37-9BD1-4BB95809F6FA}"/>
              </a:ext>
            </a:extLst>
          </p:cNvPr>
          <p:cNvSpPr/>
          <p:nvPr/>
        </p:nvSpPr>
        <p:spPr>
          <a:xfrm>
            <a:off x="841509" y="2527182"/>
            <a:ext cx="393369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55">
              <a:lnSpc>
                <a:spcPct val="90000"/>
              </a:lnSpc>
            </a:pPr>
            <a:r>
              <a:rPr lang="ru-RU" sz="2600" dirty="0">
                <a:solidFill>
                  <a:srgbClr val="3C3837"/>
                </a:solidFill>
              </a:rPr>
              <a:t>Организация имеет </a:t>
            </a:r>
            <a:r>
              <a:rPr lang="ru-RU" sz="2600" b="1" dirty="0">
                <a:solidFill>
                  <a:srgbClr val="3C3837"/>
                </a:solidFill>
              </a:rPr>
              <a:t>обновляемый сайт, страницы в соцсетях, </a:t>
            </a:r>
            <a:br>
              <a:rPr lang="ru-RU" sz="2600" dirty="0">
                <a:solidFill>
                  <a:srgbClr val="3C3837"/>
                </a:solidFill>
              </a:rPr>
            </a:br>
            <a:r>
              <a:rPr lang="ru-RU" sz="2600" dirty="0">
                <a:solidFill>
                  <a:srgbClr val="3C3837"/>
                </a:solidFill>
              </a:rPr>
              <a:t>на которых представлены подробные </a:t>
            </a:r>
            <a:r>
              <a:rPr lang="ru-RU" sz="2600" b="1" dirty="0">
                <a:solidFill>
                  <a:srgbClr val="3C3837"/>
                </a:solidFill>
              </a:rPr>
              <a:t>годовые отчеты</a:t>
            </a:r>
            <a:r>
              <a:rPr lang="ru-RU" sz="2600" dirty="0">
                <a:solidFill>
                  <a:srgbClr val="3C3837"/>
                </a:solidFill>
              </a:rPr>
              <a:t> о ее деятельности, информацию об органах управления</a:t>
            </a:r>
            <a:endParaRPr lang="ru-RU" sz="2600" kern="0" dirty="0">
              <a:solidFill>
                <a:srgbClr val="3C3837"/>
              </a:solidFill>
              <a:ea typeface="PT Sans" panose="020B0503020203020204" pitchFamily="34" charset="-52"/>
              <a:cs typeface="Calibri" panose="020F0502020204030204" pitchFamily="34" charset="0"/>
              <a:sym typeface="Gill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CAA0A4-FF4F-4C43-8252-BC1E9740F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6620" y="1410323"/>
            <a:ext cx="958136" cy="865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32942F-2603-49B8-8DAB-5CC2FFE13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2429" y="1591720"/>
            <a:ext cx="1479608" cy="579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CE26FF-9629-4E0C-A15A-46BCF9F7C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2749" y="1428148"/>
            <a:ext cx="1391210" cy="9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08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8E077B90-42B3-481A-9977-DBC2D780B993}"/>
              </a:ext>
            </a:extLst>
          </p:cNvPr>
          <p:cNvSpPr/>
          <p:nvPr/>
        </p:nvSpPr>
        <p:spPr>
          <a:xfrm>
            <a:off x="8178854" y="1358900"/>
            <a:ext cx="3229375" cy="4904740"/>
          </a:xfrm>
          <a:prstGeom prst="roundRect">
            <a:avLst>
              <a:gd name="adj" fmla="val 1333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AD4DB1F-BDEF-4C2E-A88D-F395F67E16E5}"/>
              </a:ext>
            </a:extLst>
          </p:cNvPr>
          <p:cNvSpPr/>
          <p:nvPr/>
        </p:nvSpPr>
        <p:spPr>
          <a:xfrm>
            <a:off x="4182509" y="1358900"/>
            <a:ext cx="3831605" cy="4904740"/>
          </a:xfrm>
          <a:prstGeom prst="roundRect">
            <a:avLst>
              <a:gd name="adj" fmla="val 1333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4D182E5-8DBE-4231-A026-073376056C94}"/>
              </a:ext>
            </a:extLst>
          </p:cNvPr>
          <p:cNvSpPr/>
          <p:nvPr/>
        </p:nvSpPr>
        <p:spPr>
          <a:xfrm>
            <a:off x="783771" y="1358900"/>
            <a:ext cx="3224456" cy="4904740"/>
          </a:xfrm>
          <a:prstGeom prst="roundRect">
            <a:avLst>
              <a:gd name="adj" fmla="val 1333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6930" y="240778"/>
            <a:ext cx="12310730" cy="815027"/>
          </a:xfrm>
        </p:spPr>
        <p:txBody>
          <a:bodyPr>
            <a:normAutofit fontScale="90000"/>
          </a:bodyPr>
          <a:lstStyle/>
          <a:p>
            <a:r>
              <a:rPr lang="ru-RU" dirty="0"/>
              <a:t>Информация для помощи </a:t>
            </a:r>
            <a:br>
              <a:rPr lang="ru-RU" dirty="0"/>
            </a:br>
            <a:r>
              <a:rPr lang="ru-RU" dirty="0"/>
              <a:t>в подготовке проекта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BCFB8-52B0-48B3-9943-A876348D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8631" y="1526427"/>
            <a:ext cx="1749277" cy="1292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EADF6D-0137-4FFD-B1EC-42D3A114D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627" y="1619287"/>
            <a:ext cx="1400129" cy="12714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D00336-67D0-4CE9-95A0-92F122C98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8946" y="1497748"/>
            <a:ext cx="1362751" cy="1491043"/>
          </a:xfrm>
          <a:prstGeom prst="rect">
            <a:avLst/>
          </a:prstGeom>
        </p:spPr>
      </p:pic>
      <p:sp>
        <p:nvSpPr>
          <p:cNvPr id="64" name="Полилиния: фигура 63">
            <a:extLst>
              <a:ext uri="{FF2B5EF4-FFF2-40B4-BE49-F238E27FC236}">
                <a16:creationId xmlns:a16="http://schemas.microsoft.com/office/drawing/2014/main" id="{9EB22923-9148-4D73-A368-82FD83081B2C}"/>
              </a:ext>
            </a:extLst>
          </p:cNvPr>
          <p:cNvSpPr/>
          <p:nvPr/>
        </p:nvSpPr>
        <p:spPr>
          <a:xfrm>
            <a:off x="1508397" y="3076057"/>
            <a:ext cx="487958" cy="582775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A98AA7DC-431B-44C7-9B77-01D287ACB9D0}"/>
              </a:ext>
            </a:extLst>
          </p:cNvPr>
          <p:cNvSpPr/>
          <p:nvPr/>
        </p:nvSpPr>
        <p:spPr>
          <a:xfrm>
            <a:off x="5077328" y="3076057"/>
            <a:ext cx="487958" cy="582775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962182AB-491C-4A27-B487-E7A49903D25B}"/>
              </a:ext>
            </a:extLst>
          </p:cNvPr>
          <p:cNvSpPr/>
          <p:nvPr/>
        </p:nvSpPr>
        <p:spPr>
          <a:xfrm>
            <a:off x="8739085" y="3076057"/>
            <a:ext cx="487958" cy="582775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962B4F3-F778-405B-82A4-D535DE025B87}"/>
              </a:ext>
            </a:extLst>
          </p:cNvPr>
          <p:cNvSpPr/>
          <p:nvPr/>
        </p:nvSpPr>
        <p:spPr>
          <a:xfrm>
            <a:off x="568645" y="3167431"/>
            <a:ext cx="36811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Инструкция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(методические рекомендации)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D415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 invalidUrl="https://президентскиегранты.рф/Content/files/Инструкция по подготовке документов на конкурс 2017-2-v2.pdf"/>
              </a:rPr>
              <a:t>по заполнению заявки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 invalidUrl="https://президентскиегранты.рф/Content/files/Инструкция по подготовке документов на конкурс 2017-2-v2.pdf"/>
              </a:rPr>
              <a:t>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 invalidUrl="https://президентскиегранты.рф/Content/files/Инструкция по подготовке документов на конкурс 2017-2-v2.pdf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 invalidUrl="https://президентскиегранты.рф/Content/files/Инструкция по подготовке документов на конкурс 2017-2-v2.pdf"/>
              </a:rPr>
              <a:t>на участие в конкурсе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 предоставление грантов Президента Российской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Федерации на развитие гражданского общества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13D3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08E53E8-311A-4C53-91D7-71CEE62CE5DC}"/>
              </a:ext>
            </a:extLst>
          </p:cNvPr>
          <p:cNvSpPr/>
          <p:nvPr/>
        </p:nvSpPr>
        <p:spPr>
          <a:xfrm>
            <a:off x="4257289" y="3167431"/>
            <a:ext cx="3671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Онлайнкурсы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при подготовке проектов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Социальное проектирование: </a:t>
            </a:r>
            <a:r>
              <a:rPr lang="ru-RU" dirty="0">
                <a:solidFill>
                  <a:srgbClr val="413D3E"/>
                </a:solidFill>
                <a:latin typeface="Calibri" panose="020F0502020204030204" pitchFamily="34" charset="0"/>
              </a:rPr>
              <a:t>от идеи до президентского гранта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Как влияют ошибки в заявке </a:t>
            </a: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 оценки по критериям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10"/>
              </a:rPr>
              <a:t>По разбору ошибок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13D3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F400126-FD05-44C4-A4A2-BBDD82FD84CA}"/>
              </a:ext>
            </a:extLst>
          </p:cNvPr>
          <p:cNvSpPr/>
          <p:nvPr/>
        </p:nvSpPr>
        <p:spPr>
          <a:xfrm>
            <a:off x="8136020" y="3167431"/>
            <a:ext cx="33453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C38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Методические рекомендации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3C38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D415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11" invalidUrl="https://президентскиегранты.рф/Content/files/методические рекомендации по подготовке бюджета 2017-2.pdf"/>
              </a:rPr>
              <a:t>по подготовке бюджета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проекта в составе заявки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 участие в конкурсе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 предоставление грантов Президента Российской Федерации на развитие гражданского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98176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BC82B7-4845-4F50-A795-2797B6462D22}"/>
              </a:ext>
            </a:extLst>
          </p:cNvPr>
          <p:cNvSpPr/>
          <p:nvPr/>
        </p:nvSpPr>
        <p:spPr>
          <a:xfrm rot="5400000">
            <a:off x="2229248" y="-159687"/>
            <a:ext cx="2381685" cy="511406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24C6A9C-05B4-4E33-81AB-7DBD3032871B}"/>
              </a:ext>
            </a:extLst>
          </p:cNvPr>
          <p:cNvSpPr/>
          <p:nvPr/>
        </p:nvSpPr>
        <p:spPr>
          <a:xfrm rot="5400000">
            <a:off x="7500878" y="-159688"/>
            <a:ext cx="2381685" cy="511406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ABF01E4-AD52-4A9C-9988-3F272EEB5417}"/>
              </a:ext>
            </a:extLst>
          </p:cNvPr>
          <p:cNvSpPr/>
          <p:nvPr/>
        </p:nvSpPr>
        <p:spPr>
          <a:xfrm rot="5400000">
            <a:off x="2229247" y="2378618"/>
            <a:ext cx="2381685" cy="5114065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6117DCD-6453-427A-A0E9-86FF06D419B9}"/>
              </a:ext>
            </a:extLst>
          </p:cNvPr>
          <p:cNvSpPr/>
          <p:nvPr/>
        </p:nvSpPr>
        <p:spPr>
          <a:xfrm rot="5400000">
            <a:off x="7500877" y="2378617"/>
            <a:ext cx="2381685" cy="5114065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EDA76-E8F7-4AFC-8060-C756E32C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kern="0" dirty="0"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Запрашиваемая сумма гранта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BC8369-6C05-4FCE-80BF-58F4BAA7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51ECC3-8DAD-4C53-BFE3-082E60312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5869" y="4078465"/>
            <a:ext cx="1996194" cy="1103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A3C402-9AC9-4B72-8C35-DF4A7C5A0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9034" y="4046155"/>
            <a:ext cx="2055111" cy="11333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82885A-74C6-45C2-B45A-B5FB56C78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2617" y="1636910"/>
            <a:ext cx="1202698" cy="9919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73FD6-D5CB-44CA-9EF5-F3171D1AD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5543" y="1602443"/>
            <a:ext cx="1123164" cy="1053662"/>
          </a:xfrm>
          <a:prstGeom prst="rect">
            <a:avLst/>
          </a:prstGeom>
        </p:spPr>
      </p:pic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DABD06B7-9C6D-412C-A4D4-02DCF9367959}"/>
              </a:ext>
            </a:extLst>
          </p:cNvPr>
          <p:cNvSpPr/>
          <p:nvPr/>
        </p:nvSpPr>
        <p:spPr>
          <a:xfrm>
            <a:off x="1335422" y="2739583"/>
            <a:ext cx="492274" cy="587928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7C0A938A-92AE-401A-8A33-A46E05F7B465}"/>
              </a:ext>
            </a:extLst>
          </p:cNvPr>
          <p:cNvSpPr/>
          <p:nvPr/>
        </p:nvSpPr>
        <p:spPr>
          <a:xfrm>
            <a:off x="6337180" y="2710975"/>
            <a:ext cx="492274" cy="587928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9B809F99-93FA-4459-9212-AAE6C239F41D}"/>
              </a:ext>
            </a:extLst>
          </p:cNvPr>
          <p:cNvSpPr/>
          <p:nvPr/>
        </p:nvSpPr>
        <p:spPr>
          <a:xfrm>
            <a:off x="6520619" y="5200175"/>
            <a:ext cx="492274" cy="587928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A0CAEA69-011A-4954-9963-4F2F7F45EF86}"/>
              </a:ext>
            </a:extLst>
          </p:cNvPr>
          <p:cNvSpPr/>
          <p:nvPr/>
        </p:nvSpPr>
        <p:spPr>
          <a:xfrm>
            <a:off x="1386222" y="5200175"/>
            <a:ext cx="492274" cy="587928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EA0898-FC10-4DC3-BD0F-EF601408FA5B}"/>
              </a:ext>
            </a:extLst>
          </p:cNvPr>
          <p:cNvSpPr/>
          <p:nvPr/>
        </p:nvSpPr>
        <p:spPr>
          <a:xfrm>
            <a:off x="6393619" y="2769437"/>
            <a:ext cx="3398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ru-RU" sz="2800" b="1" dirty="0">
                <a:solidFill>
                  <a:srgbClr val="3C3837"/>
                </a:solidFill>
              </a:rPr>
              <a:t>500 тыс. — 3 млн ₽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16503BD-30F5-44A0-A502-7F2390B5C614}"/>
              </a:ext>
            </a:extLst>
          </p:cNvPr>
          <p:cNvSpPr/>
          <p:nvPr/>
        </p:nvSpPr>
        <p:spPr>
          <a:xfrm>
            <a:off x="1425698" y="2790383"/>
            <a:ext cx="2207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C3837"/>
                </a:solidFill>
              </a:rPr>
              <a:t>до 500 тыс. ₽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EAD861A-B5C3-4F3B-A51B-0FA6DF460E92}"/>
              </a:ext>
            </a:extLst>
          </p:cNvPr>
          <p:cNvSpPr/>
          <p:nvPr/>
        </p:nvSpPr>
        <p:spPr>
          <a:xfrm>
            <a:off x="1476861" y="5225402"/>
            <a:ext cx="2896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ru-RU" sz="2800" b="1" dirty="0">
                <a:solidFill>
                  <a:srgbClr val="3C3837"/>
                </a:solidFill>
              </a:rPr>
              <a:t>3 — 10 млн ₽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509733D-9DB5-4A77-B80D-1B203F490DD9}"/>
              </a:ext>
            </a:extLst>
          </p:cNvPr>
          <p:cNvSpPr/>
          <p:nvPr/>
        </p:nvSpPr>
        <p:spPr>
          <a:xfrm>
            <a:off x="6610735" y="5225402"/>
            <a:ext cx="2896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ru-RU" sz="2800" b="1" dirty="0">
                <a:solidFill>
                  <a:srgbClr val="3C3837"/>
                </a:solidFill>
              </a:rPr>
              <a:t>свыше 10 млн ₽ </a:t>
            </a:r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4A69CAC2-DF30-4E96-8291-D8519BD3A029}"/>
              </a:ext>
            </a:extLst>
          </p:cNvPr>
          <p:cNvSpPr txBox="1">
            <a:spLocks/>
          </p:cNvSpPr>
          <p:nvPr/>
        </p:nvSpPr>
        <p:spPr>
          <a:xfrm>
            <a:off x="4229888" y="1925352"/>
            <a:ext cx="1351468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4"/>
                </a:solidFill>
              </a:rPr>
              <a:t>60 баллов</a:t>
            </a:r>
          </a:p>
        </p:txBody>
      </p:sp>
      <p:sp>
        <p:nvSpPr>
          <p:cNvPr id="29" name="Заголовок 3">
            <a:extLst>
              <a:ext uri="{FF2B5EF4-FFF2-40B4-BE49-F238E27FC236}">
                <a16:creationId xmlns:a16="http://schemas.microsoft.com/office/drawing/2014/main" id="{AAE61D08-A20E-4BD5-AF10-E1714D0442BB}"/>
              </a:ext>
            </a:extLst>
          </p:cNvPr>
          <p:cNvSpPr txBox="1">
            <a:spLocks/>
          </p:cNvSpPr>
          <p:nvPr/>
        </p:nvSpPr>
        <p:spPr>
          <a:xfrm>
            <a:off x="9580381" y="1925352"/>
            <a:ext cx="173441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4"/>
                </a:solidFill>
              </a:rPr>
              <a:t>65</a:t>
            </a:r>
          </a:p>
          <a:p>
            <a:pPr algn="ctr"/>
            <a:r>
              <a:rPr lang="ru-RU" dirty="0">
                <a:solidFill>
                  <a:schemeClr val="accent4"/>
                </a:solidFill>
              </a:rPr>
              <a:t>баллов</a:t>
            </a:r>
          </a:p>
        </p:txBody>
      </p:sp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24CC9C85-E879-4F21-B3C5-B57598B40163}"/>
              </a:ext>
            </a:extLst>
          </p:cNvPr>
          <p:cNvSpPr txBox="1">
            <a:spLocks/>
          </p:cNvSpPr>
          <p:nvPr/>
        </p:nvSpPr>
        <p:spPr>
          <a:xfrm>
            <a:off x="4054983" y="4487342"/>
            <a:ext cx="173441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4"/>
                </a:solidFill>
              </a:rPr>
              <a:t>68</a:t>
            </a:r>
          </a:p>
          <a:p>
            <a:pPr algn="ctr"/>
            <a:r>
              <a:rPr lang="ru-RU" dirty="0">
                <a:solidFill>
                  <a:schemeClr val="accent4"/>
                </a:solidFill>
              </a:rPr>
              <a:t>баллов</a:t>
            </a:r>
          </a:p>
        </p:txBody>
      </p:sp>
      <p:sp>
        <p:nvSpPr>
          <p:cNvPr id="31" name="Заголовок 3">
            <a:extLst>
              <a:ext uri="{FF2B5EF4-FFF2-40B4-BE49-F238E27FC236}">
                <a16:creationId xmlns:a16="http://schemas.microsoft.com/office/drawing/2014/main" id="{90AFA395-8EBF-4087-A353-7E7514FC5308}"/>
              </a:ext>
            </a:extLst>
          </p:cNvPr>
          <p:cNvSpPr txBox="1">
            <a:spLocks/>
          </p:cNvSpPr>
          <p:nvPr/>
        </p:nvSpPr>
        <p:spPr>
          <a:xfrm>
            <a:off x="9566667" y="4487342"/>
            <a:ext cx="173441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4"/>
                </a:solidFill>
              </a:rPr>
              <a:t>70</a:t>
            </a:r>
          </a:p>
          <a:p>
            <a:pPr algn="ctr"/>
            <a:r>
              <a:rPr lang="ru-RU" dirty="0">
                <a:solidFill>
                  <a:schemeClr val="accent4"/>
                </a:solidFill>
              </a:rPr>
              <a:t>баллов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9077630-A9BC-4B26-8D4E-93985384698E}"/>
              </a:ext>
            </a:extLst>
          </p:cNvPr>
          <p:cNvCxnSpPr>
            <a:cxnSpLocks/>
          </p:cNvCxnSpPr>
          <p:nvPr/>
        </p:nvCxnSpPr>
        <p:spPr>
          <a:xfrm flipV="1">
            <a:off x="3966083" y="1497613"/>
            <a:ext cx="0" cy="1795044"/>
          </a:xfrm>
          <a:prstGeom prst="line">
            <a:avLst/>
          </a:prstGeom>
          <a:noFill/>
          <a:ln w="31750" cap="rnd">
            <a:solidFill>
              <a:schemeClr val="accent5"/>
            </a:solidFill>
            <a:prstDash val="sysDot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96D5ADE-EF6F-41DC-BA05-36E34963E3C4}"/>
              </a:ext>
            </a:extLst>
          </p:cNvPr>
          <p:cNvCxnSpPr>
            <a:cxnSpLocks/>
          </p:cNvCxnSpPr>
          <p:nvPr/>
        </p:nvCxnSpPr>
        <p:spPr>
          <a:xfrm flipV="1">
            <a:off x="9644692" y="1497613"/>
            <a:ext cx="0" cy="1795044"/>
          </a:xfrm>
          <a:prstGeom prst="line">
            <a:avLst/>
          </a:prstGeom>
          <a:noFill/>
          <a:ln w="31750" cap="rnd">
            <a:solidFill>
              <a:schemeClr val="accent5"/>
            </a:solidFill>
            <a:prstDash val="sysDot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FCED9FC-4D39-44CF-B8F0-466373BFBC1B}"/>
              </a:ext>
            </a:extLst>
          </p:cNvPr>
          <p:cNvCxnSpPr>
            <a:cxnSpLocks/>
          </p:cNvCxnSpPr>
          <p:nvPr/>
        </p:nvCxnSpPr>
        <p:spPr>
          <a:xfrm flipV="1">
            <a:off x="9644692" y="3986813"/>
            <a:ext cx="0" cy="1795044"/>
          </a:xfrm>
          <a:prstGeom prst="line">
            <a:avLst/>
          </a:prstGeom>
          <a:noFill/>
          <a:ln w="31750" cap="rnd">
            <a:solidFill>
              <a:schemeClr val="accent5"/>
            </a:solidFill>
            <a:prstDash val="sysDot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74E6DB8-6921-4600-95A7-0100B41E0420}"/>
              </a:ext>
            </a:extLst>
          </p:cNvPr>
          <p:cNvCxnSpPr>
            <a:cxnSpLocks/>
          </p:cNvCxnSpPr>
          <p:nvPr/>
        </p:nvCxnSpPr>
        <p:spPr>
          <a:xfrm flipV="1">
            <a:off x="3966083" y="4012213"/>
            <a:ext cx="0" cy="1795044"/>
          </a:xfrm>
          <a:prstGeom prst="line">
            <a:avLst/>
          </a:prstGeom>
          <a:noFill/>
          <a:ln w="31750" cap="rnd">
            <a:solidFill>
              <a:schemeClr val="accent5"/>
            </a:solidFill>
            <a:prstDash val="sysDot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159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9CACF92-0861-4302-9B04-B53091A0789A}"/>
              </a:ext>
            </a:extLst>
          </p:cNvPr>
          <p:cNvSpPr/>
          <p:nvPr/>
        </p:nvSpPr>
        <p:spPr>
          <a:xfrm rot="5400000">
            <a:off x="3488871" y="-1696357"/>
            <a:ext cx="5101771" cy="1062808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25000"/>
                <a:alpha val="17000"/>
              </a:schemeClr>
            </a:solidFill>
          </a:ln>
          <a:effectLst>
            <a:outerShdw blurRad="304800" algn="ctr" rotWithShape="0">
              <a:schemeClr val="accent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578F5EB-83E9-4659-A4D2-E6304B49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оценки проектов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C4BA0C-4FBF-45E2-8B3E-66E4F27E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t>38</a:t>
            </a:fld>
            <a:endParaRPr lang="ru-RU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8195071-3DC0-486B-940A-F7AD2267D9E0}"/>
              </a:ext>
            </a:extLst>
          </p:cNvPr>
          <p:cNvGraphicFramePr>
            <a:graphicFrameLocks noGrp="1"/>
          </p:cNvGraphicFramePr>
          <p:nvPr/>
        </p:nvGraphicFramePr>
        <p:xfrm>
          <a:off x="823575" y="1022785"/>
          <a:ext cx="10464799" cy="5098185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3781756704"/>
                    </a:ext>
                  </a:extLst>
                </a:gridCol>
                <a:gridCol w="4622090">
                  <a:extLst>
                    <a:ext uri="{9D8B030D-6E8A-4147-A177-3AD203B41FA5}">
                      <a16:colId xmlns:a16="http://schemas.microsoft.com/office/drawing/2014/main" val="425377603"/>
                    </a:ext>
                  </a:extLst>
                </a:gridCol>
                <a:gridCol w="1230660">
                  <a:extLst>
                    <a:ext uri="{9D8B030D-6E8A-4147-A177-3AD203B41FA5}">
                      <a16:colId xmlns:a16="http://schemas.microsoft.com/office/drawing/2014/main" val="2242336746"/>
                    </a:ext>
                  </a:extLst>
                </a:gridCol>
                <a:gridCol w="1560662">
                  <a:extLst>
                    <a:ext uri="{9D8B030D-6E8A-4147-A177-3AD203B41FA5}">
                      <a16:colId xmlns:a16="http://schemas.microsoft.com/office/drawing/2014/main" val="2184745618"/>
                    </a:ext>
                  </a:extLst>
                </a:gridCol>
                <a:gridCol w="1273388">
                  <a:extLst>
                    <a:ext uri="{9D8B030D-6E8A-4147-A177-3AD203B41FA5}">
                      <a16:colId xmlns:a16="http://schemas.microsoft.com/office/drawing/2014/main" val="646597000"/>
                    </a:ext>
                  </a:extLst>
                </a:gridCol>
                <a:gridCol w="1308099">
                  <a:extLst>
                    <a:ext uri="{9D8B030D-6E8A-4147-A177-3AD203B41FA5}">
                      <a16:colId xmlns:a16="http://schemas.microsoft.com/office/drawing/2014/main" val="1780437096"/>
                    </a:ext>
                  </a:extLst>
                </a:gridCol>
              </a:tblGrid>
              <a:tr h="627902">
                <a:tc rowSpan="2">
                  <a:txBody>
                    <a:bodyPr/>
                    <a:lstStyle/>
                    <a:p>
                      <a:pPr algn="l" fontAlgn="ctr"/>
                      <a:endParaRPr lang="ru-RU" sz="1200" b="0" i="0" u="none" strike="noStrike" baseline="0" dirty="0">
                        <a:solidFill>
                          <a:srgbClr val="3C3837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Критерии оценки</a:t>
                      </a:r>
                    </a:p>
                  </a:txBody>
                  <a:tcPr marL="5953" marR="5953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Коэффициенты значимости для проектов </a:t>
                      </a:r>
                      <a:br>
                        <a:rPr lang="ru-RU" sz="1400" b="1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с запрашиваемой суммой гранта</a:t>
                      </a:r>
                    </a:p>
                  </a:txBody>
                  <a:tcPr marL="5953" marR="5953" marT="36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b="1" i="0" u="none" strike="noStrike" kern="1200" baseline="0" dirty="0">
                          <a:solidFill>
                            <a:srgbClr val="3C3837"/>
                          </a:solidFill>
                          <a:latin typeface="+mn-lt"/>
                          <a:ea typeface="+mn-ea"/>
                          <a:cs typeface="+mn-cs"/>
                        </a:rPr>
                        <a:t>Для долгосрочных проектов* </a:t>
                      </a:r>
                      <a:br>
                        <a:rPr lang="ru-RU" sz="1200" b="1" i="0" u="none" strike="noStrike" kern="1200" baseline="0" dirty="0">
                          <a:solidFill>
                            <a:srgbClr val="3C3837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i="0" u="none" strike="noStrike" kern="1200" baseline="0" dirty="0">
                          <a:solidFill>
                            <a:srgbClr val="3C3837"/>
                          </a:solidFill>
                          <a:latin typeface="+mn-lt"/>
                          <a:ea typeface="+mn-ea"/>
                          <a:cs typeface="+mn-cs"/>
                        </a:rPr>
                        <a:t>и «молодых талантов»</a:t>
                      </a:r>
                    </a:p>
                  </a:txBody>
                  <a:tcPr marL="5953" marR="5953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867268"/>
                  </a:ext>
                </a:extLst>
              </a:tr>
              <a:tr h="216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до 500 тыс. ₽ 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500 тыс. — 10 млн ₽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i="0" u="none" strike="noStrike" kern="1200" baseline="0" dirty="0">
                          <a:solidFill>
                            <a:srgbClr val="3C3837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ru-RU" sz="1400" b="1" i="0" u="none" strike="noStrike" kern="1200" baseline="0" dirty="0">
                          <a:solidFill>
                            <a:srgbClr val="3C3837"/>
                          </a:solidFill>
                          <a:latin typeface="+mn-lt"/>
                          <a:ea typeface="+mn-ea"/>
                          <a:cs typeface="+mn-cs"/>
                        </a:rPr>
                        <a:t> 10 млн ₽ 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400" b="1" i="0" u="none" strike="noStrike" kern="1200" baseline="0" dirty="0">
                        <a:solidFill>
                          <a:srgbClr val="3C38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045693"/>
                  </a:ext>
                </a:extLst>
              </a:tr>
              <a:tr h="396565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5953" marR="108000" marT="72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Актуальность и социальная значимость проекта</a:t>
                      </a:r>
                    </a:p>
                  </a:txBody>
                  <a:tcPr marL="5953" marR="5953" marT="72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953" marR="5953" marT="72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72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5953" marR="5953" marT="72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72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9670955"/>
                  </a:ext>
                </a:extLst>
              </a:tr>
              <a:tr h="452104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Логическая связность и реализуемость проекта, соответствие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мероприятий проекта его целям, задачам и ожидаемым результатам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83363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Инновационность, уникальность проекта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799877"/>
                  </a:ext>
                </a:extLst>
              </a:tr>
              <a:tr h="452104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Соотношение планируемых расходов на реализацию проекта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и его ожидаемых результатов, адекватность, измеримость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и достижимость таких результатов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355471"/>
                  </a:ext>
                </a:extLst>
              </a:tr>
              <a:tr h="452104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Реалистичность бюджета проекта и обоснованность планируемых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расходов на реализацию проекта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85589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Масштаб реализации проекта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029353"/>
                  </a:ext>
                </a:extLst>
              </a:tr>
              <a:tr h="452104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Собственный вклад организации и дополнительные ресурсы, привлекаемые на реализацию проекта, перспективы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его дальнейшего развития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048999"/>
                  </a:ext>
                </a:extLst>
              </a:tr>
              <a:tr h="452104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Опыт организации по успешной реализации программ,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проектов по соответствующему направлению деятельности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02029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Соответствие опыта и компетенций команды проекта </a:t>
                      </a:r>
                      <a:br>
                        <a:rPr lang="en-US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планируемой деятельности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64662"/>
                  </a:ext>
                </a:extLst>
              </a:tr>
              <a:tr h="70098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10.</a:t>
                      </a:r>
                    </a:p>
                  </a:txBody>
                  <a:tcPr marL="5953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Информационная открытость организации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baseline="0" dirty="0">
                          <a:solidFill>
                            <a:srgbClr val="3C3837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53" marR="59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383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055336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7386924-632A-407E-A589-09EBF82974CE}"/>
              </a:ext>
            </a:extLst>
          </p:cNvPr>
          <p:cNvCxnSpPr/>
          <p:nvPr/>
        </p:nvCxnSpPr>
        <p:spPr>
          <a:xfrm>
            <a:off x="6008350" y="1898196"/>
            <a:ext cx="1028700" cy="0"/>
          </a:xfrm>
          <a:prstGeom prst="line">
            <a:avLst/>
          </a:prstGeom>
          <a:ln w="28575" cap="rnd">
            <a:solidFill>
              <a:srgbClr val="FFD41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A45AA79-3B05-4EDB-8AA4-AE3D8039FCFB}"/>
              </a:ext>
            </a:extLst>
          </p:cNvPr>
          <p:cNvCxnSpPr>
            <a:cxnSpLocks/>
          </p:cNvCxnSpPr>
          <p:nvPr/>
        </p:nvCxnSpPr>
        <p:spPr>
          <a:xfrm>
            <a:off x="7167501" y="1898196"/>
            <a:ext cx="1480588" cy="0"/>
          </a:xfrm>
          <a:prstGeom prst="line">
            <a:avLst/>
          </a:prstGeom>
          <a:ln w="28575" cap="rnd">
            <a:solidFill>
              <a:srgbClr val="FFD41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E75E5AE-46A3-4B5A-9BA7-178AE0D1760D}"/>
              </a:ext>
            </a:extLst>
          </p:cNvPr>
          <p:cNvCxnSpPr>
            <a:cxnSpLocks/>
          </p:cNvCxnSpPr>
          <p:nvPr/>
        </p:nvCxnSpPr>
        <p:spPr>
          <a:xfrm>
            <a:off x="8814042" y="1904362"/>
            <a:ext cx="968593" cy="0"/>
          </a:xfrm>
          <a:prstGeom prst="line">
            <a:avLst/>
          </a:prstGeom>
          <a:ln w="28575" cap="rnd">
            <a:solidFill>
              <a:srgbClr val="FFD41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8A57479-C5F0-443F-B1BA-24CD0B4909B7}"/>
              </a:ext>
            </a:extLst>
          </p:cNvPr>
          <p:cNvCxnSpPr>
            <a:cxnSpLocks/>
          </p:cNvCxnSpPr>
          <p:nvPr/>
        </p:nvCxnSpPr>
        <p:spPr>
          <a:xfrm>
            <a:off x="10049510" y="1898196"/>
            <a:ext cx="1208689" cy="0"/>
          </a:xfrm>
          <a:prstGeom prst="line">
            <a:avLst/>
          </a:prstGeom>
          <a:ln w="28575" cap="rnd">
            <a:solidFill>
              <a:srgbClr val="FFD41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6C4153F-2805-44AE-8429-79D7854C434B}"/>
              </a:ext>
            </a:extLst>
          </p:cNvPr>
          <p:cNvCxnSpPr>
            <a:cxnSpLocks/>
          </p:cNvCxnSpPr>
          <p:nvPr/>
        </p:nvCxnSpPr>
        <p:spPr>
          <a:xfrm>
            <a:off x="1287579" y="1860096"/>
            <a:ext cx="1361332" cy="0"/>
          </a:xfrm>
          <a:prstGeom prst="line">
            <a:avLst/>
          </a:prstGeom>
          <a:ln w="28575" cap="rnd">
            <a:solidFill>
              <a:srgbClr val="FFD41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4FA7E85-A8F6-4477-80C5-6F1AF840FB49}"/>
              </a:ext>
            </a:extLst>
          </p:cNvPr>
          <p:cNvSpPr/>
          <p:nvPr/>
        </p:nvSpPr>
        <p:spPr>
          <a:xfrm>
            <a:off x="2866461" y="6274507"/>
            <a:ext cx="895462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indent="-101600">
              <a:spcAft>
                <a:spcPts val="600"/>
              </a:spcAft>
              <a:buClr>
                <a:schemeClr val="accent6"/>
              </a:buClr>
              <a:buSzPct val="120000"/>
            </a:pPr>
            <a:r>
              <a:rPr lang="en-US" sz="1100" dirty="0">
                <a:solidFill>
                  <a:srgbClr val="413D3E"/>
                </a:solidFill>
                <a:latin typeface="Calibri" panose="020F0502020204030204" pitchFamily="34" charset="0"/>
              </a:rPr>
              <a:t>* </a:t>
            </a:r>
            <a:r>
              <a:rPr lang="ru-RU" sz="1100" dirty="0">
                <a:solidFill>
                  <a:srgbClr val="413D3E"/>
                </a:solidFill>
                <a:latin typeface="Calibri" panose="020F0502020204030204" pitchFamily="34" charset="0"/>
              </a:rPr>
              <a:t>Долгосрочные проекты могут быть поданы по направлениям «Поддержка проектов в области науки, образования, просвещения», </a:t>
            </a:r>
            <a:br>
              <a:rPr lang="ru-RU" sz="1100" dirty="0">
                <a:solidFill>
                  <a:srgbClr val="413D3E"/>
                </a:solidFill>
                <a:latin typeface="Calibri" panose="020F0502020204030204" pitchFamily="34" charset="0"/>
              </a:rPr>
            </a:br>
            <a:r>
              <a:rPr lang="ru-RU" sz="1100" dirty="0">
                <a:solidFill>
                  <a:srgbClr val="413D3E"/>
                </a:solidFill>
                <a:latin typeface="Calibri" panose="020F0502020204030204" pitchFamily="34" charset="0"/>
              </a:rPr>
              <a:t>«Выявление и поддержка молодых талантов в сфере культуры и искусства»,</a:t>
            </a:r>
            <a:r>
              <a:rPr lang="en-US" sz="1100" dirty="0">
                <a:solidFill>
                  <a:srgbClr val="413D3E"/>
                </a:solidFill>
                <a:latin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413D3E"/>
                </a:solidFill>
                <a:latin typeface="Calibri" panose="020F0502020204030204" pitchFamily="34" charset="0"/>
              </a:rPr>
              <a:t>«Развитие институтов гражданского общества».</a:t>
            </a:r>
          </a:p>
          <a:p>
            <a:pPr>
              <a:spcAft>
                <a:spcPts val="600"/>
              </a:spcAft>
              <a:buClr>
                <a:schemeClr val="accent6"/>
              </a:buClr>
              <a:buSzPct val="120000"/>
            </a:pPr>
            <a:endParaRPr lang="ru-RU" sz="1100" dirty="0">
              <a:solidFill>
                <a:srgbClr val="413D3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5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C8D8C2-33DF-9B4B-B80D-270D06BD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65010-266D-6441-9BF5-51861161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6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6EAEF6-57D7-4994-9CB4-0C46A84D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8F5A-F340-42BF-9607-A6E5756FC3A3}" type="slidenum">
              <a:rPr lang="ru-RU" smtClean="0"/>
              <a:t>4</a:t>
            </a:fld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11BBA30-0ADC-4695-AB46-F0A520660471}"/>
              </a:ext>
            </a:extLst>
          </p:cNvPr>
          <p:cNvGrpSpPr/>
          <p:nvPr/>
        </p:nvGrpSpPr>
        <p:grpSpPr>
          <a:xfrm>
            <a:off x="561147" y="1104901"/>
            <a:ext cx="11049466" cy="4542520"/>
            <a:chOff x="497647" y="1054101"/>
            <a:chExt cx="11049466" cy="454252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1F907D2-5A42-444E-A5D1-DE173E9BA155}"/>
                </a:ext>
              </a:extLst>
            </p:cNvPr>
            <p:cNvGrpSpPr/>
            <p:nvPr/>
          </p:nvGrpSpPr>
          <p:grpSpPr>
            <a:xfrm>
              <a:off x="497647" y="1054101"/>
              <a:ext cx="11049466" cy="4542520"/>
              <a:chOff x="961158" y="1651053"/>
              <a:chExt cx="10122444" cy="4161415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B4493422-C76B-4E03-AFEB-A9D76A4BBF64}"/>
                  </a:ext>
                </a:extLst>
              </p:cNvPr>
              <p:cNvSpPr/>
              <p:nvPr/>
            </p:nvSpPr>
            <p:spPr>
              <a:xfrm>
                <a:off x="5347444" y="4505519"/>
                <a:ext cx="1453602" cy="609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4E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Заявка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9787104-C410-4C57-960E-D503CA088B42}"/>
                  </a:ext>
                </a:extLst>
              </p:cNvPr>
              <p:cNvSpPr/>
              <p:nvPr/>
            </p:nvSpPr>
            <p:spPr>
              <a:xfrm>
                <a:off x="1989352" y="4505519"/>
                <a:ext cx="1519573" cy="609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4E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Проект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86747A73-A20D-43F7-AEE5-5764628F7BC7}"/>
                  </a:ext>
                </a:extLst>
              </p:cNvPr>
              <p:cNvSpPr/>
              <p:nvPr/>
            </p:nvSpPr>
            <p:spPr>
              <a:xfrm>
                <a:off x="8658661" y="4505519"/>
                <a:ext cx="1193647" cy="609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4E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Грант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Дуга 32">
                <a:extLst>
                  <a:ext uri="{FF2B5EF4-FFF2-40B4-BE49-F238E27FC236}">
                    <a16:creationId xmlns:a16="http://schemas.microsoft.com/office/drawing/2014/main" id="{6D3DF967-9583-40F7-B7D9-DEAB0BD95EB1}"/>
                  </a:ext>
                </a:extLst>
              </p:cNvPr>
              <p:cNvSpPr/>
              <p:nvPr/>
            </p:nvSpPr>
            <p:spPr>
              <a:xfrm rot="16200000" flipV="1">
                <a:off x="3976843" y="1599094"/>
                <a:ext cx="4161415" cy="4265334"/>
              </a:xfrm>
              <a:prstGeom prst="arc">
                <a:avLst>
                  <a:gd name="adj1" fmla="val 18335664"/>
                  <a:gd name="adj2" fmla="val 3204725"/>
                </a:avLst>
              </a:prstGeom>
              <a:ln w="50800" cap="rnd">
                <a:solidFill>
                  <a:schemeClr val="accent5"/>
                </a:solidFill>
                <a:prstDash val="sysDot"/>
                <a:round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4A86D491-D0D1-45F9-B2A7-4165BB97E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942" y="3870434"/>
                <a:ext cx="713996" cy="0"/>
              </a:xfrm>
              <a:prstGeom prst="line">
                <a:avLst/>
              </a:prstGeom>
              <a:ln w="38100">
                <a:solidFill>
                  <a:schemeClr val="accent5"/>
                </a:solidFill>
                <a:prstDash val="solid"/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3662977A-FF76-447A-99E3-2FF47E9B1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6695" y="3882411"/>
                <a:ext cx="684539" cy="0"/>
              </a:xfrm>
              <a:prstGeom prst="line">
                <a:avLst/>
              </a:prstGeom>
              <a:ln w="38100">
                <a:solidFill>
                  <a:schemeClr val="accent5"/>
                </a:solidFill>
                <a:prstDash val="solid"/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CA25CC41-2CA4-46A9-977D-1B1514D70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517685" y="2921698"/>
                <a:ext cx="1472184" cy="1472182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9E0D5628-9AB5-4DA3-BAF0-33DD63F60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39716" y="2920444"/>
                <a:ext cx="1026184" cy="1451420"/>
              </a:xfrm>
              <a:prstGeom prst="rect">
                <a:avLst/>
              </a:prstGeom>
            </p:spPr>
          </p:pic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CF8580B5-EF88-4398-8AAF-258201B2F023}"/>
                  </a:ext>
                </a:extLst>
              </p:cNvPr>
              <p:cNvGrpSpPr/>
              <p:nvPr/>
            </p:nvGrpSpPr>
            <p:grpSpPr>
              <a:xfrm>
                <a:off x="7507642" y="2107291"/>
                <a:ext cx="3575960" cy="3575960"/>
                <a:chOff x="7507642" y="2107291"/>
                <a:chExt cx="3575960" cy="3575960"/>
              </a:xfrm>
            </p:grpSpPr>
            <p:sp>
              <p:nvSpPr>
                <p:cNvPr id="8" name="Дуга 7">
                  <a:extLst>
                    <a:ext uri="{FF2B5EF4-FFF2-40B4-BE49-F238E27FC236}">
                      <a16:creationId xmlns:a16="http://schemas.microsoft.com/office/drawing/2014/main" id="{38A209AA-5105-415E-8CAB-57B0829D5F1D}"/>
                    </a:ext>
                  </a:extLst>
                </p:cNvPr>
                <p:cNvSpPr/>
                <p:nvPr/>
              </p:nvSpPr>
              <p:spPr>
                <a:xfrm>
                  <a:off x="7655463" y="2255111"/>
                  <a:ext cx="3280319" cy="3280319"/>
                </a:xfrm>
                <a:prstGeom prst="arc">
                  <a:avLst>
                    <a:gd name="adj1" fmla="val 11314327"/>
                    <a:gd name="adj2" fmla="val 10330250"/>
                  </a:avLst>
                </a:prstGeom>
                <a:noFill/>
                <a:ln w="47625" cap="rnd">
                  <a:solidFill>
                    <a:schemeClr val="accent5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" name="Дуга 36">
                  <a:extLst>
                    <a:ext uri="{FF2B5EF4-FFF2-40B4-BE49-F238E27FC236}">
                      <a16:creationId xmlns:a16="http://schemas.microsoft.com/office/drawing/2014/main" id="{989035A9-A067-4123-9F07-C41A1A63D08B}"/>
                    </a:ext>
                  </a:extLst>
                </p:cNvPr>
                <p:cNvSpPr/>
                <p:nvPr/>
              </p:nvSpPr>
              <p:spPr>
                <a:xfrm>
                  <a:off x="7507642" y="2107291"/>
                  <a:ext cx="3575960" cy="3575960"/>
                </a:xfrm>
                <a:prstGeom prst="arc">
                  <a:avLst>
                    <a:gd name="adj1" fmla="val 11157681"/>
                    <a:gd name="adj2" fmla="val 10566603"/>
                  </a:avLst>
                </a:prstGeom>
                <a:noFill/>
                <a:ln w="25400" cap="flat">
                  <a:solidFill>
                    <a:schemeClr val="accent5"/>
                  </a:solidFill>
                  <a:prstDash val="sysDot"/>
                  <a:miter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CDD50987-8D2E-47D4-82FD-96D020319E21}"/>
                  </a:ext>
                </a:extLst>
              </p:cNvPr>
              <p:cNvGrpSpPr/>
              <p:nvPr/>
            </p:nvGrpSpPr>
            <p:grpSpPr>
              <a:xfrm rot="10800000">
                <a:off x="961158" y="2107291"/>
                <a:ext cx="3575960" cy="3575960"/>
                <a:chOff x="7507642" y="2107291"/>
                <a:chExt cx="3575960" cy="3575960"/>
              </a:xfrm>
            </p:grpSpPr>
            <p:sp>
              <p:nvSpPr>
                <p:cNvPr id="42" name="Дуга 41">
                  <a:extLst>
                    <a:ext uri="{FF2B5EF4-FFF2-40B4-BE49-F238E27FC236}">
                      <a16:creationId xmlns:a16="http://schemas.microsoft.com/office/drawing/2014/main" id="{70698C95-9762-426A-8B76-1EE20EBBBCCC}"/>
                    </a:ext>
                  </a:extLst>
                </p:cNvPr>
                <p:cNvSpPr/>
                <p:nvPr/>
              </p:nvSpPr>
              <p:spPr>
                <a:xfrm>
                  <a:off x="7655463" y="2255111"/>
                  <a:ext cx="3280319" cy="3280319"/>
                </a:xfrm>
                <a:prstGeom prst="arc">
                  <a:avLst>
                    <a:gd name="adj1" fmla="val 11314327"/>
                    <a:gd name="adj2" fmla="val 10330250"/>
                  </a:avLst>
                </a:prstGeom>
                <a:noFill/>
                <a:ln w="47625" cap="rnd">
                  <a:solidFill>
                    <a:schemeClr val="accent5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3" name="Дуга 42">
                  <a:extLst>
                    <a:ext uri="{FF2B5EF4-FFF2-40B4-BE49-F238E27FC236}">
                      <a16:creationId xmlns:a16="http://schemas.microsoft.com/office/drawing/2014/main" id="{35FAB233-3434-441E-BB62-CA5D43A50318}"/>
                    </a:ext>
                  </a:extLst>
                </p:cNvPr>
                <p:cNvSpPr/>
                <p:nvPr/>
              </p:nvSpPr>
              <p:spPr>
                <a:xfrm>
                  <a:off x="7507642" y="2107291"/>
                  <a:ext cx="3575960" cy="3575960"/>
                </a:xfrm>
                <a:prstGeom prst="arc">
                  <a:avLst>
                    <a:gd name="adj1" fmla="val 11157681"/>
                    <a:gd name="adj2" fmla="val 10566603"/>
                  </a:avLst>
                </a:prstGeom>
                <a:noFill/>
                <a:ln w="25400" cap="flat">
                  <a:solidFill>
                    <a:schemeClr val="accent5"/>
                  </a:solidFill>
                  <a:prstDash val="sysDot"/>
                  <a:miter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45" name="Группа 44">
                <a:extLst>
                  <a:ext uri="{FF2B5EF4-FFF2-40B4-BE49-F238E27FC236}">
                    <a16:creationId xmlns:a16="http://schemas.microsoft.com/office/drawing/2014/main" id="{53CD6F9B-035B-4DE0-8550-9CE943B51D16}"/>
                  </a:ext>
                </a:extLst>
              </p:cNvPr>
              <p:cNvGrpSpPr/>
              <p:nvPr/>
            </p:nvGrpSpPr>
            <p:grpSpPr>
              <a:xfrm rot="10800000">
                <a:off x="4231020" y="2107291"/>
                <a:ext cx="3575960" cy="3575960"/>
                <a:chOff x="7507642" y="2107291"/>
                <a:chExt cx="3575960" cy="3575960"/>
              </a:xfrm>
            </p:grpSpPr>
            <p:sp>
              <p:nvSpPr>
                <p:cNvPr id="46" name="Дуга 45">
                  <a:extLst>
                    <a:ext uri="{FF2B5EF4-FFF2-40B4-BE49-F238E27FC236}">
                      <a16:creationId xmlns:a16="http://schemas.microsoft.com/office/drawing/2014/main" id="{268DCCE0-25AA-440A-819C-367571A0E163}"/>
                    </a:ext>
                  </a:extLst>
                </p:cNvPr>
                <p:cNvSpPr/>
                <p:nvPr/>
              </p:nvSpPr>
              <p:spPr>
                <a:xfrm>
                  <a:off x="7655463" y="2255111"/>
                  <a:ext cx="3280319" cy="3280319"/>
                </a:xfrm>
                <a:prstGeom prst="arc">
                  <a:avLst>
                    <a:gd name="adj1" fmla="val 1533087"/>
                    <a:gd name="adj2" fmla="val 9293351"/>
                  </a:avLst>
                </a:prstGeom>
                <a:noFill/>
                <a:ln w="47625" cap="rnd">
                  <a:solidFill>
                    <a:schemeClr val="accent5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7" name="Дуга 46">
                  <a:extLst>
                    <a:ext uri="{FF2B5EF4-FFF2-40B4-BE49-F238E27FC236}">
                      <a16:creationId xmlns:a16="http://schemas.microsoft.com/office/drawing/2014/main" id="{AC2D9B72-33CB-4C94-BE36-E1BA2F246757}"/>
                    </a:ext>
                  </a:extLst>
                </p:cNvPr>
                <p:cNvSpPr/>
                <p:nvPr/>
              </p:nvSpPr>
              <p:spPr>
                <a:xfrm>
                  <a:off x="7507642" y="2107291"/>
                  <a:ext cx="3575960" cy="3575960"/>
                </a:xfrm>
                <a:prstGeom prst="arc">
                  <a:avLst>
                    <a:gd name="adj1" fmla="val 1729943"/>
                    <a:gd name="adj2" fmla="val 9112737"/>
                  </a:avLst>
                </a:prstGeom>
                <a:noFill/>
                <a:ln w="25400" cap="flat">
                  <a:solidFill>
                    <a:schemeClr val="accent5"/>
                  </a:solidFill>
                  <a:prstDash val="sysDot"/>
                  <a:miter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FEBA9784-0A86-424C-86F2-7D62AC6454DC}"/>
                  </a:ext>
                </a:extLst>
              </p:cNvPr>
              <p:cNvGrpSpPr/>
              <p:nvPr/>
            </p:nvGrpSpPr>
            <p:grpSpPr>
              <a:xfrm>
                <a:off x="4231020" y="2107291"/>
                <a:ext cx="3575960" cy="3575960"/>
                <a:chOff x="7507642" y="2107291"/>
                <a:chExt cx="3575960" cy="3575960"/>
              </a:xfrm>
            </p:grpSpPr>
            <p:sp>
              <p:nvSpPr>
                <p:cNvPr id="49" name="Дуга 48">
                  <a:extLst>
                    <a:ext uri="{FF2B5EF4-FFF2-40B4-BE49-F238E27FC236}">
                      <a16:creationId xmlns:a16="http://schemas.microsoft.com/office/drawing/2014/main" id="{710B91AF-6AC1-44DD-A0F3-15172E6A8415}"/>
                    </a:ext>
                  </a:extLst>
                </p:cNvPr>
                <p:cNvSpPr/>
                <p:nvPr/>
              </p:nvSpPr>
              <p:spPr>
                <a:xfrm>
                  <a:off x="7655463" y="2255111"/>
                  <a:ext cx="3280319" cy="3280319"/>
                </a:xfrm>
                <a:prstGeom prst="arc">
                  <a:avLst>
                    <a:gd name="adj1" fmla="val 1533087"/>
                    <a:gd name="adj2" fmla="val 9293351"/>
                  </a:avLst>
                </a:prstGeom>
                <a:noFill/>
                <a:ln w="47625" cap="rnd">
                  <a:solidFill>
                    <a:schemeClr val="accent5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Дуга 49">
                  <a:extLst>
                    <a:ext uri="{FF2B5EF4-FFF2-40B4-BE49-F238E27FC236}">
                      <a16:creationId xmlns:a16="http://schemas.microsoft.com/office/drawing/2014/main" id="{469E0A06-83BF-4EB2-817B-33435A37AB95}"/>
                    </a:ext>
                  </a:extLst>
                </p:cNvPr>
                <p:cNvSpPr/>
                <p:nvPr/>
              </p:nvSpPr>
              <p:spPr>
                <a:xfrm>
                  <a:off x="7507642" y="2107291"/>
                  <a:ext cx="3575960" cy="3575960"/>
                </a:xfrm>
                <a:prstGeom prst="arc">
                  <a:avLst>
                    <a:gd name="adj1" fmla="val 1722511"/>
                    <a:gd name="adj2" fmla="val 9162780"/>
                  </a:avLst>
                </a:prstGeom>
                <a:noFill/>
                <a:ln w="25400" cap="flat">
                  <a:solidFill>
                    <a:schemeClr val="accent5"/>
                  </a:solidFill>
                  <a:prstDash val="sysDot"/>
                  <a:miter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1F7D58-FE58-46A1-9920-59D1637B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74482" y="2463800"/>
              <a:ext cx="1723122" cy="1723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474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507078D-0819-9344-83D6-F64AD999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61D975-D91E-064B-AD1A-835B9CCE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8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EE58E3B-3AB5-064E-A2FD-AEB31E91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16C46-5E52-0146-A9A3-E73A594AA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12192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3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190195" y="2876396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Ответы на вопросы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19AA9D-0E68-324C-9D1A-C0B53D422A08}"/>
              </a:ext>
            </a:extLst>
          </p:cNvPr>
          <p:cNvSpPr/>
          <p:nvPr/>
        </p:nvSpPr>
        <p:spPr>
          <a:xfrm>
            <a:off x="7508951" y="4663831"/>
            <a:ext cx="4749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+7(905)8796071</a:t>
            </a:r>
          </a:p>
          <a:p>
            <a:r>
              <a:rPr lang="ru-RU" sz="3600" dirty="0" err="1"/>
              <a:t>c.u.k@yandex.ru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3521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FB20C92-B89B-49FF-9641-FBBCDFD31C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FB20C92-B89B-49FF-9641-FBBCDFD31C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B75824-381E-487F-9FBD-6A509C8C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FDE49F1-E150-48FF-BF45-66CCAC7EA065}"/>
              </a:ext>
            </a:extLst>
          </p:cNvPr>
          <p:cNvGrpSpPr/>
          <p:nvPr/>
        </p:nvGrpSpPr>
        <p:grpSpPr>
          <a:xfrm>
            <a:off x="955162" y="780203"/>
            <a:ext cx="10319780" cy="5366534"/>
            <a:chOff x="1306046" y="582176"/>
            <a:chExt cx="9721967" cy="561157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3A88A85-0F44-498A-860D-282779629A5A}"/>
                </a:ext>
              </a:extLst>
            </p:cNvPr>
            <p:cNvSpPr/>
            <p:nvPr/>
          </p:nvSpPr>
          <p:spPr>
            <a:xfrm>
              <a:off x="2103121" y="1405410"/>
              <a:ext cx="8149590" cy="397550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>
                  <a:lumMod val="25000"/>
                  <a:alpha val="17000"/>
                </a:schemeClr>
              </a:solidFill>
            </a:ln>
            <a:effectLst>
              <a:outerShdw blurRad="304800" algn="ctr" rotWithShape="0">
                <a:schemeClr val="accent1">
                  <a:lumMod val="50000"/>
                  <a:alpha val="3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1" name="Заголовок 1">
              <a:extLst>
                <a:ext uri="{FF2B5EF4-FFF2-40B4-BE49-F238E27FC236}">
                  <a16:creationId xmlns:a16="http://schemas.microsoft.com/office/drawing/2014/main" id="{E0BE8172-84A2-4544-B425-E52A38EBAA9C}"/>
                </a:ext>
              </a:extLst>
            </p:cNvPr>
            <p:cNvSpPr txBox="1">
              <a:spLocks/>
            </p:cNvSpPr>
            <p:nvPr/>
          </p:nvSpPr>
          <p:spPr>
            <a:xfrm>
              <a:off x="2031154" y="4033952"/>
              <a:ext cx="8084698" cy="15560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rgbClr val="624E33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endParaRPr lang="ru-RU" sz="3200" b="0" dirty="0">
                <a:solidFill>
                  <a:srgbClr val="3C3837"/>
                </a:solidFill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64AA6FC-B0A2-4657-9236-B5B3FB78EB30}"/>
                </a:ext>
              </a:extLst>
            </p:cNvPr>
            <p:cNvSpPr/>
            <p:nvPr/>
          </p:nvSpPr>
          <p:spPr>
            <a:xfrm>
              <a:off x="4272741" y="582176"/>
              <a:ext cx="39791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3600" b="1" dirty="0">
                  <a:solidFill>
                    <a:srgbClr val="3C3837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Командой проекта</a:t>
              </a:r>
              <a:endParaRPr lang="ru-RU" sz="3600" b="1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E5D13A6-D14D-4BB4-BCE6-238546B7D98B}"/>
                </a:ext>
              </a:extLst>
            </p:cNvPr>
            <p:cNvSpPr/>
            <p:nvPr/>
          </p:nvSpPr>
          <p:spPr>
            <a:xfrm rot="16200000">
              <a:off x="262456" y="2996490"/>
              <a:ext cx="27335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3600" b="1" dirty="0">
                  <a:solidFill>
                    <a:srgbClr val="3C3837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Временем</a:t>
              </a:r>
              <a:endParaRPr lang="ru-RU" sz="3600" b="1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73A83F6-E630-47DA-99E0-6EE3EC04FDD0}"/>
                </a:ext>
              </a:extLst>
            </p:cNvPr>
            <p:cNvSpPr/>
            <p:nvPr/>
          </p:nvSpPr>
          <p:spPr>
            <a:xfrm rot="16200000">
              <a:off x="8149484" y="3076170"/>
              <a:ext cx="51107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3600" b="1" dirty="0">
                  <a:solidFill>
                    <a:srgbClr val="3C3837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Территорией</a:t>
              </a:r>
              <a:endParaRPr lang="ru-RU" sz="3600" b="1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7278195-4ABE-40EA-9E10-26F467796251}"/>
                </a:ext>
              </a:extLst>
            </p:cNvPr>
            <p:cNvSpPr/>
            <p:nvPr/>
          </p:nvSpPr>
          <p:spPr>
            <a:xfrm>
              <a:off x="5088647" y="5547423"/>
              <a:ext cx="23634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3600" b="1" dirty="0">
                  <a:solidFill>
                    <a:srgbClr val="3C3837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Бюджетом</a:t>
              </a:r>
              <a:endParaRPr lang="ru-RU" sz="3600" b="1" dirty="0"/>
            </a:p>
          </p:txBody>
        </p:sp>
        <p:sp>
          <p:nvSpPr>
            <p:cNvPr id="18" name="Стрелка: влево-вправо 17">
              <a:extLst>
                <a:ext uri="{FF2B5EF4-FFF2-40B4-BE49-F238E27FC236}">
                  <a16:creationId xmlns:a16="http://schemas.microsoft.com/office/drawing/2014/main" id="{408C12FD-D4B8-4D05-9318-06AEF1AE79D7}"/>
                </a:ext>
              </a:extLst>
            </p:cNvPr>
            <p:cNvSpPr/>
            <p:nvPr/>
          </p:nvSpPr>
          <p:spPr>
            <a:xfrm>
              <a:off x="2307940" y="1221055"/>
              <a:ext cx="7746071" cy="394260"/>
            </a:xfrm>
            <a:prstGeom prst="leftRightArrow">
              <a:avLst>
                <a:gd name="adj1" fmla="val 50000"/>
                <a:gd name="adj2" fmla="val 80999"/>
              </a:avLst>
            </a:prstGeom>
            <a:gradFill>
              <a:gsLst>
                <a:gs pos="100000">
                  <a:schemeClr val="accent5"/>
                </a:gs>
                <a:gs pos="0">
                  <a:schemeClr val="accent5"/>
                </a:gs>
                <a:gs pos="47000">
                  <a:schemeClr val="accent5">
                    <a:lumMod val="20000"/>
                    <a:lumOff val="80000"/>
                  </a:schemeClr>
                </a:gs>
              </a:gsLst>
              <a:lin ang="10800000" scaled="0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Стрелка: влево-вправо 23">
              <a:extLst>
                <a:ext uri="{FF2B5EF4-FFF2-40B4-BE49-F238E27FC236}">
                  <a16:creationId xmlns:a16="http://schemas.microsoft.com/office/drawing/2014/main" id="{066BDF65-0265-4470-97AA-AAFAFEC0C763}"/>
                </a:ext>
              </a:extLst>
            </p:cNvPr>
            <p:cNvSpPr/>
            <p:nvPr/>
          </p:nvSpPr>
          <p:spPr>
            <a:xfrm rot="5400000">
              <a:off x="375103" y="3153892"/>
              <a:ext cx="3471413" cy="394260"/>
            </a:xfrm>
            <a:prstGeom prst="leftRightArrow">
              <a:avLst>
                <a:gd name="adj1" fmla="val 50000"/>
                <a:gd name="adj2" fmla="val 80999"/>
              </a:avLst>
            </a:prstGeom>
            <a:gradFill>
              <a:gsLst>
                <a:gs pos="100000">
                  <a:schemeClr val="accent5"/>
                </a:gs>
                <a:gs pos="0">
                  <a:schemeClr val="accent5"/>
                </a:gs>
                <a:gs pos="47000">
                  <a:schemeClr val="accent5">
                    <a:lumMod val="20000"/>
                    <a:lumOff val="80000"/>
                  </a:schemeClr>
                </a:gs>
              </a:gsLst>
              <a:lin ang="10800000" scaled="0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Стрелка: влево-вправо 24">
              <a:extLst>
                <a:ext uri="{FF2B5EF4-FFF2-40B4-BE49-F238E27FC236}">
                  <a16:creationId xmlns:a16="http://schemas.microsoft.com/office/drawing/2014/main" id="{EDAAC23A-CBF7-4FC6-9040-2682FEE9FB4C}"/>
                </a:ext>
              </a:extLst>
            </p:cNvPr>
            <p:cNvSpPr/>
            <p:nvPr/>
          </p:nvSpPr>
          <p:spPr>
            <a:xfrm>
              <a:off x="2307940" y="5198695"/>
              <a:ext cx="7746071" cy="394260"/>
            </a:xfrm>
            <a:prstGeom prst="leftRightArrow">
              <a:avLst>
                <a:gd name="adj1" fmla="val 50000"/>
                <a:gd name="adj2" fmla="val 80999"/>
              </a:avLst>
            </a:prstGeom>
            <a:gradFill>
              <a:gsLst>
                <a:gs pos="100000">
                  <a:schemeClr val="accent5"/>
                </a:gs>
                <a:gs pos="0">
                  <a:schemeClr val="accent5"/>
                </a:gs>
                <a:gs pos="47000">
                  <a:schemeClr val="accent5">
                    <a:lumMod val="20000"/>
                    <a:lumOff val="80000"/>
                  </a:schemeClr>
                </a:gs>
              </a:gsLst>
              <a:lin ang="10800000" scaled="0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Стрелка: влево-вправо 25">
              <a:extLst>
                <a:ext uri="{FF2B5EF4-FFF2-40B4-BE49-F238E27FC236}">
                  <a16:creationId xmlns:a16="http://schemas.microsoft.com/office/drawing/2014/main" id="{E60AD91C-DFB3-475E-8B2B-021A958D4652}"/>
                </a:ext>
              </a:extLst>
            </p:cNvPr>
            <p:cNvSpPr/>
            <p:nvPr/>
          </p:nvSpPr>
          <p:spPr>
            <a:xfrm rot="5400000">
              <a:off x="8515435" y="3153893"/>
              <a:ext cx="3471413" cy="394260"/>
            </a:xfrm>
            <a:prstGeom prst="leftRightArrow">
              <a:avLst>
                <a:gd name="adj1" fmla="val 50000"/>
                <a:gd name="adj2" fmla="val 80999"/>
              </a:avLst>
            </a:prstGeom>
            <a:gradFill>
              <a:gsLst>
                <a:gs pos="100000">
                  <a:schemeClr val="accent5"/>
                </a:gs>
                <a:gs pos="0">
                  <a:schemeClr val="accent5"/>
                </a:gs>
                <a:gs pos="47000">
                  <a:schemeClr val="accent5">
                    <a:lumMod val="20000"/>
                    <a:lumOff val="80000"/>
                  </a:schemeClr>
                </a:gs>
              </a:gsLst>
              <a:lin ang="10800000" scaled="0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754CF044-6B67-42F9-B228-F55D52FD4CD3}"/>
                </a:ext>
              </a:extLst>
            </p:cNvPr>
            <p:cNvSpPr txBox="1">
              <a:spLocks/>
            </p:cNvSpPr>
            <p:nvPr/>
          </p:nvSpPr>
          <p:spPr>
            <a:xfrm>
              <a:off x="1730376" y="2682224"/>
              <a:ext cx="8895080" cy="815027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altLang="ru-RU" sz="4400" dirty="0">
                  <a:solidFill>
                    <a:srgbClr val="624E33"/>
                  </a:solidFill>
                  <a:ea typeface="Verdana" panose="020B0604030504040204" pitchFamily="34" charset="0"/>
                </a:rPr>
                <a:t>Социальный проект</a:t>
              </a:r>
              <a:br>
                <a:rPr lang="ru-RU" altLang="ru-RU" sz="4400" dirty="0">
                  <a:solidFill>
                    <a:srgbClr val="624E33"/>
                  </a:solidFill>
                  <a:ea typeface="Verdana" panose="020B0604030504040204" pitchFamily="34" charset="0"/>
                </a:rPr>
              </a:br>
              <a:r>
                <a:rPr lang="ru-RU" altLang="ru-RU" sz="4400" dirty="0">
                  <a:solidFill>
                    <a:srgbClr val="624E33"/>
                  </a:solidFill>
                  <a:ea typeface="Verdana" panose="020B0604030504040204" pitchFamily="34" charset="0"/>
                </a:rPr>
                <a:t>всегда ограничен</a:t>
              </a:r>
              <a:endParaRPr lang="ru-RU" sz="4400" dirty="0">
                <a:solidFill>
                  <a:srgbClr val="624E33"/>
                </a:solidFill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40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B3B54-9590-4DC0-831B-921D423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E90406-859D-4B28-A7F5-0415893034D6}"/>
              </a:ext>
            </a:extLst>
          </p:cNvPr>
          <p:cNvSpPr txBox="1">
            <a:spLocks/>
          </p:cNvSpPr>
          <p:nvPr/>
        </p:nvSpPr>
        <p:spPr>
          <a:xfrm>
            <a:off x="1358537" y="3278029"/>
            <a:ext cx="9493045" cy="23876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ru-RU" sz="4400" dirty="0">
                <a:solidFill>
                  <a:srgbClr val="624E33"/>
                </a:solidFill>
              </a:rPr>
              <a:t>Выбор проблемы целевой </a:t>
            </a:r>
            <a:br>
              <a:rPr lang="ru-RU" sz="4400" dirty="0">
                <a:solidFill>
                  <a:srgbClr val="624E33"/>
                </a:solidFill>
              </a:rPr>
            </a:br>
            <a:r>
              <a:rPr lang="ru-RU" sz="4400" dirty="0">
                <a:solidFill>
                  <a:srgbClr val="624E33"/>
                </a:solidFill>
              </a:rPr>
              <a:t>группы, территории реализации проекта, обоснование актуальности </a:t>
            </a:r>
            <a:br>
              <a:rPr lang="ru-RU" sz="4400" dirty="0">
                <a:solidFill>
                  <a:srgbClr val="624E33"/>
                </a:solidFill>
              </a:rPr>
            </a:br>
            <a:r>
              <a:rPr lang="ru-RU" sz="4400" dirty="0">
                <a:solidFill>
                  <a:srgbClr val="624E33"/>
                </a:solidFill>
              </a:rPr>
              <a:t>и социальной значимости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24E3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9A6C422-8836-4A5E-B486-07908C3942AD}"/>
              </a:ext>
            </a:extLst>
          </p:cNvPr>
          <p:cNvGrpSpPr/>
          <p:nvPr/>
        </p:nvGrpSpPr>
        <p:grpSpPr>
          <a:xfrm>
            <a:off x="4963886" y="737643"/>
            <a:ext cx="2264228" cy="2264120"/>
            <a:chOff x="782656" y="1295375"/>
            <a:chExt cx="1986561" cy="1986467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459A888F-2E38-47B5-BC5F-43167C6E7C12}"/>
                </a:ext>
              </a:extLst>
            </p:cNvPr>
            <p:cNvGrpSpPr/>
            <p:nvPr/>
          </p:nvGrpSpPr>
          <p:grpSpPr>
            <a:xfrm>
              <a:off x="782656" y="1295375"/>
              <a:ext cx="1986561" cy="1986467"/>
              <a:chOff x="729706" y="1317912"/>
              <a:chExt cx="2092461" cy="2092363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6A3AF28C-EEC4-4607-BB85-9F1D07033E0B}"/>
                  </a:ext>
                </a:extLst>
              </p:cNvPr>
              <p:cNvSpPr/>
              <p:nvPr/>
            </p:nvSpPr>
            <p:spPr>
              <a:xfrm rot="5400000">
                <a:off x="729755" y="1317863"/>
                <a:ext cx="2092363" cy="209246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1397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418" dirty="0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056D0382-922F-4618-B1D6-EAE25EB7CC31}"/>
                  </a:ext>
                </a:extLst>
              </p:cNvPr>
              <p:cNvSpPr/>
              <p:nvPr/>
            </p:nvSpPr>
            <p:spPr>
              <a:xfrm>
                <a:off x="840897" y="1429054"/>
                <a:ext cx="1870081" cy="1870081"/>
              </a:xfrm>
              <a:prstGeom prst="ellipse">
                <a:avLst/>
              </a:prstGeom>
              <a:noFill/>
              <a:ln w="47625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4" name="Объект 16">
              <a:extLst>
                <a:ext uri="{FF2B5EF4-FFF2-40B4-BE49-F238E27FC236}">
                  <a16:creationId xmlns:a16="http://schemas.microsoft.com/office/drawing/2014/main" id="{F1FAD05E-1230-4719-85A6-4EFEF8310B27}"/>
                </a:ext>
              </a:extLst>
            </p:cNvPr>
            <p:cNvSpPr txBox="1">
              <a:spLocks/>
            </p:cNvSpPr>
            <p:nvPr/>
          </p:nvSpPr>
          <p:spPr>
            <a:xfrm>
              <a:off x="1127444" y="1510798"/>
              <a:ext cx="1298891" cy="1635089"/>
            </a:xfrm>
            <a:prstGeom prst="rect">
              <a:avLst/>
            </a:prstGeom>
          </p:spPr>
          <p:txBody>
            <a:bodyPr vert="horz" lIns="72009" tIns="36005" rIns="72009" bIns="36005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800" dirty="0">
                  <a:solidFill>
                    <a:srgbClr val="624E33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46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AEBFF5A-E03D-4AFC-ADED-2EF24FAF00A1}"/>
              </a:ext>
            </a:extLst>
          </p:cNvPr>
          <p:cNvSpPr/>
          <p:nvPr/>
        </p:nvSpPr>
        <p:spPr>
          <a:xfrm>
            <a:off x="783770" y="3146527"/>
            <a:ext cx="10669089" cy="3022600"/>
          </a:xfrm>
          <a:prstGeom prst="roundRect">
            <a:avLst>
              <a:gd name="adj" fmla="val 621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Целевые группы / </a:t>
            </a:r>
            <a:r>
              <a:rPr lang="ru-RU" sz="3200" dirty="0" err="1"/>
              <a:t>Благополучатели</a:t>
            </a:r>
            <a:endParaRPr lang="ru-RU" sz="32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606BD06-06B7-4AAF-A1FF-7874744750B4}"/>
              </a:ext>
            </a:extLst>
          </p:cNvPr>
          <p:cNvSpPr txBox="1">
            <a:spLocks/>
          </p:cNvSpPr>
          <p:nvPr/>
        </p:nvSpPr>
        <p:spPr>
          <a:xfrm>
            <a:off x="1645013" y="1631243"/>
            <a:ext cx="8895080" cy="1439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Кто конкретно получит пользу от нашей работы: какие люди, группы людей?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BE4A68-4FB1-4409-B94B-24DF20E3C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981" y="3527322"/>
            <a:ext cx="2286000" cy="20098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FFC755-C46E-4C7A-B571-E1DE1F428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49999">
            <a:off x="5430566" y="3334412"/>
            <a:ext cx="1818168" cy="1818168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6E7DFF3-6D85-429B-8B84-AD043E42A067}"/>
              </a:ext>
            </a:extLst>
          </p:cNvPr>
          <p:cNvSpPr/>
          <p:nvPr/>
        </p:nvSpPr>
        <p:spPr>
          <a:xfrm>
            <a:off x="1226845" y="3651346"/>
            <a:ext cx="28777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C3837"/>
                </a:solidFill>
              </a:rPr>
              <a:t>Целевые группы</a:t>
            </a:r>
          </a:p>
          <a:p>
            <a:pPr algn="ctr"/>
            <a:r>
              <a:rPr lang="ru-RU" sz="2400" b="1" dirty="0">
                <a:solidFill>
                  <a:srgbClr val="3C3837"/>
                </a:solidFill>
              </a:rPr>
              <a:t> должны быть </a:t>
            </a:r>
          </a:p>
          <a:p>
            <a:pPr algn="ctr"/>
            <a:r>
              <a:rPr lang="ru-RU" sz="2400" b="1" dirty="0">
                <a:solidFill>
                  <a:srgbClr val="3C3837"/>
                </a:solidFill>
              </a:rPr>
              <a:t>отражены </a:t>
            </a:r>
            <a:br>
              <a:rPr lang="ru-RU" sz="2400" b="1" dirty="0">
                <a:solidFill>
                  <a:srgbClr val="3C3837"/>
                </a:solidFill>
              </a:rPr>
            </a:br>
            <a:r>
              <a:rPr lang="ru-RU" sz="2400" b="1" dirty="0">
                <a:solidFill>
                  <a:srgbClr val="3C3837"/>
                </a:solidFill>
              </a:rPr>
              <a:t>в результатах проекта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25824E-7AEC-438C-A9EC-04ED6535B215}"/>
              </a:ext>
            </a:extLst>
          </p:cNvPr>
          <p:cNvSpPr/>
          <p:nvPr/>
        </p:nvSpPr>
        <p:spPr>
          <a:xfrm>
            <a:off x="7720528" y="3836012"/>
            <a:ext cx="3161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C3837"/>
                </a:solidFill>
              </a:rPr>
              <a:t>Мероприятия направлены </a:t>
            </a:r>
            <a:br>
              <a:rPr lang="ru-RU" sz="2400" b="1" dirty="0">
                <a:solidFill>
                  <a:srgbClr val="3C3837"/>
                </a:solidFill>
              </a:rPr>
            </a:br>
            <a:r>
              <a:rPr lang="ru-RU" sz="2400" b="1" dirty="0">
                <a:solidFill>
                  <a:srgbClr val="3C3837"/>
                </a:solidFill>
              </a:rPr>
              <a:t>на решение проблем целевых групп</a:t>
            </a:r>
          </a:p>
        </p:txBody>
      </p:sp>
    </p:spTree>
    <p:extLst>
      <p:ext uri="{BB962C8B-B14F-4D97-AF65-F5344CB8AC3E}">
        <p14:creationId xmlns:p14="http://schemas.microsoft.com/office/powerpoint/2010/main" val="384325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7318977-FA63-4E47-8FF6-02C457C26D15}"/>
              </a:ext>
            </a:extLst>
          </p:cNvPr>
          <p:cNvCxnSpPr>
            <a:cxnSpLocks/>
          </p:cNvCxnSpPr>
          <p:nvPr/>
        </p:nvCxnSpPr>
        <p:spPr>
          <a:xfrm flipH="1">
            <a:off x="5057660" y="4629067"/>
            <a:ext cx="2270240" cy="0"/>
          </a:xfrm>
          <a:prstGeom prst="line">
            <a:avLst/>
          </a:prstGeom>
          <a:solidFill>
            <a:schemeClr val="bg1"/>
          </a:solidFill>
          <a:ln w="38100" cap="rnd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A4F565C-0467-46B2-A673-946ECB992E23}"/>
              </a:ext>
            </a:extLst>
          </p:cNvPr>
          <p:cNvCxnSpPr>
            <a:cxnSpLocks/>
          </p:cNvCxnSpPr>
          <p:nvPr/>
        </p:nvCxnSpPr>
        <p:spPr>
          <a:xfrm flipH="1">
            <a:off x="5057660" y="3606717"/>
            <a:ext cx="2505190" cy="0"/>
          </a:xfrm>
          <a:prstGeom prst="line">
            <a:avLst/>
          </a:prstGeom>
          <a:solidFill>
            <a:schemeClr val="bg1"/>
          </a:solidFill>
          <a:ln w="38100" cap="rnd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F9C81B7-664E-4604-99BE-C201E4AA1AFE}"/>
              </a:ext>
            </a:extLst>
          </p:cNvPr>
          <p:cNvCxnSpPr>
            <a:cxnSpLocks/>
          </p:cNvCxnSpPr>
          <p:nvPr/>
        </p:nvCxnSpPr>
        <p:spPr>
          <a:xfrm flipH="1">
            <a:off x="5057660" y="2571667"/>
            <a:ext cx="3368790" cy="0"/>
          </a:xfrm>
          <a:prstGeom prst="line">
            <a:avLst/>
          </a:prstGeom>
          <a:solidFill>
            <a:schemeClr val="bg1"/>
          </a:solidFill>
          <a:ln w="38100" cap="rnd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FB20C92-B89B-49FF-9641-FBBCDFD31C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3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FB20C92-B89B-49FF-9641-FBBCDFD31C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E8172-84A2-4544-B425-E52A38EB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социальная проблема?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B75824-381E-487F-9FBD-6A509C8C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39AD-A166-441A-9978-3BDD957F123B}" type="slidenum">
              <a:rPr lang="ru-RU" smtClean="0"/>
              <a:t>8</a:t>
            </a:fld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33856DD-593A-4DC6-B45A-49065848B5CC}"/>
              </a:ext>
            </a:extLst>
          </p:cNvPr>
          <p:cNvCxnSpPr>
            <a:cxnSpLocks/>
          </p:cNvCxnSpPr>
          <p:nvPr/>
        </p:nvCxnSpPr>
        <p:spPr>
          <a:xfrm flipV="1">
            <a:off x="4036143" y="1572211"/>
            <a:ext cx="0" cy="4069011"/>
          </a:xfrm>
          <a:prstGeom prst="line">
            <a:avLst/>
          </a:prstGeom>
          <a:noFill/>
          <a:ln w="38100" cap="rnd">
            <a:solidFill>
              <a:schemeClr val="accent5"/>
            </a:solidFill>
            <a:prstDash val="sysDot"/>
            <a:round/>
          </a:ln>
          <a:effectLst/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FEBE50-4AD6-493B-A106-95BE6B0CC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887" y="2154204"/>
            <a:ext cx="2259562" cy="2105960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E0BE8172-84A2-4544-B425-E52A38EBAA9C}"/>
              </a:ext>
            </a:extLst>
          </p:cNvPr>
          <p:cNvSpPr txBox="1">
            <a:spLocks/>
          </p:cNvSpPr>
          <p:nvPr/>
        </p:nvSpPr>
        <p:spPr>
          <a:xfrm>
            <a:off x="4385807" y="2136873"/>
            <a:ext cx="6682243" cy="3217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624E3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36575" indent="-536575" algn="l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altLang="zh-CN" sz="32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Что изменится </a:t>
            </a:r>
            <a:r>
              <a:rPr lang="ru-RU" altLang="zh-CN" sz="32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их жизни после того, как проект  завершится?                               </a:t>
            </a:r>
          </a:p>
          <a:p>
            <a:pPr marL="536575" indent="-536575" algn="l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altLang="zh-CN" sz="32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Что случится, </a:t>
            </a:r>
            <a:r>
              <a:rPr lang="ru-RU" altLang="zh-CN" sz="32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если эта проблема не будет решена?</a:t>
            </a:r>
          </a:p>
          <a:p>
            <a:pPr marL="536575" indent="-536575" algn="l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altLang="zh-CN" sz="320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Почему</a:t>
            </a:r>
            <a:r>
              <a:rPr lang="ru-RU" altLang="zh-CN" sz="3200" b="0" dirty="0">
                <a:solidFill>
                  <a:srgbClr val="3C383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решение этой проблемы имеет общественную значимость?</a:t>
            </a:r>
          </a:p>
        </p:txBody>
      </p:sp>
    </p:spTree>
    <p:extLst>
      <p:ext uri="{BB962C8B-B14F-4D97-AF65-F5344CB8AC3E}">
        <p14:creationId xmlns:p14="http://schemas.microsoft.com/office/powerpoint/2010/main" val="384957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73C94E-838F-4318-AA24-84442B99A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6716" y="3838537"/>
            <a:ext cx="3398622" cy="2594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AF99F-8225-4A25-858A-97C54ACE5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91312" y="3817150"/>
            <a:ext cx="4344034" cy="26377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CD14E-3ABF-4F8E-931B-CCCB6AD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Обоснование выбора целевой группы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A6B2D2-2A99-43FC-B9BD-B0BEF52A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439AD-A166-441A-9978-3BDD957F12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2A1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2A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962182AB-491C-4A27-B487-E7A49903D25B}"/>
              </a:ext>
            </a:extLst>
          </p:cNvPr>
          <p:cNvSpPr/>
          <p:nvPr/>
        </p:nvSpPr>
        <p:spPr>
          <a:xfrm>
            <a:off x="1477354" y="4975995"/>
            <a:ext cx="392354" cy="468594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254018-AC78-41BB-944C-993662796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5241" y="826172"/>
            <a:ext cx="2941210" cy="3125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0ACE5-91EF-48C4-A0BD-D05FE0770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529" y="1126541"/>
            <a:ext cx="3290693" cy="2437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F831B-C622-4629-A19E-53C57B5114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0341" y="3748992"/>
            <a:ext cx="3868715" cy="31250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7ABC9B-1B98-4A7E-ABDD-474AB56908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39169" y="1060606"/>
            <a:ext cx="3398622" cy="3672991"/>
          </a:xfrm>
          <a:prstGeom prst="rect">
            <a:avLst/>
          </a:prstGeom>
        </p:spPr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6C29A0E9-E8CA-4851-8B9E-858D08117B3E}"/>
              </a:ext>
            </a:extLst>
          </p:cNvPr>
          <p:cNvSpPr/>
          <p:nvPr/>
        </p:nvSpPr>
        <p:spPr>
          <a:xfrm>
            <a:off x="4298604" y="1458159"/>
            <a:ext cx="546707" cy="655444"/>
          </a:xfrm>
          <a:custGeom>
            <a:avLst/>
            <a:gdLst>
              <a:gd name="connsiteX0" fmla="*/ 788975 w 801709"/>
              <a:gd name="connsiteY0" fmla="*/ 1973 h 961165"/>
              <a:gd name="connsiteX1" fmla="*/ 801378 w 801709"/>
              <a:gd name="connsiteY1" fmla="*/ 14818 h 961165"/>
              <a:gd name="connsiteX2" fmla="*/ 788754 w 801709"/>
              <a:gd name="connsiteY2" fmla="*/ 33864 h 961165"/>
              <a:gd name="connsiteX3" fmla="*/ 705261 w 801709"/>
              <a:gd name="connsiteY3" fmla="*/ 128209 h 961165"/>
              <a:gd name="connsiteX4" fmla="*/ 541376 w 801709"/>
              <a:gd name="connsiteY4" fmla="*/ 738128 h 961165"/>
              <a:gd name="connsiteX5" fmla="*/ 434186 w 801709"/>
              <a:gd name="connsiteY5" fmla="*/ 859271 h 961165"/>
              <a:gd name="connsiteX6" fmla="*/ 14063 w 801709"/>
              <a:gd name="connsiteY6" fmla="*/ 960702 h 961165"/>
              <a:gd name="connsiteX7" fmla="*/ 1661 w 801709"/>
              <a:gd name="connsiteY7" fmla="*/ 947636 h 961165"/>
              <a:gd name="connsiteX8" fmla="*/ 14285 w 801709"/>
              <a:gd name="connsiteY8" fmla="*/ 928590 h 961165"/>
              <a:gd name="connsiteX9" fmla="*/ 97778 w 801709"/>
              <a:gd name="connsiteY9" fmla="*/ 834245 h 961165"/>
              <a:gd name="connsiteX10" fmla="*/ 261663 w 801709"/>
              <a:gd name="connsiteY10" fmla="*/ 224325 h 961165"/>
              <a:gd name="connsiteX11" fmla="*/ 368853 w 801709"/>
              <a:gd name="connsiteY11" fmla="*/ 103183 h 961165"/>
              <a:gd name="connsiteX12" fmla="*/ 788975 w 801709"/>
              <a:gd name="connsiteY12" fmla="*/ 1973 h 961165"/>
              <a:gd name="connsiteX13" fmla="*/ 682007 w 801709"/>
              <a:gd name="connsiteY13" fmla="*/ 122894 h 961165"/>
              <a:gd name="connsiteX14" fmla="*/ 717885 w 801709"/>
              <a:gd name="connsiteY14" fmla="*/ 50917 h 961165"/>
              <a:gd name="connsiteX15" fmla="*/ 368631 w 801709"/>
              <a:gd name="connsiteY15" fmla="*/ 135074 h 961165"/>
              <a:gd name="connsiteX16" fmla="*/ 285138 w 801709"/>
              <a:gd name="connsiteY16" fmla="*/ 229641 h 961165"/>
              <a:gd name="connsiteX17" fmla="*/ 121253 w 801709"/>
              <a:gd name="connsiteY17" fmla="*/ 839560 h 961165"/>
              <a:gd name="connsiteX18" fmla="*/ 85375 w 801709"/>
              <a:gd name="connsiteY18" fmla="*/ 911537 h 961165"/>
              <a:gd name="connsiteX19" fmla="*/ 434629 w 801709"/>
              <a:gd name="connsiteY19" fmla="*/ 827379 h 961165"/>
              <a:gd name="connsiteX20" fmla="*/ 518121 w 801709"/>
              <a:gd name="connsiteY20" fmla="*/ 732813 h 961165"/>
              <a:gd name="connsiteX21" fmla="*/ 682007 w 801709"/>
              <a:gd name="connsiteY21" fmla="*/ 122894 h 96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1709" h="961165">
                <a:moveTo>
                  <a:pt x="788975" y="1973"/>
                </a:moveTo>
                <a:cubicBezTo>
                  <a:pt x="795841" y="201"/>
                  <a:pt x="801378" y="6181"/>
                  <a:pt x="801378" y="14818"/>
                </a:cubicBezTo>
                <a:cubicBezTo>
                  <a:pt x="801378" y="23677"/>
                  <a:pt x="795841" y="32092"/>
                  <a:pt x="788754" y="33864"/>
                </a:cubicBezTo>
                <a:cubicBezTo>
                  <a:pt x="751769" y="42723"/>
                  <a:pt x="718106" y="80593"/>
                  <a:pt x="705261" y="128209"/>
                </a:cubicBezTo>
                <a:lnTo>
                  <a:pt x="541376" y="738128"/>
                </a:lnTo>
                <a:cubicBezTo>
                  <a:pt x="524987" y="799253"/>
                  <a:pt x="482022" y="847976"/>
                  <a:pt x="434186" y="859271"/>
                </a:cubicBezTo>
                <a:lnTo>
                  <a:pt x="14063" y="960702"/>
                </a:lnTo>
                <a:cubicBezTo>
                  <a:pt x="7198" y="962474"/>
                  <a:pt x="1661" y="956495"/>
                  <a:pt x="1661" y="947636"/>
                </a:cubicBezTo>
                <a:cubicBezTo>
                  <a:pt x="1661" y="938777"/>
                  <a:pt x="7198" y="930361"/>
                  <a:pt x="14285" y="928590"/>
                </a:cubicBezTo>
                <a:cubicBezTo>
                  <a:pt x="51270" y="919731"/>
                  <a:pt x="84933" y="881639"/>
                  <a:pt x="97778" y="834245"/>
                </a:cubicBezTo>
                <a:lnTo>
                  <a:pt x="261663" y="224325"/>
                </a:lnTo>
                <a:cubicBezTo>
                  <a:pt x="278052" y="163201"/>
                  <a:pt x="321016" y="114478"/>
                  <a:pt x="368853" y="103183"/>
                </a:cubicBezTo>
                <a:lnTo>
                  <a:pt x="788975" y="1973"/>
                </a:lnTo>
                <a:close/>
                <a:moveTo>
                  <a:pt x="682007" y="122894"/>
                </a:moveTo>
                <a:cubicBezTo>
                  <a:pt x="689315" y="95653"/>
                  <a:pt x="701939" y="71070"/>
                  <a:pt x="717885" y="50917"/>
                </a:cubicBezTo>
                <a:lnTo>
                  <a:pt x="368631" y="135074"/>
                </a:lnTo>
                <a:cubicBezTo>
                  <a:pt x="331425" y="143933"/>
                  <a:pt x="297984" y="182025"/>
                  <a:pt x="285138" y="229641"/>
                </a:cubicBezTo>
                <a:lnTo>
                  <a:pt x="121253" y="839560"/>
                </a:lnTo>
                <a:cubicBezTo>
                  <a:pt x="113945" y="866800"/>
                  <a:pt x="101321" y="891383"/>
                  <a:pt x="85375" y="911537"/>
                </a:cubicBezTo>
                <a:lnTo>
                  <a:pt x="434629" y="827379"/>
                </a:lnTo>
                <a:cubicBezTo>
                  <a:pt x="471835" y="818521"/>
                  <a:pt x="505276" y="780428"/>
                  <a:pt x="518121" y="732813"/>
                </a:cubicBezTo>
                <a:lnTo>
                  <a:pt x="682007" y="122894"/>
                </a:lnTo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6A23232D-F1B4-4F05-AE02-CBFDC07BE88F}"/>
              </a:ext>
            </a:extLst>
          </p:cNvPr>
          <p:cNvSpPr/>
          <p:nvPr/>
        </p:nvSpPr>
        <p:spPr>
          <a:xfrm>
            <a:off x="5471091" y="4704068"/>
            <a:ext cx="359950" cy="431941"/>
          </a:xfrm>
          <a:custGeom>
            <a:avLst/>
            <a:gdLst>
              <a:gd name="connsiteX0" fmla="*/ 738240 w 758421"/>
              <a:gd name="connsiteY0" fmla="*/ 2377 h 910106"/>
              <a:gd name="connsiteX1" fmla="*/ 757265 w 758421"/>
              <a:gd name="connsiteY1" fmla="*/ 21916 h 910106"/>
              <a:gd name="connsiteX2" fmla="*/ 738240 w 758421"/>
              <a:gd name="connsiteY2" fmla="*/ 50710 h 910106"/>
              <a:gd name="connsiteX3" fmla="*/ 667797 w 758421"/>
              <a:gd name="connsiteY3" fmla="*/ 130152 h 910106"/>
              <a:gd name="connsiteX4" fmla="*/ 516113 w 758421"/>
              <a:gd name="connsiteY4" fmla="*/ 694726 h 910106"/>
              <a:gd name="connsiteX5" fmla="*/ 409933 w 758421"/>
              <a:gd name="connsiteY5" fmla="*/ 814789 h 910106"/>
              <a:gd name="connsiteX6" fmla="*/ 20953 w 758421"/>
              <a:gd name="connsiteY6" fmla="*/ 908370 h 910106"/>
              <a:gd name="connsiteX7" fmla="*/ 1928 w 758421"/>
              <a:gd name="connsiteY7" fmla="*/ 888831 h 910106"/>
              <a:gd name="connsiteX8" fmla="*/ 20953 w 758421"/>
              <a:gd name="connsiteY8" fmla="*/ 860037 h 910106"/>
              <a:gd name="connsiteX9" fmla="*/ 91396 w 758421"/>
              <a:gd name="connsiteY9" fmla="*/ 780595 h 910106"/>
              <a:gd name="connsiteX10" fmla="*/ 243081 w 758421"/>
              <a:gd name="connsiteY10" fmla="*/ 216021 h 910106"/>
              <a:gd name="connsiteX11" fmla="*/ 349260 w 758421"/>
              <a:gd name="connsiteY11" fmla="*/ 95958 h 910106"/>
              <a:gd name="connsiteX12" fmla="*/ 738240 w 758421"/>
              <a:gd name="connsiteY12" fmla="*/ 2377 h 910106"/>
              <a:gd name="connsiteX13" fmla="*/ 632318 w 758421"/>
              <a:gd name="connsiteY13" fmla="*/ 122182 h 910106"/>
              <a:gd name="connsiteX14" fmla="*/ 653914 w 758421"/>
              <a:gd name="connsiteY14" fmla="*/ 71020 h 910106"/>
              <a:gd name="connsiteX15" fmla="*/ 349003 w 758421"/>
              <a:gd name="connsiteY15" fmla="*/ 144292 h 910106"/>
              <a:gd name="connsiteX16" fmla="*/ 278559 w 758421"/>
              <a:gd name="connsiteY16" fmla="*/ 223990 h 910106"/>
              <a:gd name="connsiteX17" fmla="*/ 126875 w 758421"/>
              <a:gd name="connsiteY17" fmla="*/ 788565 h 910106"/>
              <a:gd name="connsiteX18" fmla="*/ 105279 w 758421"/>
              <a:gd name="connsiteY18" fmla="*/ 839727 h 910106"/>
              <a:gd name="connsiteX19" fmla="*/ 410191 w 758421"/>
              <a:gd name="connsiteY19" fmla="*/ 766198 h 910106"/>
              <a:gd name="connsiteX20" fmla="*/ 480634 w 758421"/>
              <a:gd name="connsiteY20" fmla="*/ 686500 h 910106"/>
              <a:gd name="connsiteX21" fmla="*/ 632318 w 758421"/>
              <a:gd name="connsiteY21" fmla="*/ 122182 h 91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8421" h="910106">
                <a:moveTo>
                  <a:pt x="738240" y="2377"/>
                </a:moveTo>
                <a:cubicBezTo>
                  <a:pt x="748781" y="-194"/>
                  <a:pt x="757265" y="8547"/>
                  <a:pt x="757265" y="21916"/>
                </a:cubicBezTo>
                <a:cubicBezTo>
                  <a:pt x="757265" y="35285"/>
                  <a:pt x="748781" y="48139"/>
                  <a:pt x="738240" y="50710"/>
                </a:cubicBezTo>
                <a:cubicBezTo>
                  <a:pt x="707132" y="58166"/>
                  <a:pt x="678852" y="90045"/>
                  <a:pt x="667797" y="130152"/>
                </a:cubicBezTo>
                <a:lnTo>
                  <a:pt x="516113" y="694726"/>
                </a:lnTo>
                <a:cubicBezTo>
                  <a:pt x="499916" y="755143"/>
                  <a:pt x="457238" y="803477"/>
                  <a:pt x="409933" y="814789"/>
                </a:cubicBezTo>
                <a:lnTo>
                  <a:pt x="20953" y="908370"/>
                </a:lnTo>
                <a:cubicBezTo>
                  <a:pt x="10412" y="910941"/>
                  <a:pt x="1928" y="902200"/>
                  <a:pt x="1928" y="888831"/>
                </a:cubicBezTo>
                <a:cubicBezTo>
                  <a:pt x="1928" y="875462"/>
                  <a:pt x="10412" y="862608"/>
                  <a:pt x="20953" y="860037"/>
                </a:cubicBezTo>
                <a:cubicBezTo>
                  <a:pt x="52061" y="852581"/>
                  <a:pt x="80341" y="820702"/>
                  <a:pt x="91396" y="780595"/>
                </a:cubicBezTo>
                <a:lnTo>
                  <a:pt x="243081" y="216021"/>
                </a:lnTo>
                <a:cubicBezTo>
                  <a:pt x="259277" y="155604"/>
                  <a:pt x="301955" y="107270"/>
                  <a:pt x="349260" y="95958"/>
                </a:cubicBezTo>
                <a:lnTo>
                  <a:pt x="738240" y="2377"/>
                </a:lnTo>
                <a:close/>
                <a:moveTo>
                  <a:pt x="632318" y="122182"/>
                </a:moveTo>
                <a:cubicBezTo>
                  <a:pt x="637203" y="103671"/>
                  <a:pt x="644659" y="86446"/>
                  <a:pt x="653914" y="71020"/>
                </a:cubicBezTo>
                <a:lnTo>
                  <a:pt x="349003" y="144292"/>
                </a:lnTo>
                <a:cubicBezTo>
                  <a:pt x="317637" y="151747"/>
                  <a:pt x="289357" y="183884"/>
                  <a:pt x="278559" y="223990"/>
                </a:cubicBezTo>
                <a:lnTo>
                  <a:pt x="126875" y="788565"/>
                </a:lnTo>
                <a:cubicBezTo>
                  <a:pt x="121990" y="807076"/>
                  <a:pt x="114535" y="824301"/>
                  <a:pt x="105279" y="839727"/>
                </a:cubicBezTo>
                <a:lnTo>
                  <a:pt x="410191" y="766198"/>
                </a:lnTo>
                <a:cubicBezTo>
                  <a:pt x="441556" y="758742"/>
                  <a:pt x="469836" y="726606"/>
                  <a:pt x="480634" y="686500"/>
                </a:cubicBezTo>
                <a:lnTo>
                  <a:pt x="632318" y="122182"/>
                </a:lnTo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D29DE759-4B10-4144-9BE8-EF6221C5B0E3}"/>
              </a:ext>
            </a:extLst>
          </p:cNvPr>
          <p:cNvSpPr/>
          <p:nvPr/>
        </p:nvSpPr>
        <p:spPr>
          <a:xfrm>
            <a:off x="9622257" y="1361640"/>
            <a:ext cx="585623" cy="702101"/>
          </a:xfrm>
          <a:custGeom>
            <a:avLst/>
            <a:gdLst>
              <a:gd name="connsiteX0" fmla="*/ 788975 w 801709"/>
              <a:gd name="connsiteY0" fmla="*/ 1973 h 961165"/>
              <a:gd name="connsiteX1" fmla="*/ 801378 w 801709"/>
              <a:gd name="connsiteY1" fmla="*/ 14818 h 961165"/>
              <a:gd name="connsiteX2" fmla="*/ 788754 w 801709"/>
              <a:gd name="connsiteY2" fmla="*/ 33864 h 961165"/>
              <a:gd name="connsiteX3" fmla="*/ 705261 w 801709"/>
              <a:gd name="connsiteY3" fmla="*/ 128209 h 961165"/>
              <a:gd name="connsiteX4" fmla="*/ 541376 w 801709"/>
              <a:gd name="connsiteY4" fmla="*/ 738128 h 961165"/>
              <a:gd name="connsiteX5" fmla="*/ 434186 w 801709"/>
              <a:gd name="connsiteY5" fmla="*/ 859271 h 961165"/>
              <a:gd name="connsiteX6" fmla="*/ 14063 w 801709"/>
              <a:gd name="connsiteY6" fmla="*/ 960702 h 961165"/>
              <a:gd name="connsiteX7" fmla="*/ 1661 w 801709"/>
              <a:gd name="connsiteY7" fmla="*/ 947636 h 961165"/>
              <a:gd name="connsiteX8" fmla="*/ 14285 w 801709"/>
              <a:gd name="connsiteY8" fmla="*/ 928590 h 961165"/>
              <a:gd name="connsiteX9" fmla="*/ 97778 w 801709"/>
              <a:gd name="connsiteY9" fmla="*/ 834245 h 961165"/>
              <a:gd name="connsiteX10" fmla="*/ 261663 w 801709"/>
              <a:gd name="connsiteY10" fmla="*/ 224325 h 961165"/>
              <a:gd name="connsiteX11" fmla="*/ 368853 w 801709"/>
              <a:gd name="connsiteY11" fmla="*/ 103183 h 961165"/>
              <a:gd name="connsiteX12" fmla="*/ 788975 w 801709"/>
              <a:gd name="connsiteY12" fmla="*/ 1973 h 961165"/>
              <a:gd name="connsiteX13" fmla="*/ 682007 w 801709"/>
              <a:gd name="connsiteY13" fmla="*/ 122894 h 961165"/>
              <a:gd name="connsiteX14" fmla="*/ 717885 w 801709"/>
              <a:gd name="connsiteY14" fmla="*/ 50917 h 961165"/>
              <a:gd name="connsiteX15" fmla="*/ 368631 w 801709"/>
              <a:gd name="connsiteY15" fmla="*/ 135074 h 961165"/>
              <a:gd name="connsiteX16" fmla="*/ 285138 w 801709"/>
              <a:gd name="connsiteY16" fmla="*/ 229641 h 961165"/>
              <a:gd name="connsiteX17" fmla="*/ 121253 w 801709"/>
              <a:gd name="connsiteY17" fmla="*/ 839560 h 961165"/>
              <a:gd name="connsiteX18" fmla="*/ 85375 w 801709"/>
              <a:gd name="connsiteY18" fmla="*/ 911537 h 961165"/>
              <a:gd name="connsiteX19" fmla="*/ 434629 w 801709"/>
              <a:gd name="connsiteY19" fmla="*/ 827379 h 961165"/>
              <a:gd name="connsiteX20" fmla="*/ 518121 w 801709"/>
              <a:gd name="connsiteY20" fmla="*/ 732813 h 961165"/>
              <a:gd name="connsiteX21" fmla="*/ 682007 w 801709"/>
              <a:gd name="connsiteY21" fmla="*/ 122894 h 96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1709" h="961165">
                <a:moveTo>
                  <a:pt x="788975" y="1973"/>
                </a:moveTo>
                <a:cubicBezTo>
                  <a:pt x="795841" y="201"/>
                  <a:pt x="801378" y="6181"/>
                  <a:pt x="801378" y="14818"/>
                </a:cubicBezTo>
                <a:cubicBezTo>
                  <a:pt x="801378" y="23677"/>
                  <a:pt x="795841" y="32092"/>
                  <a:pt x="788754" y="33864"/>
                </a:cubicBezTo>
                <a:cubicBezTo>
                  <a:pt x="751769" y="42723"/>
                  <a:pt x="718106" y="80593"/>
                  <a:pt x="705261" y="128209"/>
                </a:cubicBezTo>
                <a:lnTo>
                  <a:pt x="541376" y="738128"/>
                </a:lnTo>
                <a:cubicBezTo>
                  <a:pt x="524987" y="799253"/>
                  <a:pt x="482022" y="847976"/>
                  <a:pt x="434186" y="859271"/>
                </a:cubicBezTo>
                <a:lnTo>
                  <a:pt x="14063" y="960702"/>
                </a:lnTo>
                <a:cubicBezTo>
                  <a:pt x="7198" y="962474"/>
                  <a:pt x="1661" y="956495"/>
                  <a:pt x="1661" y="947636"/>
                </a:cubicBezTo>
                <a:cubicBezTo>
                  <a:pt x="1661" y="938777"/>
                  <a:pt x="7198" y="930361"/>
                  <a:pt x="14285" y="928590"/>
                </a:cubicBezTo>
                <a:cubicBezTo>
                  <a:pt x="51270" y="919731"/>
                  <a:pt x="84933" y="881639"/>
                  <a:pt x="97778" y="834245"/>
                </a:cubicBezTo>
                <a:lnTo>
                  <a:pt x="261663" y="224325"/>
                </a:lnTo>
                <a:cubicBezTo>
                  <a:pt x="278052" y="163201"/>
                  <a:pt x="321016" y="114478"/>
                  <a:pt x="368853" y="103183"/>
                </a:cubicBezTo>
                <a:lnTo>
                  <a:pt x="788975" y="1973"/>
                </a:lnTo>
                <a:close/>
                <a:moveTo>
                  <a:pt x="682007" y="122894"/>
                </a:moveTo>
                <a:cubicBezTo>
                  <a:pt x="689315" y="95653"/>
                  <a:pt x="701939" y="71070"/>
                  <a:pt x="717885" y="50917"/>
                </a:cubicBezTo>
                <a:lnTo>
                  <a:pt x="368631" y="135074"/>
                </a:lnTo>
                <a:cubicBezTo>
                  <a:pt x="331425" y="143933"/>
                  <a:pt x="297984" y="182025"/>
                  <a:pt x="285138" y="229641"/>
                </a:cubicBezTo>
                <a:lnTo>
                  <a:pt x="121253" y="839560"/>
                </a:lnTo>
                <a:cubicBezTo>
                  <a:pt x="113945" y="866800"/>
                  <a:pt x="101321" y="891383"/>
                  <a:pt x="85375" y="911537"/>
                </a:cubicBezTo>
                <a:lnTo>
                  <a:pt x="434629" y="827379"/>
                </a:lnTo>
                <a:cubicBezTo>
                  <a:pt x="471835" y="818521"/>
                  <a:pt x="505276" y="780428"/>
                  <a:pt x="518121" y="732813"/>
                </a:cubicBezTo>
                <a:lnTo>
                  <a:pt x="682007" y="122894"/>
                </a:lnTo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B157618D-17D6-4327-80C1-80010D57EDA3}"/>
              </a:ext>
            </a:extLst>
          </p:cNvPr>
          <p:cNvSpPr/>
          <p:nvPr/>
        </p:nvSpPr>
        <p:spPr>
          <a:xfrm>
            <a:off x="2006876" y="4325839"/>
            <a:ext cx="630963" cy="756458"/>
          </a:xfrm>
          <a:custGeom>
            <a:avLst/>
            <a:gdLst>
              <a:gd name="connsiteX0" fmla="*/ 788975 w 801709"/>
              <a:gd name="connsiteY0" fmla="*/ 1973 h 961165"/>
              <a:gd name="connsiteX1" fmla="*/ 801378 w 801709"/>
              <a:gd name="connsiteY1" fmla="*/ 14818 h 961165"/>
              <a:gd name="connsiteX2" fmla="*/ 788754 w 801709"/>
              <a:gd name="connsiteY2" fmla="*/ 33864 h 961165"/>
              <a:gd name="connsiteX3" fmla="*/ 705261 w 801709"/>
              <a:gd name="connsiteY3" fmla="*/ 128209 h 961165"/>
              <a:gd name="connsiteX4" fmla="*/ 541376 w 801709"/>
              <a:gd name="connsiteY4" fmla="*/ 738128 h 961165"/>
              <a:gd name="connsiteX5" fmla="*/ 434186 w 801709"/>
              <a:gd name="connsiteY5" fmla="*/ 859271 h 961165"/>
              <a:gd name="connsiteX6" fmla="*/ 14063 w 801709"/>
              <a:gd name="connsiteY6" fmla="*/ 960702 h 961165"/>
              <a:gd name="connsiteX7" fmla="*/ 1661 w 801709"/>
              <a:gd name="connsiteY7" fmla="*/ 947636 h 961165"/>
              <a:gd name="connsiteX8" fmla="*/ 14285 w 801709"/>
              <a:gd name="connsiteY8" fmla="*/ 928590 h 961165"/>
              <a:gd name="connsiteX9" fmla="*/ 97778 w 801709"/>
              <a:gd name="connsiteY9" fmla="*/ 834245 h 961165"/>
              <a:gd name="connsiteX10" fmla="*/ 261663 w 801709"/>
              <a:gd name="connsiteY10" fmla="*/ 224325 h 961165"/>
              <a:gd name="connsiteX11" fmla="*/ 368853 w 801709"/>
              <a:gd name="connsiteY11" fmla="*/ 103183 h 961165"/>
              <a:gd name="connsiteX12" fmla="*/ 788975 w 801709"/>
              <a:gd name="connsiteY12" fmla="*/ 1973 h 961165"/>
              <a:gd name="connsiteX13" fmla="*/ 682007 w 801709"/>
              <a:gd name="connsiteY13" fmla="*/ 122894 h 961165"/>
              <a:gd name="connsiteX14" fmla="*/ 717885 w 801709"/>
              <a:gd name="connsiteY14" fmla="*/ 50917 h 961165"/>
              <a:gd name="connsiteX15" fmla="*/ 368631 w 801709"/>
              <a:gd name="connsiteY15" fmla="*/ 135074 h 961165"/>
              <a:gd name="connsiteX16" fmla="*/ 285138 w 801709"/>
              <a:gd name="connsiteY16" fmla="*/ 229641 h 961165"/>
              <a:gd name="connsiteX17" fmla="*/ 121253 w 801709"/>
              <a:gd name="connsiteY17" fmla="*/ 839560 h 961165"/>
              <a:gd name="connsiteX18" fmla="*/ 85375 w 801709"/>
              <a:gd name="connsiteY18" fmla="*/ 911537 h 961165"/>
              <a:gd name="connsiteX19" fmla="*/ 434629 w 801709"/>
              <a:gd name="connsiteY19" fmla="*/ 827379 h 961165"/>
              <a:gd name="connsiteX20" fmla="*/ 518121 w 801709"/>
              <a:gd name="connsiteY20" fmla="*/ 732813 h 961165"/>
              <a:gd name="connsiteX21" fmla="*/ 682007 w 801709"/>
              <a:gd name="connsiteY21" fmla="*/ 122894 h 96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1709" h="961165">
                <a:moveTo>
                  <a:pt x="788975" y="1973"/>
                </a:moveTo>
                <a:cubicBezTo>
                  <a:pt x="795841" y="201"/>
                  <a:pt x="801378" y="6181"/>
                  <a:pt x="801378" y="14818"/>
                </a:cubicBezTo>
                <a:cubicBezTo>
                  <a:pt x="801378" y="23677"/>
                  <a:pt x="795841" y="32092"/>
                  <a:pt x="788754" y="33864"/>
                </a:cubicBezTo>
                <a:cubicBezTo>
                  <a:pt x="751769" y="42723"/>
                  <a:pt x="718106" y="80593"/>
                  <a:pt x="705261" y="128209"/>
                </a:cubicBezTo>
                <a:lnTo>
                  <a:pt x="541376" y="738128"/>
                </a:lnTo>
                <a:cubicBezTo>
                  <a:pt x="524987" y="799253"/>
                  <a:pt x="482022" y="847976"/>
                  <a:pt x="434186" y="859271"/>
                </a:cubicBezTo>
                <a:lnTo>
                  <a:pt x="14063" y="960702"/>
                </a:lnTo>
                <a:cubicBezTo>
                  <a:pt x="7198" y="962474"/>
                  <a:pt x="1661" y="956495"/>
                  <a:pt x="1661" y="947636"/>
                </a:cubicBezTo>
                <a:cubicBezTo>
                  <a:pt x="1661" y="938777"/>
                  <a:pt x="7198" y="930361"/>
                  <a:pt x="14285" y="928590"/>
                </a:cubicBezTo>
                <a:cubicBezTo>
                  <a:pt x="51270" y="919731"/>
                  <a:pt x="84933" y="881639"/>
                  <a:pt x="97778" y="834245"/>
                </a:cubicBezTo>
                <a:lnTo>
                  <a:pt x="261663" y="224325"/>
                </a:lnTo>
                <a:cubicBezTo>
                  <a:pt x="278052" y="163201"/>
                  <a:pt x="321016" y="114478"/>
                  <a:pt x="368853" y="103183"/>
                </a:cubicBezTo>
                <a:lnTo>
                  <a:pt x="788975" y="1973"/>
                </a:lnTo>
                <a:close/>
                <a:moveTo>
                  <a:pt x="682007" y="122894"/>
                </a:moveTo>
                <a:cubicBezTo>
                  <a:pt x="689315" y="95653"/>
                  <a:pt x="701939" y="71070"/>
                  <a:pt x="717885" y="50917"/>
                </a:cubicBezTo>
                <a:lnTo>
                  <a:pt x="368631" y="135074"/>
                </a:lnTo>
                <a:cubicBezTo>
                  <a:pt x="331425" y="143933"/>
                  <a:pt x="297984" y="182025"/>
                  <a:pt x="285138" y="229641"/>
                </a:cubicBezTo>
                <a:lnTo>
                  <a:pt x="121253" y="839560"/>
                </a:lnTo>
                <a:cubicBezTo>
                  <a:pt x="113945" y="866800"/>
                  <a:pt x="101321" y="891383"/>
                  <a:pt x="85375" y="911537"/>
                </a:cubicBezTo>
                <a:lnTo>
                  <a:pt x="434629" y="827379"/>
                </a:lnTo>
                <a:cubicBezTo>
                  <a:pt x="471835" y="818521"/>
                  <a:pt x="505276" y="780428"/>
                  <a:pt x="518121" y="732813"/>
                </a:cubicBezTo>
                <a:lnTo>
                  <a:pt x="682007" y="122894"/>
                </a:lnTo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AADB965E-A059-4D25-832F-DCBCCD560FF4}"/>
              </a:ext>
            </a:extLst>
          </p:cNvPr>
          <p:cNvSpPr/>
          <p:nvPr/>
        </p:nvSpPr>
        <p:spPr>
          <a:xfrm>
            <a:off x="8012857" y="5437565"/>
            <a:ext cx="487064" cy="581707"/>
          </a:xfrm>
          <a:custGeom>
            <a:avLst/>
            <a:gdLst>
              <a:gd name="connsiteX0" fmla="*/ 517080 w 650784"/>
              <a:gd name="connsiteY0" fmla="*/ 34081 h 777240"/>
              <a:gd name="connsiteX1" fmla="*/ 590178 w 650784"/>
              <a:gd name="connsiteY1" fmla="*/ 16501 h 777240"/>
              <a:gd name="connsiteX2" fmla="*/ 649396 w 650784"/>
              <a:gd name="connsiteY2" fmla="*/ 2313 h 777240"/>
              <a:gd name="connsiteX3" fmla="*/ 569822 w 650784"/>
              <a:gd name="connsiteY3" fmla="*/ 92066 h 777240"/>
              <a:gd name="connsiteX4" fmla="*/ 432880 w 650784"/>
              <a:gd name="connsiteY4" fmla="*/ 601590 h 777240"/>
              <a:gd name="connsiteX5" fmla="*/ 353305 w 650784"/>
              <a:gd name="connsiteY5" fmla="*/ 691651 h 777240"/>
              <a:gd name="connsiteX6" fmla="*/ 123834 w 650784"/>
              <a:gd name="connsiteY6" fmla="*/ 746860 h 777240"/>
              <a:gd name="connsiteX7" fmla="*/ 61223 w 650784"/>
              <a:gd name="connsiteY7" fmla="*/ 761973 h 777240"/>
              <a:gd name="connsiteX8" fmla="*/ 2313 w 650784"/>
              <a:gd name="connsiteY8" fmla="*/ 776161 h 777240"/>
              <a:gd name="connsiteX9" fmla="*/ 81888 w 650784"/>
              <a:gd name="connsiteY9" fmla="*/ 686408 h 777240"/>
              <a:gd name="connsiteX10" fmla="*/ 218830 w 650784"/>
              <a:gd name="connsiteY10" fmla="*/ 176884 h 777240"/>
              <a:gd name="connsiteX11" fmla="*/ 298405 w 650784"/>
              <a:gd name="connsiteY11" fmla="*/ 86823 h 777240"/>
              <a:gd name="connsiteX12" fmla="*/ 517080 w 650784"/>
              <a:gd name="connsiteY12" fmla="*/ 34081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784" h="777240">
                <a:moveTo>
                  <a:pt x="517080" y="34081"/>
                </a:moveTo>
                <a:lnTo>
                  <a:pt x="590178" y="16501"/>
                </a:lnTo>
                <a:lnTo>
                  <a:pt x="649396" y="2313"/>
                </a:lnTo>
                <a:cubicBezTo>
                  <a:pt x="613927" y="10949"/>
                  <a:pt x="582159" y="46727"/>
                  <a:pt x="569822" y="92066"/>
                </a:cubicBezTo>
                <a:lnTo>
                  <a:pt x="432880" y="601590"/>
                </a:lnTo>
                <a:cubicBezTo>
                  <a:pt x="420542" y="647238"/>
                  <a:pt x="388774" y="683015"/>
                  <a:pt x="353305" y="691651"/>
                </a:cubicBezTo>
                <a:lnTo>
                  <a:pt x="123834" y="746860"/>
                </a:lnTo>
                <a:lnTo>
                  <a:pt x="61223" y="761973"/>
                </a:lnTo>
                <a:lnTo>
                  <a:pt x="2313" y="776161"/>
                </a:lnTo>
                <a:cubicBezTo>
                  <a:pt x="37783" y="767525"/>
                  <a:pt x="69551" y="731747"/>
                  <a:pt x="81888" y="686408"/>
                </a:cubicBezTo>
                <a:lnTo>
                  <a:pt x="218830" y="176884"/>
                </a:lnTo>
                <a:cubicBezTo>
                  <a:pt x="231167" y="131236"/>
                  <a:pt x="262935" y="95459"/>
                  <a:pt x="298405" y="86823"/>
                </a:cubicBezTo>
                <a:lnTo>
                  <a:pt x="517080" y="34081"/>
                </a:lnTo>
                <a:close/>
              </a:path>
            </a:pathLst>
          </a:custGeom>
          <a:gradFill>
            <a:gsLst>
              <a:gs pos="0">
                <a:srgbClr val="FFE682"/>
              </a:gs>
              <a:gs pos="100000">
                <a:srgbClr val="FFC61B"/>
              </a:gs>
            </a:gsLst>
            <a:lin ang="16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6F4B277-166F-482B-9D7C-81873A3FCD11}"/>
              </a:ext>
            </a:extLst>
          </p:cNvPr>
          <p:cNvGrpSpPr/>
          <p:nvPr/>
        </p:nvGrpSpPr>
        <p:grpSpPr>
          <a:xfrm>
            <a:off x="6275766" y="1720463"/>
            <a:ext cx="1860470" cy="1794997"/>
            <a:chOff x="6595546" y="1814733"/>
            <a:chExt cx="1860470" cy="1794997"/>
          </a:xfrm>
          <a:effectLst/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745DC2BC-1F38-454E-90AF-7449FC0CB16A}"/>
                </a:ext>
              </a:extLst>
            </p:cNvPr>
            <p:cNvGrpSpPr/>
            <p:nvPr/>
          </p:nvGrpSpPr>
          <p:grpSpPr>
            <a:xfrm>
              <a:off x="6595546" y="1814733"/>
              <a:ext cx="1860470" cy="1794997"/>
              <a:chOff x="6288514" y="1700083"/>
              <a:chExt cx="2740695" cy="2644246"/>
            </a:xfrm>
          </p:grpSpPr>
          <p:grpSp>
            <p:nvGrpSpPr>
              <p:cNvPr id="49" name="Рисунок 10">
                <a:extLst>
                  <a:ext uri="{FF2B5EF4-FFF2-40B4-BE49-F238E27FC236}">
                    <a16:creationId xmlns:a16="http://schemas.microsoft.com/office/drawing/2014/main" id="{CA877D44-CC18-442E-A503-6E2A583416EB}"/>
                  </a:ext>
                </a:extLst>
              </p:cNvPr>
              <p:cNvGrpSpPr/>
              <p:nvPr/>
            </p:nvGrpSpPr>
            <p:grpSpPr>
              <a:xfrm>
                <a:off x="7882484" y="1700083"/>
                <a:ext cx="1146725" cy="1146724"/>
                <a:chOff x="4905599" y="2248124"/>
                <a:chExt cx="2352675" cy="2352675"/>
              </a:xfrm>
            </p:grpSpPr>
            <p:sp>
              <p:nvSpPr>
                <p:cNvPr id="51" name="Полилиния: фигура 50">
                  <a:extLst>
                    <a:ext uri="{FF2B5EF4-FFF2-40B4-BE49-F238E27FC236}">
                      <a16:creationId xmlns:a16="http://schemas.microsoft.com/office/drawing/2014/main" id="{6FBDCBA7-8562-4242-AD3A-8C5323BD882F}"/>
                    </a:ext>
                  </a:extLst>
                </p:cNvPr>
                <p:cNvSpPr/>
                <p:nvPr/>
              </p:nvSpPr>
              <p:spPr>
                <a:xfrm>
                  <a:off x="4905599" y="2248124"/>
                  <a:ext cx="2352675" cy="2352675"/>
                </a:xfrm>
                <a:custGeom>
                  <a:avLst/>
                  <a:gdLst>
                    <a:gd name="connsiteX0" fmla="*/ 1940018 w 2352675"/>
                    <a:gd name="connsiteY0" fmla="*/ 335056 h 2352675"/>
                    <a:gd name="connsiteX1" fmla="*/ 1178018 w 2352675"/>
                    <a:gd name="connsiteY1" fmla="*/ 41686 h 2352675"/>
                    <a:gd name="connsiteX2" fmla="*/ 41686 w 2352675"/>
                    <a:gd name="connsiteY2" fmla="*/ 1178018 h 2352675"/>
                    <a:gd name="connsiteX3" fmla="*/ 1178018 w 2352675"/>
                    <a:gd name="connsiteY3" fmla="*/ 2314351 h 2352675"/>
                    <a:gd name="connsiteX4" fmla="*/ 2314351 w 2352675"/>
                    <a:gd name="connsiteY4" fmla="*/ 1178018 h 2352675"/>
                    <a:gd name="connsiteX5" fmla="*/ 2300064 w 2352675"/>
                    <a:gd name="connsiteY5" fmla="*/ 996091 h 2352675"/>
                    <a:gd name="connsiteX6" fmla="*/ 2274346 w 2352675"/>
                    <a:gd name="connsiteY6" fmla="*/ 878933 h 2352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52675" h="2352675">
                      <a:moveTo>
                        <a:pt x="1940018" y="335056"/>
                      </a:moveTo>
                      <a:cubicBezTo>
                        <a:pt x="1738088" y="153128"/>
                        <a:pt x="1471388" y="41686"/>
                        <a:pt x="1178018" y="41686"/>
                      </a:cubicBezTo>
                      <a:cubicBezTo>
                        <a:pt x="550321" y="41686"/>
                        <a:pt x="41686" y="550321"/>
                        <a:pt x="41686" y="1178018"/>
                      </a:cubicBezTo>
                      <a:cubicBezTo>
                        <a:pt x="41686" y="1805716"/>
                        <a:pt x="550321" y="2314351"/>
                        <a:pt x="1178018" y="2314351"/>
                      </a:cubicBezTo>
                      <a:cubicBezTo>
                        <a:pt x="1805716" y="2314351"/>
                        <a:pt x="2314351" y="1805716"/>
                        <a:pt x="2314351" y="1178018"/>
                      </a:cubicBezTo>
                      <a:cubicBezTo>
                        <a:pt x="2314351" y="1116106"/>
                        <a:pt x="2309589" y="1055146"/>
                        <a:pt x="2300064" y="996091"/>
                      </a:cubicBezTo>
                      <a:cubicBezTo>
                        <a:pt x="2293396" y="956086"/>
                        <a:pt x="2284823" y="917033"/>
                        <a:pt x="2274346" y="878933"/>
                      </a:cubicBezTo>
                    </a:path>
                  </a:pathLst>
                </a:custGeom>
                <a:noFill/>
                <a:ln w="254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: фигура 51">
                  <a:extLst>
                    <a:ext uri="{FF2B5EF4-FFF2-40B4-BE49-F238E27FC236}">
                      <a16:creationId xmlns:a16="http://schemas.microsoft.com/office/drawing/2014/main" id="{B1540C59-717E-49D4-8F7C-81FFF304C28C}"/>
                    </a:ext>
                  </a:extLst>
                </p:cNvPr>
                <p:cNvSpPr/>
                <p:nvPr/>
              </p:nvSpPr>
              <p:spPr>
                <a:xfrm>
                  <a:off x="5063265" y="2405790"/>
                  <a:ext cx="2036599" cy="2036594"/>
                </a:xfrm>
                <a:custGeom>
                  <a:avLst/>
                  <a:gdLst>
                    <a:gd name="connsiteX0" fmla="*/ 2038499 w 2095500"/>
                    <a:gd name="connsiteY0" fmla="*/ 860257 h 2095500"/>
                    <a:gd name="connsiteX1" fmla="*/ 2056597 w 2095500"/>
                    <a:gd name="connsiteY1" fmla="*/ 1050757 h 2095500"/>
                    <a:gd name="connsiteX2" fmla="*/ 1049804 w 2095500"/>
                    <a:gd name="connsiteY2" fmla="*/ 2057549 h 2095500"/>
                    <a:gd name="connsiteX3" fmla="*/ 43964 w 2095500"/>
                    <a:gd name="connsiteY3" fmla="*/ 1049804 h 2095500"/>
                    <a:gd name="connsiteX4" fmla="*/ 1049804 w 2095500"/>
                    <a:gd name="connsiteY4" fmla="*/ 43964 h 2095500"/>
                    <a:gd name="connsiteX5" fmla="*/ 1717507 w 2095500"/>
                    <a:gd name="connsiteY5" fmla="*/ 297329 h 209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0" h="2095500">
                      <a:moveTo>
                        <a:pt x="2038499" y="860257"/>
                      </a:moveTo>
                      <a:cubicBezTo>
                        <a:pt x="2049929" y="922169"/>
                        <a:pt x="2056597" y="985034"/>
                        <a:pt x="2056597" y="1050757"/>
                      </a:cubicBezTo>
                      <a:cubicBezTo>
                        <a:pt x="2056597" y="1607017"/>
                        <a:pt x="1606064" y="2057549"/>
                        <a:pt x="1049804" y="2057549"/>
                      </a:cubicBezTo>
                      <a:cubicBezTo>
                        <a:pt x="493544" y="2057549"/>
                        <a:pt x="43964" y="1606064"/>
                        <a:pt x="43964" y="1049804"/>
                      </a:cubicBezTo>
                      <a:cubicBezTo>
                        <a:pt x="43964" y="493544"/>
                        <a:pt x="494497" y="43964"/>
                        <a:pt x="1049804" y="43964"/>
                      </a:cubicBezTo>
                      <a:cubicBezTo>
                        <a:pt x="1306027" y="43964"/>
                        <a:pt x="1539389" y="140167"/>
                        <a:pt x="1717507" y="297329"/>
                      </a:cubicBezTo>
                    </a:path>
                  </a:pathLst>
                </a:custGeom>
                <a:noFill/>
                <a:ln w="22225" cap="flat">
                  <a:solidFill>
                    <a:schemeClr val="bg1"/>
                  </a:solidFill>
                  <a:prstDash val="sysDot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50" name="Рисунок 30">
                <a:extLst>
                  <a:ext uri="{FF2B5EF4-FFF2-40B4-BE49-F238E27FC236}">
                    <a16:creationId xmlns:a16="http://schemas.microsoft.com/office/drawing/2014/main" id="{15095CD3-628D-42E6-81F3-8753274630F2}"/>
                  </a:ext>
                </a:extLst>
              </p:cNvPr>
              <p:cNvSpPr/>
              <p:nvPr/>
            </p:nvSpPr>
            <p:spPr>
              <a:xfrm>
                <a:off x="6288514" y="1700876"/>
                <a:ext cx="2643453" cy="2643453"/>
              </a:xfrm>
              <a:custGeom>
                <a:avLst/>
                <a:gdLst>
                  <a:gd name="connsiteX0" fmla="*/ 3640231 w 5629275"/>
                  <a:gd name="connsiteY0" fmla="*/ 166463 h 5629275"/>
                  <a:gd name="connsiteX1" fmla="*/ 2815366 w 5629275"/>
                  <a:gd name="connsiteY1" fmla="*/ 41686 h 5629275"/>
                  <a:gd name="connsiteX2" fmla="*/ 41686 w 5629275"/>
                  <a:gd name="connsiteY2" fmla="*/ 2815366 h 5629275"/>
                  <a:gd name="connsiteX3" fmla="*/ 2815366 w 5629275"/>
                  <a:gd name="connsiteY3" fmla="*/ 5589046 h 5629275"/>
                  <a:gd name="connsiteX4" fmla="*/ 5589046 w 5629275"/>
                  <a:gd name="connsiteY4" fmla="*/ 2815366 h 5629275"/>
                  <a:gd name="connsiteX5" fmla="*/ 5537611 w 5629275"/>
                  <a:gd name="connsiteY5" fmla="*/ 2280061 h 562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29275" h="5629275">
                    <a:moveTo>
                      <a:pt x="3640231" y="166463"/>
                    </a:moveTo>
                    <a:cubicBezTo>
                      <a:pt x="3379246" y="85501"/>
                      <a:pt x="3103021" y="41686"/>
                      <a:pt x="2815366" y="41686"/>
                    </a:cubicBezTo>
                    <a:cubicBezTo>
                      <a:pt x="1283746" y="41686"/>
                      <a:pt x="41686" y="1283746"/>
                      <a:pt x="41686" y="2815366"/>
                    </a:cubicBezTo>
                    <a:cubicBezTo>
                      <a:pt x="41686" y="4346986"/>
                      <a:pt x="1283746" y="5589046"/>
                      <a:pt x="2815366" y="5589046"/>
                    </a:cubicBezTo>
                    <a:cubicBezTo>
                      <a:pt x="4346986" y="5589046"/>
                      <a:pt x="5589046" y="4346986"/>
                      <a:pt x="5589046" y="2815366"/>
                    </a:cubicBezTo>
                    <a:cubicBezTo>
                      <a:pt x="5589046" y="2632486"/>
                      <a:pt x="5570949" y="2453416"/>
                      <a:pt x="5537611" y="2280061"/>
                    </a:cubicBezTo>
                  </a:path>
                </a:pathLst>
              </a:custGeom>
              <a:noFill/>
              <a:ln w="3492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48" name="Рисунок 65">
              <a:extLst>
                <a:ext uri="{FF2B5EF4-FFF2-40B4-BE49-F238E27FC236}">
                  <a16:creationId xmlns:a16="http://schemas.microsoft.com/office/drawing/2014/main" id="{41AD3690-23B1-49D0-B332-4DAE9D80AFA3}"/>
                </a:ext>
              </a:extLst>
            </p:cNvPr>
            <p:cNvSpPr/>
            <p:nvPr/>
          </p:nvSpPr>
          <p:spPr>
            <a:xfrm>
              <a:off x="7834313" y="19431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chemeClr val="bg1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96CE6F4-DCD2-4B32-8B86-82C2FA7DE3F8}"/>
              </a:ext>
            </a:extLst>
          </p:cNvPr>
          <p:cNvGrpSpPr/>
          <p:nvPr/>
        </p:nvGrpSpPr>
        <p:grpSpPr>
          <a:xfrm>
            <a:off x="6256714" y="1703133"/>
            <a:ext cx="1860470" cy="1794997"/>
            <a:chOff x="6595546" y="1814733"/>
            <a:chExt cx="1860470" cy="1794997"/>
          </a:xfrm>
          <a:effectLst/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0886AE33-A1BC-495D-80AE-0798CB3A7903}"/>
                </a:ext>
              </a:extLst>
            </p:cNvPr>
            <p:cNvGrpSpPr/>
            <p:nvPr/>
          </p:nvGrpSpPr>
          <p:grpSpPr>
            <a:xfrm>
              <a:off x="6595546" y="1814733"/>
              <a:ext cx="1860470" cy="1794997"/>
              <a:chOff x="6288514" y="1700083"/>
              <a:chExt cx="2740695" cy="2644246"/>
            </a:xfrm>
          </p:grpSpPr>
          <p:grpSp>
            <p:nvGrpSpPr>
              <p:cNvPr id="12" name="Рисунок 10">
                <a:extLst>
                  <a:ext uri="{FF2B5EF4-FFF2-40B4-BE49-F238E27FC236}">
                    <a16:creationId xmlns:a16="http://schemas.microsoft.com/office/drawing/2014/main" id="{382F19FD-233A-4A26-8327-D8C5CB187258}"/>
                  </a:ext>
                </a:extLst>
              </p:cNvPr>
              <p:cNvGrpSpPr/>
              <p:nvPr/>
            </p:nvGrpSpPr>
            <p:grpSpPr>
              <a:xfrm>
                <a:off x="7882484" y="1700083"/>
                <a:ext cx="1146725" cy="1146724"/>
                <a:chOff x="4905599" y="2248124"/>
                <a:chExt cx="2352675" cy="2352675"/>
              </a:xfrm>
            </p:grpSpPr>
            <p:sp>
              <p:nvSpPr>
                <p:cNvPr id="13" name="Полилиния: фигура 12">
                  <a:extLst>
                    <a:ext uri="{FF2B5EF4-FFF2-40B4-BE49-F238E27FC236}">
                      <a16:creationId xmlns:a16="http://schemas.microsoft.com/office/drawing/2014/main" id="{54865E84-C99E-4B2F-A470-588F61A62D60}"/>
                    </a:ext>
                  </a:extLst>
                </p:cNvPr>
                <p:cNvSpPr/>
                <p:nvPr/>
              </p:nvSpPr>
              <p:spPr>
                <a:xfrm>
                  <a:off x="4905599" y="2248124"/>
                  <a:ext cx="2352675" cy="2352675"/>
                </a:xfrm>
                <a:custGeom>
                  <a:avLst/>
                  <a:gdLst>
                    <a:gd name="connsiteX0" fmla="*/ 1940018 w 2352675"/>
                    <a:gd name="connsiteY0" fmla="*/ 335056 h 2352675"/>
                    <a:gd name="connsiteX1" fmla="*/ 1178018 w 2352675"/>
                    <a:gd name="connsiteY1" fmla="*/ 41686 h 2352675"/>
                    <a:gd name="connsiteX2" fmla="*/ 41686 w 2352675"/>
                    <a:gd name="connsiteY2" fmla="*/ 1178018 h 2352675"/>
                    <a:gd name="connsiteX3" fmla="*/ 1178018 w 2352675"/>
                    <a:gd name="connsiteY3" fmla="*/ 2314351 h 2352675"/>
                    <a:gd name="connsiteX4" fmla="*/ 2314351 w 2352675"/>
                    <a:gd name="connsiteY4" fmla="*/ 1178018 h 2352675"/>
                    <a:gd name="connsiteX5" fmla="*/ 2300064 w 2352675"/>
                    <a:gd name="connsiteY5" fmla="*/ 996091 h 2352675"/>
                    <a:gd name="connsiteX6" fmla="*/ 2274346 w 2352675"/>
                    <a:gd name="connsiteY6" fmla="*/ 878933 h 2352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52675" h="2352675">
                      <a:moveTo>
                        <a:pt x="1940018" y="335056"/>
                      </a:moveTo>
                      <a:cubicBezTo>
                        <a:pt x="1738088" y="153128"/>
                        <a:pt x="1471388" y="41686"/>
                        <a:pt x="1178018" y="41686"/>
                      </a:cubicBezTo>
                      <a:cubicBezTo>
                        <a:pt x="550321" y="41686"/>
                        <a:pt x="41686" y="550321"/>
                        <a:pt x="41686" y="1178018"/>
                      </a:cubicBezTo>
                      <a:cubicBezTo>
                        <a:pt x="41686" y="1805716"/>
                        <a:pt x="550321" y="2314351"/>
                        <a:pt x="1178018" y="2314351"/>
                      </a:cubicBezTo>
                      <a:cubicBezTo>
                        <a:pt x="1805716" y="2314351"/>
                        <a:pt x="2314351" y="1805716"/>
                        <a:pt x="2314351" y="1178018"/>
                      </a:cubicBezTo>
                      <a:cubicBezTo>
                        <a:pt x="2314351" y="1116106"/>
                        <a:pt x="2309589" y="1055146"/>
                        <a:pt x="2300064" y="996091"/>
                      </a:cubicBezTo>
                      <a:cubicBezTo>
                        <a:pt x="2293396" y="956086"/>
                        <a:pt x="2284823" y="917033"/>
                        <a:pt x="2274346" y="878933"/>
                      </a:cubicBezTo>
                    </a:path>
                  </a:pathLst>
                </a:custGeom>
                <a:noFill/>
                <a:ln w="25400" cap="rnd">
                  <a:solidFill>
                    <a:srgbClr val="7EB18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14" name="Полилиния: фигура 13">
                  <a:extLst>
                    <a:ext uri="{FF2B5EF4-FFF2-40B4-BE49-F238E27FC236}">
                      <a16:creationId xmlns:a16="http://schemas.microsoft.com/office/drawing/2014/main" id="{B2BD3C4F-0447-41D4-B001-F1C0579DB211}"/>
                    </a:ext>
                  </a:extLst>
                </p:cNvPr>
                <p:cNvSpPr/>
                <p:nvPr/>
              </p:nvSpPr>
              <p:spPr>
                <a:xfrm>
                  <a:off x="5063265" y="2405790"/>
                  <a:ext cx="2036599" cy="2036594"/>
                </a:xfrm>
                <a:custGeom>
                  <a:avLst/>
                  <a:gdLst>
                    <a:gd name="connsiteX0" fmla="*/ 2038499 w 2095500"/>
                    <a:gd name="connsiteY0" fmla="*/ 860257 h 2095500"/>
                    <a:gd name="connsiteX1" fmla="*/ 2056597 w 2095500"/>
                    <a:gd name="connsiteY1" fmla="*/ 1050757 h 2095500"/>
                    <a:gd name="connsiteX2" fmla="*/ 1049804 w 2095500"/>
                    <a:gd name="connsiteY2" fmla="*/ 2057549 h 2095500"/>
                    <a:gd name="connsiteX3" fmla="*/ 43964 w 2095500"/>
                    <a:gd name="connsiteY3" fmla="*/ 1049804 h 2095500"/>
                    <a:gd name="connsiteX4" fmla="*/ 1049804 w 2095500"/>
                    <a:gd name="connsiteY4" fmla="*/ 43964 h 2095500"/>
                    <a:gd name="connsiteX5" fmla="*/ 1717507 w 2095500"/>
                    <a:gd name="connsiteY5" fmla="*/ 297329 h 209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0" h="2095500">
                      <a:moveTo>
                        <a:pt x="2038499" y="860257"/>
                      </a:moveTo>
                      <a:cubicBezTo>
                        <a:pt x="2049929" y="922169"/>
                        <a:pt x="2056597" y="985034"/>
                        <a:pt x="2056597" y="1050757"/>
                      </a:cubicBezTo>
                      <a:cubicBezTo>
                        <a:pt x="2056597" y="1607017"/>
                        <a:pt x="1606064" y="2057549"/>
                        <a:pt x="1049804" y="2057549"/>
                      </a:cubicBezTo>
                      <a:cubicBezTo>
                        <a:pt x="493544" y="2057549"/>
                        <a:pt x="43964" y="1606064"/>
                        <a:pt x="43964" y="1049804"/>
                      </a:cubicBezTo>
                      <a:cubicBezTo>
                        <a:pt x="43964" y="493544"/>
                        <a:pt x="494497" y="43964"/>
                        <a:pt x="1049804" y="43964"/>
                      </a:cubicBezTo>
                      <a:cubicBezTo>
                        <a:pt x="1306027" y="43964"/>
                        <a:pt x="1539389" y="140167"/>
                        <a:pt x="1717507" y="297329"/>
                      </a:cubicBezTo>
                    </a:path>
                  </a:pathLst>
                </a:custGeom>
                <a:noFill/>
                <a:ln w="22225" cap="flat">
                  <a:solidFill>
                    <a:srgbClr val="7EB180"/>
                  </a:solidFill>
                  <a:prstDash val="sysDot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64" name="Рисунок 30">
                <a:extLst>
                  <a:ext uri="{FF2B5EF4-FFF2-40B4-BE49-F238E27FC236}">
                    <a16:creationId xmlns:a16="http://schemas.microsoft.com/office/drawing/2014/main" id="{336F2299-39D5-43CE-B48D-C27535E3DDE3}"/>
                  </a:ext>
                </a:extLst>
              </p:cNvPr>
              <p:cNvSpPr/>
              <p:nvPr/>
            </p:nvSpPr>
            <p:spPr>
              <a:xfrm>
                <a:off x="6288514" y="1700876"/>
                <a:ext cx="2643453" cy="2643453"/>
              </a:xfrm>
              <a:custGeom>
                <a:avLst/>
                <a:gdLst>
                  <a:gd name="connsiteX0" fmla="*/ 3640231 w 5629275"/>
                  <a:gd name="connsiteY0" fmla="*/ 166463 h 5629275"/>
                  <a:gd name="connsiteX1" fmla="*/ 2815366 w 5629275"/>
                  <a:gd name="connsiteY1" fmla="*/ 41686 h 5629275"/>
                  <a:gd name="connsiteX2" fmla="*/ 41686 w 5629275"/>
                  <a:gd name="connsiteY2" fmla="*/ 2815366 h 5629275"/>
                  <a:gd name="connsiteX3" fmla="*/ 2815366 w 5629275"/>
                  <a:gd name="connsiteY3" fmla="*/ 5589046 h 5629275"/>
                  <a:gd name="connsiteX4" fmla="*/ 5589046 w 5629275"/>
                  <a:gd name="connsiteY4" fmla="*/ 2815366 h 5629275"/>
                  <a:gd name="connsiteX5" fmla="*/ 5537611 w 5629275"/>
                  <a:gd name="connsiteY5" fmla="*/ 2280061 h 562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29275" h="5629275">
                    <a:moveTo>
                      <a:pt x="3640231" y="166463"/>
                    </a:moveTo>
                    <a:cubicBezTo>
                      <a:pt x="3379246" y="85501"/>
                      <a:pt x="3103021" y="41686"/>
                      <a:pt x="2815366" y="41686"/>
                    </a:cubicBezTo>
                    <a:cubicBezTo>
                      <a:pt x="1283746" y="41686"/>
                      <a:pt x="41686" y="1283746"/>
                      <a:pt x="41686" y="2815366"/>
                    </a:cubicBezTo>
                    <a:cubicBezTo>
                      <a:pt x="41686" y="4346986"/>
                      <a:pt x="1283746" y="5589046"/>
                      <a:pt x="2815366" y="5589046"/>
                    </a:cubicBezTo>
                    <a:cubicBezTo>
                      <a:pt x="4346986" y="5589046"/>
                      <a:pt x="5589046" y="4346986"/>
                      <a:pt x="5589046" y="2815366"/>
                    </a:cubicBezTo>
                    <a:cubicBezTo>
                      <a:pt x="5589046" y="2632486"/>
                      <a:pt x="5570949" y="2453416"/>
                      <a:pt x="5537611" y="2280061"/>
                    </a:cubicBezTo>
                  </a:path>
                </a:pathLst>
              </a:custGeom>
              <a:noFill/>
              <a:ln w="34925" cap="rnd">
                <a:solidFill>
                  <a:srgbClr val="7EB180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67" name="Рисунок 65">
              <a:extLst>
                <a:ext uri="{FF2B5EF4-FFF2-40B4-BE49-F238E27FC236}">
                  <a16:creationId xmlns:a16="http://schemas.microsoft.com/office/drawing/2014/main" id="{D1CBC03B-20D3-4626-B80B-1BFE0A627639}"/>
                </a:ext>
              </a:extLst>
            </p:cNvPr>
            <p:cNvSpPr/>
            <p:nvPr/>
          </p:nvSpPr>
          <p:spPr>
            <a:xfrm>
              <a:off x="7834313" y="1943167"/>
              <a:ext cx="621456" cy="435320"/>
            </a:xfrm>
            <a:custGeom>
              <a:avLst/>
              <a:gdLst>
                <a:gd name="connsiteX0" fmla="*/ 638651 w 656869"/>
                <a:gd name="connsiteY0" fmla="*/ 19504 h 460126"/>
                <a:gd name="connsiteX1" fmla="*/ 593273 w 656869"/>
                <a:gd name="connsiteY1" fmla="*/ 782 h 460126"/>
                <a:gd name="connsiteX2" fmla="*/ 547895 w 656869"/>
                <a:gd name="connsiteY2" fmla="*/ 19504 h 460126"/>
                <a:gd name="connsiteX3" fmla="*/ 260079 w 656869"/>
                <a:gd name="connsiteY3" fmla="*/ 307321 h 460126"/>
                <a:gd name="connsiteX4" fmla="*/ 110617 w 656869"/>
                <a:gd name="connsiteY4" fmla="*/ 157859 h 460126"/>
                <a:gd name="connsiteX5" fmla="*/ 65239 w 656869"/>
                <a:gd name="connsiteY5" fmla="*/ 139137 h 460126"/>
                <a:gd name="connsiteX6" fmla="*/ 19861 w 656869"/>
                <a:gd name="connsiteY6" fmla="*/ 157859 h 460126"/>
                <a:gd name="connsiteX7" fmla="*/ 19544 w 656869"/>
                <a:gd name="connsiteY7" fmla="*/ 248615 h 460126"/>
                <a:gd name="connsiteX8" fmla="*/ 213114 w 656869"/>
                <a:gd name="connsiteY8" fmla="*/ 442185 h 460126"/>
                <a:gd name="connsiteX9" fmla="*/ 236596 w 656869"/>
                <a:gd name="connsiteY9" fmla="*/ 457100 h 460126"/>
                <a:gd name="connsiteX10" fmla="*/ 260713 w 656869"/>
                <a:gd name="connsiteY10" fmla="*/ 461860 h 460126"/>
                <a:gd name="connsiteX11" fmla="*/ 306091 w 656869"/>
                <a:gd name="connsiteY11" fmla="*/ 443137 h 460126"/>
                <a:gd name="connsiteX12" fmla="*/ 638651 w 656869"/>
                <a:gd name="connsiteY12" fmla="*/ 110577 h 460126"/>
                <a:gd name="connsiteX13" fmla="*/ 638651 w 656869"/>
                <a:gd name="connsiteY13" fmla="*/ 19504 h 46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6869" h="460126">
                  <a:moveTo>
                    <a:pt x="638651" y="19504"/>
                  </a:moveTo>
                  <a:cubicBezTo>
                    <a:pt x="626593" y="7446"/>
                    <a:pt x="610409" y="782"/>
                    <a:pt x="593273" y="782"/>
                  </a:cubicBezTo>
                  <a:cubicBezTo>
                    <a:pt x="576137" y="782"/>
                    <a:pt x="559954" y="7446"/>
                    <a:pt x="547895" y="19504"/>
                  </a:cubicBezTo>
                  <a:lnTo>
                    <a:pt x="260079" y="307321"/>
                  </a:lnTo>
                  <a:lnTo>
                    <a:pt x="110617" y="157859"/>
                  </a:lnTo>
                  <a:cubicBezTo>
                    <a:pt x="98559" y="145801"/>
                    <a:pt x="82375" y="139137"/>
                    <a:pt x="65239" y="139137"/>
                  </a:cubicBezTo>
                  <a:cubicBezTo>
                    <a:pt x="48104" y="139137"/>
                    <a:pt x="31920" y="145801"/>
                    <a:pt x="19861" y="157859"/>
                  </a:cubicBezTo>
                  <a:cubicBezTo>
                    <a:pt x="-5525" y="182928"/>
                    <a:pt x="-5525" y="223546"/>
                    <a:pt x="19544" y="248615"/>
                  </a:cubicBezTo>
                  <a:lnTo>
                    <a:pt x="213114" y="442185"/>
                  </a:lnTo>
                  <a:cubicBezTo>
                    <a:pt x="219778" y="448849"/>
                    <a:pt x="227394" y="453609"/>
                    <a:pt x="236596" y="457100"/>
                  </a:cubicBezTo>
                  <a:cubicBezTo>
                    <a:pt x="244212" y="460273"/>
                    <a:pt x="252463" y="461860"/>
                    <a:pt x="260713" y="461860"/>
                  </a:cubicBezTo>
                  <a:cubicBezTo>
                    <a:pt x="277849" y="461860"/>
                    <a:pt x="294033" y="455196"/>
                    <a:pt x="306091" y="443137"/>
                  </a:cubicBezTo>
                  <a:lnTo>
                    <a:pt x="638651" y="110577"/>
                  </a:lnTo>
                  <a:cubicBezTo>
                    <a:pt x="663720" y="85508"/>
                    <a:pt x="663720" y="44573"/>
                    <a:pt x="638651" y="19504"/>
                  </a:cubicBezTo>
                  <a:close/>
                </a:path>
              </a:pathLst>
            </a:custGeom>
            <a:solidFill>
              <a:srgbClr val="7EB180"/>
            </a:solidFill>
            <a:ln w="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0855332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793</Words>
  <Application>Microsoft Office PowerPoint</Application>
  <PresentationFormat>Широкоэкранный</PresentationFormat>
  <Paragraphs>322</Paragraphs>
  <Slides>42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Gill Sans</vt:lpstr>
      <vt:lpstr>PT Sans</vt:lpstr>
      <vt:lpstr>Times New Roman</vt:lpstr>
      <vt:lpstr>Verdana</vt:lpstr>
      <vt:lpstr>Wingdings</vt:lpstr>
      <vt:lpstr>Тема Office</vt:lpstr>
      <vt:lpstr>think-cell Slide</vt:lpstr>
      <vt:lpstr>Презентация PowerPoint</vt:lpstr>
      <vt:lpstr>Что такое социальный проект?</vt:lpstr>
      <vt:lpstr>Направления для социального проектирования</vt:lpstr>
      <vt:lpstr>Презентация PowerPoint</vt:lpstr>
      <vt:lpstr>Презентация PowerPoint</vt:lpstr>
      <vt:lpstr>Презентация PowerPoint</vt:lpstr>
      <vt:lpstr>Целевые группы / Благополучатели</vt:lpstr>
      <vt:lpstr>Что такое социальная проблема?</vt:lpstr>
      <vt:lpstr>Обоснование выбора целевой группы</vt:lpstr>
      <vt:lpstr>Обоснование географии проекта </vt:lpstr>
      <vt:lpstr>Правильный выбор целевых групп </vt:lpstr>
      <vt:lpstr>Обоснование проблем целевой группы </vt:lpstr>
      <vt:lpstr>Выявление причин проблемы целевой группы </vt:lpstr>
      <vt:lpstr>Презентация PowerPoint</vt:lpstr>
      <vt:lpstr>Цель проекта</vt:lpstr>
      <vt:lpstr>Какими должны быть результаты проекта?</vt:lpstr>
      <vt:lpstr>Достижение цели проекта</vt:lpstr>
      <vt:lpstr>Презентация PowerPoint</vt:lpstr>
      <vt:lpstr>Задачи </vt:lpstr>
      <vt:lpstr>Постановка задач </vt:lpstr>
      <vt:lpstr>Презентация PowerPoint</vt:lpstr>
      <vt:lpstr>Мероприятия</vt:lpstr>
      <vt:lpstr>Содержание мероприятий </vt:lpstr>
      <vt:lpstr>Результаты мероприятия</vt:lpstr>
      <vt:lpstr>Календарный план </vt:lpstr>
      <vt:lpstr>Презентация PowerPoint</vt:lpstr>
      <vt:lpstr>Презентация PowerPoint</vt:lpstr>
      <vt:lpstr>Команда проекта</vt:lpstr>
      <vt:lpstr>Презентация PowerPoint</vt:lpstr>
      <vt:lpstr>Бюджет проекта</vt:lpstr>
      <vt:lpstr>Бюджет проекта</vt:lpstr>
      <vt:lpstr>Презентация PowerPoint</vt:lpstr>
      <vt:lpstr>Партнеры проекта</vt:lpstr>
      <vt:lpstr>Презентация PowerPoint</vt:lpstr>
      <vt:lpstr>Организация</vt:lpstr>
      <vt:lpstr>Информация для помощи  в подготовке проекта</vt:lpstr>
      <vt:lpstr>Запрашиваемая сумма гранта</vt:lpstr>
      <vt:lpstr>Критерии оценки проектов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Александра Хан</dc:creator>
  <cp:keywords/>
  <dc:description/>
  <cp:lastModifiedBy>User</cp:lastModifiedBy>
  <cp:revision>531</cp:revision>
  <dcterms:created xsi:type="dcterms:W3CDTF">2018-05-28T06:34:19Z</dcterms:created>
  <dcterms:modified xsi:type="dcterms:W3CDTF">2020-03-17T14:45:32Z</dcterms:modified>
  <cp:category/>
</cp:coreProperties>
</file>